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slides/slide384.xml" ContentType="application/vnd.openxmlformats-officedocument.presentationml.slide+xml"/>
  <Override PartName="/ppt/slides/slide385.xml" ContentType="application/vnd.openxmlformats-officedocument.presentationml.slide+xml"/>
  <Override PartName="/ppt/slides/slide386.xml" ContentType="application/vnd.openxmlformats-officedocument.presentationml.slide+xml"/>
  <Override PartName="/ppt/slides/slide387.xml" ContentType="application/vnd.openxmlformats-officedocument.presentationml.slide+xml"/>
  <Override PartName="/ppt/slides/slide388.xml" ContentType="application/vnd.openxmlformats-officedocument.presentationml.slide+xml"/>
  <Override PartName="/ppt/slides/slide389.xml" ContentType="application/vnd.openxmlformats-officedocument.presentationml.slide+xml"/>
  <Override PartName="/ppt/slides/slide390.xml" ContentType="application/vnd.openxmlformats-officedocument.presentationml.slide+xml"/>
  <Override PartName="/ppt/slides/slide391.xml" ContentType="application/vnd.openxmlformats-officedocument.presentationml.slide+xml"/>
  <Override PartName="/ppt/slides/slide392.xml" ContentType="application/vnd.openxmlformats-officedocument.presentationml.slide+xml"/>
  <Override PartName="/ppt/slides/slide393.xml" ContentType="application/vnd.openxmlformats-officedocument.presentationml.slide+xml"/>
  <Override PartName="/ppt/slides/slide394.xml" ContentType="application/vnd.openxmlformats-officedocument.presentationml.slide+xml"/>
  <Override PartName="/ppt/slides/slide395.xml" ContentType="application/vnd.openxmlformats-officedocument.presentationml.slide+xml"/>
  <Override PartName="/ppt/slides/slide396.xml" ContentType="application/vnd.openxmlformats-officedocument.presentationml.slide+xml"/>
  <Override PartName="/ppt/slides/slide397.xml" ContentType="application/vnd.openxmlformats-officedocument.presentationml.slide+xml"/>
  <Override PartName="/ppt/slides/slide398.xml" ContentType="application/vnd.openxmlformats-officedocument.presentationml.slide+xml"/>
  <Override PartName="/ppt/slides/slide39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1"/>
  </p:notesMasterIdLst>
  <p:handoutMasterIdLst>
    <p:handoutMasterId r:id="rId402"/>
  </p:handoutMasterIdLst>
  <p:sldIdLst>
    <p:sldId id="689" r:id="rId2"/>
    <p:sldId id="593" r:id="rId3"/>
    <p:sldId id="584" r:id="rId4"/>
    <p:sldId id="587" r:id="rId5"/>
    <p:sldId id="256" r:id="rId6"/>
    <p:sldId id="257" r:id="rId7"/>
    <p:sldId id="258" r:id="rId8"/>
    <p:sldId id="633" r:id="rId9"/>
    <p:sldId id="632" r:id="rId10"/>
    <p:sldId id="259" r:id="rId11"/>
    <p:sldId id="260" r:id="rId12"/>
    <p:sldId id="263" r:id="rId13"/>
    <p:sldId id="261" r:id="rId14"/>
    <p:sldId id="647" r:id="rId15"/>
    <p:sldId id="262" r:id="rId16"/>
    <p:sldId id="264" r:id="rId17"/>
    <p:sldId id="265" r:id="rId18"/>
    <p:sldId id="266" r:id="rId19"/>
    <p:sldId id="268" r:id="rId20"/>
    <p:sldId id="267" r:id="rId21"/>
    <p:sldId id="527" r:id="rId22"/>
    <p:sldId id="648" r:id="rId23"/>
    <p:sldId id="270" r:id="rId24"/>
    <p:sldId id="269" r:id="rId25"/>
    <p:sldId id="271" r:id="rId26"/>
    <p:sldId id="528" r:id="rId27"/>
    <p:sldId id="272" r:id="rId28"/>
    <p:sldId id="273" r:id="rId29"/>
    <p:sldId id="274" r:id="rId30"/>
    <p:sldId id="649" r:id="rId31"/>
    <p:sldId id="275" r:id="rId32"/>
    <p:sldId id="650" r:id="rId33"/>
    <p:sldId id="675" r:id="rId34"/>
    <p:sldId id="276" r:id="rId35"/>
    <p:sldId id="651" r:id="rId36"/>
    <p:sldId id="277" r:id="rId37"/>
    <p:sldId id="278" r:id="rId38"/>
    <p:sldId id="279" r:id="rId39"/>
    <p:sldId id="280" r:id="rId40"/>
    <p:sldId id="652" r:id="rId41"/>
    <p:sldId id="282" r:id="rId42"/>
    <p:sldId id="654" r:id="rId43"/>
    <p:sldId id="281" r:id="rId44"/>
    <p:sldId id="653" r:id="rId45"/>
    <p:sldId id="663" r:id="rId46"/>
    <p:sldId id="283" r:id="rId47"/>
    <p:sldId id="284" r:id="rId48"/>
    <p:sldId id="285" r:id="rId49"/>
    <p:sldId id="530" r:id="rId50"/>
    <p:sldId id="537" r:id="rId51"/>
    <p:sldId id="531" r:id="rId52"/>
    <p:sldId id="532" r:id="rId53"/>
    <p:sldId id="533" r:id="rId54"/>
    <p:sldId id="534" r:id="rId55"/>
    <p:sldId id="535" r:id="rId56"/>
    <p:sldId id="536" r:id="rId57"/>
    <p:sldId id="287" r:id="rId58"/>
    <p:sldId id="286" r:id="rId59"/>
    <p:sldId id="656" r:id="rId60"/>
    <p:sldId id="655" r:id="rId61"/>
    <p:sldId id="657" r:id="rId62"/>
    <p:sldId id="660" r:id="rId63"/>
    <p:sldId id="658" r:id="rId64"/>
    <p:sldId id="659" r:id="rId65"/>
    <p:sldId id="529" r:id="rId66"/>
    <p:sldId id="288" r:id="rId67"/>
    <p:sldId id="289" r:id="rId68"/>
    <p:sldId id="290" r:id="rId69"/>
    <p:sldId id="294" r:id="rId70"/>
    <p:sldId id="292" r:id="rId71"/>
    <p:sldId id="291" r:id="rId72"/>
    <p:sldId id="293" r:id="rId73"/>
    <p:sldId id="295" r:id="rId74"/>
    <p:sldId id="538" r:id="rId75"/>
    <p:sldId id="296" r:id="rId76"/>
    <p:sldId id="297" r:id="rId77"/>
    <p:sldId id="661" r:id="rId78"/>
    <p:sldId id="298" r:id="rId79"/>
    <p:sldId id="299" r:id="rId80"/>
    <p:sldId id="300" r:id="rId81"/>
    <p:sldId id="301" r:id="rId82"/>
    <p:sldId id="302" r:id="rId83"/>
    <p:sldId id="303" r:id="rId84"/>
    <p:sldId id="539" r:id="rId85"/>
    <p:sldId id="304" r:id="rId86"/>
    <p:sldId id="540" r:id="rId87"/>
    <p:sldId id="305" r:id="rId88"/>
    <p:sldId id="307" r:id="rId89"/>
    <p:sldId id="306" r:id="rId90"/>
    <p:sldId id="308" r:id="rId91"/>
    <p:sldId id="309" r:id="rId92"/>
    <p:sldId id="310" r:id="rId93"/>
    <p:sldId id="662" r:id="rId94"/>
    <p:sldId id="311" r:id="rId95"/>
    <p:sldId id="313" r:id="rId96"/>
    <p:sldId id="312" r:id="rId97"/>
    <p:sldId id="314" r:id="rId98"/>
    <p:sldId id="315" r:id="rId99"/>
    <p:sldId id="316" r:id="rId100"/>
    <p:sldId id="317" r:id="rId101"/>
    <p:sldId id="664" r:id="rId102"/>
    <p:sldId id="318" r:id="rId103"/>
    <p:sldId id="319" r:id="rId104"/>
    <p:sldId id="542" r:id="rId105"/>
    <p:sldId id="665" r:id="rId106"/>
    <p:sldId id="320" r:id="rId107"/>
    <p:sldId id="322" r:id="rId108"/>
    <p:sldId id="541" r:id="rId109"/>
    <p:sldId id="321" r:id="rId110"/>
    <p:sldId id="711" r:id="rId111"/>
    <p:sldId id="323" r:id="rId112"/>
    <p:sldId id="693" r:id="rId113"/>
    <p:sldId id="694" r:id="rId114"/>
    <p:sldId id="695" r:id="rId115"/>
    <p:sldId id="324" r:id="rId116"/>
    <p:sldId id="696" r:id="rId117"/>
    <p:sldId id="666" r:id="rId118"/>
    <p:sldId id="325" r:id="rId119"/>
    <p:sldId id="326" r:id="rId120"/>
    <p:sldId id="327" r:id="rId121"/>
    <p:sldId id="328" r:id="rId122"/>
    <p:sldId id="546" r:id="rId123"/>
    <p:sldId id="543" r:id="rId124"/>
    <p:sldId id="544" r:id="rId125"/>
    <p:sldId id="545" r:id="rId126"/>
    <p:sldId id="330" r:id="rId127"/>
    <p:sldId id="329" r:id="rId128"/>
    <p:sldId id="331" r:id="rId129"/>
    <p:sldId id="332" r:id="rId130"/>
    <p:sldId id="667" r:id="rId131"/>
    <p:sldId id="333" r:id="rId132"/>
    <p:sldId id="334" r:id="rId133"/>
    <p:sldId id="335" r:id="rId134"/>
    <p:sldId id="336" r:id="rId135"/>
    <p:sldId id="337" r:id="rId136"/>
    <p:sldId id="690" r:id="rId137"/>
    <p:sldId id="691" r:id="rId138"/>
    <p:sldId id="692" r:id="rId139"/>
    <p:sldId id="338" r:id="rId140"/>
    <p:sldId id="339" r:id="rId141"/>
    <p:sldId id="340" r:id="rId142"/>
    <p:sldId id="341" r:id="rId143"/>
    <p:sldId id="342" r:id="rId144"/>
    <p:sldId id="343" r:id="rId145"/>
    <p:sldId id="344" r:id="rId146"/>
    <p:sldId id="345" r:id="rId147"/>
    <p:sldId id="346" r:id="rId148"/>
    <p:sldId id="347" r:id="rId149"/>
    <p:sldId id="646" r:id="rId150"/>
    <p:sldId id="348" r:id="rId151"/>
    <p:sldId id="349" r:id="rId152"/>
    <p:sldId id="350" r:id="rId153"/>
    <p:sldId id="355" r:id="rId154"/>
    <p:sldId id="351" r:id="rId155"/>
    <p:sldId id="352" r:id="rId156"/>
    <p:sldId id="354" r:id="rId157"/>
    <p:sldId id="353" r:id="rId158"/>
    <p:sldId id="356" r:id="rId159"/>
    <p:sldId id="710" r:id="rId160"/>
    <p:sldId id="357" r:id="rId161"/>
    <p:sldId id="358" r:id="rId162"/>
    <p:sldId id="359" r:id="rId163"/>
    <p:sldId id="360" r:id="rId164"/>
    <p:sldId id="361" r:id="rId165"/>
    <p:sldId id="668" r:id="rId166"/>
    <p:sldId id="362" r:id="rId167"/>
    <p:sldId id="363" r:id="rId168"/>
    <p:sldId id="364" r:id="rId169"/>
    <p:sldId id="365" r:id="rId170"/>
    <p:sldId id="697" r:id="rId171"/>
    <p:sldId id="366" r:id="rId172"/>
    <p:sldId id="669" r:id="rId173"/>
    <p:sldId id="367" r:id="rId174"/>
    <p:sldId id="446" r:id="rId175"/>
    <p:sldId id="368" r:id="rId176"/>
    <p:sldId id="670" r:id="rId177"/>
    <p:sldId id="369" r:id="rId178"/>
    <p:sldId id="370" r:id="rId179"/>
    <p:sldId id="371" r:id="rId180"/>
    <p:sldId id="372" r:id="rId181"/>
    <p:sldId id="373" r:id="rId182"/>
    <p:sldId id="374" r:id="rId183"/>
    <p:sldId id="375" r:id="rId184"/>
    <p:sldId id="376" r:id="rId185"/>
    <p:sldId id="377" r:id="rId186"/>
    <p:sldId id="378" r:id="rId187"/>
    <p:sldId id="671" r:id="rId188"/>
    <p:sldId id="379" r:id="rId189"/>
    <p:sldId id="380" r:id="rId190"/>
    <p:sldId id="381" r:id="rId191"/>
    <p:sldId id="382" r:id="rId192"/>
    <p:sldId id="383" r:id="rId193"/>
    <p:sldId id="384" r:id="rId194"/>
    <p:sldId id="385" r:id="rId195"/>
    <p:sldId id="386" r:id="rId196"/>
    <p:sldId id="387" r:id="rId197"/>
    <p:sldId id="388" r:id="rId198"/>
    <p:sldId id="712" r:id="rId199"/>
    <p:sldId id="389" r:id="rId200"/>
    <p:sldId id="390" r:id="rId201"/>
    <p:sldId id="391" r:id="rId202"/>
    <p:sldId id="392" r:id="rId203"/>
    <p:sldId id="393" r:id="rId204"/>
    <p:sldId id="394" r:id="rId205"/>
    <p:sldId id="395" r:id="rId206"/>
    <p:sldId id="396" r:id="rId207"/>
    <p:sldId id="397" r:id="rId208"/>
    <p:sldId id="547" r:id="rId209"/>
    <p:sldId id="398" r:id="rId210"/>
    <p:sldId id="399" r:id="rId211"/>
    <p:sldId id="400" r:id="rId212"/>
    <p:sldId id="401" r:id="rId213"/>
    <p:sldId id="402" r:id="rId214"/>
    <p:sldId id="403" r:id="rId215"/>
    <p:sldId id="404" r:id="rId216"/>
    <p:sldId id="405" r:id="rId217"/>
    <p:sldId id="548" r:id="rId218"/>
    <p:sldId id="549" r:id="rId219"/>
    <p:sldId id="406" r:id="rId220"/>
    <p:sldId id="407" r:id="rId221"/>
    <p:sldId id="408" r:id="rId222"/>
    <p:sldId id="409" r:id="rId223"/>
    <p:sldId id="550" r:id="rId224"/>
    <p:sldId id="447" r:id="rId225"/>
    <p:sldId id="448" r:id="rId226"/>
    <p:sldId id="410" r:id="rId227"/>
    <p:sldId id="411" r:id="rId228"/>
    <p:sldId id="551" r:id="rId229"/>
    <p:sldId id="412" r:id="rId230"/>
    <p:sldId id="413" r:id="rId231"/>
    <p:sldId id="704" r:id="rId232"/>
    <p:sldId id="414" r:id="rId233"/>
    <p:sldId id="417" r:id="rId234"/>
    <p:sldId id="418" r:id="rId235"/>
    <p:sldId id="419" r:id="rId236"/>
    <p:sldId id="420" r:id="rId237"/>
    <p:sldId id="705" r:id="rId238"/>
    <p:sldId id="706" r:id="rId239"/>
    <p:sldId id="707" r:id="rId240"/>
    <p:sldId id="421" r:id="rId241"/>
    <p:sldId id="422" r:id="rId242"/>
    <p:sldId id="423" r:id="rId243"/>
    <p:sldId id="424" r:id="rId244"/>
    <p:sldId id="425" r:id="rId245"/>
    <p:sldId id="699" r:id="rId246"/>
    <p:sldId id="713" r:id="rId247"/>
    <p:sldId id="701" r:id="rId248"/>
    <p:sldId id="702" r:id="rId249"/>
    <p:sldId id="703" r:id="rId250"/>
    <p:sldId id="426" r:id="rId251"/>
    <p:sldId id="428" r:id="rId252"/>
    <p:sldId id="429" r:id="rId253"/>
    <p:sldId id="708" r:id="rId254"/>
    <p:sldId id="430" r:id="rId255"/>
    <p:sldId id="431" r:id="rId256"/>
    <p:sldId id="432" r:id="rId257"/>
    <p:sldId id="433" r:id="rId258"/>
    <p:sldId id="434" r:id="rId259"/>
    <p:sldId id="435" r:id="rId260"/>
    <p:sldId id="436" r:id="rId261"/>
    <p:sldId id="437" r:id="rId262"/>
    <p:sldId id="438" r:id="rId263"/>
    <p:sldId id="439" r:id="rId264"/>
    <p:sldId id="440" r:id="rId265"/>
    <p:sldId id="441" r:id="rId266"/>
    <p:sldId id="442" r:id="rId267"/>
    <p:sldId id="443" r:id="rId268"/>
    <p:sldId id="444" r:id="rId269"/>
    <p:sldId id="445" r:id="rId270"/>
    <p:sldId id="672" r:id="rId271"/>
    <p:sldId id="644" r:id="rId272"/>
    <p:sldId id="450" r:id="rId273"/>
    <p:sldId id="451" r:id="rId274"/>
    <p:sldId id="452" r:id="rId275"/>
    <p:sldId id="453" r:id="rId276"/>
    <p:sldId id="454" r:id="rId277"/>
    <p:sldId id="455" r:id="rId278"/>
    <p:sldId id="456" r:id="rId279"/>
    <p:sldId id="552" r:id="rId280"/>
    <p:sldId id="457" r:id="rId281"/>
    <p:sldId id="553" r:id="rId282"/>
    <p:sldId id="458" r:id="rId283"/>
    <p:sldId id="459" r:id="rId284"/>
    <p:sldId id="460" r:id="rId285"/>
    <p:sldId id="461" r:id="rId286"/>
    <p:sldId id="462" r:id="rId287"/>
    <p:sldId id="463" r:id="rId288"/>
    <p:sldId id="464" r:id="rId289"/>
    <p:sldId id="465" r:id="rId290"/>
    <p:sldId id="466" r:id="rId291"/>
    <p:sldId id="467" r:id="rId292"/>
    <p:sldId id="468" r:id="rId293"/>
    <p:sldId id="643" r:id="rId294"/>
    <p:sldId id="469" r:id="rId295"/>
    <p:sldId id="470" r:id="rId296"/>
    <p:sldId id="471" r:id="rId297"/>
    <p:sldId id="472" r:id="rId298"/>
    <p:sldId id="473" r:id="rId299"/>
    <p:sldId id="474" r:id="rId300"/>
    <p:sldId id="475" r:id="rId301"/>
    <p:sldId id="673" r:id="rId302"/>
    <p:sldId id="476" r:id="rId303"/>
    <p:sldId id="477" r:id="rId304"/>
    <p:sldId id="478" r:id="rId305"/>
    <p:sldId id="479" r:id="rId306"/>
    <p:sldId id="674" r:id="rId307"/>
    <p:sldId id="480" r:id="rId308"/>
    <p:sldId id="481" r:id="rId309"/>
    <p:sldId id="482" r:id="rId310"/>
    <p:sldId id="483" r:id="rId311"/>
    <p:sldId id="484" r:id="rId312"/>
    <p:sldId id="485" r:id="rId313"/>
    <p:sldId id="486" r:id="rId314"/>
    <p:sldId id="487" r:id="rId315"/>
    <p:sldId id="709" r:id="rId316"/>
    <p:sldId id="488" r:id="rId317"/>
    <p:sldId id="489" r:id="rId318"/>
    <p:sldId id="676" r:id="rId319"/>
    <p:sldId id="490" r:id="rId320"/>
    <p:sldId id="491" r:id="rId321"/>
    <p:sldId id="492" r:id="rId322"/>
    <p:sldId id="494" r:id="rId323"/>
    <p:sldId id="513" r:id="rId324"/>
    <p:sldId id="493" r:id="rId325"/>
    <p:sldId id="495" r:id="rId326"/>
    <p:sldId id="496" r:id="rId327"/>
    <p:sldId id="497" r:id="rId328"/>
    <p:sldId id="498" r:id="rId329"/>
    <p:sldId id="499" r:id="rId330"/>
    <p:sldId id="500" r:id="rId331"/>
    <p:sldId id="501" r:id="rId332"/>
    <p:sldId id="502" r:id="rId333"/>
    <p:sldId id="503" r:id="rId334"/>
    <p:sldId id="504" r:id="rId335"/>
    <p:sldId id="505" r:id="rId336"/>
    <p:sldId id="506" r:id="rId337"/>
    <p:sldId id="507" r:id="rId338"/>
    <p:sldId id="508" r:id="rId339"/>
    <p:sldId id="509" r:id="rId340"/>
    <p:sldId id="510" r:id="rId341"/>
    <p:sldId id="511" r:id="rId342"/>
    <p:sldId id="512" r:id="rId343"/>
    <p:sldId id="514" r:id="rId344"/>
    <p:sldId id="515" r:id="rId345"/>
    <p:sldId id="516" r:id="rId346"/>
    <p:sldId id="517" r:id="rId347"/>
    <p:sldId id="518" r:id="rId348"/>
    <p:sldId id="519" r:id="rId349"/>
    <p:sldId id="520" r:id="rId350"/>
    <p:sldId id="521" r:id="rId351"/>
    <p:sldId id="522" r:id="rId352"/>
    <p:sldId id="523" r:id="rId353"/>
    <p:sldId id="524" r:id="rId354"/>
    <p:sldId id="525" r:id="rId355"/>
    <p:sldId id="526" r:id="rId356"/>
    <p:sldId id="634" r:id="rId357"/>
    <p:sldId id="635" r:id="rId358"/>
    <p:sldId id="636" r:id="rId359"/>
    <p:sldId id="637" r:id="rId360"/>
    <p:sldId id="640" r:id="rId361"/>
    <p:sldId id="641" r:id="rId362"/>
    <p:sldId id="642" r:id="rId363"/>
    <p:sldId id="555" r:id="rId364"/>
    <p:sldId id="554" r:id="rId365"/>
    <p:sldId id="556" r:id="rId366"/>
    <p:sldId id="557" r:id="rId367"/>
    <p:sldId id="558" r:id="rId368"/>
    <p:sldId id="559" r:id="rId369"/>
    <p:sldId id="560" r:id="rId370"/>
    <p:sldId id="561" r:id="rId371"/>
    <p:sldId id="562" r:id="rId372"/>
    <p:sldId id="563" r:id="rId373"/>
    <p:sldId id="564" r:id="rId374"/>
    <p:sldId id="565" r:id="rId375"/>
    <p:sldId id="566" r:id="rId376"/>
    <p:sldId id="567" r:id="rId377"/>
    <p:sldId id="568" r:id="rId378"/>
    <p:sldId id="569" r:id="rId379"/>
    <p:sldId id="570" r:id="rId380"/>
    <p:sldId id="571" r:id="rId381"/>
    <p:sldId id="677" r:id="rId382"/>
    <p:sldId id="572" r:id="rId383"/>
    <p:sldId id="678" r:id="rId384"/>
    <p:sldId id="683" r:id="rId385"/>
    <p:sldId id="684" r:id="rId386"/>
    <p:sldId id="685" r:id="rId387"/>
    <p:sldId id="575" r:id="rId388"/>
    <p:sldId id="576" r:id="rId389"/>
    <p:sldId id="577" r:id="rId390"/>
    <p:sldId id="578" r:id="rId391"/>
    <p:sldId id="679" r:id="rId392"/>
    <p:sldId id="579" r:id="rId393"/>
    <p:sldId id="580" r:id="rId394"/>
    <p:sldId id="581" r:id="rId395"/>
    <p:sldId id="686" r:id="rId396"/>
    <p:sldId id="687" r:id="rId397"/>
    <p:sldId id="688" r:id="rId398"/>
    <p:sldId id="582" r:id="rId399"/>
    <p:sldId id="583" r:id="rId40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BB28643E-BE4A-403E-B5A0-FA0B2B933353}">
          <p14:sldIdLst>
            <p14:sldId id="689"/>
            <p14:sldId id="593"/>
            <p14:sldId id="584"/>
            <p14:sldId id="587"/>
          </p14:sldIdLst>
        </p14:section>
        <p14:section name="1. definice" id="{ED4304C9-AF9A-4556-A2A6-8B92FBDFC1D9}">
          <p14:sldIdLst>
            <p14:sldId id="256"/>
            <p14:sldId id="257"/>
            <p14:sldId id="258"/>
            <p14:sldId id="633"/>
            <p14:sldId id="632"/>
            <p14:sldId id="259"/>
            <p14:sldId id="260"/>
            <p14:sldId id="263"/>
            <p14:sldId id="261"/>
            <p14:sldId id="647"/>
            <p14:sldId id="262"/>
            <p14:sldId id="264"/>
            <p14:sldId id="265"/>
            <p14:sldId id="266"/>
            <p14:sldId id="268"/>
            <p14:sldId id="267"/>
            <p14:sldId id="527"/>
            <p14:sldId id="648"/>
            <p14:sldId id="270"/>
            <p14:sldId id="269"/>
            <p14:sldId id="271"/>
            <p14:sldId id="528"/>
            <p14:sldId id="272"/>
            <p14:sldId id="273"/>
            <p14:sldId id="274"/>
            <p14:sldId id="649"/>
            <p14:sldId id="275"/>
            <p14:sldId id="650"/>
            <p14:sldId id="675"/>
            <p14:sldId id="276"/>
            <p14:sldId id="651"/>
            <p14:sldId id="277"/>
            <p14:sldId id="278"/>
            <p14:sldId id="279"/>
            <p14:sldId id="280"/>
            <p14:sldId id="652"/>
            <p14:sldId id="282"/>
            <p14:sldId id="654"/>
            <p14:sldId id="281"/>
            <p14:sldId id="653"/>
            <p14:sldId id="663"/>
            <p14:sldId id="283"/>
            <p14:sldId id="284"/>
            <p14:sldId id="285"/>
            <p14:sldId id="530"/>
            <p14:sldId id="537"/>
            <p14:sldId id="531"/>
            <p14:sldId id="532"/>
            <p14:sldId id="533"/>
            <p14:sldId id="534"/>
            <p14:sldId id="535"/>
            <p14:sldId id="536"/>
          </p14:sldIdLst>
        </p14:section>
        <p14:section name="2. interakce" id="{DA0CF49A-824F-4A20-A2F2-A548F424CDED}">
          <p14:sldIdLst>
            <p14:sldId id="287"/>
            <p14:sldId id="286"/>
            <p14:sldId id="656"/>
            <p14:sldId id="655"/>
            <p14:sldId id="657"/>
            <p14:sldId id="660"/>
            <p14:sldId id="658"/>
            <p14:sldId id="659"/>
            <p14:sldId id="529"/>
            <p14:sldId id="288"/>
            <p14:sldId id="289"/>
            <p14:sldId id="290"/>
            <p14:sldId id="294"/>
            <p14:sldId id="292"/>
            <p14:sldId id="291"/>
            <p14:sldId id="293"/>
            <p14:sldId id="295"/>
            <p14:sldId id="538"/>
            <p14:sldId id="296"/>
            <p14:sldId id="297"/>
            <p14:sldId id="661"/>
            <p14:sldId id="298"/>
            <p14:sldId id="299"/>
            <p14:sldId id="300"/>
            <p14:sldId id="301"/>
            <p14:sldId id="302"/>
            <p14:sldId id="303"/>
            <p14:sldId id="539"/>
            <p14:sldId id="304"/>
            <p14:sldId id="540"/>
            <p14:sldId id="305"/>
            <p14:sldId id="307"/>
            <p14:sldId id="306"/>
            <p14:sldId id="308"/>
            <p14:sldId id="309"/>
            <p14:sldId id="310"/>
            <p14:sldId id="662"/>
            <p14:sldId id="311"/>
          </p14:sldIdLst>
        </p14:section>
        <p14:section name="3. instrukce" id="{13EE11A8-E437-4644-A5CA-418F99219C3B}">
          <p14:sldIdLst>
            <p14:sldId id="313"/>
            <p14:sldId id="312"/>
            <p14:sldId id="314"/>
            <p14:sldId id="315"/>
            <p14:sldId id="316"/>
            <p14:sldId id="317"/>
            <p14:sldId id="664"/>
            <p14:sldId id="318"/>
            <p14:sldId id="319"/>
            <p14:sldId id="542"/>
            <p14:sldId id="665"/>
            <p14:sldId id="320"/>
            <p14:sldId id="322"/>
            <p14:sldId id="541"/>
            <p14:sldId id="321"/>
            <p14:sldId id="711"/>
            <p14:sldId id="323"/>
            <p14:sldId id="693"/>
            <p14:sldId id="694"/>
            <p14:sldId id="695"/>
            <p14:sldId id="324"/>
            <p14:sldId id="696"/>
            <p14:sldId id="666"/>
            <p14:sldId id="325"/>
            <p14:sldId id="326"/>
            <p14:sldId id="327"/>
            <p14:sldId id="328"/>
            <p14:sldId id="546"/>
            <p14:sldId id="543"/>
            <p14:sldId id="544"/>
            <p14:sldId id="545"/>
          </p14:sldIdLst>
        </p14:section>
        <p14:section name="4. vlakna" id="{3AA91E7B-550E-422C-95B7-D0198667BBBE}">
          <p14:sldIdLst>
            <p14:sldId id="330"/>
            <p14:sldId id="329"/>
            <p14:sldId id="331"/>
            <p14:sldId id="332"/>
            <p14:sldId id="667"/>
            <p14:sldId id="333"/>
            <p14:sldId id="334"/>
            <p14:sldId id="335"/>
            <p14:sldId id="336"/>
            <p14:sldId id="337"/>
            <p14:sldId id="690"/>
            <p14:sldId id="691"/>
            <p14:sldId id="692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646"/>
            <p14:sldId id="348"/>
            <p14:sldId id="349"/>
            <p14:sldId id="350"/>
            <p14:sldId id="355"/>
            <p14:sldId id="351"/>
            <p14:sldId id="352"/>
            <p14:sldId id="354"/>
            <p14:sldId id="353"/>
          </p14:sldIdLst>
        </p14:section>
        <p14:section name="5. cpp" id="{89CD1A3D-E52A-4E32-8141-C40B88E91FF3}">
          <p14:sldIdLst>
            <p14:sldId id="356"/>
            <p14:sldId id="710"/>
            <p14:sldId id="357"/>
            <p14:sldId id="358"/>
            <p14:sldId id="359"/>
            <p14:sldId id="360"/>
            <p14:sldId id="361"/>
            <p14:sldId id="668"/>
            <p14:sldId id="362"/>
            <p14:sldId id="363"/>
            <p14:sldId id="364"/>
            <p14:sldId id="365"/>
            <p14:sldId id="697"/>
            <p14:sldId id="366"/>
            <p14:sldId id="669"/>
            <p14:sldId id="367"/>
            <p14:sldId id="446"/>
            <p14:sldId id="368"/>
            <p14:sldId id="670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378"/>
            <p14:sldId id="671"/>
            <p14:sldId id="379"/>
            <p14:sldId id="380"/>
            <p14:sldId id="381"/>
            <p14:sldId id="382"/>
            <p14:sldId id="383"/>
            <p14:sldId id="384"/>
            <p14:sldId id="385"/>
            <p14:sldId id="386"/>
          </p14:sldIdLst>
        </p14:section>
        <p14:section name="6. tbb" id="{A591B0E1-D4A4-4D01-95EB-C04EE16F2E25}">
          <p14:sldIdLst>
            <p14:sldId id="387"/>
            <p14:sldId id="388"/>
            <p14:sldId id="712"/>
            <p14:sldId id="389"/>
            <p14:sldId id="390"/>
            <p14:sldId id="391"/>
            <p14:sldId id="392"/>
            <p14:sldId id="393"/>
            <p14:sldId id="394"/>
            <p14:sldId id="395"/>
            <p14:sldId id="396"/>
            <p14:sldId id="397"/>
            <p14:sldId id="547"/>
            <p14:sldId id="398"/>
            <p14:sldId id="399"/>
            <p14:sldId id="400"/>
            <p14:sldId id="401"/>
            <p14:sldId id="402"/>
            <p14:sldId id="403"/>
            <p14:sldId id="404"/>
            <p14:sldId id="405"/>
            <p14:sldId id="548"/>
            <p14:sldId id="549"/>
            <p14:sldId id="406"/>
            <p14:sldId id="407"/>
            <p14:sldId id="408"/>
            <p14:sldId id="409"/>
            <p14:sldId id="550"/>
            <p14:sldId id="447"/>
            <p14:sldId id="448"/>
            <p14:sldId id="410"/>
            <p14:sldId id="411"/>
            <p14:sldId id="551"/>
          </p14:sldIdLst>
        </p14:section>
        <p14:section name="7. gpu" id="{CD0ECE41-7140-41AC-AA4C-98D7A3DE8A66}">
          <p14:sldIdLst>
            <p14:sldId id="412"/>
            <p14:sldId id="413"/>
            <p14:sldId id="704"/>
            <p14:sldId id="414"/>
            <p14:sldId id="417"/>
            <p14:sldId id="418"/>
            <p14:sldId id="419"/>
            <p14:sldId id="420"/>
            <p14:sldId id="705"/>
            <p14:sldId id="706"/>
            <p14:sldId id="707"/>
            <p14:sldId id="421"/>
            <p14:sldId id="422"/>
            <p14:sldId id="423"/>
            <p14:sldId id="424"/>
            <p14:sldId id="425"/>
            <p14:sldId id="699"/>
            <p14:sldId id="713"/>
            <p14:sldId id="701"/>
            <p14:sldId id="702"/>
            <p14:sldId id="703"/>
            <p14:sldId id="426"/>
            <p14:sldId id="428"/>
            <p14:sldId id="429"/>
            <p14:sldId id="708"/>
            <p14:sldId id="430"/>
            <p14:sldId id="431"/>
            <p14:sldId id="432"/>
            <p14:sldId id="433"/>
            <p14:sldId id="434"/>
          </p14:sldIdLst>
        </p14:section>
        <p14:section name="8. os_api" id="{C9E1922C-4426-42BA-AB29-522F1F44B207}">
          <p14:sldIdLst>
            <p14:sldId id="435"/>
            <p14:sldId id="436"/>
            <p14:sldId id="437"/>
            <p14:sldId id="438"/>
            <p14:sldId id="439"/>
            <p14:sldId id="440"/>
            <p14:sldId id="441"/>
            <p14:sldId id="442"/>
            <p14:sldId id="443"/>
            <p14:sldId id="444"/>
            <p14:sldId id="445"/>
            <p14:sldId id="672"/>
            <p14:sldId id="644"/>
            <p14:sldId id="450"/>
            <p14:sldId id="451"/>
            <p14:sldId id="452"/>
            <p14:sldId id="453"/>
            <p14:sldId id="454"/>
            <p14:sldId id="455"/>
            <p14:sldId id="456"/>
            <p14:sldId id="552"/>
            <p14:sldId id="457"/>
            <p14:sldId id="553"/>
            <p14:sldId id="458"/>
            <p14:sldId id="459"/>
            <p14:sldId id="460"/>
            <p14:sldId id="461"/>
            <p14:sldId id="462"/>
            <p14:sldId id="463"/>
            <p14:sldId id="464"/>
            <p14:sldId id="465"/>
            <p14:sldId id="466"/>
            <p14:sldId id="467"/>
            <p14:sldId id="468"/>
            <p14:sldId id="643"/>
            <p14:sldId id="469"/>
          </p14:sldIdLst>
        </p14:section>
        <p14:section name="9. distribuovaný vypocet" id="{4D4EBB87-6209-46DD-BF5C-E1521CAC9867}">
          <p14:sldIdLst>
            <p14:sldId id="470"/>
            <p14:sldId id="471"/>
            <p14:sldId id="472"/>
            <p14:sldId id="473"/>
            <p14:sldId id="474"/>
            <p14:sldId id="475"/>
            <p14:sldId id="673"/>
            <p14:sldId id="476"/>
            <p14:sldId id="477"/>
            <p14:sldId id="478"/>
            <p14:sldId id="479"/>
            <p14:sldId id="674"/>
            <p14:sldId id="480"/>
            <p14:sldId id="481"/>
            <p14:sldId id="482"/>
            <p14:sldId id="483"/>
            <p14:sldId id="484"/>
            <p14:sldId id="485"/>
            <p14:sldId id="486"/>
            <p14:sldId id="487"/>
            <p14:sldId id="709"/>
            <p14:sldId id="488"/>
            <p14:sldId id="489"/>
            <p14:sldId id="676"/>
            <p14:sldId id="490"/>
            <p14:sldId id="491"/>
            <p14:sldId id="492"/>
          </p14:sldIdLst>
        </p14:section>
        <p14:section name="10. MPI" id="{8056175C-0426-4E8E-B51D-1C638930B65C}">
          <p14:sldIdLst>
            <p14:sldId id="494"/>
            <p14:sldId id="513"/>
            <p14:sldId id="493"/>
            <p14:sldId id="495"/>
            <p14:sldId id="496"/>
            <p14:sldId id="497"/>
            <p14:sldId id="498"/>
            <p14:sldId id="499"/>
            <p14:sldId id="500"/>
            <p14:sldId id="501"/>
            <p14:sldId id="502"/>
            <p14:sldId id="503"/>
            <p14:sldId id="504"/>
            <p14:sldId id="505"/>
            <p14:sldId id="506"/>
            <p14:sldId id="507"/>
            <p14:sldId id="508"/>
            <p14:sldId id="509"/>
            <p14:sldId id="510"/>
            <p14:sldId id="511"/>
            <p14:sldId id="512"/>
            <p14:sldId id="514"/>
            <p14:sldId id="515"/>
            <p14:sldId id="516"/>
            <p14:sldId id="517"/>
            <p14:sldId id="518"/>
            <p14:sldId id="519"/>
            <p14:sldId id="520"/>
            <p14:sldId id="521"/>
            <p14:sldId id="522"/>
            <p14:sldId id="523"/>
            <p14:sldId id="524"/>
            <p14:sldId id="525"/>
            <p14:sldId id="526"/>
            <p14:sldId id="634"/>
            <p14:sldId id="635"/>
            <p14:sldId id="636"/>
            <p14:sldId id="637"/>
            <p14:sldId id="640"/>
            <p14:sldId id="641"/>
            <p14:sldId id="642"/>
          </p14:sldIdLst>
        </p14:section>
        <p14:section name="11. pokrocile metody" id="{F19686F2-D19B-42B1-97F0-86ADED23DD19}">
          <p14:sldIdLst>
            <p14:sldId id="555"/>
            <p14:sldId id="554"/>
            <p14:sldId id="556"/>
            <p14:sldId id="557"/>
            <p14:sldId id="558"/>
            <p14:sldId id="559"/>
            <p14:sldId id="560"/>
            <p14:sldId id="561"/>
            <p14:sldId id="562"/>
            <p14:sldId id="563"/>
            <p14:sldId id="564"/>
            <p14:sldId id="565"/>
            <p14:sldId id="566"/>
            <p14:sldId id="567"/>
            <p14:sldId id="568"/>
            <p14:sldId id="569"/>
            <p14:sldId id="570"/>
            <p14:sldId id="571"/>
            <p14:sldId id="677"/>
            <p14:sldId id="572"/>
            <p14:sldId id="678"/>
            <p14:sldId id="683"/>
            <p14:sldId id="684"/>
            <p14:sldId id="685"/>
            <p14:sldId id="575"/>
            <p14:sldId id="576"/>
            <p14:sldId id="577"/>
            <p14:sldId id="578"/>
            <p14:sldId id="679"/>
            <p14:sldId id="579"/>
            <p14:sldId id="580"/>
            <p14:sldId id="581"/>
            <p14:sldId id="686"/>
            <p14:sldId id="687"/>
            <p14:sldId id="688"/>
            <p14:sldId id="582"/>
            <p14:sldId id="58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95" autoAdjust="0"/>
    <p:restoredTop sz="94431" autoAdjust="0"/>
  </p:normalViewPr>
  <p:slideViewPr>
    <p:cSldViewPr>
      <p:cViewPr varScale="1">
        <p:scale>
          <a:sx n="67" d="100"/>
          <a:sy n="67" d="100"/>
        </p:scale>
        <p:origin x="-133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324" Type="http://schemas.openxmlformats.org/officeDocument/2006/relationships/slide" Target="slides/slide323.xml"/><Relationship Id="rId366" Type="http://schemas.openxmlformats.org/officeDocument/2006/relationships/slide" Target="slides/slide365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268" Type="http://schemas.openxmlformats.org/officeDocument/2006/relationships/slide" Target="slides/slide267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335" Type="http://schemas.openxmlformats.org/officeDocument/2006/relationships/slide" Target="slides/slide334.xml"/><Relationship Id="rId356" Type="http://schemas.openxmlformats.org/officeDocument/2006/relationships/slide" Target="slides/slide355.xml"/><Relationship Id="rId377" Type="http://schemas.openxmlformats.org/officeDocument/2006/relationships/slide" Target="slides/slide376.xml"/><Relationship Id="rId398" Type="http://schemas.openxmlformats.org/officeDocument/2006/relationships/slide" Target="slides/slide397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402" Type="http://schemas.openxmlformats.org/officeDocument/2006/relationships/handoutMaster" Target="handoutMasters/handoutMaster1.xml"/><Relationship Id="rId258" Type="http://schemas.openxmlformats.org/officeDocument/2006/relationships/slide" Target="slides/slide257.xml"/><Relationship Id="rId279" Type="http://schemas.openxmlformats.org/officeDocument/2006/relationships/slide" Target="slides/slide278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25" Type="http://schemas.openxmlformats.org/officeDocument/2006/relationships/slide" Target="slides/slide324.xml"/><Relationship Id="rId346" Type="http://schemas.openxmlformats.org/officeDocument/2006/relationships/slide" Target="slides/slide345.xml"/><Relationship Id="rId367" Type="http://schemas.openxmlformats.org/officeDocument/2006/relationships/slide" Target="slides/slide366.xml"/><Relationship Id="rId388" Type="http://schemas.openxmlformats.org/officeDocument/2006/relationships/slide" Target="slides/slide387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269" Type="http://schemas.openxmlformats.org/officeDocument/2006/relationships/slide" Target="slides/slide268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15" Type="http://schemas.openxmlformats.org/officeDocument/2006/relationships/slide" Target="slides/slide314.xml"/><Relationship Id="rId336" Type="http://schemas.openxmlformats.org/officeDocument/2006/relationships/slide" Target="slides/slide335.xml"/><Relationship Id="rId357" Type="http://schemas.openxmlformats.org/officeDocument/2006/relationships/slide" Target="slides/slide356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378" Type="http://schemas.openxmlformats.org/officeDocument/2006/relationships/slide" Target="slides/slide377.xml"/><Relationship Id="rId399" Type="http://schemas.openxmlformats.org/officeDocument/2006/relationships/slide" Target="slides/slide398.xml"/><Relationship Id="rId403" Type="http://schemas.openxmlformats.org/officeDocument/2006/relationships/presProps" Target="presProps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26" Type="http://schemas.openxmlformats.org/officeDocument/2006/relationships/slide" Target="slides/slide325.xml"/><Relationship Id="rId347" Type="http://schemas.openxmlformats.org/officeDocument/2006/relationships/slide" Target="slides/slide346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368" Type="http://schemas.openxmlformats.org/officeDocument/2006/relationships/slide" Target="slides/slide367.xml"/><Relationship Id="rId389" Type="http://schemas.openxmlformats.org/officeDocument/2006/relationships/slide" Target="slides/slide388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281" Type="http://schemas.openxmlformats.org/officeDocument/2006/relationships/slide" Target="slides/slide280.xml"/><Relationship Id="rId316" Type="http://schemas.openxmlformats.org/officeDocument/2006/relationships/slide" Target="slides/slide315.xml"/><Relationship Id="rId337" Type="http://schemas.openxmlformats.org/officeDocument/2006/relationships/slide" Target="slides/slide336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358" Type="http://schemas.openxmlformats.org/officeDocument/2006/relationships/slide" Target="slides/slide357.xml"/><Relationship Id="rId379" Type="http://schemas.openxmlformats.org/officeDocument/2006/relationships/slide" Target="slides/slide378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slide" Target="slides/slide238.xml"/><Relationship Id="rId390" Type="http://schemas.openxmlformats.org/officeDocument/2006/relationships/slide" Target="slides/slide389.xml"/><Relationship Id="rId404" Type="http://schemas.openxmlformats.org/officeDocument/2006/relationships/viewProps" Target="viewProps.xml"/><Relationship Id="rId250" Type="http://schemas.openxmlformats.org/officeDocument/2006/relationships/slide" Target="slides/slide249.xml"/><Relationship Id="rId271" Type="http://schemas.openxmlformats.org/officeDocument/2006/relationships/slide" Target="slides/slide270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348" Type="http://schemas.openxmlformats.org/officeDocument/2006/relationships/slide" Target="slides/slide347.xml"/><Relationship Id="rId369" Type="http://schemas.openxmlformats.org/officeDocument/2006/relationships/slide" Target="slides/slide368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380" Type="http://schemas.openxmlformats.org/officeDocument/2006/relationships/slide" Target="slides/slide379.xml"/><Relationship Id="rId240" Type="http://schemas.openxmlformats.org/officeDocument/2006/relationships/slide" Target="slides/slide239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17" Type="http://schemas.openxmlformats.org/officeDocument/2006/relationships/slide" Target="slides/slide316.xml"/><Relationship Id="rId338" Type="http://schemas.openxmlformats.org/officeDocument/2006/relationships/slide" Target="slides/slide337.xml"/><Relationship Id="rId359" Type="http://schemas.openxmlformats.org/officeDocument/2006/relationships/slide" Target="slides/slide358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370" Type="http://schemas.openxmlformats.org/officeDocument/2006/relationships/slide" Target="slides/slide369.xml"/><Relationship Id="rId391" Type="http://schemas.openxmlformats.org/officeDocument/2006/relationships/slide" Target="slides/slide390.xml"/><Relationship Id="rId405" Type="http://schemas.openxmlformats.org/officeDocument/2006/relationships/theme" Target="theme/theme1.xml"/><Relationship Id="rId230" Type="http://schemas.openxmlformats.org/officeDocument/2006/relationships/slide" Target="slides/slide229.xml"/><Relationship Id="rId251" Type="http://schemas.openxmlformats.org/officeDocument/2006/relationships/slide" Target="slides/slide250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328" Type="http://schemas.openxmlformats.org/officeDocument/2006/relationships/slide" Target="slides/slide327.xml"/><Relationship Id="rId349" Type="http://schemas.openxmlformats.org/officeDocument/2006/relationships/slide" Target="slides/slide348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360" Type="http://schemas.openxmlformats.org/officeDocument/2006/relationships/slide" Target="slides/slide359.xml"/><Relationship Id="rId381" Type="http://schemas.openxmlformats.org/officeDocument/2006/relationships/slide" Target="slides/slide380.xml"/><Relationship Id="rId220" Type="http://schemas.openxmlformats.org/officeDocument/2006/relationships/slide" Target="slides/slide219.xml"/><Relationship Id="rId241" Type="http://schemas.openxmlformats.org/officeDocument/2006/relationships/slide" Target="slides/slide24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283" Type="http://schemas.openxmlformats.org/officeDocument/2006/relationships/slide" Target="slides/slide282.xml"/><Relationship Id="rId318" Type="http://schemas.openxmlformats.org/officeDocument/2006/relationships/slide" Target="slides/slide317.xml"/><Relationship Id="rId339" Type="http://schemas.openxmlformats.org/officeDocument/2006/relationships/slide" Target="slides/slide338.xml"/><Relationship Id="rId78" Type="http://schemas.openxmlformats.org/officeDocument/2006/relationships/slide" Target="slides/slide77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64" Type="http://schemas.openxmlformats.org/officeDocument/2006/relationships/slide" Target="slides/slide163.xml"/><Relationship Id="rId185" Type="http://schemas.openxmlformats.org/officeDocument/2006/relationships/slide" Target="slides/slide184.xml"/><Relationship Id="rId350" Type="http://schemas.openxmlformats.org/officeDocument/2006/relationships/slide" Target="slides/slide349.xml"/><Relationship Id="rId371" Type="http://schemas.openxmlformats.org/officeDocument/2006/relationships/slide" Target="slides/slide370.xml"/><Relationship Id="rId406" Type="http://schemas.openxmlformats.org/officeDocument/2006/relationships/tableStyles" Target="tableStyles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392" Type="http://schemas.openxmlformats.org/officeDocument/2006/relationships/slide" Target="slides/slide391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329" Type="http://schemas.openxmlformats.org/officeDocument/2006/relationships/slide" Target="slides/slide328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340" Type="http://schemas.openxmlformats.org/officeDocument/2006/relationships/slide" Target="slides/slide339.xml"/><Relationship Id="rId361" Type="http://schemas.openxmlformats.org/officeDocument/2006/relationships/slide" Target="slides/slide360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382" Type="http://schemas.openxmlformats.org/officeDocument/2006/relationships/slide" Target="slides/slide381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slide" Target="slides/slide283.xml"/><Relationship Id="rId319" Type="http://schemas.openxmlformats.org/officeDocument/2006/relationships/slide" Target="slides/slide318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330" Type="http://schemas.openxmlformats.org/officeDocument/2006/relationships/slide" Target="slides/slide329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351" Type="http://schemas.openxmlformats.org/officeDocument/2006/relationships/slide" Target="slides/slide350.xml"/><Relationship Id="rId372" Type="http://schemas.openxmlformats.org/officeDocument/2006/relationships/slide" Target="slides/slide371.xml"/><Relationship Id="rId393" Type="http://schemas.openxmlformats.org/officeDocument/2006/relationships/slide" Target="slides/slide392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320" Type="http://schemas.openxmlformats.org/officeDocument/2006/relationships/slide" Target="slides/slide319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341" Type="http://schemas.openxmlformats.org/officeDocument/2006/relationships/slide" Target="slides/slide340.xml"/><Relationship Id="rId362" Type="http://schemas.openxmlformats.org/officeDocument/2006/relationships/slide" Target="slides/slide361.xml"/><Relationship Id="rId383" Type="http://schemas.openxmlformats.org/officeDocument/2006/relationships/slide" Target="slides/slide382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310" Type="http://schemas.openxmlformats.org/officeDocument/2006/relationships/slide" Target="slides/slide309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331" Type="http://schemas.openxmlformats.org/officeDocument/2006/relationships/slide" Target="slides/slide330.xml"/><Relationship Id="rId352" Type="http://schemas.openxmlformats.org/officeDocument/2006/relationships/slide" Target="slides/slide351.xml"/><Relationship Id="rId373" Type="http://schemas.openxmlformats.org/officeDocument/2006/relationships/slide" Target="slides/slide372.xml"/><Relationship Id="rId394" Type="http://schemas.openxmlformats.org/officeDocument/2006/relationships/slide" Target="slides/slide393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slide" Target="slides/slide295.xml"/><Relationship Id="rId300" Type="http://schemas.openxmlformats.org/officeDocument/2006/relationships/slide" Target="slides/slide299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342" Type="http://schemas.openxmlformats.org/officeDocument/2006/relationships/slide" Target="slides/slide341.xml"/><Relationship Id="rId363" Type="http://schemas.openxmlformats.org/officeDocument/2006/relationships/slide" Target="slides/slide362.xml"/><Relationship Id="rId384" Type="http://schemas.openxmlformats.org/officeDocument/2006/relationships/slide" Target="slides/slide383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32" Type="http://schemas.openxmlformats.org/officeDocument/2006/relationships/slide" Target="slides/slide331.xml"/><Relationship Id="rId353" Type="http://schemas.openxmlformats.org/officeDocument/2006/relationships/slide" Target="slides/slide352.xml"/><Relationship Id="rId374" Type="http://schemas.openxmlformats.org/officeDocument/2006/relationships/slide" Target="slides/slide373.xml"/><Relationship Id="rId395" Type="http://schemas.openxmlformats.org/officeDocument/2006/relationships/slide" Target="slides/slide394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22" Type="http://schemas.openxmlformats.org/officeDocument/2006/relationships/slide" Target="slides/slide321.xml"/><Relationship Id="rId343" Type="http://schemas.openxmlformats.org/officeDocument/2006/relationships/slide" Target="slides/slide342.xml"/><Relationship Id="rId364" Type="http://schemas.openxmlformats.org/officeDocument/2006/relationships/slide" Target="slides/slide363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385" Type="http://schemas.openxmlformats.org/officeDocument/2006/relationships/slide" Target="slides/slide384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312" Type="http://schemas.openxmlformats.org/officeDocument/2006/relationships/slide" Target="slides/slide311.xml"/><Relationship Id="rId333" Type="http://schemas.openxmlformats.org/officeDocument/2006/relationships/slide" Target="slides/slide332.xml"/><Relationship Id="rId354" Type="http://schemas.openxmlformats.org/officeDocument/2006/relationships/slide" Target="slides/slide353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75" Type="http://schemas.openxmlformats.org/officeDocument/2006/relationships/slide" Target="slides/slide374.xml"/><Relationship Id="rId396" Type="http://schemas.openxmlformats.org/officeDocument/2006/relationships/slide" Target="slides/slide395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400" Type="http://schemas.openxmlformats.org/officeDocument/2006/relationships/slide" Target="slides/slide399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302" Type="http://schemas.openxmlformats.org/officeDocument/2006/relationships/slide" Target="slides/slide301.xml"/><Relationship Id="rId323" Type="http://schemas.openxmlformats.org/officeDocument/2006/relationships/slide" Target="slides/slide322.xml"/><Relationship Id="rId344" Type="http://schemas.openxmlformats.org/officeDocument/2006/relationships/slide" Target="slides/slide34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365" Type="http://schemas.openxmlformats.org/officeDocument/2006/relationships/slide" Target="slides/slide364.xml"/><Relationship Id="rId386" Type="http://schemas.openxmlformats.org/officeDocument/2006/relationships/slide" Target="slides/slide385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313" Type="http://schemas.openxmlformats.org/officeDocument/2006/relationships/slide" Target="slides/slide31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334" Type="http://schemas.openxmlformats.org/officeDocument/2006/relationships/slide" Target="slides/slide333.xml"/><Relationship Id="rId355" Type="http://schemas.openxmlformats.org/officeDocument/2006/relationships/slide" Target="slides/slide354.xml"/><Relationship Id="rId376" Type="http://schemas.openxmlformats.org/officeDocument/2006/relationships/slide" Target="slides/slide375.xml"/><Relationship Id="rId397" Type="http://schemas.openxmlformats.org/officeDocument/2006/relationships/slide" Target="slides/slide396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401" Type="http://schemas.openxmlformats.org/officeDocument/2006/relationships/notesMaster" Target="notesMasters/notesMaster1.xml"/><Relationship Id="rId303" Type="http://schemas.openxmlformats.org/officeDocument/2006/relationships/slide" Target="slides/slide302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345" Type="http://schemas.openxmlformats.org/officeDocument/2006/relationships/slide" Target="slides/slide344.xml"/><Relationship Id="rId387" Type="http://schemas.openxmlformats.org/officeDocument/2006/relationships/slide" Target="slides/slide386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289" Type="http://schemas.openxmlformats.org/officeDocument/2006/relationships/slide" Target="slides/slide28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04DD7-CC32-4C5B-BA29-921559E3BFBE}" type="datetimeFigureOut">
              <a:rPr lang="cs-CZ" smtClean="0"/>
              <a:t>08.02.2018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A82E8-22BD-4A16-9778-61739DD245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924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2FBED-A1CD-44E2-B4D6-462FACF81464}" type="datetimeFigureOut">
              <a:rPr lang="cs-CZ" smtClean="0"/>
              <a:t>08.02.2018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2DFCA2-9302-4BD7-8135-605DCB28AB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2959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DFCA2-9302-4BD7-8135-605DCB28AB5A}" type="slidenum">
              <a:rPr lang="cs-CZ" smtClean="0"/>
              <a:t>212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5173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https://msdn.microsoft.com/en-us/library/windows/desktop/ms681951(v=vs.85).aspx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DFCA2-9302-4BD7-8135-605DCB28AB5A}" type="slidenum">
              <a:rPr lang="cs-CZ" smtClean="0"/>
              <a:t>277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5484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5AA3-9AC0-4E84-A299-690402C55EF8}" type="datetime1">
              <a:rPr lang="cs-CZ" smtClean="0"/>
              <a:t>08.02.2018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0713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8B05-01BD-4FAF-B8AF-5268669CE085}" type="datetime1">
              <a:rPr lang="cs-CZ" smtClean="0"/>
              <a:t>08.02.2018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3746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1631E-636B-45A7-8CD5-23813BAA7A9A}" type="datetime1">
              <a:rPr lang="cs-CZ" smtClean="0"/>
              <a:t>08.02.2018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6031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346050"/>
          </a:xfrm>
        </p:spPr>
        <p:txBody>
          <a:bodyPr>
            <a:noAutofit/>
          </a:bodyPr>
          <a:lstStyle>
            <a:lvl1pPr>
              <a:defRPr sz="30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548680"/>
            <a:ext cx="8928992" cy="6192688"/>
          </a:xfrm>
        </p:spPr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CFB0-85E1-4DD2-B1C2-B1C6927464F5}" type="datetime1">
              <a:rPr lang="cs-CZ" smtClean="0"/>
              <a:t>08.02.2018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1970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38D84-6EB0-4E63-BA12-52486E197C59}" type="datetime1">
              <a:rPr lang="cs-CZ" smtClean="0"/>
              <a:t>08.02.2018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7489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77223-3C56-4980-A009-88D4FBAAEB17}" type="datetime1">
              <a:rPr lang="cs-CZ" smtClean="0"/>
              <a:t>08.02.2018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7589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DDA7-AD31-42C6-855D-94B71CD80B49}" type="datetime1">
              <a:rPr lang="cs-CZ" smtClean="0"/>
              <a:t>08.02.2018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0623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79C15-C6DE-4F27-8B28-F0192B674330}" type="datetime1">
              <a:rPr lang="cs-CZ" smtClean="0"/>
              <a:t>08.02.2018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2584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8666-E5DB-41DA-B3D9-E5DA2720905C}" type="datetime1">
              <a:rPr lang="cs-CZ" smtClean="0"/>
              <a:t>08.02.2018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248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F565-0099-4AE5-9567-738723597E55}" type="datetime1">
              <a:rPr lang="cs-CZ" smtClean="0"/>
              <a:t>08.02.2018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5269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6F7C9-5665-4000-AE88-BCA244705CD2}" type="datetime1">
              <a:rPr lang="cs-CZ" smtClean="0"/>
              <a:t>08.02.2018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8913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2124E-C652-4383-860E-9F299D7FD44D}" type="datetime1">
              <a:rPr lang="cs-CZ" smtClean="0"/>
              <a:t>08.02.2018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F9A3F-038B-42B8-9ED9-9764DC05CC8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039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daic.org/" TargetMode="External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3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microsoft.com/office/2007/relationships/hdphoto" Target="../media/hdphoto3.wdp"/><Relationship Id="rId4" Type="http://schemas.openxmlformats.org/officeDocument/2006/relationships/image" Target="../media/image51.png"/><Relationship Id="rId9" Type="http://schemas.microsoft.com/office/2007/relationships/hdphoto" Target="../media/hdphoto5.wdp"/></Relationships>
</file>

<file path=ppt/slides/_rels/slide3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55.png"/></Relationships>
</file>

<file path=ppt/slides/_rels/slide3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rd.ge.com/~bushsf/AVNMP.html" TargetMode="External"/><Relationship Id="rId1" Type="http://schemas.openxmlformats.org/officeDocument/2006/relationships/slideLayout" Target="../slideLayouts/slideLayout2.xml"/></Relationships>
</file>

<file path=ppt/slides/_rels/slide3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PPR – příprava na zkoušku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Klára Hlaváčová</a:t>
            </a:r>
          </a:p>
          <a:p>
            <a:r>
              <a:rPr lang="cs-CZ" dirty="0" smtClean="0"/>
              <a:t>2017/18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049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Distribuovaná </a:t>
            </a:r>
            <a:r>
              <a:rPr lang="cs-CZ" dirty="0" err="1" smtClean="0"/>
              <a:t>apl</a:t>
            </a:r>
            <a:r>
              <a:rPr lang="cs-CZ" dirty="0" smtClean="0"/>
              <a:t>., paralelní výpočet, program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Distribuovaná aplikace</a:t>
            </a:r>
          </a:p>
          <a:p>
            <a:pPr lvl="1"/>
            <a:r>
              <a:rPr lang="cs-CZ" dirty="0" smtClean="0"/>
              <a:t>Několik spolupracujících procesů</a:t>
            </a:r>
          </a:p>
          <a:p>
            <a:pPr lvl="1"/>
            <a:r>
              <a:rPr lang="cs-CZ" dirty="0" smtClean="0"/>
              <a:t>Obvykle jsou distribuovány na uzly počítačové sítě</a:t>
            </a:r>
          </a:p>
          <a:p>
            <a:pPr lvl="2"/>
            <a:r>
              <a:rPr lang="cs-CZ" dirty="0" smtClean="0"/>
              <a:t>Jeden uzel má </a:t>
            </a:r>
            <a:r>
              <a:rPr lang="cs-CZ" i="1" dirty="0" smtClean="0"/>
              <a:t>n</a:t>
            </a:r>
            <a:r>
              <a:rPr lang="cs-CZ" dirty="0" smtClean="0"/>
              <a:t> procesů</a:t>
            </a:r>
          </a:p>
          <a:p>
            <a:pPr lvl="2"/>
            <a:r>
              <a:rPr lang="cs-CZ" dirty="0" smtClean="0"/>
              <a:t>V extrémním případě na jednom uzlu</a:t>
            </a:r>
          </a:p>
          <a:p>
            <a:r>
              <a:rPr lang="cs-CZ" b="1" dirty="0" smtClean="0"/>
              <a:t>Paralelní výpočet</a:t>
            </a:r>
          </a:p>
          <a:p>
            <a:pPr lvl="1"/>
            <a:r>
              <a:rPr lang="cs-CZ" dirty="0" smtClean="0"/>
              <a:t>Více vláknový program, distribuovaná </a:t>
            </a:r>
            <a:r>
              <a:rPr lang="cs-CZ" dirty="0" err="1" smtClean="0"/>
              <a:t>apl</a:t>
            </a:r>
            <a:r>
              <a:rPr lang="cs-CZ" dirty="0" smtClean="0"/>
              <a:t>. nebo kombinace</a:t>
            </a:r>
          </a:p>
          <a:p>
            <a:pPr lvl="1"/>
            <a:r>
              <a:rPr lang="cs-CZ" dirty="0" smtClean="0"/>
              <a:t>Výpočet je </a:t>
            </a:r>
            <a:r>
              <a:rPr lang="cs-CZ" u="sng" dirty="0" smtClean="0"/>
              <a:t>dynamicky</a:t>
            </a:r>
            <a:r>
              <a:rPr lang="cs-CZ" dirty="0" smtClean="0"/>
              <a:t> strukturován na procesy a vlákna</a:t>
            </a:r>
          </a:p>
          <a:p>
            <a:r>
              <a:rPr lang="cs-CZ" b="1" dirty="0" smtClean="0"/>
              <a:t>Paralelní program</a:t>
            </a:r>
          </a:p>
          <a:p>
            <a:pPr lvl="1"/>
            <a:r>
              <a:rPr lang="cs-CZ" dirty="0" smtClean="0"/>
              <a:t>Kód je </a:t>
            </a:r>
            <a:r>
              <a:rPr lang="cs-CZ" u="sng" dirty="0" smtClean="0"/>
              <a:t>staticky</a:t>
            </a:r>
            <a:r>
              <a:rPr lang="cs-CZ" dirty="0" smtClean="0"/>
              <a:t> strukturován na podprogramy vláken</a:t>
            </a:r>
          </a:p>
          <a:p>
            <a:pPr lvl="1"/>
            <a:r>
              <a:rPr lang="cs-CZ" dirty="0" smtClean="0"/>
              <a:t>Má deklarovaná sdílená data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363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3. </a:t>
            </a:r>
            <a:r>
              <a:rPr lang="cs-CZ" dirty="0" err="1" smtClean="0"/>
              <a:t>Speculative</a:t>
            </a:r>
            <a:r>
              <a:rPr lang="cs-CZ" dirty="0" smtClean="0"/>
              <a:t> </a:t>
            </a:r>
            <a:r>
              <a:rPr lang="cs-CZ" dirty="0" err="1" smtClean="0"/>
              <a:t>Execution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Procesor se snaží začít vykonávat instrukce už v době, kdy se předchozí instrukce teprve zpracovávají (je méně zatížený)</a:t>
            </a:r>
          </a:p>
          <a:p>
            <a:r>
              <a:rPr lang="cs-CZ" dirty="0" smtClean="0"/>
              <a:t>Pokud narazí na podmíněné větvení (podmínka, podmíněný skok/přesun), tak odhadne výsledek a do instrukční </a:t>
            </a:r>
            <a:r>
              <a:rPr lang="cs-CZ" dirty="0" err="1"/>
              <a:t>pipeline</a:t>
            </a:r>
            <a:r>
              <a:rPr lang="cs-CZ" dirty="0"/>
              <a:t> </a:t>
            </a:r>
            <a:r>
              <a:rPr lang="cs-CZ" dirty="0" smtClean="0"/>
              <a:t>začne vkládat instrukce podle odhadu</a:t>
            </a:r>
          </a:p>
          <a:p>
            <a:pPr lvl="1"/>
            <a:r>
              <a:rPr lang="cs-CZ" dirty="0"/>
              <a:t>buď </a:t>
            </a:r>
            <a:r>
              <a:rPr lang="cs-CZ" dirty="0" smtClean="0"/>
              <a:t>instrukce přímo </a:t>
            </a:r>
            <a:r>
              <a:rPr lang="cs-CZ" dirty="0"/>
              <a:t>za instrukcí skoku </a:t>
            </a:r>
            <a:r>
              <a:rPr lang="cs-CZ" dirty="0" smtClean="0"/>
              <a:t>(skok se neprovede</a:t>
            </a:r>
            <a:r>
              <a:rPr lang="cs-CZ" dirty="0"/>
              <a:t>) či naopak v místě, do kterého skok směřuje (prediktor předpoví, že skok bude proveden).</a:t>
            </a:r>
            <a:endParaRPr lang="cs-CZ" dirty="0" smtClean="0"/>
          </a:p>
          <a:p>
            <a:r>
              <a:rPr lang="cs-CZ" dirty="0" smtClean="0"/>
              <a:t>Pokud se splete (</a:t>
            </a:r>
            <a:r>
              <a:rPr lang="cs-CZ" dirty="0" err="1" smtClean="0"/>
              <a:t>unroll</a:t>
            </a:r>
            <a:r>
              <a:rPr lang="cs-CZ" dirty="0" smtClean="0"/>
              <a:t> pomocí </a:t>
            </a:r>
            <a:r>
              <a:rPr lang="cs-CZ" dirty="0" err="1" smtClean="0"/>
              <a:t>history</a:t>
            </a:r>
            <a:r>
              <a:rPr lang="cs-CZ" dirty="0" smtClean="0"/>
              <a:t> </a:t>
            </a:r>
            <a:r>
              <a:rPr lang="cs-CZ" dirty="0" err="1" smtClean="0"/>
              <a:t>bufferu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musí vyprázdnit celou </a:t>
            </a:r>
            <a:r>
              <a:rPr lang="cs-CZ" dirty="0" err="1" smtClean="0"/>
              <a:t>pipeline</a:t>
            </a:r>
            <a:r>
              <a:rPr lang="cs-CZ" dirty="0" smtClean="0"/>
              <a:t>,</a:t>
            </a:r>
          </a:p>
          <a:p>
            <a:pPr lvl="1"/>
            <a:r>
              <a:rPr lang="cs-CZ" dirty="0" smtClean="0"/>
              <a:t>zahodit výsledky vypočítané po podmínce, </a:t>
            </a:r>
          </a:p>
          <a:p>
            <a:pPr lvl="1"/>
            <a:r>
              <a:rPr lang="cs-CZ" dirty="0" smtClean="0"/>
              <a:t>vrátit se zpět za podmínku a začít s prázdnou </a:t>
            </a:r>
            <a:r>
              <a:rPr lang="cs-CZ" dirty="0" err="1" smtClean="0"/>
              <a:t>pipeline</a:t>
            </a:r>
            <a:r>
              <a:rPr lang="cs-CZ" dirty="0" smtClean="0"/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pPr/>
              <a:t>100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659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45624" cy="346050"/>
          </a:xfrm>
        </p:spPr>
        <p:txBody>
          <a:bodyPr/>
          <a:lstStyle/>
          <a:p>
            <a:r>
              <a:rPr lang="cs-CZ" dirty="0"/>
              <a:t>3. </a:t>
            </a:r>
            <a:r>
              <a:rPr lang="cs-CZ" dirty="0" err="1"/>
              <a:t>Speculative</a:t>
            </a:r>
            <a:r>
              <a:rPr lang="cs-CZ" dirty="0"/>
              <a:t> </a:t>
            </a:r>
            <a:r>
              <a:rPr lang="cs-CZ" dirty="0" err="1"/>
              <a:t>Execution</a:t>
            </a:r>
            <a:r>
              <a:rPr lang="cs-CZ" dirty="0"/>
              <a:t>: Dynamická predikce skoků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Vykonává-li procesor </a:t>
            </a:r>
            <a:r>
              <a:rPr lang="cs-CZ" dirty="0"/>
              <a:t>instrukce paralelně, pak se při podmíněném větvení programu dostane do bodu, kdy: </a:t>
            </a:r>
          </a:p>
          <a:p>
            <a:pPr lvl="1"/>
            <a:r>
              <a:rPr lang="cs-CZ" dirty="0" smtClean="0"/>
              <a:t>buď </a:t>
            </a:r>
            <a:r>
              <a:rPr lang="cs-CZ" dirty="0"/>
              <a:t>počká na dokončení ostatních instrukcí, aby mohl vypočítat podmínku větvení </a:t>
            </a:r>
          </a:p>
          <a:p>
            <a:pPr lvl="2"/>
            <a:r>
              <a:rPr lang="cs-CZ" dirty="0" smtClean="0"/>
              <a:t>trvá </a:t>
            </a:r>
            <a:r>
              <a:rPr lang="cs-CZ" dirty="0"/>
              <a:t>to dlouho, ale nesplete se </a:t>
            </a:r>
          </a:p>
          <a:p>
            <a:pPr lvl="1"/>
            <a:r>
              <a:rPr lang="cs-CZ" dirty="0" smtClean="0"/>
              <a:t>anebo </a:t>
            </a:r>
            <a:r>
              <a:rPr lang="cs-CZ" dirty="0"/>
              <a:t>podmínku větvení odhadne </a:t>
            </a:r>
          </a:p>
          <a:p>
            <a:pPr lvl="2"/>
            <a:r>
              <a:rPr lang="pl-PL" dirty="0" smtClean="0"/>
              <a:t>trvá </a:t>
            </a:r>
            <a:r>
              <a:rPr lang="pl-PL" dirty="0"/>
              <a:t>to krátce, ale je tu penalizace, když se splete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101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203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40960" cy="346050"/>
          </a:xfrm>
        </p:spPr>
        <p:txBody>
          <a:bodyPr/>
          <a:lstStyle/>
          <a:p>
            <a:r>
              <a:rPr lang="cs-CZ" dirty="0"/>
              <a:t>3. </a:t>
            </a:r>
            <a:r>
              <a:rPr lang="cs-CZ" dirty="0" err="1"/>
              <a:t>Speculative</a:t>
            </a:r>
            <a:r>
              <a:rPr lang="cs-CZ" dirty="0"/>
              <a:t> </a:t>
            </a:r>
            <a:r>
              <a:rPr lang="cs-CZ" dirty="0" err="1" smtClean="0"/>
              <a:t>Execution</a:t>
            </a:r>
            <a:r>
              <a:rPr lang="cs-CZ" dirty="0" smtClean="0"/>
              <a:t>: Dynamická predikce skoků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i="1" dirty="0" err="1" smtClean="0"/>
              <a:t>Branch</a:t>
            </a:r>
            <a:r>
              <a:rPr lang="cs-CZ" i="1" dirty="0" smtClean="0"/>
              <a:t> </a:t>
            </a:r>
            <a:r>
              <a:rPr lang="cs-CZ" i="1" dirty="0"/>
              <a:t>Target </a:t>
            </a:r>
            <a:r>
              <a:rPr lang="cs-CZ" i="1" dirty="0" err="1" smtClean="0"/>
              <a:t>Buffer</a:t>
            </a:r>
            <a:endParaRPr lang="cs-CZ" dirty="0" smtClean="0"/>
          </a:p>
          <a:p>
            <a:pPr lvl="1"/>
            <a:r>
              <a:rPr lang="cs-CZ" dirty="0" smtClean="0"/>
              <a:t>Statistika </a:t>
            </a:r>
            <a:r>
              <a:rPr lang="cs-CZ" dirty="0"/>
              <a:t>o několika posledních </a:t>
            </a:r>
            <a:r>
              <a:rPr lang="cs-CZ" dirty="0" smtClean="0"/>
              <a:t>podmínkách, aby se </a:t>
            </a:r>
            <a:r>
              <a:rPr lang="cs-CZ" dirty="0"/>
              <a:t>minimalizoval počet podmínek, které procesor špatně </a:t>
            </a:r>
            <a:r>
              <a:rPr lang="cs-CZ" dirty="0" smtClean="0"/>
              <a:t>odhadne</a:t>
            </a:r>
            <a:endParaRPr lang="cs-CZ" dirty="0"/>
          </a:p>
          <a:p>
            <a:pPr lvl="1"/>
            <a:r>
              <a:rPr lang="cs-CZ" dirty="0" smtClean="0"/>
              <a:t>Každá podmínka </a:t>
            </a:r>
            <a:r>
              <a:rPr lang="cs-CZ" dirty="0"/>
              <a:t>má 2-bitové číslo</a:t>
            </a:r>
            <a:r>
              <a:rPr lang="cs-CZ" dirty="0" smtClean="0"/>
              <a:t>.</a:t>
            </a:r>
            <a:endParaRPr lang="cs-CZ" dirty="0"/>
          </a:p>
          <a:p>
            <a:pPr lvl="2"/>
            <a:r>
              <a:rPr lang="cs-CZ" dirty="0" smtClean="0"/>
              <a:t>Zvyšuje </a:t>
            </a:r>
            <a:r>
              <a:rPr lang="cs-CZ" dirty="0"/>
              <a:t>se o 1, pokud byla </a:t>
            </a:r>
            <a:r>
              <a:rPr lang="cs-CZ" dirty="0" smtClean="0"/>
              <a:t>splněna</a:t>
            </a:r>
            <a:endParaRPr lang="cs-CZ" dirty="0"/>
          </a:p>
          <a:p>
            <a:pPr lvl="2"/>
            <a:r>
              <a:rPr lang="cs-CZ" dirty="0" smtClean="0"/>
              <a:t>Pokud </a:t>
            </a:r>
            <a:r>
              <a:rPr lang="cs-CZ" dirty="0"/>
              <a:t>nebyla splněna, sníží se o 1</a:t>
            </a:r>
          </a:p>
          <a:p>
            <a:pPr lvl="1"/>
            <a:r>
              <a:rPr lang="cs-CZ" dirty="0" smtClean="0"/>
              <a:t>Počítadlo </a:t>
            </a:r>
            <a:r>
              <a:rPr lang="cs-CZ" dirty="0"/>
              <a:t>nepodteče, ani nepřeteče</a:t>
            </a:r>
          </a:p>
          <a:p>
            <a:r>
              <a:rPr lang="cs-CZ" dirty="0" smtClean="0"/>
              <a:t>Pokud </a:t>
            </a:r>
            <a:r>
              <a:rPr lang="cs-CZ" dirty="0"/>
              <a:t>se procesor s podmínkou ještě nesetkal, předpokládá, </a:t>
            </a:r>
            <a:r>
              <a:rPr lang="cs-CZ" dirty="0" smtClean="0"/>
              <a:t>že bude splněna</a:t>
            </a:r>
          </a:p>
          <a:p>
            <a:pPr lvl="1"/>
            <a:r>
              <a:rPr lang="cs-CZ" i="1" dirty="0" smtClean="0"/>
              <a:t>Static </a:t>
            </a:r>
            <a:r>
              <a:rPr lang="cs-CZ" i="1" dirty="0" err="1"/>
              <a:t>Branch</a:t>
            </a:r>
            <a:r>
              <a:rPr lang="cs-CZ" i="1" dirty="0"/>
              <a:t> </a:t>
            </a:r>
            <a:r>
              <a:rPr lang="cs-CZ" i="1" dirty="0" err="1"/>
              <a:t>Prediction</a:t>
            </a:r>
            <a:r>
              <a:rPr lang="cs-CZ" i="1" dirty="0"/>
              <a:t> </a:t>
            </a:r>
            <a:r>
              <a:rPr lang="cs-CZ" i="1" dirty="0" err="1" smtClean="0"/>
              <a:t>Algorithm</a:t>
            </a:r>
            <a:endParaRPr lang="cs-CZ" i="1" dirty="0" smtClean="0"/>
          </a:p>
          <a:p>
            <a:pPr lvl="1"/>
            <a:r>
              <a:rPr lang="cs-CZ" dirty="0" smtClean="0"/>
              <a:t>Vloží záznam do BTB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102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94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3. Podmíněné větvení; Velikost kódu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Podmíněné větvení</a:t>
            </a:r>
          </a:p>
          <a:p>
            <a:pPr lvl="1"/>
            <a:r>
              <a:rPr lang="cs-CZ" dirty="0" smtClean="0"/>
              <a:t>Je vhodné zapisovat, tak aby byl cílový kód co nejkratší</a:t>
            </a:r>
          </a:p>
          <a:p>
            <a:pPr lvl="1"/>
            <a:r>
              <a:rPr lang="cs-CZ" dirty="0" smtClean="0"/>
              <a:t>Vyhodnocení jen když je třeba - pointery/reference</a:t>
            </a:r>
            <a:endParaRPr lang="cs-CZ" dirty="0"/>
          </a:p>
          <a:p>
            <a:pPr lvl="1"/>
            <a:r>
              <a:rPr lang="cs-CZ" dirty="0" smtClean="0"/>
              <a:t>Překladač </a:t>
            </a:r>
            <a:r>
              <a:rPr lang="cs-CZ" dirty="0"/>
              <a:t>obvykle vyhodnocuje komplexní podmínku ve zkrácené formě, je-li to možné </a:t>
            </a:r>
          </a:p>
          <a:p>
            <a:pPr lvl="1"/>
            <a:r>
              <a:rPr lang="cs-CZ" dirty="0" smtClean="0"/>
              <a:t>Seřadit </a:t>
            </a:r>
            <a:r>
              <a:rPr lang="cs-CZ" dirty="0"/>
              <a:t>podmínky tak, aby podle pořadí vyhodnocování </a:t>
            </a:r>
          </a:p>
          <a:p>
            <a:pPr lvl="2"/>
            <a:r>
              <a:rPr lang="cs-CZ" dirty="0" smtClean="0"/>
              <a:t>Byly </a:t>
            </a:r>
            <a:r>
              <a:rPr lang="cs-CZ" dirty="0"/>
              <a:t>co nejmenší nároky na získání hodnot potřebných k vyhodnocení podmínky </a:t>
            </a:r>
          </a:p>
          <a:p>
            <a:pPr lvl="2"/>
            <a:r>
              <a:rPr lang="cs-CZ" dirty="0" smtClean="0"/>
              <a:t>Došlo </a:t>
            </a:r>
            <a:r>
              <a:rPr lang="cs-CZ" dirty="0"/>
              <a:t>co nejrychleji k vyřazení co největšího počtu možností </a:t>
            </a:r>
            <a:endParaRPr lang="cs-CZ" dirty="0" smtClean="0"/>
          </a:p>
          <a:p>
            <a:r>
              <a:rPr lang="cs-CZ" b="1" dirty="0" smtClean="0"/>
              <a:t>Velikost kódu</a:t>
            </a:r>
          </a:p>
          <a:p>
            <a:pPr lvl="1"/>
            <a:r>
              <a:rPr lang="cs-CZ" dirty="0" smtClean="0"/>
              <a:t>Menší cílový kód – vejde se do </a:t>
            </a:r>
            <a:r>
              <a:rPr lang="cs-CZ" dirty="0" err="1" smtClean="0"/>
              <a:t>cache</a:t>
            </a:r>
            <a:r>
              <a:rPr lang="cs-CZ" dirty="0" smtClean="0"/>
              <a:t> – rychlejší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pPr/>
              <a:t>103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105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3. </a:t>
            </a:r>
            <a:r>
              <a:rPr lang="cs-CZ" dirty="0"/>
              <a:t>Eliminace </a:t>
            </a:r>
            <a:r>
              <a:rPr lang="cs-CZ" dirty="0" smtClean="0"/>
              <a:t>podmínek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Některé </a:t>
            </a:r>
            <a:r>
              <a:rPr lang="cs-CZ" dirty="0"/>
              <a:t>podmínky lze eliminovat</a:t>
            </a:r>
          </a:p>
          <a:p>
            <a:pPr lvl="1"/>
            <a:r>
              <a:rPr lang="cs-CZ" dirty="0"/>
              <a:t>Pozor na nárůst velikosti kódu</a:t>
            </a:r>
          </a:p>
          <a:p>
            <a:pPr lvl="1"/>
            <a:r>
              <a:rPr lang="cs-CZ" dirty="0"/>
              <a:t>Nebo vznik datové závislosti</a:t>
            </a:r>
          </a:p>
          <a:p>
            <a:r>
              <a:rPr lang="cs-CZ" dirty="0"/>
              <a:t>Rekurze má negativní vliv na </a:t>
            </a:r>
            <a:r>
              <a:rPr lang="cs-CZ" dirty="0" smtClean="0"/>
              <a:t>výkon</a:t>
            </a:r>
          </a:p>
          <a:p>
            <a:pPr marL="0" indent="0">
              <a:buNone/>
            </a:pPr>
            <a:r>
              <a:rPr lang="cs-CZ" dirty="0" err="1" smtClean="0"/>
              <a:t>For</a:t>
            </a:r>
            <a:r>
              <a:rPr lang="cs-CZ" dirty="0" smtClean="0"/>
              <a:t> i = 0 to 100 do</a:t>
            </a:r>
          </a:p>
          <a:p>
            <a:pPr marL="0" indent="0">
              <a:buNone/>
            </a:pPr>
            <a:r>
              <a:rPr lang="cs-CZ" dirty="0" smtClean="0"/>
              <a:t>    </a:t>
            </a:r>
            <a:r>
              <a:rPr lang="cs-CZ" dirty="0" err="1" smtClean="0"/>
              <a:t>begin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</a:t>
            </a:r>
            <a:r>
              <a:rPr lang="cs-CZ" dirty="0" err="1" smtClean="0"/>
              <a:t>if</a:t>
            </a:r>
            <a:r>
              <a:rPr lang="cs-CZ" dirty="0" smtClean="0"/>
              <a:t> i </a:t>
            </a:r>
            <a:r>
              <a:rPr lang="cs-CZ" dirty="0" err="1" smtClean="0"/>
              <a:t>mod</a:t>
            </a:r>
            <a:r>
              <a:rPr lang="cs-CZ" dirty="0" smtClean="0"/>
              <a:t> 2 = 0 </a:t>
            </a:r>
            <a:r>
              <a:rPr lang="cs-CZ" dirty="0" err="1" smtClean="0"/>
              <a:t>then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a[i] = 0;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</a:t>
            </a:r>
            <a:r>
              <a:rPr lang="cs-CZ" dirty="0" err="1" smtClean="0"/>
              <a:t>else</a:t>
            </a:r>
            <a:r>
              <a:rPr lang="cs-CZ" dirty="0" smtClean="0"/>
              <a:t> a[i] = 1;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end;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104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4932040" y="2708920"/>
            <a:ext cx="30243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/>
              <a:t>i = 100;</a:t>
            </a:r>
          </a:p>
          <a:p>
            <a:r>
              <a:rPr lang="cs-CZ" sz="3600" dirty="0" err="1" smtClean="0"/>
              <a:t>Repeat</a:t>
            </a:r>
            <a:endParaRPr lang="cs-CZ" sz="3600" dirty="0" smtClean="0"/>
          </a:p>
          <a:p>
            <a:r>
              <a:rPr lang="cs-CZ" sz="3600" dirty="0"/>
              <a:t> </a:t>
            </a:r>
            <a:r>
              <a:rPr lang="cs-CZ" sz="3600" dirty="0" smtClean="0"/>
              <a:t>  a[i] = 0;</a:t>
            </a:r>
          </a:p>
          <a:p>
            <a:r>
              <a:rPr lang="cs-CZ" sz="3600" dirty="0" smtClean="0"/>
              <a:t>   a[i-1]=1;</a:t>
            </a:r>
          </a:p>
          <a:p>
            <a:r>
              <a:rPr lang="cs-CZ" sz="3600" dirty="0"/>
              <a:t> </a:t>
            </a:r>
            <a:r>
              <a:rPr lang="cs-CZ" sz="3600" dirty="0" smtClean="0"/>
              <a:t>  dec(i,2);</a:t>
            </a:r>
          </a:p>
          <a:p>
            <a:r>
              <a:rPr lang="cs-CZ" sz="3600" dirty="0" err="1" smtClean="0"/>
              <a:t>Until</a:t>
            </a:r>
            <a:r>
              <a:rPr lang="cs-CZ" sz="3600" dirty="0" smtClean="0"/>
              <a:t> i==0;</a:t>
            </a:r>
            <a:endParaRPr lang="cs-CZ" sz="3600" dirty="0"/>
          </a:p>
        </p:txBody>
      </p:sp>
      <p:cxnSp>
        <p:nvCxnSpPr>
          <p:cNvPr id="7" name="Přímá spojnice 6"/>
          <p:cNvCxnSpPr/>
          <p:nvPr/>
        </p:nvCxnSpPr>
        <p:spPr>
          <a:xfrm>
            <a:off x="4572000" y="2708920"/>
            <a:ext cx="0" cy="38164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06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Eliminace podmínek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Při </a:t>
            </a:r>
            <a:r>
              <a:rPr lang="cs-CZ" dirty="0"/>
              <a:t>vytváření </a:t>
            </a:r>
            <a:r>
              <a:rPr lang="cs-CZ" b="1" dirty="0" err="1"/>
              <a:t>switch</a:t>
            </a:r>
            <a:r>
              <a:rPr lang="cs-CZ" b="1" dirty="0"/>
              <a:t>/case</a:t>
            </a:r>
            <a:r>
              <a:rPr lang="cs-CZ" dirty="0"/>
              <a:t> záleží, jestli jsou možnosti </a:t>
            </a:r>
            <a:r>
              <a:rPr lang="cs-CZ" b="1" dirty="0"/>
              <a:t>sousední hodnoty</a:t>
            </a:r>
            <a:r>
              <a:rPr lang="cs-CZ" dirty="0"/>
              <a:t>, nebo jestli jsou mezi nimi </a:t>
            </a:r>
            <a:r>
              <a:rPr lang="cs-CZ" b="1" dirty="0"/>
              <a:t>mezery </a:t>
            </a:r>
          </a:p>
          <a:p>
            <a:pPr lvl="1"/>
            <a:r>
              <a:rPr lang="cs-CZ" dirty="0" smtClean="0"/>
              <a:t>Pokud </a:t>
            </a:r>
            <a:r>
              <a:rPr lang="cs-CZ" dirty="0"/>
              <a:t>jsou mezery, překladače </a:t>
            </a:r>
            <a:r>
              <a:rPr lang="cs-CZ" dirty="0" err="1"/>
              <a:t>switch</a:t>
            </a:r>
            <a:r>
              <a:rPr lang="cs-CZ" dirty="0"/>
              <a:t> převedou na sérii porovnávání </a:t>
            </a:r>
          </a:p>
          <a:p>
            <a:pPr lvl="1"/>
            <a:r>
              <a:rPr lang="fi-FI" dirty="0" smtClean="0"/>
              <a:t>Snažit </a:t>
            </a:r>
            <a:r>
              <a:rPr lang="fi-FI" dirty="0"/>
              <a:t>se eliminovat mezery </a:t>
            </a:r>
          </a:p>
          <a:p>
            <a:r>
              <a:rPr lang="cs-CZ" dirty="0" smtClean="0"/>
              <a:t>Lze sestavit </a:t>
            </a:r>
            <a:r>
              <a:rPr lang="cs-CZ" b="1" dirty="0"/>
              <a:t>tabulku ofsetů</a:t>
            </a:r>
            <a:r>
              <a:rPr lang="cs-CZ" dirty="0"/>
              <a:t>, kam se má skočit v konkrétních case </a:t>
            </a:r>
          </a:p>
          <a:p>
            <a:r>
              <a:rPr lang="cs-CZ" dirty="0" smtClean="0"/>
              <a:t>A </a:t>
            </a:r>
            <a:r>
              <a:rPr lang="cs-CZ" dirty="0"/>
              <a:t>z podmínky lze potom vypočítat </a:t>
            </a:r>
            <a:r>
              <a:rPr lang="cs-CZ" b="1" dirty="0"/>
              <a:t>index</a:t>
            </a:r>
            <a:r>
              <a:rPr lang="cs-CZ" dirty="0"/>
              <a:t> </a:t>
            </a:r>
            <a:r>
              <a:rPr lang="cs-CZ" dirty="0" smtClean="0"/>
              <a:t>do </a:t>
            </a:r>
            <a:r>
              <a:rPr lang="cs-CZ" dirty="0"/>
              <a:t>této tabulky </a:t>
            </a:r>
          </a:p>
          <a:p>
            <a:r>
              <a:rPr lang="cs-CZ" dirty="0" smtClean="0"/>
              <a:t>Pokud </a:t>
            </a:r>
            <a:r>
              <a:rPr lang="cs-CZ" dirty="0"/>
              <a:t>to nejde, </a:t>
            </a:r>
            <a:r>
              <a:rPr lang="cs-CZ" dirty="0" err="1"/>
              <a:t>switch</a:t>
            </a:r>
            <a:r>
              <a:rPr lang="cs-CZ" dirty="0"/>
              <a:t> bude jedna velká série podmíněných skoků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105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731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3. Ternární operátor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pc="10" dirty="0" smtClean="0"/>
              <a:t>x8</a:t>
            </a:r>
            <a:r>
              <a:rPr lang="cs-CZ" dirty="0" smtClean="0"/>
              <a:t>6</a:t>
            </a:r>
            <a:r>
              <a:rPr lang="cs-CZ" spc="-20" dirty="0" smtClean="0"/>
              <a:t> </a:t>
            </a:r>
            <a:r>
              <a:rPr lang="cs-CZ" dirty="0"/>
              <a:t>má</a:t>
            </a:r>
            <a:r>
              <a:rPr lang="cs-CZ" spc="-20" dirty="0"/>
              <a:t> </a:t>
            </a:r>
            <a:r>
              <a:rPr lang="cs-CZ" dirty="0"/>
              <a:t>i</a:t>
            </a:r>
            <a:r>
              <a:rPr lang="cs-CZ" spc="10" dirty="0"/>
              <a:t>n</a:t>
            </a:r>
            <a:r>
              <a:rPr lang="cs-CZ" dirty="0"/>
              <a:t>strukce</a:t>
            </a:r>
            <a:r>
              <a:rPr lang="cs-CZ" spc="-40" dirty="0"/>
              <a:t> </a:t>
            </a:r>
            <a:r>
              <a:rPr lang="cs-CZ" dirty="0"/>
              <a:t>podmí</a:t>
            </a:r>
            <a:r>
              <a:rPr lang="cs-CZ" spc="5" dirty="0"/>
              <a:t>n</a:t>
            </a:r>
            <a:r>
              <a:rPr lang="cs-CZ" dirty="0"/>
              <a:t>ěné</a:t>
            </a:r>
            <a:r>
              <a:rPr lang="cs-CZ" spc="5" dirty="0"/>
              <a:t>h</a:t>
            </a:r>
            <a:r>
              <a:rPr lang="cs-CZ" dirty="0"/>
              <a:t>o</a:t>
            </a:r>
            <a:r>
              <a:rPr lang="cs-CZ" spc="-55" dirty="0"/>
              <a:t> </a:t>
            </a:r>
            <a:r>
              <a:rPr lang="cs-CZ" dirty="0"/>
              <a:t>přesu</a:t>
            </a:r>
            <a:r>
              <a:rPr lang="cs-CZ" spc="-20" dirty="0"/>
              <a:t>n</a:t>
            </a:r>
            <a:r>
              <a:rPr lang="cs-CZ" dirty="0"/>
              <a:t>u</a:t>
            </a:r>
            <a:r>
              <a:rPr lang="cs-CZ" spc="-20" dirty="0"/>
              <a:t> </a:t>
            </a:r>
            <a:r>
              <a:rPr lang="cs-CZ" dirty="0"/>
              <a:t>d</a:t>
            </a:r>
            <a:r>
              <a:rPr lang="cs-CZ" spc="-10" dirty="0"/>
              <a:t>a</a:t>
            </a:r>
            <a:r>
              <a:rPr lang="cs-CZ" dirty="0"/>
              <a:t>t</a:t>
            </a:r>
            <a:r>
              <a:rPr lang="cs-CZ" spc="10" dirty="0"/>
              <a:t> </a:t>
            </a:r>
            <a:r>
              <a:rPr lang="cs-CZ" dirty="0"/>
              <a:t>–</a:t>
            </a:r>
            <a:r>
              <a:rPr lang="cs-CZ" spc="-10" dirty="0"/>
              <a:t> </a:t>
            </a:r>
            <a:r>
              <a:rPr lang="cs-CZ" b="1" dirty="0" err="1"/>
              <a:t>cm</a:t>
            </a:r>
            <a:r>
              <a:rPr lang="cs-CZ" b="1" spc="-30" dirty="0" err="1"/>
              <a:t>o</a:t>
            </a:r>
            <a:r>
              <a:rPr lang="cs-CZ" b="1" dirty="0" err="1"/>
              <a:t>v</a:t>
            </a:r>
            <a:endParaRPr lang="cs-CZ" sz="1600" b="1" dirty="0">
              <a:ea typeface="Calibri"/>
              <a:cs typeface="Times New Roman"/>
            </a:endParaRPr>
          </a:p>
          <a:p>
            <a:pPr lvl="1"/>
            <a:r>
              <a:rPr lang="cs-CZ" dirty="0" smtClean="0"/>
              <a:t>data jsou přesunuta tehdy, je-li splněna podmínka</a:t>
            </a:r>
          </a:p>
          <a:p>
            <a:r>
              <a:rPr lang="cs-CZ" dirty="0"/>
              <a:t>Podmíněný skok (</a:t>
            </a:r>
            <a:r>
              <a:rPr lang="cs-CZ" dirty="0" err="1"/>
              <a:t>if</a:t>
            </a:r>
            <a:r>
              <a:rPr lang="cs-CZ" dirty="0"/>
              <a:t>, </a:t>
            </a:r>
            <a:r>
              <a:rPr lang="cs-CZ" dirty="0" err="1"/>
              <a:t>for</a:t>
            </a:r>
            <a:r>
              <a:rPr lang="cs-CZ" dirty="0"/>
              <a:t>, </a:t>
            </a:r>
            <a:r>
              <a:rPr lang="cs-CZ" dirty="0" err="1" smtClean="0"/>
              <a:t>while</a:t>
            </a:r>
            <a:r>
              <a:rPr lang="cs-CZ" dirty="0" smtClean="0"/>
              <a:t>) </a:t>
            </a:r>
            <a:r>
              <a:rPr lang="cs-CZ" dirty="0"/>
              <a:t>se </a:t>
            </a:r>
            <a:r>
              <a:rPr lang="cs-CZ" dirty="0" smtClean="0"/>
              <a:t>používá</a:t>
            </a:r>
          </a:p>
          <a:p>
            <a:pPr lvl="1"/>
            <a:r>
              <a:rPr lang="cs-CZ" dirty="0" smtClean="0"/>
              <a:t>je-li podmínka</a:t>
            </a:r>
            <a:r>
              <a:rPr lang="cs-CZ" dirty="0"/>
              <a:t> </a:t>
            </a:r>
            <a:r>
              <a:rPr lang="cs-CZ" dirty="0" smtClean="0"/>
              <a:t>snadno </a:t>
            </a:r>
            <a:r>
              <a:rPr lang="cs-CZ" dirty="0" err="1"/>
              <a:t>predikovatelná</a:t>
            </a:r>
            <a:endParaRPr lang="cs-CZ" dirty="0"/>
          </a:p>
          <a:p>
            <a:pPr lvl="1"/>
            <a:r>
              <a:rPr lang="cs-CZ" dirty="0" smtClean="0"/>
              <a:t>jinak </a:t>
            </a:r>
            <a:r>
              <a:rPr lang="cs-CZ" dirty="0" err="1" smtClean="0"/>
              <a:t>cmov</a:t>
            </a:r>
            <a:endParaRPr lang="cs-CZ" dirty="0"/>
          </a:p>
          <a:p>
            <a:r>
              <a:rPr lang="cs-CZ" dirty="0" smtClean="0"/>
              <a:t>V </a:t>
            </a:r>
            <a:r>
              <a:rPr lang="cs-CZ" dirty="0"/>
              <a:t>C++ se překládá jako </a:t>
            </a:r>
            <a:r>
              <a:rPr lang="cs-CZ" dirty="0" err="1" smtClean="0"/>
              <a:t>cmov</a:t>
            </a:r>
            <a:endParaRPr lang="cs-CZ" dirty="0"/>
          </a:p>
          <a:p>
            <a:r>
              <a:rPr lang="cs-CZ" dirty="0" err="1" smtClean="0"/>
              <a:t>bytecode</a:t>
            </a:r>
            <a:r>
              <a:rPr lang="cs-CZ" dirty="0" smtClean="0"/>
              <a:t> </a:t>
            </a:r>
            <a:r>
              <a:rPr lang="cs-CZ" dirty="0"/>
              <a:t>JVM nemá </a:t>
            </a:r>
            <a:r>
              <a:rPr lang="cs-CZ" dirty="0" err="1" smtClean="0"/>
              <a:t>cmov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106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522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3. </a:t>
            </a:r>
            <a:r>
              <a:rPr lang="cs-CZ" dirty="0"/>
              <a:t>Paměťová </a:t>
            </a:r>
            <a:r>
              <a:rPr lang="cs-CZ" dirty="0" smtClean="0"/>
              <a:t>závislost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Instrukce </a:t>
            </a:r>
            <a:r>
              <a:rPr lang="cs-CZ" dirty="0" err="1"/>
              <a:t>load</a:t>
            </a:r>
            <a:r>
              <a:rPr lang="cs-CZ" dirty="0"/>
              <a:t> (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memory</a:t>
            </a:r>
            <a:r>
              <a:rPr lang="cs-CZ" dirty="0"/>
              <a:t>) musí čekat na instrukci </a:t>
            </a:r>
            <a:r>
              <a:rPr lang="cs-CZ" dirty="0" err="1" smtClean="0"/>
              <a:t>store</a:t>
            </a:r>
            <a:r>
              <a:rPr lang="cs-CZ" dirty="0" smtClean="0"/>
              <a:t>  (</a:t>
            </a:r>
            <a:r>
              <a:rPr lang="cs-CZ" dirty="0"/>
              <a:t>to </a:t>
            </a:r>
            <a:r>
              <a:rPr lang="cs-CZ" dirty="0" err="1"/>
              <a:t>memory</a:t>
            </a:r>
            <a:r>
              <a:rPr lang="cs-CZ" dirty="0"/>
              <a:t>)</a:t>
            </a:r>
          </a:p>
          <a:p>
            <a:r>
              <a:rPr lang="cs-CZ" dirty="0" smtClean="0"/>
              <a:t>Přístup k </a:t>
            </a:r>
            <a:r>
              <a:rPr lang="cs-CZ" dirty="0"/>
              <a:t>paměti se může stát úzkým hrdlem</a:t>
            </a:r>
          </a:p>
          <a:p>
            <a:pPr lvl="1"/>
            <a:r>
              <a:rPr lang="cs-CZ" dirty="0" smtClean="0"/>
              <a:t>je </a:t>
            </a:r>
            <a:r>
              <a:rPr lang="cs-CZ" dirty="0"/>
              <a:t>třeba eliminovat nadbytečné sekvence </a:t>
            </a:r>
            <a:r>
              <a:rPr lang="cs-CZ" dirty="0" err="1" smtClean="0"/>
              <a:t>load-store</a:t>
            </a:r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sz="600" dirty="0"/>
          </a:p>
          <a:p>
            <a:pPr marL="0" indent="0">
              <a:buNone/>
            </a:pPr>
            <a:r>
              <a:rPr lang="cs-CZ" i="1" dirty="0"/>
              <a:t>double x[VECLEN], y[VECLEN]; </a:t>
            </a:r>
            <a:r>
              <a:rPr lang="cs-CZ" i="1" dirty="0" smtClean="0"/>
              <a:t>    </a:t>
            </a:r>
          </a:p>
          <a:p>
            <a:pPr marL="0" indent="0">
              <a:buNone/>
            </a:pPr>
            <a:r>
              <a:rPr lang="cs-CZ" i="1" dirty="0" err="1" smtClean="0"/>
              <a:t>unsigned</a:t>
            </a:r>
            <a:r>
              <a:rPr lang="cs-CZ" i="1" dirty="0" smtClean="0"/>
              <a:t> </a:t>
            </a:r>
            <a:r>
              <a:rPr lang="cs-CZ" i="1" dirty="0" err="1"/>
              <a:t>int</a:t>
            </a:r>
            <a:r>
              <a:rPr lang="cs-CZ" i="1" dirty="0"/>
              <a:t> k;</a:t>
            </a:r>
          </a:p>
          <a:p>
            <a:pPr marL="0" indent="0">
              <a:buNone/>
            </a:pPr>
            <a:r>
              <a:rPr lang="cs-CZ" i="1" dirty="0" err="1"/>
              <a:t>for</a:t>
            </a:r>
            <a:r>
              <a:rPr lang="cs-CZ" i="1" dirty="0"/>
              <a:t> (k = 1; k &lt; VECLEN; k++) </a:t>
            </a:r>
            <a:r>
              <a:rPr lang="cs-CZ" i="1" dirty="0" smtClean="0"/>
              <a:t>{ </a:t>
            </a:r>
          </a:p>
          <a:p>
            <a:pPr marL="0" indent="0">
              <a:buNone/>
            </a:pPr>
            <a:r>
              <a:rPr lang="cs-CZ" i="1" dirty="0"/>
              <a:t> </a:t>
            </a:r>
            <a:r>
              <a:rPr lang="cs-CZ" i="1" dirty="0" smtClean="0"/>
              <a:t>  x[k</a:t>
            </a:r>
            <a:r>
              <a:rPr lang="cs-CZ" i="1" dirty="0"/>
              <a:t>] = x[k-1] + y[k]; </a:t>
            </a:r>
            <a:endParaRPr lang="cs-CZ" i="1" dirty="0" smtClean="0"/>
          </a:p>
          <a:p>
            <a:pPr marL="0" indent="0">
              <a:buNone/>
            </a:pPr>
            <a:r>
              <a:rPr lang="cs-CZ" i="1" dirty="0" smtClean="0"/>
              <a:t>};</a:t>
            </a:r>
          </a:p>
          <a:p>
            <a:pPr marL="0" indent="0">
              <a:buNone/>
            </a:pPr>
            <a:endParaRPr lang="cs-CZ" sz="600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107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503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Paměťová závislost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Stačí zavést proměnnou, která může být uložena v </a:t>
            </a:r>
            <a:r>
              <a:rPr lang="cs-CZ" dirty="0" smtClean="0"/>
              <a:t>registru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i="1" dirty="0"/>
              <a:t>double x[VECLEN], </a:t>
            </a:r>
            <a:r>
              <a:rPr lang="cs-CZ" i="1" dirty="0" smtClean="0"/>
              <a:t>y[VECLEN];</a:t>
            </a:r>
          </a:p>
          <a:p>
            <a:pPr marL="0" indent="0">
              <a:buNone/>
            </a:pPr>
            <a:r>
              <a:rPr lang="cs-CZ" i="1" dirty="0" err="1" smtClean="0"/>
              <a:t>unsigned</a:t>
            </a:r>
            <a:r>
              <a:rPr lang="cs-CZ" i="1" dirty="0" smtClean="0"/>
              <a:t> </a:t>
            </a:r>
            <a:r>
              <a:rPr lang="cs-CZ" i="1" dirty="0" err="1"/>
              <a:t>int</a:t>
            </a:r>
            <a:r>
              <a:rPr lang="cs-CZ" i="1" dirty="0"/>
              <a:t> k; double t;</a:t>
            </a:r>
          </a:p>
          <a:p>
            <a:pPr marL="0" indent="0">
              <a:buNone/>
            </a:pPr>
            <a:r>
              <a:rPr lang="cs-CZ" i="1" dirty="0"/>
              <a:t>t = x[0];</a:t>
            </a:r>
          </a:p>
          <a:p>
            <a:pPr marL="0" indent="0">
              <a:buNone/>
            </a:pPr>
            <a:r>
              <a:rPr lang="cs-CZ" i="1" dirty="0" err="1"/>
              <a:t>for</a:t>
            </a:r>
            <a:r>
              <a:rPr lang="cs-CZ" i="1" dirty="0"/>
              <a:t> (k = 1; k &lt; VECLEN; k++) { </a:t>
            </a:r>
            <a:endParaRPr lang="cs-CZ" i="1" dirty="0" smtClean="0"/>
          </a:p>
          <a:p>
            <a:pPr marL="0" indent="0">
              <a:buNone/>
            </a:pPr>
            <a:r>
              <a:rPr lang="cs-CZ" i="1" dirty="0" smtClean="0"/>
              <a:t>    t </a:t>
            </a:r>
            <a:r>
              <a:rPr lang="cs-CZ" i="1" dirty="0"/>
              <a:t>= t + y[k]; </a:t>
            </a:r>
            <a:r>
              <a:rPr lang="cs-CZ" i="1" dirty="0" smtClean="0"/>
              <a:t>   x[k</a:t>
            </a:r>
            <a:r>
              <a:rPr lang="cs-CZ" i="1" dirty="0"/>
              <a:t>] = t; </a:t>
            </a:r>
            <a:endParaRPr lang="cs-CZ" i="1" dirty="0" smtClean="0"/>
          </a:p>
          <a:p>
            <a:pPr marL="0" indent="0">
              <a:buNone/>
            </a:pPr>
            <a:r>
              <a:rPr lang="cs-CZ" i="1" dirty="0" smtClean="0"/>
              <a:t>};</a:t>
            </a:r>
            <a:endParaRPr lang="cs-CZ" i="1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108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731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3. Datová závislost; </a:t>
            </a:r>
            <a:r>
              <a:rPr lang="cs-CZ" dirty="0"/>
              <a:t>Falešná závislost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Datová </a:t>
            </a:r>
            <a:r>
              <a:rPr lang="cs-CZ" b="1" dirty="0"/>
              <a:t>závislost ternárního operátoru/</a:t>
            </a:r>
            <a:r>
              <a:rPr lang="cs-CZ" b="1" dirty="0" err="1"/>
              <a:t>cmov</a:t>
            </a:r>
            <a:r>
              <a:rPr lang="cs-CZ" b="1" dirty="0"/>
              <a:t> </a:t>
            </a:r>
            <a:endParaRPr lang="cs-CZ" b="1" dirty="0" smtClean="0"/>
          </a:p>
          <a:p>
            <a:pPr lvl="1"/>
            <a:r>
              <a:rPr lang="cs-CZ" dirty="0"/>
              <a:t>výstup instrukce je použit jako vstup následující</a:t>
            </a:r>
            <a:endParaRPr lang="cs-CZ" b="1" dirty="0"/>
          </a:p>
          <a:p>
            <a:pPr lvl="1"/>
            <a:r>
              <a:rPr lang="cs-CZ" dirty="0"/>
              <a:t>x &lt;- </a:t>
            </a:r>
            <a:r>
              <a:rPr lang="cs-CZ" dirty="0" err="1"/>
              <a:t>cmov</a:t>
            </a:r>
            <a:r>
              <a:rPr lang="cs-CZ" dirty="0"/>
              <a:t>(x, y)</a:t>
            </a:r>
          </a:p>
          <a:p>
            <a:pPr lvl="2"/>
            <a:r>
              <a:rPr lang="cs-CZ" dirty="0"/>
              <a:t>Vzniká datová závislost, tj. zpoždění, a je lepší použít </a:t>
            </a:r>
            <a:r>
              <a:rPr lang="cs-CZ" dirty="0" err="1"/>
              <a:t>if</a:t>
            </a:r>
            <a:endParaRPr lang="cs-CZ" dirty="0"/>
          </a:p>
          <a:p>
            <a:pPr lvl="1"/>
            <a:r>
              <a:rPr lang="cs-CZ" dirty="0"/>
              <a:t>z &lt;- </a:t>
            </a:r>
            <a:r>
              <a:rPr lang="cs-CZ" dirty="0" err="1"/>
              <a:t>cmov</a:t>
            </a:r>
            <a:r>
              <a:rPr lang="cs-CZ" dirty="0"/>
              <a:t>(x, y</a:t>
            </a:r>
            <a:r>
              <a:rPr lang="cs-CZ" dirty="0" smtClean="0"/>
              <a:t>)</a:t>
            </a:r>
          </a:p>
          <a:p>
            <a:pPr lvl="2"/>
            <a:r>
              <a:rPr lang="cs-CZ" dirty="0" smtClean="0"/>
              <a:t>nevzniká </a:t>
            </a:r>
            <a:r>
              <a:rPr lang="cs-CZ" dirty="0"/>
              <a:t>datová závislost a co použít závisí na pravděpodobnosti splnění podmínky </a:t>
            </a:r>
          </a:p>
          <a:p>
            <a:r>
              <a:rPr lang="cs-CZ" b="1" dirty="0"/>
              <a:t>Falešná </a:t>
            </a:r>
            <a:r>
              <a:rPr lang="cs-CZ" b="1" dirty="0" smtClean="0"/>
              <a:t>závislost (</a:t>
            </a:r>
            <a:r>
              <a:rPr lang="cs-CZ" dirty="0" smtClean="0"/>
              <a:t>Jmenná závislost)</a:t>
            </a:r>
          </a:p>
          <a:p>
            <a:pPr lvl="1"/>
            <a:r>
              <a:rPr lang="cs-CZ" dirty="0" smtClean="0"/>
              <a:t>Jak efektivně zapsat 0 do EAX (kratší kód – lepší)?</a:t>
            </a:r>
          </a:p>
          <a:p>
            <a:pPr lvl="1"/>
            <a:r>
              <a:rPr lang="cs-CZ" dirty="0" smtClean="0"/>
              <a:t>SUB, XOR představují datovou závislost</a:t>
            </a:r>
          </a:p>
          <a:p>
            <a:pPr lvl="2"/>
            <a:r>
              <a:rPr lang="cs-CZ" dirty="0" smtClean="0"/>
              <a:t>U XOR jde o falešnou (překladač to ví)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42"/>
          <a:stretch/>
        </p:blipFill>
        <p:spPr bwMode="auto">
          <a:xfrm>
            <a:off x="2195736" y="6093296"/>
            <a:ext cx="5277083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109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11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1. Interakce, synchronizace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Interakce</a:t>
            </a:r>
          </a:p>
          <a:p>
            <a:pPr lvl="1"/>
            <a:r>
              <a:rPr lang="cs-CZ" dirty="0" smtClean="0"/>
              <a:t>Spolupráce na dosažení nějakého cíle</a:t>
            </a:r>
          </a:p>
          <a:p>
            <a:pPr lvl="1"/>
            <a:r>
              <a:rPr lang="cs-CZ" dirty="0" smtClean="0"/>
              <a:t>Spolupráce na úrovni </a:t>
            </a:r>
          </a:p>
          <a:p>
            <a:pPr lvl="2"/>
            <a:r>
              <a:rPr lang="cs-CZ" dirty="0" smtClean="0"/>
              <a:t>Vláken uvnitř procesů</a:t>
            </a:r>
          </a:p>
          <a:p>
            <a:pPr lvl="2"/>
            <a:r>
              <a:rPr lang="cs-CZ" dirty="0" smtClean="0"/>
              <a:t>Procesů distribuované aplikace</a:t>
            </a:r>
          </a:p>
          <a:p>
            <a:pPr lvl="1"/>
            <a:r>
              <a:rPr lang="cs-CZ" dirty="0" smtClean="0"/>
              <a:t>Výměna informací</a:t>
            </a:r>
          </a:p>
          <a:p>
            <a:r>
              <a:rPr lang="cs-CZ" b="1" dirty="0" smtClean="0"/>
              <a:t>Synchronizace</a:t>
            </a:r>
          </a:p>
          <a:p>
            <a:pPr lvl="1"/>
            <a:r>
              <a:rPr lang="cs-CZ" dirty="0" smtClean="0"/>
              <a:t>Forma interakce</a:t>
            </a:r>
          </a:p>
          <a:p>
            <a:pPr lvl="1"/>
            <a:r>
              <a:rPr lang="cs-CZ" dirty="0" smtClean="0"/>
              <a:t>Zajištění správné návaznosti operací</a:t>
            </a:r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113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Datová závislost; Falešná závislost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110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280920" cy="5770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209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3. </a:t>
            </a:r>
            <a:r>
              <a:rPr lang="cs-CZ" dirty="0"/>
              <a:t>Falešné sdílení	(</a:t>
            </a:r>
            <a:r>
              <a:rPr lang="cs-CZ" dirty="0" err="1"/>
              <a:t>cache</a:t>
            </a:r>
            <a:r>
              <a:rPr lang="cs-CZ" dirty="0"/>
              <a:t> line)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Každý </a:t>
            </a:r>
            <a:r>
              <a:rPr lang="cs-CZ" dirty="0"/>
              <a:t>procesor má svou vlastní </a:t>
            </a:r>
            <a:r>
              <a:rPr lang="cs-CZ" dirty="0" err="1" smtClean="0"/>
              <a:t>cache</a:t>
            </a:r>
            <a:endParaRPr lang="cs-CZ" dirty="0" smtClean="0"/>
          </a:p>
          <a:p>
            <a:r>
              <a:rPr lang="cs-CZ" dirty="0" smtClean="0"/>
              <a:t>Paměťový </a:t>
            </a:r>
            <a:r>
              <a:rPr lang="cs-CZ" dirty="0"/>
              <a:t>systém </a:t>
            </a:r>
            <a:r>
              <a:rPr lang="cs-CZ" dirty="0" smtClean="0"/>
              <a:t>musí zajistit </a:t>
            </a:r>
            <a:r>
              <a:rPr lang="cs-CZ" dirty="0"/>
              <a:t>tzv. </a:t>
            </a:r>
            <a:r>
              <a:rPr lang="cs-CZ" dirty="0" err="1"/>
              <a:t>cache-coherence</a:t>
            </a:r>
            <a:r>
              <a:rPr lang="cs-CZ" dirty="0"/>
              <a:t> – konzistenci dat</a:t>
            </a:r>
          </a:p>
          <a:p>
            <a:r>
              <a:rPr lang="cs-CZ" dirty="0" smtClean="0"/>
              <a:t>FS: různé procesory </a:t>
            </a:r>
            <a:r>
              <a:rPr lang="cs-CZ" dirty="0"/>
              <a:t>(a na každém </a:t>
            </a:r>
            <a:r>
              <a:rPr lang="cs-CZ" dirty="0" smtClean="0"/>
              <a:t>jiné </a:t>
            </a:r>
            <a:r>
              <a:rPr lang="cs-CZ" dirty="0"/>
              <a:t>vlákno) modifikují různé proměnné, které </a:t>
            </a:r>
            <a:r>
              <a:rPr lang="cs-CZ" dirty="0" smtClean="0"/>
              <a:t>sdílejí </a:t>
            </a:r>
            <a:r>
              <a:rPr lang="cs-CZ" dirty="0" err="1" smtClean="0"/>
              <a:t>cache</a:t>
            </a:r>
            <a:r>
              <a:rPr lang="cs-CZ" dirty="0" smtClean="0"/>
              <a:t>-line</a:t>
            </a:r>
            <a:endParaRPr lang="cs-CZ" dirty="0"/>
          </a:p>
          <a:p>
            <a:pPr lvl="1"/>
            <a:r>
              <a:rPr lang="cs-CZ" dirty="0" smtClean="0"/>
              <a:t>Daná </a:t>
            </a:r>
            <a:r>
              <a:rPr lang="cs-CZ" dirty="0" err="1" smtClean="0"/>
              <a:t>cache</a:t>
            </a:r>
            <a:r>
              <a:rPr lang="cs-CZ" dirty="0" smtClean="0"/>
              <a:t>-line je zneplatněna</a:t>
            </a:r>
            <a:endParaRPr lang="cs-CZ" dirty="0"/>
          </a:p>
          <a:p>
            <a:pPr lvl="1"/>
            <a:r>
              <a:rPr lang="cs-CZ" dirty="0" smtClean="0"/>
              <a:t>Následně </a:t>
            </a:r>
            <a:r>
              <a:rPr lang="cs-CZ" dirty="0"/>
              <a:t>je vynucena její aktualizace =&gt; a dojde ke zpomalení</a:t>
            </a:r>
          </a:p>
          <a:p>
            <a:r>
              <a:rPr lang="cs-CZ" dirty="0" smtClean="0"/>
              <a:t>V sériovém programu </a:t>
            </a:r>
            <a:r>
              <a:rPr lang="cs-CZ" dirty="0"/>
              <a:t>se to nestane </a:t>
            </a:r>
            <a:endParaRPr lang="cs-CZ" dirty="0" smtClean="0"/>
          </a:p>
          <a:p>
            <a:pPr lvl="1"/>
            <a:r>
              <a:rPr lang="cs-CZ" dirty="0" smtClean="0"/>
              <a:t>může tak být </a:t>
            </a:r>
            <a:r>
              <a:rPr lang="cs-CZ" dirty="0"/>
              <a:t>i rychlejší, než špatně napsaný paralelní program</a:t>
            </a:r>
            <a:r>
              <a:rPr lang="cs-CZ" dirty="0" smtClean="0"/>
              <a:t>.</a:t>
            </a:r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412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Falešné sdílení	(</a:t>
            </a:r>
            <a:r>
              <a:rPr lang="cs-CZ" dirty="0" err="1"/>
              <a:t>cache</a:t>
            </a:r>
            <a:r>
              <a:rPr lang="cs-CZ" dirty="0"/>
              <a:t> line)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112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725832"/>
            <a:ext cx="6480720" cy="5845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751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Falešné sdílení	(</a:t>
            </a:r>
            <a:r>
              <a:rPr lang="cs-CZ" dirty="0" err="1"/>
              <a:t>cache</a:t>
            </a:r>
            <a:r>
              <a:rPr lang="cs-CZ" dirty="0"/>
              <a:t> line)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double </a:t>
            </a:r>
            <a:r>
              <a:rPr lang="en-US" dirty="0"/>
              <a:t>sum=0.0, </a:t>
            </a:r>
            <a:r>
              <a:rPr lang="en-US" dirty="0" err="1"/>
              <a:t>sum_local</a:t>
            </a:r>
            <a:r>
              <a:rPr lang="en-US" dirty="0"/>
              <a:t>[NUM_THREADS];</a:t>
            </a:r>
            <a:endParaRPr lang="cs-CZ" dirty="0"/>
          </a:p>
          <a:p>
            <a:pPr marL="0" indent="0">
              <a:buNone/>
            </a:pPr>
            <a:r>
              <a:rPr lang="en-US" dirty="0"/>
              <a:t> </a:t>
            </a:r>
            <a:r>
              <a:rPr lang="en-US" dirty="0" smtClean="0"/>
              <a:t>#</a:t>
            </a:r>
            <a:r>
              <a:rPr lang="en-US" b="1" dirty="0"/>
              <a:t>pragma </a:t>
            </a:r>
            <a:r>
              <a:rPr lang="en-US" dirty="0" err="1"/>
              <a:t>omp</a:t>
            </a:r>
            <a:r>
              <a:rPr lang="en-US" dirty="0"/>
              <a:t> parallel </a:t>
            </a:r>
            <a:r>
              <a:rPr lang="en-US" dirty="0" err="1"/>
              <a:t>num_threads</a:t>
            </a:r>
            <a:r>
              <a:rPr lang="en-US" dirty="0"/>
              <a:t>(NUM_THREADS) {</a:t>
            </a:r>
            <a:endParaRPr lang="cs-CZ" dirty="0"/>
          </a:p>
          <a:p>
            <a:pPr marL="0" indent="0">
              <a:buNone/>
            </a:pPr>
            <a:r>
              <a:rPr lang="en-US" dirty="0"/>
              <a:t> </a:t>
            </a:r>
            <a:r>
              <a:rPr lang="cs-CZ" dirty="0" smtClean="0"/>
              <a:t> 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me = </a:t>
            </a:r>
            <a:r>
              <a:rPr lang="en-US" dirty="0" err="1"/>
              <a:t>omp_get_thread_num</a:t>
            </a:r>
            <a:r>
              <a:rPr lang="en-US" dirty="0"/>
              <a:t>(); </a:t>
            </a:r>
            <a:r>
              <a:rPr lang="cs-CZ" dirty="0" smtClean="0"/>
              <a:t>  </a:t>
            </a:r>
            <a:r>
              <a:rPr lang="en-US" dirty="0" err="1" smtClean="0"/>
              <a:t>sum_local</a:t>
            </a:r>
            <a:r>
              <a:rPr lang="en-US" dirty="0" smtClean="0"/>
              <a:t>[me</a:t>
            </a:r>
            <a:r>
              <a:rPr lang="en-US" dirty="0"/>
              <a:t>] = 0.0;</a:t>
            </a:r>
            <a:endParaRPr lang="cs-CZ" dirty="0"/>
          </a:p>
          <a:p>
            <a:pPr marL="0" indent="0">
              <a:buNone/>
            </a:pPr>
            <a:r>
              <a:rPr lang="en-US" dirty="0"/>
              <a:t> </a:t>
            </a:r>
            <a:r>
              <a:rPr lang="cs-CZ" dirty="0" smtClean="0"/>
              <a:t>  </a:t>
            </a:r>
            <a:r>
              <a:rPr lang="en-US" dirty="0" smtClean="0"/>
              <a:t>#</a:t>
            </a:r>
            <a:r>
              <a:rPr lang="en-US" b="1" dirty="0"/>
              <a:t>pragma </a:t>
            </a:r>
            <a:r>
              <a:rPr lang="en-US" dirty="0" err="1"/>
              <a:t>omp</a:t>
            </a:r>
            <a:r>
              <a:rPr lang="en-US" dirty="0"/>
              <a:t> for</a:t>
            </a:r>
            <a:endParaRPr lang="cs-CZ" dirty="0"/>
          </a:p>
          <a:p>
            <a:pPr marL="0" indent="0">
              <a:buNone/>
            </a:pPr>
            <a:r>
              <a:rPr lang="en-US" dirty="0"/>
              <a:t> </a:t>
            </a:r>
            <a:r>
              <a:rPr lang="cs-CZ" dirty="0" smtClean="0"/>
              <a:t>  </a:t>
            </a:r>
            <a:r>
              <a:rPr lang="en-US" b="1" dirty="0" smtClean="0"/>
              <a:t>for </a:t>
            </a:r>
            <a:r>
              <a:rPr lang="en-US" dirty="0"/>
              <a:t>(i = 0; i &lt; N; i++)	</a:t>
            </a:r>
            <a:r>
              <a:rPr lang="en-US" dirty="0" err="1"/>
              <a:t>sum_local</a:t>
            </a:r>
            <a:r>
              <a:rPr lang="en-US" dirty="0"/>
              <a:t>[me] += x[i] * y[i];</a:t>
            </a:r>
            <a:endParaRPr lang="cs-CZ" dirty="0"/>
          </a:p>
          <a:p>
            <a:pPr marL="0" indent="0">
              <a:buNone/>
            </a:pPr>
            <a:r>
              <a:rPr lang="en-US" dirty="0"/>
              <a:t> </a:t>
            </a:r>
            <a:r>
              <a:rPr lang="cs-CZ" dirty="0" smtClean="0"/>
              <a:t>  </a:t>
            </a:r>
            <a:r>
              <a:rPr lang="en-US" dirty="0" smtClean="0"/>
              <a:t>#</a:t>
            </a:r>
            <a:r>
              <a:rPr lang="en-US" b="1" dirty="0"/>
              <a:t>pragma </a:t>
            </a:r>
            <a:r>
              <a:rPr lang="en-US" dirty="0" err="1"/>
              <a:t>omp</a:t>
            </a:r>
            <a:r>
              <a:rPr lang="en-US" dirty="0"/>
              <a:t> atomic</a:t>
            </a:r>
            <a:endParaRPr lang="cs-CZ" dirty="0"/>
          </a:p>
          <a:p>
            <a:pPr marL="0" indent="0">
              <a:buNone/>
            </a:pPr>
            <a:r>
              <a:rPr lang="en-US" dirty="0"/>
              <a:t> </a:t>
            </a:r>
            <a:r>
              <a:rPr lang="cs-CZ" dirty="0" smtClean="0"/>
              <a:t>  </a:t>
            </a:r>
            <a:r>
              <a:rPr lang="en-US" dirty="0" smtClean="0"/>
              <a:t>sum </a:t>
            </a:r>
            <a:r>
              <a:rPr lang="en-US" dirty="0"/>
              <a:t>+= </a:t>
            </a:r>
            <a:r>
              <a:rPr lang="en-US" dirty="0" err="1"/>
              <a:t>sum_local</a:t>
            </a:r>
            <a:r>
              <a:rPr lang="en-US" dirty="0"/>
              <a:t>[me];</a:t>
            </a:r>
            <a:endParaRPr lang="cs-CZ" dirty="0"/>
          </a:p>
          <a:p>
            <a:pPr marL="0" indent="0">
              <a:buNone/>
            </a:pPr>
            <a:r>
              <a:rPr lang="en-US" dirty="0"/>
              <a:t> </a:t>
            </a:r>
            <a:r>
              <a:rPr lang="en-US" dirty="0" smtClean="0"/>
              <a:t>}</a:t>
            </a:r>
            <a:endParaRPr lang="cs-CZ" dirty="0" smtClean="0"/>
          </a:p>
          <a:p>
            <a:r>
              <a:rPr lang="en-US" dirty="0"/>
              <a:t>U </a:t>
            </a:r>
            <a:r>
              <a:rPr lang="en-US" b="1" dirty="0" err="1" smtClean="0"/>
              <a:t>sum_local</a:t>
            </a:r>
            <a:r>
              <a:rPr lang="en-US" b="1" dirty="0" smtClean="0"/>
              <a:t> </a:t>
            </a:r>
            <a:r>
              <a:rPr lang="en-US" dirty="0" err="1" smtClean="0"/>
              <a:t>může</a:t>
            </a:r>
            <a:r>
              <a:rPr lang="en-US" dirty="0" smtClean="0"/>
              <a:t> </a:t>
            </a:r>
            <a:r>
              <a:rPr lang="en-US" dirty="0" err="1"/>
              <a:t>dojít</a:t>
            </a:r>
            <a:r>
              <a:rPr lang="en-US" dirty="0"/>
              <a:t> k false sharing, </a:t>
            </a:r>
            <a:r>
              <a:rPr lang="en-US" dirty="0" err="1"/>
              <a:t>protože</a:t>
            </a:r>
            <a:r>
              <a:rPr lang="en-US" dirty="0"/>
              <a:t> pole </a:t>
            </a:r>
            <a:r>
              <a:rPr lang="en-US" dirty="0" err="1"/>
              <a:t>může</a:t>
            </a:r>
            <a:r>
              <a:rPr lang="en-US" dirty="0"/>
              <a:t> </a:t>
            </a:r>
            <a:r>
              <a:rPr lang="en-US" dirty="0" err="1"/>
              <a:t>být</a:t>
            </a:r>
            <a:r>
              <a:rPr lang="en-US" dirty="0"/>
              <a:t>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malé</a:t>
            </a:r>
            <a:r>
              <a:rPr lang="en-US" dirty="0"/>
              <a:t>, </a:t>
            </a:r>
            <a:r>
              <a:rPr lang="en-US" dirty="0" err="1"/>
              <a:t>aby</a:t>
            </a:r>
            <a:r>
              <a:rPr lang="en-US" dirty="0"/>
              <a:t> se </a:t>
            </a:r>
            <a:r>
              <a:rPr lang="en-US" dirty="0" err="1"/>
              <a:t>celé</a:t>
            </a:r>
            <a:r>
              <a:rPr lang="en-US" dirty="0"/>
              <a:t> </a:t>
            </a:r>
            <a:r>
              <a:rPr lang="en-US" dirty="0" err="1"/>
              <a:t>vešlo</a:t>
            </a:r>
            <a:r>
              <a:rPr lang="en-US" dirty="0"/>
              <a:t> do </a:t>
            </a:r>
            <a:r>
              <a:rPr lang="en-US" dirty="0" err="1"/>
              <a:t>jedné</a:t>
            </a:r>
            <a:r>
              <a:rPr lang="en-US" dirty="0"/>
              <a:t> cache-line</a:t>
            </a:r>
            <a:endParaRPr lang="cs-CZ" dirty="0"/>
          </a:p>
          <a:p>
            <a:r>
              <a:rPr lang="en-US" dirty="0" err="1" smtClean="0"/>
              <a:t>Možným</a:t>
            </a:r>
            <a:r>
              <a:rPr lang="en-US" dirty="0"/>
              <a:t>, ale </a:t>
            </a:r>
            <a:r>
              <a:rPr lang="en-US" dirty="0" err="1"/>
              <a:t>špatným</a:t>
            </a:r>
            <a:r>
              <a:rPr lang="en-US" dirty="0"/>
              <a:t>, </a:t>
            </a:r>
            <a:r>
              <a:rPr lang="en-US" dirty="0" err="1"/>
              <a:t>řešením</a:t>
            </a:r>
            <a:r>
              <a:rPr lang="en-US" dirty="0"/>
              <a:t> by </a:t>
            </a:r>
            <a:r>
              <a:rPr lang="en-US" dirty="0" err="1"/>
              <a:t>bylo</a:t>
            </a:r>
            <a:r>
              <a:rPr lang="en-US" dirty="0"/>
              <a:t> </a:t>
            </a:r>
            <a:r>
              <a:rPr lang="en-US" dirty="0" err="1"/>
              <a:t>zvýšit</a:t>
            </a:r>
            <a:r>
              <a:rPr lang="en-US" dirty="0"/>
              <a:t> </a:t>
            </a:r>
            <a:r>
              <a:rPr lang="en-US" dirty="0" err="1"/>
              <a:t>velikost</a:t>
            </a:r>
            <a:r>
              <a:rPr lang="en-US" dirty="0"/>
              <a:t> </a:t>
            </a:r>
            <a:r>
              <a:rPr lang="en-US" dirty="0" err="1"/>
              <a:t>proměnné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tolik</a:t>
            </a:r>
            <a:r>
              <a:rPr lang="en-US" dirty="0"/>
              <a:t> </a:t>
            </a:r>
            <a:r>
              <a:rPr lang="en-US" dirty="0" err="1"/>
              <a:t>bytů</a:t>
            </a:r>
            <a:r>
              <a:rPr lang="en-US" dirty="0"/>
              <a:t>, </a:t>
            </a:r>
            <a:r>
              <a:rPr lang="en-US" dirty="0" err="1"/>
              <a:t>aby</a:t>
            </a:r>
            <a:r>
              <a:rPr lang="en-US" dirty="0"/>
              <a:t> se do cache-line </a:t>
            </a:r>
            <a:r>
              <a:rPr lang="en-US" dirty="0" err="1"/>
              <a:t>vešla</a:t>
            </a:r>
            <a:r>
              <a:rPr lang="en-US" dirty="0"/>
              <a:t> </a:t>
            </a:r>
            <a:r>
              <a:rPr lang="en-US" dirty="0" err="1"/>
              <a:t>vždy</a:t>
            </a:r>
            <a:r>
              <a:rPr lang="en-US" dirty="0"/>
              <a:t> </a:t>
            </a:r>
            <a:r>
              <a:rPr lang="en-US" dirty="0" err="1"/>
              <a:t>jen</a:t>
            </a:r>
            <a:r>
              <a:rPr lang="en-US" dirty="0"/>
              <a:t> </a:t>
            </a:r>
            <a:r>
              <a:rPr lang="en-US" dirty="0" err="1"/>
              <a:t>jedna</a:t>
            </a:r>
            <a:r>
              <a:rPr lang="en-US" dirty="0"/>
              <a:t> </a:t>
            </a:r>
            <a:r>
              <a:rPr lang="en-US" dirty="0" err="1"/>
              <a:t>proměnná</a:t>
            </a:r>
            <a:endParaRPr lang="cs-CZ" dirty="0"/>
          </a:p>
          <a:p>
            <a:pPr lvl="1"/>
            <a:r>
              <a:rPr lang="en-US" dirty="0" err="1" smtClean="0"/>
              <a:t>Jenže</a:t>
            </a:r>
            <a:r>
              <a:rPr lang="en-US" dirty="0" smtClean="0"/>
              <a:t> </a:t>
            </a:r>
            <a:r>
              <a:rPr lang="en-US" dirty="0"/>
              <a:t>to </a:t>
            </a:r>
            <a:r>
              <a:rPr lang="en-US" dirty="0" err="1"/>
              <a:t>vyžaduje</a:t>
            </a:r>
            <a:r>
              <a:rPr lang="en-US" dirty="0"/>
              <a:t> </a:t>
            </a:r>
            <a:r>
              <a:rPr lang="en-US" dirty="0" err="1"/>
              <a:t>znalost</a:t>
            </a:r>
            <a:r>
              <a:rPr lang="en-US" dirty="0"/>
              <a:t> </a:t>
            </a:r>
            <a:r>
              <a:rPr lang="en-US" dirty="0" err="1"/>
              <a:t>cílového</a:t>
            </a:r>
            <a:r>
              <a:rPr lang="en-US" dirty="0"/>
              <a:t> </a:t>
            </a:r>
            <a:r>
              <a:rPr lang="en-US" dirty="0" err="1"/>
              <a:t>procesoru</a:t>
            </a:r>
            <a:endParaRPr lang="cs-CZ" dirty="0"/>
          </a:p>
          <a:p>
            <a:pPr lvl="2"/>
            <a:r>
              <a:rPr lang="en-US" dirty="0" err="1" smtClean="0"/>
              <a:t>Velikost</a:t>
            </a:r>
            <a:r>
              <a:rPr lang="en-US" dirty="0" smtClean="0"/>
              <a:t> </a:t>
            </a:r>
            <a:r>
              <a:rPr lang="en-US" dirty="0"/>
              <a:t>cache-line (</a:t>
            </a:r>
            <a:r>
              <a:rPr lang="en-US" dirty="0" err="1"/>
              <a:t>tj</a:t>
            </a:r>
            <a:r>
              <a:rPr lang="en-US" dirty="0"/>
              <a:t>. </a:t>
            </a:r>
            <a:r>
              <a:rPr lang="en-US" dirty="0" err="1"/>
              <a:t>velikosti</a:t>
            </a:r>
            <a:r>
              <a:rPr lang="en-US" dirty="0"/>
              <a:t> </a:t>
            </a:r>
            <a:r>
              <a:rPr lang="en-US" dirty="0" err="1"/>
              <a:t>bloku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) </a:t>
            </a:r>
            <a:r>
              <a:rPr lang="en-US" dirty="0" err="1"/>
              <a:t>může</a:t>
            </a:r>
            <a:r>
              <a:rPr lang="en-US" dirty="0"/>
              <a:t> </a:t>
            </a:r>
            <a:r>
              <a:rPr lang="en-US" dirty="0" err="1"/>
              <a:t>být</a:t>
            </a:r>
            <a:r>
              <a:rPr lang="en-US" dirty="0"/>
              <a:t> 32, 64, ale i 128</a:t>
            </a:r>
            <a:endParaRPr lang="cs-CZ" dirty="0"/>
          </a:p>
          <a:p>
            <a:pPr lvl="1"/>
            <a:r>
              <a:rPr lang="cs-CZ" dirty="0" smtClean="0"/>
              <a:t>R</a:t>
            </a:r>
            <a:r>
              <a:rPr lang="en-US" dirty="0" err="1" smtClean="0"/>
              <a:t>ychle</a:t>
            </a:r>
            <a:r>
              <a:rPr lang="en-US" dirty="0" smtClean="0"/>
              <a:t> </a:t>
            </a:r>
            <a:r>
              <a:rPr lang="en-US" dirty="0"/>
              <a:t>se </a:t>
            </a:r>
            <a:r>
              <a:rPr lang="en-US" dirty="0" err="1"/>
              <a:t>tím</a:t>
            </a:r>
            <a:r>
              <a:rPr lang="en-US" dirty="0"/>
              <a:t> </a:t>
            </a:r>
            <a:r>
              <a:rPr lang="en-US" dirty="0" err="1"/>
              <a:t>neužitečně</a:t>
            </a:r>
            <a:r>
              <a:rPr lang="en-US" dirty="0"/>
              <a:t> </a:t>
            </a:r>
            <a:r>
              <a:rPr lang="en-US" dirty="0" err="1"/>
              <a:t>obsazuje</a:t>
            </a:r>
            <a:r>
              <a:rPr lang="en-US" dirty="0"/>
              <a:t> </a:t>
            </a:r>
            <a:r>
              <a:rPr lang="en-US" dirty="0" err="1"/>
              <a:t>prostor</a:t>
            </a:r>
            <a:r>
              <a:rPr lang="en-US" dirty="0"/>
              <a:t> cache, </a:t>
            </a:r>
            <a:r>
              <a:rPr lang="en-US" dirty="0" err="1"/>
              <a:t>který</a:t>
            </a:r>
            <a:r>
              <a:rPr lang="en-US" dirty="0"/>
              <a:t> </a:t>
            </a:r>
            <a:r>
              <a:rPr lang="en-US" dirty="0" err="1"/>
              <a:t>není</a:t>
            </a:r>
            <a:r>
              <a:rPr lang="en-US" dirty="0"/>
              <a:t> </a:t>
            </a:r>
            <a:r>
              <a:rPr lang="en-US" dirty="0" err="1"/>
              <a:t>až</a:t>
            </a:r>
            <a:r>
              <a:rPr lang="en-US" dirty="0"/>
              <a:t> </a:t>
            </a:r>
            <a:r>
              <a:rPr lang="en-US" dirty="0" err="1"/>
              <a:t>zase</a:t>
            </a:r>
            <a:r>
              <a:rPr lang="en-US" dirty="0"/>
              <a:t>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velký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966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Falešné sdílení	(</a:t>
            </a:r>
            <a:r>
              <a:rPr lang="cs-CZ" dirty="0" err="1"/>
              <a:t>cache</a:t>
            </a:r>
            <a:r>
              <a:rPr lang="cs-CZ" dirty="0"/>
              <a:t> line)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Lepším</a:t>
            </a:r>
            <a:r>
              <a:rPr lang="en-US" dirty="0"/>
              <a:t> </a:t>
            </a:r>
            <a:r>
              <a:rPr lang="en-US" dirty="0" err="1"/>
              <a:t>řešením</a:t>
            </a:r>
            <a:r>
              <a:rPr lang="en-US" dirty="0"/>
              <a:t> je,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každý</a:t>
            </a:r>
            <a:r>
              <a:rPr lang="en-US" dirty="0"/>
              <a:t> thread </a:t>
            </a:r>
            <a:r>
              <a:rPr lang="en-US" dirty="0" err="1"/>
              <a:t>vytvořil</a:t>
            </a:r>
            <a:r>
              <a:rPr lang="en-US" dirty="0"/>
              <a:t> </a:t>
            </a:r>
            <a:r>
              <a:rPr lang="en-US" dirty="0" err="1"/>
              <a:t>svou</a:t>
            </a:r>
            <a:r>
              <a:rPr lang="en-US" dirty="0"/>
              <a:t> </a:t>
            </a:r>
            <a:r>
              <a:rPr lang="en-US" dirty="0" err="1"/>
              <a:t>pracovní</a:t>
            </a:r>
            <a:r>
              <a:rPr lang="en-US" dirty="0"/>
              <a:t> </a:t>
            </a:r>
            <a:r>
              <a:rPr lang="en-US" dirty="0" err="1"/>
              <a:t>kopii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, </a:t>
            </a:r>
            <a:r>
              <a:rPr lang="en-US" dirty="0" err="1"/>
              <a:t>která</a:t>
            </a:r>
            <a:r>
              <a:rPr lang="en-US" dirty="0"/>
              <a:t> se </a:t>
            </a:r>
            <a:r>
              <a:rPr lang="en-US" dirty="0" err="1"/>
              <a:t>pak</a:t>
            </a:r>
            <a:r>
              <a:rPr lang="cs-CZ" dirty="0"/>
              <a:t> </a:t>
            </a:r>
            <a:r>
              <a:rPr lang="en-US" dirty="0" err="1"/>
              <a:t>zapíšou</a:t>
            </a:r>
            <a:r>
              <a:rPr lang="en-US" dirty="0"/>
              <a:t> </a:t>
            </a:r>
            <a:r>
              <a:rPr lang="en-US" dirty="0" err="1"/>
              <a:t>pouze</a:t>
            </a:r>
            <a:r>
              <a:rPr lang="en-US" dirty="0"/>
              <a:t> </a:t>
            </a:r>
            <a:r>
              <a:rPr lang="en-US" dirty="0" err="1"/>
              <a:t>jednou</a:t>
            </a:r>
            <a:r>
              <a:rPr lang="en-US" dirty="0"/>
              <a:t>, </a:t>
            </a:r>
            <a:r>
              <a:rPr lang="en-US" dirty="0" err="1"/>
              <a:t>až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závěr</a:t>
            </a:r>
            <a:r>
              <a:rPr lang="en-US" dirty="0"/>
              <a:t> </a:t>
            </a:r>
            <a:r>
              <a:rPr lang="en-US" dirty="0" err="1"/>
              <a:t>svého</a:t>
            </a:r>
            <a:r>
              <a:rPr lang="en-US" dirty="0"/>
              <a:t> </a:t>
            </a:r>
            <a:r>
              <a:rPr lang="en-US" dirty="0" err="1" smtClean="0"/>
              <a:t>výpočtu</a:t>
            </a:r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void</a:t>
            </a:r>
            <a:r>
              <a:rPr lang="cs-CZ" dirty="0" smtClean="0"/>
              <a:t> </a:t>
            </a:r>
            <a:r>
              <a:rPr lang="cs-CZ" dirty="0" err="1" smtClean="0"/>
              <a:t>threadFunc</a:t>
            </a:r>
            <a:r>
              <a:rPr lang="cs-CZ" dirty="0" smtClean="0"/>
              <a:t>(</a:t>
            </a:r>
            <a:r>
              <a:rPr lang="cs-CZ" dirty="0" err="1" smtClean="0"/>
              <a:t>void</a:t>
            </a:r>
            <a:r>
              <a:rPr lang="cs-CZ" dirty="0" smtClean="0"/>
              <a:t> </a:t>
            </a:r>
            <a:r>
              <a:rPr lang="cs-CZ" dirty="0"/>
              <a:t>*</a:t>
            </a:r>
            <a:r>
              <a:rPr lang="cs-CZ" dirty="0" err="1"/>
              <a:t>param</a:t>
            </a:r>
            <a:r>
              <a:rPr lang="cs-CZ" dirty="0"/>
              <a:t>)	{		</a:t>
            </a:r>
          </a:p>
          <a:p>
            <a:pPr marL="0" indent="0">
              <a:buNone/>
            </a:pPr>
            <a:r>
              <a:rPr lang="cs-CZ" dirty="0" smtClean="0"/>
              <a:t>  </a:t>
            </a:r>
            <a:r>
              <a:rPr lang="cs-CZ" dirty="0" err="1" smtClean="0"/>
              <a:t>ThreadParams</a:t>
            </a:r>
            <a:r>
              <a:rPr lang="cs-CZ" dirty="0" smtClean="0"/>
              <a:t> </a:t>
            </a:r>
            <a:r>
              <a:rPr lang="cs-CZ" dirty="0"/>
              <a:t>*p = (</a:t>
            </a:r>
            <a:r>
              <a:rPr lang="cs-CZ" dirty="0" err="1"/>
              <a:t>ThreadParams</a:t>
            </a:r>
            <a:r>
              <a:rPr lang="cs-CZ" dirty="0" smtClean="0"/>
              <a:t>*) </a:t>
            </a:r>
            <a:r>
              <a:rPr lang="cs-CZ" dirty="0" err="1" smtClean="0"/>
              <a:t>param</a:t>
            </a:r>
            <a:r>
              <a:rPr lang="cs-CZ" dirty="0"/>
              <a:t>;	</a:t>
            </a:r>
          </a:p>
          <a:p>
            <a:pPr marL="0" indent="0">
              <a:buNone/>
            </a:pPr>
            <a:r>
              <a:rPr lang="cs-CZ" dirty="0" smtClean="0"/>
              <a:t>  auto </a:t>
            </a:r>
            <a:r>
              <a:rPr lang="cs-CZ" dirty="0" err="1"/>
              <a:t>local</a:t>
            </a:r>
            <a:r>
              <a:rPr lang="cs-CZ" dirty="0"/>
              <a:t> = p-&gt;</a:t>
            </a:r>
            <a:r>
              <a:rPr lang="cs-CZ" dirty="0" err="1"/>
              <a:t>variable</a:t>
            </a:r>
            <a:r>
              <a:rPr lang="cs-CZ" dirty="0"/>
              <a:t>;			</a:t>
            </a:r>
          </a:p>
          <a:p>
            <a:pPr marL="0" indent="0">
              <a:buNone/>
            </a:pPr>
            <a:r>
              <a:rPr lang="cs-CZ" dirty="0" smtClean="0"/>
              <a:t>  </a:t>
            </a:r>
            <a:r>
              <a:rPr lang="cs-CZ" dirty="0" err="1" smtClean="0"/>
              <a:t>for</a:t>
            </a:r>
            <a:r>
              <a:rPr lang="cs-CZ" dirty="0" smtClean="0"/>
              <a:t>(</a:t>
            </a:r>
            <a:r>
              <a:rPr lang="cs-CZ" dirty="0" err="1" smtClean="0"/>
              <a:t>local</a:t>
            </a:r>
            <a:r>
              <a:rPr lang="cs-CZ" dirty="0" smtClean="0"/>
              <a:t>=p-</a:t>
            </a:r>
            <a:r>
              <a:rPr lang="cs-CZ" dirty="0"/>
              <a:t>&gt;start; </a:t>
            </a:r>
            <a:r>
              <a:rPr lang="cs-CZ" dirty="0" err="1"/>
              <a:t>local</a:t>
            </a:r>
            <a:r>
              <a:rPr lang="cs-CZ" dirty="0"/>
              <a:t>&lt;p-&gt;end; </a:t>
            </a:r>
            <a:r>
              <a:rPr lang="cs-CZ" dirty="0" err="1"/>
              <a:t>local</a:t>
            </a:r>
            <a:r>
              <a:rPr lang="cs-CZ" dirty="0"/>
              <a:t>++){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// </a:t>
            </a:r>
            <a:r>
              <a:rPr lang="cs-CZ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Function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computation</a:t>
            </a:r>
            <a:r>
              <a:rPr lang="cs-CZ" dirty="0"/>
              <a:t>		</a:t>
            </a:r>
          </a:p>
          <a:p>
            <a:pPr marL="0" indent="0">
              <a:buNone/>
            </a:pPr>
            <a:r>
              <a:rPr lang="cs-CZ" dirty="0" smtClean="0"/>
              <a:t>  }</a:t>
            </a:r>
            <a:r>
              <a:rPr lang="cs-CZ" dirty="0"/>
              <a:t>		</a:t>
            </a:r>
          </a:p>
          <a:p>
            <a:pPr marL="0" indent="0">
              <a:buNone/>
            </a:pPr>
            <a:r>
              <a:rPr lang="cs-CZ" dirty="0" smtClean="0"/>
              <a:t>  p-</a:t>
            </a:r>
            <a:r>
              <a:rPr lang="cs-CZ" dirty="0"/>
              <a:t>&gt;</a:t>
            </a:r>
            <a:r>
              <a:rPr lang="cs-CZ" dirty="0" err="1"/>
              <a:t>variable</a:t>
            </a:r>
            <a:r>
              <a:rPr lang="cs-CZ" dirty="0"/>
              <a:t> = </a:t>
            </a:r>
            <a:r>
              <a:rPr lang="cs-CZ" dirty="0" err="1"/>
              <a:t>local</a:t>
            </a:r>
            <a:r>
              <a:rPr lang="cs-CZ" dirty="0"/>
              <a:t>; // </a:t>
            </a:r>
            <a:r>
              <a:rPr lang="cs-CZ" dirty="0" err="1"/>
              <a:t>Updates</a:t>
            </a:r>
            <a:r>
              <a:rPr lang="cs-CZ" dirty="0"/>
              <a:t> </a:t>
            </a:r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dirty="0" err="1"/>
              <a:t>once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}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007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3. Vektorové</a:t>
            </a:r>
            <a:r>
              <a:rPr lang="cs-CZ" dirty="0"/>
              <a:t> </a:t>
            </a:r>
            <a:r>
              <a:rPr lang="cs-CZ" dirty="0" smtClean="0"/>
              <a:t>instrukce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SIMD instrukce</a:t>
            </a:r>
          </a:p>
          <a:p>
            <a:r>
              <a:rPr lang="cs-CZ" dirty="0" smtClean="0"/>
              <a:t>Procesor zpracuje n-operandů v jedné instrukci</a:t>
            </a:r>
          </a:p>
          <a:p>
            <a:pPr lvl="1"/>
            <a:r>
              <a:rPr lang="cs-CZ" dirty="0" smtClean="0"/>
              <a:t>=&gt; dosáhne násobného urychlení a ušetří </a:t>
            </a:r>
            <a:r>
              <a:rPr lang="cs-CZ" dirty="0" err="1" smtClean="0"/>
              <a:t>cache</a:t>
            </a:r>
            <a:endParaRPr lang="cs-CZ" dirty="0"/>
          </a:p>
          <a:p>
            <a:r>
              <a:rPr lang="cs-CZ" dirty="0" smtClean="0"/>
              <a:t>Operandy o fixní velikosti</a:t>
            </a:r>
          </a:p>
          <a:p>
            <a:pPr lvl="1"/>
            <a:r>
              <a:rPr lang="cs-CZ" dirty="0" smtClean="0"/>
              <a:t>Překladač potřebuje vědět kolik potencionálně  </a:t>
            </a:r>
            <a:r>
              <a:rPr lang="cs-CZ" dirty="0" err="1" smtClean="0"/>
              <a:t>vektorizovatelných</a:t>
            </a:r>
            <a:r>
              <a:rPr lang="cs-CZ" dirty="0" smtClean="0"/>
              <a:t> operací jde po sobě</a:t>
            </a:r>
          </a:p>
          <a:p>
            <a:r>
              <a:rPr lang="nn-NO" b="1" dirty="0"/>
              <a:t>for</a:t>
            </a:r>
            <a:r>
              <a:rPr lang="nn-NO" dirty="0"/>
              <a:t>(i = 0; i &lt; 100; i++) </a:t>
            </a:r>
            <a:r>
              <a:rPr lang="nn-NO" dirty="0" smtClean="0"/>
              <a:t>{</a:t>
            </a:r>
            <a:r>
              <a:rPr lang="cs-CZ" dirty="0" smtClean="0"/>
              <a:t> </a:t>
            </a:r>
            <a:r>
              <a:rPr lang="cs-CZ" dirty="0" err="1" smtClean="0"/>
              <a:t>src</a:t>
            </a:r>
            <a:r>
              <a:rPr lang="cs-CZ" dirty="0" smtClean="0"/>
              <a:t>[i</a:t>
            </a:r>
            <a:r>
              <a:rPr lang="cs-CZ" dirty="0"/>
              <a:t>] += </a:t>
            </a:r>
            <a:r>
              <a:rPr lang="cs-CZ" dirty="0" err="1"/>
              <a:t>dst</a:t>
            </a:r>
            <a:r>
              <a:rPr lang="cs-CZ" dirty="0"/>
              <a:t>[i</a:t>
            </a:r>
            <a:r>
              <a:rPr lang="cs-CZ" dirty="0" smtClean="0"/>
              <a:t>]; } </a:t>
            </a:r>
            <a:r>
              <a:rPr lang="cs-CZ" dirty="0"/>
              <a:t>– </a:t>
            </a:r>
            <a:r>
              <a:rPr lang="cs-CZ" dirty="0" smtClean="0"/>
              <a:t> lze</a:t>
            </a:r>
          </a:p>
          <a:p>
            <a:r>
              <a:rPr lang="cs-CZ" b="1" dirty="0" err="1"/>
              <a:t>while</a:t>
            </a:r>
            <a:r>
              <a:rPr lang="cs-CZ" dirty="0"/>
              <a:t>(*</a:t>
            </a:r>
            <a:r>
              <a:rPr lang="cs-CZ" dirty="0" err="1"/>
              <a:t>dst</a:t>
            </a:r>
            <a:r>
              <a:rPr lang="cs-CZ" dirty="0"/>
              <a:t>) </a:t>
            </a:r>
            <a:r>
              <a:rPr lang="cs-CZ" dirty="0" smtClean="0"/>
              <a:t>{ *</a:t>
            </a:r>
            <a:r>
              <a:rPr lang="cs-CZ" dirty="0" err="1"/>
              <a:t>src</a:t>
            </a:r>
            <a:r>
              <a:rPr lang="cs-CZ" dirty="0"/>
              <a:t> += *</a:t>
            </a:r>
            <a:r>
              <a:rPr lang="cs-CZ" dirty="0" err="1"/>
              <a:t>dst</a:t>
            </a:r>
            <a:r>
              <a:rPr lang="cs-CZ" dirty="0" smtClean="0"/>
              <a:t>;  </a:t>
            </a:r>
            <a:r>
              <a:rPr lang="cs-CZ" dirty="0" err="1" smtClean="0"/>
              <a:t>src</a:t>
            </a:r>
            <a:r>
              <a:rPr lang="cs-CZ" dirty="0" smtClean="0"/>
              <a:t>++;  </a:t>
            </a:r>
            <a:r>
              <a:rPr lang="cs-CZ" dirty="0" err="1" smtClean="0"/>
              <a:t>dst</a:t>
            </a:r>
            <a:r>
              <a:rPr lang="cs-CZ" dirty="0" smtClean="0"/>
              <a:t>++;} – nelze</a:t>
            </a:r>
          </a:p>
          <a:p>
            <a:pPr lvl="1"/>
            <a:r>
              <a:rPr lang="cs-CZ" dirty="0" smtClean="0"/>
              <a:t>nevíme počet iterací</a:t>
            </a:r>
          </a:p>
          <a:p>
            <a:pPr lvl="1"/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605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Př. </a:t>
            </a:r>
            <a:r>
              <a:rPr lang="cs-CZ" dirty="0"/>
              <a:t> instrukční </a:t>
            </a:r>
            <a:r>
              <a:rPr lang="cs-CZ" dirty="0" smtClean="0"/>
              <a:t>sada </a:t>
            </a:r>
            <a:r>
              <a:rPr lang="en-US" b="1" dirty="0" smtClean="0"/>
              <a:t>SSE</a:t>
            </a:r>
            <a:r>
              <a:rPr lang="en-US" b="1" dirty="0"/>
              <a:t>:</a:t>
            </a:r>
            <a:endParaRPr lang="cs-CZ" dirty="0"/>
          </a:p>
          <a:p>
            <a:r>
              <a:rPr lang="en-US" dirty="0"/>
              <a:t> </a:t>
            </a:r>
            <a:r>
              <a:rPr lang="en-US" dirty="0" err="1" smtClean="0"/>
              <a:t>movups</a:t>
            </a:r>
            <a:r>
              <a:rPr lang="en-US" dirty="0" smtClean="0"/>
              <a:t> </a:t>
            </a:r>
            <a:r>
              <a:rPr lang="en-US" dirty="0"/>
              <a:t>xmm0, [</a:t>
            </a:r>
            <a:r>
              <a:rPr lang="en-US" dirty="0" err="1"/>
              <a:t>eax</a:t>
            </a:r>
            <a:r>
              <a:rPr lang="en-US" dirty="0"/>
              <a:t>]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//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dst</a:t>
            </a:r>
            <a:endParaRPr lang="cs-CZ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smtClean="0"/>
              <a:t> </a:t>
            </a:r>
            <a:r>
              <a:rPr lang="en-US" dirty="0" err="1"/>
              <a:t>movups</a:t>
            </a:r>
            <a:r>
              <a:rPr lang="en-US" dirty="0"/>
              <a:t> xmm1, [</a:t>
            </a:r>
            <a:r>
              <a:rPr lang="en-US" dirty="0" err="1"/>
              <a:t>edx</a:t>
            </a:r>
            <a:r>
              <a:rPr lang="en-US" dirty="0"/>
              <a:t>]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//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src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cs-CZ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err="1" smtClean="0"/>
              <a:t>addps</a:t>
            </a:r>
            <a:r>
              <a:rPr lang="en-US" dirty="0"/>
              <a:t>	xmm0, xmm1 </a:t>
            </a:r>
            <a:endParaRPr lang="cs-CZ" dirty="0" smtClean="0"/>
          </a:p>
          <a:p>
            <a:r>
              <a:rPr lang="en-US" dirty="0" err="1" smtClean="0"/>
              <a:t>movups</a:t>
            </a:r>
            <a:r>
              <a:rPr lang="en-US" dirty="0" smtClean="0"/>
              <a:t> </a:t>
            </a:r>
            <a:r>
              <a:rPr lang="en-US" dirty="0"/>
              <a:t>[</a:t>
            </a:r>
            <a:r>
              <a:rPr lang="en-US" dirty="0" err="1"/>
              <a:t>eax</a:t>
            </a:r>
            <a:r>
              <a:rPr lang="en-US" dirty="0"/>
              <a:t>], xmm0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//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dst</a:t>
            </a:r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513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3. </a:t>
            </a:r>
            <a:r>
              <a:rPr lang="cs-CZ" dirty="0" err="1" smtClean="0"/>
              <a:t>Loop</a:t>
            </a:r>
            <a:r>
              <a:rPr lang="cs-CZ" dirty="0" smtClean="0"/>
              <a:t> </a:t>
            </a:r>
            <a:r>
              <a:rPr lang="cs-CZ" dirty="0" err="1"/>
              <a:t>unrolling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Transformace </a:t>
            </a:r>
            <a:r>
              <a:rPr lang="cs-CZ" dirty="0"/>
              <a:t>cyklu, aby byl snáze </a:t>
            </a:r>
            <a:r>
              <a:rPr lang="cs-CZ" dirty="0" err="1"/>
              <a:t>vektorizovatelný</a:t>
            </a:r>
            <a:endParaRPr lang="cs-CZ" dirty="0"/>
          </a:p>
          <a:p>
            <a:r>
              <a:rPr lang="cs-CZ" dirty="0"/>
              <a:t>Snižuje počet porovnání, tj. i případných skoků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en-US" dirty="0" smtClean="0"/>
              <a:t>for(i=0</a:t>
            </a:r>
            <a:r>
              <a:rPr lang="en-US" dirty="0"/>
              <a:t>; i&lt;3; i++) {  </a:t>
            </a:r>
            <a:r>
              <a:rPr lang="en-US" dirty="0" smtClean="0"/>
              <a:t>something(i</a:t>
            </a:r>
            <a:r>
              <a:rPr lang="en-US" dirty="0"/>
              <a:t>); } </a:t>
            </a:r>
            <a:endParaRPr lang="cs-CZ" dirty="0" smtClean="0"/>
          </a:p>
          <a:p>
            <a:r>
              <a:rPr lang="cs-CZ" dirty="0" smtClean="0"/>
              <a:t>Je méně efektivní než</a:t>
            </a:r>
          </a:p>
          <a:p>
            <a:pPr marL="0" indent="0">
              <a:buNone/>
            </a:pPr>
            <a:r>
              <a:rPr lang="en-US" dirty="0" smtClean="0"/>
              <a:t>something(0</a:t>
            </a:r>
            <a:r>
              <a:rPr lang="en-US" dirty="0"/>
              <a:t>); </a:t>
            </a:r>
            <a:endParaRPr lang="cs-CZ" dirty="0" smtClean="0"/>
          </a:p>
          <a:p>
            <a:pPr marL="0" indent="0">
              <a:buNone/>
            </a:pPr>
            <a:r>
              <a:rPr lang="en-US" dirty="0" smtClean="0"/>
              <a:t>something(1</a:t>
            </a:r>
            <a:r>
              <a:rPr lang="en-US" dirty="0"/>
              <a:t>); </a:t>
            </a:r>
            <a:endParaRPr lang="cs-CZ" dirty="0" smtClean="0"/>
          </a:p>
          <a:p>
            <a:pPr marL="0" indent="0">
              <a:buNone/>
            </a:pPr>
            <a:r>
              <a:rPr lang="en-US" dirty="0" smtClean="0"/>
              <a:t>something(2</a:t>
            </a:r>
            <a:r>
              <a:rPr lang="en-US" dirty="0"/>
              <a:t>);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655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3. Transakční paměť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HW řešení synchronizace při paralelní modifikaci datové struktury (např. </a:t>
            </a:r>
            <a:r>
              <a:rPr lang="cs-CZ" dirty="0"/>
              <a:t>pole</a:t>
            </a:r>
            <a:r>
              <a:rPr lang="cs-CZ" dirty="0" smtClean="0"/>
              <a:t>)</a:t>
            </a:r>
          </a:p>
          <a:p>
            <a:r>
              <a:rPr lang="cs-CZ" dirty="0" smtClean="0"/>
              <a:t>Cílem </a:t>
            </a:r>
            <a:r>
              <a:rPr lang="cs-CZ" dirty="0"/>
              <a:t>TP je poskytnout výhody jednoho zámku při rychlosti </a:t>
            </a:r>
            <a:r>
              <a:rPr lang="cs-CZ" dirty="0" smtClean="0"/>
              <a:t>SW řešení </a:t>
            </a:r>
            <a:r>
              <a:rPr lang="cs-CZ" dirty="0"/>
              <a:t>s několika </a:t>
            </a:r>
            <a:r>
              <a:rPr lang="cs-CZ" dirty="0" smtClean="0"/>
              <a:t>zámky</a:t>
            </a:r>
          </a:p>
          <a:p>
            <a:r>
              <a:rPr lang="cs-CZ" dirty="0"/>
              <a:t>P</a:t>
            </a:r>
            <a:r>
              <a:rPr lang="cs-CZ" dirty="0" smtClean="0"/>
              <a:t>rocesor poskytuje speciální instrukce </a:t>
            </a:r>
          </a:p>
          <a:p>
            <a:pPr lvl="1"/>
            <a:r>
              <a:rPr lang="cs-CZ" dirty="0" smtClean="0"/>
              <a:t>Programátor využije knihovny (gnu </a:t>
            </a:r>
            <a:r>
              <a:rPr lang="cs-CZ" dirty="0" err="1" smtClean="0"/>
              <a:t>libc</a:t>
            </a:r>
            <a:r>
              <a:rPr lang="cs-CZ" dirty="0" smtClean="0"/>
              <a:t>, Intel TBB), jazyk (C++), které je podporují</a:t>
            </a:r>
          </a:p>
          <a:p>
            <a:r>
              <a:rPr lang="cs-CZ" dirty="0" smtClean="0"/>
              <a:t>X86-64 dva režimy</a:t>
            </a:r>
          </a:p>
          <a:p>
            <a:pPr lvl="1"/>
            <a:r>
              <a:rPr lang="cs-CZ" dirty="0" smtClean="0"/>
              <a:t>HLE (HW </a:t>
            </a:r>
            <a:r>
              <a:rPr lang="cs-CZ" dirty="0" err="1" smtClean="0"/>
              <a:t>lock</a:t>
            </a:r>
            <a:r>
              <a:rPr lang="cs-CZ" dirty="0" smtClean="0"/>
              <a:t> </a:t>
            </a:r>
            <a:r>
              <a:rPr lang="cs-CZ" dirty="0" err="1" smtClean="0"/>
              <a:t>ellision</a:t>
            </a:r>
            <a:r>
              <a:rPr lang="cs-CZ" dirty="0" smtClean="0"/>
              <a:t>)</a:t>
            </a:r>
          </a:p>
          <a:p>
            <a:pPr lvl="2"/>
            <a:r>
              <a:rPr lang="cs-CZ" dirty="0" smtClean="0"/>
              <a:t>Kompatibilní se starým kódem</a:t>
            </a:r>
          </a:p>
          <a:p>
            <a:pPr lvl="1"/>
            <a:r>
              <a:rPr lang="cs-CZ" dirty="0" smtClean="0"/>
              <a:t>RTM (</a:t>
            </a:r>
            <a:r>
              <a:rPr lang="cs-CZ" dirty="0" err="1" smtClean="0"/>
              <a:t>restricted</a:t>
            </a:r>
            <a:r>
              <a:rPr lang="cs-CZ" dirty="0" smtClean="0"/>
              <a:t> </a:t>
            </a:r>
            <a:r>
              <a:rPr lang="cs-CZ" dirty="0" err="1" smtClean="0"/>
              <a:t>transaction</a:t>
            </a:r>
            <a:r>
              <a:rPr lang="cs-CZ" dirty="0" smtClean="0"/>
              <a:t> mode)</a:t>
            </a:r>
          </a:p>
          <a:p>
            <a:pPr lvl="2"/>
            <a:r>
              <a:rPr lang="cs-CZ" dirty="0" smtClean="0"/>
              <a:t>Nové instrukce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601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Transakční paměť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Programátor v kódu označí začátek KS a část kódu kam procesor skočí v případě, že se transakce nepodaří dokončit – </a:t>
            </a:r>
            <a:r>
              <a:rPr lang="cs-CZ" dirty="0" err="1" smtClean="0"/>
              <a:t>fallback</a:t>
            </a:r>
            <a:r>
              <a:rPr lang="cs-CZ" dirty="0" smtClean="0"/>
              <a:t> </a:t>
            </a:r>
            <a:r>
              <a:rPr lang="cs-CZ" dirty="0" err="1" smtClean="0"/>
              <a:t>path</a:t>
            </a:r>
            <a:endParaRPr lang="cs-CZ" dirty="0" smtClean="0"/>
          </a:p>
          <a:p>
            <a:r>
              <a:rPr lang="cs-CZ" dirty="0" smtClean="0"/>
              <a:t>Procesor zjistí začátek KS</a:t>
            </a:r>
          </a:p>
          <a:p>
            <a:r>
              <a:rPr lang="cs-CZ" dirty="0" smtClean="0"/>
              <a:t>Zapisuje se nyní do lokální paměti, dokud:</a:t>
            </a:r>
          </a:p>
          <a:p>
            <a:pPr lvl="1"/>
            <a:r>
              <a:rPr lang="cs-CZ" dirty="0" smtClean="0"/>
              <a:t>Není transakce úspěšně dokončena =&gt; </a:t>
            </a:r>
            <a:r>
              <a:rPr lang="cs-CZ" dirty="0" err="1" smtClean="0"/>
              <a:t>commit</a:t>
            </a:r>
            <a:endParaRPr lang="cs-CZ" dirty="0" smtClean="0"/>
          </a:p>
          <a:p>
            <a:pPr lvl="1"/>
            <a:r>
              <a:rPr lang="cs-CZ" dirty="0" smtClean="0"/>
              <a:t>Dojde ke konkurenčnímu zápisu do hlídané paměti</a:t>
            </a:r>
          </a:p>
          <a:p>
            <a:pPr lvl="2"/>
            <a:r>
              <a:rPr lang="cs-CZ" dirty="0" smtClean="0"/>
              <a:t>=&gt; procesor skočí na první instrukci </a:t>
            </a:r>
            <a:r>
              <a:rPr lang="cs-CZ" dirty="0" err="1" smtClean="0"/>
              <a:t>fallback-path</a:t>
            </a:r>
            <a:endParaRPr lang="cs-CZ" dirty="0" smtClean="0"/>
          </a:p>
          <a:p>
            <a:pPr lvl="1"/>
            <a:r>
              <a:rPr lang="cs-CZ" dirty="0" smtClean="0"/>
              <a:t>Velikost hlídané paměti je podle procesoru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221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Symetrický multiprocesor (SMP)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Např. více jádrový procesor x86-64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02656"/>
            <a:ext cx="7468335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314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Transakční </a:t>
            </a:r>
            <a:r>
              <a:rPr lang="cs-CZ" dirty="0" smtClean="0"/>
              <a:t>paměť – HLE – modifikace </a:t>
            </a:r>
            <a:r>
              <a:rPr lang="cs-CZ" dirty="0" err="1" smtClean="0"/>
              <a:t>spinLocku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i="1" dirty="0" err="1" smtClean="0"/>
              <a:t>mov</a:t>
            </a:r>
            <a:r>
              <a:rPr lang="cs-CZ" i="1" dirty="0" smtClean="0"/>
              <a:t> </a:t>
            </a:r>
            <a:r>
              <a:rPr lang="cs-CZ" i="1" dirty="0" err="1" smtClean="0"/>
              <a:t>rdx</a:t>
            </a:r>
            <a:r>
              <a:rPr lang="cs-CZ" i="1" dirty="0" smtClean="0"/>
              <a:t>, </a:t>
            </a:r>
            <a:r>
              <a:rPr lang="cs-CZ" i="1" dirty="0" err="1" smtClean="0"/>
              <a:t>qword</a:t>
            </a:r>
            <a:r>
              <a:rPr lang="cs-CZ" i="1" dirty="0" smtClean="0"/>
              <a:t> (-1); </a:t>
            </a:r>
            <a:r>
              <a:rPr lang="cs-CZ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//hodnota zamčeno</a:t>
            </a:r>
          </a:p>
          <a:p>
            <a:pPr marL="0" indent="0">
              <a:buNone/>
            </a:pPr>
            <a:r>
              <a:rPr lang="cs-CZ" i="1" dirty="0" err="1" smtClean="0"/>
              <a:t>xor</a:t>
            </a:r>
            <a:r>
              <a:rPr lang="cs-CZ" i="1" dirty="0" smtClean="0"/>
              <a:t> </a:t>
            </a:r>
            <a:r>
              <a:rPr lang="cs-CZ" i="1" dirty="0" err="1" smtClean="0"/>
              <a:t>rax</a:t>
            </a:r>
            <a:r>
              <a:rPr lang="cs-CZ" i="1" dirty="0" smtClean="0"/>
              <a:t>, </a:t>
            </a:r>
            <a:r>
              <a:rPr lang="cs-CZ" i="1" dirty="0" err="1" smtClean="0"/>
              <a:t>rax</a:t>
            </a:r>
            <a:r>
              <a:rPr lang="cs-CZ" i="1" dirty="0" smtClean="0"/>
              <a:t>; </a:t>
            </a:r>
            <a:r>
              <a:rPr lang="cs-CZ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//hodnota odemčeno</a:t>
            </a:r>
          </a:p>
          <a:p>
            <a:pPr marL="0" indent="0">
              <a:buNone/>
            </a:pPr>
            <a:r>
              <a:rPr lang="cs-CZ" i="1" dirty="0" smtClean="0"/>
              <a:t>---------------</a:t>
            </a:r>
          </a:p>
          <a:p>
            <a:pPr marL="0" indent="0">
              <a:buNone/>
            </a:pPr>
            <a:r>
              <a:rPr lang="cs-CZ" i="1" dirty="0" smtClean="0"/>
              <a:t>spin: </a:t>
            </a:r>
            <a:r>
              <a:rPr lang="cs-CZ" i="1" dirty="0" err="1" smtClean="0"/>
              <a:t>xacquire</a:t>
            </a:r>
            <a:r>
              <a:rPr lang="cs-CZ" i="1" dirty="0" smtClean="0"/>
              <a:t> </a:t>
            </a:r>
            <a:r>
              <a:rPr lang="cs-CZ" i="1" dirty="0" err="1" smtClean="0"/>
              <a:t>lock</a:t>
            </a:r>
            <a:r>
              <a:rPr lang="cs-CZ" i="1" dirty="0" smtClean="0"/>
              <a:t> cmpxchg8b [</a:t>
            </a:r>
            <a:r>
              <a:rPr lang="cs-CZ" i="1" dirty="0" err="1" smtClean="0"/>
              <a:t>zamek</a:t>
            </a:r>
            <a:r>
              <a:rPr lang="cs-CZ" i="1" dirty="0" smtClean="0"/>
              <a:t>], </a:t>
            </a:r>
            <a:r>
              <a:rPr lang="cs-CZ" i="1" dirty="0" err="1" smtClean="0"/>
              <a:t>rdx</a:t>
            </a:r>
            <a:endParaRPr lang="cs-CZ" i="1" dirty="0" smtClean="0"/>
          </a:p>
          <a:p>
            <a:pPr marL="0" indent="0">
              <a:buNone/>
            </a:pPr>
            <a:r>
              <a:rPr lang="cs-CZ" i="1" dirty="0"/>
              <a:t>	</a:t>
            </a:r>
            <a:r>
              <a:rPr lang="cs-CZ" i="1" dirty="0" err="1" smtClean="0"/>
              <a:t>jz</a:t>
            </a:r>
            <a:r>
              <a:rPr lang="cs-CZ" i="1" dirty="0" smtClean="0"/>
              <a:t> spin ; </a:t>
            </a:r>
            <a:r>
              <a:rPr lang="cs-CZ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if</a:t>
            </a:r>
            <a:r>
              <a:rPr lang="cs-CZ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cs-CZ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rax</a:t>
            </a:r>
            <a:r>
              <a:rPr lang="cs-CZ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== [</a:t>
            </a:r>
            <a:r>
              <a:rPr lang="cs-CZ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zamek</a:t>
            </a:r>
            <a:r>
              <a:rPr lang="cs-CZ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]) ZF=1</a:t>
            </a:r>
          </a:p>
          <a:p>
            <a:pPr marL="0" indent="0">
              <a:buNone/>
            </a:pPr>
            <a:r>
              <a:rPr lang="cs-CZ" i="1" dirty="0"/>
              <a:t> </a:t>
            </a:r>
            <a:r>
              <a:rPr lang="cs-CZ" i="1" dirty="0" smtClean="0"/>
              <a:t>        ; </a:t>
            </a:r>
            <a:r>
              <a:rPr lang="cs-CZ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zapis</a:t>
            </a:r>
            <a:r>
              <a:rPr lang="cs-CZ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do KS dle potřeby</a:t>
            </a:r>
          </a:p>
          <a:p>
            <a:pPr marL="0" indent="0">
              <a:buNone/>
            </a:pPr>
            <a:r>
              <a:rPr lang="cs-CZ" i="1" dirty="0"/>
              <a:t>	</a:t>
            </a:r>
            <a:r>
              <a:rPr lang="cs-CZ" i="1" dirty="0" err="1" smtClean="0"/>
              <a:t>xrelease</a:t>
            </a:r>
            <a:r>
              <a:rPr lang="cs-CZ" i="1" dirty="0" smtClean="0"/>
              <a:t> </a:t>
            </a:r>
            <a:r>
              <a:rPr lang="cs-CZ" i="1" dirty="0" err="1" smtClean="0"/>
              <a:t>mov</a:t>
            </a:r>
            <a:r>
              <a:rPr lang="cs-CZ" i="1" dirty="0" smtClean="0"/>
              <a:t> </a:t>
            </a:r>
            <a:r>
              <a:rPr lang="cs-CZ" i="1" dirty="0" err="1" smtClean="0"/>
              <a:t>qword</a:t>
            </a:r>
            <a:r>
              <a:rPr lang="cs-CZ" i="1" dirty="0" smtClean="0"/>
              <a:t> </a:t>
            </a:r>
            <a:r>
              <a:rPr lang="cs-CZ" i="1" dirty="0" err="1" smtClean="0"/>
              <a:t>ptr</a:t>
            </a:r>
            <a:r>
              <a:rPr lang="cs-CZ" i="1" dirty="0" smtClean="0"/>
              <a:t>[</a:t>
            </a:r>
            <a:r>
              <a:rPr lang="cs-CZ" i="1" dirty="0" err="1" smtClean="0"/>
              <a:t>zamek</a:t>
            </a:r>
            <a:r>
              <a:rPr lang="cs-CZ" i="1" dirty="0" smtClean="0"/>
              <a:t>], 0</a:t>
            </a:r>
            <a:endParaRPr lang="cs-CZ" i="1" dirty="0"/>
          </a:p>
          <a:p>
            <a:pPr marL="0" indent="0">
              <a:buNone/>
            </a:pPr>
            <a:endParaRPr lang="cs-CZ" dirty="0"/>
          </a:p>
          <a:p>
            <a:r>
              <a:rPr lang="cs-CZ" dirty="0" err="1"/>
              <a:t>fallback</a:t>
            </a:r>
            <a:r>
              <a:rPr lang="cs-CZ" dirty="0"/>
              <a:t> </a:t>
            </a:r>
            <a:r>
              <a:rPr lang="cs-CZ" dirty="0" err="1"/>
              <a:t>path</a:t>
            </a:r>
            <a:r>
              <a:rPr lang="cs-CZ" dirty="0"/>
              <a:t> začíná instrukcí </a:t>
            </a:r>
            <a:r>
              <a:rPr lang="cs-CZ" dirty="0" err="1"/>
              <a:t>cmpxchg</a:t>
            </a:r>
            <a:r>
              <a:rPr lang="cs-CZ" dirty="0"/>
              <a:t> – ta díky </a:t>
            </a:r>
            <a:r>
              <a:rPr lang="cs-CZ" dirty="0" err="1"/>
              <a:t>xacquire</a:t>
            </a:r>
            <a:r>
              <a:rPr lang="cs-CZ" dirty="0"/>
              <a:t> </a:t>
            </a:r>
            <a:r>
              <a:rPr lang="cs-CZ" dirty="0" smtClean="0"/>
              <a:t>napoprvé proběhne</a:t>
            </a:r>
            <a:r>
              <a:rPr lang="cs-CZ" dirty="0"/>
              <a:t>, jako kdyby nebylo zamčeno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42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Transakční paměť – HLE – modifikace </a:t>
            </a:r>
            <a:r>
              <a:rPr lang="cs-CZ" dirty="0" err="1"/>
              <a:t>spinLocku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548680"/>
            <a:ext cx="8928992" cy="63093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i="1" dirty="0" err="1" smtClean="0"/>
              <a:t>xbegin</a:t>
            </a:r>
            <a:r>
              <a:rPr lang="cs-CZ" i="1" dirty="0" smtClean="0"/>
              <a:t> spin</a:t>
            </a:r>
          </a:p>
          <a:p>
            <a:pPr marL="0" indent="0">
              <a:buNone/>
            </a:pPr>
            <a:r>
              <a:rPr lang="cs-CZ" i="1" dirty="0" smtClean="0"/>
              <a:t>	</a:t>
            </a:r>
            <a:r>
              <a:rPr lang="cs-CZ" i="1" dirty="0" err="1" smtClean="0"/>
              <a:t>jmp</a:t>
            </a:r>
            <a:r>
              <a:rPr lang="cs-CZ" i="1" dirty="0" smtClean="0"/>
              <a:t> </a:t>
            </a:r>
            <a:r>
              <a:rPr lang="cs-CZ" i="1" dirty="0" err="1" smtClean="0"/>
              <a:t>locked</a:t>
            </a:r>
            <a:endParaRPr lang="cs-CZ" i="1" dirty="0" smtClean="0"/>
          </a:p>
          <a:p>
            <a:pPr marL="0" indent="0">
              <a:buNone/>
            </a:pPr>
            <a:r>
              <a:rPr lang="cs-CZ" i="1" dirty="0" smtClean="0"/>
              <a:t>spin: </a:t>
            </a:r>
            <a:r>
              <a:rPr lang="cs-CZ" i="1" dirty="0" err="1" smtClean="0"/>
              <a:t>lock</a:t>
            </a:r>
            <a:r>
              <a:rPr lang="cs-CZ" i="1" dirty="0" smtClean="0"/>
              <a:t> </a:t>
            </a:r>
            <a:r>
              <a:rPr lang="cs-CZ" i="1" dirty="0"/>
              <a:t>cmpxchg8b [zámek], </a:t>
            </a:r>
            <a:r>
              <a:rPr lang="cs-CZ" i="1" dirty="0" err="1" smtClean="0"/>
              <a:t>rdx</a:t>
            </a:r>
            <a:endParaRPr lang="cs-CZ" i="1" dirty="0" smtClean="0"/>
          </a:p>
          <a:p>
            <a:pPr marL="0" indent="0">
              <a:buNone/>
            </a:pPr>
            <a:r>
              <a:rPr lang="cs-CZ" i="1" dirty="0" smtClean="0"/>
              <a:t>	</a:t>
            </a:r>
            <a:r>
              <a:rPr lang="cs-CZ" i="1" dirty="0" err="1" smtClean="0"/>
              <a:t>jz</a:t>
            </a:r>
            <a:r>
              <a:rPr lang="cs-CZ" i="1" dirty="0" smtClean="0"/>
              <a:t> </a:t>
            </a:r>
            <a:r>
              <a:rPr lang="cs-CZ" i="1" dirty="0"/>
              <a:t>spin </a:t>
            </a:r>
            <a:r>
              <a:rPr lang="cs-CZ" i="1" dirty="0" smtClean="0"/>
              <a:t>; </a:t>
            </a:r>
            <a:r>
              <a:rPr lang="cs-CZ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if</a:t>
            </a:r>
            <a:r>
              <a:rPr lang="cs-CZ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cs-CZ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rax</a:t>
            </a:r>
            <a:r>
              <a:rPr lang="cs-CZ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== [zámek]) </a:t>
            </a:r>
            <a:r>
              <a:rPr lang="cs-CZ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ZF=1</a:t>
            </a:r>
            <a:endParaRPr lang="cs-CZ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cs-CZ" i="1" dirty="0" err="1"/>
              <a:t>locked</a:t>
            </a:r>
            <a:r>
              <a:rPr lang="cs-CZ" i="1" dirty="0" smtClean="0"/>
              <a:t>: ;</a:t>
            </a:r>
            <a:r>
              <a:rPr lang="cs-CZ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zápis do kritické sekce dle potřeby</a:t>
            </a:r>
          </a:p>
          <a:p>
            <a:pPr marL="0" indent="0">
              <a:buNone/>
            </a:pPr>
            <a:r>
              <a:rPr lang="cs-CZ" i="1" dirty="0"/>
              <a:t> </a:t>
            </a:r>
            <a:r>
              <a:rPr lang="cs-CZ" i="1" dirty="0" smtClean="0"/>
              <a:t>          </a:t>
            </a:r>
            <a:r>
              <a:rPr lang="cs-CZ" i="1" dirty="0" err="1" smtClean="0"/>
              <a:t>mov</a:t>
            </a:r>
            <a:r>
              <a:rPr lang="cs-CZ" i="1" dirty="0" smtClean="0"/>
              <a:t> </a:t>
            </a:r>
            <a:r>
              <a:rPr lang="cs-CZ" i="1" dirty="0" err="1"/>
              <a:t>qword</a:t>
            </a:r>
            <a:r>
              <a:rPr lang="cs-CZ" i="1" dirty="0"/>
              <a:t> </a:t>
            </a:r>
            <a:r>
              <a:rPr lang="cs-CZ" i="1" dirty="0" err="1"/>
              <a:t>ptr</a:t>
            </a:r>
            <a:r>
              <a:rPr lang="cs-CZ" i="1" dirty="0"/>
              <a:t>[</a:t>
            </a:r>
            <a:r>
              <a:rPr lang="cs-CZ" i="1" dirty="0" err="1"/>
              <a:t>lock</a:t>
            </a:r>
            <a:r>
              <a:rPr lang="cs-CZ" i="1" dirty="0"/>
              <a:t>], 0	; </a:t>
            </a:r>
            <a:r>
              <a:rPr lang="cs-CZ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odemknout </a:t>
            </a:r>
            <a:r>
              <a:rPr lang="cs-CZ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xend</a:t>
            </a:r>
            <a:endParaRPr lang="cs-CZ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Instrukce </a:t>
            </a:r>
            <a:r>
              <a:rPr lang="cs-CZ" dirty="0" err="1"/>
              <a:t>xbegin</a:t>
            </a:r>
            <a:r>
              <a:rPr lang="cs-CZ" dirty="0"/>
              <a:t> říká, kde začíná </a:t>
            </a:r>
            <a:r>
              <a:rPr lang="cs-CZ" dirty="0" err="1"/>
              <a:t>fallback</a:t>
            </a:r>
            <a:r>
              <a:rPr lang="cs-CZ" dirty="0"/>
              <a:t> </a:t>
            </a:r>
            <a:r>
              <a:rPr lang="cs-CZ" dirty="0" err="1"/>
              <a:t>path</a:t>
            </a:r>
            <a:endParaRPr lang="cs-CZ" dirty="0"/>
          </a:p>
          <a:p>
            <a:r>
              <a:rPr lang="cs-CZ" dirty="0" smtClean="0"/>
              <a:t>Na </a:t>
            </a:r>
            <a:r>
              <a:rPr lang="cs-CZ" dirty="0"/>
              <a:t>rozdíl od HLE jsme ušetřili </a:t>
            </a:r>
            <a:r>
              <a:rPr lang="cs-CZ" dirty="0" err="1"/>
              <a:t>lock</a:t>
            </a:r>
            <a:r>
              <a:rPr lang="cs-CZ" dirty="0"/>
              <a:t> </a:t>
            </a:r>
            <a:r>
              <a:rPr lang="cs-CZ" dirty="0" smtClean="0"/>
              <a:t>cmpxchg8b</a:t>
            </a:r>
          </a:p>
          <a:p>
            <a:r>
              <a:rPr lang="cs-CZ" dirty="0" smtClean="0"/>
              <a:t>Registr </a:t>
            </a:r>
            <a:r>
              <a:rPr lang="cs-CZ" dirty="0" err="1"/>
              <a:t>eax</a:t>
            </a:r>
            <a:r>
              <a:rPr lang="cs-CZ" dirty="0"/>
              <a:t> je při skoku do spin nastaven na hodnotu kódu, proč </a:t>
            </a:r>
            <a:r>
              <a:rPr lang="cs-CZ" dirty="0" smtClean="0"/>
              <a:t>transakce neprošla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748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3. Profilace kódu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Normálně se kód profiluje proto, abychom zjistili, které instrukce procesor vykonává nejčastěji a tudíž nejvíce zdržují náš program</a:t>
            </a:r>
          </a:p>
          <a:p>
            <a:r>
              <a:rPr lang="cs-CZ" dirty="0" smtClean="0"/>
              <a:t>Použijeme sw-počítadla</a:t>
            </a:r>
            <a:r>
              <a:rPr lang="cs-CZ" dirty="0"/>
              <a:t>, anebo hw-počítadla</a:t>
            </a:r>
          </a:p>
          <a:p>
            <a:r>
              <a:rPr lang="cs-CZ" dirty="0" smtClean="0"/>
              <a:t>Problém SW počítadel je </a:t>
            </a:r>
            <a:r>
              <a:rPr lang="cs-CZ" dirty="0"/>
              <a:t>ten, že je překladač </a:t>
            </a:r>
            <a:r>
              <a:rPr lang="cs-CZ" dirty="0" smtClean="0"/>
              <a:t>může eliminovat</a:t>
            </a:r>
            <a:r>
              <a:rPr lang="cs-CZ" dirty="0"/>
              <a:t>, nebo jejich hodnotu </a:t>
            </a:r>
            <a:r>
              <a:rPr lang="cs-CZ" dirty="0" err="1"/>
              <a:t>předvypočítat</a:t>
            </a:r>
            <a:endParaRPr lang="cs-CZ" dirty="0"/>
          </a:p>
          <a:p>
            <a:r>
              <a:rPr lang="cs-CZ" dirty="0" smtClean="0"/>
              <a:t>=&gt; lepší je HW počítadlo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478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3. HW počítadla kódu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Zjištění, které instrukce se vykonávají nejčastěji a zdržují program</a:t>
            </a:r>
          </a:p>
          <a:p>
            <a:r>
              <a:rPr lang="cs-CZ" b="1" dirty="0" smtClean="0"/>
              <a:t>HW počítadla:</a:t>
            </a:r>
          </a:p>
          <a:p>
            <a:r>
              <a:rPr lang="cs-CZ" b="1" dirty="0" smtClean="0"/>
              <a:t>CPI</a:t>
            </a:r>
            <a:r>
              <a:rPr lang="cs-CZ" dirty="0" smtClean="0"/>
              <a:t> (</a:t>
            </a:r>
            <a:r>
              <a:rPr lang="cs-CZ" dirty="0" err="1" smtClean="0"/>
              <a:t>Cycles</a:t>
            </a:r>
            <a:r>
              <a:rPr lang="cs-CZ" dirty="0" smtClean="0"/>
              <a:t> per </a:t>
            </a:r>
            <a:r>
              <a:rPr lang="cs-CZ" dirty="0" err="1" smtClean="0"/>
              <a:t>instruction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Instrukce prochází několika fázemi</a:t>
            </a:r>
          </a:p>
          <a:p>
            <a:pPr lvl="1"/>
            <a:r>
              <a:rPr lang="cs-CZ" dirty="0" smtClean="0"/>
              <a:t>Bez </a:t>
            </a:r>
            <a:r>
              <a:rPr lang="cs-CZ" dirty="0" err="1" smtClean="0"/>
              <a:t>pipeline</a:t>
            </a:r>
            <a:r>
              <a:rPr lang="cs-CZ" dirty="0" smtClean="0"/>
              <a:t> CPI &gt; 1</a:t>
            </a:r>
          </a:p>
          <a:p>
            <a:pPr lvl="1"/>
            <a:r>
              <a:rPr lang="cs-CZ" dirty="0" smtClean="0"/>
              <a:t>S </a:t>
            </a:r>
            <a:r>
              <a:rPr lang="cs-CZ" dirty="0" err="1" smtClean="0"/>
              <a:t>pipeline</a:t>
            </a:r>
            <a:r>
              <a:rPr lang="cs-CZ" dirty="0" smtClean="0"/>
              <a:t> (1 procesor) pokud poběží </a:t>
            </a:r>
            <a:r>
              <a:rPr lang="cs-CZ" dirty="0" err="1" smtClean="0"/>
              <a:t>paral</a:t>
            </a:r>
            <a:r>
              <a:rPr lang="cs-CZ" dirty="0" smtClean="0"/>
              <a:t>. může být i CPI = 1</a:t>
            </a:r>
          </a:p>
          <a:p>
            <a:pPr lvl="1"/>
            <a:r>
              <a:rPr lang="cs-CZ" dirty="0" err="1" smtClean="0"/>
              <a:t>Superskalární</a:t>
            </a:r>
            <a:r>
              <a:rPr lang="cs-CZ" dirty="0" smtClean="0"/>
              <a:t> procesor: CPI &gt;= 0.5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769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HW počítadla kódu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LLC Miss</a:t>
            </a:r>
            <a:r>
              <a:rPr lang="cs-CZ" dirty="0" smtClean="0"/>
              <a:t> (last </a:t>
            </a:r>
            <a:r>
              <a:rPr lang="cs-CZ" dirty="0" err="1" smtClean="0"/>
              <a:t>Level</a:t>
            </a:r>
            <a:r>
              <a:rPr lang="cs-CZ" dirty="0" smtClean="0"/>
              <a:t> </a:t>
            </a:r>
            <a:r>
              <a:rPr lang="cs-CZ" dirty="0" err="1" smtClean="0"/>
              <a:t>Cache</a:t>
            </a:r>
            <a:r>
              <a:rPr lang="cs-CZ" dirty="0" smtClean="0"/>
              <a:t> Miss)</a:t>
            </a:r>
          </a:p>
          <a:p>
            <a:pPr lvl="1"/>
            <a:r>
              <a:rPr lang="cs-CZ" dirty="0" smtClean="0"/>
              <a:t>Poměr cyklů LLC Miss vůči všem cyklům</a:t>
            </a:r>
          </a:p>
          <a:p>
            <a:pPr lvl="1"/>
            <a:r>
              <a:rPr lang="cs-CZ" dirty="0" smtClean="0"/>
              <a:t>Příčina může být práce s příliš velkým blokem paměti nebo jsou data rozházená po velkém úseku paměti</a:t>
            </a:r>
          </a:p>
          <a:p>
            <a:r>
              <a:rPr lang="cs-CZ" b="1" dirty="0" err="1" smtClean="0"/>
              <a:t>Instruction</a:t>
            </a:r>
            <a:r>
              <a:rPr lang="cs-CZ" b="1" dirty="0" smtClean="0"/>
              <a:t> </a:t>
            </a:r>
            <a:r>
              <a:rPr lang="cs-CZ" b="1" dirty="0" err="1" smtClean="0"/>
              <a:t>starvation</a:t>
            </a:r>
            <a:endParaRPr lang="cs-CZ" b="1" dirty="0" smtClean="0"/>
          </a:p>
          <a:p>
            <a:pPr lvl="1"/>
            <a:r>
              <a:rPr lang="cs-CZ" dirty="0" smtClean="0"/>
              <a:t>Procesor čeká na instrukci, kterou by mohl vykonat</a:t>
            </a:r>
          </a:p>
          <a:p>
            <a:pPr lvl="1"/>
            <a:r>
              <a:rPr lang="cs-CZ" dirty="0" smtClean="0"/>
              <a:t>Poměr cyklů kdy čeká vůči všem cyklům</a:t>
            </a:r>
          </a:p>
          <a:p>
            <a:pPr lvl="1"/>
            <a:r>
              <a:rPr lang="cs-CZ" dirty="0" smtClean="0"/>
              <a:t>Může být </a:t>
            </a:r>
            <a:r>
              <a:rPr lang="cs-CZ" dirty="0"/>
              <a:t>následek </a:t>
            </a:r>
            <a:endParaRPr lang="cs-CZ" dirty="0" smtClean="0"/>
          </a:p>
          <a:p>
            <a:pPr lvl="2"/>
            <a:r>
              <a:rPr lang="cs-CZ" dirty="0" smtClean="0"/>
              <a:t>práce s příliš rozsáhlým blokem paměti,</a:t>
            </a:r>
          </a:p>
          <a:p>
            <a:pPr lvl="2"/>
            <a:r>
              <a:rPr lang="cs-CZ" dirty="0" smtClean="0"/>
              <a:t>špatné predikce</a:t>
            </a:r>
          </a:p>
          <a:p>
            <a:pPr lvl="2"/>
            <a:r>
              <a:rPr lang="cs-CZ" dirty="0" smtClean="0"/>
              <a:t>Příliš velkého množství virtuálních funkcí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633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HW počítadla kódu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/>
              <a:t>Branch</a:t>
            </a:r>
            <a:r>
              <a:rPr lang="cs-CZ" b="1" dirty="0" smtClean="0"/>
              <a:t> </a:t>
            </a:r>
            <a:r>
              <a:rPr lang="cs-CZ" b="1" dirty="0" err="1" smtClean="0"/>
              <a:t>Misprediction</a:t>
            </a:r>
            <a:endParaRPr lang="cs-CZ" b="1" dirty="0" smtClean="0"/>
          </a:p>
          <a:p>
            <a:pPr lvl="1"/>
            <a:r>
              <a:rPr lang="cs-CZ" dirty="0" smtClean="0"/>
              <a:t>Poměr špatně předpovězených skoků ke všem skokům</a:t>
            </a:r>
          </a:p>
          <a:p>
            <a:pPr lvl="1"/>
            <a:r>
              <a:rPr lang="cs-CZ" dirty="0" smtClean="0"/>
              <a:t>Skoky můžeme eliminovat (může zpomalit program) nebo předělat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22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4. vlákna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384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4. Použití vláken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Obsluha periferních zařízení</a:t>
            </a:r>
          </a:p>
          <a:p>
            <a:pPr lvl="1"/>
            <a:r>
              <a:rPr lang="cs-CZ" dirty="0" smtClean="0"/>
              <a:t>Periodické testy stavu HW v samostatném vlákně</a:t>
            </a:r>
          </a:p>
          <a:p>
            <a:pPr lvl="1"/>
            <a:r>
              <a:rPr lang="cs-CZ" dirty="0" smtClean="0"/>
              <a:t>Další pro obsluhu uživatelského rozhraní</a:t>
            </a:r>
          </a:p>
          <a:p>
            <a:pPr lvl="1"/>
            <a:r>
              <a:rPr lang="cs-CZ" dirty="0" smtClean="0"/>
              <a:t>Simulace časovače</a:t>
            </a:r>
          </a:p>
          <a:p>
            <a:r>
              <a:rPr lang="cs-CZ" b="1" dirty="0" smtClean="0"/>
              <a:t>Síťová komunikace</a:t>
            </a:r>
          </a:p>
          <a:p>
            <a:pPr lvl="1"/>
            <a:r>
              <a:rPr lang="cs-CZ" dirty="0" smtClean="0"/>
              <a:t>Akce příchozích dat</a:t>
            </a:r>
          </a:p>
          <a:p>
            <a:pPr lvl="1"/>
            <a:r>
              <a:rPr lang="cs-CZ" dirty="0" smtClean="0"/>
              <a:t>Odeslání dat</a:t>
            </a:r>
          </a:p>
          <a:p>
            <a:pPr lvl="1"/>
            <a:r>
              <a:rPr lang="cs-CZ" dirty="0" smtClean="0"/>
              <a:t>Zpracování dat</a:t>
            </a:r>
          </a:p>
          <a:p>
            <a:r>
              <a:rPr lang="cs-CZ" b="1" dirty="0" err="1" smtClean="0"/>
              <a:t>Virtualizace</a:t>
            </a:r>
            <a:r>
              <a:rPr lang="cs-CZ" b="1" dirty="0" smtClean="0"/>
              <a:t> procesoru</a:t>
            </a:r>
          </a:p>
          <a:p>
            <a:pPr lvl="1"/>
            <a:r>
              <a:rPr lang="cs-CZ" dirty="0" smtClean="0"/>
              <a:t>Např. jádro OS umožňuje multitasking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154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Použití vláken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/>
              <a:t>Vyvolání dojmu rychlé odezvy programu</a:t>
            </a:r>
          </a:p>
          <a:p>
            <a:pPr lvl="1"/>
            <a:r>
              <a:rPr lang="cs-CZ" dirty="0" smtClean="0"/>
              <a:t>Práce s velkým objemem dat</a:t>
            </a:r>
          </a:p>
          <a:p>
            <a:pPr lvl="1"/>
            <a:r>
              <a:rPr lang="cs-CZ" dirty="0" smtClean="0"/>
              <a:t>Hlavní vlákno pouze UR, další zpracování dat na pozadí</a:t>
            </a:r>
          </a:p>
          <a:p>
            <a:r>
              <a:rPr lang="cs-CZ" b="1" dirty="0" smtClean="0"/>
              <a:t>Urychlení výpočtu</a:t>
            </a:r>
          </a:p>
          <a:p>
            <a:pPr lvl="1"/>
            <a:r>
              <a:rPr lang="cs-CZ" dirty="0" smtClean="0"/>
              <a:t>Lze spustit na víceprocesorovém stroji</a:t>
            </a:r>
          </a:p>
          <a:p>
            <a:pPr lvl="1"/>
            <a:r>
              <a:rPr lang="cs-CZ" dirty="0" smtClean="0"/>
              <a:t>Používá se </a:t>
            </a:r>
            <a:r>
              <a:rPr lang="cs-CZ" dirty="0" err="1" smtClean="0"/>
              <a:t>task-stealing</a:t>
            </a:r>
            <a:r>
              <a:rPr lang="cs-CZ" dirty="0" smtClean="0"/>
              <a:t> a abstrakce procesorového času do úloh (</a:t>
            </a:r>
            <a:r>
              <a:rPr lang="cs-CZ" dirty="0" err="1" smtClean="0"/>
              <a:t>intel</a:t>
            </a:r>
            <a:r>
              <a:rPr lang="cs-CZ" dirty="0" smtClean="0"/>
              <a:t> </a:t>
            </a:r>
            <a:r>
              <a:rPr lang="cs-CZ" dirty="0" err="1" smtClean="0"/>
              <a:t>tbb</a:t>
            </a:r>
            <a:r>
              <a:rPr lang="cs-CZ" dirty="0" smtClean="0"/>
              <a:t>) </a:t>
            </a:r>
          </a:p>
          <a:p>
            <a:pPr lvl="1"/>
            <a:r>
              <a:rPr lang="cs-CZ" dirty="0" smtClean="0"/>
              <a:t>Již se nepoužívá kooperativní – </a:t>
            </a:r>
            <a:r>
              <a:rPr lang="cs-CZ" dirty="0" err="1" smtClean="0"/>
              <a:t>fibers</a:t>
            </a:r>
            <a:r>
              <a:rPr lang="cs-CZ" dirty="0" smtClean="0"/>
              <a:t> a preemptivní – </a:t>
            </a:r>
            <a:r>
              <a:rPr lang="cs-CZ" dirty="0" err="1" smtClean="0"/>
              <a:t>thread</a:t>
            </a:r>
            <a:r>
              <a:rPr lang="cs-CZ" dirty="0" smtClean="0"/>
              <a:t> plánování</a:t>
            </a:r>
          </a:p>
          <a:p>
            <a:r>
              <a:rPr lang="cs-CZ" b="1" dirty="0" smtClean="0"/>
              <a:t>Vhodné pro architekturu </a:t>
            </a:r>
            <a:r>
              <a:rPr lang="cs-CZ" b="1" dirty="0" err="1" smtClean="0"/>
              <a:t>app</a:t>
            </a:r>
            <a:r>
              <a:rPr lang="cs-CZ" dirty="0" smtClean="0"/>
              <a:t>., ve vláknech:</a:t>
            </a:r>
          </a:p>
          <a:p>
            <a:pPr lvl="1"/>
            <a:r>
              <a:rPr lang="cs-CZ" dirty="0" smtClean="0"/>
              <a:t>Simulace – výpočet</a:t>
            </a:r>
          </a:p>
          <a:p>
            <a:pPr lvl="1"/>
            <a:r>
              <a:rPr lang="cs-CZ" dirty="0" smtClean="0"/>
              <a:t>Zobrazení uživateli</a:t>
            </a:r>
          </a:p>
          <a:p>
            <a:pPr lvl="1"/>
            <a:r>
              <a:rPr lang="cs-CZ" dirty="0" smtClean="0"/>
              <a:t>Obsluha UR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278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</a:t>
            </a:r>
            <a:r>
              <a:rPr lang="cs-CZ" dirty="0" smtClean="0"/>
              <a:t>Atomická synchronizace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Použití KS je pomalé =&gt; čas strávený v KS musí být krátký</a:t>
            </a:r>
          </a:p>
          <a:p>
            <a:r>
              <a:rPr lang="cs-CZ" dirty="0" smtClean="0"/>
              <a:t>Vhodnost spin-</a:t>
            </a:r>
            <a:r>
              <a:rPr lang="cs-CZ" dirty="0" err="1" smtClean="0"/>
              <a:t>locku</a:t>
            </a:r>
            <a:endParaRPr lang="cs-CZ" dirty="0" smtClean="0"/>
          </a:p>
          <a:p>
            <a:pPr lvl="1"/>
            <a:r>
              <a:rPr lang="cs-CZ" dirty="0" smtClean="0"/>
              <a:t>Aktivní čekání =&gt; pokud se očekává krátké čekání</a:t>
            </a:r>
          </a:p>
          <a:p>
            <a:pPr lvl="1"/>
            <a:r>
              <a:rPr lang="cs-CZ" dirty="0" smtClean="0"/>
              <a:t>Pouhý přístup do sdílené paměti může řešit HW transakční paměť</a:t>
            </a:r>
          </a:p>
          <a:p>
            <a:pPr lvl="1"/>
            <a:r>
              <a:rPr lang="cs-CZ" dirty="0" smtClean="0"/>
              <a:t>Spin-</a:t>
            </a:r>
            <a:r>
              <a:rPr lang="cs-CZ" dirty="0" err="1" smtClean="0"/>
              <a:t>lock</a:t>
            </a:r>
            <a:r>
              <a:rPr lang="cs-CZ" dirty="0" smtClean="0"/>
              <a:t> se nepoužívá na </a:t>
            </a:r>
            <a:r>
              <a:rPr lang="cs-CZ" dirty="0" err="1" smtClean="0"/>
              <a:t>uniprocesoru</a:t>
            </a:r>
            <a:r>
              <a:rPr lang="cs-CZ" dirty="0" smtClean="0"/>
              <a:t> (Nemá, koho by se dočkal!)</a:t>
            </a:r>
          </a:p>
          <a:p>
            <a:r>
              <a:rPr lang="cs-CZ" dirty="0"/>
              <a:t>Zpravidla se používá v jádru OS, ne v uživatelských aplikacích</a:t>
            </a:r>
          </a:p>
          <a:p>
            <a:r>
              <a:rPr lang="cs-CZ" dirty="0"/>
              <a:t>Pro delší čekání je vhodnější např. </a:t>
            </a:r>
            <a:r>
              <a:rPr lang="cs-CZ" dirty="0" err="1" smtClean="0"/>
              <a:t>mutex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564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Symetrický multiprocesor (SMP)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Všechny procesory jsou </a:t>
            </a:r>
            <a:r>
              <a:rPr lang="cs-CZ" b="1" dirty="0" smtClean="0"/>
              <a:t>identické</a:t>
            </a:r>
            <a:r>
              <a:rPr lang="cs-CZ" dirty="0" smtClean="0"/>
              <a:t> (homogenní)</a:t>
            </a:r>
          </a:p>
          <a:p>
            <a:pPr lvl="1"/>
            <a:r>
              <a:rPr lang="cs-CZ" dirty="0" smtClean="0"/>
              <a:t>Mají stejné možnosti (např. přístup ke sdílené paměti)</a:t>
            </a:r>
          </a:p>
          <a:p>
            <a:pPr lvl="1"/>
            <a:r>
              <a:rPr lang="cs-CZ" dirty="0" smtClean="0"/>
              <a:t>Se všemi procesory lze zacházet stejně</a:t>
            </a:r>
          </a:p>
          <a:p>
            <a:pPr lvl="1"/>
            <a:r>
              <a:rPr lang="cs-CZ" dirty="0" smtClean="0"/>
              <a:t>Vlákno/proces lze alokovat na libovolný procesor</a:t>
            </a:r>
          </a:p>
          <a:p>
            <a:r>
              <a:rPr lang="cs-CZ" dirty="0" smtClean="0"/>
              <a:t>Kód i data alokovány ve sdílené paměti</a:t>
            </a:r>
          </a:p>
          <a:p>
            <a:r>
              <a:rPr lang="cs-CZ" b="1" dirty="0" smtClean="0"/>
              <a:t>Front-</a:t>
            </a:r>
            <a:r>
              <a:rPr lang="cs-CZ" b="1" dirty="0" err="1" smtClean="0"/>
              <a:t>Side</a:t>
            </a:r>
            <a:r>
              <a:rPr lang="cs-CZ" dirty="0" smtClean="0"/>
              <a:t> </a:t>
            </a:r>
            <a:r>
              <a:rPr lang="cs-CZ" b="1" dirty="0" smtClean="0"/>
              <a:t>Bus </a:t>
            </a:r>
            <a:r>
              <a:rPr lang="cs-CZ" dirty="0" smtClean="0"/>
              <a:t>sběrnice</a:t>
            </a:r>
            <a:endParaRPr lang="cs-CZ" b="1" dirty="0" smtClean="0"/>
          </a:p>
          <a:p>
            <a:pPr lvl="1"/>
            <a:r>
              <a:rPr lang="cs-CZ" dirty="0" smtClean="0"/>
              <a:t>Procesory sdílejí jednu sběrnici pro I/O a paměť</a:t>
            </a:r>
          </a:p>
          <a:p>
            <a:pPr lvl="1"/>
            <a:r>
              <a:rPr lang="cs-CZ" dirty="0" smtClean="0"/>
              <a:t>Fyzická </a:t>
            </a:r>
            <a:r>
              <a:rPr lang="cs-CZ" dirty="0"/>
              <a:t>obousměrná datová </a:t>
            </a:r>
            <a:r>
              <a:rPr lang="cs-CZ" dirty="0" smtClean="0"/>
              <a:t>sběrnice (úzké hrdlo)</a:t>
            </a:r>
          </a:p>
          <a:p>
            <a:r>
              <a:rPr lang="cs-CZ" b="1" dirty="0" smtClean="0"/>
              <a:t>Point-to-Point</a:t>
            </a:r>
          </a:p>
          <a:p>
            <a:pPr lvl="1"/>
            <a:r>
              <a:rPr lang="cs-CZ" dirty="0" smtClean="0"/>
              <a:t>Jednotlivé procesory jsou propojeny přímo</a:t>
            </a:r>
          </a:p>
          <a:p>
            <a:pPr lvl="1"/>
            <a:r>
              <a:rPr lang="cs-CZ" dirty="0" smtClean="0"/>
              <a:t>Hyper Transport </a:t>
            </a:r>
            <a:r>
              <a:rPr lang="cs-CZ" dirty="0" err="1" smtClean="0"/>
              <a:t>Consortium</a:t>
            </a:r>
            <a:r>
              <a:rPr lang="cs-CZ" dirty="0" smtClean="0"/>
              <a:t> (AMD)</a:t>
            </a:r>
          </a:p>
          <a:p>
            <a:pPr lvl="1"/>
            <a:r>
              <a:rPr lang="cs-CZ" dirty="0" smtClean="0"/>
              <a:t>Intel </a:t>
            </a:r>
            <a:r>
              <a:rPr lang="cs-CZ" dirty="0" err="1" smtClean="0"/>
              <a:t>QuickPath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073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Atomická synchronizace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Modifikace </a:t>
            </a:r>
            <a:r>
              <a:rPr lang="cs-CZ" dirty="0"/>
              <a:t>spin-</a:t>
            </a:r>
            <a:r>
              <a:rPr lang="cs-CZ" dirty="0" err="1"/>
              <a:t>locku</a:t>
            </a:r>
            <a:endParaRPr lang="cs-CZ" dirty="0"/>
          </a:p>
          <a:p>
            <a:pPr lvl="1"/>
            <a:r>
              <a:rPr lang="cs-CZ" dirty="0"/>
              <a:t>Algoritmus </a:t>
            </a:r>
            <a:r>
              <a:rPr lang="cs-CZ" dirty="0" err="1"/>
              <a:t>spinlocku</a:t>
            </a:r>
            <a:r>
              <a:rPr lang="cs-CZ" dirty="0"/>
              <a:t> lze modifikovat tak, aby místo zámku kritické sekce rovnou měnil jednu hodnotu</a:t>
            </a:r>
          </a:p>
          <a:p>
            <a:pPr lvl="1"/>
            <a:r>
              <a:rPr lang="cs-CZ" dirty="0" smtClean="0"/>
              <a:t>Na rozdíl </a:t>
            </a:r>
            <a:r>
              <a:rPr lang="cs-CZ" dirty="0"/>
              <a:t>od </a:t>
            </a:r>
            <a:r>
              <a:rPr lang="cs-CZ" dirty="0" err="1"/>
              <a:t>spinlocku</a:t>
            </a:r>
            <a:r>
              <a:rPr lang="cs-CZ" dirty="0"/>
              <a:t> KS, nezapisujeme do její stavové proměnné nenulovou hodnotu, ale jinou, která má smysl pro náš </a:t>
            </a:r>
            <a:r>
              <a:rPr lang="cs-CZ" dirty="0" smtClean="0"/>
              <a:t>výpočet</a:t>
            </a:r>
          </a:p>
          <a:p>
            <a:pPr marL="0" indent="0">
              <a:buNone/>
            </a:pPr>
            <a:r>
              <a:rPr lang="cs-CZ" dirty="0" err="1"/>
              <a:t>std</a:t>
            </a:r>
            <a:r>
              <a:rPr lang="cs-CZ" dirty="0"/>
              <a:t>::</a:t>
            </a:r>
            <a:r>
              <a:rPr lang="cs-CZ" dirty="0" err="1"/>
              <a:t>atomic</a:t>
            </a:r>
            <a:r>
              <a:rPr lang="cs-CZ" dirty="0"/>
              <a:t>&lt;</a:t>
            </a:r>
            <a:r>
              <a:rPr lang="cs-CZ" dirty="0" err="1"/>
              <a:t>int</a:t>
            </a:r>
            <a:r>
              <a:rPr lang="cs-CZ" dirty="0"/>
              <a:t>&gt; </a:t>
            </a:r>
            <a:r>
              <a:rPr lang="cs-CZ" dirty="0" err="1"/>
              <a:t>value</a:t>
            </a:r>
            <a:r>
              <a:rPr lang="cs-CZ" dirty="0"/>
              <a:t>(0);</a:t>
            </a:r>
          </a:p>
          <a:p>
            <a:pPr marL="0" indent="0">
              <a:buNone/>
            </a:pPr>
            <a:r>
              <a:rPr lang="cs-CZ" b="1" dirty="0"/>
              <a:t>do{</a:t>
            </a:r>
            <a:endParaRPr lang="cs-CZ" dirty="0"/>
          </a:p>
          <a:p>
            <a:pPr marL="0" indent="0">
              <a:buNone/>
            </a:pPr>
            <a:r>
              <a:rPr lang="cs-CZ" b="1" dirty="0" smtClean="0"/>
              <a:t>   </a:t>
            </a:r>
            <a:r>
              <a:rPr lang="cs-CZ" b="1" dirty="0" err="1" smtClean="0"/>
              <a:t>int</a:t>
            </a:r>
            <a:r>
              <a:rPr lang="cs-CZ" b="1" dirty="0" smtClean="0"/>
              <a:t> </a:t>
            </a:r>
            <a:r>
              <a:rPr lang="cs-CZ" dirty="0" err="1" smtClean="0"/>
              <a:t>oldValue</a:t>
            </a:r>
            <a:r>
              <a:rPr lang="cs-CZ" dirty="0"/>
              <a:t>= </a:t>
            </a:r>
            <a:r>
              <a:rPr lang="cs-CZ" dirty="0" err="1"/>
              <a:t>value.load</a:t>
            </a:r>
            <a:r>
              <a:rPr lang="cs-CZ" dirty="0"/>
              <a:t>();</a:t>
            </a:r>
          </a:p>
          <a:p>
            <a:pPr marL="0" indent="0">
              <a:buNone/>
            </a:pPr>
            <a:r>
              <a:rPr lang="cs-CZ" b="1" dirty="0" smtClean="0"/>
              <a:t>   </a:t>
            </a:r>
            <a:r>
              <a:rPr lang="cs-CZ" b="1" dirty="0" err="1" smtClean="0"/>
              <a:t>int</a:t>
            </a:r>
            <a:r>
              <a:rPr lang="cs-CZ" b="1" dirty="0" smtClean="0"/>
              <a:t> </a:t>
            </a:r>
            <a:r>
              <a:rPr lang="cs-CZ" dirty="0" err="1" smtClean="0"/>
              <a:t>newValue</a:t>
            </a:r>
            <a:r>
              <a:rPr lang="cs-CZ" dirty="0"/>
              <a:t>= </a:t>
            </a:r>
            <a:r>
              <a:rPr lang="cs-CZ" dirty="0" err="1" smtClean="0"/>
              <a:t>Calculate</a:t>
            </a:r>
            <a:r>
              <a:rPr lang="cs-CZ" dirty="0" smtClean="0"/>
              <a:t> </a:t>
            </a:r>
            <a:r>
              <a:rPr lang="cs-CZ" dirty="0" err="1" smtClean="0"/>
              <a:t>NewValue</a:t>
            </a:r>
            <a:r>
              <a:rPr lang="cs-CZ" dirty="0" smtClean="0"/>
              <a:t>(</a:t>
            </a:r>
            <a:r>
              <a:rPr lang="cs-CZ" dirty="0" err="1" smtClean="0"/>
              <a:t>oldValue</a:t>
            </a:r>
            <a:r>
              <a:rPr lang="cs-CZ" dirty="0"/>
              <a:t>);</a:t>
            </a:r>
          </a:p>
          <a:p>
            <a:pPr marL="0" indent="0">
              <a:buNone/>
            </a:pPr>
            <a:r>
              <a:rPr lang="cs-CZ" dirty="0"/>
              <a:t>} </a:t>
            </a:r>
            <a:r>
              <a:rPr lang="cs-CZ" b="1" dirty="0" err="1"/>
              <a:t>while</a:t>
            </a:r>
            <a:r>
              <a:rPr lang="cs-CZ" dirty="0"/>
              <a:t>(!</a:t>
            </a:r>
            <a:r>
              <a:rPr lang="cs-CZ" dirty="0" err="1"/>
              <a:t>value.compare_exchange_weak</a:t>
            </a:r>
            <a:r>
              <a:rPr lang="cs-CZ" dirty="0"/>
              <a:t>(</a:t>
            </a:r>
            <a:r>
              <a:rPr lang="cs-CZ" dirty="0" err="1"/>
              <a:t>oldValue</a:t>
            </a:r>
            <a:r>
              <a:rPr lang="cs-CZ" dirty="0"/>
              <a:t>, </a:t>
            </a:r>
            <a:r>
              <a:rPr lang="cs-CZ" dirty="0" err="1"/>
              <a:t>newValue</a:t>
            </a:r>
            <a:r>
              <a:rPr lang="cs-CZ" dirty="0"/>
              <a:t>));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961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Atomická </a:t>
            </a:r>
            <a:r>
              <a:rPr lang="cs-CZ" dirty="0" smtClean="0"/>
              <a:t>synchronizace – spin-</a:t>
            </a:r>
            <a:r>
              <a:rPr lang="cs-CZ" dirty="0" err="1" smtClean="0"/>
              <a:t>lock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5496" y="620688"/>
            <a:ext cx="90010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 smtClean="0"/>
              <a:t>Spin-</a:t>
            </a:r>
            <a:r>
              <a:rPr lang="cs-CZ" sz="2600" dirty="0" err="1" smtClean="0"/>
              <a:t>lock</a:t>
            </a:r>
            <a:r>
              <a:rPr lang="cs-CZ" sz="2600" dirty="0" smtClean="0"/>
              <a:t> (Intel x86)</a:t>
            </a:r>
            <a:endParaRPr lang="cs-CZ" sz="2600" dirty="0"/>
          </a:p>
          <a:p>
            <a:r>
              <a:rPr lang="cs-CZ" sz="2600" dirty="0" err="1" smtClean="0"/>
              <a:t>spin_lock</a:t>
            </a:r>
            <a:r>
              <a:rPr lang="cs-CZ" sz="2600" dirty="0" smtClean="0"/>
              <a:t>:</a:t>
            </a:r>
          </a:p>
          <a:p>
            <a:r>
              <a:rPr lang="cs-CZ" sz="2600" dirty="0" smtClean="0"/>
              <a:t> 	</a:t>
            </a:r>
            <a:r>
              <a:rPr lang="cs-CZ" sz="2600" dirty="0" err="1" smtClean="0"/>
              <a:t>mov</a:t>
            </a:r>
            <a:r>
              <a:rPr lang="cs-CZ" sz="2600" dirty="0" smtClean="0"/>
              <a:t> eax,1	; </a:t>
            </a:r>
          </a:p>
          <a:p>
            <a:r>
              <a:rPr lang="cs-CZ" sz="2600" dirty="0"/>
              <a:t>	</a:t>
            </a:r>
            <a:r>
              <a:rPr lang="cs-CZ" sz="2600" dirty="0" err="1" smtClean="0"/>
              <a:t>xchg</a:t>
            </a:r>
            <a:r>
              <a:rPr lang="cs-CZ" sz="2600" dirty="0" smtClean="0"/>
              <a:t> </a:t>
            </a:r>
            <a:r>
              <a:rPr lang="cs-CZ" sz="2600" dirty="0" err="1" smtClean="0"/>
              <a:t>eax</a:t>
            </a:r>
            <a:r>
              <a:rPr lang="cs-CZ" sz="2600" dirty="0" smtClean="0"/>
              <a:t>, [&amp;</a:t>
            </a:r>
            <a:r>
              <a:rPr lang="cs-CZ" sz="2600" dirty="0" err="1" smtClean="0"/>
              <a:t>locked</a:t>
            </a:r>
            <a:r>
              <a:rPr lang="cs-CZ" sz="2600" dirty="0" smtClean="0"/>
              <a:t>] ;</a:t>
            </a:r>
            <a:r>
              <a:rPr lang="cs-CZ" sz="2600" dirty="0"/>
              <a:t> </a:t>
            </a:r>
            <a:r>
              <a:rPr lang="cs-CZ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atomicky </a:t>
            </a:r>
            <a:r>
              <a:rPr lang="cs-CZ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prohodíme obsah </a:t>
            </a:r>
            <a:r>
              <a:rPr lang="cs-CZ" sz="2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eax</a:t>
            </a:r>
            <a:r>
              <a:rPr lang="cs-CZ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 				             proměnnou držící zámek (</a:t>
            </a:r>
            <a:r>
              <a:rPr lang="cs-CZ" sz="2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locked</a:t>
            </a:r>
            <a:r>
              <a:rPr lang="cs-CZ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=1)</a:t>
            </a:r>
          </a:p>
          <a:p>
            <a:r>
              <a:rPr lang="cs-CZ" sz="2600" dirty="0"/>
              <a:t>	</a:t>
            </a:r>
            <a:r>
              <a:rPr lang="cs-CZ" sz="2600" dirty="0" smtClean="0"/>
              <a:t>test </a:t>
            </a:r>
            <a:r>
              <a:rPr lang="cs-CZ" sz="2600" dirty="0" err="1" smtClean="0"/>
              <a:t>eax</a:t>
            </a:r>
            <a:r>
              <a:rPr lang="cs-CZ" sz="2600" dirty="0" smtClean="0"/>
              <a:t>, </a:t>
            </a:r>
            <a:r>
              <a:rPr lang="cs-CZ" sz="2600" dirty="0" err="1" smtClean="0"/>
              <a:t>eax</a:t>
            </a:r>
            <a:r>
              <a:rPr lang="cs-CZ" sz="2600" dirty="0" smtClean="0"/>
              <a:t>	;            </a:t>
            </a:r>
            <a:r>
              <a:rPr lang="cs-CZ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pokud </a:t>
            </a:r>
            <a:r>
              <a:rPr lang="cs-CZ" sz="2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eax</a:t>
            </a:r>
            <a:r>
              <a:rPr lang="cs-CZ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= 0 -&gt; zámek byl odemčený </a:t>
            </a:r>
          </a:p>
          <a:p>
            <a:r>
              <a:rPr lang="cs-CZ" sz="2600" dirty="0"/>
              <a:t>	</a:t>
            </a:r>
            <a:r>
              <a:rPr lang="cs-CZ" sz="2600" dirty="0" err="1" smtClean="0"/>
              <a:t>jnz</a:t>
            </a:r>
            <a:r>
              <a:rPr lang="cs-CZ" sz="2600" dirty="0" smtClean="0"/>
              <a:t> </a:t>
            </a:r>
            <a:r>
              <a:rPr lang="cs-CZ" sz="2600" dirty="0" err="1" smtClean="0"/>
              <a:t>spin_lock</a:t>
            </a:r>
            <a:r>
              <a:rPr lang="cs-CZ" sz="2600" dirty="0" smtClean="0"/>
              <a:t> ;	</a:t>
            </a:r>
            <a:r>
              <a:rPr lang="cs-CZ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jinak „spin“</a:t>
            </a:r>
          </a:p>
          <a:p>
            <a:r>
              <a:rPr lang="cs-CZ" sz="2600" dirty="0" smtClean="0"/>
              <a:t>	ret		; 	</a:t>
            </a:r>
            <a:r>
              <a:rPr lang="cs-CZ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zámek je uzamčený</a:t>
            </a:r>
          </a:p>
          <a:p>
            <a:endParaRPr lang="cs-CZ" sz="2600" dirty="0"/>
          </a:p>
          <a:p>
            <a:r>
              <a:rPr lang="cs-CZ" sz="2600" dirty="0" err="1" smtClean="0"/>
              <a:t>spin_unlock</a:t>
            </a:r>
            <a:r>
              <a:rPr lang="cs-CZ" sz="2600" dirty="0" smtClean="0"/>
              <a:t>:</a:t>
            </a:r>
          </a:p>
          <a:p>
            <a:r>
              <a:rPr lang="cs-CZ" sz="2600" dirty="0"/>
              <a:t>	</a:t>
            </a:r>
            <a:r>
              <a:rPr lang="cs-CZ" sz="2600" dirty="0" err="1" smtClean="0"/>
              <a:t>mov</a:t>
            </a:r>
            <a:r>
              <a:rPr lang="cs-CZ" sz="2600" dirty="0" smtClean="0"/>
              <a:t> </a:t>
            </a:r>
            <a:r>
              <a:rPr lang="cs-CZ" sz="2600" dirty="0" err="1" smtClean="0"/>
              <a:t>eax</a:t>
            </a:r>
            <a:r>
              <a:rPr lang="cs-CZ" sz="2600" dirty="0" smtClean="0"/>
              <a:t>, 0</a:t>
            </a:r>
          </a:p>
          <a:p>
            <a:r>
              <a:rPr lang="cs-CZ" sz="2600" dirty="0"/>
              <a:t>	</a:t>
            </a:r>
            <a:r>
              <a:rPr lang="cs-CZ" sz="2600" dirty="0" err="1" smtClean="0"/>
              <a:t>xchg</a:t>
            </a:r>
            <a:r>
              <a:rPr lang="cs-CZ" sz="2600" dirty="0" smtClean="0"/>
              <a:t> </a:t>
            </a:r>
            <a:r>
              <a:rPr lang="cs-CZ" sz="2600" dirty="0" err="1" smtClean="0"/>
              <a:t>eax</a:t>
            </a:r>
            <a:r>
              <a:rPr lang="cs-CZ" sz="2600" dirty="0" smtClean="0"/>
              <a:t>, [&amp;</a:t>
            </a:r>
            <a:r>
              <a:rPr lang="cs-CZ" sz="2600" dirty="0" err="1" smtClean="0"/>
              <a:t>locked</a:t>
            </a:r>
            <a:r>
              <a:rPr lang="cs-CZ" sz="2600" dirty="0" smtClean="0"/>
              <a:t>]</a:t>
            </a:r>
          </a:p>
          <a:p>
            <a:r>
              <a:rPr lang="cs-CZ" sz="2600" dirty="0"/>
              <a:t>	</a:t>
            </a:r>
            <a:r>
              <a:rPr lang="cs-CZ" sz="2600" dirty="0" smtClean="0"/>
              <a:t>ret; 		zámek je uvolněný</a:t>
            </a:r>
            <a:endParaRPr lang="cs-CZ" sz="26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583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4. </a:t>
            </a:r>
            <a:r>
              <a:rPr lang="cs-CZ" dirty="0" err="1" smtClean="0">
                <a:solidFill>
                  <a:srgbClr val="FF0000"/>
                </a:solidFill>
              </a:rPr>
              <a:t>Volatile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Typový modifikátor</a:t>
            </a:r>
          </a:p>
          <a:p>
            <a:r>
              <a:rPr lang="cs-CZ" dirty="0" smtClean="0"/>
              <a:t>Zabrání optimalizaci proměnné překladačem</a:t>
            </a:r>
            <a:endParaRPr lang="cs-CZ" dirty="0"/>
          </a:p>
          <a:p>
            <a:r>
              <a:rPr lang="cs-CZ" dirty="0" smtClean="0"/>
              <a:t>Proměnná je modifikována mimo kontrolu překladače</a:t>
            </a:r>
          </a:p>
          <a:p>
            <a:endParaRPr lang="cs-CZ" dirty="0" smtClean="0"/>
          </a:p>
          <a:p>
            <a:r>
              <a:rPr lang="cs-CZ" dirty="0" smtClean="0"/>
              <a:t>Překladač optimalizuje často používané proměnné alokací na konkrétní registr procesoru</a:t>
            </a:r>
          </a:p>
          <a:p>
            <a:r>
              <a:rPr lang="cs-CZ" dirty="0" smtClean="0"/>
              <a:t>Pokud s proměnnou pracuje více jader, každý uvidí lokální kopii a hodnota se </a:t>
            </a:r>
            <a:r>
              <a:rPr lang="cs-CZ" dirty="0"/>
              <a:t>může mezi </a:t>
            </a:r>
            <a:r>
              <a:rPr lang="cs-CZ" dirty="0" smtClean="0"/>
              <a:t>vlákny lišit </a:t>
            </a:r>
          </a:p>
          <a:p>
            <a:r>
              <a:rPr lang="cs-CZ" dirty="0" smtClean="0"/>
              <a:t>Deklarace proměnné jako </a:t>
            </a:r>
            <a:r>
              <a:rPr lang="cs-CZ" dirty="0" err="1" smtClean="0"/>
              <a:t>volatile</a:t>
            </a:r>
            <a:r>
              <a:rPr lang="cs-CZ" dirty="0" smtClean="0"/>
              <a:t> zabrání tomuto chování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979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4. </a:t>
            </a:r>
            <a:r>
              <a:rPr lang="cs-CZ" dirty="0" err="1" smtClean="0"/>
              <a:t>Deadlock</a:t>
            </a:r>
            <a:r>
              <a:rPr lang="cs-CZ" dirty="0" smtClean="0"/>
              <a:t> x </a:t>
            </a:r>
            <a:r>
              <a:rPr lang="cs-CZ" dirty="0" err="1" smtClean="0"/>
              <a:t>Livelock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/>
              <a:t>Deadlock</a:t>
            </a:r>
            <a:endParaRPr lang="cs-CZ" b="1" dirty="0" smtClean="0"/>
          </a:p>
          <a:p>
            <a:pPr lvl="1"/>
            <a:r>
              <a:rPr lang="cs-CZ" dirty="0" smtClean="0"/>
              <a:t>Vlákno je uspané a čeká na podmínku, která nikdy nenastane</a:t>
            </a:r>
          </a:p>
          <a:p>
            <a:pPr lvl="1"/>
            <a:r>
              <a:rPr lang="cs-CZ" dirty="0" smtClean="0"/>
              <a:t>Např. porušení dvoufázového zamykacího protokolu</a:t>
            </a:r>
          </a:p>
          <a:p>
            <a:r>
              <a:rPr lang="cs-CZ" b="1" dirty="0" err="1" smtClean="0"/>
              <a:t>Livelock</a:t>
            </a:r>
            <a:endParaRPr lang="cs-CZ" b="1" dirty="0" smtClean="0"/>
          </a:p>
          <a:p>
            <a:pPr lvl="1"/>
            <a:r>
              <a:rPr lang="cs-CZ" dirty="0" smtClean="0"/>
              <a:t>Vlákno aktivně čeká na splnění podmínky, která nenastane</a:t>
            </a:r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268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4. </a:t>
            </a:r>
            <a:r>
              <a:rPr lang="cs-CZ" dirty="0" err="1" smtClean="0">
                <a:solidFill>
                  <a:srgbClr val="FF0000"/>
                </a:solidFill>
              </a:rPr>
              <a:t>Spurious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Wakeup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Spící vlákno se může vzbudit, aniž byla splněna podmínka pro jeho probuzení</a:t>
            </a:r>
          </a:p>
          <a:p>
            <a:pPr lvl="1"/>
            <a:r>
              <a:rPr lang="cs-CZ" dirty="0" err="1" smtClean="0"/>
              <a:t>Wait</a:t>
            </a:r>
            <a:r>
              <a:rPr lang="cs-CZ" dirty="0" smtClean="0"/>
              <a:t>() může skončit bez </a:t>
            </a:r>
            <a:r>
              <a:rPr lang="cs-CZ" dirty="0" err="1" smtClean="0"/>
              <a:t>notify</a:t>
            </a:r>
            <a:r>
              <a:rPr lang="cs-CZ" dirty="0" smtClean="0"/>
              <a:t>()</a:t>
            </a:r>
          </a:p>
          <a:p>
            <a:pPr lvl="1"/>
            <a:r>
              <a:rPr lang="cs-CZ" dirty="0" smtClean="0"/>
              <a:t>Zasahuje např. i JVM</a:t>
            </a:r>
          </a:p>
          <a:p>
            <a:pPr lvl="1"/>
            <a:r>
              <a:rPr lang="cs-CZ" dirty="0" smtClean="0"/>
              <a:t>Nejedná se o chybu</a:t>
            </a:r>
          </a:p>
          <a:p>
            <a:r>
              <a:rPr lang="cs-CZ" dirty="0" smtClean="0"/>
              <a:t>Linux</a:t>
            </a:r>
          </a:p>
          <a:p>
            <a:pPr lvl="1"/>
            <a:r>
              <a:rPr lang="cs-CZ" dirty="0" err="1" smtClean="0"/>
              <a:t>wait</a:t>
            </a:r>
            <a:r>
              <a:rPr lang="cs-CZ" dirty="0" smtClean="0"/>
              <a:t> odpovídá funkci </a:t>
            </a:r>
            <a:r>
              <a:rPr lang="cs-CZ" dirty="0" err="1" smtClean="0"/>
              <a:t>pthread_cond_wait</a:t>
            </a:r>
            <a:r>
              <a:rPr lang="cs-CZ" dirty="0"/>
              <a:t>(), </a:t>
            </a:r>
            <a:r>
              <a:rPr lang="cs-CZ" dirty="0" smtClean="0"/>
              <a:t>která je implementovaná pomocí </a:t>
            </a:r>
            <a:r>
              <a:rPr lang="cs-CZ" dirty="0" err="1" smtClean="0"/>
              <a:t>futexu</a:t>
            </a:r>
            <a:r>
              <a:rPr lang="cs-CZ" dirty="0" smtClean="0"/>
              <a:t> – tj</a:t>
            </a:r>
            <a:r>
              <a:rPr lang="cs-CZ" dirty="0"/>
              <a:t>. </a:t>
            </a:r>
            <a:r>
              <a:rPr lang="cs-CZ" dirty="0" smtClean="0"/>
              <a:t>pomocí systémového volání</a:t>
            </a:r>
            <a:endParaRPr lang="cs-CZ" dirty="0"/>
          </a:p>
          <a:p>
            <a:pPr lvl="1"/>
            <a:r>
              <a:rPr lang="cs-CZ" dirty="0" smtClean="0"/>
              <a:t>blokující systémové volání je </a:t>
            </a:r>
            <a:r>
              <a:rPr lang="cs-CZ" dirty="0"/>
              <a:t>„násilně“ přerušeno, EINTR, obdrží-li </a:t>
            </a:r>
            <a:r>
              <a:rPr lang="cs-CZ" dirty="0" smtClean="0"/>
              <a:t>proces signál</a:t>
            </a:r>
            <a:endParaRPr lang="cs-CZ" dirty="0"/>
          </a:p>
          <a:p>
            <a:pPr lvl="1"/>
            <a:r>
              <a:rPr lang="cs-CZ" dirty="0" err="1" smtClean="0"/>
              <a:t>pthread_cond_wait</a:t>
            </a:r>
            <a:r>
              <a:rPr lang="cs-CZ" dirty="0" smtClean="0"/>
              <a:t> nelze restartovat</a:t>
            </a:r>
            <a:r>
              <a:rPr lang="cs-CZ" dirty="0"/>
              <a:t>, </a:t>
            </a:r>
            <a:r>
              <a:rPr lang="cs-CZ" dirty="0" smtClean="0"/>
              <a:t>protože za tu dobu</a:t>
            </a:r>
            <a:r>
              <a:rPr lang="cs-CZ" dirty="0"/>
              <a:t>, co </a:t>
            </a:r>
            <a:r>
              <a:rPr lang="cs-CZ" dirty="0" smtClean="0"/>
              <a:t>byl proces „vzhůru</a:t>
            </a:r>
            <a:r>
              <a:rPr lang="cs-CZ" dirty="0"/>
              <a:t>“, </a:t>
            </a:r>
            <a:r>
              <a:rPr lang="cs-CZ" dirty="0" smtClean="0"/>
              <a:t>mohl nastat skutečný </a:t>
            </a:r>
            <a:r>
              <a:rPr lang="cs-CZ" dirty="0" err="1" smtClean="0"/>
              <a:t>wakeup</a:t>
            </a:r>
            <a:r>
              <a:rPr lang="cs-CZ" dirty="0" smtClean="0"/>
              <a:t> </a:t>
            </a:r>
            <a:r>
              <a:rPr lang="cs-CZ" dirty="0"/>
              <a:t>a ten by se </a:t>
            </a:r>
            <a:r>
              <a:rPr lang="cs-CZ" dirty="0" smtClean="0"/>
              <a:t>mohl restartování „promeškat</a:t>
            </a:r>
            <a:r>
              <a:rPr lang="cs-CZ" dirty="0"/>
              <a:t>“</a:t>
            </a:r>
          </a:p>
          <a:p>
            <a:pPr lvl="1"/>
            <a:r>
              <a:rPr lang="cs-CZ" dirty="0" smtClean="0"/>
              <a:t>=&gt; </a:t>
            </a:r>
            <a:r>
              <a:rPr lang="cs-CZ" dirty="0" err="1" smtClean="0"/>
              <a:t>spurious</a:t>
            </a:r>
            <a:r>
              <a:rPr lang="cs-CZ" dirty="0" smtClean="0"/>
              <a:t> </a:t>
            </a:r>
            <a:r>
              <a:rPr lang="cs-CZ" dirty="0" err="1" smtClean="0"/>
              <a:t>wakeup</a:t>
            </a:r>
            <a:r>
              <a:rPr lang="cs-CZ" dirty="0"/>
              <a:t>, </a:t>
            </a:r>
            <a:r>
              <a:rPr lang="cs-CZ" dirty="0" smtClean="0"/>
              <a:t>a musí to ohlídat programátor</a:t>
            </a:r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414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4. </a:t>
            </a:r>
            <a:r>
              <a:rPr lang="cs-CZ" dirty="0" err="1" smtClean="0"/>
              <a:t>Spurious</a:t>
            </a:r>
            <a:r>
              <a:rPr lang="cs-CZ" dirty="0" smtClean="0"/>
              <a:t> </a:t>
            </a:r>
            <a:r>
              <a:rPr lang="cs-CZ" dirty="0" err="1" smtClean="0"/>
              <a:t>Wakeup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Vlákno by mělo vždy kontrolovat jestli je skutečně splněna podmínka pro </a:t>
            </a:r>
            <a:r>
              <a:rPr lang="cs-CZ" dirty="0" smtClean="0"/>
              <a:t>probuzení a </a:t>
            </a:r>
            <a:r>
              <a:rPr lang="cs-CZ" dirty="0"/>
              <a:t>pokud ne tak </a:t>
            </a:r>
            <a:r>
              <a:rPr lang="cs-CZ" dirty="0" smtClean="0"/>
              <a:t>se znova </a:t>
            </a:r>
            <a:r>
              <a:rPr lang="cs-CZ" dirty="0"/>
              <a:t>uspat</a:t>
            </a:r>
          </a:p>
          <a:p>
            <a:endParaRPr lang="cs-CZ" dirty="0" smtClean="0"/>
          </a:p>
          <a:p>
            <a:r>
              <a:rPr lang="cs-CZ" dirty="0" smtClean="0"/>
              <a:t>FUTEX = Fast User </a:t>
            </a:r>
            <a:r>
              <a:rPr lang="cs-CZ" dirty="0" err="1" smtClean="0"/>
              <a:t>Space</a:t>
            </a:r>
            <a:r>
              <a:rPr lang="cs-CZ" dirty="0" smtClean="0"/>
              <a:t> </a:t>
            </a:r>
            <a:r>
              <a:rPr lang="cs-CZ" dirty="0" err="1" smtClean="0"/>
              <a:t>Mutex</a:t>
            </a:r>
            <a:endParaRPr lang="cs-CZ" dirty="0" smtClean="0"/>
          </a:p>
          <a:p>
            <a:pPr lvl="1"/>
            <a:r>
              <a:rPr lang="cs-CZ" dirty="0" smtClean="0"/>
              <a:t>Fronta čekajících procesů je na úrovni jádra</a:t>
            </a:r>
          </a:p>
          <a:p>
            <a:pPr lvl="1"/>
            <a:r>
              <a:rPr lang="cs-CZ" dirty="0" smtClean="0"/>
              <a:t>Ale počítadlo je v uživatelském prostoru</a:t>
            </a:r>
          </a:p>
          <a:p>
            <a:r>
              <a:rPr lang="cs-CZ" dirty="0" smtClean="0"/>
              <a:t>Stolen </a:t>
            </a:r>
            <a:r>
              <a:rPr lang="cs-CZ" dirty="0" err="1" smtClean="0"/>
              <a:t>Wakeup</a:t>
            </a:r>
            <a:endParaRPr lang="cs-CZ" dirty="0" smtClean="0"/>
          </a:p>
          <a:p>
            <a:pPr lvl="1"/>
            <a:r>
              <a:rPr lang="cs-CZ" dirty="0" smtClean="0"/>
              <a:t>Jiné vlákno se spustí dříve než vzbuzené vlákno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548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</a:t>
            </a:r>
            <a:r>
              <a:rPr lang="cs-CZ" dirty="0" err="1"/>
              <a:t>Spurious</a:t>
            </a:r>
            <a:r>
              <a:rPr lang="cs-CZ" dirty="0"/>
              <a:t> </a:t>
            </a:r>
            <a:r>
              <a:rPr lang="cs-CZ" dirty="0" err="1"/>
              <a:t>Wakeup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err="1" smtClean="0"/>
              <a:t>Class</a:t>
            </a:r>
            <a:r>
              <a:rPr lang="cs-CZ" b="1" dirty="0" smtClean="0"/>
              <a:t> Bariera </a:t>
            </a:r>
            <a:r>
              <a:rPr lang="cs-CZ" b="1" dirty="0"/>
              <a:t>{</a:t>
            </a:r>
            <a:endParaRPr lang="cs-CZ" dirty="0"/>
          </a:p>
          <a:p>
            <a:pPr marL="0" indent="0">
              <a:buNone/>
            </a:pPr>
            <a:r>
              <a:rPr lang="cs-CZ" b="1" dirty="0" smtClean="0"/>
              <a:t>  </a:t>
            </a:r>
            <a:r>
              <a:rPr lang="cs-CZ" dirty="0" err="1" smtClean="0"/>
              <a:t>private</a:t>
            </a:r>
            <a:r>
              <a:rPr lang="cs-CZ" dirty="0" smtClean="0"/>
              <a:t> </a:t>
            </a:r>
            <a:r>
              <a:rPr lang="cs-CZ" dirty="0" err="1" smtClean="0"/>
              <a:t>int</a:t>
            </a:r>
            <a:r>
              <a:rPr lang="cs-CZ" dirty="0" smtClean="0"/>
              <a:t> </a:t>
            </a:r>
            <a:r>
              <a:rPr lang="cs-CZ" dirty="0" err="1" smtClean="0"/>
              <a:t>pocetVlaken</a:t>
            </a:r>
            <a:r>
              <a:rPr lang="cs-CZ" dirty="0"/>
              <a:t>;</a:t>
            </a:r>
          </a:p>
          <a:p>
            <a:pPr marL="0" indent="0">
              <a:buNone/>
            </a:pPr>
            <a:r>
              <a:rPr lang="cs-CZ" dirty="0" smtClean="0"/>
              <a:t>  </a:t>
            </a:r>
            <a:r>
              <a:rPr lang="cs-CZ" dirty="0" err="1" smtClean="0"/>
              <a:t>private</a:t>
            </a:r>
            <a:r>
              <a:rPr lang="cs-CZ" dirty="0" smtClean="0"/>
              <a:t> </a:t>
            </a:r>
            <a:r>
              <a:rPr lang="cs-CZ" dirty="0" err="1" smtClean="0"/>
              <a:t>int</a:t>
            </a:r>
            <a:r>
              <a:rPr lang="cs-CZ" dirty="0" smtClean="0"/>
              <a:t> </a:t>
            </a:r>
            <a:r>
              <a:rPr lang="cs-CZ" dirty="0" err="1" smtClean="0"/>
              <a:t>citac</a:t>
            </a:r>
            <a:r>
              <a:rPr lang="cs-CZ" dirty="0"/>
              <a:t>;</a:t>
            </a:r>
          </a:p>
          <a:p>
            <a:pPr marL="0" indent="0">
              <a:buNone/>
            </a:pPr>
            <a:r>
              <a:rPr lang="cs-CZ" b="1" dirty="0" smtClean="0"/>
              <a:t>  </a:t>
            </a:r>
            <a:r>
              <a:rPr lang="cs-CZ" dirty="0" err="1" smtClean="0"/>
              <a:t>private</a:t>
            </a:r>
            <a:r>
              <a:rPr lang="cs-CZ" b="1" dirty="0" smtClean="0"/>
              <a:t> </a:t>
            </a:r>
            <a:r>
              <a:rPr lang="cs-CZ" dirty="0" err="1" smtClean="0"/>
              <a:t>boolean</a:t>
            </a:r>
            <a:r>
              <a:rPr lang="cs-CZ" dirty="0" smtClean="0"/>
              <a:t> </a:t>
            </a:r>
            <a:r>
              <a:rPr lang="cs-CZ" dirty="0" err="1" smtClean="0"/>
              <a:t>muzeVstat</a:t>
            </a:r>
            <a:r>
              <a:rPr lang="cs-CZ" dirty="0"/>
              <a:t>;</a:t>
            </a:r>
          </a:p>
          <a:p>
            <a:pPr marL="0" indent="0">
              <a:buNone/>
            </a:pPr>
            <a:r>
              <a:rPr lang="cs-CZ" dirty="0" smtClean="0"/>
              <a:t> 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Bariera </a:t>
            </a:r>
            <a:r>
              <a:rPr lang="cs-CZ" dirty="0"/>
              <a:t>(</a:t>
            </a:r>
            <a:r>
              <a:rPr lang="cs-CZ" dirty="0" err="1" smtClean="0"/>
              <a:t>int</a:t>
            </a:r>
            <a:r>
              <a:rPr lang="cs-CZ" dirty="0" smtClean="0"/>
              <a:t> </a:t>
            </a:r>
            <a:r>
              <a:rPr lang="cs-CZ" dirty="0" err="1" smtClean="0"/>
              <a:t>pocetVlaken</a:t>
            </a:r>
            <a:r>
              <a:rPr lang="cs-CZ" dirty="0"/>
              <a:t>) {</a:t>
            </a:r>
          </a:p>
          <a:p>
            <a:pPr marL="0" indent="0">
              <a:buNone/>
            </a:pPr>
            <a:r>
              <a:rPr lang="cs-CZ" dirty="0" smtClean="0"/>
              <a:t>     </a:t>
            </a:r>
            <a:r>
              <a:rPr lang="cs-CZ" dirty="0" err="1" smtClean="0"/>
              <a:t>this.citac</a:t>
            </a:r>
            <a:r>
              <a:rPr lang="cs-CZ" dirty="0"/>
              <a:t>= 0;</a:t>
            </a:r>
          </a:p>
          <a:p>
            <a:pPr marL="0" indent="0">
              <a:buNone/>
            </a:pPr>
            <a:r>
              <a:rPr lang="cs-CZ" dirty="0" smtClean="0"/>
              <a:t>     </a:t>
            </a:r>
            <a:r>
              <a:rPr lang="cs-CZ" dirty="0" err="1" smtClean="0"/>
              <a:t>this.muzeVstat</a:t>
            </a:r>
            <a:r>
              <a:rPr lang="cs-CZ" dirty="0"/>
              <a:t>= </a:t>
            </a:r>
            <a:r>
              <a:rPr lang="cs-CZ" dirty="0" err="1"/>
              <a:t>false</a:t>
            </a:r>
            <a:r>
              <a:rPr lang="cs-CZ" dirty="0"/>
              <a:t>;</a:t>
            </a:r>
          </a:p>
          <a:p>
            <a:pPr marL="0" indent="0">
              <a:buNone/>
            </a:pPr>
            <a:r>
              <a:rPr lang="cs-CZ" dirty="0" smtClean="0"/>
              <a:t>     </a:t>
            </a:r>
            <a:r>
              <a:rPr lang="cs-CZ" dirty="0" err="1" smtClean="0"/>
              <a:t>this.pocetVlaken</a:t>
            </a:r>
            <a:r>
              <a:rPr lang="cs-CZ" dirty="0"/>
              <a:t>= </a:t>
            </a:r>
            <a:r>
              <a:rPr lang="cs-CZ" dirty="0" err="1"/>
              <a:t>pocetVlaken</a:t>
            </a:r>
            <a:r>
              <a:rPr lang="cs-CZ" dirty="0"/>
              <a:t>;</a:t>
            </a:r>
          </a:p>
          <a:p>
            <a:pPr marL="0" indent="0">
              <a:buNone/>
            </a:pPr>
            <a:r>
              <a:rPr lang="cs-CZ" dirty="0"/>
              <a:t>}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02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</a:t>
            </a:r>
            <a:r>
              <a:rPr lang="cs-CZ" dirty="0" err="1"/>
              <a:t>Spurious</a:t>
            </a:r>
            <a:r>
              <a:rPr lang="cs-CZ" dirty="0"/>
              <a:t> </a:t>
            </a:r>
            <a:r>
              <a:rPr lang="cs-CZ" dirty="0" err="1" smtClean="0"/>
              <a:t>Wakeup</a:t>
            </a:r>
            <a:r>
              <a:rPr lang="cs-CZ" dirty="0" smtClean="0"/>
              <a:t> – špatná </a:t>
            </a:r>
            <a:r>
              <a:rPr lang="cs-CZ" dirty="0" err="1" smtClean="0"/>
              <a:t>synchr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Public </a:t>
            </a:r>
            <a:r>
              <a:rPr lang="cs-CZ" dirty="0" err="1" smtClean="0"/>
              <a:t>synchronized</a:t>
            </a:r>
            <a:r>
              <a:rPr lang="cs-CZ" dirty="0" smtClean="0"/>
              <a:t> </a:t>
            </a:r>
            <a:r>
              <a:rPr lang="cs-CZ" dirty="0" err="1" smtClean="0"/>
              <a:t>void</a:t>
            </a:r>
            <a:r>
              <a:rPr lang="cs-CZ" dirty="0" smtClean="0"/>
              <a:t> </a:t>
            </a:r>
            <a:r>
              <a:rPr lang="cs-CZ" b="1" dirty="0" err="1" smtClean="0"/>
              <a:t>synchronizuj_spatne</a:t>
            </a:r>
            <a:r>
              <a:rPr lang="cs-CZ" dirty="0" smtClean="0"/>
              <a:t>()    </a:t>
            </a:r>
            <a:r>
              <a:rPr lang="cs-CZ" b="1" dirty="0" err="1" smtClean="0"/>
              <a:t>throws</a:t>
            </a:r>
            <a:r>
              <a:rPr lang="cs-CZ" b="1" dirty="0" smtClean="0"/>
              <a:t> </a:t>
            </a:r>
            <a:r>
              <a:rPr lang="cs-CZ" dirty="0" err="1" smtClean="0"/>
              <a:t>Interrupted</a:t>
            </a:r>
            <a:r>
              <a:rPr lang="cs-CZ" dirty="0" smtClean="0"/>
              <a:t> </a:t>
            </a:r>
            <a:r>
              <a:rPr lang="cs-CZ" dirty="0" err="1" smtClean="0"/>
              <a:t>Exception</a:t>
            </a:r>
            <a:r>
              <a:rPr lang="cs-CZ" dirty="0"/>
              <a:t>{</a:t>
            </a:r>
          </a:p>
          <a:p>
            <a:pPr marL="0" indent="0">
              <a:buNone/>
            </a:pPr>
            <a:r>
              <a:rPr lang="cs-CZ" dirty="0" smtClean="0"/>
              <a:t>  </a:t>
            </a:r>
            <a:r>
              <a:rPr lang="cs-CZ" dirty="0" err="1" smtClean="0"/>
              <a:t>citac</a:t>
            </a:r>
            <a:r>
              <a:rPr lang="cs-CZ" dirty="0"/>
              <a:t>++;</a:t>
            </a:r>
          </a:p>
          <a:p>
            <a:pPr marL="0" indent="0">
              <a:buNone/>
            </a:pPr>
            <a:r>
              <a:rPr lang="cs-CZ" b="1" dirty="0" smtClean="0"/>
              <a:t>  </a:t>
            </a:r>
            <a:r>
              <a:rPr lang="cs-CZ" b="1" dirty="0" err="1" smtClean="0"/>
              <a:t>if</a:t>
            </a:r>
            <a:r>
              <a:rPr lang="cs-CZ" dirty="0" smtClean="0"/>
              <a:t>(</a:t>
            </a:r>
            <a:r>
              <a:rPr lang="cs-CZ" dirty="0" err="1" smtClean="0"/>
              <a:t>citac</a:t>
            </a:r>
            <a:r>
              <a:rPr lang="cs-CZ" dirty="0"/>
              <a:t>&lt; </a:t>
            </a:r>
            <a:r>
              <a:rPr lang="cs-CZ" dirty="0" err="1"/>
              <a:t>pocetVlaken</a:t>
            </a:r>
            <a:r>
              <a:rPr lang="cs-CZ" dirty="0"/>
              <a:t>) { </a:t>
            </a:r>
            <a:r>
              <a:rPr lang="cs-CZ" dirty="0" err="1"/>
              <a:t>wait</a:t>
            </a:r>
            <a:r>
              <a:rPr lang="cs-CZ" dirty="0"/>
              <a:t>(); }</a:t>
            </a:r>
          </a:p>
          <a:p>
            <a:pPr marL="0" indent="0">
              <a:buNone/>
            </a:pPr>
            <a:r>
              <a:rPr lang="cs-CZ" b="1" dirty="0" smtClean="0"/>
              <a:t>  </a:t>
            </a:r>
            <a:r>
              <a:rPr lang="cs-CZ" b="1" dirty="0" err="1" smtClean="0"/>
              <a:t>else</a:t>
            </a:r>
            <a:r>
              <a:rPr lang="cs-CZ" dirty="0"/>
              <a:t>{ </a:t>
            </a:r>
            <a:r>
              <a:rPr lang="cs-CZ" dirty="0" err="1"/>
              <a:t>citac</a:t>
            </a:r>
            <a:r>
              <a:rPr lang="cs-CZ" dirty="0"/>
              <a:t>= 0; </a:t>
            </a:r>
            <a:r>
              <a:rPr lang="cs-CZ" dirty="0" err="1"/>
              <a:t>notifyAll</a:t>
            </a:r>
            <a:r>
              <a:rPr lang="cs-CZ" dirty="0"/>
              <a:t>();}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/*Když 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 jedno vlákno vzbudí předčasně, 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tak také 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bariéru opustí předčasně =&gt;je třeba 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zavést 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další podmínky pro čekání vlákna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.*/</a:t>
            </a:r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cs-CZ" dirty="0"/>
              <a:t>}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717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</a:t>
            </a:r>
            <a:r>
              <a:rPr lang="cs-CZ" dirty="0" err="1"/>
              <a:t>Spurious</a:t>
            </a:r>
            <a:r>
              <a:rPr lang="cs-CZ" dirty="0"/>
              <a:t> </a:t>
            </a:r>
            <a:r>
              <a:rPr lang="cs-CZ" dirty="0" err="1"/>
              <a:t>Wakeup</a:t>
            </a:r>
            <a:r>
              <a:rPr lang="cs-CZ" dirty="0"/>
              <a:t> – </a:t>
            </a:r>
            <a:r>
              <a:rPr lang="cs-CZ" dirty="0" smtClean="0"/>
              <a:t>správná </a:t>
            </a:r>
            <a:r>
              <a:rPr lang="cs-CZ" dirty="0" err="1" smtClean="0"/>
              <a:t>synchr</a:t>
            </a:r>
            <a:r>
              <a:rPr lang="cs-CZ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/>
              <a:t>Public </a:t>
            </a:r>
            <a:r>
              <a:rPr lang="cs-CZ" dirty="0" err="1" smtClean="0"/>
              <a:t>synchronized</a:t>
            </a:r>
            <a:r>
              <a:rPr lang="cs-CZ" dirty="0" smtClean="0"/>
              <a:t> </a:t>
            </a:r>
            <a:r>
              <a:rPr lang="cs-CZ" dirty="0" err="1" smtClean="0"/>
              <a:t>void</a:t>
            </a:r>
            <a:r>
              <a:rPr lang="cs-CZ" dirty="0" smtClean="0"/>
              <a:t> </a:t>
            </a:r>
            <a:r>
              <a:rPr lang="cs-CZ" b="1" dirty="0" err="1" smtClean="0"/>
              <a:t>synchronizuj_dobre</a:t>
            </a:r>
            <a:r>
              <a:rPr lang="cs-CZ" dirty="0"/>
              <a:t>() </a:t>
            </a:r>
            <a:r>
              <a:rPr lang="cs-CZ" b="1" dirty="0" err="1" smtClean="0"/>
              <a:t>throws</a:t>
            </a:r>
            <a:r>
              <a:rPr lang="cs-CZ" b="1" dirty="0" smtClean="0"/>
              <a:t> </a:t>
            </a:r>
            <a:r>
              <a:rPr lang="cs-CZ" dirty="0" err="1" smtClean="0"/>
              <a:t>InterruptedException</a:t>
            </a:r>
            <a:r>
              <a:rPr lang="cs-CZ" dirty="0"/>
              <a:t>{</a:t>
            </a:r>
          </a:p>
          <a:p>
            <a:pPr marL="0" indent="0">
              <a:buNone/>
            </a:pPr>
            <a:r>
              <a:rPr lang="cs-CZ" b="1" dirty="0" smtClean="0"/>
              <a:t>  </a:t>
            </a:r>
            <a:r>
              <a:rPr lang="cs-CZ" b="1" dirty="0" err="1" smtClean="0"/>
              <a:t>while</a:t>
            </a:r>
            <a:r>
              <a:rPr lang="cs-CZ" dirty="0" smtClean="0"/>
              <a:t>(</a:t>
            </a:r>
            <a:r>
              <a:rPr lang="cs-CZ" dirty="0" err="1" smtClean="0"/>
              <a:t>muzeVstat</a:t>
            </a:r>
            <a:r>
              <a:rPr lang="cs-CZ" dirty="0"/>
              <a:t>== </a:t>
            </a:r>
            <a:r>
              <a:rPr lang="cs-CZ" b="1" dirty="0" err="1"/>
              <a:t>true</a:t>
            </a:r>
            <a:r>
              <a:rPr lang="cs-CZ" dirty="0"/>
              <a:t>) </a:t>
            </a:r>
            <a:r>
              <a:rPr lang="cs-CZ" dirty="0" smtClean="0"/>
              <a:t>{ </a:t>
            </a:r>
            <a:r>
              <a:rPr lang="cs-CZ" dirty="0" err="1" smtClean="0"/>
              <a:t>wait</a:t>
            </a:r>
            <a:r>
              <a:rPr lang="cs-CZ" dirty="0" smtClean="0"/>
              <a:t>(); }</a:t>
            </a:r>
            <a:r>
              <a:rPr lang="cs-CZ" dirty="0" err="1"/>
              <a:t>citac</a:t>
            </a:r>
            <a:r>
              <a:rPr lang="cs-CZ" dirty="0"/>
              <a:t>++;</a:t>
            </a:r>
          </a:p>
          <a:p>
            <a:pPr marL="0" indent="0">
              <a:buNone/>
            </a:pPr>
            <a:r>
              <a:rPr lang="cs-CZ" b="1" dirty="0" smtClean="0"/>
              <a:t>  </a:t>
            </a:r>
            <a:r>
              <a:rPr lang="cs-CZ" b="1" dirty="0" err="1" smtClean="0"/>
              <a:t>if</a:t>
            </a:r>
            <a:r>
              <a:rPr lang="cs-CZ" dirty="0" smtClean="0"/>
              <a:t>(</a:t>
            </a:r>
            <a:r>
              <a:rPr lang="cs-CZ" dirty="0" err="1" smtClean="0"/>
              <a:t>citac</a:t>
            </a:r>
            <a:r>
              <a:rPr lang="cs-CZ" dirty="0" smtClean="0"/>
              <a:t> == </a:t>
            </a:r>
            <a:r>
              <a:rPr lang="cs-CZ" dirty="0" err="1"/>
              <a:t>pocetVlaken</a:t>
            </a:r>
            <a:r>
              <a:rPr lang="cs-CZ" dirty="0"/>
              <a:t>) {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</a:t>
            </a:r>
            <a:r>
              <a:rPr lang="cs-CZ" dirty="0" err="1" smtClean="0"/>
              <a:t>muzeVstat</a:t>
            </a:r>
            <a:r>
              <a:rPr lang="cs-CZ" dirty="0"/>
              <a:t>= </a:t>
            </a:r>
            <a:r>
              <a:rPr lang="cs-CZ" dirty="0" err="1"/>
              <a:t>true</a:t>
            </a:r>
            <a:r>
              <a:rPr lang="cs-CZ" dirty="0"/>
              <a:t>; </a:t>
            </a:r>
            <a:r>
              <a:rPr lang="cs-CZ" dirty="0" err="1"/>
              <a:t>notifyAll</a:t>
            </a:r>
            <a:r>
              <a:rPr lang="cs-CZ" dirty="0" smtClean="0"/>
              <a:t>();</a:t>
            </a:r>
          </a:p>
          <a:p>
            <a:pPr marL="0" indent="0">
              <a:buNone/>
            </a:pPr>
            <a:r>
              <a:rPr lang="cs-CZ" dirty="0" smtClean="0"/>
              <a:t>  }</a:t>
            </a:r>
            <a:endParaRPr lang="cs-CZ" dirty="0"/>
          </a:p>
          <a:p>
            <a:pPr marL="0" indent="0">
              <a:buNone/>
            </a:pPr>
            <a:r>
              <a:rPr lang="cs-CZ" b="1" dirty="0" smtClean="0"/>
              <a:t>  </a:t>
            </a:r>
            <a:r>
              <a:rPr lang="cs-CZ" b="1" dirty="0" err="1" smtClean="0"/>
              <a:t>while</a:t>
            </a:r>
            <a:r>
              <a:rPr lang="cs-CZ" dirty="0" smtClean="0"/>
              <a:t>(</a:t>
            </a:r>
            <a:r>
              <a:rPr lang="cs-CZ" dirty="0" err="1" smtClean="0"/>
              <a:t>muzeVstat</a:t>
            </a:r>
            <a:r>
              <a:rPr lang="cs-CZ" dirty="0"/>
              <a:t>== </a:t>
            </a:r>
            <a:r>
              <a:rPr lang="cs-CZ" b="1" dirty="0" err="1"/>
              <a:t>false</a:t>
            </a:r>
            <a:r>
              <a:rPr lang="cs-CZ" dirty="0"/>
              <a:t>) </a:t>
            </a:r>
            <a:r>
              <a:rPr lang="cs-CZ" dirty="0" smtClean="0"/>
              <a:t>{ </a:t>
            </a:r>
            <a:r>
              <a:rPr lang="cs-CZ" dirty="0" err="1" smtClean="0"/>
              <a:t>wait</a:t>
            </a:r>
            <a:r>
              <a:rPr lang="cs-CZ" dirty="0"/>
              <a:t>();}</a:t>
            </a:r>
          </a:p>
          <a:p>
            <a:pPr marL="0" indent="0">
              <a:buNone/>
            </a:pPr>
            <a:r>
              <a:rPr lang="cs-CZ" dirty="0" smtClean="0"/>
              <a:t>  </a:t>
            </a:r>
            <a:r>
              <a:rPr lang="cs-CZ" dirty="0" err="1" smtClean="0"/>
              <a:t>citac</a:t>
            </a:r>
            <a:r>
              <a:rPr lang="cs-CZ" dirty="0" smtClean="0"/>
              <a:t>-</a:t>
            </a:r>
            <a:r>
              <a:rPr lang="cs-CZ" dirty="0"/>
              <a:t>-;</a:t>
            </a:r>
          </a:p>
          <a:p>
            <a:pPr marL="0" indent="0">
              <a:buNone/>
            </a:pPr>
            <a:r>
              <a:rPr lang="cs-CZ" b="1" dirty="0" smtClean="0"/>
              <a:t>  </a:t>
            </a:r>
            <a:r>
              <a:rPr lang="cs-CZ" b="1" dirty="0" err="1" smtClean="0"/>
              <a:t>if</a:t>
            </a:r>
            <a:r>
              <a:rPr lang="cs-CZ" dirty="0" smtClean="0"/>
              <a:t>(</a:t>
            </a:r>
            <a:r>
              <a:rPr lang="cs-CZ" dirty="0" err="1" smtClean="0"/>
              <a:t>citac</a:t>
            </a:r>
            <a:r>
              <a:rPr lang="cs-CZ" dirty="0"/>
              <a:t>== 0) { </a:t>
            </a:r>
            <a:r>
              <a:rPr lang="cs-CZ" dirty="0" err="1"/>
              <a:t>muzeVstat</a:t>
            </a:r>
            <a:r>
              <a:rPr lang="cs-CZ" dirty="0"/>
              <a:t>= </a:t>
            </a:r>
            <a:r>
              <a:rPr lang="cs-CZ" dirty="0" err="1"/>
              <a:t>false</a:t>
            </a:r>
            <a:r>
              <a:rPr lang="cs-CZ" dirty="0"/>
              <a:t>; </a:t>
            </a:r>
            <a:r>
              <a:rPr lang="cs-CZ" dirty="0" err="1"/>
              <a:t>notifyAll</a:t>
            </a:r>
            <a:r>
              <a:rPr lang="cs-CZ" dirty="0"/>
              <a:t>(); }</a:t>
            </a:r>
          </a:p>
          <a:p>
            <a:pPr marL="0" indent="0">
              <a:buNone/>
            </a:pPr>
            <a:r>
              <a:rPr lang="cs-CZ" dirty="0" smtClean="0"/>
              <a:t>}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} 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//</a:t>
            </a:r>
            <a:r>
              <a:rPr lang="cs-CZ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classBariera</a:t>
            </a:r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19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4. Java Monitor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Plánovač OS x plánovač JVM</a:t>
            </a:r>
          </a:p>
          <a:p>
            <a:pPr lvl="1"/>
            <a:r>
              <a:rPr lang="cs-CZ" dirty="0" smtClean="0"/>
              <a:t>JVM může buď 1:1 mapovat svoje vlákna na vlákna poskytovaná OS anebo (teoreticky) jedno vlákno OS může vykonávat několik vláken JVM</a:t>
            </a:r>
          </a:p>
          <a:p>
            <a:r>
              <a:rPr lang="cs-CZ" dirty="0" smtClean="0"/>
              <a:t>V Javě (bez </a:t>
            </a:r>
            <a:r>
              <a:rPr lang="cs-CZ" dirty="0" err="1" smtClean="0"/>
              <a:t>java.util.concurrency</a:t>
            </a:r>
            <a:r>
              <a:rPr lang="cs-CZ" dirty="0" smtClean="0"/>
              <a:t>) se vše děje s pomocí monitorů</a:t>
            </a:r>
          </a:p>
          <a:p>
            <a:r>
              <a:rPr lang="cs-CZ" dirty="0" smtClean="0"/>
              <a:t>Monitory jsou </a:t>
            </a:r>
            <a:r>
              <a:rPr lang="cs-CZ" dirty="0" err="1" smtClean="0"/>
              <a:t>reentratní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Vlákno má povoleno opakovaný exkluzivní přístup do stejné KS, aniž by se ho muselo nejdřív vzdát</a:t>
            </a:r>
          </a:p>
          <a:p>
            <a:r>
              <a:rPr lang="cs-CZ" dirty="0" smtClean="0"/>
              <a:t>Jakékoliv jiné synchronizační </a:t>
            </a:r>
            <a:r>
              <a:rPr lang="cs-CZ" dirty="0" err="1" smtClean="0"/>
              <a:t>primitivum</a:t>
            </a:r>
            <a:r>
              <a:rPr lang="cs-CZ" dirty="0" smtClean="0"/>
              <a:t> musí být realizováno s pomocí monitorů</a:t>
            </a:r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016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Symetrický multiprocesor (SMP)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Realizovatelné všechny základní programové modely (MPMD, SPMD, MPSD)</a:t>
            </a:r>
          </a:p>
          <a:p>
            <a:r>
              <a:rPr lang="cs-CZ" dirty="0" smtClean="0"/>
              <a:t>Výhody:</a:t>
            </a:r>
          </a:p>
          <a:p>
            <a:pPr lvl="1"/>
            <a:r>
              <a:rPr lang="cs-CZ" b="1" dirty="0" smtClean="0"/>
              <a:t>Jednoduchost</a:t>
            </a:r>
            <a:r>
              <a:rPr lang="cs-CZ" dirty="0" smtClean="0"/>
              <a:t> řízení na úrovni OS</a:t>
            </a:r>
          </a:p>
          <a:p>
            <a:pPr lvl="1"/>
            <a:r>
              <a:rPr lang="cs-CZ" b="1" dirty="0" smtClean="0"/>
              <a:t>Univerzálnost</a:t>
            </a:r>
            <a:r>
              <a:rPr lang="cs-CZ" dirty="0" smtClean="0"/>
              <a:t> (realizovatelný </a:t>
            </a:r>
            <a:r>
              <a:rPr lang="cs-CZ" dirty="0" err="1" smtClean="0"/>
              <a:t>libov</a:t>
            </a:r>
            <a:r>
              <a:rPr lang="cs-CZ" dirty="0" smtClean="0"/>
              <a:t>. paralelní výpočet)</a:t>
            </a:r>
          </a:p>
          <a:p>
            <a:pPr lvl="1"/>
            <a:r>
              <a:rPr lang="cs-CZ" b="1" dirty="0" smtClean="0"/>
              <a:t>Spolehlivost</a:t>
            </a:r>
            <a:r>
              <a:rPr lang="cs-CZ" dirty="0" smtClean="0"/>
              <a:t> (n-násobná redundance procesorů)</a:t>
            </a:r>
          </a:p>
          <a:p>
            <a:r>
              <a:rPr lang="cs-CZ" dirty="0" smtClean="0"/>
              <a:t>Nevýhody</a:t>
            </a:r>
          </a:p>
          <a:p>
            <a:pPr lvl="1"/>
            <a:r>
              <a:rPr lang="cs-CZ" b="1" dirty="0" smtClean="0"/>
              <a:t>Výkonnost </a:t>
            </a:r>
            <a:r>
              <a:rPr lang="cs-CZ" dirty="0" smtClean="0"/>
              <a:t>(</a:t>
            </a:r>
            <a:r>
              <a:rPr lang="cs-CZ" dirty="0"/>
              <a:t>centrální sdílená paměť </a:t>
            </a:r>
            <a:r>
              <a:rPr lang="cs-CZ" dirty="0" smtClean="0"/>
              <a:t>- zatížení spojovacích subsystémů, i přes vyrovnávací paměti jsou možné konflikty </a:t>
            </a:r>
            <a:r>
              <a:rPr lang="cs-CZ" dirty="0"/>
              <a:t>při </a:t>
            </a:r>
            <a:r>
              <a:rPr lang="cs-CZ" dirty="0" smtClean="0"/>
              <a:t>přístupu – degradace výkonu při větším počtu procesorů)</a:t>
            </a:r>
          </a:p>
          <a:p>
            <a:r>
              <a:rPr lang="cs-CZ" b="1" dirty="0" err="1" smtClean="0"/>
              <a:t>Massive</a:t>
            </a:r>
            <a:r>
              <a:rPr lang="cs-CZ" b="1" dirty="0" smtClean="0"/>
              <a:t> </a:t>
            </a:r>
            <a:r>
              <a:rPr lang="cs-CZ" b="1" dirty="0" err="1"/>
              <a:t>Parallel</a:t>
            </a:r>
            <a:r>
              <a:rPr lang="cs-CZ" b="1" dirty="0"/>
              <a:t> </a:t>
            </a:r>
            <a:r>
              <a:rPr lang="cs-CZ" b="1" dirty="0" err="1" smtClean="0"/>
              <a:t>Processing</a:t>
            </a:r>
            <a:r>
              <a:rPr lang="cs-CZ" b="1" dirty="0" smtClean="0"/>
              <a:t> – MPP</a:t>
            </a:r>
          </a:p>
          <a:p>
            <a:pPr lvl="1"/>
            <a:r>
              <a:rPr lang="cs-CZ" dirty="0" smtClean="0"/>
              <a:t>Systémy s velkým počtem procesorů, NUMA arch.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357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5. Java Monitor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Klíčové slovo </a:t>
            </a:r>
            <a:r>
              <a:rPr lang="cs-CZ" b="1" dirty="0" err="1"/>
              <a:t>synchronized</a:t>
            </a:r>
            <a:endParaRPr lang="cs-CZ" b="1" dirty="0"/>
          </a:p>
          <a:p>
            <a:pPr lvl="1"/>
            <a:r>
              <a:rPr lang="cs-CZ" dirty="0"/>
              <a:t>Metoda: </a:t>
            </a:r>
            <a:r>
              <a:rPr lang="cs-CZ" i="1" dirty="0"/>
              <a:t>public </a:t>
            </a:r>
            <a:r>
              <a:rPr lang="cs-CZ" i="1" dirty="0" err="1"/>
              <a:t>synchronized</a:t>
            </a:r>
            <a:r>
              <a:rPr lang="cs-CZ" i="1" dirty="0"/>
              <a:t> </a:t>
            </a:r>
            <a:r>
              <a:rPr lang="cs-CZ" i="1" dirty="0" err="1"/>
              <a:t>void</a:t>
            </a:r>
            <a:r>
              <a:rPr lang="cs-CZ" i="1" dirty="0"/>
              <a:t> </a:t>
            </a:r>
            <a:r>
              <a:rPr lang="cs-CZ" i="1" dirty="0" err="1"/>
              <a:t>acquire</a:t>
            </a:r>
            <a:r>
              <a:rPr lang="cs-CZ" i="1" dirty="0"/>
              <a:t>() {}</a:t>
            </a:r>
          </a:p>
          <a:p>
            <a:pPr lvl="1"/>
            <a:r>
              <a:rPr lang="cs-CZ" dirty="0"/>
              <a:t>Blok: </a:t>
            </a:r>
            <a:r>
              <a:rPr lang="cs-CZ" i="1" dirty="0" err="1"/>
              <a:t>synchronized</a:t>
            </a:r>
            <a:r>
              <a:rPr lang="cs-CZ" i="1" dirty="0"/>
              <a:t>(</a:t>
            </a:r>
            <a:r>
              <a:rPr lang="cs-CZ" i="1" dirty="0" err="1"/>
              <a:t>objectReferenceOrThis</a:t>
            </a:r>
            <a:r>
              <a:rPr lang="cs-CZ" i="1" dirty="0" smtClean="0"/>
              <a:t>)</a:t>
            </a:r>
            <a:endParaRPr lang="cs-CZ" dirty="0" smtClean="0"/>
          </a:p>
          <a:p>
            <a:r>
              <a:rPr lang="cs-CZ" b="1" dirty="0" smtClean="0"/>
              <a:t>Blok</a:t>
            </a:r>
            <a:r>
              <a:rPr lang="cs-CZ" dirty="0" smtClean="0"/>
              <a:t> kódu chráněný monitorem je zabezpečená KS</a:t>
            </a:r>
          </a:p>
          <a:p>
            <a:pPr lvl="1"/>
            <a:r>
              <a:rPr lang="cs-CZ" i="1" dirty="0" err="1" smtClean="0"/>
              <a:t>EnterCriticalSection</a:t>
            </a:r>
            <a:r>
              <a:rPr lang="cs-CZ" dirty="0" smtClean="0"/>
              <a:t> – </a:t>
            </a:r>
            <a:r>
              <a:rPr lang="cs-CZ" dirty="0" err="1" smtClean="0"/>
              <a:t>monitorEnter</a:t>
            </a:r>
            <a:r>
              <a:rPr lang="cs-CZ" dirty="0" smtClean="0"/>
              <a:t> (</a:t>
            </a:r>
            <a:r>
              <a:rPr lang="cs-CZ" dirty="0" err="1" smtClean="0"/>
              <a:t>bytecode</a:t>
            </a:r>
            <a:r>
              <a:rPr lang="cs-CZ" dirty="0" smtClean="0"/>
              <a:t>)</a:t>
            </a:r>
          </a:p>
          <a:p>
            <a:pPr lvl="1"/>
            <a:r>
              <a:rPr lang="cs-CZ" i="1" dirty="0" err="1" smtClean="0"/>
              <a:t>LeaveCriticalSection</a:t>
            </a:r>
            <a:r>
              <a:rPr lang="cs-CZ" dirty="0" smtClean="0"/>
              <a:t> – </a:t>
            </a:r>
            <a:r>
              <a:rPr lang="cs-CZ" dirty="0" err="1" smtClean="0"/>
              <a:t>monitorExit</a:t>
            </a:r>
            <a:endParaRPr lang="cs-CZ" dirty="0" smtClean="0"/>
          </a:p>
          <a:p>
            <a:pPr marL="800100" lvl="3" indent="-342900"/>
            <a:r>
              <a:rPr lang="cs-CZ" sz="2800" dirty="0"/>
              <a:t>ECS, LCS implementovány v OS </a:t>
            </a:r>
            <a:r>
              <a:rPr lang="cs-CZ" sz="2800" dirty="0" err="1"/>
              <a:t>mutexem</a:t>
            </a:r>
            <a:endParaRPr lang="cs-CZ" sz="2800" dirty="0"/>
          </a:p>
          <a:p>
            <a:r>
              <a:rPr lang="cs-CZ" dirty="0" smtClean="0"/>
              <a:t>U </a:t>
            </a:r>
            <a:r>
              <a:rPr lang="cs-CZ" b="1" dirty="0" smtClean="0"/>
              <a:t>metody</a:t>
            </a:r>
            <a:r>
              <a:rPr lang="cs-CZ" dirty="0" smtClean="0"/>
              <a:t> je nastaven flag </a:t>
            </a:r>
            <a:r>
              <a:rPr lang="cs-CZ" i="1" dirty="0" err="1" smtClean="0"/>
              <a:t>acc_synchronized</a:t>
            </a:r>
            <a:r>
              <a:rPr lang="cs-CZ" dirty="0" smtClean="0"/>
              <a:t> dané metody</a:t>
            </a:r>
            <a:endParaRPr lang="cs-CZ" i="1" dirty="0" smtClean="0"/>
          </a:p>
          <a:p>
            <a:r>
              <a:rPr lang="cs-CZ" dirty="0" smtClean="0"/>
              <a:t>Pokud se </a:t>
            </a:r>
            <a:r>
              <a:rPr lang="cs-CZ" dirty="0"/>
              <a:t>uvnitř </a:t>
            </a:r>
            <a:r>
              <a:rPr lang="cs-CZ" dirty="0" err="1" smtClean="0"/>
              <a:t>synchronized</a:t>
            </a:r>
            <a:r>
              <a:rPr lang="cs-CZ" dirty="0" smtClean="0"/>
              <a:t> bloku </a:t>
            </a:r>
            <a:r>
              <a:rPr lang="cs-CZ" dirty="0"/>
              <a:t>zavolá stop, vlastněné prostředky nejsou uvolněny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694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 Java </a:t>
            </a:r>
            <a:r>
              <a:rPr lang="cs-CZ" dirty="0" smtClean="0"/>
              <a:t>Monitor - důsledek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Synchronizace pomocí monitoru, pokud nepotřebujeme </a:t>
            </a:r>
            <a:r>
              <a:rPr lang="cs-CZ" dirty="0" err="1" smtClean="0"/>
              <a:t>mutex</a:t>
            </a:r>
            <a:r>
              <a:rPr lang="cs-CZ" dirty="0" smtClean="0"/>
              <a:t>, je pomalá</a:t>
            </a:r>
          </a:p>
          <a:p>
            <a:r>
              <a:rPr lang="cs-CZ" dirty="0" smtClean="0"/>
              <a:t>Java </a:t>
            </a:r>
            <a:r>
              <a:rPr lang="cs-CZ" dirty="0" err="1" smtClean="0"/>
              <a:t>Concurrency</a:t>
            </a:r>
            <a:r>
              <a:rPr lang="cs-CZ" dirty="0" smtClean="0"/>
              <a:t> </a:t>
            </a:r>
            <a:r>
              <a:rPr lang="cs-CZ" dirty="0" err="1" smtClean="0"/>
              <a:t>Util</a:t>
            </a:r>
            <a:endParaRPr lang="cs-CZ" dirty="0" smtClean="0"/>
          </a:p>
          <a:p>
            <a:pPr lvl="1"/>
            <a:r>
              <a:rPr lang="cs-CZ" dirty="0" smtClean="0"/>
              <a:t>Přístup k synchronizačním primitivů OS pomocí </a:t>
            </a:r>
            <a:r>
              <a:rPr lang="cs-CZ" dirty="0" err="1" smtClean="0"/>
              <a:t>nativ-implemented</a:t>
            </a:r>
            <a:r>
              <a:rPr lang="cs-CZ" dirty="0" smtClean="0"/>
              <a:t> metod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777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Java – </a:t>
            </a:r>
            <a:r>
              <a:rPr lang="cs-CZ" dirty="0" err="1"/>
              <a:t>Escape</a:t>
            </a:r>
            <a:r>
              <a:rPr lang="cs-CZ" dirty="0"/>
              <a:t> analýza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err="1" smtClean="0"/>
              <a:t>Escape</a:t>
            </a:r>
            <a:r>
              <a:rPr lang="cs-CZ" b="1" dirty="0" smtClean="0"/>
              <a:t> analýza</a:t>
            </a:r>
          </a:p>
          <a:p>
            <a:pPr lvl="1"/>
            <a:r>
              <a:rPr lang="cs-CZ" dirty="0"/>
              <a:t>optimalizační technika používaná v kompilátorech, </a:t>
            </a:r>
            <a:r>
              <a:rPr lang="cs-CZ" dirty="0" err="1"/>
              <a:t>JITech</a:t>
            </a:r>
            <a:r>
              <a:rPr lang="cs-CZ" dirty="0"/>
              <a:t> a virtuálních </a:t>
            </a:r>
            <a:r>
              <a:rPr lang="cs-CZ" dirty="0" smtClean="0"/>
              <a:t>strojích k eliminaci určitých alokací</a:t>
            </a:r>
          </a:p>
          <a:p>
            <a:r>
              <a:rPr lang="cs-CZ" dirty="0"/>
              <a:t>Změna alokace z haldy na změnu alokace na zásobníku</a:t>
            </a:r>
          </a:p>
          <a:p>
            <a:pPr lvl="1"/>
            <a:r>
              <a:rPr lang="cs-CZ" b="1" dirty="0"/>
              <a:t>„</a:t>
            </a:r>
            <a:r>
              <a:rPr lang="cs-CZ" dirty="0"/>
              <a:t> pokud objekt neunikne z metody (</a:t>
            </a:r>
            <a:r>
              <a:rPr lang="cs-CZ" i="1" dirty="0" err="1"/>
              <a:t>escape</a:t>
            </a:r>
            <a:r>
              <a:rPr lang="cs-CZ" dirty="0"/>
              <a:t>), není ho třeba alokovat na haldě, ale postačí alokace na zásobníku</a:t>
            </a:r>
            <a:r>
              <a:rPr lang="cs-CZ" b="1" dirty="0"/>
              <a:t>“</a:t>
            </a:r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62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4. Java – </a:t>
            </a:r>
            <a:r>
              <a:rPr lang="cs-CZ" dirty="0" err="1" smtClean="0"/>
              <a:t>Escape</a:t>
            </a:r>
            <a:r>
              <a:rPr lang="cs-CZ" dirty="0" smtClean="0"/>
              <a:t> analýza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Např</a:t>
            </a:r>
            <a:r>
              <a:rPr lang="en-US" dirty="0"/>
              <a:t>. C++ </a:t>
            </a:r>
            <a:r>
              <a:rPr lang="cs-CZ" dirty="0" smtClean="0"/>
              <a:t>umožňuje</a:t>
            </a:r>
            <a:r>
              <a:rPr lang="en-US" dirty="0" smtClean="0"/>
              <a:t> </a:t>
            </a:r>
            <a:r>
              <a:rPr lang="cs-CZ" dirty="0" smtClean="0"/>
              <a:t>alokovat jednou jedinou instrukcí objekt na zásobníku a jednou instrukcí ho zase uvolní</a:t>
            </a:r>
            <a:r>
              <a:rPr lang="en-US" dirty="0" smtClean="0"/>
              <a:t> </a:t>
            </a:r>
            <a:r>
              <a:rPr lang="en-US" dirty="0"/>
              <a:t>z </a:t>
            </a:r>
            <a:r>
              <a:rPr lang="cs-CZ" dirty="0" smtClean="0"/>
              <a:t>paměti</a:t>
            </a:r>
          </a:p>
          <a:p>
            <a:pPr lvl="1"/>
            <a:r>
              <a:rPr lang="cs-CZ" dirty="0" smtClean="0"/>
              <a:t>Za určitých podmínek rychlejší</a:t>
            </a:r>
            <a:r>
              <a:rPr lang="en-US" dirty="0" smtClean="0"/>
              <a:t> </a:t>
            </a:r>
            <a:r>
              <a:rPr lang="cs-CZ" dirty="0" smtClean="0"/>
              <a:t>než alokace</a:t>
            </a:r>
            <a:r>
              <a:rPr lang="en-US" dirty="0" smtClean="0"/>
              <a:t> </a:t>
            </a:r>
            <a:r>
              <a:rPr lang="cs-CZ" dirty="0" smtClean="0"/>
              <a:t>objektu</a:t>
            </a:r>
            <a:r>
              <a:rPr lang="en-US" dirty="0" smtClean="0"/>
              <a:t> </a:t>
            </a:r>
            <a:r>
              <a:rPr lang="en-US" dirty="0"/>
              <a:t>z </a:t>
            </a:r>
            <a:r>
              <a:rPr lang="en-US" dirty="0" err="1"/>
              <a:t>haldy</a:t>
            </a:r>
            <a:r>
              <a:rPr lang="en-US" dirty="0"/>
              <a:t>, </a:t>
            </a:r>
            <a:r>
              <a:rPr lang="cs-CZ" dirty="0" smtClean="0"/>
              <a:t>natož</a:t>
            </a:r>
            <a:r>
              <a:rPr lang="en-US" dirty="0" smtClean="0"/>
              <a:t> </a:t>
            </a:r>
            <a:r>
              <a:rPr lang="en-US" dirty="0"/>
              <a:t>je-li </a:t>
            </a:r>
            <a:r>
              <a:rPr lang="cs-CZ" dirty="0" smtClean="0"/>
              <a:t>halda</a:t>
            </a:r>
            <a:r>
              <a:rPr lang="en-US" dirty="0" smtClean="0"/>
              <a:t> </a:t>
            </a:r>
            <a:r>
              <a:rPr lang="cs-CZ" dirty="0" smtClean="0"/>
              <a:t>spravována</a:t>
            </a:r>
            <a:r>
              <a:rPr lang="en-US" dirty="0" smtClean="0"/>
              <a:t> garbage-</a:t>
            </a:r>
            <a:r>
              <a:rPr lang="en-US" dirty="0" err="1" smtClean="0"/>
              <a:t>collectorem</a:t>
            </a:r>
            <a:endParaRPr lang="cs-CZ" dirty="0" smtClean="0"/>
          </a:p>
          <a:p>
            <a:r>
              <a:rPr lang="en-US" dirty="0"/>
              <a:t>JVM </a:t>
            </a:r>
            <a:r>
              <a:rPr lang="cs-CZ" dirty="0"/>
              <a:t>se </a:t>
            </a:r>
            <a:r>
              <a:rPr lang="cs-CZ" dirty="0" smtClean="0"/>
              <a:t>snaží napodobit, tj. snaží </a:t>
            </a:r>
            <a:r>
              <a:rPr lang="en-US" dirty="0" smtClean="0"/>
              <a:t>se </a:t>
            </a:r>
            <a:r>
              <a:rPr lang="en-US" dirty="0" err="1"/>
              <a:t>detekovat</a:t>
            </a:r>
            <a:r>
              <a:rPr lang="en-US" dirty="0"/>
              <a:t>, </a:t>
            </a:r>
            <a:r>
              <a:rPr lang="en-US" dirty="0" err="1"/>
              <a:t>kdy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vytvářeny</a:t>
            </a:r>
            <a:r>
              <a:rPr lang="en-US" dirty="0"/>
              <a:t> </a:t>
            </a:r>
            <a:r>
              <a:rPr lang="en-US" dirty="0" err="1"/>
              <a:t>právě</a:t>
            </a:r>
            <a:r>
              <a:rPr lang="en-US" dirty="0"/>
              <a:t> </a:t>
            </a:r>
            <a:r>
              <a:rPr lang="en-US" dirty="0" err="1"/>
              <a:t>takové</a:t>
            </a:r>
            <a:r>
              <a:rPr lang="cs-CZ" dirty="0"/>
              <a:t> </a:t>
            </a:r>
            <a:r>
              <a:rPr lang="en-US" dirty="0" err="1" smtClean="0"/>
              <a:t>objekty</a:t>
            </a:r>
            <a:endParaRPr lang="cs-CZ" dirty="0" smtClean="0"/>
          </a:p>
          <a:p>
            <a:pPr lvl="1"/>
            <a:r>
              <a:rPr lang="cs-CZ" dirty="0" smtClean="0"/>
              <a:t>Za </a:t>
            </a:r>
            <a:r>
              <a:rPr lang="en-US" dirty="0" err="1" smtClean="0"/>
              <a:t>běhu</a:t>
            </a:r>
            <a:r>
              <a:rPr lang="en-US" dirty="0" smtClean="0"/>
              <a:t> </a:t>
            </a:r>
            <a:r>
              <a:rPr lang="en-US" dirty="0" err="1"/>
              <a:t>aplikace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zdržuje</a:t>
            </a:r>
            <a:r>
              <a:rPr lang="en-US" dirty="0" smtClean="0"/>
              <a:t>)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184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Java –</a:t>
            </a:r>
            <a:r>
              <a:rPr lang="cs-CZ" dirty="0" err="1"/>
              <a:t>Escape</a:t>
            </a:r>
            <a:r>
              <a:rPr lang="cs-CZ" dirty="0"/>
              <a:t> analýza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Eliminace synchronizace</a:t>
            </a:r>
          </a:p>
          <a:p>
            <a:r>
              <a:rPr lang="cs-CZ" dirty="0" smtClean="0"/>
              <a:t>Např</a:t>
            </a:r>
            <a:r>
              <a:rPr lang="cs-CZ" dirty="0"/>
              <a:t>. 1B, či </a:t>
            </a:r>
            <a:r>
              <a:rPr lang="cs-CZ" dirty="0" err="1"/>
              <a:t>integer</a:t>
            </a:r>
            <a:r>
              <a:rPr lang="cs-CZ" dirty="0"/>
              <a:t> do velikosti strojového slova zarovnaný v paměti na adresu beze zbytku dělitelnou velikostí strojového slova, je na x86 garantován, že bude přečten i zapsán atomicky i bez prefixu </a:t>
            </a:r>
            <a:r>
              <a:rPr lang="cs-CZ" dirty="0" err="1"/>
              <a:t>lock</a:t>
            </a:r>
            <a:endParaRPr lang="cs-CZ" dirty="0"/>
          </a:p>
          <a:p>
            <a:r>
              <a:rPr lang="cs-CZ" dirty="0" smtClean="0"/>
              <a:t>V </a:t>
            </a:r>
            <a:r>
              <a:rPr lang="cs-CZ" dirty="0"/>
              <a:t>Javě by </a:t>
            </a:r>
            <a:r>
              <a:rPr lang="cs-CZ" dirty="0" smtClean="0"/>
              <a:t>přístup </a:t>
            </a:r>
            <a:r>
              <a:rPr lang="cs-CZ" dirty="0"/>
              <a:t>k takové proměnné třídy musel být chráněn pomocí </a:t>
            </a:r>
            <a:r>
              <a:rPr lang="cs-CZ" dirty="0" err="1" smtClean="0"/>
              <a:t>synchronized</a:t>
            </a:r>
            <a:endParaRPr lang="cs-CZ" dirty="0" smtClean="0"/>
          </a:p>
          <a:p>
            <a:pPr lvl="1"/>
            <a:r>
              <a:rPr lang="cs-CZ" dirty="0" smtClean="0"/>
              <a:t>způsobující </a:t>
            </a:r>
            <a:r>
              <a:rPr lang="cs-CZ" dirty="0"/>
              <a:t>zbytečně velkou režii</a:t>
            </a:r>
          </a:p>
          <a:p>
            <a:r>
              <a:rPr lang="cs-CZ" dirty="0" smtClean="0"/>
              <a:t>JVM se snaží </a:t>
            </a:r>
            <a:r>
              <a:rPr lang="cs-CZ" dirty="0"/>
              <a:t>detekovat takové případy, aby za </a:t>
            </a:r>
            <a:r>
              <a:rPr lang="cs-CZ" dirty="0" smtClean="0"/>
              <a:t>běhu nedocházelo </a:t>
            </a:r>
            <a:r>
              <a:rPr lang="cs-CZ" dirty="0"/>
              <a:t>ke zbytečnému volání </a:t>
            </a:r>
            <a:r>
              <a:rPr lang="cs-CZ" dirty="0" err="1"/>
              <a:t>monitorenter</a:t>
            </a:r>
            <a:r>
              <a:rPr lang="cs-CZ" dirty="0"/>
              <a:t> a </a:t>
            </a:r>
            <a:r>
              <a:rPr lang="cs-CZ" dirty="0" err="1" smtClean="0"/>
              <a:t>monitorexit</a:t>
            </a:r>
            <a:endParaRPr lang="cs-CZ" dirty="0"/>
          </a:p>
          <a:p>
            <a:pPr lvl="1"/>
            <a:r>
              <a:rPr lang="cs-CZ" dirty="0" smtClean="0"/>
              <a:t>Stojí </a:t>
            </a:r>
            <a:r>
              <a:rPr lang="cs-CZ" dirty="0"/>
              <a:t>výpočetní výkon a paměť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524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4. Java </a:t>
            </a:r>
            <a:r>
              <a:rPr lang="cs-CZ" dirty="0" err="1" smtClean="0"/>
              <a:t>safe</a:t>
            </a:r>
            <a:r>
              <a:rPr lang="cs-CZ" dirty="0" smtClean="0"/>
              <a:t>-point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Místo kde lze zastavit běh vlákna</a:t>
            </a:r>
          </a:p>
          <a:p>
            <a:pPr lvl="1"/>
            <a:r>
              <a:rPr lang="cs-CZ" dirty="0" smtClean="0"/>
              <a:t>Stop-</a:t>
            </a:r>
            <a:r>
              <a:rPr lang="cs-CZ" dirty="0" err="1" smtClean="0"/>
              <a:t>the</a:t>
            </a:r>
            <a:r>
              <a:rPr lang="cs-CZ" dirty="0" smtClean="0"/>
              <a:t>-</a:t>
            </a:r>
            <a:r>
              <a:rPr lang="cs-CZ" dirty="0" err="1" smtClean="0"/>
              <a:t>world</a:t>
            </a:r>
            <a:r>
              <a:rPr lang="cs-CZ" dirty="0" smtClean="0"/>
              <a:t> </a:t>
            </a:r>
            <a:r>
              <a:rPr lang="cs-CZ" dirty="0" err="1" smtClean="0"/>
              <a:t>garbage</a:t>
            </a:r>
            <a:r>
              <a:rPr lang="cs-CZ" dirty="0"/>
              <a:t> </a:t>
            </a:r>
            <a:r>
              <a:rPr lang="cs-CZ" dirty="0" err="1" smtClean="0"/>
              <a:t>collector</a:t>
            </a:r>
            <a:endParaRPr lang="cs-CZ" dirty="0"/>
          </a:p>
          <a:p>
            <a:pPr lvl="1"/>
            <a:r>
              <a:rPr lang="cs-CZ" dirty="0"/>
              <a:t>Vkládání </a:t>
            </a:r>
            <a:r>
              <a:rPr lang="cs-CZ" dirty="0" err="1"/>
              <a:t>bytecodu</a:t>
            </a:r>
            <a:r>
              <a:rPr lang="cs-CZ" dirty="0"/>
              <a:t> přeloženého do nativního kódu </a:t>
            </a:r>
          </a:p>
          <a:p>
            <a:pPr lvl="1"/>
            <a:r>
              <a:rPr lang="cs-CZ" dirty="0" smtClean="0"/>
              <a:t>Profilování kódu – update profilačních počítadel</a:t>
            </a:r>
          </a:p>
          <a:p>
            <a:r>
              <a:rPr lang="cs-CZ" dirty="0" smtClean="0"/>
              <a:t>Vkládá ho dynamicky JVM podle potřeby</a:t>
            </a:r>
          </a:p>
          <a:p>
            <a:pPr lvl="1"/>
            <a:r>
              <a:rPr lang="cs-CZ" dirty="0" smtClean="0"/>
              <a:t>Příliš mnoho SP zdržuje =&gt; Vkládá se jenom někam</a:t>
            </a:r>
          </a:p>
          <a:p>
            <a:r>
              <a:rPr lang="cs-CZ" dirty="0"/>
              <a:t>Je třeba, aby vykonávání </a:t>
            </a:r>
            <a:r>
              <a:rPr lang="cs-CZ" dirty="0" err="1"/>
              <a:t>safe</a:t>
            </a:r>
            <a:r>
              <a:rPr lang="cs-CZ" dirty="0"/>
              <a:t>-pointu nezdržovalo (alespoň v </a:t>
            </a:r>
            <a:r>
              <a:rPr lang="cs-CZ" dirty="0" smtClean="0"/>
              <a:t>situaci, kdy </a:t>
            </a:r>
            <a:r>
              <a:rPr lang="cs-CZ" dirty="0"/>
              <a:t>není třeba zastavit vlákno)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872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Java </a:t>
            </a:r>
            <a:r>
              <a:rPr lang="cs-CZ" dirty="0" err="1"/>
              <a:t>safe</a:t>
            </a:r>
            <a:r>
              <a:rPr lang="cs-CZ" dirty="0"/>
              <a:t>-point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Safe</a:t>
            </a:r>
            <a:r>
              <a:rPr lang="cs-CZ" dirty="0"/>
              <a:t>-point lze např. na x86-64 implementovat </a:t>
            </a:r>
            <a:r>
              <a:rPr lang="cs-CZ" dirty="0" smtClean="0"/>
              <a:t>instrukcí</a:t>
            </a:r>
            <a:r>
              <a:rPr lang="cs-CZ" dirty="0"/>
              <a:t> test </a:t>
            </a:r>
            <a:r>
              <a:rPr lang="cs-CZ" dirty="0" err="1"/>
              <a:t>rax</a:t>
            </a:r>
            <a:r>
              <a:rPr lang="cs-CZ" dirty="0"/>
              <a:t>, [</a:t>
            </a:r>
            <a:r>
              <a:rPr lang="cs-CZ" dirty="0" err="1"/>
              <a:t>memory</a:t>
            </a:r>
            <a:r>
              <a:rPr lang="cs-CZ" dirty="0"/>
              <a:t>]</a:t>
            </a:r>
          </a:p>
          <a:p>
            <a:pPr lvl="1"/>
            <a:r>
              <a:rPr lang="cs-CZ" dirty="0"/>
              <a:t>Instrukce </a:t>
            </a:r>
            <a:r>
              <a:rPr lang="cs-CZ" dirty="0" smtClean="0"/>
              <a:t>nastaví </a:t>
            </a:r>
            <a:r>
              <a:rPr lang="cs-CZ" dirty="0"/>
              <a:t>některé bity v registru </a:t>
            </a:r>
            <a:r>
              <a:rPr lang="cs-CZ" dirty="0" err="1" smtClean="0"/>
              <a:t>rflags</a:t>
            </a:r>
            <a:endParaRPr lang="cs-CZ" dirty="0" smtClean="0"/>
          </a:p>
          <a:p>
            <a:pPr lvl="1"/>
            <a:r>
              <a:rPr lang="cs-CZ" dirty="0" smtClean="0"/>
              <a:t>[</a:t>
            </a:r>
            <a:r>
              <a:rPr lang="cs-CZ" dirty="0" err="1" smtClean="0"/>
              <a:t>memory</a:t>
            </a:r>
            <a:r>
              <a:rPr lang="cs-CZ" dirty="0"/>
              <a:t>] může být v </a:t>
            </a:r>
            <a:r>
              <a:rPr lang="cs-CZ" dirty="0" err="1"/>
              <a:t>cache</a:t>
            </a:r>
            <a:r>
              <a:rPr lang="cs-CZ" dirty="0"/>
              <a:t> </a:t>
            </a:r>
            <a:r>
              <a:rPr lang="cs-CZ" dirty="0" smtClean="0"/>
              <a:t>procesoru</a:t>
            </a:r>
          </a:p>
          <a:p>
            <a:r>
              <a:rPr lang="cs-CZ" dirty="0" smtClean="0"/>
              <a:t>Zastavení</a:t>
            </a:r>
          </a:p>
          <a:p>
            <a:pPr lvl="1"/>
            <a:r>
              <a:rPr lang="cs-CZ" dirty="0" smtClean="0"/>
              <a:t> </a:t>
            </a:r>
            <a:r>
              <a:rPr lang="cs-CZ" dirty="0"/>
              <a:t>JVM </a:t>
            </a:r>
            <a:r>
              <a:rPr lang="cs-CZ" dirty="0" err="1"/>
              <a:t>odmapuje</a:t>
            </a:r>
            <a:r>
              <a:rPr lang="cs-CZ" dirty="0"/>
              <a:t> dedikovanou </a:t>
            </a:r>
            <a:r>
              <a:rPr lang="cs-CZ" dirty="0" smtClean="0"/>
              <a:t>stránku [</a:t>
            </a:r>
            <a:r>
              <a:rPr lang="cs-CZ" dirty="0" err="1" smtClean="0"/>
              <a:t>memory</a:t>
            </a:r>
            <a:r>
              <a:rPr lang="cs-CZ" dirty="0"/>
              <a:t>] z paměti, a vlákno se zastaví na </a:t>
            </a:r>
            <a:r>
              <a:rPr lang="cs-CZ" dirty="0" err="1"/>
              <a:t>vyjímce</a:t>
            </a:r>
            <a:r>
              <a:rPr lang="cs-CZ" dirty="0"/>
              <a:t> </a:t>
            </a:r>
            <a:r>
              <a:rPr lang="cs-CZ" dirty="0" err="1"/>
              <a:t>PageFault</a:t>
            </a:r>
            <a:r>
              <a:rPr lang="cs-CZ" dirty="0"/>
              <a:t> </a:t>
            </a:r>
          </a:p>
          <a:p>
            <a:pPr lvl="1"/>
            <a:r>
              <a:rPr lang="cs-CZ" dirty="0" err="1" smtClean="0"/>
              <a:t>Odmapování</a:t>
            </a:r>
            <a:r>
              <a:rPr lang="cs-CZ" dirty="0" smtClean="0"/>
              <a:t> </a:t>
            </a:r>
            <a:r>
              <a:rPr lang="cs-CZ" dirty="0"/>
              <a:t>viz např. </a:t>
            </a:r>
            <a:r>
              <a:rPr lang="cs-CZ" dirty="0" err="1"/>
              <a:t>unmap_mapping_range</a:t>
            </a:r>
            <a:r>
              <a:rPr lang="cs-CZ" dirty="0"/>
              <a:t> v </a:t>
            </a:r>
            <a:r>
              <a:rPr lang="cs-CZ" dirty="0" smtClean="0"/>
              <a:t>Linuxu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412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4. Ada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Objektově orientovaný jazyk</a:t>
            </a:r>
          </a:p>
          <a:p>
            <a:r>
              <a:rPr lang="cs-CZ" dirty="0" smtClean="0"/>
              <a:t>Silná </a:t>
            </a:r>
            <a:r>
              <a:rPr lang="cs-CZ" dirty="0"/>
              <a:t>verifikace typů – preventivní přístup k omezení chyb udělaných programátorem</a:t>
            </a:r>
          </a:p>
          <a:p>
            <a:r>
              <a:rPr lang="cs-CZ" dirty="0" smtClean="0"/>
              <a:t>Jazyk </a:t>
            </a:r>
            <a:r>
              <a:rPr lang="cs-CZ" dirty="0"/>
              <a:t>pro vojenské aplikace a kritické systémy</a:t>
            </a:r>
          </a:p>
          <a:p>
            <a:r>
              <a:rPr lang="cs-CZ" dirty="0" smtClean="0"/>
              <a:t>Podporuje </a:t>
            </a:r>
            <a:r>
              <a:rPr lang="cs-CZ" dirty="0"/>
              <a:t>vysokoúrovňový synchronizační prostředek </a:t>
            </a:r>
            <a:r>
              <a:rPr lang="cs-CZ" dirty="0" err="1"/>
              <a:t>rendez</a:t>
            </a:r>
            <a:r>
              <a:rPr lang="cs-CZ" dirty="0"/>
              <a:t>- vous</a:t>
            </a:r>
          </a:p>
          <a:p>
            <a:r>
              <a:rPr lang="cs-CZ" dirty="0" smtClean="0"/>
              <a:t>Překladače </a:t>
            </a:r>
            <a:r>
              <a:rPr lang="cs-CZ" dirty="0"/>
              <a:t>musejí projít testem na soulad se standardem jazyka</a:t>
            </a:r>
          </a:p>
          <a:p>
            <a:r>
              <a:rPr lang="cs-CZ" dirty="0" smtClean="0"/>
              <a:t>Syntaxe </a:t>
            </a:r>
            <a:r>
              <a:rPr lang="cs-CZ" dirty="0"/>
              <a:t>je silně ovlivněna Pascalem =&gt; čitelnost kódu</a:t>
            </a:r>
          </a:p>
          <a:p>
            <a:r>
              <a:rPr lang="cs-CZ" dirty="0" smtClean="0"/>
              <a:t>Původem </a:t>
            </a:r>
            <a:r>
              <a:rPr lang="cs-CZ" dirty="0"/>
              <a:t>z Pentagonu</a:t>
            </a:r>
          </a:p>
          <a:p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://www.adaic.org</a:t>
            </a:r>
            <a:r>
              <a:rPr lang="cs-CZ" dirty="0" smtClean="0">
                <a:hlinkClick r:id="rId2"/>
              </a:rPr>
              <a:t>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877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</a:t>
            </a:r>
            <a:r>
              <a:rPr lang="cs-CZ" dirty="0" smtClean="0"/>
              <a:t>Ada – </a:t>
            </a:r>
            <a:r>
              <a:rPr lang="cs-CZ" dirty="0" err="1" smtClean="0"/>
              <a:t>Rendez</a:t>
            </a:r>
            <a:r>
              <a:rPr lang="cs-CZ" dirty="0" smtClean="0"/>
              <a:t> Vous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Prostředek pro synchronizaci úkolů (</a:t>
            </a:r>
            <a:r>
              <a:rPr lang="cs-CZ" dirty="0" err="1"/>
              <a:t>tasks</a:t>
            </a:r>
            <a:r>
              <a:rPr lang="cs-CZ" dirty="0"/>
              <a:t>) </a:t>
            </a:r>
          </a:p>
          <a:p>
            <a:r>
              <a:rPr lang="cs-CZ" dirty="0" smtClean="0"/>
              <a:t>Dva </a:t>
            </a:r>
            <a:r>
              <a:rPr lang="cs-CZ" dirty="0"/>
              <a:t>úkoly spolu komunikují pomocí rendez-vous </a:t>
            </a:r>
          </a:p>
          <a:p>
            <a:pPr lvl="1"/>
            <a:r>
              <a:rPr lang="cs-CZ" dirty="0" smtClean="0"/>
              <a:t>Meeting point</a:t>
            </a:r>
          </a:p>
          <a:p>
            <a:pPr lvl="1"/>
            <a:r>
              <a:rPr lang="cs-CZ" dirty="0" smtClean="0"/>
              <a:t>Realizace pomocí </a:t>
            </a:r>
            <a:r>
              <a:rPr lang="cs-CZ" dirty="0" err="1" smtClean="0"/>
              <a:t>entry</a:t>
            </a:r>
            <a:r>
              <a:rPr lang="cs-CZ" dirty="0" smtClean="0"/>
              <a:t> </a:t>
            </a:r>
            <a:r>
              <a:rPr lang="cs-CZ" dirty="0" err="1"/>
              <a:t>calls</a:t>
            </a:r>
            <a:r>
              <a:rPr lang="cs-CZ" dirty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entry</a:t>
            </a:r>
            <a:r>
              <a:rPr lang="cs-CZ" dirty="0" smtClean="0"/>
              <a:t> – jako procedura)</a:t>
            </a:r>
            <a:endParaRPr lang="cs-CZ" dirty="0"/>
          </a:p>
          <a:p>
            <a:pPr lvl="1"/>
            <a:r>
              <a:rPr lang="cs-CZ" dirty="0" err="1" smtClean="0"/>
              <a:t>Task</a:t>
            </a:r>
            <a:r>
              <a:rPr lang="cs-CZ" dirty="0" smtClean="0"/>
              <a:t> </a:t>
            </a:r>
            <a:r>
              <a:rPr lang="cs-CZ" dirty="0"/>
              <a:t>je uspán </a:t>
            </a:r>
            <a:r>
              <a:rPr lang="cs-CZ" dirty="0" smtClean="0"/>
              <a:t>(s </a:t>
            </a:r>
            <a:r>
              <a:rPr lang="cs-CZ" dirty="0" err="1" smtClean="0"/>
              <a:t>entry</a:t>
            </a:r>
            <a:r>
              <a:rPr lang="cs-CZ" dirty="0" smtClean="0"/>
              <a:t> </a:t>
            </a:r>
            <a:r>
              <a:rPr lang="cs-CZ" dirty="0"/>
              <a:t>asociovaná FIFO </a:t>
            </a:r>
            <a:r>
              <a:rPr lang="cs-CZ" dirty="0" smtClean="0"/>
              <a:t>fronta) do </a:t>
            </a:r>
            <a:r>
              <a:rPr lang="cs-CZ" dirty="0"/>
              <a:t>té doby, než se dostaví druhý </a:t>
            </a:r>
            <a:r>
              <a:rPr lang="cs-CZ" dirty="0" err="1"/>
              <a:t>task</a:t>
            </a:r>
            <a:r>
              <a:rPr lang="cs-CZ" dirty="0"/>
              <a:t>, který s ním chce komunikovat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148</a:t>
            </a:fld>
            <a:endParaRPr lang="cs-CZ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240" y="4077072"/>
            <a:ext cx="48863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651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4. možnosti </a:t>
            </a:r>
            <a:r>
              <a:rPr lang="cs-CZ" sz="3200" dirty="0"/>
              <a:t>konstrukce rendez-vous v </a:t>
            </a:r>
            <a:r>
              <a:rPr lang="cs-CZ" sz="3200" dirty="0" smtClean="0"/>
              <a:t>Ada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Dva úkoly (task) spolu komunikují pomocí RV</a:t>
            </a:r>
          </a:p>
          <a:p>
            <a:pPr lvl="1"/>
            <a:r>
              <a:rPr lang="cs-CZ" smtClean="0"/>
              <a:t>Realizace pomocí entry calls </a:t>
            </a:r>
          </a:p>
          <a:p>
            <a:pPr lvl="1"/>
            <a:r>
              <a:rPr lang="cs-CZ" smtClean="0"/>
              <a:t>Task je uspán (s entry asociovaná FIFO fronta) do té doby, než se dostaví druhý task, který s ním chce komunikovat</a:t>
            </a:r>
          </a:p>
          <a:p>
            <a:r>
              <a:rPr lang="cs-CZ" smtClean="0"/>
              <a:t>Select – umožnění reakce úkolu na několik vstupních volání (entry calls) </a:t>
            </a:r>
          </a:p>
          <a:p>
            <a:pPr lvl="1"/>
            <a:r>
              <a:rPr lang="cs-CZ" smtClean="0"/>
              <a:t>v předem neurčeném pořadí</a:t>
            </a:r>
          </a:p>
          <a:p>
            <a:pPr lvl="1"/>
            <a:r>
              <a:rPr lang="cs-CZ" smtClean="0"/>
              <a:t>Např. si lze vynutit inicializaci a další už se pak může vykonávat v libovolném pořadí</a:t>
            </a:r>
          </a:p>
          <a:p>
            <a:pPr lvl="1"/>
            <a:endParaRPr lang="cs-CZ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pPr/>
              <a:t>149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254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SMP - Front-</a:t>
            </a:r>
            <a:r>
              <a:rPr lang="cs-CZ" dirty="0" err="1" smtClean="0"/>
              <a:t>Side</a:t>
            </a:r>
            <a:r>
              <a:rPr lang="cs-CZ" dirty="0" smtClean="0"/>
              <a:t> Bus</a:t>
            </a:r>
            <a:endParaRPr lang="cs-CZ" dirty="0"/>
          </a:p>
        </p:txBody>
      </p:sp>
      <p:pic>
        <p:nvPicPr>
          <p:cNvPr id="4" name="Picture 2" descr="C:\Users\hlava\Desktop\Motherboard_diagram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48680"/>
            <a:ext cx="4104456" cy="632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595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4. Ada - </a:t>
            </a:r>
            <a:r>
              <a:rPr lang="cs-CZ" dirty="0" err="1" smtClean="0"/>
              <a:t>task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548680"/>
            <a:ext cx="4613796" cy="61926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600" b="1" dirty="0" err="1" smtClean="0"/>
              <a:t>task</a:t>
            </a:r>
            <a:r>
              <a:rPr lang="cs-CZ" sz="2600" b="1" dirty="0" smtClean="0"/>
              <a:t> </a:t>
            </a:r>
            <a:r>
              <a:rPr lang="cs-CZ" sz="2600" dirty="0" err="1"/>
              <a:t>Simple_Task</a:t>
            </a:r>
            <a:r>
              <a:rPr lang="cs-CZ" sz="2600" dirty="0"/>
              <a:t> </a:t>
            </a:r>
            <a:r>
              <a:rPr lang="cs-CZ" sz="2600" dirty="0" smtClean="0"/>
              <a:t> </a:t>
            </a:r>
            <a:r>
              <a:rPr lang="cs-CZ" sz="2600" b="1" dirty="0" err="1" smtClean="0"/>
              <a:t>is</a:t>
            </a:r>
            <a:endParaRPr lang="cs-CZ" sz="2600" dirty="0"/>
          </a:p>
          <a:p>
            <a:pPr marL="0" indent="0">
              <a:buNone/>
            </a:pPr>
            <a:r>
              <a:rPr lang="cs-CZ" sz="2600" b="1" dirty="0" smtClean="0"/>
              <a:t>    </a:t>
            </a:r>
            <a:r>
              <a:rPr lang="cs-CZ" sz="2600" b="1" dirty="0" err="1" smtClean="0"/>
              <a:t>entry</a:t>
            </a:r>
            <a:r>
              <a:rPr lang="cs-CZ" sz="2600" b="1" dirty="0" smtClean="0"/>
              <a:t> </a:t>
            </a:r>
            <a:r>
              <a:rPr lang="cs-CZ" sz="2600" dirty="0"/>
              <a:t>Start(</a:t>
            </a:r>
            <a:r>
              <a:rPr lang="cs-CZ" sz="2600" dirty="0" err="1"/>
              <a:t>Num</a:t>
            </a:r>
            <a:r>
              <a:rPr lang="cs-CZ" sz="2600" dirty="0"/>
              <a:t> : in </a:t>
            </a:r>
            <a:r>
              <a:rPr lang="cs-CZ" sz="2600" dirty="0" err="1"/>
              <a:t>Integer</a:t>
            </a:r>
            <a:r>
              <a:rPr lang="cs-CZ" sz="2600" dirty="0" smtClean="0"/>
              <a:t>);</a:t>
            </a:r>
            <a:r>
              <a:rPr lang="cs-CZ" sz="2600" dirty="0"/>
              <a:t> </a:t>
            </a:r>
            <a:r>
              <a:rPr lang="cs-CZ" sz="2600" dirty="0" smtClean="0"/>
              <a:t> </a:t>
            </a:r>
            <a:endParaRPr lang="cs-CZ" sz="2600" dirty="0"/>
          </a:p>
          <a:p>
            <a:pPr marL="0" indent="0">
              <a:buNone/>
            </a:pPr>
            <a:r>
              <a:rPr lang="cs-CZ" sz="2600" b="1" dirty="0" smtClean="0"/>
              <a:t>    </a:t>
            </a:r>
            <a:r>
              <a:rPr lang="cs-CZ" sz="2600" b="1" dirty="0" err="1" smtClean="0"/>
              <a:t>entry</a:t>
            </a:r>
            <a:r>
              <a:rPr lang="cs-CZ" sz="2600" b="1" dirty="0" smtClean="0"/>
              <a:t> </a:t>
            </a:r>
            <a:r>
              <a:rPr lang="cs-CZ" sz="2600" dirty="0"/>
              <a:t>Report(</a:t>
            </a:r>
            <a:r>
              <a:rPr lang="cs-CZ" sz="2600" dirty="0" err="1"/>
              <a:t>Num</a:t>
            </a:r>
            <a:r>
              <a:rPr lang="cs-CZ" sz="2600" dirty="0"/>
              <a:t> : </a:t>
            </a:r>
            <a:r>
              <a:rPr lang="cs-CZ" sz="2600" dirty="0" err="1"/>
              <a:t>out</a:t>
            </a:r>
            <a:r>
              <a:rPr lang="cs-CZ" sz="2600" dirty="0"/>
              <a:t> </a:t>
            </a:r>
            <a:r>
              <a:rPr lang="cs-CZ" sz="2600" dirty="0" err="1"/>
              <a:t>Integer</a:t>
            </a:r>
            <a:r>
              <a:rPr lang="cs-CZ" sz="2600" dirty="0" smtClean="0"/>
              <a:t>);</a:t>
            </a:r>
            <a:endParaRPr lang="cs-CZ" sz="2600" dirty="0"/>
          </a:p>
          <a:p>
            <a:pPr marL="0" indent="0">
              <a:buNone/>
            </a:pPr>
            <a:r>
              <a:rPr lang="cs-CZ" sz="2600" b="1" dirty="0"/>
              <a:t>end </a:t>
            </a:r>
            <a:r>
              <a:rPr lang="cs-CZ" sz="2600" dirty="0" err="1"/>
              <a:t>Simple_Task</a:t>
            </a:r>
            <a:r>
              <a:rPr lang="cs-CZ" sz="2600" dirty="0" smtClean="0"/>
              <a:t>;</a:t>
            </a:r>
          </a:p>
          <a:p>
            <a:pPr marL="0" indent="0">
              <a:buNone/>
            </a:pPr>
            <a:endParaRPr lang="cs-CZ" sz="2600" b="1" dirty="0"/>
          </a:p>
          <a:p>
            <a:pPr marL="0" indent="0">
              <a:buNone/>
            </a:pPr>
            <a:r>
              <a:rPr lang="cs-CZ" sz="2600" b="1" dirty="0" err="1" smtClean="0"/>
              <a:t>task</a:t>
            </a:r>
            <a:r>
              <a:rPr lang="cs-CZ" sz="2600" b="1" dirty="0" smtClean="0"/>
              <a:t> </a:t>
            </a:r>
            <a:r>
              <a:rPr lang="cs-CZ" sz="2600" b="1" dirty="0"/>
              <a:t>body </a:t>
            </a:r>
            <a:r>
              <a:rPr lang="cs-CZ" sz="2600" dirty="0" err="1"/>
              <a:t>Simple_Task</a:t>
            </a:r>
            <a:r>
              <a:rPr lang="cs-CZ" sz="2600" dirty="0"/>
              <a:t> </a:t>
            </a:r>
            <a:r>
              <a:rPr lang="cs-CZ" sz="2600" b="1" dirty="0" err="1" smtClean="0"/>
              <a:t>is</a:t>
            </a:r>
            <a:endParaRPr lang="cs-CZ" sz="2600" dirty="0" smtClean="0"/>
          </a:p>
          <a:p>
            <a:pPr marL="0" indent="0">
              <a:buNone/>
            </a:pPr>
            <a:r>
              <a:rPr lang="cs-CZ" sz="2600" dirty="0" err="1" smtClean="0"/>
              <a:t>Local_Num</a:t>
            </a:r>
            <a:r>
              <a:rPr lang="cs-CZ" sz="2600" dirty="0" smtClean="0"/>
              <a:t> : </a:t>
            </a:r>
            <a:r>
              <a:rPr lang="cs-CZ" sz="2600" dirty="0" err="1" smtClean="0"/>
              <a:t>Integer</a:t>
            </a:r>
            <a:r>
              <a:rPr lang="cs-CZ" sz="2600" dirty="0" smtClean="0"/>
              <a:t>;</a:t>
            </a:r>
          </a:p>
          <a:p>
            <a:pPr marL="0" indent="0">
              <a:buNone/>
            </a:pPr>
            <a:r>
              <a:rPr lang="cs-CZ" sz="2600" b="1" dirty="0" err="1" smtClean="0"/>
              <a:t>begin</a:t>
            </a:r>
            <a:endParaRPr lang="cs-CZ" sz="2600" dirty="0"/>
          </a:p>
          <a:p>
            <a:pPr marL="0" indent="0">
              <a:buNone/>
            </a:pPr>
            <a:r>
              <a:rPr lang="cs-CZ" sz="2600" dirty="0" smtClean="0"/>
              <a:t>//</a:t>
            </a:r>
            <a:r>
              <a:rPr lang="cs-CZ" sz="2600" dirty="0"/>
              <a:t>čeká na vložení čísla – </a:t>
            </a:r>
            <a:r>
              <a:rPr lang="cs-CZ" sz="2600" dirty="0" err="1"/>
              <a:t>entry</a:t>
            </a:r>
            <a:r>
              <a:rPr lang="cs-CZ" sz="2600" dirty="0"/>
              <a:t> </a:t>
            </a:r>
            <a:r>
              <a:rPr lang="cs-CZ" sz="2600" dirty="0" smtClean="0"/>
              <a:t>call</a:t>
            </a:r>
            <a:endParaRPr lang="cs-CZ" sz="2600" dirty="0"/>
          </a:p>
          <a:p>
            <a:pPr marL="0" indent="0">
              <a:buNone/>
            </a:pPr>
            <a:r>
              <a:rPr lang="cs-CZ" sz="2600" b="1" dirty="0" smtClean="0"/>
              <a:t>  </a:t>
            </a:r>
            <a:r>
              <a:rPr lang="cs-CZ" sz="2600" b="1" dirty="0" err="1" smtClean="0"/>
              <a:t>accept</a:t>
            </a:r>
            <a:r>
              <a:rPr lang="cs-CZ" sz="2600" b="1" dirty="0" smtClean="0"/>
              <a:t> </a:t>
            </a:r>
            <a:r>
              <a:rPr lang="cs-CZ" sz="2600" dirty="0"/>
              <a:t>Start(</a:t>
            </a:r>
            <a:r>
              <a:rPr lang="cs-CZ" sz="2600" dirty="0" err="1"/>
              <a:t>Num</a:t>
            </a:r>
            <a:r>
              <a:rPr lang="cs-CZ" sz="2600" dirty="0"/>
              <a:t> : in </a:t>
            </a:r>
            <a:r>
              <a:rPr lang="cs-CZ" sz="2600" dirty="0" err="1" smtClean="0"/>
              <a:t>Integer</a:t>
            </a:r>
            <a:r>
              <a:rPr lang="cs-CZ" sz="2600" dirty="0" smtClean="0"/>
              <a:t>)</a:t>
            </a:r>
            <a:r>
              <a:rPr lang="cs-CZ" sz="2600" b="1" dirty="0" smtClean="0"/>
              <a:t> do</a:t>
            </a:r>
            <a:endParaRPr lang="cs-CZ" sz="2600" dirty="0"/>
          </a:p>
          <a:p>
            <a:pPr marL="0" indent="0">
              <a:buNone/>
            </a:pPr>
            <a:r>
              <a:rPr lang="cs-CZ" sz="2600" dirty="0"/>
              <a:t> </a:t>
            </a:r>
            <a:r>
              <a:rPr lang="cs-CZ" sz="2600" dirty="0" smtClean="0"/>
              <a:t>         </a:t>
            </a:r>
            <a:r>
              <a:rPr lang="cs-CZ" sz="2600" dirty="0" err="1" smtClean="0"/>
              <a:t>Local_Num</a:t>
            </a:r>
            <a:r>
              <a:rPr lang="cs-CZ" sz="2600" dirty="0" smtClean="0"/>
              <a:t> </a:t>
            </a:r>
            <a:r>
              <a:rPr lang="cs-CZ" sz="2600" dirty="0"/>
              <a:t>:= </a:t>
            </a:r>
            <a:r>
              <a:rPr lang="cs-CZ" sz="2600" dirty="0" err="1"/>
              <a:t>Num</a:t>
            </a:r>
            <a:r>
              <a:rPr lang="cs-CZ" sz="2600" dirty="0" smtClean="0"/>
              <a:t>;</a:t>
            </a:r>
            <a:endParaRPr lang="cs-CZ" sz="2600" dirty="0"/>
          </a:p>
          <a:p>
            <a:pPr marL="0" indent="0">
              <a:buNone/>
            </a:pPr>
            <a:r>
              <a:rPr lang="cs-CZ" sz="2600" b="1" dirty="0" smtClean="0"/>
              <a:t>  end </a:t>
            </a:r>
            <a:r>
              <a:rPr lang="cs-CZ" sz="2600" dirty="0"/>
              <a:t>Start</a:t>
            </a:r>
            <a:r>
              <a:rPr lang="cs-CZ" sz="2600" dirty="0" smtClean="0"/>
              <a:t>;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427984" y="716360"/>
            <a:ext cx="4716016" cy="619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2400" dirty="0" smtClean="0"/>
              <a:t>  //normálně pokračuje v běhu</a:t>
            </a:r>
          </a:p>
          <a:p>
            <a:pPr marL="0" indent="0">
              <a:buFont typeface="Arial" pitchFamily="34" charset="0"/>
              <a:buNone/>
            </a:pPr>
            <a:r>
              <a:rPr lang="cs-CZ" sz="2400" dirty="0" smtClean="0"/>
              <a:t>  </a:t>
            </a:r>
            <a:r>
              <a:rPr lang="cs-CZ" sz="2400" dirty="0" err="1" smtClean="0"/>
              <a:t>Local_Num</a:t>
            </a:r>
            <a:r>
              <a:rPr lang="cs-CZ" sz="2400" dirty="0" smtClean="0"/>
              <a:t> := </a:t>
            </a:r>
            <a:r>
              <a:rPr lang="cs-CZ" sz="2400" dirty="0" err="1" smtClean="0"/>
              <a:t>Local_Num</a:t>
            </a:r>
            <a:r>
              <a:rPr lang="cs-CZ" sz="2400" dirty="0" smtClean="0"/>
              <a:t> * 2;</a:t>
            </a:r>
          </a:p>
          <a:p>
            <a:pPr marL="0" indent="0">
              <a:buFont typeface="Arial" pitchFamily="34" charset="0"/>
              <a:buNone/>
            </a:pPr>
            <a:endParaRPr lang="cs-CZ" sz="2400" dirty="0" smtClean="0"/>
          </a:p>
          <a:p>
            <a:pPr marL="0" indent="0">
              <a:buFont typeface="Arial" pitchFamily="34" charset="0"/>
              <a:buNone/>
            </a:pPr>
            <a:r>
              <a:rPr lang="cs-CZ" sz="2400" dirty="0"/>
              <a:t> </a:t>
            </a:r>
            <a:r>
              <a:rPr lang="cs-CZ" sz="2400" dirty="0" smtClean="0"/>
              <a:t> //čeká na vyzvednutí spočítané    </a:t>
            </a:r>
          </a:p>
          <a:p>
            <a:pPr marL="0" indent="0">
              <a:buFont typeface="Arial" pitchFamily="34" charset="0"/>
              <a:buNone/>
            </a:pPr>
            <a:r>
              <a:rPr lang="cs-CZ" sz="2400" dirty="0"/>
              <a:t> </a:t>
            </a:r>
            <a:r>
              <a:rPr lang="cs-CZ" sz="2400" dirty="0" smtClean="0"/>
              <a:t> //hodnoty</a:t>
            </a:r>
          </a:p>
          <a:p>
            <a:pPr marL="0" indent="0">
              <a:buFont typeface="Arial" pitchFamily="34" charset="0"/>
              <a:buNone/>
            </a:pPr>
            <a:r>
              <a:rPr lang="cs-CZ" sz="2400" b="1" dirty="0" smtClean="0"/>
              <a:t>   </a:t>
            </a:r>
            <a:r>
              <a:rPr lang="cs-CZ" sz="2400" b="1" dirty="0" err="1" smtClean="0"/>
              <a:t>accept</a:t>
            </a:r>
            <a:r>
              <a:rPr lang="cs-CZ" sz="2400" b="1" dirty="0" smtClean="0"/>
              <a:t> </a:t>
            </a:r>
            <a:r>
              <a:rPr lang="cs-CZ" sz="2400" dirty="0" smtClean="0"/>
              <a:t>Report(</a:t>
            </a:r>
            <a:r>
              <a:rPr lang="cs-CZ" sz="2400" dirty="0" err="1" smtClean="0"/>
              <a:t>Num</a:t>
            </a:r>
            <a:r>
              <a:rPr lang="cs-CZ" sz="2400" dirty="0" smtClean="0"/>
              <a:t> : </a:t>
            </a:r>
            <a:r>
              <a:rPr lang="cs-CZ" sz="2400" dirty="0" err="1" smtClean="0"/>
              <a:t>out</a:t>
            </a:r>
            <a:r>
              <a:rPr lang="cs-CZ" sz="2400" dirty="0" smtClean="0"/>
              <a:t> </a:t>
            </a:r>
            <a:r>
              <a:rPr lang="cs-CZ" sz="2400" dirty="0" err="1" smtClean="0"/>
              <a:t>Integer</a:t>
            </a:r>
            <a:r>
              <a:rPr lang="cs-CZ" sz="2400" dirty="0" smtClean="0"/>
              <a:t>)    </a:t>
            </a:r>
          </a:p>
          <a:p>
            <a:pPr marL="0" indent="0">
              <a:buFont typeface="Arial" pitchFamily="34" charset="0"/>
              <a:buNone/>
            </a:pPr>
            <a:r>
              <a:rPr lang="cs-CZ" sz="2400" b="1" dirty="0"/>
              <a:t> </a:t>
            </a:r>
            <a:r>
              <a:rPr lang="cs-CZ" sz="2400" b="1" dirty="0" smtClean="0"/>
              <a:t>   do</a:t>
            </a:r>
            <a:endParaRPr lang="cs-CZ" sz="2400" dirty="0" smtClean="0"/>
          </a:p>
          <a:p>
            <a:pPr marL="0" indent="0">
              <a:buFont typeface="Arial" pitchFamily="34" charset="0"/>
              <a:buNone/>
            </a:pPr>
            <a:r>
              <a:rPr lang="cs-CZ" sz="2400" dirty="0" smtClean="0"/>
              <a:t>         </a:t>
            </a:r>
            <a:r>
              <a:rPr lang="cs-CZ" sz="2400" dirty="0" err="1" smtClean="0"/>
              <a:t>Num</a:t>
            </a:r>
            <a:r>
              <a:rPr lang="cs-CZ" sz="2400" dirty="0" smtClean="0"/>
              <a:t> := </a:t>
            </a:r>
            <a:r>
              <a:rPr lang="cs-CZ" sz="2400" dirty="0" err="1" smtClean="0"/>
              <a:t>Local_Num</a:t>
            </a:r>
            <a:r>
              <a:rPr lang="cs-CZ" sz="2400" dirty="0" smtClean="0"/>
              <a:t>;</a:t>
            </a:r>
          </a:p>
          <a:p>
            <a:pPr marL="0" indent="0">
              <a:buFont typeface="Arial" pitchFamily="34" charset="0"/>
              <a:buNone/>
            </a:pPr>
            <a:r>
              <a:rPr lang="cs-CZ" sz="2400" b="1" dirty="0" smtClean="0"/>
              <a:t>    end </a:t>
            </a:r>
            <a:r>
              <a:rPr lang="cs-CZ" sz="2400" dirty="0" smtClean="0"/>
              <a:t>Report;</a:t>
            </a:r>
          </a:p>
          <a:p>
            <a:pPr marL="0" indent="0">
              <a:buFont typeface="Arial" pitchFamily="34" charset="0"/>
              <a:buNone/>
            </a:pPr>
            <a:endParaRPr lang="cs-CZ" sz="2400" dirty="0" smtClean="0"/>
          </a:p>
          <a:p>
            <a:pPr marL="0" indent="0">
              <a:buFont typeface="Arial" pitchFamily="34" charset="0"/>
              <a:buNone/>
            </a:pPr>
            <a:r>
              <a:rPr lang="cs-CZ" sz="2400" b="1" dirty="0" smtClean="0"/>
              <a:t>end </a:t>
            </a:r>
            <a:r>
              <a:rPr lang="cs-CZ" sz="2400" dirty="0" err="1" smtClean="0"/>
              <a:t>Simple_Task</a:t>
            </a:r>
            <a:r>
              <a:rPr lang="cs-CZ" sz="2400" dirty="0" smtClean="0"/>
              <a:t>;</a:t>
            </a:r>
            <a:endParaRPr lang="cs-CZ" sz="24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150</a:t>
            </a:fld>
            <a:endParaRPr lang="cs-CZ"/>
          </a:p>
        </p:txBody>
      </p:sp>
      <p:cxnSp>
        <p:nvCxnSpPr>
          <p:cNvPr id="7" name="Přímá spojnice 6"/>
          <p:cNvCxnSpPr/>
          <p:nvPr/>
        </p:nvCxnSpPr>
        <p:spPr>
          <a:xfrm>
            <a:off x="4427984" y="476672"/>
            <a:ext cx="0" cy="63813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39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4. Ada - </a:t>
            </a:r>
            <a:r>
              <a:rPr lang="cs-CZ" dirty="0" err="1" smtClean="0"/>
              <a:t>task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/>
              <a:t>task</a:t>
            </a:r>
            <a:r>
              <a:rPr lang="cs-CZ" dirty="0"/>
              <a:t> si může vynutit</a:t>
            </a:r>
            <a:r>
              <a:rPr lang="cs-CZ" dirty="0" smtClean="0"/>
              <a:t>, </a:t>
            </a:r>
            <a:r>
              <a:rPr lang="cs-CZ" dirty="0"/>
              <a:t>v jakém pořadí se </a:t>
            </a:r>
            <a:r>
              <a:rPr lang="cs-CZ" dirty="0" smtClean="0"/>
              <a:t>provedou jaké </a:t>
            </a:r>
            <a:r>
              <a:rPr lang="cs-CZ" dirty="0"/>
              <a:t>akce – </a:t>
            </a:r>
            <a:r>
              <a:rPr lang="cs-CZ" dirty="0" err="1"/>
              <a:t>entry</a:t>
            </a:r>
            <a:r>
              <a:rPr lang="cs-CZ" dirty="0"/>
              <a:t> </a:t>
            </a:r>
            <a:r>
              <a:rPr lang="cs-CZ" dirty="0" err="1" smtClean="0"/>
              <a:t>calls</a:t>
            </a:r>
            <a:r>
              <a:rPr lang="cs-CZ" dirty="0" smtClean="0"/>
              <a:t> </a:t>
            </a:r>
          </a:p>
          <a:p>
            <a:r>
              <a:rPr lang="cs-CZ" dirty="0" smtClean="0"/>
              <a:t>Výsledek nepovedeného start</a:t>
            </a:r>
            <a:r>
              <a:rPr lang="cs-CZ" dirty="0"/>
              <a:t>, </a:t>
            </a:r>
            <a:r>
              <a:rPr lang="cs-CZ" dirty="0" smtClean="0"/>
              <a:t>by </a:t>
            </a:r>
            <a:r>
              <a:rPr lang="cs-CZ" dirty="0"/>
              <a:t>byl </a:t>
            </a:r>
            <a:r>
              <a:rPr lang="cs-CZ" dirty="0" err="1"/>
              <a:t>deadlock</a:t>
            </a:r>
            <a:r>
              <a:rPr lang="cs-CZ" dirty="0"/>
              <a:t> </a:t>
            </a:r>
            <a:r>
              <a:rPr lang="cs-CZ" dirty="0" err="1"/>
              <a:t>tasku</a:t>
            </a:r>
            <a:endParaRPr lang="cs-CZ" dirty="0"/>
          </a:p>
          <a:p>
            <a:r>
              <a:rPr lang="cs-CZ" dirty="0" err="1" smtClean="0"/>
              <a:t>accept</a:t>
            </a:r>
            <a:endParaRPr lang="cs-CZ" dirty="0"/>
          </a:p>
          <a:p>
            <a:pPr lvl="1"/>
            <a:r>
              <a:rPr lang="cs-CZ" dirty="0" smtClean="0"/>
              <a:t>klient </a:t>
            </a:r>
            <a:r>
              <a:rPr lang="cs-CZ" dirty="0"/>
              <a:t>zavolá server</a:t>
            </a:r>
          </a:p>
          <a:p>
            <a:pPr lvl="1"/>
            <a:r>
              <a:rPr lang="cs-CZ" dirty="0" smtClean="0"/>
              <a:t>server </a:t>
            </a:r>
            <a:r>
              <a:rPr lang="cs-CZ" dirty="0"/>
              <a:t>si převezme parametry</a:t>
            </a:r>
          </a:p>
          <a:p>
            <a:pPr lvl="1"/>
            <a:r>
              <a:rPr lang="cs-CZ" dirty="0" smtClean="0"/>
              <a:t>server provede výpočet, klient spí</a:t>
            </a:r>
          </a:p>
          <a:p>
            <a:pPr lvl="1"/>
            <a:r>
              <a:rPr lang="cs-CZ" dirty="0" smtClean="0"/>
              <a:t>server </a:t>
            </a:r>
            <a:r>
              <a:rPr lang="cs-CZ" dirty="0"/>
              <a:t>předá výsledky</a:t>
            </a:r>
          </a:p>
          <a:p>
            <a:pPr lvl="1"/>
            <a:r>
              <a:rPr lang="cs-CZ" dirty="0" smtClean="0"/>
              <a:t>=&gt; server </a:t>
            </a:r>
            <a:r>
              <a:rPr lang="cs-CZ" dirty="0"/>
              <a:t>je, na rozdíl od monitoru, samostatné vlákno, které soupeří </a:t>
            </a:r>
            <a:r>
              <a:rPr lang="cs-CZ" dirty="0" smtClean="0"/>
              <a:t>s ostatními </a:t>
            </a:r>
            <a:r>
              <a:rPr lang="cs-CZ" dirty="0"/>
              <a:t>vlákny o strojový čas</a:t>
            </a:r>
          </a:p>
          <a:p>
            <a:pPr lvl="2"/>
            <a:r>
              <a:rPr lang="cs-CZ" dirty="0" smtClean="0"/>
              <a:t>Server </a:t>
            </a:r>
            <a:r>
              <a:rPr lang="cs-CZ" dirty="0"/>
              <a:t>může mít povoleno dělat něco, co volající vlákno dělat </a:t>
            </a:r>
            <a:r>
              <a:rPr lang="cs-CZ" dirty="0" smtClean="0"/>
              <a:t>nesmí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82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4. Ada</a:t>
            </a:r>
            <a:r>
              <a:rPr lang="cs-CZ" dirty="0"/>
              <a:t> </a:t>
            </a:r>
            <a:r>
              <a:rPr lang="cs-CZ" dirty="0" smtClean="0"/>
              <a:t>- </a:t>
            </a:r>
            <a:r>
              <a:rPr lang="cs-CZ" dirty="0" err="1" smtClean="0"/>
              <a:t>Select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Může být nezbytné, aby úkol mohl reagovat na několik vstupních volání (</a:t>
            </a:r>
            <a:r>
              <a:rPr lang="cs-CZ" dirty="0" err="1"/>
              <a:t>entry</a:t>
            </a:r>
            <a:r>
              <a:rPr lang="cs-CZ" dirty="0"/>
              <a:t> </a:t>
            </a:r>
            <a:r>
              <a:rPr lang="cs-CZ" dirty="0" err="1"/>
              <a:t>calls</a:t>
            </a:r>
            <a:r>
              <a:rPr lang="cs-CZ" dirty="0"/>
              <a:t>) </a:t>
            </a:r>
            <a:endParaRPr lang="cs-CZ" dirty="0" smtClean="0"/>
          </a:p>
          <a:p>
            <a:pPr lvl="1"/>
            <a:r>
              <a:rPr lang="cs-CZ" dirty="0" smtClean="0"/>
              <a:t>pokaždé </a:t>
            </a:r>
            <a:r>
              <a:rPr lang="cs-CZ" dirty="0"/>
              <a:t>na jiné dle okolností </a:t>
            </a:r>
            <a:endParaRPr lang="cs-CZ" dirty="0" smtClean="0"/>
          </a:p>
          <a:p>
            <a:pPr lvl="1"/>
            <a:r>
              <a:rPr lang="cs-CZ" dirty="0" smtClean="0"/>
              <a:t>tj</a:t>
            </a:r>
            <a:r>
              <a:rPr lang="cs-CZ" dirty="0"/>
              <a:t>. ne v předem určeném pořadí</a:t>
            </a:r>
          </a:p>
          <a:p>
            <a:pPr lvl="1"/>
            <a:r>
              <a:rPr lang="cs-CZ" dirty="0" smtClean="0"/>
              <a:t>Např</a:t>
            </a:r>
            <a:r>
              <a:rPr lang="cs-CZ" dirty="0"/>
              <a:t>. si </a:t>
            </a:r>
            <a:r>
              <a:rPr lang="cs-CZ" dirty="0" smtClean="0"/>
              <a:t>lze </a:t>
            </a:r>
            <a:r>
              <a:rPr lang="cs-CZ" dirty="0"/>
              <a:t>vynutit inicializaci a další už se pak </a:t>
            </a:r>
            <a:r>
              <a:rPr lang="cs-CZ" dirty="0" smtClean="0"/>
              <a:t>může vykonávat </a:t>
            </a:r>
            <a:r>
              <a:rPr lang="cs-CZ" dirty="0"/>
              <a:t>v libovolném pořadí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783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Ada - </a:t>
            </a:r>
            <a:r>
              <a:rPr lang="cs-CZ" dirty="0" err="1"/>
              <a:t>Select</a:t>
            </a:r>
            <a:r>
              <a:rPr lang="cs-CZ" dirty="0" smtClean="0"/>
              <a:t>             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548680"/>
            <a:ext cx="5544616" cy="619268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//Vynutíme si inicializaci a další se </a:t>
            </a:r>
            <a:r>
              <a:rPr lang="cs-CZ" dirty="0" smtClean="0"/>
              <a:t>už </a:t>
            </a:r>
            <a:r>
              <a:rPr lang="cs-CZ" dirty="0"/>
              <a:t>pak může vykonávat v libovolném </a:t>
            </a:r>
            <a:r>
              <a:rPr lang="cs-CZ" dirty="0" smtClean="0"/>
              <a:t>pořadí</a:t>
            </a:r>
            <a:r>
              <a:rPr lang="cs-CZ" dirty="0"/>
              <a:t>. </a:t>
            </a:r>
            <a:endParaRPr lang="cs-CZ" b="1" dirty="0" smtClean="0"/>
          </a:p>
          <a:p>
            <a:pPr marL="0" indent="0">
              <a:buNone/>
            </a:pPr>
            <a:r>
              <a:rPr lang="cs-CZ" b="1" dirty="0" err="1" smtClean="0"/>
              <a:t>accept</a:t>
            </a:r>
            <a:r>
              <a:rPr lang="cs-CZ" b="1" dirty="0" smtClean="0"/>
              <a:t> </a:t>
            </a:r>
            <a:r>
              <a:rPr lang="cs-CZ" dirty="0" err="1"/>
              <a:t>Init</a:t>
            </a:r>
            <a:r>
              <a:rPr lang="cs-CZ" dirty="0"/>
              <a:t>(</a:t>
            </a:r>
            <a:r>
              <a:rPr lang="cs-CZ" dirty="0" err="1"/>
              <a:t>Item</a:t>
            </a:r>
            <a:r>
              <a:rPr lang="cs-CZ" dirty="0"/>
              <a:t> : in </a:t>
            </a:r>
            <a:r>
              <a:rPr lang="cs-CZ" dirty="0" err="1"/>
              <a:t>Integer</a:t>
            </a:r>
            <a:r>
              <a:rPr lang="cs-CZ" dirty="0"/>
              <a:t>) </a:t>
            </a:r>
            <a:r>
              <a:rPr lang="cs-CZ" b="1" dirty="0" smtClean="0"/>
              <a:t>do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   </a:t>
            </a:r>
            <a:r>
              <a:rPr lang="cs-CZ" dirty="0" err="1" smtClean="0"/>
              <a:t>Local_Item</a:t>
            </a:r>
            <a:r>
              <a:rPr lang="cs-CZ" dirty="0" smtClean="0"/>
              <a:t> </a:t>
            </a:r>
            <a:r>
              <a:rPr lang="cs-CZ" dirty="0"/>
              <a:t>:= </a:t>
            </a:r>
            <a:r>
              <a:rPr lang="cs-CZ" dirty="0" err="1"/>
              <a:t>Item</a:t>
            </a:r>
            <a:r>
              <a:rPr lang="cs-CZ" dirty="0" smtClean="0"/>
              <a:t>;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end </a:t>
            </a:r>
            <a:r>
              <a:rPr lang="cs-CZ" dirty="0" err="1"/>
              <a:t>Init</a:t>
            </a:r>
            <a:r>
              <a:rPr lang="cs-CZ" dirty="0" smtClean="0"/>
              <a:t>;</a:t>
            </a:r>
            <a:endParaRPr lang="cs-CZ" dirty="0"/>
          </a:p>
          <a:p>
            <a:pPr marL="0" indent="0">
              <a:buNone/>
            </a:pPr>
            <a:r>
              <a:rPr lang="cs-CZ" b="1" dirty="0" err="1"/>
              <a:t>loop</a:t>
            </a:r>
            <a:r>
              <a:rPr lang="cs-CZ" b="1" dirty="0"/>
              <a:t> </a:t>
            </a:r>
            <a:endParaRPr lang="cs-CZ" b="1" dirty="0" smtClean="0"/>
          </a:p>
          <a:p>
            <a:pPr marL="0" indent="0">
              <a:buNone/>
            </a:pPr>
            <a:r>
              <a:rPr lang="cs-CZ" b="1" dirty="0"/>
              <a:t> </a:t>
            </a:r>
            <a:r>
              <a:rPr lang="cs-CZ" b="1" dirty="0" smtClean="0"/>
              <a:t> </a:t>
            </a:r>
            <a:r>
              <a:rPr lang="cs-CZ" b="1" dirty="0" err="1" smtClean="0"/>
              <a:t>select</a:t>
            </a:r>
            <a:endParaRPr lang="cs-CZ" dirty="0"/>
          </a:p>
          <a:p>
            <a:pPr marL="0" indent="0">
              <a:buNone/>
            </a:pPr>
            <a:r>
              <a:rPr lang="cs-CZ" b="1" dirty="0" smtClean="0"/>
              <a:t>      </a:t>
            </a:r>
            <a:r>
              <a:rPr lang="cs-CZ" b="1" dirty="0" err="1" smtClean="0"/>
              <a:t>accept</a:t>
            </a:r>
            <a:r>
              <a:rPr lang="cs-CZ" b="1" dirty="0" smtClean="0"/>
              <a:t> </a:t>
            </a:r>
            <a:r>
              <a:rPr lang="cs-CZ" dirty="0"/>
              <a:t>Stop</a:t>
            </a:r>
            <a:r>
              <a:rPr lang="cs-CZ" dirty="0" smtClean="0"/>
              <a:t>;</a:t>
            </a:r>
            <a:endParaRPr lang="cs-CZ" dirty="0"/>
          </a:p>
          <a:p>
            <a:pPr marL="0" indent="0">
              <a:buNone/>
            </a:pPr>
            <a:r>
              <a:rPr lang="cs-CZ" b="1" dirty="0" smtClean="0"/>
              <a:t>          exit</a:t>
            </a:r>
            <a:r>
              <a:rPr lang="cs-CZ" dirty="0" smtClean="0"/>
              <a:t>;</a:t>
            </a:r>
            <a:endParaRPr lang="cs-CZ" dirty="0"/>
          </a:p>
          <a:p>
            <a:pPr marL="0" indent="0">
              <a:buNone/>
            </a:pPr>
            <a:r>
              <a:rPr lang="cs-CZ" b="1" dirty="0" smtClean="0"/>
              <a:t>   </a:t>
            </a:r>
            <a:r>
              <a:rPr lang="cs-CZ" b="1" dirty="0" err="1" smtClean="0"/>
              <a:t>or</a:t>
            </a:r>
            <a:endParaRPr lang="cs-CZ" dirty="0"/>
          </a:p>
          <a:p>
            <a:pPr marL="0" indent="0">
              <a:buNone/>
            </a:pPr>
            <a:r>
              <a:rPr lang="cs-CZ" b="1" dirty="0" smtClean="0"/>
              <a:t>       </a:t>
            </a:r>
            <a:r>
              <a:rPr lang="cs-CZ" b="1" dirty="0" err="1" smtClean="0"/>
              <a:t>when</a:t>
            </a:r>
            <a:r>
              <a:rPr lang="cs-CZ" b="1" dirty="0" smtClean="0"/>
              <a:t> </a:t>
            </a:r>
            <a:r>
              <a:rPr lang="cs-CZ" dirty="0" err="1" smtClean="0"/>
              <a:t>podminka</a:t>
            </a:r>
            <a:r>
              <a:rPr lang="cs-CZ" dirty="0" smtClean="0"/>
              <a:t> </a:t>
            </a:r>
            <a:r>
              <a:rPr lang="cs-CZ" dirty="0"/>
              <a:t>= &gt;	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//</a:t>
            </a:r>
            <a:r>
              <a:rPr lang="cs-CZ" dirty="0"/>
              <a:t>může i nemusí být</a:t>
            </a:r>
          </a:p>
          <a:p>
            <a:pPr marL="0" indent="0">
              <a:buNone/>
            </a:pPr>
            <a:r>
              <a:rPr lang="cs-CZ" b="1" dirty="0" smtClean="0"/>
              <a:t>        </a:t>
            </a:r>
            <a:r>
              <a:rPr lang="cs-CZ" b="1" dirty="0" err="1" smtClean="0"/>
              <a:t>accept</a:t>
            </a:r>
            <a:r>
              <a:rPr lang="cs-CZ" b="1" dirty="0" smtClean="0"/>
              <a:t> </a:t>
            </a:r>
            <a:r>
              <a:rPr lang="cs-CZ" dirty="0" err="1"/>
              <a:t>Put</a:t>
            </a:r>
            <a:r>
              <a:rPr lang="cs-CZ" dirty="0"/>
              <a:t>(</a:t>
            </a:r>
            <a:r>
              <a:rPr lang="cs-CZ" dirty="0" err="1"/>
              <a:t>Item</a:t>
            </a:r>
            <a:r>
              <a:rPr lang="cs-CZ" dirty="0"/>
              <a:t> : in </a:t>
            </a:r>
            <a:r>
              <a:rPr lang="cs-CZ" dirty="0" err="1"/>
              <a:t>Integer</a:t>
            </a:r>
            <a:r>
              <a:rPr lang="cs-CZ" dirty="0"/>
              <a:t>) </a:t>
            </a:r>
            <a:r>
              <a:rPr lang="cs-CZ" b="1" dirty="0" smtClean="0"/>
              <a:t>do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                 </a:t>
            </a:r>
            <a:r>
              <a:rPr lang="cs-CZ" dirty="0" err="1" smtClean="0"/>
              <a:t>Local_Item</a:t>
            </a:r>
            <a:r>
              <a:rPr lang="cs-CZ" dirty="0" smtClean="0"/>
              <a:t> </a:t>
            </a:r>
            <a:r>
              <a:rPr lang="cs-CZ" dirty="0"/>
              <a:t>:= </a:t>
            </a:r>
            <a:r>
              <a:rPr lang="cs-CZ" dirty="0" err="1"/>
              <a:t>Item</a:t>
            </a:r>
            <a:r>
              <a:rPr lang="cs-CZ" dirty="0" smtClean="0"/>
              <a:t>;</a:t>
            </a:r>
            <a:endParaRPr lang="cs-CZ" dirty="0"/>
          </a:p>
          <a:p>
            <a:pPr marL="0" indent="0">
              <a:buNone/>
            </a:pPr>
            <a:r>
              <a:rPr lang="cs-CZ" b="1" dirty="0" smtClean="0"/>
              <a:t>        end </a:t>
            </a:r>
            <a:r>
              <a:rPr lang="cs-CZ" dirty="0" err="1"/>
              <a:t>Put</a:t>
            </a:r>
            <a:r>
              <a:rPr lang="cs-CZ" dirty="0" smtClean="0"/>
              <a:t>;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        </a:t>
            </a:r>
            <a:r>
              <a:rPr lang="cs-CZ" dirty="0" err="1" smtClean="0"/>
              <a:t>Local_Item</a:t>
            </a:r>
            <a:r>
              <a:rPr lang="cs-CZ" dirty="0" smtClean="0"/>
              <a:t> </a:t>
            </a:r>
            <a:r>
              <a:rPr lang="cs-CZ" dirty="0"/>
              <a:t>:= </a:t>
            </a:r>
            <a:r>
              <a:rPr lang="cs-CZ" dirty="0" err="1" smtClean="0"/>
              <a:t>Local_Item</a:t>
            </a:r>
            <a:r>
              <a:rPr lang="cs-CZ" dirty="0" smtClean="0"/>
              <a:t> </a:t>
            </a:r>
            <a:r>
              <a:rPr lang="cs-CZ" dirty="0"/>
              <a:t>* 2</a:t>
            </a:r>
            <a:r>
              <a:rPr lang="cs-CZ" dirty="0" smtClean="0"/>
              <a:t>;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153</a:t>
            </a:fld>
            <a:endParaRPr lang="cs-CZ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5076056" y="1340768"/>
            <a:ext cx="4067944" cy="5517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500" dirty="0" smtClean="0"/>
              <a:t>    </a:t>
            </a:r>
            <a:r>
              <a:rPr lang="cs-CZ" sz="2500" b="1" dirty="0" err="1" smtClean="0"/>
              <a:t>else</a:t>
            </a:r>
            <a:endParaRPr lang="cs-CZ" sz="2500" dirty="0" smtClean="0"/>
          </a:p>
          <a:p>
            <a:pPr marL="0" indent="0">
              <a:buNone/>
            </a:pPr>
            <a:r>
              <a:rPr lang="cs-CZ" sz="2500" dirty="0"/>
              <a:t> </a:t>
            </a:r>
            <a:r>
              <a:rPr lang="cs-CZ" sz="2500" dirty="0" smtClean="0"/>
              <a:t>     </a:t>
            </a:r>
            <a:r>
              <a:rPr lang="cs-CZ" sz="2500" dirty="0" err="1" smtClean="0"/>
              <a:t>Put_Line</a:t>
            </a:r>
            <a:r>
              <a:rPr lang="cs-CZ" sz="2500" dirty="0"/>
              <a:t>("No </a:t>
            </a:r>
            <a:r>
              <a:rPr lang="cs-CZ" sz="2500" dirty="0" err="1"/>
              <a:t>entry</a:t>
            </a:r>
            <a:r>
              <a:rPr lang="cs-CZ" sz="2500" dirty="0"/>
              <a:t> call </a:t>
            </a:r>
            <a:r>
              <a:rPr lang="cs-CZ" sz="2500" dirty="0" err="1"/>
              <a:t>at</a:t>
            </a:r>
            <a:r>
              <a:rPr lang="cs-CZ" sz="2500" dirty="0"/>
              <a:t> </a:t>
            </a:r>
            <a:r>
              <a:rPr lang="cs-CZ" sz="2500" dirty="0" smtClean="0"/>
              <a:t>   	</a:t>
            </a:r>
            <a:r>
              <a:rPr lang="cs-CZ" sz="2500" dirty="0" err="1" smtClean="0"/>
              <a:t>this</a:t>
            </a:r>
            <a:r>
              <a:rPr lang="cs-CZ" sz="2500" dirty="0" smtClean="0"/>
              <a:t> </a:t>
            </a:r>
            <a:r>
              <a:rPr lang="cs-CZ" sz="2500" dirty="0" err="1"/>
              <a:t>time</a:t>
            </a:r>
            <a:r>
              <a:rPr lang="cs-CZ" sz="2500" dirty="0"/>
              <a:t>");</a:t>
            </a:r>
          </a:p>
          <a:p>
            <a:pPr marL="0" indent="0">
              <a:buNone/>
            </a:pPr>
            <a:r>
              <a:rPr lang="cs-CZ" sz="2500" b="1" dirty="0"/>
              <a:t>    </a:t>
            </a:r>
            <a:r>
              <a:rPr lang="cs-CZ" sz="2500" b="1" dirty="0" smtClean="0"/>
              <a:t>end </a:t>
            </a:r>
            <a:r>
              <a:rPr lang="cs-CZ" sz="2500" b="1" dirty="0" err="1"/>
              <a:t>select</a:t>
            </a:r>
            <a:r>
              <a:rPr lang="cs-CZ" sz="2500" dirty="0"/>
              <a:t>;</a:t>
            </a:r>
          </a:p>
          <a:p>
            <a:pPr marL="0" indent="0">
              <a:buNone/>
            </a:pPr>
            <a:r>
              <a:rPr lang="cs-CZ" sz="2500" dirty="0"/>
              <a:t>    </a:t>
            </a:r>
          </a:p>
          <a:p>
            <a:pPr marL="0" indent="0">
              <a:buNone/>
            </a:pPr>
            <a:r>
              <a:rPr lang="cs-CZ" sz="2500" dirty="0"/>
              <a:t>     </a:t>
            </a:r>
            <a:r>
              <a:rPr lang="cs-CZ" sz="2500" dirty="0" err="1"/>
              <a:t>delay</a:t>
            </a:r>
            <a:r>
              <a:rPr lang="cs-CZ" sz="2500" dirty="0"/>
              <a:t> 0.01;</a:t>
            </a:r>
          </a:p>
          <a:p>
            <a:pPr marL="0" indent="0">
              <a:buNone/>
            </a:pPr>
            <a:r>
              <a:rPr lang="cs-CZ" sz="2500" b="1" dirty="0"/>
              <a:t>end </a:t>
            </a:r>
            <a:r>
              <a:rPr lang="cs-CZ" sz="2500" b="1" dirty="0" err="1"/>
              <a:t>loop</a:t>
            </a:r>
            <a:r>
              <a:rPr lang="cs-CZ" dirty="0"/>
              <a:t>;</a:t>
            </a:r>
          </a:p>
        </p:txBody>
      </p:sp>
      <p:cxnSp>
        <p:nvCxnSpPr>
          <p:cNvPr id="7" name="Přímá spojnice 6"/>
          <p:cNvCxnSpPr/>
          <p:nvPr/>
        </p:nvCxnSpPr>
        <p:spPr>
          <a:xfrm>
            <a:off x="4932040" y="1412776"/>
            <a:ext cx="0" cy="52565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14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4. Ada – </a:t>
            </a:r>
            <a:r>
              <a:rPr lang="cs-CZ" dirty="0" err="1"/>
              <a:t>Protected</a:t>
            </a:r>
            <a:r>
              <a:rPr lang="cs-CZ" dirty="0"/>
              <a:t> </a:t>
            </a:r>
            <a:r>
              <a:rPr lang="cs-CZ" dirty="0" err="1"/>
              <a:t>Objects</a:t>
            </a:r>
            <a:r>
              <a:rPr lang="cs-CZ" dirty="0"/>
              <a:t>, </a:t>
            </a:r>
            <a:r>
              <a:rPr lang="cs-CZ" dirty="0" err="1"/>
              <a:t>Protected</a:t>
            </a:r>
            <a:r>
              <a:rPr lang="cs-CZ" dirty="0"/>
              <a:t> </a:t>
            </a:r>
            <a:r>
              <a:rPr lang="cs-CZ" dirty="0" err="1" smtClean="0"/>
              <a:t>Types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 smtClean="0"/>
              <a:t>Tasky</a:t>
            </a:r>
            <a:r>
              <a:rPr lang="cs-CZ" dirty="0" smtClean="0"/>
              <a:t> </a:t>
            </a:r>
            <a:r>
              <a:rPr lang="cs-CZ" dirty="0"/>
              <a:t>mohou sdílet objekty</a:t>
            </a:r>
          </a:p>
          <a:p>
            <a:r>
              <a:rPr lang="cs-CZ" dirty="0" smtClean="0"/>
              <a:t>Objekt </a:t>
            </a:r>
            <a:r>
              <a:rPr lang="cs-CZ" dirty="0"/>
              <a:t>je instance typu – klíčové slovo </a:t>
            </a:r>
            <a:r>
              <a:rPr lang="cs-CZ" dirty="0" smtClean="0"/>
              <a:t>type</a:t>
            </a:r>
            <a:endParaRPr lang="cs-CZ" dirty="0"/>
          </a:p>
          <a:p>
            <a:r>
              <a:rPr lang="cs-CZ" dirty="0" smtClean="0"/>
              <a:t>Klíčové </a:t>
            </a:r>
            <a:r>
              <a:rPr lang="cs-CZ" dirty="0"/>
              <a:t>slovo </a:t>
            </a:r>
            <a:r>
              <a:rPr lang="cs-CZ" dirty="0" err="1"/>
              <a:t>protected</a:t>
            </a:r>
            <a:r>
              <a:rPr lang="cs-CZ" dirty="0"/>
              <a:t> zajistí exkluzivní přístup k chráněnému </a:t>
            </a:r>
            <a:r>
              <a:rPr lang="cs-CZ" dirty="0" smtClean="0"/>
              <a:t>objektu</a:t>
            </a:r>
            <a:endParaRPr lang="cs-CZ" dirty="0"/>
          </a:p>
          <a:p>
            <a:r>
              <a:rPr lang="cs-CZ" dirty="0" smtClean="0"/>
              <a:t>Jsou </a:t>
            </a:r>
            <a:r>
              <a:rPr lang="cs-CZ" dirty="0"/>
              <a:t>tři operace nad chráněnými objekty</a:t>
            </a:r>
            <a:r>
              <a:rPr lang="cs-CZ" dirty="0" smtClean="0"/>
              <a:t>:</a:t>
            </a:r>
            <a:endParaRPr lang="cs-CZ" dirty="0"/>
          </a:p>
          <a:p>
            <a:pPr lvl="1"/>
            <a:r>
              <a:rPr lang="cs-CZ" dirty="0" smtClean="0"/>
              <a:t>Procedury </a:t>
            </a:r>
          </a:p>
          <a:p>
            <a:pPr lvl="2"/>
            <a:r>
              <a:rPr lang="cs-CZ" dirty="0" smtClean="0"/>
              <a:t>mění </a:t>
            </a:r>
            <a:r>
              <a:rPr lang="cs-CZ" dirty="0"/>
              <a:t>stav objektu, aniž by pro to musela být </a:t>
            </a:r>
            <a:r>
              <a:rPr lang="cs-CZ" dirty="0" smtClean="0"/>
              <a:t>splněna podmínka</a:t>
            </a:r>
            <a:r>
              <a:rPr lang="cs-CZ" dirty="0"/>
              <a:t>; </a:t>
            </a:r>
            <a:endParaRPr lang="cs-CZ" dirty="0" smtClean="0"/>
          </a:p>
          <a:p>
            <a:pPr lvl="2"/>
            <a:r>
              <a:rPr lang="cs-CZ" dirty="0" smtClean="0"/>
              <a:t>musí </a:t>
            </a:r>
            <a:r>
              <a:rPr lang="cs-CZ" dirty="0"/>
              <a:t>mít exkluzivní přístup k objektu – starost </a:t>
            </a:r>
            <a:r>
              <a:rPr lang="cs-CZ" dirty="0" smtClean="0"/>
              <a:t>překladače</a:t>
            </a:r>
            <a:endParaRPr lang="cs-CZ" dirty="0"/>
          </a:p>
          <a:p>
            <a:pPr lvl="1"/>
            <a:r>
              <a:rPr lang="cs-CZ" dirty="0" err="1" smtClean="0"/>
              <a:t>Entry</a:t>
            </a:r>
            <a:r>
              <a:rPr lang="cs-CZ" dirty="0" smtClean="0"/>
              <a:t> </a:t>
            </a:r>
            <a:r>
              <a:rPr lang="cs-CZ" dirty="0" err="1" smtClean="0"/>
              <a:t>calls</a:t>
            </a:r>
            <a:endParaRPr lang="cs-CZ" dirty="0"/>
          </a:p>
          <a:p>
            <a:pPr lvl="2"/>
            <a:r>
              <a:rPr lang="cs-CZ" dirty="0" smtClean="0"/>
              <a:t>stejné </a:t>
            </a:r>
            <a:r>
              <a:rPr lang="cs-CZ" dirty="0"/>
              <a:t>jako procedury, ale pro vykonání </a:t>
            </a:r>
            <a:r>
              <a:rPr lang="cs-CZ" dirty="0" err="1"/>
              <a:t>entry</a:t>
            </a:r>
            <a:r>
              <a:rPr lang="cs-CZ" dirty="0"/>
              <a:t> call je třeba navíc splnit podmínku</a:t>
            </a:r>
          </a:p>
          <a:p>
            <a:pPr lvl="1"/>
            <a:r>
              <a:rPr lang="cs-CZ" dirty="0" smtClean="0"/>
              <a:t>Funkce</a:t>
            </a:r>
          </a:p>
          <a:p>
            <a:pPr lvl="2"/>
            <a:r>
              <a:rPr lang="cs-CZ" dirty="0" smtClean="0"/>
              <a:t>pouze </a:t>
            </a:r>
            <a:r>
              <a:rPr lang="cs-CZ" dirty="0"/>
              <a:t>vrací stav a nic nemění a proto nemusí mít </a:t>
            </a:r>
            <a:r>
              <a:rPr lang="cs-CZ" dirty="0" smtClean="0"/>
              <a:t>exkluzivní přístup </a:t>
            </a:r>
            <a:r>
              <a:rPr lang="cs-CZ" dirty="0"/>
              <a:t>k objektu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568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4. Ada-Semafor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Pokud </a:t>
            </a:r>
            <a:r>
              <a:rPr lang="cs-CZ" dirty="0"/>
              <a:t>nelze splnit podmínku pro </a:t>
            </a:r>
            <a:r>
              <a:rPr lang="cs-CZ" dirty="0" err="1" smtClean="0"/>
              <a:t>entry</a:t>
            </a:r>
            <a:r>
              <a:rPr lang="cs-CZ" dirty="0" smtClean="0"/>
              <a:t> call</a:t>
            </a:r>
            <a:r>
              <a:rPr lang="cs-CZ" dirty="0"/>
              <a:t>, lze místo toho provést nějakou jinou akci, např. vyvolat výjimku, než aby se volající </a:t>
            </a:r>
            <a:r>
              <a:rPr lang="cs-CZ" dirty="0" err="1" smtClean="0"/>
              <a:t>task</a:t>
            </a:r>
            <a:r>
              <a:rPr lang="cs-CZ" dirty="0" smtClean="0"/>
              <a:t> uspal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 err="1"/>
              <a:t>select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 </a:t>
            </a:r>
            <a:r>
              <a:rPr lang="cs-CZ" dirty="0" smtClean="0"/>
              <a:t>    </a:t>
            </a:r>
            <a:r>
              <a:rPr lang="cs-CZ" dirty="0" err="1" smtClean="0"/>
              <a:t>Semaphore.Acquire</a:t>
            </a:r>
            <a:r>
              <a:rPr lang="cs-CZ" dirty="0"/>
              <a:t>;</a:t>
            </a:r>
          </a:p>
          <a:p>
            <a:pPr marL="0" indent="0">
              <a:buNone/>
            </a:pPr>
            <a:r>
              <a:rPr lang="cs-CZ" b="1" dirty="0" err="1" smtClean="0"/>
              <a:t>else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 </a:t>
            </a:r>
            <a:r>
              <a:rPr lang="cs-CZ" dirty="0" smtClean="0"/>
              <a:t>   </a:t>
            </a:r>
            <a:r>
              <a:rPr lang="cs-CZ" b="1" dirty="0" err="1" smtClean="0"/>
              <a:t>raise</a:t>
            </a:r>
            <a:r>
              <a:rPr lang="cs-CZ" b="1" dirty="0" smtClean="0"/>
              <a:t> </a:t>
            </a:r>
            <a:r>
              <a:rPr lang="cs-CZ" dirty="0" err="1"/>
              <a:t>Resources_Blocked</a:t>
            </a:r>
            <a:r>
              <a:rPr lang="cs-CZ" dirty="0"/>
              <a:t>;</a:t>
            </a:r>
          </a:p>
          <a:p>
            <a:pPr marL="0" indent="0">
              <a:buNone/>
            </a:pPr>
            <a:r>
              <a:rPr lang="cs-CZ" b="1" dirty="0" smtClean="0"/>
              <a:t>end </a:t>
            </a:r>
            <a:r>
              <a:rPr lang="cs-CZ" b="1" dirty="0" err="1"/>
              <a:t>select</a:t>
            </a:r>
            <a:r>
              <a:rPr lang="cs-CZ" dirty="0"/>
              <a:t>;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7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Ada-Semafor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60032" y="548680"/>
            <a:ext cx="4283968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b="1" dirty="0" err="1" smtClean="0"/>
              <a:t>procedure</a:t>
            </a:r>
            <a:r>
              <a:rPr lang="cs-CZ" sz="2200" b="1" dirty="0" smtClean="0"/>
              <a:t> </a:t>
            </a:r>
            <a:r>
              <a:rPr lang="cs-CZ" sz="2200" dirty="0" err="1"/>
              <a:t>Release</a:t>
            </a:r>
            <a:r>
              <a:rPr lang="cs-CZ" sz="2200" dirty="0"/>
              <a:t> </a:t>
            </a:r>
            <a:r>
              <a:rPr lang="cs-CZ" sz="2200" b="1" dirty="0" err="1"/>
              <a:t>is</a:t>
            </a:r>
            <a:r>
              <a:rPr lang="cs-CZ" sz="2200" b="1" dirty="0"/>
              <a:t> </a:t>
            </a:r>
            <a:endParaRPr lang="cs-CZ" sz="2200" b="1" dirty="0" smtClean="0"/>
          </a:p>
          <a:p>
            <a:pPr marL="0" indent="0">
              <a:buNone/>
            </a:pPr>
            <a:r>
              <a:rPr lang="cs-CZ" sz="2200" b="1" dirty="0" err="1" smtClean="0"/>
              <a:t>begin</a:t>
            </a:r>
            <a:endParaRPr lang="cs-CZ" sz="2200" dirty="0"/>
          </a:p>
          <a:p>
            <a:pPr marL="0" indent="0">
              <a:buNone/>
            </a:pPr>
            <a:r>
              <a:rPr lang="cs-CZ" sz="2200" b="1" dirty="0" smtClean="0"/>
              <a:t>    </a:t>
            </a:r>
            <a:r>
              <a:rPr lang="cs-CZ" sz="2200" b="1" dirty="0" err="1" smtClean="0"/>
              <a:t>if</a:t>
            </a:r>
            <a:r>
              <a:rPr lang="cs-CZ" sz="2200" b="1" dirty="0" smtClean="0"/>
              <a:t> </a:t>
            </a:r>
            <a:r>
              <a:rPr lang="cs-CZ" sz="2200" dirty="0" err="1"/>
              <a:t>Holding_Count</a:t>
            </a:r>
            <a:r>
              <a:rPr lang="cs-CZ" sz="2200" dirty="0"/>
              <a:t> &gt; 0 </a:t>
            </a:r>
            <a:r>
              <a:rPr lang="cs-CZ" sz="2200" b="1" dirty="0" err="1"/>
              <a:t>then</a:t>
            </a:r>
            <a:endParaRPr lang="cs-CZ" sz="2200" dirty="0"/>
          </a:p>
          <a:p>
            <a:pPr marL="0" indent="0">
              <a:buNone/>
            </a:pPr>
            <a:r>
              <a:rPr lang="cs-CZ" sz="2200" dirty="0" smtClean="0"/>
              <a:t>       </a:t>
            </a:r>
            <a:r>
              <a:rPr lang="cs-CZ" sz="2200" dirty="0" err="1" smtClean="0"/>
              <a:t>Holding_Count</a:t>
            </a:r>
            <a:r>
              <a:rPr lang="cs-CZ" sz="2200" dirty="0" smtClean="0"/>
              <a:t> </a:t>
            </a:r>
            <a:r>
              <a:rPr lang="cs-CZ" sz="2200" dirty="0"/>
              <a:t>:= </a:t>
            </a:r>
            <a:endParaRPr lang="cs-CZ" sz="2200" dirty="0" smtClean="0"/>
          </a:p>
          <a:p>
            <a:pPr marL="0" indent="0">
              <a:buNone/>
            </a:pPr>
            <a:r>
              <a:rPr lang="cs-CZ" sz="2200" dirty="0"/>
              <a:t> </a:t>
            </a:r>
            <a:r>
              <a:rPr lang="cs-CZ" sz="2200" dirty="0" smtClean="0"/>
              <a:t>           </a:t>
            </a:r>
            <a:r>
              <a:rPr lang="cs-CZ" sz="2200" dirty="0" err="1" smtClean="0"/>
              <a:t>Holding_Count</a:t>
            </a:r>
            <a:r>
              <a:rPr lang="cs-CZ" sz="2200" dirty="0" smtClean="0"/>
              <a:t> </a:t>
            </a:r>
            <a:r>
              <a:rPr lang="cs-CZ" sz="2200" dirty="0"/>
              <a:t>- 1;</a:t>
            </a:r>
          </a:p>
          <a:p>
            <a:pPr marL="0" indent="0">
              <a:buNone/>
            </a:pPr>
            <a:r>
              <a:rPr lang="cs-CZ" sz="2200" b="1" dirty="0" smtClean="0"/>
              <a:t>     end </a:t>
            </a:r>
            <a:r>
              <a:rPr lang="cs-CZ" sz="2200" b="1" dirty="0" err="1"/>
              <a:t>if</a:t>
            </a:r>
            <a:r>
              <a:rPr lang="cs-CZ" sz="2200" dirty="0"/>
              <a:t>;</a:t>
            </a:r>
          </a:p>
          <a:p>
            <a:pPr marL="0" indent="0">
              <a:buNone/>
            </a:pPr>
            <a:r>
              <a:rPr lang="cs-CZ" sz="2200" b="1" dirty="0"/>
              <a:t>end </a:t>
            </a:r>
            <a:r>
              <a:rPr lang="cs-CZ" sz="2200" dirty="0" err="1"/>
              <a:t>Release</a:t>
            </a:r>
            <a:r>
              <a:rPr lang="cs-CZ" sz="2200" dirty="0"/>
              <a:t>;</a:t>
            </a:r>
          </a:p>
          <a:p>
            <a:pPr marL="0" indent="0">
              <a:buNone/>
            </a:pPr>
            <a:r>
              <a:rPr lang="cs-CZ" sz="2200" dirty="0"/>
              <a:t> </a:t>
            </a:r>
          </a:p>
          <a:p>
            <a:pPr marL="0" indent="0">
              <a:buNone/>
            </a:pPr>
            <a:r>
              <a:rPr lang="cs-CZ" sz="2200" b="1" dirty="0" err="1"/>
              <a:t>function</a:t>
            </a:r>
            <a:r>
              <a:rPr lang="cs-CZ" sz="2200" b="1" dirty="0"/>
              <a:t> </a:t>
            </a:r>
            <a:r>
              <a:rPr lang="cs-CZ" sz="2200" dirty="0" err="1"/>
              <a:t>Count</a:t>
            </a:r>
            <a:r>
              <a:rPr lang="cs-CZ" sz="2200" dirty="0"/>
              <a:t> </a:t>
            </a:r>
            <a:r>
              <a:rPr lang="cs-CZ" sz="2200" b="1" dirty="0"/>
              <a:t>return </a:t>
            </a:r>
            <a:r>
              <a:rPr lang="cs-CZ" sz="2200" dirty="0"/>
              <a:t>Natural </a:t>
            </a:r>
            <a:r>
              <a:rPr lang="cs-CZ" sz="2200" b="1" dirty="0" err="1"/>
              <a:t>is</a:t>
            </a:r>
            <a:r>
              <a:rPr lang="cs-CZ" sz="2200" b="1" dirty="0"/>
              <a:t> </a:t>
            </a:r>
            <a:r>
              <a:rPr lang="cs-CZ" sz="2200" b="1" dirty="0" err="1"/>
              <a:t>begin</a:t>
            </a:r>
            <a:endParaRPr lang="cs-CZ" sz="2200" dirty="0"/>
          </a:p>
          <a:p>
            <a:pPr marL="0" indent="0">
              <a:buNone/>
            </a:pPr>
            <a:r>
              <a:rPr lang="cs-CZ" sz="2200" dirty="0" smtClean="0"/>
              <a:t>     return </a:t>
            </a:r>
            <a:r>
              <a:rPr lang="cs-CZ" sz="2200" dirty="0" err="1"/>
              <a:t>Holding_Count</a:t>
            </a:r>
            <a:r>
              <a:rPr lang="cs-CZ" sz="2200" dirty="0"/>
              <a:t>;</a:t>
            </a:r>
          </a:p>
          <a:p>
            <a:pPr marL="0" indent="0">
              <a:buNone/>
            </a:pPr>
            <a:r>
              <a:rPr lang="cs-CZ" sz="2200" b="1" dirty="0"/>
              <a:t>end </a:t>
            </a:r>
            <a:r>
              <a:rPr lang="cs-CZ" sz="2200" dirty="0" err="1"/>
              <a:t>Count</a:t>
            </a:r>
            <a:r>
              <a:rPr lang="cs-CZ" sz="2200" dirty="0"/>
              <a:t>;</a:t>
            </a:r>
          </a:p>
          <a:p>
            <a:pPr marL="0" indent="0">
              <a:buNone/>
            </a:pPr>
            <a:r>
              <a:rPr lang="cs-CZ" sz="2200" dirty="0"/>
              <a:t> </a:t>
            </a:r>
          </a:p>
          <a:p>
            <a:pPr marL="0" indent="0">
              <a:buNone/>
            </a:pPr>
            <a:r>
              <a:rPr lang="cs-CZ" sz="2200" b="1" dirty="0"/>
              <a:t>end </a:t>
            </a:r>
            <a:r>
              <a:rPr lang="cs-CZ" sz="2200" dirty="0" err="1"/>
              <a:t>Counting_Semaphore</a:t>
            </a:r>
            <a:r>
              <a:rPr lang="cs-CZ" sz="2200" dirty="0"/>
              <a:t>;</a:t>
            </a:r>
          </a:p>
          <a:p>
            <a:pPr marL="0" indent="0">
              <a:buNone/>
            </a:pPr>
            <a:endParaRPr lang="cs-CZ" sz="220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44" y="665312"/>
            <a:ext cx="4928096" cy="619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2200" b="1" dirty="0" err="1" smtClean="0"/>
              <a:t>protected</a:t>
            </a:r>
            <a:r>
              <a:rPr lang="cs-CZ" sz="2200" b="1" dirty="0" smtClean="0"/>
              <a:t> type </a:t>
            </a:r>
            <a:r>
              <a:rPr lang="cs-CZ" sz="2200" dirty="0" err="1" smtClean="0"/>
              <a:t>Counting_Semaphore</a:t>
            </a:r>
            <a:r>
              <a:rPr lang="cs-CZ" sz="2200" dirty="0" smtClean="0"/>
              <a:t> </a:t>
            </a:r>
            <a:r>
              <a:rPr lang="cs-CZ" sz="2200" b="1" dirty="0" err="1" smtClean="0"/>
              <a:t>is</a:t>
            </a:r>
            <a:endParaRPr lang="cs-CZ" sz="2200" dirty="0" smtClean="0"/>
          </a:p>
          <a:p>
            <a:pPr marL="0" indent="0">
              <a:buFont typeface="Arial" pitchFamily="34" charset="0"/>
              <a:buNone/>
            </a:pPr>
            <a:r>
              <a:rPr lang="cs-CZ" sz="2200" b="1" dirty="0" smtClean="0"/>
              <a:t>   </a:t>
            </a:r>
            <a:r>
              <a:rPr lang="cs-CZ" sz="2200" b="1" dirty="0" err="1" smtClean="0"/>
              <a:t>entry</a:t>
            </a:r>
            <a:r>
              <a:rPr lang="cs-CZ" sz="2200" b="1" dirty="0" smtClean="0"/>
              <a:t> </a:t>
            </a:r>
            <a:r>
              <a:rPr lang="cs-CZ" sz="2200" dirty="0" err="1" smtClean="0"/>
              <a:t>Acquire</a:t>
            </a:r>
            <a:r>
              <a:rPr lang="cs-CZ" sz="2200" dirty="0" smtClean="0"/>
              <a:t>;</a:t>
            </a:r>
          </a:p>
          <a:p>
            <a:pPr marL="0" indent="0">
              <a:buFont typeface="Arial" pitchFamily="34" charset="0"/>
              <a:buNone/>
            </a:pPr>
            <a:r>
              <a:rPr lang="cs-CZ" sz="2200" b="1" dirty="0" smtClean="0"/>
              <a:t>   </a:t>
            </a:r>
            <a:r>
              <a:rPr lang="cs-CZ" sz="2200" b="1" dirty="0" err="1" smtClean="0"/>
              <a:t>procedure</a:t>
            </a:r>
            <a:r>
              <a:rPr lang="cs-CZ" sz="2200" b="1" dirty="0" smtClean="0"/>
              <a:t> </a:t>
            </a:r>
            <a:r>
              <a:rPr lang="cs-CZ" sz="2200" dirty="0" err="1" smtClean="0"/>
              <a:t>Release</a:t>
            </a:r>
            <a:r>
              <a:rPr lang="cs-CZ" sz="2200" dirty="0" smtClean="0"/>
              <a:t>;</a:t>
            </a:r>
          </a:p>
          <a:p>
            <a:pPr marL="0" indent="0">
              <a:buFont typeface="Arial" pitchFamily="34" charset="0"/>
              <a:buNone/>
            </a:pPr>
            <a:r>
              <a:rPr lang="cs-CZ" sz="2200" b="1" dirty="0" smtClean="0"/>
              <a:t>   </a:t>
            </a:r>
            <a:r>
              <a:rPr lang="cs-CZ" sz="2200" b="1" dirty="0" err="1" smtClean="0"/>
              <a:t>function</a:t>
            </a:r>
            <a:r>
              <a:rPr lang="cs-CZ" sz="2200" b="1" dirty="0" smtClean="0"/>
              <a:t> </a:t>
            </a:r>
            <a:r>
              <a:rPr lang="cs-CZ" sz="2200" dirty="0" err="1" smtClean="0"/>
              <a:t>Count</a:t>
            </a:r>
            <a:r>
              <a:rPr lang="cs-CZ" sz="2200" dirty="0" smtClean="0"/>
              <a:t> return Natural;</a:t>
            </a:r>
          </a:p>
          <a:p>
            <a:pPr marL="0" indent="0">
              <a:buFont typeface="Arial" pitchFamily="34" charset="0"/>
              <a:buNone/>
            </a:pPr>
            <a:r>
              <a:rPr lang="cs-CZ" sz="2200" b="1" dirty="0" err="1" smtClean="0"/>
              <a:t>private</a:t>
            </a:r>
            <a:endParaRPr lang="cs-CZ" sz="2200" dirty="0" smtClean="0"/>
          </a:p>
          <a:p>
            <a:pPr marL="0" indent="0">
              <a:buFont typeface="Arial" pitchFamily="34" charset="0"/>
              <a:buNone/>
            </a:pPr>
            <a:r>
              <a:rPr lang="cs-CZ" sz="2200" dirty="0" smtClean="0"/>
              <a:t>    </a:t>
            </a:r>
            <a:r>
              <a:rPr lang="cs-CZ" sz="2200" dirty="0" err="1" smtClean="0"/>
              <a:t>Holding_Count</a:t>
            </a:r>
            <a:r>
              <a:rPr lang="cs-CZ" sz="2200" dirty="0" smtClean="0"/>
              <a:t> : Natural := 0;</a:t>
            </a:r>
          </a:p>
          <a:p>
            <a:pPr marL="0" indent="0">
              <a:buFont typeface="Arial" pitchFamily="34" charset="0"/>
              <a:buNone/>
            </a:pPr>
            <a:r>
              <a:rPr lang="cs-CZ" sz="2200" b="1" dirty="0" smtClean="0"/>
              <a:t>end </a:t>
            </a:r>
            <a:r>
              <a:rPr lang="cs-CZ" sz="2200" dirty="0" err="1" smtClean="0"/>
              <a:t>Counting_Semaphore</a:t>
            </a:r>
            <a:r>
              <a:rPr lang="cs-CZ" sz="2200" dirty="0" smtClean="0"/>
              <a:t>;</a:t>
            </a:r>
          </a:p>
          <a:p>
            <a:pPr marL="0" indent="0">
              <a:buFont typeface="Arial" pitchFamily="34" charset="0"/>
              <a:buNone/>
            </a:pPr>
            <a:r>
              <a:rPr lang="cs-CZ" sz="2200" dirty="0" smtClean="0"/>
              <a:t> </a:t>
            </a:r>
          </a:p>
          <a:p>
            <a:pPr marL="0" indent="0">
              <a:buFont typeface="Arial" pitchFamily="34" charset="0"/>
              <a:buNone/>
            </a:pPr>
            <a:r>
              <a:rPr lang="cs-CZ" sz="2200" b="1" dirty="0" err="1" smtClean="0"/>
              <a:t>protected</a:t>
            </a:r>
            <a:r>
              <a:rPr lang="cs-CZ" sz="2200" b="1" dirty="0" smtClean="0"/>
              <a:t> body </a:t>
            </a:r>
            <a:r>
              <a:rPr lang="cs-CZ" sz="2200" dirty="0" err="1" smtClean="0"/>
              <a:t>Counting_Semaphore</a:t>
            </a:r>
            <a:r>
              <a:rPr lang="cs-CZ" sz="2200" dirty="0" smtClean="0"/>
              <a:t> </a:t>
            </a:r>
            <a:r>
              <a:rPr lang="cs-CZ" sz="2200" b="1" dirty="0" err="1" smtClean="0"/>
              <a:t>is</a:t>
            </a:r>
            <a:endParaRPr lang="cs-CZ" sz="2200" dirty="0" smtClean="0"/>
          </a:p>
          <a:p>
            <a:pPr marL="0" indent="0">
              <a:buFont typeface="Arial" pitchFamily="34" charset="0"/>
              <a:buNone/>
            </a:pPr>
            <a:r>
              <a:rPr lang="cs-CZ" sz="2200" b="1" dirty="0" err="1" smtClean="0"/>
              <a:t>entry</a:t>
            </a:r>
            <a:r>
              <a:rPr lang="cs-CZ" sz="2200" b="1" dirty="0" smtClean="0"/>
              <a:t> </a:t>
            </a:r>
            <a:r>
              <a:rPr lang="cs-CZ" sz="2200" dirty="0" err="1" smtClean="0"/>
              <a:t>Acquire</a:t>
            </a:r>
            <a:r>
              <a:rPr lang="cs-CZ" sz="2200" dirty="0" smtClean="0"/>
              <a:t> </a:t>
            </a:r>
            <a:r>
              <a:rPr lang="cs-CZ" sz="2200" dirty="0" err="1" smtClean="0"/>
              <a:t>when</a:t>
            </a:r>
            <a:r>
              <a:rPr lang="cs-CZ" sz="2200" dirty="0" smtClean="0"/>
              <a:t> </a:t>
            </a:r>
            <a:r>
              <a:rPr lang="cs-CZ" sz="2200" dirty="0" err="1" smtClean="0"/>
              <a:t>Holding_Count</a:t>
            </a:r>
            <a:r>
              <a:rPr lang="cs-CZ" sz="2200" dirty="0" smtClean="0"/>
              <a:t> &lt; 5 </a:t>
            </a:r>
            <a:r>
              <a:rPr lang="cs-CZ" sz="2200" b="1" dirty="0" err="1" smtClean="0"/>
              <a:t>is</a:t>
            </a:r>
            <a:r>
              <a:rPr lang="cs-CZ" sz="2200" b="1" dirty="0" smtClean="0"/>
              <a:t> </a:t>
            </a:r>
            <a:r>
              <a:rPr lang="cs-CZ" sz="2200" b="1" dirty="0" err="1" smtClean="0"/>
              <a:t>begin</a:t>
            </a:r>
            <a:endParaRPr lang="cs-CZ" sz="2200" dirty="0" smtClean="0"/>
          </a:p>
          <a:p>
            <a:pPr marL="0" indent="0">
              <a:buFont typeface="Arial" pitchFamily="34" charset="0"/>
              <a:buNone/>
            </a:pPr>
            <a:r>
              <a:rPr lang="cs-CZ" sz="2200" dirty="0" smtClean="0"/>
              <a:t>   </a:t>
            </a:r>
            <a:r>
              <a:rPr lang="cs-CZ" sz="2200" dirty="0" err="1" smtClean="0"/>
              <a:t>Holding_Count</a:t>
            </a:r>
            <a:r>
              <a:rPr lang="cs-CZ" sz="2200" dirty="0" smtClean="0"/>
              <a:t> := </a:t>
            </a:r>
            <a:r>
              <a:rPr lang="cs-CZ" sz="2200" dirty="0" err="1" smtClean="0"/>
              <a:t>Holding_Count</a:t>
            </a:r>
            <a:r>
              <a:rPr lang="cs-CZ" sz="2200" dirty="0" smtClean="0"/>
              <a:t> + 1;</a:t>
            </a:r>
          </a:p>
          <a:p>
            <a:pPr marL="0" indent="0">
              <a:buFont typeface="Arial" pitchFamily="34" charset="0"/>
              <a:buNone/>
            </a:pPr>
            <a:r>
              <a:rPr lang="cs-CZ" sz="2200" b="1" dirty="0" smtClean="0"/>
              <a:t>end </a:t>
            </a:r>
            <a:r>
              <a:rPr lang="cs-CZ" sz="2200" dirty="0" err="1" smtClean="0"/>
              <a:t>Acquire</a:t>
            </a:r>
            <a:r>
              <a:rPr lang="cs-CZ" sz="2200" dirty="0" smtClean="0"/>
              <a:t>;</a:t>
            </a:r>
          </a:p>
          <a:p>
            <a:pPr marL="0" indent="0">
              <a:buFont typeface="Arial" pitchFamily="34" charset="0"/>
              <a:buNone/>
            </a:pPr>
            <a:r>
              <a:rPr lang="cs-CZ" sz="2200" dirty="0" smtClean="0"/>
              <a:t> </a:t>
            </a:r>
          </a:p>
          <a:p>
            <a:pPr marL="0" indent="0">
              <a:buFont typeface="Arial" pitchFamily="34" charset="0"/>
              <a:buNone/>
            </a:pPr>
            <a:endParaRPr lang="cs-CZ" sz="2200" dirty="0" smtClean="0"/>
          </a:p>
          <a:p>
            <a:pPr marL="0" indent="0">
              <a:buFont typeface="Arial" pitchFamily="34" charset="0"/>
              <a:buNone/>
            </a:pPr>
            <a:endParaRPr lang="cs-CZ" sz="22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784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4. </a:t>
            </a:r>
            <a:r>
              <a:rPr lang="cs-CZ" dirty="0" err="1"/>
              <a:t>Rendez-Vous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C++, C, apod. </a:t>
            </a:r>
          </a:p>
          <a:p>
            <a:pPr lvl="1"/>
            <a:r>
              <a:rPr lang="cs-CZ" dirty="0" smtClean="0"/>
              <a:t>V </a:t>
            </a:r>
            <a:r>
              <a:rPr lang="cs-CZ" dirty="0"/>
              <a:t>těchto jazycích lze </a:t>
            </a:r>
            <a:r>
              <a:rPr lang="cs-CZ" dirty="0" err="1"/>
              <a:t>Rendez-Vous</a:t>
            </a:r>
            <a:r>
              <a:rPr lang="cs-CZ" dirty="0"/>
              <a:t>, včetně </a:t>
            </a:r>
            <a:r>
              <a:rPr lang="cs-CZ" dirty="0" err="1"/>
              <a:t>select</a:t>
            </a:r>
            <a:r>
              <a:rPr lang="cs-CZ" dirty="0"/>
              <a:t>, implementovat, protože tyto jazyky umožňují vzbudit vlákna v požadovaném pořadí </a:t>
            </a:r>
            <a:endParaRPr lang="cs-CZ" dirty="0" smtClean="0"/>
          </a:p>
          <a:p>
            <a:r>
              <a:rPr lang="cs-CZ" dirty="0" smtClean="0"/>
              <a:t>Java </a:t>
            </a:r>
            <a:endParaRPr lang="cs-CZ" dirty="0"/>
          </a:p>
          <a:p>
            <a:pPr lvl="1"/>
            <a:r>
              <a:rPr lang="cs-CZ" dirty="0" smtClean="0"/>
              <a:t>Máme-li </a:t>
            </a:r>
            <a:r>
              <a:rPr lang="cs-CZ" dirty="0"/>
              <a:t>k dispozici jenom monitor, pak to nelze, protože u </a:t>
            </a:r>
            <a:r>
              <a:rPr lang="cs-CZ" dirty="0" err="1"/>
              <a:t>wait</a:t>
            </a:r>
            <a:r>
              <a:rPr lang="cs-CZ" dirty="0"/>
              <a:t> a </a:t>
            </a:r>
            <a:r>
              <a:rPr lang="cs-CZ" dirty="0" err="1"/>
              <a:t>notify</a:t>
            </a:r>
            <a:r>
              <a:rPr lang="cs-CZ" dirty="0"/>
              <a:t> </a:t>
            </a:r>
            <a:r>
              <a:rPr lang="cs-CZ" dirty="0" smtClean="0"/>
              <a:t>nelze </a:t>
            </a:r>
            <a:r>
              <a:rPr lang="cs-CZ" dirty="0"/>
              <a:t>určit pořadí vzbuzení vláken </a:t>
            </a:r>
          </a:p>
          <a:p>
            <a:pPr lvl="1"/>
            <a:r>
              <a:rPr lang="cs-CZ" dirty="0" smtClean="0"/>
              <a:t>Potřebujeme</a:t>
            </a:r>
            <a:r>
              <a:rPr lang="cs-CZ" dirty="0"/>
              <a:t>, aby JVM používalo vlákna OS, a abychom měli nativní </a:t>
            </a:r>
            <a:r>
              <a:rPr lang="cs-CZ" dirty="0" smtClean="0"/>
              <a:t>metody </a:t>
            </a:r>
            <a:r>
              <a:rPr lang="cs-CZ" dirty="0"/>
              <a:t>mapované přímo na příslušné funkce OS </a:t>
            </a:r>
          </a:p>
          <a:p>
            <a:pPr lvl="1"/>
            <a:r>
              <a:rPr lang="cs-CZ" dirty="0" smtClean="0"/>
              <a:t>Na </a:t>
            </a:r>
            <a:r>
              <a:rPr lang="cs-CZ" dirty="0"/>
              <a:t>rozdíl od C++ a </a:t>
            </a:r>
            <a:r>
              <a:rPr lang="cs-CZ" dirty="0" err="1"/>
              <a:t>Ady</a:t>
            </a:r>
            <a:r>
              <a:rPr lang="cs-CZ" dirty="0"/>
              <a:t>, Java nebyla navržena </a:t>
            </a:r>
            <a:r>
              <a:rPr lang="cs-CZ" dirty="0" smtClean="0"/>
              <a:t>ani </a:t>
            </a:r>
            <a:r>
              <a:rPr lang="cs-CZ" dirty="0"/>
              <a:t>pro kritické ani </a:t>
            </a:r>
            <a:r>
              <a:rPr lang="cs-CZ" dirty="0" smtClean="0"/>
              <a:t>pro </a:t>
            </a:r>
            <a:r>
              <a:rPr lang="cs-CZ" dirty="0"/>
              <a:t>výkonnostně náročné aplikace – byla navržena pro interaktivní TV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106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5. CPP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810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5. Bezpečnost v </a:t>
            </a:r>
            <a:r>
              <a:rPr lang="cs-CZ" dirty="0" err="1" smtClean="0"/>
              <a:t>multithreadingu</a:t>
            </a:r>
            <a:r>
              <a:rPr lang="cs-CZ" dirty="0" smtClean="0"/>
              <a:t> v c++11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RAII </a:t>
            </a:r>
          </a:p>
          <a:p>
            <a:r>
              <a:rPr lang="cs-CZ" dirty="0" smtClean="0"/>
              <a:t>Smart pointery</a:t>
            </a:r>
          </a:p>
          <a:p>
            <a:r>
              <a:rPr lang="cs-CZ" dirty="0" err="1" smtClean="0"/>
              <a:t>std</a:t>
            </a:r>
            <a:r>
              <a:rPr lang="cs-CZ" dirty="0" smtClean="0"/>
              <a:t>::</a:t>
            </a:r>
            <a:r>
              <a:rPr lang="cs-CZ" dirty="0" err="1" smtClean="0"/>
              <a:t>lock_guard</a:t>
            </a:r>
            <a:endParaRPr lang="cs-CZ" dirty="0"/>
          </a:p>
          <a:p>
            <a:r>
              <a:rPr lang="cs-CZ" dirty="0" err="1" smtClean="0"/>
              <a:t>std</a:t>
            </a:r>
            <a:r>
              <a:rPr lang="cs-CZ" dirty="0" smtClean="0"/>
              <a:t>::</a:t>
            </a:r>
            <a:r>
              <a:rPr lang="cs-CZ" dirty="0" err="1" smtClean="0"/>
              <a:t>unique_lock</a:t>
            </a:r>
            <a:r>
              <a:rPr lang="cs-CZ" dirty="0" smtClean="0"/>
              <a:t>; podmínkové proměnné</a:t>
            </a:r>
          </a:p>
          <a:p>
            <a:r>
              <a:rPr lang="cs-CZ" dirty="0" err="1" smtClean="0"/>
              <a:t>std</a:t>
            </a:r>
            <a:r>
              <a:rPr lang="cs-CZ" dirty="0" smtClean="0"/>
              <a:t>::</a:t>
            </a:r>
            <a:r>
              <a:rPr lang="cs-CZ" dirty="0" err="1" smtClean="0"/>
              <a:t>atomic</a:t>
            </a:r>
            <a:r>
              <a:rPr lang="cs-CZ" dirty="0" smtClean="0"/>
              <a:t>, </a:t>
            </a:r>
            <a:r>
              <a:rPr lang="cs-CZ" dirty="0" err="1" smtClean="0"/>
              <a:t>call_once</a:t>
            </a:r>
            <a:r>
              <a:rPr lang="cs-CZ" dirty="0" smtClean="0"/>
              <a:t>/</a:t>
            </a:r>
            <a:r>
              <a:rPr lang="cs-CZ" dirty="0" err="1" smtClean="0"/>
              <a:t>once_flag</a:t>
            </a:r>
            <a:endParaRPr lang="cs-CZ" dirty="0" smtClean="0"/>
          </a:p>
          <a:p>
            <a:r>
              <a:rPr lang="cs-CZ" dirty="0" err="1" smtClean="0"/>
              <a:t>std</a:t>
            </a:r>
            <a:r>
              <a:rPr lang="cs-CZ" dirty="0" smtClean="0"/>
              <a:t>::</a:t>
            </a:r>
            <a:r>
              <a:rPr lang="cs-CZ" dirty="0" err="1" smtClean="0"/>
              <a:t>thread</a:t>
            </a:r>
            <a:r>
              <a:rPr lang="cs-CZ" dirty="0" smtClean="0"/>
              <a:t>;</a:t>
            </a:r>
          </a:p>
          <a:p>
            <a:pPr lvl="1"/>
            <a:r>
              <a:rPr lang="cs-CZ" dirty="0" smtClean="0"/>
              <a:t> _</a:t>
            </a:r>
            <a:r>
              <a:rPr lang="cs-CZ" dirty="0" err="1" smtClean="0"/>
              <a:t>Thread_local</a:t>
            </a:r>
            <a:r>
              <a:rPr lang="cs-CZ" dirty="0"/>
              <a:t> - Proměnná deklarovaná _</a:t>
            </a:r>
            <a:r>
              <a:rPr lang="cs-CZ" dirty="0" err="1"/>
              <a:t>Thread_local</a:t>
            </a:r>
            <a:r>
              <a:rPr lang="cs-CZ" dirty="0"/>
              <a:t> není sdílena více </a:t>
            </a:r>
            <a:r>
              <a:rPr lang="cs-CZ" dirty="0" err="1"/>
              <a:t>podprocesy</a:t>
            </a:r>
            <a:r>
              <a:rPr lang="cs-CZ" dirty="0"/>
              <a:t>. </a:t>
            </a:r>
            <a:r>
              <a:rPr lang="cs-CZ" dirty="0" smtClean="0"/>
              <a:t>Každé </a:t>
            </a:r>
            <a:r>
              <a:rPr lang="cs-CZ" dirty="0"/>
              <a:t>vlákno dostane jedinečnou kopii.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719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SMP – Point-to-Point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38786"/>
            <a:ext cx="6296121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709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5. auto, </a:t>
            </a:r>
            <a:r>
              <a:rPr lang="cs-CZ" dirty="0" err="1" smtClean="0"/>
              <a:t>const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b="1" dirty="0"/>
              <a:t>auto</a:t>
            </a:r>
          </a:p>
          <a:p>
            <a:pPr lvl="1"/>
            <a:r>
              <a:rPr lang="cs-CZ" dirty="0" smtClean="0"/>
              <a:t>Místo </a:t>
            </a:r>
            <a:r>
              <a:rPr lang="cs-CZ" dirty="0"/>
              <a:t>datového typu lze napsat auto a překladač si typ sám odvodí</a:t>
            </a:r>
          </a:p>
          <a:p>
            <a:pPr lvl="1"/>
            <a:r>
              <a:rPr lang="cs-CZ" dirty="0" smtClean="0"/>
              <a:t>auto </a:t>
            </a:r>
            <a:r>
              <a:rPr lang="cs-CZ" dirty="0" err="1" smtClean="0"/>
              <a:t>cislo</a:t>
            </a:r>
            <a:r>
              <a:rPr lang="cs-CZ" dirty="0" smtClean="0"/>
              <a:t> = 123;</a:t>
            </a:r>
            <a:endParaRPr lang="cs-CZ" dirty="0"/>
          </a:p>
          <a:p>
            <a:r>
              <a:rPr lang="cs-CZ" b="1" dirty="0" err="1"/>
              <a:t>const</a:t>
            </a:r>
            <a:endParaRPr lang="cs-CZ" b="1" dirty="0"/>
          </a:p>
          <a:p>
            <a:pPr lvl="1"/>
            <a:r>
              <a:rPr lang="cs-CZ" dirty="0" err="1"/>
              <a:t>const</a:t>
            </a:r>
            <a:r>
              <a:rPr lang="cs-CZ" dirty="0"/>
              <a:t> proměnná je typově kontrolovatelná </a:t>
            </a:r>
            <a:r>
              <a:rPr lang="cs-CZ" dirty="0" smtClean="0"/>
              <a:t>konstanta</a:t>
            </a:r>
          </a:p>
          <a:p>
            <a:pPr lvl="1"/>
            <a:r>
              <a:rPr lang="cs-CZ" dirty="0" err="1"/>
              <a:t>const</a:t>
            </a:r>
            <a:r>
              <a:rPr lang="cs-CZ" dirty="0"/>
              <a:t> před typem parametru funkce znamená, že se nebude měnit jeho </a:t>
            </a:r>
            <a:r>
              <a:rPr lang="cs-CZ" dirty="0" smtClean="0"/>
              <a:t>obsah</a:t>
            </a:r>
          </a:p>
          <a:p>
            <a:pPr lvl="2"/>
            <a:r>
              <a:rPr lang="cs-CZ" dirty="0"/>
              <a:t>Tj. funkce nebude mít vedlejší efekt a vrátí jenom jednu hodnotu</a:t>
            </a:r>
            <a:endParaRPr lang="cs-CZ" dirty="0" smtClean="0"/>
          </a:p>
          <a:p>
            <a:pPr lvl="1"/>
            <a:r>
              <a:rPr lang="cs-CZ" dirty="0" err="1"/>
              <a:t>const</a:t>
            </a:r>
            <a:r>
              <a:rPr lang="cs-CZ" dirty="0"/>
              <a:t> za metodou třídy znamená, že metoda nemění stav objektu</a:t>
            </a:r>
            <a:endParaRPr lang="cs-CZ" sz="1400" dirty="0"/>
          </a:p>
          <a:p>
            <a:r>
              <a:rPr lang="cs-CZ" dirty="0"/>
              <a:t> </a:t>
            </a:r>
            <a:r>
              <a:rPr lang="cs-CZ" b="1" dirty="0" err="1" smtClean="0"/>
              <a:t>nullptr</a:t>
            </a:r>
            <a:endParaRPr lang="cs-CZ" b="1" dirty="0" smtClean="0"/>
          </a:p>
          <a:p>
            <a:pPr lvl="1"/>
            <a:r>
              <a:rPr lang="cs-CZ" dirty="0" smtClean="0"/>
              <a:t>Místo 0 nebo NULL</a:t>
            </a:r>
            <a:endParaRPr lang="cs-CZ" dirty="0"/>
          </a:p>
          <a:p>
            <a:endParaRPr lang="cs-CZ" sz="4000" dirty="0"/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316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5. RAII - </a:t>
            </a:r>
            <a:r>
              <a:rPr lang="cs-CZ" dirty="0" err="1"/>
              <a:t>Resource</a:t>
            </a:r>
            <a:r>
              <a:rPr lang="cs-CZ" dirty="0"/>
              <a:t> </a:t>
            </a:r>
            <a:r>
              <a:rPr lang="cs-CZ" dirty="0" err="1"/>
              <a:t>Acquisition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 smtClean="0"/>
              <a:t>Initialization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548680"/>
            <a:ext cx="8928992" cy="6309320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Zajistí, alokaci zdrojů pro objekt a jejich následné uvolnění (zdroj je spjatý s životním cyklem objektu)</a:t>
            </a:r>
          </a:p>
          <a:p>
            <a:pPr lvl="1"/>
            <a:r>
              <a:rPr lang="pt-BR" dirty="0"/>
              <a:t>inicializace objektu: získání zdroje (</a:t>
            </a:r>
            <a:r>
              <a:rPr lang="pt-BR" i="1" dirty="0"/>
              <a:t>acquire</a:t>
            </a:r>
            <a:r>
              <a:rPr lang="pt-BR" dirty="0"/>
              <a:t>)</a:t>
            </a:r>
          </a:p>
          <a:p>
            <a:pPr lvl="1"/>
            <a:r>
              <a:rPr lang="cs-CZ" dirty="0"/>
              <a:t>destruktor: uvolnění zdroje (</a:t>
            </a:r>
            <a:r>
              <a:rPr lang="cs-CZ" i="1" dirty="0" err="1"/>
              <a:t>release</a:t>
            </a:r>
            <a:r>
              <a:rPr lang="cs-CZ" dirty="0"/>
              <a:t>)</a:t>
            </a:r>
            <a:endParaRPr lang="cs-CZ" dirty="0" smtClean="0"/>
          </a:p>
          <a:p>
            <a:r>
              <a:rPr lang="cs-CZ" dirty="0" smtClean="0"/>
              <a:t>Proměnná třídy (např. </a:t>
            </a:r>
            <a:r>
              <a:rPr lang="cs-CZ" dirty="0" err="1" smtClean="0"/>
              <a:t>vector</a:t>
            </a:r>
            <a:r>
              <a:rPr lang="cs-CZ" dirty="0" smtClean="0"/>
              <a:t>) se alokuje </a:t>
            </a:r>
            <a:r>
              <a:rPr lang="cs-CZ" dirty="0"/>
              <a:t>na </a:t>
            </a:r>
            <a:r>
              <a:rPr lang="cs-CZ" dirty="0" smtClean="0"/>
              <a:t>zásobníku</a:t>
            </a:r>
          </a:p>
          <a:p>
            <a:r>
              <a:rPr lang="cs-CZ" dirty="0"/>
              <a:t>Jakmile se </a:t>
            </a:r>
            <a:r>
              <a:rPr lang="cs-CZ" dirty="0" smtClean="0"/>
              <a:t>dostane </a:t>
            </a:r>
            <a:r>
              <a:rPr lang="cs-CZ" dirty="0" err="1"/>
              <a:t>out-of-scope</a:t>
            </a:r>
            <a:r>
              <a:rPr lang="cs-CZ" dirty="0"/>
              <a:t> daného </a:t>
            </a:r>
            <a:r>
              <a:rPr lang="cs-CZ" dirty="0" smtClean="0"/>
              <a:t>bloku nebo je vyvolána výjimka, </a:t>
            </a:r>
            <a:r>
              <a:rPr lang="cs-CZ" dirty="0"/>
              <a:t>je </a:t>
            </a:r>
            <a:r>
              <a:rPr lang="cs-CZ" dirty="0" smtClean="0"/>
              <a:t>uvolněna </a:t>
            </a:r>
            <a:r>
              <a:rPr lang="cs-CZ" dirty="0"/>
              <a:t>z </a:t>
            </a:r>
            <a:r>
              <a:rPr lang="cs-CZ" dirty="0" smtClean="0"/>
              <a:t>paměti</a:t>
            </a:r>
          </a:p>
          <a:p>
            <a:pPr lvl="1"/>
            <a:r>
              <a:rPr lang="cs-CZ" dirty="0" smtClean="0"/>
              <a:t>volá </a:t>
            </a:r>
            <a:r>
              <a:rPr lang="cs-CZ" dirty="0"/>
              <a:t>se destruktor příslušné </a:t>
            </a:r>
            <a:r>
              <a:rPr lang="cs-CZ" dirty="0" smtClean="0"/>
              <a:t>třídy =&gt; </a:t>
            </a:r>
            <a:r>
              <a:rPr lang="cs-CZ" dirty="0"/>
              <a:t>paměť se vždy </a:t>
            </a:r>
            <a:r>
              <a:rPr lang="cs-CZ" dirty="0" smtClean="0"/>
              <a:t>uvolní</a:t>
            </a:r>
          </a:p>
          <a:p>
            <a:r>
              <a:rPr lang="cs-CZ" dirty="0" smtClean="0"/>
              <a:t>Nemusíme používat </a:t>
            </a:r>
            <a:r>
              <a:rPr lang="cs-CZ" dirty="0" err="1" smtClean="0"/>
              <a:t>new</a:t>
            </a:r>
            <a:r>
              <a:rPr lang="cs-CZ" dirty="0" smtClean="0"/>
              <a:t>, </a:t>
            </a:r>
            <a:r>
              <a:rPr lang="cs-CZ" dirty="0" err="1" smtClean="0"/>
              <a:t>delete</a:t>
            </a:r>
            <a:endParaRPr lang="cs-CZ" dirty="0"/>
          </a:p>
          <a:p>
            <a:r>
              <a:rPr lang="cs-CZ" dirty="0"/>
              <a:t>RAII se netýká jen správy paměti. Např. lze využít pro automatické zavírání souborů, uvolnění zámků při paralelním </a:t>
            </a:r>
            <a:r>
              <a:rPr lang="cs-CZ" dirty="0" err="1"/>
              <a:t>progr</a:t>
            </a:r>
            <a:r>
              <a:rPr lang="cs-CZ" dirty="0"/>
              <a:t>., ukončení spojení (</a:t>
            </a:r>
            <a:r>
              <a:rPr lang="cs-CZ" dirty="0" err="1"/>
              <a:t>sockety</a:t>
            </a:r>
            <a:r>
              <a:rPr lang="cs-CZ" dirty="0"/>
              <a:t>) atd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161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39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 RAII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i="1" dirty="0" err="1"/>
              <a:t>std</a:t>
            </a:r>
            <a:r>
              <a:rPr lang="cs-CZ" i="1" dirty="0"/>
              <a:t>::</a:t>
            </a:r>
            <a:r>
              <a:rPr lang="cs-CZ" i="1" dirty="0" err="1"/>
              <a:t>mutex</a:t>
            </a:r>
            <a:r>
              <a:rPr lang="cs-CZ" i="1" dirty="0"/>
              <a:t> m</a:t>
            </a:r>
            <a:r>
              <a:rPr lang="cs-CZ" i="1" dirty="0" smtClean="0"/>
              <a:t>;</a:t>
            </a:r>
            <a:endParaRPr lang="cs-CZ" i="1" dirty="0"/>
          </a:p>
          <a:p>
            <a:pPr marL="0" indent="0">
              <a:buNone/>
            </a:pPr>
            <a:r>
              <a:rPr lang="cs-CZ" b="1" i="1" dirty="0" err="1" smtClean="0"/>
              <a:t>void</a:t>
            </a:r>
            <a:r>
              <a:rPr lang="cs-CZ" b="1" i="1" dirty="0" smtClean="0"/>
              <a:t> </a:t>
            </a:r>
            <a:r>
              <a:rPr lang="cs-CZ" i="1" dirty="0" err="1"/>
              <a:t>bad</a:t>
            </a:r>
            <a:r>
              <a:rPr lang="cs-CZ" i="1" dirty="0"/>
              <a:t>() {</a:t>
            </a:r>
          </a:p>
          <a:p>
            <a:pPr marL="400050" lvl="1" indent="0">
              <a:buNone/>
            </a:pPr>
            <a:r>
              <a:rPr lang="cs-CZ" i="1" dirty="0" err="1"/>
              <a:t>m.lock</a:t>
            </a:r>
            <a:r>
              <a:rPr lang="cs-CZ" i="1" dirty="0"/>
              <a:t>();	</a:t>
            </a:r>
            <a:r>
              <a:rPr lang="cs-CZ" i="1" dirty="0" smtClean="0"/>
              <a:t>                             </a:t>
            </a:r>
            <a:r>
              <a:rPr lang="cs-CZ" dirty="0" smtClean="0"/>
              <a:t>// </a:t>
            </a:r>
            <a:r>
              <a:rPr lang="cs-CZ" dirty="0" err="1"/>
              <a:t>acquire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mutex</a:t>
            </a:r>
            <a:endParaRPr lang="cs-CZ" dirty="0"/>
          </a:p>
          <a:p>
            <a:pPr marL="400050" lvl="1" indent="0">
              <a:buNone/>
            </a:pPr>
            <a:r>
              <a:rPr lang="cs-CZ" i="1" dirty="0"/>
              <a:t>f();	</a:t>
            </a:r>
            <a:r>
              <a:rPr lang="cs-CZ" i="1" dirty="0" smtClean="0"/>
              <a:t>                                          </a:t>
            </a:r>
            <a:r>
              <a:rPr lang="cs-CZ" dirty="0" smtClean="0"/>
              <a:t>// </a:t>
            </a:r>
            <a:r>
              <a:rPr lang="cs-CZ" dirty="0" err="1"/>
              <a:t>if</a:t>
            </a:r>
            <a:r>
              <a:rPr lang="cs-CZ" dirty="0"/>
              <a:t> f() </a:t>
            </a:r>
            <a:r>
              <a:rPr lang="cs-CZ" dirty="0" err="1"/>
              <a:t>throws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exception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mutex</a:t>
            </a:r>
            <a:r>
              <a:rPr lang="cs-CZ" i="1" dirty="0"/>
              <a:t> </a:t>
            </a:r>
            <a:r>
              <a:rPr lang="cs-CZ" i="1" dirty="0" smtClean="0"/>
              <a:t>				  </a:t>
            </a:r>
            <a:r>
              <a:rPr lang="cs-CZ" dirty="0" smtClean="0"/>
              <a:t> //  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/>
              <a:t>never</a:t>
            </a:r>
            <a:r>
              <a:rPr lang="cs-CZ" dirty="0"/>
              <a:t> </a:t>
            </a:r>
            <a:r>
              <a:rPr lang="cs-CZ" dirty="0" err="1"/>
              <a:t>released</a:t>
            </a:r>
            <a:r>
              <a:rPr lang="cs-CZ" i="1" dirty="0"/>
              <a:t> </a:t>
            </a:r>
            <a:endParaRPr lang="cs-CZ" i="1" dirty="0" smtClean="0"/>
          </a:p>
          <a:p>
            <a:pPr marL="400050" lvl="1" indent="0">
              <a:buNone/>
            </a:pPr>
            <a:r>
              <a:rPr lang="cs-CZ" b="1" i="1" dirty="0" err="1" smtClean="0"/>
              <a:t>if</a:t>
            </a:r>
            <a:r>
              <a:rPr lang="cs-CZ" i="1" dirty="0"/>
              <a:t>(!</a:t>
            </a:r>
            <a:r>
              <a:rPr lang="cs-CZ" i="1" dirty="0" err="1"/>
              <a:t>everything_ok</a:t>
            </a:r>
            <a:r>
              <a:rPr lang="cs-CZ" i="1" dirty="0"/>
              <a:t>()) </a:t>
            </a:r>
            <a:r>
              <a:rPr lang="cs-CZ" b="1" i="1" dirty="0"/>
              <a:t>return</a:t>
            </a:r>
            <a:r>
              <a:rPr lang="cs-CZ" i="1" dirty="0"/>
              <a:t>; </a:t>
            </a:r>
            <a:r>
              <a:rPr lang="cs-CZ" dirty="0"/>
              <a:t>// early return,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mutex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never</a:t>
            </a:r>
            <a:r>
              <a:rPr lang="cs-CZ" i="1" dirty="0"/>
              <a:t> </a:t>
            </a:r>
            <a:r>
              <a:rPr lang="cs-CZ" i="1" dirty="0" err="1"/>
              <a:t>released</a:t>
            </a:r>
            <a:r>
              <a:rPr lang="cs-CZ" i="1" dirty="0"/>
              <a:t> </a:t>
            </a:r>
            <a:r>
              <a:rPr lang="cs-CZ" i="1" dirty="0" err="1"/>
              <a:t>m.unlock</a:t>
            </a:r>
            <a:r>
              <a:rPr lang="cs-CZ" i="1" dirty="0"/>
              <a:t>();	</a:t>
            </a:r>
            <a:r>
              <a:rPr lang="cs-CZ" i="1" dirty="0" smtClean="0"/>
              <a:t>  </a:t>
            </a:r>
            <a:r>
              <a:rPr lang="cs-CZ" dirty="0" smtClean="0"/>
              <a:t>// </a:t>
            </a: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bad</a:t>
            </a:r>
            <a:r>
              <a:rPr lang="cs-CZ" dirty="0"/>
              <a:t>() </a:t>
            </a:r>
            <a:r>
              <a:rPr lang="cs-CZ" dirty="0" err="1"/>
              <a:t>reaches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statement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i="1" dirty="0"/>
              <a:t> </a:t>
            </a:r>
            <a:r>
              <a:rPr lang="cs-CZ" i="1" dirty="0" smtClean="0"/>
              <a:t>					</a:t>
            </a:r>
            <a:r>
              <a:rPr lang="cs-CZ" dirty="0" smtClean="0"/>
              <a:t>//</a:t>
            </a:r>
            <a:r>
              <a:rPr lang="cs-CZ" dirty="0" err="1" smtClean="0"/>
              <a:t>mutex</a:t>
            </a:r>
            <a:r>
              <a:rPr lang="cs-CZ" dirty="0" smtClean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released</a:t>
            </a:r>
            <a:endParaRPr lang="cs-CZ" dirty="0"/>
          </a:p>
          <a:p>
            <a:pPr marL="0" indent="0">
              <a:buNone/>
            </a:pPr>
            <a:r>
              <a:rPr lang="cs-CZ" i="1" dirty="0" smtClean="0"/>
              <a:t>}</a:t>
            </a:r>
            <a:endParaRPr lang="cs-CZ" i="1" dirty="0"/>
          </a:p>
          <a:p>
            <a:pPr marL="0" indent="0">
              <a:buNone/>
            </a:pPr>
            <a:r>
              <a:rPr lang="cs-CZ" b="1" i="1" dirty="0" err="1"/>
              <a:t>void</a:t>
            </a:r>
            <a:r>
              <a:rPr lang="cs-CZ" b="1" i="1" dirty="0"/>
              <a:t> </a:t>
            </a:r>
            <a:r>
              <a:rPr lang="cs-CZ" i="1" dirty="0" err="1"/>
              <a:t>good</a:t>
            </a:r>
            <a:r>
              <a:rPr lang="cs-CZ" i="1" dirty="0"/>
              <a:t>() {</a:t>
            </a:r>
          </a:p>
          <a:p>
            <a:pPr marL="400050" lvl="1" indent="0">
              <a:buNone/>
            </a:pPr>
            <a:r>
              <a:rPr lang="cs-CZ" i="1" dirty="0" err="1"/>
              <a:t>std</a:t>
            </a:r>
            <a:r>
              <a:rPr lang="cs-CZ" i="1" dirty="0"/>
              <a:t>::</a:t>
            </a:r>
            <a:r>
              <a:rPr lang="cs-CZ" i="1" dirty="0" err="1"/>
              <a:t>lock_guard</a:t>
            </a:r>
            <a:r>
              <a:rPr lang="cs-CZ" i="1" dirty="0"/>
              <a:t>&lt;</a:t>
            </a:r>
            <a:r>
              <a:rPr lang="cs-CZ" i="1" dirty="0" err="1"/>
              <a:t>std</a:t>
            </a:r>
            <a:r>
              <a:rPr lang="cs-CZ" i="1" dirty="0"/>
              <a:t>::</a:t>
            </a:r>
            <a:r>
              <a:rPr lang="cs-CZ" i="1" dirty="0" err="1"/>
              <a:t>mutex</a:t>
            </a:r>
            <a:r>
              <a:rPr lang="cs-CZ" i="1" dirty="0"/>
              <a:t>&gt; </a:t>
            </a:r>
            <a:r>
              <a:rPr lang="cs-CZ" i="1" dirty="0" err="1"/>
              <a:t>lk</a:t>
            </a:r>
            <a:r>
              <a:rPr lang="cs-CZ" i="1" dirty="0"/>
              <a:t>(m); </a:t>
            </a:r>
            <a:r>
              <a:rPr lang="cs-CZ" dirty="0"/>
              <a:t>//RAII </a:t>
            </a:r>
            <a:r>
              <a:rPr lang="cs-CZ" dirty="0" err="1"/>
              <a:t>class</a:t>
            </a:r>
            <a:r>
              <a:rPr lang="cs-CZ" dirty="0"/>
              <a:t>: </a:t>
            </a:r>
            <a:r>
              <a:rPr lang="cs-CZ" dirty="0" err="1"/>
              <a:t>mutex</a:t>
            </a:r>
            <a:r>
              <a:rPr lang="cs-CZ" dirty="0"/>
              <a:t> </a:t>
            </a:r>
            <a:r>
              <a:rPr lang="cs-CZ" dirty="0" err="1"/>
              <a:t>acquisition</a:t>
            </a:r>
            <a:r>
              <a:rPr lang="cs-CZ" dirty="0"/>
              <a:t> </a:t>
            </a:r>
            <a:r>
              <a:rPr lang="cs-CZ" i="1" dirty="0" smtClean="0"/>
              <a:t>					</a:t>
            </a:r>
            <a:r>
              <a:rPr lang="cs-CZ" dirty="0" smtClean="0"/>
              <a:t>//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/>
              <a:t>initialization</a:t>
            </a:r>
            <a:r>
              <a:rPr lang="cs-CZ" dirty="0"/>
              <a:t> </a:t>
            </a:r>
            <a:endParaRPr lang="cs-CZ" dirty="0" smtClean="0"/>
          </a:p>
          <a:p>
            <a:pPr marL="400050" lvl="1" indent="0">
              <a:buNone/>
            </a:pPr>
            <a:r>
              <a:rPr lang="cs-CZ" i="1" dirty="0" smtClean="0"/>
              <a:t>f</a:t>
            </a:r>
            <a:r>
              <a:rPr lang="cs-CZ" i="1" dirty="0"/>
              <a:t>();                            </a:t>
            </a:r>
            <a:r>
              <a:rPr lang="cs-CZ" i="1" dirty="0" smtClean="0"/>
              <a:t>      		 </a:t>
            </a:r>
            <a:r>
              <a:rPr lang="cs-CZ" dirty="0" smtClean="0"/>
              <a:t>// </a:t>
            </a:r>
            <a:r>
              <a:rPr lang="cs-CZ" dirty="0" err="1"/>
              <a:t>if</a:t>
            </a:r>
            <a:r>
              <a:rPr lang="cs-CZ" dirty="0"/>
              <a:t> f() </a:t>
            </a:r>
            <a:r>
              <a:rPr lang="cs-CZ" dirty="0" err="1"/>
              <a:t>throws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exception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smtClean="0"/>
              <a:t>         			                           //       </a:t>
            </a:r>
            <a:r>
              <a:rPr lang="cs-CZ" dirty="0" err="1" smtClean="0"/>
              <a:t>mutex</a:t>
            </a:r>
            <a:r>
              <a:rPr lang="cs-CZ" dirty="0" smtClean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released</a:t>
            </a:r>
            <a:r>
              <a:rPr lang="cs-CZ" i="1" dirty="0"/>
              <a:t> </a:t>
            </a:r>
            <a:endParaRPr lang="cs-CZ" i="1" dirty="0" smtClean="0"/>
          </a:p>
          <a:p>
            <a:pPr marL="400050" lvl="1" indent="0">
              <a:buNone/>
            </a:pPr>
            <a:r>
              <a:rPr lang="cs-CZ" b="1" i="1" dirty="0" err="1" smtClean="0"/>
              <a:t>if</a:t>
            </a:r>
            <a:r>
              <a:rPr lang="cs-CZ" i="1" dirty="0"/>
              <a:t>(!</a:t>
            </a:r>
            <a:r>
              <a:rPr lang="cs-CZ" i="1" dirty="0" err="1"/>
              <a:t>everything_ok</a:t>
            </a:r>
            <a:r>
              <a:rPr lang="cs-CZ" i="1" dirty="0"/>
              <a:t>()) </a:t>
            </a:r>
            <a:r>
              <a:rPr lang="cs-CZ" b="1" i="1" dirty="0"/>
              <a:t>return</a:t>
            </a:r>
            <a:r>
              <a:rPr lang="cs-CZ" i="1" dirty="0"/>
              <a:t>; </a:t>
            </a:r>
            <a:r>
              <a:rPr lang="cs-CZ" i="1" dirty="0" smtClean="0"/>
              <a:t>   </a:t>
            </a:r>
            <a:r>
              <a:rPr lang="cs-CZ" dirty="0" smtClean="0"/>
              <a:t> // </a:t>
            </a:r>
            <a:r>
              <a:rPr lang="cs-CZ" dirty="0"/>
              <a:t>early return,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mutex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released</a:t>
            </a:r>
            <a:endParaRPr lang="cs-CZ" dirty="0"/>
          </a:p>
          <a:p>
            <a:pPr marL="0" indent="0">
              <a:buNone/>
            </a:pPr>
            <a:r>
              <a:rPr lang="cs-CZ" i="1" dirty="0"/>
              <a:t>}	</a:t>
            </a:r>
            <a:r>
              <a:rPr lang="cs-CZ" dirty="0"/>
              <a:t>// </a:t>
            </a: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good</a:t>
            </a:r>
            <a:r>
              <a:rPr lang="cs-CZ" dirty="0"/>
              <a:t>() </a:t>
            </a:r>
            <a:r>
              <a:rPr lang="cs-CZ" dirty="0" err="1"/>
              <a:t>returns</a:t>
            </a:r>
            <a:r>
              <a:rPr lang="cs-CZ" dirty="0"/>
              <a:t> </a:t>
            </a:r>
            <a:r>
              <a:rPr lang="cs-CZ" dirty="0" err="1"/>
              <a:t>normally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mutex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 smtClean="0"/>
              <a:t>released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162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302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5. RAII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i="1" dirty="0" smtClean="0"/>
              <a:t>#</a:t>
            </a:r>
            <a:r>
              <a:rPr lang="cs-CZ" i="1" dirty="0" err="1" smtClean="0"/>
              <a:t>include</a:t>
            </a:r>
            <a:r>
              <a:rPr lang="cs-CZ" i="1" dirty="0" smtClean="0"/>
              <a:t> &lt;</a:t>
            </a:r>
            <a:r>
              <a:rPr lang="cs-CZ" i="1" dirty="0" err="1" smtClean="0"/>
              <a:t>vector</a:t>
            </a:r>
            <a:r>
              <a:rPr lang="cs-CZ" i="1" dirty="0" smtClean="0"/>
              <a:t>&gt;</a:t>
            </a:r>
          </a:p>
          <a:p>
            <a:pPr marL="0" indent="0">
              <a:buNone/>
            </a:pPr>
            <a:r>
              <a:rPr lang="cs-CZ" i="1" dirty="0" err="1" smtClean="0"/>
              <a:t>struct</a:t>
            </a:r>
            <a:r>
              <a:rPr lang="cs-CZ" i="1" dirty="0" smtClean="0"/>
              <a:t> </a:t>
            </a:r>
            <a:r>
              <a:rPr lang="cs-CZ" i="1" dirty="0" err="1" smtClean="0"/>
              <a:t>TStruktura</a:t>
            </a:r>
            <a:r>
              <a:rPr lang="cs-CZ" i="1" dirty="0" smtClean="0"/>
              <a:t>{</a:t>
            </a:r>
          </a:p>
          <a:p>
            <a:pPr marL="0" indent="0">
              <a:buNone/>
            </a:pPr>
            <a:r>
              <a:rPr lang="cs-CZ" i="1" dirty="0" smtClean="0"/>
              <a:t>    </a:t>
            </a:r>
            <a:r>
              <a:rPr lang="cs-CZ" i="1" dirty="0" err="1" smtClean="0"/>
              <a:t>int</a:t>
            </a:r>
            <a:r>
              <a:rPr lang="cs-CZ" i="1" dirty="0" smtClean="0"/>
              <a:t> a;    double b;</a:t>
            </a:r>
          </a:p>
          <a:p>
            <a:pPr marL="0" indent="0">
              <a:buNone/>
            </a:pPr>
            <a:r>
              <a:rPr lang="cs-CZ" i="1" dirty="0" smtClean="0"/>
              <a:t>};</a:t>
            </a:r>
          </a:p>
          <a:p>
            <a:pPr marL="0" indent="0">
              <a:buNone/>
            </a:pPr>
            <a:r>
              <a:rPr lang="cs-CZ" i="1" dirty="0" err="1" smtClean="0"/>
              <a:t>int</a:t>
            </a:r>
            <a:r>
              <a:rPr lang="cs-CZ" i="1" dirty="0" smtClean="0"/>
              <a:t> </a:t>
            </a:r>
            <a:r>
              <a:rPr lang="cs-CZ" i="1" dirty="0" err="1" smtClean="0"/>
              <a:t>main</a:t>
            </a:r>
            <a:r>
              <a:rPr lang="cs-CZ" i="1" dirty="0" smtClean="0"/>
              <a:t> () {</a:t>
            </a:r>
          </a:p>
          <a:p>
            <a:pPr marL="0" indent="0">
              <a:buNone/>
            </a:pPr>
            <a:r>
              <a:rPr lang="cs-CZ" i="1" dirty="0" smtClean="0"/>
              <a:t>   </a:t>
            </a:r>
            <a:r>
              <a:rPr lang="cs-CZ" i="1" dirty="0" err="1" smtClean="0"/>
              <a:t>const</a:t>
            </a:r>
            <a:r>
              <a:rPr lang="cs-CZ" i="1" dirty="0" smtClean="0"/>
              <a:t> </a:t>
            </a:r>
            <a:r>
              <a:rPr lang="cs-CZ" i="1" dirty="0" err="1" smtClean="0"/>
              <a:t>size_t</a:t>
            </a:r>
            <a:r>
              <a:rPr lang="cs-CZ" i="1" dirty="0" smtClean="0"/>
              <a:t> n = 2048;</a:t>
            </a:r>
          </a:p>
          <a:p>
            <a:pPr marL="0" indent="0">
              <a:buNone/>
            </a:pPr>
            <a:r>
              <a:rPr lang="cs-CZ" i="1" dirty="0" smtClean="0"/>
              <a:t>    </a:t>
            </a:r>
            <a:r>
              <a:rPr lang="cs-CZ" i="1" dirty="0" err="1" smtClean="0"/>
              <a:t>std</a:t>
            </a:r>
            <a:r>
              <a:rPr lang="cs-CZ" i="1" dirty="0" smtClean="0"/>
              <a:t>::</a:t>
            </a:r>
            <a:r>
              <a:rPr lang="cs-CZ" i="1" dirty="0" err="1" smtClean="0"/>
              <a:t>vector</a:t>
            </a:r>
            <a:r>
              <a:rPr lang="cs-CZ" i="1" dirty="0" smtClean="0"/>
              <a:t>&lt;</a:t>
            </a:r>
            <a:r>
              <a:rPr lang="cs-CZ" i="1" dirty="0" err="1" smtClean="0"/>
              <a:t>std</a:t>
            </a:r>
            <a:r>
              <a:rPr lang="cs-CZ" i="1" dirty="0" smtClean="0"/>
              <a:t>::</a:t>
            </a:r>
            <a:r>
              <a:rPr lang="cs-CZ" i="1" dirty="0" err="1" smtClean="0"/>
              <a:t>vector</a:t>
            </a:r>
            <a:r>
              <a:rPr lang="cs-CZ" i="1" dirty="0" smtClean="0"/>
              <a:t>&lt;</a:t>
            </a:r>
            <a:r>
              <a:rPr lang="cs-CZ" i="1" dirty="0" err="1" smtClean="0"/>
              <a:t>TStruktura</a:t>
            </a:r>
            <a:r>
              <a:rPr lang="cs-CZ" i="1" dirty="0" smtClean="0"/>
              <a:t>&gt;&gt; matice(n, 	</a:t>
            </a:r>
            <a:r>
              <a:rPr lang="cs-CZ" i="1" dirty="0" err="1" smtClean="0"/>
              <a:t>std</a:t>
            </a:r>
            <a:r>
              <a:rPr lang="cs-CZ" i="1" dirty="0" smtClean="0"/>
              <a:t>::</a:t>
            </a:r>
            <a:r>
              <a:rPr lang="cs-CZ" i="1" dirty="0" err="1" smtClean="0"/>
              <a:t>vector</a:t>
            </a:r>
            <a:r>
              <a:rPr lang="cs-CZ" i="1" dirty="0" smtClean="0"/>
              <a:t>&lt;</a:t>
            </a:r>
            <a:r>
              <a:rPr lang="cs-CZ" i="1" dirty="0" err="1" smtClean="0"/>
              <a:t>TStruktura</a:t>
            </a:r>
            <a:r>
              <a:rPr lang="cs-CZ" i="1" dirty="0" smtClean="0"/>
              <a:t>&gt;(n));</a:t>
            </a:r>
          </a:p>
          <a:p>
            <a:pPr marL="0" indent="0">
              <a:buNone/>
            </a:pPr>
            <a:r>
              <a:rPr lang="cs-CZ" i="1" dirty="0" smtClean="0"/>
              <a:t>return 0;</a:t>
            </a:r>
          </a:p>
          <a:p>
            <a:pPr marL="0" indent="0">
              <a:buNone/>
            </a:pPr>
            <a:r>
              <a:rPr lang="cs-CZ" i="1" dirty="0" smtClean="0"/>
              <a:t>}</a:t>
            </a:r>
          </a:p>
          <a:p>
            <a:r>
              <a:rPr lang="cs-CZ" dirty="0"/>
              <a:t>haldy jsme alokovali matici n*n prvku typu </a:t>
            </a:r>
            <a:r>
              <a:rPr lang="cs-CZ" dirty="0" err="1"/>
              <a:t>TStruktura</a:t>
            </a:r>
            <a:r>
              <a:rPr lang="cs-CZ" dirty="0"/>
              <a:t>, </a:t>
            </a:r>
            <a:r>
              <a:rPr lang="cs-CZ" dirty="0" err="1"/>
              <a:t>aniz</a:t>
            </a:r>
            <a:r>
              <a:rPr lang="cs-CZ" dirty="0"/>
              <a:t> </a:t>
            </a:r>
            <a:r>
              <a:rPr lang="cs-CZ" dirty="0" smtClean="0"/>
              <a:t>bychom </a:t>
            </a:r>
            <a:r>
              <a:rPr lang="cs-CZ" dirty="0" err="1"/>
              <a:t>pouzili</a:t>
            </a:r>
            <a:r>
              <a:rPr lang="cs-CZ" dirty="0"/>
              <a:t> </a:t>
            </a:r>
            <a:r>
              <a:rPr lang="cs-CZ" dirty="0" err="1"/>
              <a:t>malloc&amp;free</a:t>
            </a:r>
            <a:r>
              <a:rPr lang="cs-CZ" dirty="0"/>
              <a:t> </a:t>
            </a:r>
            <a:r>
              <a:rPr lang="cs-CZ" dirty="0" err="1"/>
              <a:t>ci</a:t>
            </a:r>
            <a:r>
              <a:rPr lang="cs-CZ" dirty="0"/>
              <a:t> </a:t>
            </a:r>
            <a:r>
              <a:rPr lang="cs-CZ" dirty="0" err="1"/>
              <a:t>new&amp;delete</a:t>
            </a:r>
            <a:r>
              <a:rPr lang="cs-CZ" dirty="0"/>
              <a:t>, a presto bude matice </a:t>
            </a:r>
            <a:r>
              <a:rPr lang="cs-CZ" dirty="0" err="1"/>
              <a:t>vzdy</a:t>
            </a:r>
            <a:r>
              <a:rPr lang="cs-CZ" dirty="0"/>
              <a:t> </a:t>
            </a:r>
            <a:r>
              <a:rPr lang="cs-CZ" dirty="0" err="1"/>
              <a:t>korektne</a:t>
            </a:r>
            <a:r>
              <a:rPr lang="cs-CZ" dirty="0"/>
              <a:t> </a:t>
            </a:r>
            <a:r>
              <a:rPr lang="cs-CZ" dirty="0" err="1"/>
              <a:t>uvolnena</a:t>
            </a:r>
            <a:r>
              <a:rPr lang="cs-CZ" dirty="0"/>
              <a:t> z </a:t>
            </a:r>
            <a:r>
              <a:rPr lang="cs-CZ" dirty="0" err="1"/>
              <a:t>pameti</a:t>
            </a:r>
            <a:r>
              <a:rPr lang="cs-CZ" dirty="0"/>
              <a:t> </a:t>
            </a:r>
            <a:r>
              <a:rPr lang="cs-CZ" dirty="0" err="1" smtClean="0"/>
              <a:t>diky</a:t>
            </a:r>
            <a:r>
              <a:rPr lang="cs-CZ" dirty="0" smtClean="0"/>
              <a:t> </a:t>
            </a:r>
            <a:r>
              <a:rPr lang="cs-CZ" dirty="0"/>
              <a:t>principu RAII. </a:t>
            </a:r>
          </a:p>
          <a:p>
            <a:pPr marL="0" indent="0">
              <a:buNone/>
            </a:pPr>
            <a:endParaRPr lang="cs-CZ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pPr/>
              <a:t>163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913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5. Lambda funkce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Anonymní funkce, která ví o svém prostředí</a:t>
            </a:r>
          </a:p>
          <a:p>
            <a:r>
              <a:rPr lang="cs-CZ" dirty="0" smtClean="0"/>
              <a:t>používá tzv. non-</a:t>
            </a:r>
            <a:r>
              <a:rPr lang="cs-CZ" dirty="0" err="1" smtClean="0"/>
              <a:t>member</a:t>
            </a:r>
            <a:r>
              <a:rPr lang="cs-CZ" dirty="0" smtClean="0"/>
              <a:t> </a:t>
            </a:r>
            <a:r>
              <a:rPr lang="cs-CZ" dirty="0" err="1" smtClean="0"/>
              <a:t>begin</a:t>
            </a:r>
            <a:r>
              <a:rPr lang="cs-CZ" dirty="0" smtClean="0"/>
              <a:t> a end</a:t>
            </a:r>
          </a:p>
          <a:p>
            <a:pPr lvl="1"/>
            <a:r>
              <a:rPr lang="cs-CZ" dirty="0" smtClean="0"/>
              <a:t>tj. koncept fungující s kontejnery z STL i s C poli</a:t>
            </a:r>
          </a:p>
          <a:p>
            <a:pPr lvl="1"/>
            <a:endParaRPr lang="cs-CZ" dirty="0"/>
          </a:p>
          <a:p>
            <a:pPr marL="0" indent="0">
              <a:buNone/>
            </a:pPr>
            <a:r>
              <a:rPr lang="cs-CZ" dirty="0"/>
              <a:t>[](</a:t>
            </a:r>
            <a:r>
              <a:rPr lang="cs-CZ" dirty="0" err="1"/>
              <a:t>input_paramter_declaration</a:t>
            </a:r>
            <a:r>
              <a:rPr lang="cs-CZ" dirty="0"/>
              <a:t>)-&gt;</a:t>
            </a:r>
            <a:r>
              <a:rPr lang="cs-CZ" dirty="0" err="1"/>
              <a:t>returned_type</a:t>
            </a:r>
            <a:r>
              <a:rPr lang="cs-CZ" dirty="0"/>
              <a:t> </a:t>
            </a:r>
            <a:r>
              <a:rPr lang="cs-CZ" dirty="0" smtClean="0"/>
              <a:t>{</a:t>
            </a:r>
            <a:r>
              <a:rPr lang="cs-CZ" dirty="0" err="1" smtClean="0"/>
              <a:t>body_of_the_lambda_expression</a:t>
            </a:r>
            <a:r>
              <a:rPr lang="cs-CZ" dirty="0" smtClean="0"/>
              <a:t>}(</a:t>
            </a:r>
            <a:r>
              <a:rPr lang="cs-CZ" dirty="0" err="1"/>
              <a:t>parameters</a:t>
            </a:r>
            <a:r>
              <a:rPr lang="cs-CZ" dirty="0"/>
              <a:t>)</a:t>
            </a:r>
          </a:p>
          <a:p>
            <a:endParaRPr lang="cs-CZ" dirty="0" smtClean="0"/>
          </a:p>
          <a:p>
            <a:pPr lvl="1"/>
            <a:endParaRPr lang="cs-CZ" sz="1400" dirty="0" smtClean="0"/>
          </a:p>
          <a:p>
            <a:pPr marL="0" indent="0">
              <a:buNone/>
            </a:pPr>
            <a:r>
              <a:rPr lang="cs-CZ" dirty="0" smtClean="0"/>
              <a:t>auto lambda = [&amp;</a:t>
            </a:r>
            <a:r>
              <a:rPr lang="cs-CZ" dirty="0" err="1" smtClean="0"/>
              <a:t>by_reference</a:t>
            </a:r>
            <a:r>
              <a:rPr lang="cs-CZ" dirty="0" smtClean="0"/>
              <a:t>, </a:t>
            </a:r>
            <a:r>
              <a:rPr lang="cs-CZ" dirty="0" err="1" smtClean="0"/>
              <a:t>by_value</a:t>
            </a:r>
            <a:r>
              <a:rPr lang="cs-CZ" dirty="0" smtClean="0"/>
              <a:t>](</a:t>
            </a:r>
            <a:r>
              <a:rPr lang="cs-CZ" dirty="0" err="1" smtClean="0"/>
              <a:t>int</a:t>
            </a:r>
            <a:r>
              <a:rPr lang="cs-CZ" dirty="0" smtClean="0"/>
              <a:t> parametr) {</a:t>
            </a:r>
          </a:p>
          <a:p>
            <a:pPr marL="0" indent="0">
              <a:buNone/>
            </a:pPr>
            <a:r>
              <a:rPr lang="cs-CZ" dirty="0" smtClean="0"/>
              <a:t>     return </a:t>
            </a:r>
            <a:r>
              <a:rPr lang="cs-CZ" dirty="0" err="1" smtClean="0"/>
              <a:t>false</a:t>
            </a:r>
            <a:r>
              <a:rPr lang="cs-CZ" dirty="0" smtClean="0"/>
              <a:t>;</a:t>
            </a:r>
          </a:p>
          <a:p>
            <a:pPr marL="0" indent="0">
              <a:buNone/>
            </a:pPr>
            <a:r>
              <a:rPr lang="cs-CZ" dirty="0" smtClean="0"/>
              <a:t>};</a:t>
            </a:r>
          </a:p>
          <a:p>
            <a:pPr marL="0" indent="0">
              <a:buNone/>
            </a:pPr>
            <a:r>
              <a:rPr lang="cs-CZ" sz="1300" dirty="0" smtClean="0"/>
              <a:t> 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164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841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 Lambda funkce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auto i = </a:t>
            </a:r>
            <a:r>
              <a:rPr lang="cs-CZ" dirty="0" err="1"/>
              <a:t>find_if</a:t>
            </a:r>
            <a:r>
              <a:rPr lang="cs-CZ" dirty="0"/>
              <a:t>( </a:t>
            </a:r>
            <a:r>
              <a:rPr lang="cs-CZ" dirty="0" err="1"/>
              <a:t>begin</a:t>
            </a:r>
            <a:r>
              <a:rPr lang="cs-CZ" dirty="0"/>
              <a:t>(v), end(v), </a:t>
            </a:r>
            <a:r>
              <a:rPr lang="cs-CZ" b="1" dirty="0"/>
              <a:t>[=](</a:t>
            </a:r>
            <a:r>
              <a:rPr lang="cs-CZ" b="1" dirty="0" err="1"/>
              <a:t>int</a:t>
            </a:r>
            <a:r>
              <a:rPr lang="cs-CZ" b="1" dirty="0"/>
              <a:t> i) { </a:t>
            </a: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return </a:t>
            </a:r>
            <a:r>
              <a:rPr lang="cs-CZ" b="1" dirty="0"/>
              <a:t>i &gt; x &amp;&amp; i &lt; y; </a:t>
            </a: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} </a:t>
            </a:r>
            <a:r>
              <a:rPr lang="cs-CZ" dirty="0"/>
              <a:t>);</a:t>
            </a:r>
          </a:p>
          <a:p>
            <a:pPr marL="0" indent="0">
              <a:buNone/>
            </a:pPr>
            <a:r>
              <a:rPr lang="cs-CZ" sz="1400" dirty="0"/>
              <a:t> </a:t>
            </a:r>
          </a:p>
          <a:p>
            <a:pPr marL="0" indent="0">
              <a:buNone/>
            </a:pPr>
            <a:r>
              <a:rPr lang="cs-CZ" dirty="0" err="1"/>
              <a:t>template</a:t>
            </a:r>
            <a:r>
              <a:rPr lang="cs-CZ" dirty="0"/>
              <a:t> &lt;</a:t>
            </a:r>
            <a:r>
              <a:rPr lang="cs-CZ" dirty="0" err="1"/>
              <a:t>typename</a:t>
            </a:r>
            <a:r>
              <a:rPr lang="cs-CZ" dirty="0"/>
              <a:t> T&gt;</a:t>
            </a:r>
          </a:p>
          <a:p>
            <a:pPr marL="0" indent="0">
              <a:buNone/>
            </a:pPr>
            <a:r>
              <a:rPr lang="cs-CZ" dirty="0" err="1"/>
              <a:t>std</a:t>
            </a:r>
            <a:r>
              <a:rPr lang="cs-CZ" dirty="0"/>
              <a:t>::</a:t>
            </a:r>
            <a:r>
              <a:rPr lang="cs-CZ" dirty="0" err="1"/>
              <a:t>shared_ptr</a:t>
            </a:r>
            <a:r>
              <a:rPr lang="cs-CZ" dirty="0"/>
              <a:t>&lt;T&gt; </a:t>
            </a:r>
            <a:r>
              <a:rPr lang="cs-CZ" dirty="0" err="1"/>
              <a:t>make_shared_reference</a:t>
            </a:r>
            <a:r>
              <a:rPr lang="cs-CZ" dirty="0"/>
              <a:t>(T *</a:t>
            </a:r>
            <a:r>
              <a:rPr lang="cs-CZ" dirty="0" err="1"/>
              <a:t>obj</a:t>
            </a:r>
            <a:r>
              <a:rPr lang="cs-CZ" dirty="0"/>
              <a:t>) {</a:t>
            </a:r>
          </a:p>
          <a:p>
            <a:pPr marL="0" indent="0">
              <a:buNone/>
            </a:pPr>
            <a:r>
              <a:rPr lang="cs-CZ" dirty="0"/>
              <a:t>   </a:t>
            </a:r>
            <a:r>
              <a:rPr lang="cs-CZ" dirty="0" err="1"/>
              <a:t>obj</a:t>
            </a:r>
            <a:r>
              <a:rPr lang="cs-CZ" dirty="0"/>
              <a:t>-&gt;</a:t>
            </a:r>
            <a:r>
              <a:rPr lang="cs-CZ" dirty="0" err="1"/>
              <a:t>AddRef</a:t>
            </a:r>
            <a:r>
              <a:rPr lang="cs-CZ" dirty="0"/>
              <a:t>();</a:t>
            </a:r>
          </a:p>
          <a:p>
            <a:pPr marL="0" indent="0">
              <a:buNone/>
            </a:pPr>
            <a:r>
              <a:rPr lang="cs-CZ" dirty="0"/>
              <a:t>   </a:t>
            </a:r>
            <a:r>
              <a:rPr lang="cs-CZ" dirty="0" err="1"/>
              <a:t>std</a:t>
            </a:r>
            <a:r>
              <a:rPr lang="cs-CZ" dirty="0"/>
              <a:t>::</a:t>
            </a:r>
            <a:r>
              <a:rPr lang="cs-CZ" dirty="0" err="1"/>
              <a:t>shared_ptr</a:t>
            </a:r>
            <a:r>
              <a:rPr lang="cs-CZ" dirty="0"/>
              <a:t>&lt;T&gt; </a:t>
            </a:r>
            <a:r>
              <a:rPr lang="cs-CZ" dirty="0" err="1"/>
              <a:t>result</a:t>
            </a:r>
            <a:r>
              <a:rPr lang="cs-CZ" dirty="0"/>
              <a:t>(</a:t>
            </a:r>
            <a:r>
              <a:rPr lang="cs-CZ" dirty="0" err="1"/>
              <a:t>obj</a:t>
            </a:r>
            <a:r>
              <a:rPr lang="cs-CZ" dirty="0"/>
              <a:t>,</a:t>
            </a:r>
          </a:p>
          <a:p>
            <a:pPr marL="0" indent="0">
              <a:buNone/>
            </a:pPr>
            <a:r>
              <a:rPr lang="cs-CZ" b="1" dirty="0"/>
              <a:t>           [](T* </a:t>
            </a:r>
            <a:r>
              <a:rPr lang="cs-CZ" b="1" dirty="0" err="1"/>
              <a:t>obj_to_release</a:t>
            </a:r>
            <a:r>
              <a:rPr lang="cs-CZ" b="1" dirty="0"/>
              <a:t>) </a:t>
            </a:r>
            <a:r>
              <a:rPr lang="cs-CZ" b="1" dirty="0" smtClean="0"/>
              <a:t>{</a:t>
            </a:r>
          </a:p>
          <a:p>
            <a:pPr marL="0" indent="0">
              <a:buNone/>
            </a:pPr>
            <a:r>
              <a:rPr lang="cs-CZ" b="1" dirty="0"/>
              <a:t> </a:t>
            </a:r>
            <a:r>
              <a:rPr lang="cs-CZ" b="1" dirty="0" smtClean="0"/>
              <a:t>                   </a:t>
            </a:r>
            <a:r>
              <a:rPr lang="cs-CZ" b="1" dirty="0" err="1" smtClean="0"/>
              <a:t>obj_to_release</a:t>
            </a:r>
            <a:r>
              <a:rPr lang="cs-CZ" b="1" dirty="0" smtClean="0"/>
              <a:t>-</a:t>
            </a:r>
            <a:r>
              <a:rPr lang="cs-CZ" b="1" dirty="0"/>
              <a:t>&gt;</a:t>
            </a:r>
            <a:r>
              <a:rPr lang="cs-CZ" b="1" dirty="0" err="1"/>
              <a:t>Release</a:t>
            </a:r>
            <a:r>
              <a:rPr lang="cs-CZ" b="1" dirty="0"/>
              <a:t>(); </a:t>
            </a:r>
            <a:endParaRPr lang="cs-CZ" b="1" dirty="0" smtClean="0"/>
          </a:p>
          <a:p>
            <a:pPr marL="0" indent="0">
              <a:buNone/>
            </a:pPr>
            <a:r>
              <a:rPr lang="cs-CZ" b="1" dirty="0"/>
              <a:t> </a:t>
            </a:r>
            <a:r>
              <a:rPr lang="cs-CZ" b="1" dirty="0" smtClean="0"/>
              <a:t>            });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return </a:t>
            </a:r>
            <a:r>
              <a:rPr lang="cs-CZ" dirty="0" err="1"/>
              <a:t>result</a:t>
            </a:r>
            <a:r>
              <a:rPr lang="cs-CZ" dirty="0"/>
              <a:t>;</a:t>
            </a:r>
          </a:p>
          <a:p>
            <a:pPr marL="0" indent="0">
              <a:buNone/>
            </a:pPr>
            <a:r>
              <a:rPr lang="cs-CZ" dirty="0"/>
              <a:t>}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165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935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5. </a:t>
            </a:r>
            <a:r>
              <a:rPr lang="cs-CZ" dirty="0" err="1" smtClean="0"/>
              <a:t>Move</a:t>
            </a:r>
            <a:r>
              <a:rPr lang="cs-CZ" dirty="0"/>
              <a:t> </a:t>
            </a:r>
            <a:r>
              <a:rPr lang="cs-CZ" dirty="0" err="1" smtClean="0"/>
              <a:t>Semantics</a:t>
            </a:r>
            <a:r>
              <a:rPr lang="cs-CZ" dirty="0" smtClean="0"/>
              <a:t>/&amp;&amp;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Namísto kopírování si zdroj bereme – rychlejší a </a:t>
            </a:r>
            <a:r>
              <a:rPr lang="cs-CZ" dirty="0" smtClean="0"/>
              <a:t>efektivnější</a:t>
            </a:r>
          </a:p>
          <a:p>
            <a:pPr marL="0" indent="0">
              <a:buNone/>
            </a:pPr>
            <a:r>
              <a:rPr lang="cs-CZ" sz="2600" dirty="0" err="1"/>
              <a:t>class</a:t>
            </a:r>
            <a:r>
              <a:rPr lang="cs-CZ" sz="2600" dirty="0"/>
              <a:t> </a:t>
            </a:r>
            <a:r>
              <a:rPr lang="cs-CZ" sz="2600" dirty="0" err="1"/>
              <a:t>CExample</a:t>
            </a:r>
            <a:r>
              <a:rPr lang="cs-CZ" sz="2600" dirty="0"/>
              <a:t> {</a:t>
            </a:r>
          </a:p>
          <a:p>
            <a:pPr marL="400050" lvl="1" indent="0">
              <a:buNone/>
            </a:pPr>
            <a:r>
              <a:rPr lang="cs-CZ" sz="2600" dirty="0" err="1" smtClean="0"/>
              <a:t>protected</a:t>
            </a:r>
            <a:r>
              <a:rPr lang="cs-CZ" sz="2600" dirty="0" smtClean="0"/>
              <a:t>: </a:t>
            </a:r>
          </a:p>
          <a:p>
            <a:pPr marL="400050" lvl="1" indent="0">
              <a:buNone/>
            </a:pPr>
            <a:r>
              <a:rPr lang="cs-CZ" sz="2600" dirty="0"/>
              <a:t> </a:t>
            </a:r>
            <a:r>
              <a:rPr lang="cs-CZ" sz="2600" dirty="0" smtClean="0"/>
              <a:t>     double </a:t>
            </a:r>
            <a:r>
              <a:rPr lang="cs-CZ" sz="2600" dirty="0"/>
              <a:t>*</a:t>
            </a:r>
            <a:r>
              <a:rPr lang="cs-CZ" sz="2600" dirty="0" smtClean="0"/>
              <a:t>data;</a:t>
            </a:r>
          </a:p>
          <a:p>
            <a:pPr marL="1588" lvl="1" indent="0">
              <a:buNone/>
            </a:pPr>
            <a:r>
              <a:rPr lang="cs-CZ" sz="2600" dirty="0" smtClean="0"/>
              <a:t>public</a:t>
            </a:r>
            <a:r>
              <a:rPr lang="cs-CZ" sz="2600" dirty="0"/>
              <a:t>:</a:t>
            </a:r>
          </a:p>
          <a:p>
            <a:pPr marL="400050" lvl="1" indent="0">
              <a:buNone/>
            </a:pPr>
            <a:r>
              <a:rPr lang="cs-CZ" sz="2600" dirty="0" err="1"/>
              <a:t>CExample</a:t>
            </a:r>
            <a:r>
              <a:rPr lang="cs-CZ" sz="2600" dirty="0"/>
              <a:t>(</a:t>
            </a:r>
            <a:r>
              <a:rPr lang="cs-CZ" sz="2600" dirty="0" err="1"/>
              <a:t>const</a:t>
            </a:r>
            <a:r>
              <a:rPr lang="cs-CZ" sz="2600" dirty="0"/>
              <a:t> </a:t>
            </a:r>
            <a:r>
              <a:rPr lang="cs-CZ" sz="2600" dirty="0" err="1"/>
              <a:t>CExample</a:t>
            </a:r>
            <a:r>
              <a:rPr lang="cs-CZ" sz="2600" dirty="0"/>
              <a:t> &amp;</a:t>
            </a:r>
            <a:r>
              <a:rPr lang="cs-CZ" sz="2600" dirty="0" err="1"/>
              <a:t>other</a:t>
            </a:r>
            <a:r>
              <a:rPr lang="cs-CZ" sz="2600" dirty="0"/>
              <a:t>) </a:t>
            </a:r>
            <a:r>
              <a:rPr lang="cs-CZ" sz="2600" dirty="0" smtClean="0"/>
              <a:t>{//</a:t>
            </a:r>
            <a:r>
              <a:rPr lang="cs-CZ" sz="2600" dirty="0"/>
              <a:t>copy </a:t>
            </a:r>
            <a:r>
              <a:rPr lang="cs-CZ" sz="2600" dirty="0" err="1"/>
              <a:t>constructor</a:t>
            </a:r>
            <a:endParaRPr lang="cs-CZ" sz="2600" dirty="0"/>
          </a:p>
          <a:p>
            <a:pPr marL="400050" lvl="1" indent="0">
              <a:buNone/>
            </a:pPr>
            <a:r>
              <a:rPr lang="cs-CZ" sz="2600" dirty="0" smtClean="0"/>
              <a:t>	data </a:t>
            </a:r>
            <a:r>
              <a:rPr lang="cs-CZ" sz="2600" dirty="0"/>
              <a:t>= </a:t>
            </a:r>
            <a:r>
              <a:rPr lang="cs-CZ" sz="2600" dirty="0" err="1"/>
              <a:t>new</a:t>
            </a:r>
            <a:r>
              <a:rPr lang="cs-CZ" sz="2600" dirty="0"/>
              <a:t> </a:t>
            </a:r>
            <a:r>
              <a:rPr lang="cs-CZ" sz="2600" dirty="0" err="1"/>
              <a:t>decltype</a:t>
            </a:r>
            <a:r>
              <a:rPr lang="cs-CZ" sz="2600" dirty="0"/>
              <a:t>(*data)[</a:t>
            </a:r>
            <a:r>
              <a:rPr lang="cs-CZ" sz="2600" dirty="0" err="1"/>
              <a:t>other.size</a:t>
            </a:r>
            <a:r>
              <a:rPr lang="cs-CZ" sz="2600" dirty="0"/>
              <a:t>()];</a:t>
            </a:r>
          </a:p>
          <a:p>
            <a:pPr marL="400050" lvl="1" indent="0">
              <a:buNone/>
            </a:pPr>
            <a:r>
              <a:rPr lang="cs-CZ" sz="2600" dirty="0" smtClean="0"/>
              <a:t>	</a:t>
            </a:r>
            <a:r>
              <a:rPr lang="cs-CZ" sz="2600" dirty="0" err="1" smtClean="0"/>
              <a:t>memcpy</a:t>
            </a:r>
            <a:r>
              <a:rPr lang="cs-CZ" sz="2600" dirty="0" smtClean="0"/>
              <a:t>(data</a:t>
            </a:r>
            <a:r>
              <a:rPr lang="cs-CZ" sz="2600" dirty="0"/>
              <a:t>, </a:t>
            </a:r>
            <a:r>
              <a:rPr lang="cs-CZ" sz="2600" dirty="0" err="1"/>
              <a:t>other.data</a:t>
            </a:r>
            <a:r>
              <a:rPr lang="cs-CZ" sz="2600" dirty="0"/>
              <a:t>, </a:t>
            </a:r>
            <a:r>
              <a:rPr lang="cs-CZ" sz="2600" dirty="0" err="1" smtClean="0"/>
              <a:t>other.size</a:t>
            </a:r>
            <a:r>
              <a:rPr lang="cs-CZ" sz="2600" dirty="0" smtClean="0"/>
              <a:t>*</a:t>
            </a:r>
            <a:r>
              <a:rPr lang="cs-CZ" sz="2600" dirty="0" err="1" smtClean="0"/>
              <a:t>sizeof</a:t>
            </a:r>
            <a:r>
              <a:rPr lang="cs-CZ" sz="2600" dirty="0" smtClean="0"/>
              <a:t>(</a:t>
            </a:r>
            <a:r>
              <a:rPr lang="cs-CZ" sz="2600" dirty="0" err="1" smtClean="0"/>
              <a:t>decltype</a:t>
            </a:r>
            <a:r>
              <a:rPr lang="cs-CZ" sz="2600" dirty="0"/>
              <a:t>(*data)));</a:t>
            </a:r>
          </a:p>
          <a:p>
            <a:pPr marL="0" indent="0">
              <a:buNone/>
            </a:pPr>
            <a:r>
              <a:rPr lang="cs-CZ" sz="2600" dirty="0"/>
              <a:t> </a:t>
            </a:r>
            <a:r>
              <a:rPr lang="cs-CZ" sz="2600" dirty="0" smtClean="0"/>
              <a:t>     }</a:t>
            </a:r>
            <a:endParaRPr lang="cs-CZ" sz="2600" dirty="0"/>
          </a:p>
          <a:p>
            <a:pPr marL="400050" lvl="1" indent="0">
              <a:buNone/>
            </a:pPr>
            <a:r>
              <a:rPr lang="cs-CZ" sz="2600" dirty="0" err="1" smtClean="0"/>
              <a:t>CExample</a:t>
            </a:r>
            <a:r>
              <a:rPr lang="cs-CZ" sz="2600" dirty="0" smtClean="0"/>
              <a:t>(</a:t>
            </a:r>
            <a:r>
              <a:rPr lang="cs-CZ" sz="2600" dirty="0" err="1" smtClean="0"/>
              <a:t>CExample</a:t>
            </a:r>
            <a:r>
              <a:rPr lang="cs-CZ" sz="2600" dirty="0" smtClean="0"/>
              <a:t> </a:t>
            </a:r>
            <a:r>
              <a:rPr lang="cs-CZ" sz="2600" dirty="0"/>
              <a:t>&amp;&amp;</a:t>
            </a:r>
            <a:r>
              <a:rPr lang="cs-CZ" sz="2600" dirty="0" err="1"/>
              <a:t>other</a:t>
            </a:r>
            <a:r>
              <a:rPr lang="cs-CZ" sz="2600" dirty="0"/>
              <a:t>) {	//</a:t>
            </a:r>
            <a:r>
              <a:rPr lang="cs-CZ" sz="2600" dirty="0" err="1"/>
              <a:t>move</a:t>
            </a:r>
            <a:r>
              <a:rPr lang="cs-CZ" sz="2600" dirty="0"/>
              <a:t> </a:t>
            </a:r>
            <a:r>
              <a:rPr lang="cs-CZ" sz="2600" dirty="0" err="1"/>
              <a:t>constructor</a:t>
            </a:r>
            <a:r>
              <a:rPr lang="cs-CZ" sz="2600" dirty="0"/>
              <a:t> </a:t>
            </a:r>
            <a:endParaRPr lang="cs-CZ" sz="2600" dirty="0" smtClean="0"/>
          </a:p>
          <a:p>
            <a:pPr marL="0" indent="0">
              <a:buNone/>
            </a:pPr>
            <a:r>
              <a:rPr lang="cs-CZ" sz="2600" dirty="0" smtClean="0"/>
              <a:t>           data </a:t>
            </a:r>
            <a:r>
              <a:rPr lang="cs-CZ" sz="2600" dirty="0"/>
              <a:t>= </a:t>
            </a:r>
            <a:r>
              <a:rPr lang="cs-CZ" sz="2600" dirty="0" err="1"/>
              <a:t>other.data</a:t>
            </a:r>
            <a:r>
              <a:rPr lang="cs-CZ" sz="2600" dirty="0"/>
              <a:t>;</a:t>
            </a:r>
          </a:p>
          <a:p>
            <a:pPr marL="0" indent="0">
              <a:buNone/>
            </a:pPr>
            <a:r>
              <a:rPr lang="cs-CZ" sz="2600" dirty="0" smtClean="0"/>
              <a:t>           </a:t>
            </a:r>
            <a:r>
              <a:rPr lang="cs-CZ" sz="2600" dirty="0" err="1" smtClean="0"/>
              <a:t>other.data</a:t>
            </a:r>
            <a:r>
              <a:rPr lang="cs-CZ" sz="2600" dirty="0" smtClean="0"/>
              <a:t> </a:t>
            </a:r>
            <a:r>
              <a:rPr lang="cs-CZ" sz="2600" dirty="0"/>
              <a:t>= </a:t>
            </a:r>
            <a:r>
              <a:rPr lang="cs-CZ" sz="2600" dirty="0" err="1"/>
              <a:t>nullptr</a:t>
            </a:r>
            <a:r>
              <a:rPr lang="cs-CZ" sz="2600" dirty="0"/>
              <a:t>;</a:t>
            </a:r>
          </a:p>
          <a:p>
            <a:pPr marL="0" indent="0">
              <a:buNone/>
            </a:pPr>
            <a:r>
              <a:rPr lang="cs-CZ" sz="2600" dirty="0" smtClean="0"/>
              <a:t>      }</a:t>
            </a:r>
            <a:endParaRPr lang="cs-CZ" sz="2600" dirty="0"/>
          </a:p>
          <a:p>
            <a:pPr marL="0" indent="0">
              <a:buNone/>
            </a:pPr>
            <a:r>
              <a:rPr lang="cs-CZ" sz="2600" dirty="0" smtClean="0"/>
              <a:t>}</a:t>
            </a:r>
            <a:endParaRPr lang="cs-CZ" sz="26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166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738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5. Zákaz </a:t>
            </a:r>
            <a:r>
              <a:rPr lang="cs-CZ" dirty="0"/>
              <a:t>funkce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Zakáže použití </a:t>
            </a:r>
            <a:r>
              <a:rPr lang="cs-CZ" dirty="0" err="1" smtClean="0"/>
              <a:t>fce</a:t>
            </a:r>
            <a:r>
              <a:rPr lang="cs-CZ" dirty="0" smtClean="0"/>
              <a:t>, konstruktoru </a:t>
            </a:r>
          </a:p>
          <a:p>
            <a:r>
              <a:rPr lang="cs-CZ" dirty="0" smtClean="0"/>
              <a:t>Při </a:t>
            </a:r>
            <a:r>
              <a:rPr lang="cs-CZ" dirty="0"/>
              <a:t>použití vrátí překladač </a:t>
            </a:r>
            <a:r>
              <a:rPr lang="cs-CZ" dirty="0" smtClean="0"/>
              <a:t>chybu: </a:t>
            </a:r>
            <a:r>
              <a:rPr lang="cs-CZ" i="1" dirty="0" err="1" smtClean="0"/>
              <a:t>Error</a:t>
            </a:r>
            <a:r>
              <a:rPr lang="cs-CZ" i="1" dirty="0" smtClean="0"/>
              <a:t>: </a:t>
            </a:r>
            <a:r>
              <a:rPr lang="cs-CZ" i="1" dirty="0"/>
              <a:t>use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deleted</a:t>
            </a:r>
            <a:r>
              <a:rPr lang="cs-CZ" i="1" dirty="0"/>
              <a:t> </a:t>
            </a:r>
            <a:r>
              <a:rPr lang="cs-CZ" i="1" dirty="0" err="1" smtClean="0"/>
              <a:t>function</a:t>
            </a:r>
            <a:endParaRPr lang="cs-CZ" i="1" dirty="0" smtClean="0"/>
          </a:p>
          <a:p>
            <a:pPr marL="0" indent="0">
              <a:buNone/>
            </a:pPr>
            <a:endParaRPr lang="cs-CZ" sz="2500" dirty="0"/>
          </a:p>
          <a:p>
            <a:pPr marL="0" indent="0">
              <a:buNone/>
            </a:pPr>
            <a:r>
              <a:rPr lang="cs-CZ" sz="2500" i="1" dirty="0" err="1" smtClean="0"/>
              <a:t>class</a:t>
            </a:r>
            <a:r>
              <a:rPr lang="cs-CZ" sz="2500" i="1" dirty="0" smtClean="0"/>
              <a:t> </a:t>
            </a:r>
            <a:r>
              <a:rPr lang="cs-CZ" sz="2500" i="1" dirty="0" err="1"/>
              <a:t>CExample</a:t>
            </a:r>
            <a:r>
              <a:rPr lang="cs-CZ" sz="2500" i="1" dirty="0"/>
              <a:t> {</a:t>
            </a:r>
          </a:p>
          <a:p>
            <a:pPr marL="0" indent="0">
              <a:buNone/>
            </a:pPr>
            <a:r>
              <a:rPr lang="cs-CZ" sz="2500" i="1" dirty="0" err="1" smtClean="0"/>
              <a:t>protected</a:t>
            </a:r>
            <a:r>
              <a:rPr lang="cs-CZ" sz="2500" i="1" dirty="0" smtClean="0"/>
              <a:t>: double </a:t>
            </a:r>
            <a:r>
              <a:rPr lang="cs-CZ" sz="2500" i="1" dirty="0"/>
              <a:t>*data;</a:t>
            </a:r>
          </a:p>
          <a:p>
            <a:pPr marL="1588" lvl="1" indent="0">
              <a:buNone/>
            </a:pPr>
            <a:r>
              <a:rPr lang="cs-CZ" sz="2500" i="1" dirty="0"/>
              <a:t>public</a:t>
            </a:r>
            <a:r>
              <a:rPr lang="cs-CZ" sz="2500" i="1" dirty="0" smtClean="0"/>
              <a:t>:</a:t>
            </a:r>
          </a:p>
          <a:p>
            <a:pPr marL="400050" lvl="1" indent="0">
              <a:buNone/>
            </a:pPr>
            <a:r>
              <a:rPr lang="cs-CZ" sz="2500" dirty="0"/>
              <a:t>//copy </a:t>
            </a:r>
            <a:r>
              <a:rPr lang="cs-CZ" sz="2500" dirty="0" err="1"/>
              <a:t>constructor</a:t>
            </a:r>
            <a:r>
              <a:rPr lang="cs-CZ" sz="2500" dirty="0"/>
              <a:t> </a:t>
            </a:r>
            <a:r>
              <a:rPr lang="cs-CZ" sz="2500" dirty="0" smtClean="0"/>
              <a:t>nepovolíme</a:t>
            </a:r>
            <a:endParaRPr lang="cs-CZ" sz="2500" dirty="0"/>
          </a:p>
          <a:p>
            <a:pPr marL="400050" lvl="1" indent="0">
              <a:buNone/>
            </a:pPr>
            <a:r>
              <a:rPr lang="cs-CZ" sz="2500" i="1" dirty="0" err="1"/>
              <a:t>CExample</a:t>
            </a:r>
            <a:r>
              <a:rPr lang="cs-CZ" sz="2500" i="1" dirty="0"/>
              <a:t>(</a:t>
            </a:r>
            <a:r>
              <a:rPr lang="cs-CZ" sz="2500" i="1" dirty="0" err="1"/>
              <a:t>const</a:t>
            </a:r>
            <a:r>
              <a:rPr lang="cs-CZ" sz="2500" i="1" dirty="0"/>
              <a:t> </a:t>
            </a:r>
            <a:r>
              <a:rPr lang="cs-CZ" sz="2500" i="1" dirty="0" err="1"/>
              <a:t>CExample</a:t>
            </a:r>
            <a:r>
              <a:rPr lang="cs-CZ" sz="2500" i="1" dirty="0"/>
              <a:t> &amp;</a:t>
            </a:r>
            <a:r>
              <a:rPr lang="cs-CZ" sz="2500" i="1" dirty="0" err="1"/>
              <a:t>other</a:t>
            </a:r>
            <a:r>
              <a:rPr lang="cs-CZ" sz="2500" i="1" dirty="0"/>
              <a:t>) = </a:t>
            </a:r>
            <a:r>
              <a:rPr lang="cs-CZ" sz="2500" i="1" dirty="0" err="1"/>
              <a:t>delete</a:t>
            </a:r>
            <a:r>
              <a:rPr lang="cs-CZ" sz="2500" i="1" dirty="0"/>
              <a:t>; </a:t>
            </a:r>
            <a:endParaRPr lang="cs-CZ" sz="2500" i="1" dirty="0" smtClean="0"/>
          </a:p>
          <a:p>
            <a:pPr marL="400050" lvl="1" indent="0">
              <a:buNone/>
            </a:pPr>
            <a:r>
              <a:rPr lang="cs-CZ" sz="2500" dirty="0" smtClean="0"/>
              <a:t>//povolíme jen pro kladné hodnoty</a:t>
            </a:r>
            <a:endParaRPr lang="cs-CZ" sz="2500" i="1" dirty="0" smtClean="0"/>
          </a:p>
          <a:p>
            <a:pPr marL="400050" lvl="1" indent="0">
              <a:buNone/>
            </a:pPr>
            <a:r>
              <a:rPr lang="cs-CZ" sz="2500" i="1" dirty="0" err="1" smtClean="0"/>
              <a:t>void</a:t>
            </a:r>
            <a:r>
              <a:rPr lang="cs-CZ" sz="2500" i="1" dirty="0" smtClean="0"/>
              <a:t> </a:t>
            </a:r>
            <a:r>
              <a:rPr lang="cs-CZ" sz="2500" i="1" dirty="0" err="1" smtClean="0"/>
              <a:t>resize</a:t>
            </a:r>
            <a:r>
              <a:rPr lang="cs-CZ" sz="2500" i="1" dirty="0" smtClean="0"/>
              <a:t>(</a:t>
            </a:r>
            <a:r>
              <a:rPr lang="cs-CZ" sz="2500" i="1" dirty="0" err="1" smtClean="0"/>
              <a:t>unsigned</a:t>
            </a:r>
            <a:r>
              <a:rPr lang="cs-CZ" sz="2500" i="1" dirty="0" smtClean="0"/>
              <a:t> </a:t>
            </a:r>
            <a:r>
              <a:rPr lang="cs-CZ" sz="2500" i="1" dirty="0" err="1"/>
              <a:t>new_size</a:t>
            </a:r>
            <a:r>
              <a:rPr lang="cs-CZ" sz="2500" i="1" dirty="0"/>
              <a:t>) </a:t>
            </a:r>
            <a:r>
              <a:rPr lang="cs-CZ" sz="2500" i="1" dirty="0" smtClean="0"/>
              <a:t>{...}; </a:t>
            </a:r>
          </a:p>
          <a:p>
            <a:pPr marL="400050" lvl="1" indent="0">
              <a:buNone/>
            </a:pPr>
            <a:r>
              <a:rPr lang="cs-CZ" sz="2500" dirty="0" smtClean="0"/>
              <a:t>//nepovolíme </a:t>
            </a:r>
            <a:endParaRPr lang="cs-CZ" sz="2500" dirty="0"/>
          </a:p>
          <a:p>
            <a:pPr marL="400050" lvl="1" indent="0">
              <a:buNone/>
            </a:pPr>
            <a:r>
              <a:rPr lang="cs-CZ" sz="2500" i="1" dirty="0" err="1" smtClean="0"/>
              <a:t>void</a:t>
            </a:r>
            <a:r>
              <a:rPr lang="cs-CZ" sz="2500" i="1" dirty="0" smtClean="0"/>
              <a:t> </a:t>
            </a:r>
            <a:r>
              <a:rPr lang="cs-CZ" sz="2500" i="1" dirty="0" err="1" smtClean="0"/>
              <a:t>resize</a:t>
            </a:r>
            <a:r>
              <a:rPr lang="cs-CZ" sz="2500" i="1" dirty="0" smtClean="0"/>
              <a:t>(</a:t>
            </a:r>
            <a:r>
              <a:rPr lang="cs-CZ" sz="2500" i="1" dirty="0" err="1" smtClean="0"/>
              <a:t>int</a:t>
            </a:r>
            <a:r>
              <a:rPr lang="cs-CZ" sz="2500" i="1" dirty="0" smtClean="0"/>
              <a:t> </a:t>
            </a:r>
            <a:r>
              <a:rPr lang="cs-CZ" sz="2500" i="1" dirty="0" err="1"/>
              <a:t>new_size</a:t>
            </a:r>
            <a:r>
              <a:rPr lang="cs-CZ" sz="2500" i="1" dirty="0"/>
              <a:t>) = </a:t>
            </a:r>
            <a:r>
              <a:rPr lang="cs-CZ" sz="2500" i="1" dirty="0" err="1" smtClean="0"/>
              <a:t>delete</a:t>
            </a:r>
            <a:r>
              <a:rPr lang="cs-CZ" sz="2500" i="1" dirty="0" smtClean="0"/>
              <a:t>;</a:t>
            </a:r>
            <a:endParaRPr lang="cs-CZ" sz="2500" i="1" dirty="0"/>
          </a:p>
          <a:p>
            <a:pPr marL="0" indent="0">
              <a:buNone/>
            </a:pPr>
            <a:r>
              <a:rPr lang="cs-CZ" sz="2500" i="1" dirty="0" smtClean="0"/>
              <a:t>}</a:t>
            </a:r>
            <a:endParaRPr lang="cs-CZ" sz="2500" i="1" dirty="0"/>
          </a:p>
          <a:p>
            <a:pPr marL="0" indent="0">
              <a:buNone/>
            </a:pPr>
            <a:endParaRPr lang="cs-CZ" sz="25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167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313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5. Smart pointer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476672"/>
            <a:ext cx="8928992" cy="6381328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Pointer </a:t>
            </a:r>
            <a:r>
              <a:rPr lang="cs-CZ" dirty="0"/>
              <a:t>je virtuální </a:t>
            </a:r>
            <a:r>
              <a:rPr lang="cs-CZ" dirty="0" err="1" smtClean="0"/>
              <a:t>adr</a:t>
            </a:r>
            <a:r>
              <a:rPr lang="cs-CZ" dirty="0" smtClean="0"/>
              <a:t>. </a:t>
            </a:r>
            <a:r>
              <a:rPr lang="cs-CZ" dirty="0"/>
              <a:t>do prostoru </a:t>
            </a:r>
            <a:r>
              <a:rPr lang="cs-CZ" dirty="0" smtClean="0"/>
              <a:t>poskytnutého OS</a:t>
            </a:r>
          </a:p>
          <a:p>
            <a:r>
              <a:rPr lang="cs-CZ" dirty="0"/>
              <a:t>Programátor musí </a:t>
            </a:r>
            <a:r>
              <a:rPr lang="cs-CZ" dirty="0" smtClean="0"/>
              <a:t>zajistit že </a:t>
            </a:r>
            <a:r>
              <a:rPr lang="cs-CZ" dirty="0"/>
              <a:t>každý </a:t>
            </a:r>
            <a:endParaRPr lang="cs-CZ" dirty="0" smtClean="0"/>
          </a:p>
          <a:p>
            <a:pPr lvl="1"/>
            <a:r>
              <a:rPr lang="cs-CZ" dirty="0" smtClean="0"/>
              <a:t>Alokovaný </a:t>
            </a:r>
            <a:r>
              <a:rPr lang="cs-CZ" dirty="0"/>
              <a:t>blok paměti bude </a:t>
            </a:r>
            <a:r>
              <a:rPr lang="cs-CZ" dirty="0" smtClean="0"/>
              <a:t>uvolněn</a:t>
            </a:r>
          </a:p>
          <a:p>
            <a:pPr lvl="1"/>
            <a:r>
              <a:rPr lang="cs-CZ" dirty="0" smtClean="0"/>
              <a:t>Použitý </a:t>
            </a:r>
            <a:r>
              <a:rPr lang="cs-CZ" dirty="0"/>
              <a:t>pointer bude obsahovat platnou </a:t>
            </a:r>
            <a:r>
              <a:rPr lang="cs-CZ" dirty="0" smtClean="0"/>
              <a:t>adresu</a:t>
            </a:r>
          </a:p>
          <a:p>
            <a:r>
              <a:rPr lang="cs-CZ" dirty="0"/>
              <a:t>Řešením jsou </a:t>
            </a:r>
            <a:r>
              <a:rPr lang="cs-CZ" dirty="0" smtClean="0"/>
              <a:t>tzv</a:t>
            </a:r>
            <a:r>
              <a:rPr lang="cs-CZ" dirty="0"/>
              <a:t>. </a:t>
            </a:r>
            <a:r>
              <a:rPr lang="cs-CZ" dirty="0" err="1" smtClean="0"/>
              <a:t>smart</a:t>
            </a:r>
            <a:r>
              <a:rPr lang="cs-CZ" dirty="0" smtClean="0"/>
              <a:t>-pointery</a:t>
            </a:r>
          </a:p>
          <a:p>
            <a:pPr lvl="1"/>
            <a:r>
              <a:rPr lang="cs-CZ" dirty="0" smtClean="0"/>
              <a:t>ADT, </a:t>
            </a:r>
            <a:r>
              <a:rPr lang="cs-CZ" dirty="0"/>
              <a:t>který poskytuje funkčnost ukazatele, kterou </a:t>
            </a:r>
            <a:r>
              <a:rPr lang="cs-CZ" dirty="0" smtClean="0"/>
              <a:t>rozšiřuje </a:t>
            </a:r>
            <a:r>
              <a:rPr lang="cs-CZ" dirty="0"/>
              <a:t>o další </a:t>
            </a:r>
            <a:r>
              <a:rPr lang="cs-CZ" dirty="0" smtClean="0"/>
              <a:t>schopnosti (např. dealokace paměti – objekt se smaže v destruktoru </a:t>
            </a:r>
            <a:r>
              <a:rPr lang="cs-CZ" dirty="0" err="1" smtClean="0"/>
              <a:t>smart</a:t>
            </a:r>
            <a:r>
              <a:rPr lang="cs-CZ" dirty="0" smtClean="0"/>
              <a:t> pointeru)</a:t>
            </a:r>
          </a:p>
          <a:p>
            <a:r>
              <a:rPr lang="cs-CZ" dirty="0" err="1"/>
              <a:t>std</a:t>
            </a:r>
            <a:r>
              <a:rPr lang="cs-CZ" dirty="0"/>
              <a:t>::</a:t>
            </a:r>
            <a:r>
              <a:rPr lang="cs-CZ" dirty="0" err="1" smtClean="0"/>
              <a:t>unique_ptr</a:t>
            </a:r>
            <a:endParaRPr lang="cs-CZ" dirty="0" smtClean="0"/>
          </a:p>
          <a:p>
            <a:pPr lvl="1"/>
            <a:r>
              <a:rPr lang="cs-CZ" dirty="0" smtClean="0"/>
              <a:t>Modeluje koncept exklusivního vlastnictví</a:t>
            </a:r>
          </a:p>
          <a:p>
            <a:r>
              <a:rPr lang="cs-CZ" dirty="0" err="1" smtClean="0"/>
              <a:t>std</a:t>
            </a:r>
            <a:r>
              <a:rPr lang="cs-CZ" dirty="0" smtClean="0"/>
              <a:t>::shared_ptr</a:t>
            </a:r>
          </a:p>
          <a:p>
            <a:pPr lvl="1"/>
            <a:r>
              <a:rPr lang="cs-CZ" dirty="0" smtClean="0"/>
              <a:t>Modeluje koncept sdíleného vlastnictví</a:t>
            </a:r>
          </a:p>
          <a:p>
            <a:r>
              <a:rPr lang="cs-CZ" dirty="0" err="1" smtClean="0"/>
              <a:t>std</a:t>
            </a:r>
            <a:r>
              <a:rPr lang="cs-CZ" dirty="0" smtClean="0"/>
              <a:t>::</a:t>
            </a:r>
            <a:r>
              <a:rPr lang="cs-CZ" dirty="0" err="1" smtClean="0"/>
              <a:t>weak_ptr</a:t>
            </a:r>
            <a:endParaRPr lang="cs-CZ" dirty="0" smtClean="0"/>
          </a:p>
          <a:p>
            <a:pPr lvl="1"/>
            <a:r>
              <a:rPr lang="cs-CZ" dirty="0"/>
              <a:t>Modeluje koncept </a:t>
            </a:r>
            <a:r>
              <a:rPr lang="cs-CZ" dirty="0" smtClean="0"/>
              <a:t>dočasného vlastnictví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168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03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5. Smart pointer – </a:t>
            </a:r>
            <a:r>
              <a:rPr lang="cs-CZ" dirty="0" err="1" smtClean="0"/>
              <a:t>std</a:t>
            </a:r>
            <a:r>
              <a:rPr lang="cs-CZ" dirty="0" smtClean="0"/>
              <a:t>::</a:t>
            </a:r>
            <a:r>
              <a:rPr lang="cs-CZ" dirty="0" err="1" smtClean="0"/>
              <a:t>unique_ptr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Smart pointer, který vlastní a spravuje jiný objekt skrz pointer a zajistí jeho uvolnění, pokud se </a:t>
            </a:r>
            <a:r>
              <a:rPr lang="en-US" dirty="0" err="1"/>
              <a:t>unique_ptr</a:t>
            </a:r>
            <a:r>
              <a:rPr lang="en-US" dirty="0"/>
              <a:t> </a:t>
            </a:r>
            <a:r>
              <a:rPr lang="cs-CZ" dirty="0" smtClean="0"/>
              <a:t> dostane </a:t>
            </a:r>
            <a:r>
              <a:rPr lang="cs-CZ" dirty="0" err="1"/>
              <a:t>out-of-scope</a:t>
            </a:r>
            <a:r>
              <a:rPr lang="cs-CZ" dirty="0"/>
              <a:t> </a:t>
            </a:r>
            <a:endParaRPr lang="cs-CZ" dirty="0" smtClean="0"/>
          </a:p>
          <a:p>
            <a:r>
              <a:rPr lang="cs-CZ" dirty="0" smtClean="0"/>
              <a:t>Sémantika jazyka, která vynucuje, že </a:t>
            </a:r>
          </a:p>
          <a:p>
            <a:pPr lvl="1"/>
            <a:r>
              <a:rPr lang="cs-CZ" dirty="0" smtClean="0"/>
              <a:t>Vždy bude existovat právě jeden vlastník daného prostředku a </a:t>
            </a:r>
            <a:r>
              <a:rPr lang="cs-CZ" dirty="0"/>
              <a:t>j</a:t>
            </a:r>
            <a:r>
              <a:rPr lang="cs-CZ" dirty="0" smtClean="0"/>
              <a:t>edině vlastník ho smí uvolnit a použít</a:t>
            </a:r>
          </a:p>
          <a:p>
            <a:pPr lvl="2"/>
            <a:r>
              <a:rPr lang="cs-CZ" dirty="0" smtClean="0"/>
              <a:t>Nemůže dojít k </a:t>
            </a:r>
            <a:r>
              <a:rPr lang="cs-CZ" dirty="0" err="1" smtClean="0"/>
              <a:t>access</a:t>
            </a:r>
            <a:r>
              <a:rPr lang="cs-CZ" dirty="0" smtClean="0"/>
              <a:t> </a:t>
            </a:r>
            <a:r>
              <a:rPr lang="cs-CZ" dirty="0" err="1" smtClean="0"/>
              <a:t>violation</a:t>
            </a:r>
            <a:endParaRPr lang="cs-CZ" dirty="0" smtClean="0"/>
          </a:p>
          <a:p>
            <a:pPr lvl="1"/>
            <a:r>
              <a:rPr lang="cs-CZ" dirty="0" smtClean="0"/>
              <a:t>Díky RAII bude prostředek uvolněn</a:t>
            </a:r>
          </a:p>
          <a:p>
            <a:r>
              <a:rPr lang="cs-CZ" dirty="0" smtClean="0"/>
              <a:t>Alokace: </a:t>
            </a:r>
            <a:r>
              <a:rPr lang="cs-CZ" i="1" dirty="0" err="1"/>
              <a:t>std</a:t>
            </a:r>
            <a:r>
              <a:rPr lang="cs-CZ" i="1" dirty="0"/>
              <a:t>::</a:t>
            </a:r>
            <a:r>
              <a:rPr lang="cs-CZ" i="1" dirty="0" err="1" smtClean="0"/>
              <a:t>make_unique</a:t>
            </a:r>
            <a:endParaRPr lang="cs-CZ" i="1" dirty="0" smtClean="0"/>
          </a:p>
          <a:p>
            <a:endParaRPr lang="cs-CZ" i="1" dirty="0"/>
          </a:p>
          <a:p>
            <a:pPr marL="0" lvl="1" indent="0">
              <a:buNone/>
            </a:pPr>
            <a:r>
              <a:rPr lang="cs-CZ" dirty="0"/>
              <a:t>// p1 </a:t>
            </a:r>
            <a:r>
              <a:rPr lang="cs-CZ" dirty="0" err="1"/>
              <a:t>owns</a:t>
            </a:r>
            <a:r>
              <a:rPr lang="cs-CZ" dirty="0"/>
              <a:t> </a:t>
            </a:r>
            <a:r>
              <a:rPr lang="cs-CZ" dirty="0" err="1" smtClean="0"/>
              <a:t>Foo</a:t>
            </a:r>
            <a:endParaRPr lang="cs-CZ" dirty="0" smtClean="0"/>
          </a:p>
          <a:p>
            <a:pPr marL="0" lvl="1" indent="0">
              <a:buNone/>
            </a:pPr>
            <a:r>
              <a:rPr lang="cs-CZ" dirty="0" err="1" smtClean="0"/>
              <a:t>std</a:t>
            </a:r>
            <a:r>
              <a:rPr lang="cs-CZ" dirty="0"/>
              <a:t>::</a:t>
            </a:r>
            <a:r>
              <a:rPr lang="cs-CZ" dirty="0" err="1"/>
              <a:t>unique_ptr</a:t>
            </a:r>
            <a:r>
              <a:rPr lang="cs-CZ" dirty="0"/>
              <a:t>&lt;</a:t>
            </a:r>
            <a:r>
              <a:rPr lang="cs-CZ" dirty="0" err="1"/>
              <a:t>Foo</a:t>
            </a:r>
            <a:r>
              <a:rPr lang="cs-CZ" dirty="0"/>
              <a:t>&gt; p1 = </a:t>
            </a:r>
            <a:r>
              <a:rPr lang="cs-CZ" dirty="0" err="1"/>
              <a:t>std</a:t>
            </a:r>
            <a:r>
              <a:rPr lang="cs-CZ" dirty="0"/>
              <a:t>::</a:t>
            </a:r>
            <a:r>
              <a:rPr lang="cs-CZ" dirty="0" err="1"/>
              <a:t>make_unique</a:t>
            </a:r>
            <a:r>
              <a:rPr lang="cs-CZ" dirty="0"/>
              <a:t>&lt;</a:t>
            </a:r>
            <a:r>
              <a:rPr lang="cs-CZ" dirty="0" err="1"/>
              <a:t>Foo</a:t>
            </a:r>
            <a:r>
              <a:rPr lang="cs-CZ" dirty="0"/>
              <a:t>&gt;();	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169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734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</a:t>
            </a:r>
            <a:r>
              <a:rPr lang="cs-CZ" dirty="0"/>
              <a:t>SMP - </a:t>
            </a:r>
            <a:r>
              <a:rPr lang="cs-CZ" dirty="0" smtClean="0"/>
              <a:t>NUMA - Non-</a:t>
            </a:r>
            <a:r>
              <a:rPr lang="cs-CZ" dirty="0" err="1" smtClean="0"/>
              <a:t>Uniform</a:t>
            </a:r>
            <a:r>
              <a:rPr lang="cs-CZ" dirty="0" smtClean="0"/>
              <a:t> </a:t>
            </a:r>
            <a:r>
              <a:rPr lang="cs-CZ" dirty="0" err="1" smtClean="0"/>
              <a:t>Memory</a:t>
            </a:r>
            <a:r>
              <a:rPr lang="cs-CZ" dirty="0" smtClean="0"/>
              <a:t> Access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/>
              <a:t>DSM</a:t>
            </a:r>
            <a:r>
              <a:rPr lang="cs-CZ" dirty="0" smtClean="0"/>
              <a:t> – </a:t>
            </a:r>
            <a:r>
              <a:rPr lang="cs-CZ" dirty="0" err="1" smtClean="0"/>
              <a:t>Distributed</a:t>
            </a:r>
            <a:r>
              <a:rPr lang="cs-CZ" dirty="0" smtClean="0"/>
              <a:t> </a:t>
            </a:r>
            <a:r>
              <a:rPr lang="cs-CZ" dirty="0" err="1" smtClean="0"/>
              <a:t>Shared</a:t>
            </a:r>
            <a:r>
              <a:rPr lang="cs-CZ" dirty="0" smtClean="0"/>
              <a:t> </a:t>
            </a:r>
            <a:r>
              <a:rPr lang="cs-CZ" dirty="0" err="1" smtClean="0"/>
              <a:t>Memory</a:t>
            </a:r>
            <a:endParaRPr lang="cs-CZ" dirty="0" smtClean="0"/>
          </a:p>
          <a:p>
            <a:pPr lvl="1"/>
            <a:r>
              <a:rPr lang="cs-CZ" dirty="0" smtClean="0"/>
              <a:t>Paměti jsou fyzicky oddělené, ale sdílí jeden logický adresový prostor </a:t>
            </a:r>
          </a:p>
          <a:p>
            <a:r>
              <a:rPr lang="cs-CZ" dirty="0" smtClean="0"/>
              <a:t>Pokus o vylepšení škálovatelnosti systému</a:t>
            </a:r>
          </a:p>
          <a:p>
            <a:pPr lvl="1"/>
            <a:r>
              <a:rPr lang="cs-CZ" dirty="0" smtClean="0"/>
              <a:t>U systémů kde jedna sběrnice SMP je limitující</a:t>
            </a:r>
          </a:p>
          <a:p>
            <a:r>
              <a:rPr lang="cs-CZ" dirty="0" smtClean="0"/>
              <a:t>Několik sběrnic, které jsou vzájemně propojené</a:t>
            </a:r>
          </a:p>
          <a:p>
            <a:r>
              <a:rPr lang="pl-PL" dirty="0" smtClean="0"/>
              <a:t>Seskupuje procesory a operační paměť do uzlů</a:t>
            </a:r>
            <a:endParaRPr lang="cs-CZ" dirty="0" smtClean="0"/>
          </a:p>
          <a:p>
            <a:r>
              <a:rPr lang="cs-CZ" dirty="0" smtClean="0"/>
              <a:t>Lokální a vzdálené paměti </a:t>
            </a:r>
          </a:p>
          <a:p>
            <a:pPr lvl="1"/>
            <a:r>
              <a:rPr lang="cs-CZ" dirty="0" smtClean="0"/>
              <a:t>Každý procesor má svoji paměť</a:t>
            </a:r>
          </a:p>
          <a:p>
            <a:pPr lvl="1"/>
            <a:r>
              <a:rPr lang="cs-CZ" dirty="0" smtClean="0"/>
              <a:t>Doba přístupu do paměti se může lišit, podle fyzického umístění -&gt; non-</a:t>
            </a:r>
            <a:r>
              <a:rPr lang="cs-CZ" dirty="0" err="1" smtClean="0"/>
              <a:t>uniform</a:t>
            </a:r>
            <a:endParaRPr lang="cs-CZ" dirty="0" smtClean="0"/>
          </a:p>
          <a:p>
            <a:pPr lvl="1"/>
            <a:r>
              <a:rPr lang="cs-CZ" dirty="0" smtClean="0"/>
              <a:t>Problém, když proces </a:t>
            </a:r>
            <a:r>
              <a:rPr lang="cs-CZ" dirty="0" err="1" smtClean="0"/>
              <a:t>odmigruje</a:t>
            </a:r>
            <a:r>
              <a:rPr lang="cs-CZ" dirty="0" smtClean="0"/>
              <a:t> příliš daleko na jiný procesor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546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 Smart pointer – </a:t>
            </a:r>
            <a:r>
              <a:rPr lang="cs-CZ" dirty="0" err="1"/>
              <a:t>std</a:t>
            </a:r>
            <a:r>
              <a:rPr lang="cs-CZ" dirty="0"/>
              <a:t>::</a:t>
            </a:r>
            <a:r>
              <a:rPr lang="cs-CZ" dirty="0" err="1"/>
              <a:t>unique_ptr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 err="1"/>
              <a:t>c</a:t>
            </a:r>
            <a:r>
              <a:rPr lang="cs-CZ" b="1" dirty="0" err="1" smtClean="0"/>
              <a:t>lass</a:t>
            </a:r>
            <a:r>
              <a:rPr lang="cs-CZ" b="1" dirty="0" smtClean="0"/>
              <a:t> </a:t>
            </a:r>
            <a:r>
              <a:rPr lang="cs-CZ" dirty="0" err="1" smtClean="0"/>
              <a:t>Foo</a:t>
            </a:r>
            <a:r>
              <a:rPr lang="cs-CZ" dirty="0" smtClean="0"/>
              <a:t>{</a:t>
            </a:r>
          </a:p>
          <a:p>
            <a:pPr marL="0" indent="0">
              <a:buNone/>
            </a:pPr>
            <a:r>
              <a:rPr lang="cs-CZ" dirty="0" smtClean="0"/>
              <a:t>  </a:t>
            </a:r>
            <a:r>
              <a:rPr lang="cs-CZ" dirty="0" err="1" smtClean="0"/>
              <a:t>Foo</a:t>
            </a:r>
            <a:r>
              <a:rPr lang="cs-CZ" dirty="0"/>
              <a:t>(); </a:t>
            </a:r>
            <a:r>
              <a:rPr lang="cs-CZ" dirty="0" smtClean="0"/>
              <a:t>   ~</a:t>
            </a:r>
            <a:r>
              <a:rPr lang="cs-CZ" dirty="0" err="1"/>
              <a:t>Foo</a:t>
            </a:r>
            <a:r>
              <a:rPr lang="cs-CZ" dirty="0" smtClean="0"/>
              <a:t>();   </a:t>
            </a:r>
            <a:r>
              <a:rPr lang="cs-CZ" dirty="0" err="1" smtClean="0"/>
              <a:t>void</a:t>
            </a:r>
            <a:r>
              <a:rPr lang="cs-CZ" dirty="0" smtClean="0"/>
              <a:t> </a:t>
            </a:r>
            <a:r>
              <a:rPr lang="cs-CZ" dirty="0"/>
              <a:t>bar()};</a:t>
            </a:r>
          </a:p>
          <a:p>
            <a:pPr marL="0" indent="0">
              <a:buNone/>
            </a:pPr>
            <a:r>
              <a:rPr lang="cs-CZ" b="1" dirty="0" smtClean="0"/>
              <a:t>  </a:t>
            </a:r>
            <a:r>
              <a:rPr lang="cs-CZ" b="1" dirty="0" err="1" smtClean="0"/>
              <a:t>void</a:t>
            </a:r>
            <a:r>
              <a:rPr lang="cs-CZ" b="1" dirty="0" smtClean="0"/>
              <a:t> </a:t>
            </a:r>
            <a:r>
              <a:rPr lang="cs-CZ" dirty="0" smtClean="0"/>
              <a:t>f(</a:t>
            </a:r>
            <a:r>
              <a:rPr lang="cs-CZ" dirty="0" err="1" smtClean="0"/>
              <a:t>constFoo</a:t>
            </a:r>
            <a:r>
              <a:rPr lang="cs-CZ" dirty="0" smtClean="0"/>
              <a:t> </a:t>
            </a:r>
            <a:r>
              <a:rPr lang="cs-CZ" dirty="0"/>
              <a:t>&amp;){</a:t>
            </a:r>
            <a:r>
              <a:rPr lang="cs-CZ" dirty="0" err="1"/>
              <a:t>std</a:t>
            </a:r>
            <a:r>
              <a:rPr lang="cs-CZ" dirty="0"/>
              <a:t>::</a:t>
            </a:r>
            <a:r>
              <a:rPr lang="cs-CZ" dirty="0" err="1"/>
              <a:t>cout</a:t>
            </a:r>
            <a:r>
              <a:rPr lang="cs-CZ" dirty="0"/>
              <a:t>&lt;&lt; </a:t>
            </a:r>
            <a:r>
              <a:rPr lang="cs-CZ" dirty="0" smtClean="0"/>
              <a:t>"f(</a:t>
            </a:r>
            <a:r>
              <a:rPr lang="cs-CZ" dirty="0" err="1" smtClean="0"/>
              <a:t>constFoo</a:t>
            </a:r>
            <a:r>
              <a:rPr lang="cs-CZ" dirty="0"/>
              <a:t>&amp;)\n</a:t>
            </a:r>
            <a:r>
              <a:rPr lang="cs-CZ" dirty="0" smtClean="0"/>
              <a:t>";}</a:t>
            </a:r>
          </a:p>
          <a:p>
            <a:pPr marL="0" indent="0">
              <a:buNone/>
            </a:pPr>
            <a:r>
              <a:rPr lang="cs-CZ" b="1" dirty="0" smtClean="0"/>
              <a:t>  </a:t>
            </a:r>
            <a:r>
              <a:rPr lang="cs-CZ" b="1" dirty="0" err="1" smtClean="0"/>
              <a:t>void</a:t>
            </a:r>
            <a:r>
              <a:rPr lang="cs-CZ" b="1" dirty="0" smtClean="0"/>
              <a:t> </a:t>
            </a:r>
            <a:r>
              <a:rPr lang="cs-CZ" dirty="0" err="1" smtClean="0"/>
              <a:t>main</a:t>
            </a:r>
            <a:r>
              <a:rPr lang="cs-CZ" dirty="0" smtClean="0"/>
              <a:t>(){</a:t>
            </a:r>
          </a:p>
          <a:p>
            <a:pPr marL="0" indent="0">
              <a:buNone/>
            </a:pPr>
            <a:r>
              <a:rPr lang="cs-CZ" dirty="0" smtClean="0"/>
              <a:t>  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// 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p1 </a:t>
            </a:r>
            <a:r>
              <a:rPr lang="cs-CZ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owns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Foo</a:t>
            </a:r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cs-CZ" dirty="0" smtClean="0"/>
              <a:t>  </a:t>
            </a:r>
            <a:r>
              <a:rPr lang="cs-CZ" dirty="0" err="1" smtClean="0"/>
              <a:t>std</a:t>
            </a:r>
            <a:r>
              <a:rPr lang="cs-CZ" dirty="0"/>
              <a:t>::</a:t>
            </a:r>
            <a:r>
              <a:rPr lang="cs-CZ" dirty="0" err="1"/>
              <a:t>unique_ptr</a:t>
            </a:r>
            <a:r>
              <a:rPr lang="cs-CZ" dirty="0"/>
              <a:t>&lt;</a:t>
            </a:r>
            <a:r>
              <a:rPr lang="cs-CZ" dirty="0" err="1"/>
              <a:t>Foo</a:t>
            </a:r>
            <a:r>
              <a:rPr lang="cs-CZ" dirty="0"/>
              <a:t>&gt; p1= </a:t>
            </a:r>
            <a:r>
              <a:rPr lang="cs-CZ" dirty="0" err="1"/>
              <a:t>std</a:t>
            </a:r>
            <a:r>
              <a:rPr lang="cs-CZ" dirty="0"/>
              <a:t>::</a:t>
            </a:r>
            <a:r>
              <a:rPr lang="cs-CZ" dirty="0" err="1"/>
              <a:t>make_unique</a:t>
            </a:r>
            <a:r>
              <a:rPr lang="cs-CZ" dirty="0"/>
              <a:t>&lt;</a:t>
            </a:r>
            <a:r>
              <a:rPr lang="cs-CZ" dirty="0" err="1"/>
              <a:t>Foo</a:t>
            </a:r>
            <a:r>
              <a:rPr lang="cs-CZ" dirty="0"/>
              <a:t>&gt;(); 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</a:t>
            </a:r>
            <a:r>
              <a:rPr lang="cs-CZ" dirty="0" err="1" smtClean="0"/>
              <a:t>if</a:t>
            </a:r>
            <a:r>
              <a:rPr lang="cs-CZ" dirty="0" smtClean="0"/>
              <a:t> </a:t>
            </a:r>
            <a:r>
              <a:rPr lang="cs-CZ" dirty="0"/>
              <a:t>(p1) p1-&gt;bar</a:t>
            </a:r>
            <a:r>
              <a:rPr lang="cs-CZ" dirty="0" smtClean="0"/>
              <a:t>();{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// </a:t>
            </a:r>
            <a:r>
              <a:rPr lang="cs-CZ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now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p2 </a:t>
            </a:r>
            <a:r>
              <a:rPr lang="cs-CZ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owns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Foo</a:t>
            </a:r>
            <a:endParaRPr lang="cs-CZ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cs-CZ" dirty="0" smtClean="0"/>
              <a:t>    </a:t>
            </a:r>
            <a:r>
              <a:rPr lang="cs-CZ" dirty="0" err="1" smtClean="0"/>
              <a:t>std</a:t>
            </a:r>
            <a:r>
              <a:rPr lang="cs-CZ" dirty="0"/>
              <a:t>::</a:t>
            </a:r>
            <a:r>
              <a:rPr lang="cs-CZ" dirty="0" err="1"/>
              <a:t>unique_ptr</a:t>
            </a:r>
            <a:r>
              <a:rPr lang="cs-CZ" dirty="0"/>
              <a:t>&lt;</a:t>
            </a:r>
            <a:r>
              <a:rPr lang="cs-CZ" dirty="0" err="1"/>
              <a:t>Foo</a:t>
            </a:r>
            <a:r>
              <a:rPr lang="cs-CZ" dirty="0"/>
              <a:t>&gt; p2(</a:t>
            </a:r>
            <a:r>
              <a:rPr lang="cs-CZ" dirty="0" err="1"/>
              <a:t>std</a:t>
            </a:r>
            <a:r>
              <a:rPr lang="cs-CZ" dirty="0"/>
              <a:t>::</a:t>
            </a:r>
            <a:r>
              <a:rPr lang="cs-CZ" dirty="0" err="1"/>
              <a:t>move</a:t>
            </a:r>
            <a:r>
              <a:rPr lang="cs-CZ" dirty="0"/>
              <a:t>(p1));  </a:t>
            </a:r>
          </a:p>
          <a:p>
            <a:pPr marL="0" indent="0">
              <a:buNone/>
            </a:pPr>
            <a:r>
              <a:rPr lang="cs-CZ" dirty="0" smtClean="0"/>
              <a:t>    f</a:t>
            </a:r>
            <a:r>
              <a:rPr lang="cs-CZ" dirty="0"/>
              <a:t>(*p2);</a:t>
            </a:r>
          </a:p>
          <a:p>
            <a:pPr marL="0" indent="0">
              <a:buNone/>
            </a:pPr>
            <a:r>
              <a:rPr lang="cs-CZ" dirty="0" smtClean="0"/>
              <a:t>    </a:t>
            </a:r>
            <a:r>
              <a:rPr lang="en-US" dirty="0" smtClean="0"/>
              <a:t>p1 </a:t>
            </a:r>
            <a:r>
              <a:rPr lang="en-US" dirty="0"/>
              <a:t>= </a:t>
            </a:r>
            <a:r>
              <a:rPr lang="en-US" dirty="0" err="1"/>
              <a:t>std</a:t>
            </a:r>
            <a:r>
              <a:rPr lang="en-US" dirty="0"/>
              <a:t>::move(p2); 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// ownership returns to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p1</a:t>
            </a:r>
            <a:endParaRPr lang="cs-CZ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cs-CZ" dirty="0"/>
              <a:t> </a:t>
            </a:r>
            <a:r>
              <a:rPr lang="en-US" dirty="0" smtClean="0"/>
              <a:t>}</a:t>
            </a:r>
            <a:endParaRPr lang="en-US" dirty="0"/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 err="1" smtClean="0"/>
              <a:t>if</a:t>
            </a:r>
            <a:r>
              <a:rPr lang="cs-CZ" dirty="0" smtClean="0"/>
              <a:t> </a:t>
            </a:r>
            <a:r>
              <a:rPr lang="cs-CZ" dirty="0"/>
              <a:t>(p1) p1-&gt;bar();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// Foo instance is destroyed when p1 goes out of scope</a:t>
            </a:r>
          </a:p>
          <a:p>
            <a:pPr marL="0" indent="0">
              <a:buNone/>
            </a:pPr>
            <a:r>
              <a:rPr lang="cs-CZ" dirty="0"/>
              <a:t>}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170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647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5. Smart pointer - </a:t>
            </a:r>
            <a:r>
              <a:rPr lang="cs-CZ" dirty="0" err="1"/>
              <a:t>std</a:t>
            </a:r>
            <a:r>
              <a:rPr lang="cs-CZ" dirty="0"/>
              <a:t>::shared_ptr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Smart pointer, který zachovává sdílené vlastnictví objektu pomocí ukazatele</a:t>
            </a:r>
          </a:p>
          <a:p>
            <a:pPr lvl="1"/>
            <a:r>
              <a:rPr lang="cs-CZ" dirty="0"/>
              <a:t>Několik objektů </a:t>
            </a:r>
            <a:r>
              <a:rPr lang="cs-CZ" dirty="0" err="1"/>
              <a:t>share_ptr</a:t>
            </a:r>
            <a:r>
              <a:rPr lang="cs-CZ" dirty="0"/>
              <a:t> může vlastnit stejný objekt </a:t>
            </a:r>
            <a:endParaRPr lang="cs-CZ" dirty="0" smtClean="0"/>
          </a:p>
          <a:p>
            <a:r>
              <a:rPr lang="cs-CZ" dirty="0" smtClean="0"/>
              <a:t>Obsahuje počítadlo, kolik </a:t>
            </a:r>
            <a:r>
              <a:rPr lang="cs-CZ" dirty="0" err="1" smtClean="0"/>
              <a:t>share_ptr</a:t>
            </a:r>
            <a:r>
              <a:rPr lang="cs-CZ" dirty="0" smtClean="0"/>
              <a:t>-ů </a:t>
            </a:r>
            <a:r>
              <a:rPr lang="cs-CZ" dirty="0"/>
              <a:t>odkazuje </a:t>
            </a:r>
            <a:r>
              <a:rPr lang="cs-CZ" dirty="0" smtClean="0"/>
              <a:t>na daný </a:t>
            </a:r>
            <a:r>
              <a:rPr lang="cs-CZ" dirty="0" err="1" smtClean="0"/>
              <a:t>raw</a:t>
            </a:r>
            <a:r>
              <a:rPr lang="cs-CZ" dirty="0" smtClean="0"/>
              <a:t> pointer</a:t>
            </a:r>
          </a:p>
          <a:p>
            <a:pPr lvl="1"/>
            <a:r>
              <a:rPr lang="cs-CZ" dirty="0" smtClean="0"/>
              <a:t>Uvolní se pokud je počítadlo na 0</a:t>
            </a:r>
          </a:p>
          <a:p>
            <a:pPr lvl="1"/>
            <a:r>
              <a:rPr lang="cs-CZ" dirty="0" smtClean="0"/>
              <a:t>Zmenší se když zanikne proměnná typu shared_ptr</a:t>
            </a:r>
          </a:p>
          <a:p>
            <a:endParaRPr lang="cs-CZ" dirty="0" smtClean="0"/>
          </a:p>
          <a:p>
            <a:r>
              <a:rPr lang="cs-CZ" dirty="0" smtClean="0"/>
              <a:t>Alokace: </a:t>
            </a:r>
            <a:r>
              <a:rPr lang="cs-CZ" i="1" dirty="0" err="1" smtClean="0"/>
              <a:t>make_shared</a:t>
            </a:r>
            <a:r>
              <a:rPr lang="cs-CZ" i="1" dirty="0" smtClean="0"/>
              <a:t>&lt;type&gt;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171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278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 Smart pointer - </a:t>
            </a:r>
            <a:r>
              <a:rPr lang="cs-CZ" dirty="0" err="1"/>
              <a:t>std</a:t>
            </a:r>
            <a:r>
              <a:rPr lang="cs-CZ" dirty="0"/>
              <a:t>::shared_ptr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2 na sebe ukazující shared_ptr by vytvořily smyčku, jejíž počítadla by nikdy neklesla k nule, a tudíž by se nikdy neuvolnila jejich paměť</a:t>
            </a:r>
          </a:p>
          <a:p>
            <a:pPr lvl="1"/>
            <a:r>
              <a:rPr lang="cs-CZ" dirty="0"/>
              <a:t>=&gt; </a:t>
            </a:r>
            <a:r>
              <a:rPr lang="cs-CZ" dirty="0" err="1"/>
              <a:t>std:weak_ptr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172</a:t>
            </a:fld>
            <a:endParaRPr lang="cs-CZ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212976"/>
            <a:ext cx="3499703" cy="3070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026648"/>
            <a:ext cx="4756090" cy="311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61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 Smart pointer - </a:t>
            </a:r>
            <a:r>
              <a:rPr lang="cs-CZ" dirty="0" err="1"/>
              <a:t>std</a:t>
            </a:r>
            <a:r>
              <a:rPr lang="cs-CZ" dirty="0"/>
              <a:t>::shared_ptr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//</a:t>
            </a:r>
            <a:r>
              <a:rPr lang="cs-CZ" b="1" dirty="0" err="1"/>
              <a:t>Separate</a:t>
            </a:r>
            <a:r>
              <a:rPr lang="cs-CZ" b="1" dirty="0"/>
              <a:t> </a:t>
            </a:r>
            <a:r>
              <a:rPr lang="cs-CZ" b="1" dirty="0" err="1"/>
              <a:t>allocation</a:t>
            </a:r>
            <a:r>
              <a:rPr lang="cs-CZ" b="1" dirty="0"/>
              <a:t> </a:t>
            </a:r>
          </a:p>
          <a:p>
            <a:pPr marL="0" indent="0">
              <a:buNone/>
            </a:pPr>
            <a:r>
              <a:rPr lang="cs-CZ" dirty="0" smtClean="0"/>
              <a:t>auto </a:t>
            </a:r>
            <a:r>
              <a:rPr lang="cs-CZ" dirty="0"/>
              <a:t>sp1 = </a:t>
            </a:r>
            <a:r>
              <a:rPr lang="cs-CZ" dirty="0" err="1"/>
              <a:t>std</a:t>
            </a:r>
            <a:r>
              <a:rPr lang="cs-CZ" dirty="0"/>
              <a:t>::</a:t>
            </a:r>
            <a:r>
              <a:rPr lang="cs-CZ" dirty="0" err="1" smtClean="0"/>
              <a:t>shared_ptr</a:t>
            </a:r>
            <a:r>
              <a:rPr lang="cs-CZ" dirty="0" smtClean="0"/>
              <a:t>&lt;</a:t>
            </a:r>
            <a:r>
              <a:rPr lang="cs-CZ" dirty="0" err="1" smtClean="0"/>
              <a:t>Widget</a:t>
            </a:r>
            <a:r>
              <a:rPr lang="cs-CZ" dirty="0" smtClean="0"/>
              <a:t>&gt;{</a:t>
            </a:r>
            <a:r>
              <a:rPr lang="cs-CZ" dirty="0" err="1" smtClean="0"/>
              <a:t>new</a:t>
            </a:r>
            <a:r>
              <a:rPr lang="cs-CZ" dirty="0" smtClean="0"/>
              <a:t> </a:t>
            </a:r>
            <a:r>
              <a:rPr lang="cs-CZ" dirty="0" err="1" smtClean="0"/>
              <a:t>Widget</a:t>
            </a:r>
            <a:r>
              <a:rPr lang="cs-CZ" dirty="0" smtClean="0"/>
              <a:t>() };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auto sp2 = sp1;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76872"/>
            <a:ext cx="6480720" cy="3847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173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879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 Smart pointer - </a:t>
            </a:r>
            <a:r>
              <a:rPr lang="cs-CZ" dirty="0" err="1"/>
              <a:t>std</a:t>
            </a:r>
            <a:r>
              <a:rPr lang="cs-CZ" dirty="0"/>
              <a:t>::shared_ptr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// Single </a:t>
            </a:r>
            <a:r>
              <a:rPr lang="cs-CZ" b="1" dirty="0" err="1"/>
              <a:t>allocation</a:t>
            </a:r>
            <a:endParaRPr lang="cs-CZ" b="1" dirty="0"/>
          </a:p>
          <a:p>
            <a:pPr marL="0" indent="0">
              <a:buNone/>
            </a:pPr>
            <a:r>
              <a:rPr lang="cs-CZ" dirty="0"/>
              <a:t>auto sp1 = </a:t>
            </a:r>
            <a:r>
              <a:rPr lang="cs-CZ" dirty="0" err="1" smtClean="0"/>
              <a:t>make_shared</a:t>
            </a:r>
            <a:r>
              <a:rPr lang="cs-CZ" dirty="0" smtClean="0"/>
              <a:t>&lt;</a:t>
            </a:r>
            <a:r>
              <a:rPr lang="cs-CZ" dirty="0" err="1" smtClean="0"/>
              <a:t>Widget</a:t>
            </a:r>
            <a:r>
              <a:rPr lang="cs-CZ" dirty="0"/>
              <a:t>&gt;();</a:t>
            </a:r>
          </a:p>
          <a:p>
            <a:pPr marL="0" indent="0">
              <a:buNone/>
            </a:pPr>
            <a:r>
              <a:rPr lang="cs-CZ" dirty="0"/>
              <a:t>auto sp2 = sp1;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68960"/>
            <a:ext cx="8335984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174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147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5. std::weak_ptr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Smart pointer, který reprezentuje slabou referenci na objekt se sdíleným vlastnictvím (</a:t>
            </a:r>
            <a:r>
              <a:rPr lang="cs-CZ" dirty="0" err="1" smtClean="0"/>
              <a:t>shared_ptr</a:t>
            </a:r>
            <a:r>
              <a:rPr lang="cs-CZ" dirty="0" smtClean="0"/>
              <a:t>).</a:t>
            </a:r>
          </a:p>
          <a:p>
            <a:r>
              <a:rPr lang="cs-CZ" dirty="0" smtClean="0"/>
              <a:t>Pokud chceme přistupovat k objektu </a:t>
            </a:r>
          </a:p>
          <a:p>
            <a:pPr lvl="1"/>
            <a:r>
              <a:rPr lang="cs-CZ" dirty="0" smtClean="0"/>
              <a:t>musíme nejprve </a:t>
            </a:r>
            <a:r>
              <a:rPr lang="en-US" dirty="0" err="1" smtClean="0"/>
              <a:t>weak_ptr</a:t>
            </a:r>
            <a:r>
              <a:rPr lang="cs-CZ" dirty="0" smtClean="0"/>
              <a:t> konvertovat na lokální </a:t>
            </a:r>
            <a:r>
              <a:rPr lang="cs-CZ" dirty="0" err="1" smtClean="0"/>
              <a:t>shared_ptr</a:t>
            </a:r>
            <a:r>
              <a:rPr lang="cs-CZ" dirty="0" smtClean="0"/>
              <a:t> (získáme tak dočasné vlastnictví)</a:t>
            </a:r>
          </a:p>
          <a:p>
            <a:pPr lvl="1"/>
            <a:r>
              <a:rPr lang="cs-CZ" dirty="0" smtClean="0"/>
              <a:t>a </a:t>
            </a:r>
            <a:r>
              <a:rPr lang="cs-CZ" dirty="0" err="1" smtClean="0"/>
              <a:t>weak_ptr</a:t>
            </a:r>
            <a:r>
              <a:rPr lang="cs-CZ" dirty="0" smtClean="0"/>
              <a:t>::</a:t>
            </a:r>
            <a:r>
              <a:rPr lang="cs-CZ" dirty="0" err="1" smtClean="0"/>
              <a:t>lock</a:t>
            </a:r>
            <a:r>
              <a:rPr lang="cs-CZ" dirty="0" smtClean="0"/>
              <a:t> ověříme, že je daný </a:t>
            </a:r>
            <a:r>
              <a:rPr lang="cs-CZ" dirty="0" err="1" smtClean="0"/>
              <a:t>raw</a:t>
            </a:r>
            <a:r>
              <a:rPr lang="cs-CZ" dirty="0" smtClean="0"/>
              <a:t> pointer stále platný</a:t>
            </a:r>
          </a:p>
          <a:p>
            <a:r>
              <a:rPr lang="cs-CZ" dirty="0" smtClean="0"/>
              <a:t>Nepřispívá ke zvýšení počtu referencí na objekt, může být tedy kdykoliv zničen, pokud se všechny </a:t>
            </a:r>
            <a:r>
              <a:rPr lang="en-US" dirty="0" err="1" smtClean="0"/>
              <a:t>shared_ptr</a:t>
            </a:r>
            <a:r>
              <a:rPr lang="cs-CZ" dirty="0" smtClean="0"/>
              <a:t>-y vzdají vlastnictví</a:t>
            </a:r>
          </a:p>
          <a:p>
            <a:pPr lvl="1"/>
            <a:r>
              <a:rPr lang="cs-CZ" dirty="0" smtClean="0"/>
              <a:t>A pokud jsou zrušeny všechny </a:t>
            </a:r>
            <a:r>
              <a:rPr lang="cs-CZ" dirty="0" err="1" smtClean="0"/>
              <a:t>weak_ptr</a:t>
            </a:r>
            <a:r>
              <a:rPr lang="cs-CZ" dirty="0" smtClean="0"/>
              <a:t>, nemusí být zničen i objekt (pokud existuje nějaký </a:t>
            </a:r>
            <a:r>
              <a:rPr lang="cs-CZ" dirty="0" err="1" smtClean="0"/>
              <a:t>share_ptr</a:t>
            </a:r>
            <a:r>
              <a:rPr lang="cs-CZ" dirty="0" smtClean="0"/>
              <a:t>)</a:t>
            </a:r>
          </a:p>
          <a:p>
            <a:r>
              <a:rPr lang="cs-CZ" dirty="0" smtClean="0"/>
              <a:t>Vhodné pokud může vzniknou cyklická závislost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pPr/>
              <a:t>175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019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 </a:t>
            </a:r>
            <a:r>
              <a:rPr lang="cs-CZ" dirty="0" err="1"/>
              <a:t>std</a:t>
            </a:r>
            <a:r>
              <a:rPr lang="cs-CZ" dirty="0"/>
              <a:t>::</a:t>
            </a:r>
            <a:r>
              <a:rPr lang="cs-CZ" dirty="0" err="1"/>
              <a:t>weak_ptr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err="1"/>
              <a:t>std</a:t>
            </a:r>
            <a:r>
              <a:rPr lang="cs-CZ" dirty="0"/>
              <a:t>::</a:t>
            </a:r>
            <a:r>
              <a:rPr lang="cs-CZ" dirty="0" err="1"/>
              <a:t>weak_ptr</a:t>
            </a:r>
            <a:r>
              <a:rPr lang="cs-CZ" dirty="0"/>
              <a:t>&lt;</a:t>
            </a:r>
            <a:r>
              <a:rPr lang="cs-CZ" dirty="0" err="1"/>
              <a:t>int</a:t>
            </a:r>
            <a:r>
              <a:rPr lang="cs-CZ" dirty="0"/>
              <a:t>&gt; </a:t>
            </a:r>
            <a:r>
              <a:rPr lang="cs-CZ" dirty="0" err="1"/>
              <a:t>gw</a:t>
            </a:r>
            <a:r>
              <a:rPr lang="cs-CZ" dirty="0"/>
              <a:t>;</a:t>
            </a:r>
          </a:p>
          <a:p>
            <a:pPr marL="0" indent="0">
              <a:buNone/>
            </a:pPr>
            <a:r>
              <a:rPr lang="cs-CZ" dirty="0" err="1"/>
              <a:t>void</a:t>
            </a:r>
            <a:r>
              <a:rPr lang="cs-CZ" dirty="0"/>
              <a:t> f() {   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</a:t>
            </a:r>
            <a:r>
              <a:rPr lang="cs-CZ" dirty="0" err="1" smtClean="0"/>
              <a:t>if</a:t>
            </a:r>
            <a:r>
              <a:rPr lang="cs-CZ" dirty="0" smtClean="0"/>
              <a:t> </a:t>
            </a:r>
            <a:r>
              <a:rPr lang="cs-CZ" dirty="0"/>
              <a:t>(auto </a:t>
            </a:r>
            <a:r>
              <a:rPr lang="cs-CZ" dirty="0" err="1"/>
              <a:t>spt</a:t>
            </a:r>
            <a:r>
              <a:rPr lang="cs-CZ" dirty="0"/>
              <a:t> = </a:t>
            </a:r>
            <a:r>
              <a:rPr lang="cs-CZ" dirty="0" err="1"/>
              <a:t>gw.lock</a:t>
            </a:r>
            <a:r>
              <a:rPr lang="cs-CZ" dirty="0"/>
              <a:t>()) { … }  </a:t>
            </a:r>
            <a:r>
              <a:rPr lang="cs-CZ" dirty="0" err="1"/>
              <a:t>else</a:t>
            </a:r>
            <a:r>
              <a:rPr lang="cs-CZ" dirty="0"/>
              <a:t> { … }  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}</a:t>
            </a:r>
            <a:endParaRPr lang="cs-CZ" dirty="0"/>
          </a:p>
          <a:p>
            <a:pPr marL="0" indent="0">
              <a:buNone/>
            </a:pPr>
            <a:r>
              <a:rPr lang="cs-CZ" dirty="0" err="1"/>
              <a:t>int</a:t>
            </a:r>
            <a:r>
              <a:rPr lang="cs-CZ" dirty="0"/>
              <a:t> </a:t>
            </a:r>
            <a:r>
              <a:rPr lang="cs-CZ" dirty="0" err="1"/>
              <a:t>main</a:t>
            </a:r>
            <a:r>
              <a:rPr lang="cs-CZ" dirty="0"/>
              <a:t>() {</a:t>
            </a:r>
          </a:p>
          <a:p>
            <a:pPr marL="0" indent="0">
              <a:buNone/>
            </a:pPr>
            <a:r>
              <a:rPr lang="cs-CZ" dirty="0"/>
              <a:t>  {  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auto </a:t>
            </a:r>
            <a:r>
              <a:rPr lang="cs-CZ" dirty="0" err="1"/>
              <a:t>sp</a:t>
            </a:r>
            <a:r>
              <a:rPr lang="cs-CZ" dirty="0"/>
              <a:t> = </a:t>
            </a:r>
            <a:r>
              <a:rPr lang="cs-CZ" dirty="0" err="1"/>
              <a:t>std</a:t>
            </a:r>
            <a:r>
              <a:rPr lang="cs-CZ" dirty="0"/>
              <a:t>::</a:t>
            </a:r>
            <a:r>
              <a:rPr lang="cs-CZ" dirty="0" err="1"/>
              <a:t>make_shared</a:t>
            </a:r>
            <a:r>
              <a:rPr lang="cs-CZ" dirty="0"/>
              <a:t>&lt;</a:t>
            </a:r>
            <a:r>
              <a:rPr lang="cs-CZ" dirty="0" err="1"/>
              <a:t>int</a:t>
            </a:r>
            <a:r>
              <a:rPr lang="cs-CZ" dirty="0"/>
              <a:t>&gt;(42);</a:t>
            </a:r>
          </a:p>
          <a:p>
            <a:pPr marL="0" indent="0">
              <a:buNone/>
            </a:pPr>
            <a:r>
              <a:rPr lang="cs-CZ" dirty="0"/>
              <a:t>    </a:t>
            </a:r>
            <a:r>
              <a:rPr lang="cs-CZ" dirty="0" smtClean="0"/>
              <a:t>   </a:t>
            </a:r>
            <a:r>
              <a:rPr lang="cs-CZ" dirty="0" err="1" smtClean="0"/>
              <a:t>gw</a:t>
            </a:r>
            <a:r>
              <a:rPr lang="cs-CZ" dirty="0" smtClean="0"/>
              <a:t> </a:t>
            </a:r>
            <a:r>
              <a:rPr lang="cs-CZ" dirty="0"/>
              <a:t>= </a:t>
            </a:r>
            <a:r>
              <a:rPr lang="cs-CZ" dirty="0" err="1"/>
              <a:t>sp</a:t>
            </a:r>
            <a:r>
              <a:rPr lang="cs-CZ" dirty="0"/>
              <a:t>;     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</a:t>
            </a:r>
            <a:r>
              <a:rPr lang="cs-CZ" dirty="0"/>
              <a:t>f</a:t>
            </a:r>
            <a:r>
              <a:rPr lang="cs-CZ" dirty="0" smtClean="0"/>
              <a:t>();//42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}  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//</a:t>
            </a:r>
            <a:r>
              <a:rPr lang="cs-CZ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sp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jde </a:t>
            </a:r>
            <a:r>
              <a:rPr lang="cs-CZ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out-of-scope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- uvolněn 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jeho pointer</a:t>
            </a:r>
          </a:p>
          <a:p>
            <a:pPr marL="0" indent="0">
              <a:buNone/>
            </a:pPr>
            <a:r>
              <a:rPr lang="cs-CZ" dirty="0"/>
              <a:t>  f();	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//vypršela platnost </a:t>
            </a:r>
            <a:r>
              <a:rPr lang="cs-CZ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weak_ptr</a:t>
            </a:r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cs-CZ" dirty="0"/>
              <a:t>}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176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103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5. </a:t>
            </a:r>
            <a:r>
              <a:rPr lang="cs-CZ" dirty="0"/>
              <a:t>Cyklický graf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Jednosměrný</a:t>
            </a:r>
            <a:r>
              <a:rPr lang="cs-CZ" dirty="0"/>
              <a:t> spojový </a:t>
            </a:r>
            <a:r>
              <a:rPr lang="cs-CZ" dirty="0" smtClean="0"/>
              <a:t>seznam: </a:t>
            </a:r>
            <a:r>
              <a:rPr lang="cs-CZ" b="1" dirty="0" err="1" smtClean="0"/>
              <a:t>unique</a:t>
            </a:r>
            <a:endParaRPr lang="cs-CZ" b="1" dirty="0" smtClean="0"/>
          </a:p>
          <a:p>
            <a:r>
              <a:rPr lang="cs-CZ" b="1" dirty="0" smtClean="0"/>
              <a:t>Obousměrný</a:t>
            </a:r>
            <a:r>
              <a:rPr lang="cs-CZ" dirty="0" smtClean="0"/>
              <a:t>: dvojice </a:t>
            </a:r>
            <a:r>
              <a:rPr lang="cs-CZ" b="1" dirty="0" err="1"/>
              <a:t>shared</a:t>
            </a:r>
            <a:r>
              <a:rPr lang="cs-CZ" b="1" dirty="0"/>
              <a:t> </a:t>
            </a:r>
            <a:r>
              <a:rPr lang="cs-CZ" dirty="0"/>
              <a:t>a</a:t>
            </a:r>
            <a:r>
              <a:rPr lang="cs-CZ" b="1" dirty="0"/>
              <a:t> </a:t>
            </a:r>
            <a:r>
              <a:rPr lang="cs-CZ" b="1" dirty="0" err="1" smtClean="0"/>
              <a:t>weak</a:t>
            </a:r>
            <a:endParaRPr lang="cs-CZ" b="1" dirty="0" smtClean="0"/>
          </a:p>
          <a:p>
            <a:r>
              <a:rPr lang="cs-CZ" b="1" dirty="0" smtClean="0"/>
              <a:t>Cyklický</a:t>
            </a:r>
            <a:r>
              <a:rPr lang="cs-CZ" dirty="0" smtClean="0"/>
              <a:t> </a:t>
            </a:r>
            <a:r>
              <a:rPr lang="cs-CZ" b="1" dirty="0" smtClean="0"/>
              <a:t>graf:</a:t>
            </a:r>
            <a:endParaRPr lang="cs-CZ" dirty="0"/>
          </a:p>
          <a:p>
            <a:r>
              <a:rPr lang="cs-CZ" dirty="0" smtClean="0"/>
              <a:t>Strom tvořený </a:t>
            </a:r>
            <a:r>
              <a:rPr lang="cs-CZ" dirty="0" err="1" smtClean="0"/>
              <a:t>shared</a:t>
            </a:r>
            <a:r>
              <a:rPr lang="cs-CZ" dirty="0" smtClean="0"/>
              <a:t> pointery</a:t>
            </a:r>
            <a:endParaRPr lang="cs-CZ" b="1" dirty="0"/>
          </a:p>
          <a:p>
            <a:r>
              <a:rPr lang="cs-CZ" dirty="0" smtClean="0"/>
              <a:t>Pokud </a:t>
            </a:r>
            <a:r>
              <a:rPr lang="cs-CZ" dirty="0"/>
              <a:t>to </a:t>
            </a:r>
            <a:r>
              <a:rPr lang="cs-CZ" dirty="0" smtClean="0"/>
              <a:t>nejde</a:t>
            </a:r>
          </a:p>
          <a:p>
            <a:pPr lvl="1"/>
            <a:r>
              <a:rPr lang="cs-CZ" dirty="0" smtClean="0"/>
              <a:t>Vytvoříme </a:t>
            </a:r>
            <a:r>
              <a:rPr lang="cs-CZ" dirty="0" err="1"/>
              <a:t>std</a:t>
            </a:r>
            <a:r>
              <a:rPr lang="cs-CZ" dirty="0"/>
              <a:t>::</a:t>
            </a:r>
            <a:r>
              <a:rPr lang="cs-CZ" dirty="0" err="1"/>
              <a:t>vector</a:t>
            </a:r>
            <a:r>
              <a:rPr lang="cs-CZ" dirty="0"/>
              <a:t>&lt;</a:t>
            </a:r>
            <a:r>
              <a:rPr lang="cs-CZ" dirty="0" err="1"/>
              <a:t>std</a:t>
            </a:r>
            <a:r>
              <a:rPr lang="cs-CZ" dirty="0"/>
              <a:t>::shared_ptr&lt;&gt;&gt;, který bude obsahovat </a:t>
            </a:r>
            <a:r>
              <a:rPr lang="cs-CZ" dirty="0" smtClean="0"/>
              <a:t>všechny uzly </a:t>
            </a:r>
            <a:r>
              <a:rPr lang="cs-CZ" dirty="0"/>
              <a:t>grafu</a:t>
            </a:r>
          </a:p>
          <a:p>
            <a:pPr lvl="1"/>
            <a:r>
              <a:rPr lang="cs-CZ" dirty="0" smtClean="0"/>
              <a:t>Hrany </a:t>
            </a:r>
            <a:r>
              <a:rPr lang="cs-CZ" dirty="0"/>
              <a:t>grafy </a:t>
            </a:r>
            <a:r>
              <a:rPr lang="cs-CZ" dirty="0" smtClean="0"/>
              <a:t>vyjádříme pomocí </a:t>
            </a:r>
            <a:r>
              <a:rPr lang="cs-CZ" dirty="0" err="1"/>
              <a:t>weak_ptr</a:t>
            </a:r>
            <a:endParaRPr lang="cs-CZ" dirty="0"/>
          </a:p>
          <a:p>
            <a:pPr lvl="1"/>
            <a:r>
              <a:rPr lang="cs-CZ" dirty="0" smtClean="0"/>
              <a:t>Rozpadne-li </a:t>
            </a:r>
            <a:r>
              <a:rPr lang="cs-CZ" dirty="0"/>
              <a:t>se graf na vícero </a:t>
            </a:r>
            <a:r>
              <a:rPr lang="cs-CZ" dirty="0" smtClean="0"/>
              <a:t>podgrafů</a:t>
            </a:r>
          </a:p>
          <a:p>
            <a:pPr lvl="2"/>
            <a:r>
              <a:rPr lang="cs-CZ" dirty="0" smtClean="0"/>
              <a:t>smažeme </a:t>
            </a:r>
            <a:r>
              <a:rPr lang="cs-CZ" dirty="0"/>
              <a:t>z </a:t>
            </a:r>
            <a:r>
              <a:rPr lang="cs-CZ" dirty="0" err="1"/>
              <a:t>std</a:t>
            </a:r>
            <a:r>
              <a:rPr lang="cs-CZ" dirty="0"/>
              <a:t>::</a:t>
            </a:r>
            <a:r>
              <a:rPr lang="cs-CZ" dirty="0" err="1"/>
              <a:t>vector</a:t>
            </a:r>
            <a:r>
              <a:rPr lang="cs-CZ" dirty="0"/>
              <a:t> ty </a:t>
            </a:r>
            <a:r>
              <a:rPr lang="cs-CZ" dirty="0" smtClean="0"/>
              <a:t>uzly, od kterých nevede cesta k uzlům jejichž </a:t>
            </a:r>
            <a:r>
              <a:rPr lang="cs-CZ" dirty="0"/>
              <a:t>reference </a:t>
            </a:r>
            <a:r>
              <a:rPr lang="cs-CZ" dirty="0" err="1"/>
              <a:t>counter</a:t>
            </a:r>
            <a:r>
              <a:rPr lang="cs-CZ" dirty="0"/>
              <a:t> &gt; </a:t>
            </a:r>
            <a:r>
              <a:rPr lang="cs-CZ" dirty="0" smtClean="0"/>
              <a:t>1 (c&gt;1 – někdo na uzel odkazuje)</a:t>
            </a:r>
            <a:endParaRPr lang="cs-CZ" dirty="0"/>
          </a:p>
          <a:p>
            <a:pPr lvl="1"/>
            <a:r>
              <a:rPr lang="cs-CZ" dirty="0" smtClean="0"/>
              <a:t>Nedostupné </a:t>
            </a:r>
            <a:r>
              <a:rPr lang="cs-CZ" dirty="0"/>
              <a:t>uzly lze najít např. pomocí DFS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177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821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5. Reference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err="1"/>
              <a:t>bool</a:t>
            </a:r>
            <a:r>
              <a:rPr lang="cs-CZ" i="1" dirty="0"/>
              <a:t> </a:t>
            </a:r>
            <a:r>
              <a:rPr lang="cs-CZ" i="1" dirty="0" err="1" smtClean="0"/>
              <a:t>Ptr</a:t>
            </a:r>
            <a:r>
              <a:rPr lang="cs-CZ" i="1" dirty="0" smtClean="0"/>
              <a:t>(</a:t>
            </a:r>
            <a:r>
              <a:rPr lang="cs-CZ" i="1" dirty="0" err="1" smtClean="0"/>
              <a:t>const</a:t>
            </a:r>
            <a:r>
              <a:rPr lang="cs-CZ" i="1" dirty="0" smtClean="0"/>
              <a:t> </a:t>
            </a:r>
            <a:r>
              <a:rPr lang="cs-CZ" i="1" dirty="0" err="1"/>
              <a:t>TStruktura</a:t>
            </a:r>
            <a:r>
              <a:rPr lang="cs-CZ" i="1" dirty="0"/>
              <a:t> *struktura);</a:t>
            </a:r>
          </a:p>
          <a:p>
            <a:r>
              <a:rPr lang="cs-CZ" i="1" dirty="0" err="1"/>
              <a:t>bool</a:t>
            </a:r>
            <a:r>
              <a:rPr lang="cs-CZ" i="1" dirty="0"/>
              <a:t> </a:t>
            </a:r>
            <a:r>
              <a:rPr lang="cs-CZ" i="1" dirty="0" err="1" smtClean="0"/>
              <a:t>Ref</a:t>
            </a:r>
            <a:r>
              <a:rPr lang="cs-CZ" i="1" dirty="0" smtClean="0"/>
              <a:t>(</a:t>
            </a:r>
            <a:r>
              <a:rPr lang="cs-CZ" i="1" dirty="0" err="1" smtClean="0"/>
              <a:t>const</a:t>
            </a:r>
            <a:r>
              <a:rPr lang="cs-CZ" i="1" dirty="0" smtClean="0"/>
              <a:t> </a:t>
            </a:r>
            <a:r>
              <a:rPr lang="cs-CZ" i="1" dirty="0" err="1"/>
              <a:t>TStruktura</a:t>
            </a:r>
            <a:r>
              <a:rPr lang="cs-CZ" i="1" dirty="0"/>
              <a:t> &amp;struktura</a:t>
            </a:r>
            <a:r>
              <a:rPr lang="cs-CZ" i="1" dirty="0" smtClean="0"/>
              <a:t>);</a:t>
            </a:r>
          </a:p>
          <a:p>
            <a:endParaRPr lang="cs-CZ" dirty="0" smtClean="0"/>
          </a:p>
          <a:p>
            <a:r>
              <a:rPr lang="cs-CZ" dirty="0" err="1" smtClean="0"/>
              <a:t>Ref</a:t>
            </a:r>
            <a:r>
              <a:rPr lang="cs-CZ" dirty="0" smtClean="0"/>
              <a:t> </a:t>
            </a:r>
            <a:r>
              <a:rPr lang="cs-CZ" dirty="0"/>
              <a:t>má tu výhodou, že struktura bude zcela jistě ukazovat </a:t>
            </a:r>
            <a:r>
              <a:rPr lang="cs-CZ" dirty="0" smtClean="0"/>
              <a:t>na konkrétní proměnnou</a:t>
            </a:r>
            <a:endParaRPr lang="cs-CZ" dirty="0"/>
          </a:p>
          <a:p>
            <a:r>
              <a:rPr lang="cs-CZ" dirty="0" smtClean="0"/>
              <a:t>Pointer </a:t>
            </a:r>
            <a:r>
              <a:rPr lang="cs-CZ" dirty="0"/>
              <a:t>může ukazovat na paměť, ke které nemáme přístup</a:t>
            </a:r>
          </a:p>
          <a:p>
            <a:r>
              <a:rPr lang="cs-CZ" dirty="0" smtClean="0"/>
              <a:t>Referenci </a:t>
            </a:r>
            <a:r>
              <a:rPr lang="cs-CZ" dirty="0"/>
              <a:t>lze považovat za alias </a:t>
            </a:r>
            <a:r>
              <a:rPr lang="cs-CZ" dirty="0" smtClean="0"/>
              <a:t>proměnné (</a:t>
            </a:r>
            <a:r>
              <a:rPr lang="cs-CZ" smtClean="0"/>
              <a:t>symbolický link)</a:t>
            </a:r>
            <a:endParaRPr lang="cs-CZ" dirty="0" smtClean="0"/>
          </a:p>
          <a:p>
            <a:r>
              <a:rPr lang="cs-CZ" dirty="0" smtClean="0"/>
              <a:t>Bezpečnější než pointer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178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967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5. Šablony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500" b="1" i="1" dirty="0" err="1" smtClean="0"/>
              <a:t>template</a:t>
            </a:r>
            <a:r>
              <a:rPr lang="cs-CZ" sz="2500" b="1" i="1" dirty="0" smtClean="0"/>
              <a:t> </a:t>
            </a:r>
            <a:r>
              <a:rPr lang="cs-CZ" sz="2500" i="1" dirty="0" smtClean="0"/>
              <a:t>&lt;</a:t>
            </a:r>
            <a:r>
              <a:rPr lang="cs-CZ" sz="2500" b="1" i="1" dirty="0" err="1" smtClean="0"/>
              <a:t>typename</a:t>
            </a:r>
            <a:r>
              <a:rPr lang="cs-CZ" sz="2500" b="1" i="1" dirty="0" smtClean="0"/>
              <a:t> </a:t>
            </a:r>
            <a:r>
              <a:rPr lang="cs-CZ" sz="2500" i="1" dirty="0" smtClean="0"/>
              <a:t>T&gt; T </a:t>
            </a:r>
            <a:r>
              <a:rPr lang="cs-CZ" sz="2500" i="1" dirty="0"/>
              <a:t>Plus(T a, T b) {</a:t>
            </a:r>
            <a:r>
              <a:rPr lang="cs-CZ" sz="2500" b="1" i="1" dirty="0"/>
              <a:t>return </a:t>
            </a:r>
            <a:r>
              <a:rPr lang="cs-CZ" sz="2500" i="1" dirty="0"/>
              <a:t>a + b};</a:t>
            </a:r>
          </a:p>
          <a:p>
            <a:pPr marL="0" indent="0">
              <a:buNone/>
            </a:pPr>
            <a:r>
              <a:rPr lang="cs-CZ" sz="2500" b="1" i="1" dirty="0" err="1" smtClean="0"/>
              <a:t>template</a:t>
            </a:r>
            <a:r>
              <a:rPr lang="cs-CZ" sz="2500" b="1" i="1" dirty="0" smtClean="0"/>
              <a:t> </a:t>
            </a:r>
            <a:r>
              <a:rPr lang="cs-CZ" sz="2500" i="1" dirty="0"/>
              <a:t>&lt;</a:t>
            </a:r>
            <a:r>
              <a:rPr lang="cs-CZ" sz="2500" b="1" i="1" dirty="0" err="1"/>
              <a:t>typename</a:t>
            </a:r>
            <a:r>
              <a:rPr lang="cs-CZ" sz="2500" b="1" i="1" dirty="0"/>
              <a:t> </a:t>
            </a:r>
            <a:r>
              <a:rPr lang="cs-CZ" sz="2500" i="1" dirty="0"/>
              <a:t>T&gt; </a:t>
            </a:r>
            <a:r>
              <a:rPr lang="cs-CZ" sz="2500" b="1" i="1" dirty="0" err="1"/>
              <a:t>class</a:t>
            </a:r>
            <a:r>
              <a:rPr lang="cs-CZ" sz="2500" b="1" i="1" dirty="0"/>
              <a:t> </a:t>
            </a:r>
            <a:r>
              <a:rPr lang="cs-CZ" sz="2500" i="1" dirty="0" err="1"/>
              <a:t>CMinus</a:t>
            </a:r>
            <a:r>
              <a:rPr lang="cs-CZ" sz="2500" i="1" dirty="0"/>
              <a:t> </a:t>
            </a:r>
            <a:r>
              <a:rPr lang="cs-CZ" sz="2500" i="1" dirty="0" smtClean="0"/>
              <a:t>{</a:t>
            </a:r>
          </a:p>
          <a:p>
            <a:pPr marL="0" indent="0">
              <a:buNone/>
            </a:pPr>
            <a:r>
              <a:rPr lang="cs-CZ" sz="2500" i="1" dirty="0" smtClean="0"/>
              <a:t> </a:t>
            </a:r>
            <a:r>
              <a:rPr lang="cs-CZ" sz="2500" b="1" i="1" dirty="0" err="1"/>
              <a:t>protected</a:t>
            </a:r>
            <a:r>
              <a:rPr lang="cs-CZ" sz="2500" i="1" dirty="0"/>
              <a:t>:</a:t>
            </a:r>
          </a:p>
          <a:p>
            <a:pPr marL="0" indent="0">
              <a:buNone/>
            </a:pPr>
            <a:r>
              <a:rPr lang="cs-CZ" sz="2500" i="1" dirty="0" smtClean="0"/>
              <a:t>    T </a:t>
            </a:r>
            <a:r>
              <a:rPr lang="cs-CZ" sz="2500" i="1" dirty="0"/>
              <a:t>mA, </a:t>
            </a:r>
            <a:r>
              <a:rPr lang="cs-CZ" sz="2500" i="1" dirty="0" err="1"/>
              <a:t>mB</a:t>
            </a:r>
            <a:r>
              <a:rPr lang="cs-CZ" sz="2500" i="1" dirty="0"/>
              <a:t>;</a:t>
            </a:r>
          </a:p>
          <a:p>
            <a:pPr marL="0" indent="0">
              <a:buNone/>
            </a:pPr>
            <a:r>
              <a:rPr lang="cs-CZ" sz="2500" b="1" i="1" dirty="0" smtClean="0"/>
              <a:t> public</a:t>
            </a:r>
            <a:r>
              <a:rPr lang="cs-CZ" sz="2500" i="1" dirty="0"/>
              <a:t>:</a:t>
            </a:r>
          </a:p>
          <a:p>
            <a:pPr marL="0" indent="0">
              <a:buNone/>
            </a:pPr>
            <a:r>
              <a:rPr lang="cs-CZ" sz="2500" i="1" dirty="0" smtClean="0"/>
              <a:t>    </a:t>
            </a:r>
            <a:r>
              <a:rPr lang="cs-CZ" sz="2500" i="1" dirty="0" err="1" smtClean="0"/>
              <a:t>CMinus</a:t>
            </a:r>
            <a:r>
              <a:rPr lang="cs-CZ" sz="2500" i="1" dirty="0" smtClean="0"/>
              <a:t>(T </a:t>
            </a:r>
            <a:r>
              <a:rPr lang="cs-CZ" sz="2500" i="1" dirty="0"/>
              <a:t>a, T b) : mA(a), </a:t>
            </a:r>
            <a:r>
              <a:rPr lang="cs-CZ" sz="2500" i="1" dirty="0" err="1"/>
              <a:t>mB</a:t>
            </a:r>
            <a:r>
              <a:rPr lang="cs-CZ" sz="2500" i="1" dirty="0"/>
              <a:t>(b) {};</a:t>
            </a:r>
          </a:p>
          <a:p>
            <a:pPr marL="0" indent="0">
              <a:buNone/>
            </a:pPr>
            <a:r>
              <a:rPr lang="cs-CZ" sz="2500" i="1" dirty="0" smtClean="0"/>
              <a:t>    T </a:t>
            </a:r>
            <a:r>
              <a:rPr lang="cs-CZ" sz="2500" i="1" dirty="0" err="1"/>
              <a:t>result</a:t>
            </a:r>
            <a:r>
              <a:rPr lang="cs-CZ" sz="2500" i="1" dirty="0"/>
              <a:t>() </a:t>
            </a:r>
            <a:r>
              <a:rPr lang="cs-CZ" sz="2500" b="1" i="1" dirty="0" err="1"/>
              <a:t>const</a:t>
            </a:r>
            <a:r>
              <a:rPr lang="cs-CZ" sz="2500" b="1" i="1" dirty="0"/>
              <a:t> </a:t>
            </a:r>
            <a:r>
              <a:rPr lang="cs-CZ" sz="2500" i="1" dirty="0"/>
              <a:t>{ </a:t>
            </a:r>
            <a:r>
              <a:rPr lang="cs-CZ" sz="2500" b="1" i="1" dirty="0"/>
              <a:t>return </a:t>
            </a:r>
            <a:r>
              <a:rPr lang="cs-CZ" sz="2500" i="1" dirty="0"/>
              <a:t>mA – </a:t>
            </a:r>
            <a:r>
              <a:rPr lang="cs-CZ" sz="2500" i="1" dirty="0" err="1"/>
              <a:t>mB</a:t>
            </a:r>
            <a:r>
              <a:rPr lang="cs-CZ" sz="2500" i="1" dirty="0"/>
              <a:t>; };</a:t>
            </a:r>
          </a:p>
          <a:p>
            <a:pPr marL="0" indent="0">
              <a:buNone/>
            </a:pPr>
            <a:r>
              <a:rPr lang="cs-CZ" sz="2500" i="1" dirty="0" smtClean="0"/>
              <a:t>};</a:t>
            </a:r>
          </a:p>
          <a:p>
            <a:r>
              <a:rPr lang="cs-CZ" sz="2800" dirty="0"/>
              <a:t>Na rozdíl od </a:t>
            </a:r>
            <a:r>
              <a:rPr lang="cs-CZ" sz="2800" dirty="0" err="1"/>
              <a:t>generik</a:t>
            </a:r>
            <a:r>
              <a:rPr lang="cs-CZ" sz="2800" dirty="0"/>
              <a:t> Javy, C++ nemá type-</a:t>
            </a:r>
            <a:r>
              <a:rPr lang="cs-CZ" sz="2800" dirty="0" err="1"/>
              <a:t>erasure</a:t>
            </a:r>
            <a:endParaRPr lang="cs-CZ" sz="2800" dirty="0"/>
          </a:p>
          <a:p>
            <a:pPr lvl="1"/>
            <a:r>
              <a:rPr lang="cs-CZ" sz="2400" dirty="0" smtClean="0"/>
              <a:t>=&gt; </a:t>
            </a:r>
            <a:r>
              <a:rPr lang="cs-CZ" sz="2400" dirty="0"/>
              <a:t>pro každý typ T se vytvoří samostatný kód, který je specializovaný (tj. i optimalizovaný) pro daný typ T</a:t>
            </a:r>
          </a:p>
          <a:p>
            <a:pPr lvl="1"/>
            <a:r>
              <a:rPr lang="cs-CZ" sz="2400" dirty="0" smtClean="0"/>
              <a:t>Specializace </a:t>
            </a:r>
            <a:r>
              <a:rPr lang="cs-CZ" sz="2400" dirty="0"/>
              <a:t>umožňuje type-</a:t>
            </a:r>
            <a:r>
              <a:rPr lang="cs-CZ" sz="2400" dirty="0" err="1"/>
              <a:t>checking</a:t>
            </a:r>
            <a:r>
              <a:rPr lang="cs-CZ" sz="2400" dirty="0"/>
              <a:t> už během kompilace</a:t>
            </a:r>
          </a:p>
          <a:p>
            <a:pPr lvl="1"/>
            <a:r>
              <a:rPr lang="cs-CZ" sz="2400" dirty="0" smtClean="0"/>
              <a:t>Mohou </a:t>
            </a:r>
            <a:r>
              <a:rPr lang="cs-CZ" sz="2400" dirty="0"/>
              <a:t>mít i proměnný počet parametrů</a:t>
            </a:r>
            <a:endParaRPr lang="cs-CZ" sz="21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179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80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SMP – NUMA - Non-</a:t>
            </a:r>
            <a:r>
              <a:rPr lang="cs-CZ" dirty="0" err="1" smtClean="0"/>
              <a:t>Uniform</a:t>
            </a:r>
            <a:r>
              <a:rPr lang="cs-CZ" dirty="0" smtClean="0"/>
              <a:t> </a:t>
            </a:r>
            <a:r>
              <a:rPr lang="cs-CZ" dirty="0" err="1" smtClean="0"/>
              <a:t>Memory</a:t>
            </a:r>
            <a:r>
              <a:rPr lang="cs-CZ" dirty="0" smtClean="0"/>
              <a:t> Access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7056784" cy="583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019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5. STL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Standard </a:t>
            </a:r>
            <a:r>
              <a:rPr lang="cs-CZ" dirty="0" err="1"/>
              <a:t>Template</a:t>
            </a:r>
            <a:r>
              <a:rPr lang="cs-CZ" dirty="0"/>
              <a:t> </a:t>
            </a:r>
            <a:r>
              <a:rPr lang="cs-CZ" dirty="0" err="1" smtClean="0"/>
              <a:t>Library</a:t>
            </a:r>
            <a:endParaRPr lang="cs-CZ" dirty="0" smtClean="0"/>
          </a:p>
          <a:p>
            <a:r>
              <a:rPr lang="cs-CZ" dirty="0"/>
              <a:t>Definuje pole, seznamy, </a:t>
            </a:r>
            <a:r>
              <a:rPr lang="cs-CZ" dirty="0" err="1"/>
              <a:t>hash</a:t>
            </a:r>
            <a:r>
              <a:rPr lang="cs-CZ" dirty="0"/>
              <a:t>, fronty…</a:t>
            </a:r>
          </a:p>
          <a:p>
            <a:pPr lvl="1"/>
            <a:r>
              <a:rPr lang="cs-CZ" dirty="0"/>
              <a:t>Všechny kontejnery mají </a:t>
            </a:r>
            <a:r>
              <a:rPr lang="cs-CZ" dirty="0" err="1"/>
              <a:t>iterátory</a:t>
            </a:r>
            <a:r>
              <a:rPr lang="cs-CZ" dirty="0"/>
              <a:t>, se kterými je možné </a:t>
            </a:r>
            <a:r>
              <a:rPr lang="cs-CZ" dirty="0" smtClean="0"/>
              <a:t>procházet jejich </a:t>
            </a:r>
            <a:r>
              <a:rPr lang="cs-CZ" dirty="0"/>
              <a:t>prvky</a:t>
            </a:r>
          </a:p>
          <a:p>
            <a:pPr lvl="1"/>
            <a:r>
              <a:rPr lang="cs-CZ" dirty="0" err="1"/>
              <a:t>Iterátory</a:t>
            </a:r>
            <a:r>
              <a:rPr lang="cs-CZ" dirty="0"/>
              <a:t> představují jednotné rozhraní pro práci s </a:t>
            </a:r>
            <a:r>
              <a:rPr lang="cs-CZ" dirty="0" smtClean="0"/>
              <a:t>jednotlivými kontejnery</a:t>
            </a:r>
          </a:p>
          <a:p>
            <a:r>
              <a:rPr lang="cs-CZ" dirty="0"/>
              <a:t>A STL dále poskytuje algoritmy pro práci s </a:t>
            </a:r>
            <a:r>
              <a:rPr lang="cs-CZ" dirty="0" smtClean="0"/>
              <a:t>kontejnery</a:t>
            </a:r>
          </a:p>
          <a:p>
            <a:r>
              <a:rPr lang="cs-CZ" dirty="0"/>
              <a:t>Kontejner se deklaruje jako lokální proměnná</a:t>
            </a:r>
            <a:endParaRPr lang="cs-CZ" sz="1400" dirty="0"/>
          </a:p>
          <a:p>
            <a:pPr lvl="1"/>
            <a:r>
              <a:rPr lang="cs-CZ" dirty="0" smtClean="0"/>
              <a:t>Pracovní </a:t>
            </a:r>
            <a:r>
              <a:rPr lang="cs-CZ" dirty="0"/>
              <a:t>paměť si alokuje na haldě</a:t>
            </a:r>
            <a:endParaRPr lang="cs-CZ" sz="1200" dirty="0"/>
          </a:p>
          <a:p>
            <a:pPr lvl="1"/>
            <a:r>
              <a:rPr lang="cs-CZ" dirty="0" smtClean="0"/>
              <a:t>Takže </a:t>
            </a:r>
            <a:r>
              <a:rPr lang="cs-CZ" dirty="0"/>
              <a:t>bude díky RAII vždy korektně uvolněna</a:t>
            </a:r>
            <a:endParaRPr lang="cs-CZ" sz="1200" dirty="0"/>
          </a:p>
          <a:p>
            <a:pPr lvl="1"/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180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749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5. </a:t>
            </a:r>
            <a:r>
              <a:rPr lang="cs-CZ" dirty="0" err="1"/>
              <a:t>std</a:t>
            </a:r>
            <a:r>
              <a:rPr lang="cs-CZ" dirty="0"/>
              <a:t>::</a:t>
            </a:r>
            <a:r>
              <a:rPr lang="cs-CZ" dirty="0" err="1" smtClean="0"/>
              <a:t>vector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std</a:t>
            </a:r>
            <a:r>
              <a:rPr lang="cs-CZ" b="1" dirty="0"/>
              <a:t>::</a:t>
            </a:r>
            <a:r>
              <a:rPr lang="cs-CZ" b="1" dirty="0" err="1"/>
              <a:t>vector</a:t>
            </a:r>
            <a:r>
              <a:rPr lang="cs-CZ" b="1" dirty="0"/>
              <a:t> </a:t>
            </a:r>
            <a:r>
              <a:rPr lang="cs-CZ" dirty="0"/>
              <a:t>–</a:t>
            </a:r>
            <a:r>
              <a:rPr lang="cs-CZ" dirty="0" smtClean="0"/>
              <a:t> Pole </a:t>
            </a:r>
            <a:r>
              <a:rPr lang="cs-CZ" dirty="0"/>
              <a:t>elementů na </a:t>
            </a:r>
            <a:r>
              <a:rPr lang="cs-CZ" dirty="0" smtClean="0"/>
              <a:t>haldě</a:t>
            </a:r>
          </a:p>
          <a:p>
            <a:r>
              <a:rPr lang="cs-CZ" b="1" dirty="0" err="1"/>
              <a:t>std</a:t>
            </a:r>
            <a:r>
              <a:rPr lang="cs-CZ" b="1" dirty="0"/>
              <a:t>::</a:t>
            </a:r>
            <a:r>
              <a:rPr lang="cs-CZ" b="1" dirty="0" err="1"/>
              <a:t>array</a:t>
            </a:r>
            <a:r>
              <a:rPr lang="cs-CZ" b="1" dirty="0"/>
              <a:t> </a:t>
            </a:r>
            <a:r>
              <a:rPr lang="cs-CZ" dirty="0" smtClean="0"/>
              <a:t>– se alokuje na </a:t>
            </a:r>
            <a:r>
              <a:rPr lang="cs-CZ" dirty="0" err="1"/>
              <a:t>stacku</a:t>
            </a:r>
            <a:r>
              <a:rPr lang="cs-CZ" dirty="0"/>
              <a:t> </a:t>
            </a:r>
            <a:endParaRPr lang="cs-CZ" b="1" dirty="0" smtClean="0"/>
          </a:p>
          <a:p>
            <a:pPr lvl="1"/>
            <a:r>
              <a:rPr lang="cs-CZ" dirty="0" smtClean="0"/>
              <a:t>pozor</a:t>
            </a:r>
            <a:r>
              <a:rPr lang="cs-CZ" dirty="0"/>
              <a:t>, zásobník není </a:t>
            </a:r>
            <a:r>
              <a:rPr lang="cs-CZ" dirty="0" smtClean="0"/>
              <a:t>neomezený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err="1"/>
              <a:t>vector</a:t>
            </a:r>
            <a:r>
              <a:rPr lang="cs-CZ" dirty="0"/>
              <a:t>&lt;</a:t>
            </a:r>
            <a:r>
              <a:rPr lang="cs-CZ" dirty="0" err="1"/>
              <a:t>int</a:t>
            </a:r>
            <a:r>
              <a:rPr lang="cs-CZ" dirty="0"/>
              <a:t>&gt; v;</a:t>
            </a:r>
          </a:p>
          <a:p>
            <a:pPr marL="0" indent="0">
              <a:buNone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// </a:t>
            </a:r>
            <a:r>
              <a:rPr lang="cs-CZ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add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some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integers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to v </a:t>
            </a:r>
            <a:endParaRPr lang="cs-CZ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cs-CZ" dirty="0" err="1" smtClean="0"/>
              <a:t>vector</a:t>
            </a:r>
            <a:r>
              <a:rPr lang="cs-CZ" dirty="0"/>
              <a:t>::</a:t>
            </a:r>
            <a:r>
              <a:rPr lang="cs-CZ" dirty="0" err="1"/>
              <a:t>iterator</a:t>
            </a:r>
            <a:r>
              <a:rPr lang="cs-CZ" dirty="0"/>
              <a:t> i1 = </a:t>
            </a:r>
            <a:r>
              <a:rPr lang="cs-CZ" dirty="0" err="1"/>
              <a:t>v.begin</a:t>
            </a:r>
            <a:r>
              <a:rPr lang="cs-CZ" dirty="0" smtClean="0"/>
              <a:t>();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 err="1"/>
              <a:t>vector</a:t>
            </a:r>
            <a:r>
              <a:rPr lang="cs-CZ" dirty="0"/>
              <a:t>::</a:t>
            </a:r>
            <a:r>
              <a:rPr lang="cs-CZ" dirty="0" err="1"/>
              <a:t>iterator</a:t>
            </a:r>
            <a:r>
              <a:rPr lang="cs-CZ" dirty="0"/>
              <a:t> i2 = </a:t>
            </a:r>
            <a:r>
              <a:rPr lang="cs-CZ" dirty="0" err="1"/>
              <a:t>v.end</a:t>
            </a:r>
            <a:r>
              <a:rPr lang="cs-CZ" dirty="0"/>
              <a:t>();</a:t>
            </a:r>
          </a:p>
          <a:p>
            <a:pPr marL="0" indent="0">
              <a:buNone/>
            </a:pPr>
            <a:r>
              <a:rPr lang="cs-CZ" dirty="0"/>
              <a:t> </a:t>
            </a:r>
            <a:r>
              <a:rPr lang="cs-CZ" dirty="0" smtClean="0"/>
              <a:t>sort(</a:t>
            </a:r>
            <a:r>
              <a:rPr lang="cs-CZ" dirty="0" err="1" smtClean="0"/>
              <a:t>v.begin</a:t>
            </a:r>
            <a:r>
              <a:rPr lang="cs-CZ" dirty="0"/>
              <a:t>(), </a:t>
            </a:r>
            <a:r>
              <a:rPr lang="cs-CZ" dirty="0" err="1"/>
              <a:t>v.end</a:t>
            </a:r>
            <a:r>
              <a:rPr lang="cs-CZ" dirty="0"/>
              <a:t>());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181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061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5. </a:t>
            </a:r>
            <a:r>
              <a:rPr lang="cs-CZ" dirty="0" err="1" smtClean="0"/>
              <a:t>std</a:t>
            </a:r>
            <a:r>
              <a:rPr lang="cs-CZ" dirty="0"/>
              <a:t>::</a:t>
            </a:r>
            <a:r>
              <a:rPr lang="cs-CZ" dirty="0" err="1" smtClean="0"/>
              <a:t>thread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#</a:t>
            </a:r>
            <a:r>
              <a:rPr lang="cs-CZ" dirty="0" err="1"/>
              <a:t>include</a:t>
            </a:r>
            <a:r>
              <a:rPr lang="cs-CZ" dirty="0"/>
              <a:t> &lt;</a:t>
            </a:r>
            <a:r>
              <a:rPr lang="cs-CZ" dirty="0" err="1"/>
              <a:t>thread</a:t>
            </a:r>
            <a:r>
              <a:rPr lang="cs-CZ" dirty="0"/>
              <a:t>&gt; </a:t>
            </a:r>
            <a:r>
              <a:rPr lang="cs-CZ" dirty="0" smtClean="0"/>
              <a:t>    #</a:t>
            </a:r>
            <a:r>
              <a:rPr lang="cs-CZ" dirty="0" err="1"/>
              <a:t>include</a:t>
            </a:r>
            <a:r>
              <a:rPr lang="cs-CZ" dirty="0"/>
              <a:t> &lt;</a:t>
            </a:r>
            <a:r>
              <a:rPr lang="cs-CZ" dirty="0" err="1"/>
              <a:t>iostream</a:t>
            </a:r>
            <a:r>
              <a:rPr lang="cs-CZ" dirty="0"/>
              <a:t>&gt;</a:t>
            </a:r>
          </a:p>
          <a:p>
            <a:pPr marL="0" indent="0">
              <a:buNone/>
            </a:pPr>
            <a:r>
              <a:rPr lang="cs-CZ" b="1" dirty="0" err="1" smtClean="0"/>
              <a:t>void</a:t>
            </a:r>
            <a:r>
              <a:rPr lang="cs-CZ" b="1" dirty="0" smtClean="0"/>
              <a:t> </a:t>
            </a:r>
            <a:r>
              <a:rPr lang="cs-CZ" b="1" dirty="0" err="1"/>
              <a:t>my_thread_func</a:t>
            </a:r>
            <a:r>
              <a:rPr lang="cs-CZ" dirty="0" smtClean="0"/>
              <a:t>() { </a:t>
            </a:r>
            <a:r>
              <a:rPr lang="cs-CZ" dirty="0" err="1" smtClean="0"/>
              <a:t>std</a:t>
            </a:r>
            <a:r>
              <a:rPr lang="cs-CZ" dirty="0"/>
              <a:t>::</a:t>
            </a:r>
            <a:r>
              <a:rPr lang="cs-CZ" dirty="0" err="1"/>
              <a:t>cout</a:t>
            </a:r>
            <a:r>
              <a:rPr lang="cs-CZ" dirty="0"/>
              <a:t>&lt;&lt;"</a:t>
            </a:r>
            <a:r>
              <a:rPr lang="cs-CZ" dirty="0" err="1" smtClean="0"/>
              <a:t>hello</a:t>
            </a:r>
            <a:r>
              <a:rPr lang="cs-CZ" dirty="0" smtClean="0"/>
              <a:t>“;  };</a:t>
            </a:r>
            <a:endParaRPr lang="cs-CZ" dirty="0"/>
          </a:p>
          <a:p>
            <a:pPr marL="0" indent="0">
              <a:buNone/>
            </a:pPr>
            <a:r>
              <a:rPr lang="cs-CZ" b="1" dirty="0" err="1"/>
              <a:t>void</a:t>
            </a:r>
            <a:r>
              <a:rPr lang="cs-CZ" b="1" dirty="0"/>
              <a:t> </a:t>
            </a:r>
            <a:r>
              <a:rPr lang="cs-CZ" b="1" dirty="0" err="1"/>
              <a:t>write_sum</a:t>
            </a:r>
            <a:r>
              <a:rPr lang="cs-CZ" b="1" dirty="0" smtClean="0"/>
              <a:t>( </a:t>
            </a:r>
            <a:r>
              <a:rPr lang="cs-CZ" dirty="0" err="1" smtClean="0"/>
              <a:t>int</a:t>
            </a:r>
            <a:r>
              <a:rPr lang="cs-CZ" b="1" dirty="0" smtClean="0"/>
              <a:t> </a:t>
            </a:r>
            <a:r>
              <a:rPr lang="cs-CZ" dirty="0"/>
              <a:t>x, </a:t>
            </a:r>
            <a:r>
              <a:rPr lang="cs-CZ" dirty="0" err="1"/>
              <a:t>int</a:t>
            </a:r>
            <a:r>
              <a:rPr lang="cs-CZ" b="1" dirty="0"/>
              <a:t> </a:t>
            </a:r>
            <a:r>
              <a:rPr lang="cs-CZ" dirty="0"/>
              <a:t>y) {	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 </a:t>
            </a:r>
            <a:r>
              <a:rPr lang="cs-CZ" dirty="0" err="1" smtClean="0"/>
              <a:t>std</a:t>
            </a:r>
            <a:r>
              <a:rPr lang="cs-CZ" dirty="0"/>
              <a:t>::</a:t>
            </a:r>
            <a:r>
              <a:rPr lang="cs-CZ" dirty="0" err="1"/>
              <a:t>cout</a:t>
            </a:r>
            <a:r>
              <a:rPr lang="cs-CZ" dirty="0"/>
              <a:t>&lt;&lt;x&lt;&lt;" + "&lt;&lt;y&lt;&lt;" = " &lt;&lt;(</a:t>
            </a:r>
            <a:r>
              <a:rPr lang="cs-CZ" dirty="0" err="1"/>
              <a:t>x+y</a:t>
            </a:r>
            <a:r>
              <a:rPr lang="cs-CZ" dirty="0"/>
              <a:t>)&lt;&lt;</a:t>
            </a:r>
            <a:r>
              <a:rPr lang="cs-CZ" dirty="0" err="1"/>
              <a:t>std</a:t>
            </a:r>
            <a:r>
              <a:rPr lang="cs-CZ" dirty="0"/>
              <a:t>::</a:t>
            </a:r>
            <a:r>
              <a:rPr lang="cs-CZ" dirty="0" err="1"/>
              <a:t>endl</a:t>
            </a:r>
            <a:r>
              <a:rPr lang="cs-CZ" dirty="0"/>
              <a:t>;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};</a:t>
            </a:r>
            <a:endParaRPr lang="cs-CZ" dirty="0"/>
          </a:p>
          <a:p>
            <a:pPr marL="0" indent="0">
              <a:buNone/>
            </a:pPr>
            <a:r>
              <a:rPr lang="cs-CZ" b="1" dirty="0" err="1"/>
              <a:t>int</a:t>
            </a:r>
            <a:r>
              <a:rPr lang="cs-CZ" b="1" dirty="0"/>
              <a:t> </a:t>
            </a:r>
            <a:r>
              <a:rPr lang="cs-CZ" b="1" dirty="0" err="1"/>
              <a:t>main</a:t>
            </a:r>
            <a:r>
              <a:rPr lang="cs-CZ" dirty="0"/>
              <a:t>() {</a:t>
            </a:r>
          </a:p>
          <a:p>
            <a:pPr marL="0" indent="0">
              <a:buNone/>
            </a:pPr>
            <a:r>
              <a:rPr lang="cs-CZ" dirty="0" smtClean="0"/>
              <a:t>    </a:t>
            </a:r>
            <a:r>
              <a:rPr lang="cs-CZ" dirty="0" err="1" smtClean="0"/>
              <a:t>std</a:t>
            </a:r>
            <a:r>
              <a:rPr lang="cs-CZ" dirty="0"/>
              <a:t>::</a:t>
            </a:r>
            <a:r>
              <a:rPr lang="cs-CZ" dirty="0" err="1"/>
              <a:t>thread</a:t>
            </a:r>
            <a:r>
              <a:rPr lang="cs-CZ" dirty="0"/>
              <a:t> t1(</a:t>
            </a:r>
            <a:r>
              <a:rPr lang="cs-CZ" dirty="0" err="1"/>
              <a:t>my_thread_func</a:t>
            </a:r>
            <a:r>
              <a:rPr lang="cs-CZ" dirty="0"/>
              <a:t>);	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 </a:t>
            </a:r>
            <a:r>
              <a:rPr lang="cs-CZ" dirty="0" err="1" smtClean="0"/>
              <a:t>std</a:t>
            </a:r>
            <a:r>
              <a:rPr lang="cs-CZ" dirty="0"/>
              <a:t>::</a:t>
            </a:r>
            <a:r>
              <a:rPr lang="cs-CZ" dirty="0" err="1"/>
              <a:t>thread</a:t>
            </a:r>
            <a:r>
              <a:rPr lang="cs-CZ" dirty="0"/>
              <a:t> t2(write_sum,123,456);</a:t>
            </a:r>
          </a:p>
          <a:p>
            <a:pPr marL="0" indent="0">
              <a:buNone/>
            </a:pPr>
            <a:r>
              <a:rPr lang="cs-CZ" dirty="0" smtClean="0"/>
              <a:t>    t1.join</a:t>
            </a:r>
            <a:r>
              <a:rPr lang="cs-CZ" dirty="0"/>
              <a:t>();	</a:t>
            </a:r>
            <a:r>
              <a:rPr lang="cs-CZ" dirty="0" smtClean="0"/>
              <a:t>  t2.join</a:t>
            </a:r>
            <a:r>
              <a:rPr lang="cs-CZ" dirty="0"/>
              <a:t>();</a:t>
            </a:r>
          </a:p>
          <a:p>
            <a:pPr marL="0" indent="0">
              <a:buNone/>
            </a:pPr>
            <a:r>
              <a:rPr lang="cs-CZ" dirty="0" smtClean="0"/>
              <a:t>}</a:t>
            </a:r>
          </a:p>
          <a:p>
            <a:r>
              <a:rPr lang="cs-CZ" dirty="0"/>
              <a:t>Třída bere funkci, i např. přetížený operátor () objektu, jako první argument</a:t>
            </a:r>
          </a:p>
          <a:p>
            <a:pPr lvl="1"/>
            <a:r>
              <a:rPr lang="cs-CZ" dirty="0" smtClean="0"/>
              <a:t>A </a:t>
            </a:r>
            <a:r>
              <a:rPr lang="cs-CZ" dirty="0"/>
              <a:t>pak následují další argumenty</a:t>
            </a:r>
          </a:p>
          <a:p>
            <a:pPr lvl="1"/>
            <a:r>
              <a:rPr lang="cs-CZ" dirty="0" smtClean="0"/>
              <a:t>Argumenty </a:t>
            </a:r>
            <a:r>
              <a:rPr lang="cs-CZ" dirty="0"/>
              <a:t>se kopírují do interního úložiště </a:t>
            </a:r>
            <a:r>
              <a:rPr lang="cs-CZ" dirty="0" err="1"/>
              <a:t>threadu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182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190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 </a:t>
            </a:r>
            <a:r>
              <a:rPr lang="cs-CZ" dirty="0" err="1"/>
              <a:t>std</a:t>
            </a:r>
            <a:r>
              <a:rPr lang="cs-CZ" dirty="0"/>
              <a:t>::</a:t>
            </a:r>
            <a:r>
              <a:rPr lang="cs-CZ" dirty="0" err="1"/>
              <a:t>thread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Je-li cílem spustit jinou funkci než funkční </a:t>
            </a:r>
            <a:r>
              <a:rPr lang="cs-CZ" dirty="0" smtClean="0"/>
              <a:t>operátor () </a:t>
            </a:r>
            <a:endParaRPr lang="cs-CZ" dirty="0"/>
          </a:p>
          <a:p>
            <a:pPr lvl="1"/>
            <a:r>
              <a:rPr lang="cs-CZ" dirty="0" smtClean="0"/>
              <a:t>předá </a:t>
            </a:r>
            <a:r>
              <a:rPr lang="cs-CZ" dirty="0"/>
              <a:t>se pointer na </a:t>
            </a:r>
            <a:r>
              <a:rPr lang="cs-CZ" dirty="0" smtClean="0"/>
              <a:t>funkci, </a:t>
            </a:r>
            <a:r>
              <a:rPr lang="cs-CZ" dirty="0"/>
              <a:t>který se použije jako hodnota </a:t>
            </a:r>
            <a:r>
              <a:rPr lang="cs-CZ" dirty="0" err="1"/>
              <a:t>this</a:t>
            </a:r>
            <a:endParaRPr lang="cs-CZ" dirty="0"/>
          </a:p>
          <a:p>
            <a:pPr lvl="1"/>
            <a:r>
              <a:rPr lang="cs-CZ" dirty="0" smtClean="0"/>
              <a:t>a případné argumenty</a:t>
            </a:r>
          </a:p>
          <a:p>
            <a:pPr lvl="1"/>
            <a:endParaRPr lang="cs-CZ" dirty="0" smtClean="0"/>
          </a:p>
          <a:p>
            <a:pPr marL="0" indent="0">
              <a:buNone/>
            </a:pPr>
            <a:r>
              <a:rPr lang="cs-CZ" dirty="0" err="1"/>
              <a:t>class</a:t>
            </a:r>
            <a:r>
              <a:rPr lang="cs-CZ" b="1" dirty="0"/>
              <a:t> </a:t>
            </a:r>
            <a:r>
              <a:rPr lang="cs-CZ" dirty="0" err="1"/>
              <a:t>CSayHello</a:t>
            </a:r>
            <a:r>
              <a:rPr lang="cs-CZ" dirty="0"/>
              <a:t> {</a:t>
            </a:r>
          </a:p>
          <a:p>
            <a:pPr marL="0" indent="0">
              <a:buNone/>
            </a:pPr>
            <a:r>
              <a:rPr lang="cs-CZ" dirty="0"/>
              <a:t>public:</a:t>
            </a:r>
          </a:p>
          <a:p>
            <a:pPr marL="0" indent="0">
              <a:buNone/>
            </a:pPr>
            <a:r>
              <a:rPr lang="cs-CZ" b="1" dirty="0" smtClean="0"/>
              <a:t>    </a:t>
            </a:r>
            <a:r>
              <a:rPr lang="cs-CZ" dirty="0" err="1" smtClean="0"/>
              <a:t>void</a:t>
            </a:r>
            <a:r>
              <a:rPr lang="cs-CZ" b="1" dirty="0" smtClean="0"/>
              <a:t> </a:t>
            </a:r>
            <a:r>
              <a:rPr lang="cs-CZ" dirty="0" err="1"/>
              <a:t>greeting</a:t>
            </a:r>
            <a:r>
              <a:rPr lang="cs-CZ" dirty="0"/>
              <a:t>(</a:t>
            </a:r>
            <a:r>
              <a:rPr lang="cs-CZ" dirty="0" err="1"/>
              <a:t>std</a:t>
            </a:r>
            <a:r>
              <a:rPr lang="cs-CZ" dirty="0"/>
              <a:t>::</a:t>
            </a:r>
            <a:r>
              <a:rPr lang="cs-CZ" dirty="0" err="1"/>
              <a:t>string</a:t>
            </a:r>
            <a:r>
              <a:rPr lang="cs-CZ" dirty="0"/>
              <a:t> </a:t>
            </a:r>
            <a:r>
              <a:rPr lang="cs-CZ" dirty="0" err="1"/>
              <a:t>const</a:t>
            </a:r>
            <a:r>
              <a:rPr lang="cs-CZ" dirty="0"/>
              <a:t>&amp; </a:t>
            </a:r>
            <a:r>
              <a:rPr lang="cs-CZ" dirty="0" err="1"/>
              <a:t>message</a:t>
            </a:r>
            <a:r>
              <a:rPr lang="cs-CZ" dirty="0"/>
              <a:t>) </a:t>
            </a:r>
            <a:r>
              <a:rPr lang="cs-CZ" b="1" dirty="0" err="1"/>
              <a:t>const</a:t>
            </a:r>
            <a:r>
              <a:rPr lang="cs-CZ" b="1" dirty="0"/>
              <a:t> </a:t>
            </a:r>
            <a:r>
              <a:rPr lang="cs-CZ" dirty="0"/>
              <a:t>{</a:t>
            </a:r>
          </a:p>
          <a:p>
            <a:pPr marL="0" indent="0">
              <a:buNone/>
            </a:pPr>
            <a:r>
              <a:rPr lang="cs-CZ" dirty="0" smtClean="0"/>
              <a:t>        </a:t>
            </a:r>
            <a:r>
              <a:rPr lang="cs-CZ" dirty="0" err="1" smtClean="0"/>
              <a:t>std</a:t>
            </a:r>
            <a:r>
              <a:rPr lang="cs-CZ" dirty="0"/>
              <a:t>::</a:t>
            </a:r>
            <a:r>
              <a:rPr lang="cs-CZ" dirty="0" err="1"/>
              <a:t>cout</a:t>
            </a:r>
            <a:r>
              <a:rPr lang="cs-CZ" dirty="0"/>
              <a:t>&lt;&lt;</a:t>
            </a:r>
            <a:r>
              <a:rPr lang="cs-CZ" dirty="0" err="1"/>
              <a:t>message</a:t>
            </a:r>
            <a:r>
              <a:rPr lang="cs-CZ" dirty="0"/>
              <a:t>&lt;&lt;</a:t>
            </a:r>
            <a:r>
              <a:rPr lang="cs-CZ" dirty="0" err="1"/>
              <a:t>std</a:t>
            </a:r>
            <a:r>
              <a:rPr lang="cs-CZ" dirty="0"/>
              <a:t>::</a:t>
            </a:r>
            <a:r>
              <a:rPr lang="cs-CZ" dirty="0" err="1"/>
              <a:t>endl</a:t>
            </a:r>
            <a:r>
              <a:rPr lang="cs-CZ" dirty="0" smtClean="0"/>
              <a:t>;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};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};</a:t>
            </a:r>
            <a:endParaRPr lang="cs-CZ" dirty="0"/>
          </a:p>
          <a:p>
            <a:pPr marL="0" indent="0">
              <a:buNone/>
            </a:pPr>
            <a:r>
              <a:rPr lang="cs-CZ" dirty="0" err="1"/>
              <a:t>int</a:t>
            </a:r>
            <a:r>
              <a:rPr lang="cs-CZ" b="1" dirty="0"/>
              <a:t> </a:t>
            </a:r>
            <a:r>
              <a:rPr lang="cs-CZ" dirty="0" err="1"/>
              <a:t>main</a:t>
            </a:r>
            <a:r>
              <a:rPr lang="cs-CZ" dirty="0"/>
              <a:t>() </a:t>
            </a:r>
            <a:r>
              <a:rPr lang="cs-CZ" dirty="0" smtClean="0"/>
              <a:t>{</a:t>
            </a:r>
          </a:p>
          <a:p>
            <a:pPr marL="0" indent="0">
              <a:buNone/>
            </a:pPr>
            <a:r>
              <a:rPr lang="cs-CZ" dirty="0" smtClean="0"/>
              <a:t>    </a:t>
            </a:r>
            <a:r>
              <a:rPr lang="cs-CZ" dirty="0" err="1" smtClean="0"/>
              <a:t>CSayHello</a:t>
            </a:r>
            <a:r>
              <a:rPr lang="cs-CZ" dirty="0" smtClean="0"/>
              <a:t> </a:t>
            </a:r>
            <a:r>
              <a:rPr lang="cs-CZ" dirty="0"/>
              <a:t>x;</a:t>
            </a:r>
          </a:p>
          <a:p>
            <a:pPr marL="0" indent="0">
              <a:buNone/>
            </a:pPr>
            <a:r>
              <a:rPr lang="cs-CZ" dirty="0" smtClean="0"/>
              <a:t>     </a:t>
            </a:r>
            <a:r>
              <a:rPr lang="cs-CZ" dirty="0" err="1" smtClean="0"/>
              <a:t>std</a:t>
            </a:r>
            <a:r>
              <a:rPr lang="cs-CZ" dirty="0"/>
              <a:t>::</a:t>
            </a:r>
            <a:r>
              <a:rPr lang="cs-CZ" dirty="0" err="1"/>
              <a:t>thread</a:t>
            </a:r>
            <a:r>
              <a:rPr lang="cs-CZ" dirty="0"/>
              <a:t> t(&amp;</a:t>
            </a:r>
            <a:r>
              <a:rPr lang="cs-CZ" dirty="0" err="1"/>
              <a:t>CSayHello</a:t>
            </a:r>
            <a:r>
              <a:rPr lang="cs-CZ" dirty="0"/>
              <a:t>::</a:t>
            </a:r>
            <a:r>
              <a:rPr lang="cs-CZ" dirty="0" err="1"/>
              <a:t>greeting</a:t>
            </a:r>
            <a:r>
              <a:rPr lang="cs-CZ" dirty="0"/>
              <a:t>, &amp;x, "</a:t>
            </a:r>
            <a:r>
              <a:rPr lang="cs-CZ" dirty="0" err="1"/>
              <a:t>goodbye</a:t>
            </a:r>
            <a:r>
              <a:rPr lang="cs-CZ" dirty="0"/>
              <a:t>");</a:t>
            </a:r>
          </a:p>
          <a:p>
            <a:pPr marL="0" indent="0">
              <a:buNone/>
            </a:pPr>
            <a:r>
              <a:rPr lang="cs-CZ" dirty="0" smtClean="0"/>
              <a:t>     </a:t>
            </a:r>
            <a:r>
              <a:rPr lang="cs-CZ" dirty="0" err="1" smtClean="0"/>
              <a:t>t.join</a:t>
            </a:r>
            <a:r>
              <a:rPr lang="cs-CZ" dirty="0"/>
              <a:t>();</a:t>
            </a:r>
          </a:p>
          <a:p>
            <a:pPr marL="0" indent="0">
              <a:buNone/>
            </a:pPr>
            <a:r>
              <a:rPr lang="cs-CZ" dirty="0"/>
              <a:t>}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183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475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 </a:t>
            </a:r>
            <a:r>
              <a:rPr lang="cs-CZ" dirty="0" err="1"/>
              <a:t>std</a:t>
            </a:r>
            <a:r>
              <a:rPr lang="cs-CZ" dirty="0"/>
              <a:t>::</a:t>
            </a:r>
            <a:r>
              <a:rPr lang="cs-CZ" dirty="0" err="1"/>
              <a:t>thread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err="1" smtClean="0"/>
              <a:t>int</a:t>
            </a:r>
            <a:r>
              <a:rPr lang="cs-CZ" dirty="0" smtClean="0"/>
              <a:t> </a:t>
            </a:r>
            <a:r>
              <a:rPr lang="cs-CZ" b="1" dirty="0" err="1" smtClean="0"/>
              <a:t>main</a:t>
            </a:r>
            <a:r>
              <a:rPr lang="cs-CZ" dirty="0"/>
              <a:t>() {</a:t>
            </a:r>
          </a:p>
          <a:p>
            <a:pPr marL="0" indent="0">
              <a:buNone/>
            </a:pPr>
            <a:r>
              <a:rPr lang="cs-CZ" dirty="0" smtClean="0"/>
              <a:t>   </a:t>
            </a:r>
            <a:r>
              <a:rPr lang="cs-CZ" dirty="0" err="1" smtClean="0"/>
              <a:t>std</a:t>
            </a:r>
            <a:r>
              <a:rPr lang="cs-CZ" dirty="0"/>
              <a:t>::</a:t>
            </a:r>
            <a:r>
              <a:rPr lang="cs-CZ" dirty="0" err="1" smtClean="0"/>
              <a:t>unique_ptr</a:t>
            </a:r>
            <a:r>
              <a:rPr lang="cs-CZ" dirty="0" smtClean="0"/>
              <a:t>&lt;</a:t>
            </a:r>
            <a:r>
              <a:rPr lang="cs-CZ" dirty="0" err="1" smtClean="0"/>
              <a:t>CSayHello</a:t>
            </a:r>
            <a:r>
              <a:rPr lang="cs-CZ" dirty="0" smtClean="0"/>
              <a:t>&gt; p =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            </a:t>
            </a:r>
            <a:r>
              <a:rPr lang="cs-CZ" dirty="0" err="1" smtClean="0"/>
              <a:t>std</a:t>
            </a:r>
            <a:r>
              <a:rPr lang="cs-CZ" dirty="0"/>
              <a:t>::</a:t>
            </a:r>
            <a:r>
              <a:rPr lang="cs-CZ" dirty="0" err="1"/>
              <a:t>make_unique</a:t>
            </a:r>
            <a:r>
              <a:rPr lang="cs-CZ" dirty="0"/>
              <a:t>&lt;</a:t>
            </a:r>
            <a:r>
              <a:rPr lang="cs-CZ" dirty="0" err="1"/>
              <a:t>CSayHello</a:t>
            </a:r>
            <a:r>
              <a:rPr lang="cs-CZ" dirty="0" smtClean="0"/>
              <a:t>&gt;();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  </a:t>
            </a:r>
            <a:r>
              <a:rPr lang="cs-CZ" dirty="0" err="1" smtClean="0"/>
              <a:t>std</a:t>
            </a:r>
            <a:r>
              <a:rPr lang="cs-CZ" dirty="0"/>
              <a:t>::</a:t>
            </a:r>
            <a:r>
              <a:rPr lang="cs-CZ" dirty="0" err="1" smtClean="0"/>
              <a:t>thread</a:t>
            </a:r>
            <a:r>
              <a:rPr lang="cs-CZ" dirty="0"/>
              <a:t> </a:t>
            </a:r>
            <a:r>
              <a:rPr lang="cs-CZ" dirty="0" smtClean="0"/>
              <a:t>t</a:t>
            </a:r>
            <a:r>
              <a:rPr lang="cs-CZ" dirty="0"/>
              <a:t>(&amp;</a:t>
            </a:r>
            <a:r>
              <a:rPr lang="cs-CZ" dirty="0" err="1"/>
              <a:t>CSayHello</a:t>
            </a:r>
            <a:r>
              <a:rPr lang="cs-CZ" dirty="0"/>
              <a:t>::</a:t>
            </a:r>
            <a:r>
              <a:rPr lang="cs-CZ" dirty="0" err="1"/>
              <a:t>greeting,p</a:t>
            </a:r>
            <a:r>
              <a:rPr lang="cs-CZ" dirty="0" smtClean="0"/>
              <a:t>,</a:t>
            </a:r>
            <a:r>
              <a:rPr lang="cs-CZ" dirty="0"/>
              <a:t> "</a:t>
            </a:r>
            <a:r>
              <a:rPr lang="cs-CZ" dirty="0" err="1" smtClean="0"/>
              <a:t>abc</a:t>
            </a:r>
            <a:r>
              <a:rPr lang="cs-CZ" dirty="0" smtClean="0"/>
              <a:t>");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  </a:t>
            </a:r>
            <a:r>
              <a:rPr lang="cs-CZ" dirty="0" err="1" smtClean="0"/>
              <a:t>t.join</a:t>
            </a:r>
            <a:r>
              <a:rPr lang="cs-CZ" dirty="0"/>
              <a:t>();</a:t>
            </a:r>
          </a:p>
          <a:p>
            <a:pPr marL="0" indent="0">
              <a:buNone/>
            </a:pPr>
            <a:r>
              <a:rPr lang="cs-CZ" dirty="0" smtClean="0"/>
              <a:t>}</a:t>
            </a:r>
          </a:p>
          <a:p>
            <a:r>
              <a:rPr lang="cs-CZ" dirty="0" smtClean="0"/>
              <a:t>Zachování objektu i po skončení vlákna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184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532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 </a:t>
            </a:r>
            <a:r>
              <a:rPr lang="cs-CZ" dirty="0" err="1"/>
              <a:t>std</a:t>
            </a:r>
            <a:r>
              <a:rPr lang="cs-CZ" dirty="0"/>
              <a:t>::</a:t>
            </a:r>
            <a:r>
              <a:rPr lang="cs-CZ" dirty="0" err="1"/>
              <a:t>thread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err="1"/>
              <a:t>class</a:t>
            </a:r>
            <a:r>
              <a:rPr lang="cs-CZ" b="1" dirty="0"/>
              <a:t> </a:t>
            </a:r>
            <a:r>
              <a:rPr lang="cs-CZ" b="1" dirty="0" err="1"/>
              <a:t>CPrintThis</a:t>
            </a:r>
            <a:r>
              <a:rPr lang="cs-CZ" dirty="0"/>
              <a:t> {</a:t>
            </a:r>
          </a:p>
          <a:p>
            <a:pPr marL="0" indent="0">
              <a:buNone/>
            </a:pPr>
            <a:r>
              <a:rPr lang="cs-CZ" b="1" dirty="0"/>
              <a:t>public</a:t>
            </a:r>
            <a:r>
              <a:rPr lang="cs-CZ" dirty="0"/>
              <a:t>:</a:t>
            </a:r>
          </a:p>
          <a:p>
            <a:pPr marL="0" indent="0">
              <a:buNone/>
            </a:pPr>
            <a:r>
              <a:rPr lang="cs-CZ" b="1" dirty="0" smtClean="0"/>
              <a:t>   </a:t>
            </a:r>
            <a:r>
              <a:rPr lang="cs-CZ" b="1" dirty="0" err="1" smtClean="0"/>
              <a:t>void</a:t>
            </a:r>
            <a:r>
              <a:rPr lang="cs-CZ" b="1" dirty="0" smtClean="0"/>
              <a:t> </a:t>
            </a:r>
            <a:r>
              <a:rPr lang="cs-CZ" dirty="0" err="1"/>
              <a:t>operator</a:t>
            </a:r>
            <a:r>
              <a:rPr lang="cs-CZ" dirty="0"/>
              <a:t>()() </a:t>
            </a:r>
            <a:r>
              <a:rPr lang="cs-CZ" b="1" dirty="0" err="1"/>
              <a:t>const</a:t>
            </a:r>
            <a:r>
              <a:rPr lang="cs-CZ" b="1" dirty="0"/>
              <a:t> </a:t>
            </a:r>
            <a:r>
              <a:rPr lang="cs-CZ" dirty="0"/>
              <a:t>{ </a:t>
            </a:r>
            <a:r>
              <a:rPr lang="cs-CZ" dirty="0" smtClean="0"/>
              <a:t>      	</a:t>
            </a:r>
            <a:r>
              <a:rPr lang="cs-CZ" dirty="0" err="1" smtClean="0"/>
              <a:t>std</a:t>
            </a:r>
            <a:r>
              <a:rPr lang="cs-CZ" dirty="0"/>
              <a:t>::</a:t>
            </a:r>
            <a:r>
              <a:rPr lang="cs-CZ" dirty="0" err="1"/>
              <a:t>cout</a:t>
            </a:r>
            <a:r>
              <a:rPr lang="cs-CZ" dirty="0"/>
              <a:t>&lt;&lt;"</a:t>
            </a:r>
            <a:r>
              <a:rPr lang="cs-CZ" dirty="0" err="1"/>
              <a:t>this</a:t>
            </a:r>
            <a:r>
              <a:rPr lang="cs-CZ" dirty="0"/>
              <a:t>="&lt;&lt;</a:t>
            </a:r>
            <a:r>
              <a:rPr lang="cs-CZ" dirty="0" err="1"/>
              <a:t>this</a:t>
            </a:r>
            <a:r>
              <a:rPr lang="cs-CZ" dirty="0"/>
              <a:t>&lt;&lt;</a:t>
            </a:r>
            <a:r>
              <a:rPr lang="cs-CZ" dirty="0" err="1"/>
              <a:t>std</a:t>
            </a:r>
            <a:r>
              <a:rPr lang="cs-CZ" dirty="0"/>
              <a:t>::</a:t>
            </a:r>
            <a:r>
              <a:rPr lang="cs-CZ" dirty="0" err="1"/>
              <a:t>endl</a:t>
            </a:r>
            <a:r>
              <a:rPr lang="cs-CZ" dirty="0" smtClean="0"/>
              <a:t>;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</a:t>
            </a:r>
            <a:r>
              <a:rPr lang="cs-CZ" dirty="0"/>
              <a:t>};</a:t>
            </a:r>
          </a:p>
          <a:p>
            <a:pPr marL="0" indent="0">
              <a:buNone/>
            </a:pPr>
            <a:r>
              <a:rPr lang="cs-CZ" dirty="0" smtClean="0"/>
              <a:t>};</a:t>
            </a:r>
            <a:endParaRPr lang="cs-CZ" dirty="0"/>
          </a:p>
          <a:p>
            <a:pPr marL="0" indent="0">
              <a:buNone/>
            </a:pPr>
            <a:r>
              <a:rPr lang="cs-CZ" b="1" dirty="0" err="1" smtClean="0"/>
              <a:t>int</a:t>
            </a:r>
            <a:r>
              <a:rPr lang="cs-CZ" b="1" dirty="0" smtClean="0"/>
              <a:t> </a:t>
            </a:r>
            <a:r>
              <a:rPr lang="cs-CZ" b="1" dirty="0" err="1"/>
              <a:t>main</a:t>
            </a:r>
            <a:r>
              <a:rPr lang="cs-CZ" dirty="0"/>
              <a:t>() {</a:t>
            </a:r>
          </a:p>
          <a:p>
            <a:pPr marL="0" indent="0">
              <a:buNone/>
            </a:pPr>
            <a:r>
              <a:rPr lang="cs-CZ" dirty="0" smtClean="0"/>
              <a:t>      </a:t>
            </a:r>
            <a:r>
              <a:rPr lang="cs-CZ" dirty="0" err="1" smtClean="0"/>
              <a:t>CPrintThis</a:t>
            </a:r>
            <a:r>
              <a:rPr lang="cs-CZ" dirty="0" smtClean="0"/>
              <a:t> </a:t>
            </a:r>
            <a:r>
              <a:rPr lang="cs-CZ" dirty="0"/>
              <a:t>x;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</a:t>
            </a:r>
            <a:r>
              <a:rPr lang="cs-CZ" dirty="0" err="1" smtClean="0"/>
              <a:t>std</a:t>
            </a:r>
            <a:r>
              <a:rPr lang="cs-CZ" dirty="0"/>
              <a:t>::</a:t>
            </a:r>
            <a:r>
              <a:rPr lang="cs-CZ" dirty="0" err="1"/>
              <a:t>thread</a:t>
            </a:r>
            <a:r>
              <a:rPr lang="cs-CZ" dirty="0"/>
              <a:t> t(</a:t>
            </a:r>
            <a:r>
              <a:rPr lang="cs-CZ" dirty="0" err="1"/>
              <a:t>std</a:t>
            </a:r>
            <a:r>
              <a:rPr lang="cs-CZ" dirty="0"/>
              <a:t>::</a:t>
            </a:r>
            <a:r>
              <a:rPr lang="cs-CZ" dirty="0" err="1"/>
              <a:t>ref</a:t>
            </a:r>
            <a:r>
              <a:rPr lang="cs-CZ" dirty="0"/>
              <a:t>(x</a:t>
            </a:r>
            <a:r>
              <a:rPr lang="cs-CZ" dirty="0" smtClean="0"/>
              <a:t>));   </a:t>
            </a:r>
            <a:r>
              <a:rPr lang="cs-CZ" dirty="0"/>
              <a:t>	</a:t>
            </a:r>
            <a:r>
              <a:rPr lang="cs-CZ" dirty="0" err="1"/>
              <a:t>t.join</a:t>
            </a:r>
            <a:r>
              <a:rPr lang="cs-CZ" dirty="0"/>
              <a:t>();</a:t>
            </a:r>
          </a:p>
          <a:p>
            <a:pPr marL="0" indent="0">
              <a:buNone/>
            </a:pPr>
            <a:r>
              <a:rPr lang="cs-CZ" dirty="0" smtClean="0"/>
              <a:t>}</a:t>
            </a:r>
          </a:p>
          <a:p>
            <a:r>
              <a:rPr lang="cs-CZ" dirty="0" smtClean="0"/>
              <a:t>Předání reference na existující objekt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185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346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5. Synchronizace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/>
              <a:t>std:mutex</a:t>
            </a:r>
            <a:endParaRPr lang="cs-CZ" b="1" dirty="0" smtClean="0"/>
          </a:p>
          <a:p>
            <a:pPr lvl="1"/>
            <a:r>
              <a:rPr lang="cs-CZ" dirty="0" err="1" smtClean="0"/>
              <a:t>lock</a:t>
            </a:r>
            <a:r>
              <a:rPr lang="cs-CZ" dirty="0" smtClean="0"/>
              <a:t>, </a:t>
            </a:r>
            <a:r>
              <a:rPr lang="cs-CZ" dirty="0" err="1" smtClean="0"/>
              <a:t>try_lock</a:t>
            </a:r>
            <a:r>
              <a:rPr lang="cs-CZ" dirty="0" smtClean="0"/>
              <a:t> a </a:t>
            </a:r>
            <a:r>
              <a:rPr lang="cs-CZ" dirty="0" err="1" smtClean="0"/>
              <a:t>unlock</a:t>
            </a:r>
            <a:endParaRPr lang="cs-CZ" dirty="0" smtClean="0"/>
          </a:p>
          <a:p>
            <a:pPr lvl="1"/>
            <a:r>
              <a:rPr lang="cs-CZ" dirty="0" smtClean="0"/>
              <a:t>není rekurzivní, exklusivní vlastnictví</a:t>
            </a:r>
          </a:p>
          <a:p>
            <a:r>
              <a:rPr lang="cs-CZ" b="1" dirty="0" err="1" smtClean="0"/>
              <a:t>std</a:t>
            </a:r>
            <a:r>
              <a:rPr lang="cs-CZ" b="1" dirty="0" smtClean="0"/>
              <a:t>::</a:t>
            </a:r>
            <a:r>
              <a:rPr lang="cs-CZ" b="1" dirty="0" err="1" smtClean="0"/>
              <a:t>recursive_mutex</a:t>
            </a:r>
            <a:r>
              <a:rPr lang="cs-CZ" b="1" dirty="0" smtClean="0"/>
              <a:t> </a:t>
            </a:r>
          </a:p>
          <a:p>
            <a:pPr lvl="1"/>
            <a:r>
              <a:rPr lang="cs-CZ" dirty="0" smtClean="0"/>
              <a:t>rekurzivní, exklusivní vlastnictví</a:t>
            </a:r>
          </a:p>
          <a:p>
            <a:pPr lvl="1"/>
            <a:r>
              <a:rPr lang="cs-CZ" dirty="0" smtClean="0"/>
              <a:t>Během vlastnictví </a:t>
            </a:r>
            <a:r>
              <a:rPr lang="cs-CZ" dirty="0" err="1" smtClean="0"/>
              <a:t>mutexu</a:t>
            </a:r>
            <a:r>
              <a:rPr lang="cs-CZ" dirty="0" smtClean="0"/>
              <a:t> (po zavolání </a:t>
            </a:r>
            <a:r>
              <a:rPr lang="cs-CZ" dirty="0" err="1" smtClean="0"/>
              <a:t>lock</a:t>
            </a:r>
            <a:r>
              <a:rPr lang="cs-CZ" dirty="0" smtClean="0"/>
              <a:t>/</a:t>
            </a:r>
            <a:r>
              <a:rPr lang="cs-CZ" dirty="0" err="1" smtClean="0"/>
              <a:t>try_lock</a:t>
            </a:r>
            <a:r>
              <a:rPr lang="cs-CZ" dirty="0" smtClean="0"/>
              <a:t>) může vlákno volat </a:t>
            </a:r>
            <a:r>
              <a:rPr lang="cs-CZ" dirty="0" err="1" smtClean="0"/>
              <a:t>lock</a:t>
            </a:r>
            <a:r>
              <a:rPr lang="cs-CZ" dirty="0" smtClean="0"/>
              <a:t>/</a:t>
            </a:r>
            <a:r>
              <a:rPr lang="cs-CZ" dirty="0" err="1" smtClean="0"/>
              <a:t>try_lock</a:t>
            </a:r>
            <a:r>
              <a:rPr lang="cs-CZ" dirty="0" smtClean="0"/>
              <a:t> znova</a:t>
            </a:r>
          </a:p>
          <a:p>
            <a:pPr lvl="1"/>
            <a:r>
              <a:rPr lang="cs-CZ" dirty="0" err="1" smtClean="0"/>
              <a:t>Mutex</a:t>
            </a:r>
            <a:r>
              <a:rPr lang="cs-CZ" dirty="0" smtClean="0"/>
              <a:t> je uvolněný pokud vlákno zavolá stejný počet </a:t>
            </a:r>
            <a:r>
              <a:rPr lang="cs-CZ" dirty="0" err="1" smtClean="0"/>
              <a:t>unlock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pPr/>
              <a:t>186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175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 Synchronizace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timed_mutex</a:t>
            </a:r>
            <a:r>
              <a:rPr lang="cs-CZ" b="1" dirty="0"/>
              <a:t> </a:t>
            </a:r>
            <a:r>
              <a:rPr lang="cs-CZ" dirty="0"/>
              <a:t>a</a:t>
            </a:r>
            <a:r>
              <a:rPr lang="cs-CZ" b="1" dirty="0"/>
              <a:t> </a:t>
            </a:r>
            <a:r>
              <a:rPr lang="cs-CZ" b="1" dirty="0" err="1"/>
              <a:t>recursive_timed_mutex</a:t>
            </a:r>
            <a:r>
              <a:rPr lang="cs-CZ" b="1" dirty="0"/>
              <a:t> </a:t>
            </a:r>
            <a:endParaRPr lang="cs-CZ" b="1" dirty="0" smtClean="0"/>
          </a:p>
          <a:p>
            <a:pPr lvl="1"/>
            <a:r>
              <a:rPr lang="cs-CZ" dirty="0" smtClean="0"/>
              <a:t>umožňují </a:t>
            </a:r>
            <a:r>
              <a:rPr lang="cs-CZ" dirty="0"/>
              <a:t>u </a:t>
            </a:r>
            <a:r>
              <a:rPr lang="cs-CZ" dirty="0" err="1" smtClean="0"/>
              <a:t>try_lock</a:t>
            </a:r>
            <a:r>
              <a:rPr lang="cs-CZ" dirty="0" smtClean="0"/>
              <a:t> </a:t>
            </a:r>
            <a:r>
              <a:rPr lang="cs-CZ" dirty="0"/>
              <a:t>specifikovat dobu čekání</a:t>
            </a:r>
          </a:p>
          <a:p>
            <a:pPr lvl="1"/>
            <a:r>
              <a:rPr lang="cs-CZ" dirty="0" err="1"/>
              <a:t>try_lock_for</a:t>
            </a:r>
            <a:r>
              <a:rPr lang="cs-CZ" dirty="0"/>
              <a:t> a </a:t>
            </a:r>
            <a:r>
              <a:rPr lang="cs-CZ" dirty="0" err="1"/>
              <a:t>try_lock_until</a:t>
            </a:r>
            <a:endParaRPr lang="cs-CZ" dirty="0"/>
          </a:p>
          <a:p>
            <a:r>
              <a:rPr lang="cs-CZ" b="1" dirty="0" err="1"/>
              <a:t>std</a:t>
            </a:r>
            <a:r>
              <a:rPr lang="cs-CZ" b="1" dirty="0"/>
              <a:t>::</a:t>
            </a:r>
            <a:r>
              <a:rPr lang="cs-CZ" b="1" dirty="0" err="1"/>
              <a:t>lock_guard</a:t>
            </a:r>
            <a:endParaRPr lang="cs-CZ" b="1" dirty="0"/>
          </a:p>
          <a:p>
            <a:pPr lvl="1"/>
            <a:r>
              <a:rPr lang="cs-CZ" dirty="0"/>
              <a:t>Zajistí, že daný blok kódu bude hlídán </a:t>
            </a:r>
            <a:r>
              <a:rPr lang="cs-CZ" dirty="0" err="1"/>
              <a:t>mutexem</a:t>
            </a:r>
            <a:endParaRPr lang="cs-CZ" dirty="0"/>
          </a:p>
          <a:p>
            <a:pPr lvl="1"/>
            <a:r>
              <a:rPr lang="cs-CZ" dirty="0"/>
              <a:t>A že bude KS opuštěna vždy, když vykonávaný kód opustí daný blok kódu - RAII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187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101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 </a:t>
            </a:r>
            <a:r>
              <a:rPr lang="cs-CZ" dirty="0" smtClean="0"/>
              <a:t>Synchronizace - </a:t>
            </a:r>
            <a:r>
              <a:rPr lang="cs-CZ" dirty="0" err="1" smtClean="0"/>
              <a:t>mutex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err="1"/>
              <a:t>std</a:t>
            </a:r>
            <a:r>
              <a:rPr lang="cs-CZ" dirty="0"/>
              <a:t>::</a:t>
            </a:r>
            <a:r>
              <a:rPr lang="cs-CZ" dirty="0" err="1"/>
              <a:t>mutex</a:t>
            </a:r>
            <a:r>
              <a:rPr lang="cs-CZ" dirty="0"/>
              <a:t> m;</a:t>
            </a:r>
          </a:p>
          <a:p>
            <a:pPr marL="0" indent="0">
              <a:buNone/>
            </a:pPr>
            <a:r>
              <a:rPr lang="cs-CZ" dirty="0" err="1"/>
              <a:t>unsigned</a:t>
            </a:r>
            <a:r>
              <a:rPr lang="cs-CZ" b="1" dirty="0"/>
              <a:t> </a:t>
            </a:r>
            <a:r>
              <a:rPr lang="cs-CZ" dirty="0" err="1"/>
              <a:t>counter</a:t>
            </a:r>
            <a:r>
              <a:rPr lang="cs-CZ" dirty="0"/>
              <a:t>=0</a:t>
            </a:r>
            <a:r>
              <a:rPr lang="cs-CZ" dirty="0" smtClean="0"/>
              <a:t>;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b="1" dirty="0" err="1"/>
              <a:t>unsigned</a:t>
            </a:r>
            <a:r>
              <a:rPr lang="cs-CZ" b="1" dirty="0"/>
              <a:t> </a:t>
            </a:r>
            <a:r>
              <a:rPr lang="cs-CZ" b="1" dirty="0" err="1"/>
              <a:t>increment</a:t>
            </a:r>
            <a:r>
              <a:rPr lang="cs-CZ" dirty="0"/>
              <a:t>() {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</a:t>
            </a:r>
            <a:r>
              <a:rPr lang="cs-CZ" dirty="0" err="1" smtClean="0"/>
              <a:t>std</a:t>
            </a:r>
            <a:r>
              <a:rPr lang="cs-CZ" dirty="0"/>
              <a:t>::</a:t>
            </a:r>
            <a:r>
              <a:rPr lang="cs-CZ" dirty="0" err="1"/>
              <a:t>lock_guard</a:t>
            </a:r>
            <a:r>
              <a:rPr lang="cs-CZ" dirty="0"/>
              <a:t>&lt;</a:t>
            </a:r>
            <a:r>
              <a:rPr lang="cs-CZ" dirty="0" err="1"/>
              <a:t>std</a:t>
            </a:r>
            <a:r>
              <a:rPr lang="cs-CZ" dirty="0"/>
              <a:t>::</a:t>
            </a:r>
            <a:r>
              <a:rPr lang="cs-CZ" dirty="0" err="1"/>
              <a:t>mutex</a:t>
            </a:r>
            <a:r>
              <a:rPr lang="cs-CZ" dirty="0"/>
              <a:t>&gt; </a:t>
            </a:r>
            <a:r>
              <a:rPr lang="cs-CZ" dirty="0" err="1"/>
              <a:t>lk</a:t>
            </a:r>
            <a:r>
              <a:rPr lang="cs-CZ" dirty="0"/>
              <a:t>(m); </a:t>
            </a: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  </a:t>
            </a:r>
            <a:r>
              <a:rPr lang="cs-CZ" dirty="0" smtClean="0"/>
              <a:t>return</a:t>
            </a:r>
            <a:r>
              <a:rPr lang="cs-CZ" b="1" dirty="0" smtClean="0"/>
              <a:t> </a:t>
            </a:r>
            <a:r>
              <a:rPr lang="cs-CZ" dirty="0"/>
              <a:t>++</a:t>
            </a:r>
            <a:r>
              <a:rPr lang="cs-CZ" dirty="0" err="1"/>
              <a:t>counter</a:t>
            </a:r>
            <a:r>
              <a:rPr lang="cs-CZ" dirty="0"/>
              <a:t>;</a:t>
            </a:r>
          </a:p>
          <a:p>
            <a:pPr marL="0" indent="0">
              <a:buNone/>
            </a:pPr>
            <a:r>
              <a:rPr lang="cs-CZ" dirty="0" smtClean="0"/>
              <a:t>}</a:t>
            </a:r>
            <a:endParaRPr lang="cs-CZ" dirty="0"/>
          </a:p>
          <a:p>
            <a:pPr marL="0" indent="0">
              <a:buNone/>
            </a:pPr>
            <a:r>
              <a:rPr lang="cs-CZ" b="1" dirty="0" err="1"/>
              <a:t>unsigned</a:t>
            </a:r>
            <a:r>
              <a:rPr lang="cs-CZ" b="1" dirty="0"/>
              <a:t> </a:t>
            </a:r>
            <a:r>
              <a:rPr lang="cs-CZ" b="1" dirty="0" err="1"/>
              <a:t>query</a:t>
            </a:r>
            <a:r>
              <a:rPr lang="cs-CZ" dirty="0"/>
              <a:t>(){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</a:t>
            </a:r>
            <a:r>
              <a:rPr lang="cs-CZ" dirty="0" err="1" smtClean="0"/>
              <a:t>std</a:t>
            </a:r>
            <a:r>
              <a:rPr lang="cs-CZ" dirty="0"/>
              <a:t>::</a:t>
            </a:r>
            <a:r>
              <a:rPr lang="cs-CZ" dirty="0" err="1"/>
              <a:t>lock_guard</a:t>
            </a:r>
            <a:r>
              <a:rPr lang="cs-CZ" dirty="0"/>
              <a:t>&lt;</a:t>
            </a:r>
            <a:r>
              <a:rPr lang="cs-CZ" dirty="0" err="1"/>
              <a:t>std</a:t>
            </a:r>
            <a:r>
              <a:rPr lang="cs-CZ" dirty="0"/>
              <a:t>::</a:t>
            </a:r>
            <a:r>
              <a:rPr lang="cs-CZ" dirty="0" err="1"/>
              <a:t>mutex</a:t>
            </a:r>
            <a:r>
              <a:rPr lang="cs-CZ" dirty="0"/>
              <a:t>&gt; </a:t>
            </a:r>
            <a:r>
              <a:rPr lang="cs-CZ" dirty="0" err="1"/>
              <a:t>lk</a:t>
            </a:r>
            <a:r>
              <a:rPr lang="cs-CZ" dirty="0"/>
              <a:t>(m</a:t>
            </a:r>
            <a:r>
              <a:rPr lang="cs-CZ" dirty="0" smtClean="0"/>
              <a:t>);</a:t>
            </a:r>
          </a:p>
          <a:p>
            <a:pPr marL="0" indent="0">
              <a:buNone/>
            </a:pPr>
            <a:r>
              <a:rPr lang="cs-CZ" b="1" dirty="0" smtClean="0"/>
              <a:t>  </a:t>
            </a:r>
            <a:r>
              <a:rPr lang="cs-CZ" dirty="0" smtClean="0"/>
              <a:t>return</a:t>
            </a:r>
            <a:r>
              <a:rPr lang="cs-CZ" b="1" dirty="0" smtClean="0"/>
              <a:t> </a:t>
            </a:r>
            <a:r>
              <a:rPr lang="cs-CZ" dirty="0" err="1"/>
              <a:t>counter</a:t>
            </a:r>
            <a:r>
              <a:rPr lang="cs-CZ" dirty="0"/>
              <a:t>;</a:t>
            </a:r>
          </a:p>
          <a:p>
            <a:pPr marL="0" indent="0">
              <a:buNone/>
            </a:pPr>
            <a:r>
              <a:rPr lang="cs-CZ" dirty="0"/>
              <a:t>}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188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262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5. </a:t>
            </a:r>
            <a:r>
              <a:rPr lang="cs-CZ" dirty="0" err="1"/>
              <a:t>std</a:t>
            </a:r>
            <a:r>
              <a:rPr lang="cs-CZ" dirty="0"/>
              <a:t>::</a:t>
            </a:r>
            <a:r>
              <a:rPr lang="cs-CZ" dirty="0" err="1" smtClean="0"/>
              <a:t>unique_lock</a:t>
            </a:r>
            <a:r>
              <a:rPr lang="cs-CZ" dirty="0" smtClean="0"/>
              <a:t>, podmínkové proměnné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err="1"/>
              <a:t>std</a:t>
            </a:r>
            <a:r>
              <a:rPr lang="cs-CZ" b="1" dirty="0"/>
              <a:t>::</a:t>
            </a:r>
            <a:r>
              <a:rPr lang="cs-CZ" b="1" dirty="0" err="1"/>
              <a:t>unique_lock</a:t>
            </a:r>
            <a:endParaRPr lang="cs-CZ" b="1" dirty="0" smtClean="0"/>
          </a:p>
          <a:p>
            <a:pPr lvl="1"/>
            <a:r>
              <a:rPr lang="cs-CZ" dirty="0" smtClean="0"/>
              <a:t>Umožňuje vytvořit zámek, který se zamkne a odemkne příkazem</a:t>
            </a:r>
          </a:p>
          <a:p>
            <a:pPr marL="0" lvl="1" indent="0">
              <a:buNone/>
            </a:pPr>
            <a:r>
              <a:rPr lang="cs-CZ" dirty="0" err="1"/>
              <a:t>std</a:t>
            </a:r>
            <a:r>
              <a:rPr lang="cs-CZ" dirty="0"/>
              <a:t>::</a:t>
            </a:r>
            <a:r>
              <a:rPr lang="cs-CZ" dirty="0" err="1"/>
              <a:t>unique_lock</a:t>
            </a:r>
            <a:r>
              <a:rPr lang="cs-CZ" dirty="0"/>
              <a:t>&lt;</a:t>
            </a:r>
            <a:r>
              <a:rPr lang="cs-CZ" dirty="0" err="1"/>
              <a:t>std</a:t>
            </a:r>
            <a:r>
              <a:rPr lang="cs-CZ" dirty="0"/>
              <a:t>::</a:t>
            </a:r>
            <a:r>
              <a:rPr lang="cs-CZ" dirty="0" err="1"/>
              <a:t>mutex</a:t>
            </a:r>
            <a:r>
              <a:rPr lang="cs-CZ" dirty="0"/>
              <a:t>&gt; lock1(</a:t>
            </a:r>
            <a:r>
              <a:rPr lang="cs-CZ" dirty="0" err="1"/>
              <a:t>from.m</a:t>
            </a:r>
            <a:r>
              <a:rPr lang="cs-CZ" dirty="0"/>
              <a:t>, </a:t>
            </a:r>
            <a:r>
              <a:rPr lang="cs-CZ" dirty="0" err="1" smtClean="0"/>
              <a:t>td</a:t>
            </a:r>
            <a:r>
              <a:rPr lang="cs-CZ" dirty="0"/>
              <a:t>::</a:t>
            </a:r>
            <a:r>
              <a:rPr lang="cs-CZ" dirty="0" err="1"/>
              <a:t>defer_lock</a:t>
            </a:r>
            <a:r>
              <a:rPr lang="cs-CZ" dirty="0" smtClean="0"/>
              <a:t>);</a:t>
            </a:r>
          </a:p>
          <a:p>
            <a:pPr marL="0" lvl="1" indent="0">
              <a:buNone/>
            </a:pPr>
            <a:r>
              <a:rPr lang="cs-CZ" dirty="0" err="1"/>
              <a:t>std</a:t>
            </a:r>
            <a:r>
              <a:rPr lang="cs-CZ" dirty="0"/>
              <a:t>::</a:t>
            </a:r>
            <a:r>
              <a:rPr lang="cs-CZ" dirty="0" err="1" smtClean="0"/>
              <a:t>lock</a:t>
            </a:r>
            <a:r>
              <a:rPr lang="cs-CZ" dirty="0" smtClean="0"/>
              <a:t>(lock1); </a:t>
            </a:r>
          </a:p>
          <a:p>
            <a:pPr marL="0" lvl="1" indent="0">
              <a:buNone/>
            </a:pPr>
            <a:endParaRPr lang="cs-CZ" dirty="0" smtClean="0"/>
          </a:p>
          <a:p>
            <a:r>
              <a:rPr lang="cs-CZ" b="1" dirty="0" smtClean="0"/>
              <a:t>Podmínkové proměnné</a:t>
            </a:r>
          </a:p>
          <a:p>
            <a:pPr lvl="1"/>
            <a:r>
              <a:rPr lang="cs-CZ" dirty="0" err="1" smtClean="0"/>
              <a:t>notifyAll</a:t>
            </a:r>
            <a:r>
              <a:rPr lang="cs-CZ" dirty="0" smtClean="0"/>
              <a:t> a </a:t>
            </a:r>
            <a:r>
              <a:rPr lang="cs-CZ" dirty="0" err="1" smtClean="0"/>
              <a:t>wait</a:t>
            </a:r>
            <a:r>
              <a:rPr lang="cs-CZ" dirty="0" smtClean="0"/>
              <a:t>/</a:t>
            </a:r>
            <a:r>
              <a:rPr lang="cs-CZ" dirty="0" err="1" smtClean="0"/>
              <a:t>for</a:t>
            </a:r>
            <a:r>
              <a:rPr lang="cs-CZ" dirty="0" smtClean="0"/>
              <a:t>/</a:t>
            </a:r>
            <a:r>
              <a:rPr lang="cs-CZ" dirty="0" err="1" smtClean="0"/>
              <a:t>until</a:t>
            </a:r>
            <a:endParaRPr lang="cs-CZ" dirty="0" smtClean="0"/>
          </a:p>
          <a:p>
            <a:pPr lvl="1"/>
            <a:r>
              <a:rPr lang="cs-CZ" dirty="0" err="1"/>
              <a:t>wait</a:t>
            </a:r>
            <a:r>
              <a:rPr lang="cs-CZ" dirty="0"/>
              <a:t> </a:t>
            </a:r>
            <a:r>
              <a:rPr lang="cs-CZ" dirty="0" smtClean="0"/>
              <a:t>má jako </a:t>
            </a:r>
            <a:r>
              <a:rPr lang="cs-CZ" dirty="0"/>
              <a:t>parametr zámek - musí být zamčený v době volání </a:t>
            </a:r>
            <a:r>
              <a:rPr lang="cs-CZ" dirty="0" err="1" smtClean="0"/>
              <a:t>wait</a:t>
            </a:r>
            <a:endParaRPr lang="cs-CZ" dirty="0" smtClean="0"/>
          </a:p>
          <a:p>
            <a:pPr lvl="1"/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189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951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Asymetrický multiprocesor – ASMP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Např. kombinace SMP + GPGPU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66483"/>
            <a:ext cx="8361841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400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5. </a:t>
            </a:r>
            <a:r>
              <a:rPr lang="cs-CZ" dirty="0"/>
              <a:t>Podmínkové </a:t>
            </a:r>
            <a:r>
              <a:rPr lang="cs-CZ" dirty="0" smtClean="0"/>
              <a:t>proměnné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b="1" dirty="0" err="1"/>
              <a:t>std</a:t>
            </a:r>
            <a:r>
              <a:rPr lang="cs-CZ" b="1" dirty="0"/>
              <a:t>::</a:t>
            </a:r>
            <a:r>
              <a:rPr lang="cs-CZ" b="1" dirty="0" err="1"/>
              <a:t>condition_variable</a:t>
            </a:r>
            <a:r>
              <a:rPr lang="cs-CZ" b="1" dirty="0"/>
              <a:t> </a:t>
            </a:r>
            <a:r>
              <a:rPr lang="cs-CZ" b="1" dirty="0" err="1" smtClean="0"/>
              <a:t>cv</a:t>
            </a:r>
            <a:r>
              <a:rPr lang="cs-CZ" b="1" dirty="0" smtClean="0"/>
              <a:t>;  </a:t>
            </a:r>
            <a:r>
              <a:rPr lang="cs-CZ" b="1" dirty="0" err="1" smtClean="0"/>
              <a:t>std</a:t>
            </a:r>
            <a:r>
              <a:rPr lang="cs-CZ" b="1" dirty="0"/>
              <a:t>::</a:t>
            </a:r>
            <a:r>
              <a:rPr lang="cs-CZ" b="1" dirty="0" err="1"/>
              <a:t>mutex</a:t>
            </a:r>
            <a:r>
              <a:rPr lang="cs-CZ" b="1" dirty="0"/>
              <a:t> </a:t>
            </a:r>
            <a:r>
              <a:rPr lang="cs-CZ" b="1" dirty="0" err="1" smtClean="0"/>
              <a:t>cv_m</a:t>
            </a:r>
            <a:r>
              <a:rPr lang="cs-CZ" b="1" dirty="0" smtClean="0"/>
              <a:t>; </a:t>
            </a:r>
            <a:r>
              <a:rPr lang="cs-CZ" b="1" dirty="0" err="1" smtClean="0"/>
              <a:t>int</a:t>
            </a:r>
            <a:r>
              <a:rPr lang="cs-CZ" b="1" dirty="0" smtClean="0"/>
              <a:t> </a:t>
            </a:r>
            <a:r>
              <a:rPr lang="cs-CZ" b="1" dirty="0"/>
              <a:t>i = 0;</a:t>
            </a:r>
          </a:p>
          <a:p>
            <a:pPr marL="0" indent="0">
              <a:buNone/>
            </a:pPr>
            <a:r>
              <a:rPr lang="cs-CZ" b="1" dirty="0" err="1"/>
              <a:t>void</a:t>
            </a:r>
            <a:r>
              <a:rPr lang="cs-CZ" b="1" dirty="0"/>
              <a:t> </a:t>
            </a:r>
            <a:r>
              <a:rPr lang="cs-CZ" b="1" dirty="0" err="1"/>
              <a:t>waits</a:t>
            </a:r>
            <a:r>
              <a:rPr lang="cs-CZ" dirty="0"/>
              <a:t>() {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 </a:t>
            </a:r>
            <a:r>
              <a:rPr lang="cs-CZ" dirty="0" err="1" smtClean="0"/>
              <a:t>std</a:t>
            </a:r>
            <a:r>
              <a:rPr lang="cs-CZ" dirty="0"/>
              <a:t>::</a:t>
            </a:r>
            <a:r>
              <a:rPr lang="cs-CZ" dirty="0" err="1"/>
              <a:t>unique_lock</a:t>
            </a:r>
            <a:r>
              <a:rPr lang="cs-CZ" dirty="0"/>
              <a:t>&lt;</a:t>
            </a:r>
            <a:r>
              <a:rPr lang="cs-CZ" dirty="0" err="1"/>
              <a:t>std</a:t>
            </a:r>
            <a:r>
              <a:rPr lang="cs-CZ" dirty="0"/>
              <a:t>::</a:t>
            </a:r>
            <a:r>
              <a:rPr lang="cs-CZ" dirty="0" err="1"/>
              <a:t>mutex</a:t>
            </a:r>
            <a:r>
              <a:rPr lang="cs-CZ" dirty="0"/>
              <a:t>&gt; </a:t>
            </a:r>
            <a:r>
              <a:rPr lang="cs-CZ" dirty="0" err="1"/>
              <a:t>lk</a:t>
            </a:r>
            <a:r>
              <a:rPr lang="cs-CZ" dirty="0"/>
              <a:t>(</a:t>
            </a:r>
            <a:r>
              <a:rPr lang="cs-CZ" dirty="0" err="1"/>
              <a:t>cv_m</a:t>
            </a:r>
            <a:r>
              <a:rPr lang="cs-CZ" dirty="0" smtClean="0"/>
              <a:t>);</a:t>
            </a:r>
          </a:p>
          <a:p>
            <a:pPr marL="0" indent="0">
              <a:buNone/>
            </a:pPr>
            <a:r>
              <a:rPr lang="cs-CZ" dirty="0" smtClean="0"/>
              <a:t>    </a:t>
            </a:r>
            <a:r>
              <a:rPr lang="cs-CZ" dirty="0" err="1" smtClean="0"/>
              <a:t>cv.wait</a:t>
            </a:r>
            <a:r>
              <a:rPr lang="cs-CZ" dirty="0" smtClean="0"/>
              <a:t>(</a:t>
            </a:r>
            <a:r>
              <a:rPr lang="cs-CZ" dirty="0" err="1" smtClean="0"/>
              <a:t>lk</a:t>
            </a:r>
            <a:r>
              <a:rPr lang="cs-CZ" dirty="0"/>
              <a:t>, [](){</a:t>
            </a:r>
            <a:r>
              <a:rPr lang="cs-CZ" b="1" dirty="0"/>
              <a:t>return </a:t>
            </a:r>
            <a:r>
              <a:rPr lang="cs-CZ" dirty="0"/>
              <a:t>i == 1;});</a:t>
            </a:r>
          </a:p>
          <a:p>
            <a:pPr marL="0" indent="0">
              <a:buNone/>
            </a:pPr>
            <a:r>
              <a:rPr lang="cs-CZ" dirty="0" smtClean="0"/>
              <a:t>}</a:t>
            </a:r>
            <a:endParaRPr lang="cs-CZ" dirty="0"/>
          </a:p>
          <a:p>
            <a:pPr marL="0" indent="0">
              <a:buNone/>
            </a:pPr>
            <a:r>
              <a:rPr lang="cs-CZ" b="1" dirty="0" err="1"/>
              <a:t>void</a:t>
            </a:r>
            <a:r>
              <a:rPr lang="cs-CZ" b="1" dirty="0"/>
              <a:t> </a:t>
            </a:r>
            <a:r>
              <a:rPr lang="cs-CZ" b="1" dirty="0" err="1"/>
              <a:t>signals</a:t>
            </a:r>
            <a:r>
              <a:rPr lang="cs-CZ" dirty="0"/>
              <a:t>() { </a:t>
            </a:r>
            <a:r>
              <a:rPr lang="cs-CZ" dirty="0" smtClean="0"/>
              <a:t>    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</a:t>
            </a:r>
            <a:r>
              <a:rPr lang="cs-CZ" dirty="0" err="1" smtClean="0"/>
              <a:t>std</a:t>
            </a:r>
            <a:r>
              <a:rPr lang="cs-CZ" dirty="0"/>
              <a:t>::</a:t>
            </a:r>
            <a:r>
              <a:rPr lang="cs-CZ" dirty="0" err="1"/>
              <a:t>this_thread</a:t>
            </a:r>
            <a:r>
              <a:rPr lang="cs-CZ" dirty="0"/>
              <a:t>::</a:t>
            </a:r>
            <a:r>
              <a:rPr lang="cs-CZ" dirty="0" err="1"/>
              <a:t>sleep_for</a:t>
            </a:r>
            <a:r>
              <a:rPr lang="cs-CZ" dirty="0"/>
              <a:t>(</a:t>
            </a:r>
            <a:r>
              <a:rPr lang="cs-CZ" dirty="0" err="1"/>
              <a:t>std</a:t>
            </a:r>
            <a:r>
              <a:rPr lang="cs-CZ" dirty="0"/>
              <a:t>::</a:t>
            </a:r>
            <a:r>
              <a:rPr lang="cs-CZ" dirty="0" err="1"/>
              <a:t>chrono</a:t>
            </a:r>
            <a:r>
              <a:rPr lang="cs-CZ" dirty="0"/>
              <a:t>::</a:t>
            </a:r>
            <a:r>
              <a:rPr lang="cs-CZ" dirty="0" err="1"/>
              <a:t>seconds</a:t>
            </a:r>
            <a:r>
              <a:rPr lang="cs-CZ" dirty="0"/>
              <a:t>(1</a:t>
            </a:r>
            <a:r>
              <a:rPr lang="cs-CZ" dirty="0" smtClean="0"/>
              <a:t>));</a:t>
            </a:r>
          </a:p>
          <a:p>
            <a:pPr marL="0" indent="0">
              <a:buNone/>
            </a:pPr>
            <a:r>
              <a:rPr lang="cs-CZ" dirty="0" smtClean="0"/>
              <a:t>     </a:t>
            </a:r>
            <a:r>
              <a:rPr lang="cs-CZ" dirty="0" err="1" smtClean="0"/>
              <a:t>cv.notify_all</a:t>
            </a:r>
            <a:r>
              <a:rPr lang="cs-CZ" dirty="0"/>
              <a:t>(); </a:t>
            </a:r>
            <a:r>
              <a:rPr lang="cs-CZ" dirty="0" smtClean="0"/>
              <a:t>   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</a:t>
            </a:r>
            <a:r>
              <a:rPr lang="cs-CZ" dirty="0" err="1" smtClean="0"/>
              <a:t>std</a:t>
            </a:r>
            <a:r>
              <a:rPr lang="cs-CZ" dirty="0"/>
              <a:t>::</a:t>
            </a:r>
            <a:r>
              <a:rPr lang="cs-CZ" dirty="0" err="1"/>
              <a:t>this_thread</a:t>
            </a:r>
            <a:r>
              <a:rPr lang="cs-CZ" dirty="0"/>
              <a:t>::</a:t>
            </a:r>
            <a:r>
              <a:rPr lang="cs-CZ" dirty="0" err="1"/>
              <a:t>sleep_for</a:t>
            </a:r>
            <a:r>
              <a:rPr lang="cs-CZ" dirty="0"/>
              <a:t>(</a:t>
            </a:r>
            <a:r>
              <a:rPr lang="cs-CZ" dirty="0" err="1"/>
              <a:t>std</a:t>
            </a:r>
            <a:r>
              <a:rPr lang="cs-CZ" dirty="0"/>
              <a:t>::</a:t>
            </a:r>
            <a:r>
              <a:rPr lang="cs-CZ" dirty="0" err="1"/>
              <a:t>chrono</a:t>
            </a:r>
            <a:r>
              <a:rPr lang="cs-CZ" dirty="0"/>
              <a:t>::</a:t>
            </a:r>
            <a:r>
              <a:rPr lang="cs-CZ" dirty="0" err="1"/>
              <a:t>seconds</a:t>
            </a:r>
            <a:r>
              <a:rPr lang="cs-CZ" dirty="0"/>
              <a:t>(1</a:t>
            </a:r>
            <a:r>
              <a:rPr lang="cs-CZ" dirty="0" smtClean="0"/>
              <a:t>));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i </a:t>
            </a:r>
            <a:r>
              <a:rPr lang="cs-CZ" dirty="0"/>
              <a:t>= 1;</a:t>
            </a:r>
          </a:p>
          <a:p>
            <a:pPr marL="0" indent="0">
              <a:buNone/>
            </a:pPr>
            <a:r>
              <a:rPr lang="cs-CZ" dirty="0" smtClean="0"/>
              <a:t>}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190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4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5. Atomické operace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šablona </a:t>
            </a:r>
            <a:r>
              <a:rPr lang="cs-CZ" dirty="0" err="1" smtClean="0"/>
              <a:t>std</a:t>
            </a:r>
            <a:r>
              <a:rPr lang="cs-CZ" dirty="0"/>
              <a:t>::</a:t>
            </a:r>
            <a:r>
              <a:rPr lang="cs-CZ" dirty="0" err="1" smtClean="0"/>
              <a:t>atomic</a:t>
            </a:r>
            <a:r>
              <a:rPr lang="cs-CZ" dirty="0" smtClean="0"/>
              <a:t>_</a:t>
            </a:r>
          </a:p>
          <a:p>
            <a:r>
              <a:rPr lang="cs-CZ" dirty="0" err="1"/>
              <a:t>atomic</a:t>
            </a:r>
            <a:r>
              <a:rPr lang="cs-CZ" dirty="0"/>
              <a:t>&lt;T </a:t>
            </a:r>
            <a:r>
              <a:rPr lang="cs-CZ" dirty="0" smtClean="0"/>
              <a:t>*&gt;</a:t>
            </a:r>
          </a:p>
          <a:p>
            <a:r>
              <a:rPr lang="cs-CZ" dirty="0" err="1"/>
              <a:t>atomic</a:t>
            </a:r>
            <a:r>
              <a:rPr lang="cs-CZ" dirty="0"/>
              <a:t>&lt;</a:t>
            </a:r>
            <a:r>
              <a:rPr lang="cs-CZ" dirty="0" err="1"/>
              <a:t>integral</a:t>
            </a:r>
            <a:r>
              <a:rPr lang="cs-CZ" dirty="0" smtClean="0"/>
              <a:t>&gt;</a:t>
            </a:r>
          </a:p>
          <a:p>
            <a:pPr lvl="1"/>
            <a:r>
              <a:rPr lang="cs-CZ" dirty="0" err="1" smtClean="0"/>
              <a:t>atomic_char</a:t>
            </a:r>
            <a:r>
              <a:rPr lang="cs-CZ" dirty="0" smtClean="0"/>
              <a:t>, </a:t>
            </a:r>
            <a:r>
              <a:rPr lang="cs-CZ" dirty="0" err="1" smtClean="0"/>
              <a:t>atomic_int</a:t>
            </a:r>
            <a:r>
              <a:rPr lang="cs-CZ" dirty="0" smtClean="0"/>
              <a:t>, …</a:t>
            </a:r>
          </a:p>
          <a:p>
            <a:r>
              <a:rPr lang="cs-CZ" dirty="0" smtClean="0"/>
              <a:t>Inicializace</a:t>
            </a:r>
          </a:p>
          <a:p>
            <a:pPr lvl="1"/>
            <a:r>
              <a:rPr lang="cs-CZ" dirty="0" err="1"/>
              <a:t>call_once</a:t>
            </a:r>
            <a:r>
              <a:rPr lang="cs-CZ" dirty="0"/>
              <a:t> zavolá funkci jenom jednou, i kdyby byla volána z </a:t>
            </a:r>
            <a:r>
              <a:rPr lang="cs-CZ" dirty="0" smtClean="0"/>
              <a:t>více vláken</a:t>
            </a:r>
            <a:endParaRPr lang="cs-CZ" dirty="0"/>
          </a:p>
          <a:p>
            <a:pPr lvl="1"/>
            <a:r>
              <a:rPr lang="cs-CZ" dirty="0" smtClean="0"/>
              <a:t>obdobně </a:t>
            </a:r>
            <a:r>
              <a:rPr lang="cs-CZ" dirty="0" err="1"/>
              <a:t>once_flag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191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853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5. Asynchronní volání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 err="1" smtClean="0"/>
              <a:t>std</a:t>
            </a:r>
            <a:r>
              <a:rPr lang="cs-CZ" b="1" dirty="0"/>
              <a:t>::</a:t>
            </a:r>
            <a:r>
              <a:rPr lang="cs-CZ" b="1" dirty="0" err="1"/>
              <a:t>async</a:t>
            </a:r>
            <a:r>
              <a:rPr lang="cs-CZ" b="1" dirty="0"/>
              <a:t> </a:t>
            </a:r>
            <a:r>
              <a:rPr lang="cs-CZ" dirty="0"/>
              <a:t>vykoná kód funkce </a:t>
            </a:r>
            <a:r>
              <a:rPr lang="cs-CZ" dirty="0" smtClean="0"/>
              <a:t>nezávisle (asynchronně) </a:t>
            </a:r>
            <a:r>
              <a:rPr lang="cs-CZ" dirty="0"/>
              <a:t>na vláknu, ze kterého byla </a:t>
            </a:r>
            <a:r>
              <a:rPr lang="cs-CZ" dirty="0" err="1"/>
              <a:t>std</a:t>
            </a:r>
            <a:r>
              <a:rPr lang="cs-CZ" dirty="0"/>
              <a:t>::</a:t>
            </a:r>
            <a:r>
              <a:rPr lang="cs-CZ" dirty="0" err="1"/>
              <a:t>async</a:t>
            </a:r>
            <a:r>
              <a:rPr lang="cs-CZ" dirty="0"/>
              <a:t> zavolána</a:t>
            </a:r>
          </a:p>
          <a:p>
            <a:pPr lvl="1"/>
            <a:r>
              <a:rPr lang="cs-CZ" dirty="0" smtClean="0"/>
              <a:t>nezaručuje</a:t>
            </a:r>
            <a:r>
              <a:rPr lang="cs-CZ" dirty="0"/>
              <a:t>, že se vykoná v jiném vláknu</a:t>
            </a:r>
          </a:p>
          <a:p>
            <a:r>
              <a:rPr lang="cs-CZ" b="1" dirty="0" err="1" smtClean="0"/>
              <a:t>std</a:t>
            </a:r>
            <a:r>
              <a:rPr lang="cs-CZ" b="1" dirty="0"/>
              <a:t>::future </a:t>
            </a:r>
            <a:r>
              <a:rPr lang="cs-CZ" dirty="0"/>
              <a:t>vrací hodnotu </a:t>
            </a:r>
            <a:r>
              <a:rPr lang="cs-CZ" dirty="0" err="1"/>
              <a:t>std</a:t>
            </a:r>
            <a:r>
              <a:rPr lang="cs-CZ" dirty="0"/>
              <a:t>::</a:t>
            </a:r>
            <a:r>
              <a:rPr lang="cs-CZ" dirty="0" err="1"/>
              <a:t>async</a:t>
            </a:r>
            <a:r>
              <a:rPr lang="cs-CZ" dirty="0"/>
              <a:t> </a:t>
            </a:r>
            <a:r>
              <a:rPr lang="cs-CZ" dirty="0" smtClean="0"/>
              <a:t>výpočtu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 err="1"/>
              <a:t>int</a:t>
            </a:r>
            <a:r>
              <a:rPr lang="cs-CZ" b="1" dirty="0"/>
              <a:t> </a:t>
            </a:r>
            <a:r>
              <a:rPr lang="cs-CZ" dirty="0" err="1" smtClean="0"/>
              <a:t>abc</a:t>
            </a:r>
            <a:r>
              <a:rPr lang="cs-CZ" dirty="0" smtClean="0"/>
              <a:t>();</a:t>
            </a:r>
            <a:endParaRPr lang="cs-CZ" dirty="0"/>
          </a:p>
          <a:p>
            <a:pPr marL="0" indent="0">
              <a:buNone/>
            </a:pPr>
            <a:r>
              <a:rPr lang="cs-CZ" b="1" dirty="0" err="1"/>
              <a:t>void</a:t>
            </a:r>
            <a:r>
              <a:rPr lang="cs-CZ" b="1" dirty="0"/>
              <a:t> </a:t>
            </a:r>
            <a:r>
              <a:rPr lang="cs-CZ" dirty="0" err="1"/>
              <a:t>do_stuff</a:t>
            </a:r>
            <a:r>
              <a:rPr lang="cs-CZ" dirty="0"/>
              <a:t>();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b="1" dirty="0" err="1"/>
              <a:t>int</a:t>
            </a:r>
            <a:r>
              <a:rPr lang="cs-CZ" b="1" dirty="0"/>
              <a:t> </a:t>
            </a:r>
            <a:r>
              <a:rPr lang="cs-CZ" dirty="0" err="1"/>
              <a:t>main</a:t>
            </a:r>
            <a:r>
              <a:rPr lang="cs-CZ" dirty="0"/>
              <a:t>() {</a:t>
            </a:r>
          </a:p>
          <a:p>
            <a:pPr marL="400050" lvl="1" indent="0">
              <a:buNone/>
            </a:pPr>
            <a:r>
              <a:rPr lang="cs-CZ" dirty="0" err="1"/>
              <a:t>std</a:t>
            </a:r>
            <a:r>
              <a:rPr lang="cs-CZ" dirty="0"/>
              <a:t>::</a:t>
            </a:r>
            <a:r>
              <a:rPr lang="cs-CZ" dirty="0" err="1"/>
              <a:t>future</a:t>
            </a:r>
            <a:r>
              <a:rPr lang="cs-CZ" dirty="0"/>
              <a:t>&lt;</a:t>
            </a:r>
            <a:r>
              <a:rPr lang="cs-CZ" dirty="0" err="1"/>
              <a:t>int</a:t>
            </a:r>
            <a:r>
              <a:rPr lang="cs-CZ" dirty="0"/>
              <a:t>&gt; </a:t>
            </a:r>
            <a:r>
              <a:rPr lang="cs-CZ" dirty="0" err="1" smtClean="0"/>
              <a:t>the_answer</a:t>
            </a:r>
            <a:r>
              <a:rPr lang="cs-CZ" dirty="0" smtClean="0"/>
              <a:t> = </a:t>
            </a:r>
            <a:r>
              <a:rPr lang="cs-CZ" dirty="0" err="1" smtClean="0"/>
              <a:t>std</a:t>
            </a:r>
            <a:r>
              <a:rPr lang="cs-CZ" dirty="0"/>
              <a:t>::</a:t>
            </a:r>
            <a:r>
              <a:rPr lang="cs-CZ" dirty="0" err="1" smtClean="0"/>
              <a:t>async</a:t>
            </a:r>
            <a:r>
              <a:rPr lang="cs-CZ" dirty="0" smtClean="0"/>
              <a:t>(</a:t>
            </a:r>
            <a:r>
              <a:rPr lang="cs-CZ" dirty="0" err="1" smtClean="0"/>
              <a:t>abc</a:t>
            </a:r>
            <a:r>
              <a:rPr lang="cs-CZ" dirty="0" smtClean="0"/>
              <a:t>);</a:t>
            </a:r>
            <a:endParaRPr lang="cs-CZ" dirty="0"/>
          </a:p>
          <a:p>
            <a:pPr marL="400050" lvl="1" indent="0">
              <a:buNone/>
            </a:pPr>
            <a:r>
              <a:rPr lang="cs-CZ" dirty="0" err="1"/>
              <a:t>do_stuff</a:t>
            </a:r>
            <a:r>
              <a:rPr lang="cs-CZ" dirty="0"/>
              <a:t>();</a:t>
            </a:r>
          </a:p>
          <a:p>
            <a:pPr marL="400050" lvl="1" indent="0">
              <a:buNone/>
            </a:pPr>
            <a:r>
              <a:rPr lang="cs-CZ" dirty="0" err="1"/>
              <a:t>std</a:t>
            </a:r>
            <a:r>
              <a:rPr lang="cs-CZ" dirty="0"/>
              <a:t>::</a:t>
            </a:r>
            <a:r>
              <a:rPr lang="cs-CZ" dirty="0" err="1"/>
              <a:t>cout</a:t>
            </a:r>
            <a:r>
              <a:rPr lang="cs-CZ" dirty="0"/>
              <a:t> &lt;&lt; "</a:t>
            </a:r>
            <a:r>
              <a:rPr lang="cs-CZ" dirty="0" smtClean="0"/>
              <a:t>…" </a:t>
            </a:r>
            <a:r>
              <a:rPr lang="cs-CZ" dirty="0"/>
              <a:t>&lt;&lt; </a:t>
            </a:r>
            <a:r>
              <a:rPr lang="cs-CZ" dirty="0" err="1"/>
              <a:t>the_answer.get</a:t>
            </a:r>
            <a:r>
              <a:rPr lang="cs-CZ" dirty="0"/>
              <a:t>() &lt;&lt; </a:t>
            </a:r>
            <a:r>
              <a:rPr lang="cs-CZ" dirty="0" err="1"/>
              <a:t>std</a:t>
            </a:r>
            <a:r>
              <a:rPr lang="cs-CZ" dirty="0"/>
              <a:t>::</a:t>
            </a:r>
            <a:r>
              <a:rPr lang="cs-CZ" dirty="0" err="1"/>
              <a:t>endl</a:t>
            </a:r>
            <a:r>
              <a:rPr lang="cs-CZ" dirty="0"/>
              <a:t>;</a:t>
            </a:r>
          </a:p>
          <a:p>
            <a:pPr marL="0" indent="0">
              <a:buNone/>
            </a:pPr>
            <a:r>
              <a:rPr lang="cs-CZ" dirty="0"/>
              <a:t>}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192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992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5. </a:t>
            </a:r>
            <a:r>
              <a:rPr lang="cs-CZ" dirty="0" err="1"/>
              <a:t>std</a:t>
            </a:r>
            <a:r>
              <a:rPr lang="cs-CZ" dirty="0"/>
              <a:t>::</a:t>
            </a:r>
            <a:r>
              <a:rPr lang="cs-CZ" dirty="0" err="1" smtClean="0"/>
              <a:t>promise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Poskytuje prostředky pro </a:t>
            </a:r>
            <a:r>
              <a:rPr lang="cs-CZ" dirty="0"/>
              <a:t>uložení hodnoty nebo výjimky, která je později získána </a:t>
            </a:r>
            <a:r>
              <a:rPr lang="cs-CZ" dirty="0" err="1" smtClean="0"/>
              <a:t>asyn</a:t>
            </a:r>
            <a:r>
              <a:rPr lang="cs-CZ" dirty="0" smtClean="0"/>
              <a:t>. pomocí objektu </a:t>
            </a:r>
            <a:r>
              <a:rPr lang="cs-CZ" dirty="0" err="1" smtClean="0"/>
              <a:t>std</a:t>
            </a:r>
            <a:r>
              <a:rPr lang="cs-CZ" dirty="0"/>
              <a:t>::</a:t>
            </a:r>
            <a:r>
              <a:rPr lang="cs-CZ" dirty="0" smtClean="0"/>
              <a:t>future vytvořeného </a:t>
            </a:r>
            <a:r>
              <a:rPr lang="cs-CZ" dirty="0"/>
              <a:t>objektem </a:t>
            </a:r>
            <a:r>
              <a:rPr lang="cs-CZ" dirty="0" err="1" smtClean="0"/>
              <a:t>std</a:t>
            </a:r>
            <a:r>
              <a:rPr lang="cs-CZ" dirty="0" smtClean="0"/>
              <a:t>::</a:t>
            </a:r>
            <a:r>
              <a:rPr lang="cs-CZ" dirty="0" err="1" smtClean="0"/>
              <a:t>promise</a:t>
            </a:r>
            <a:r>
              <a:rPr lang="cs-CZ" dirty="0" smtClean="0"/>
              <a:t>. </a:t>
            </a:r>
          </a:p>
          <a:p>
            <a:r>
              <a:rPr lang="cs-CZ" dirty="0" smtClean="0"/>
              <a:t>Komplikovaněji </a:t>
            </a:r>
            <a:r>
              <a:rPr lang="cs-CZ" dirty="0"/>
              <a:t>než s </a:t>
            </a:r>
            <a:r>
              <a:rPr lang="cs-CZ" dirty="0" err="1"/>
              <a:t>std</a:t>
            </a:r>
            <a:r>
              <a:rPr lang="cs-CZ" dirty="0"/>
              <a:t>::</a:t>
            </a:r>
            <a:r>
              <a:rPr lang="cs-CZ" dirty="0" err="1" smtClean="0"/>
              <a:t>async</a:t>
            </a:r>
            <a:r>
              <a:rPr lang="cs-CZ" dirty="0" smtClean="0"/>
              <a:t>; S </a:t>
            </a:r>
            <a:r>
              <a:rPr lang="cs-CZ" dirty="0"/>
              <a:t>větší kontrolou nad </a:t>
            </a:r>
            <a:r>
              <a:rPr lang="cs-CZ" dirty="0" smtClean="0"/>
              <a:t>vlákny</a:t>
            </a:r>
          </a:p>
          <a:p>
            <a:r>
              <a:rPr lang="cs-CZ" dirty="0" smtClean="0"/>
              <a:t>Např</a:t>
            </a:r>
            <a:r>
              <a:rPr lang="cs-CZ" dirty="0"/>
              <a:t>. pro I/O operace</a:t>
            </a:r>
          </a:p>
          <a:p>
            <a:r>
              <a:rPr lang="cs-CZ" dirty="0" err="1" smtClean="0"/>
              <a:t>Promise</a:t>
            </a:r>
            <a:r>
              <a:rPr lang="cs-CZ" dirty="0" smtClean="0"/>
              <a:t> </a:t>
            </a:r>
            <a:r>
              <a:rPr lang="cs-CZ" dirty="0"/>
              <a:t>je svázán s future</a:t>
            </a:r>
          </a:p>
          <a:p>
            <a:pPr lvl="1"/>
            <a:r>
              <a:rPr lang="cs-CZ" dirty="0" smtClean="0"/>
              <a:t>Jeden </a:t>
            </a:r>
            <a:r>
              <a:rPr lang="cs-CZ" dirty="0" err="1"/>
              <a:t>thread</a:t>
            </a:r>
            <a:r>
              <a:rPr lang="cs-CZ" dirty="0"/>
              <a:t> pomocí </a:t>
            </a:r>
            <a:r>
              <a:rPr lang="cs-CZ" dirty="0" err="1"/>
              <a:t>set_value</a:t>
            </a:r>
            <a:r>
              <a:rPr lang="cs-CZ" dirty="0"/>
              <a:t> zapíše výsledek</a:t>
            </a:r>
          </a:p>
          <a:p>
            <a:pPr lvl="1"/>
            <a:r>
              <a:rPr lang="cs-CZ" dirty="0" smtClean="0"/>
              <a:t>A </a:t>
            </a:r>
            <a:r>
              <a:rPr lang="cs-CZ" dirty="0"/>
              <a:t>druhý </a:t>
            </a:r>
            <a:r>
              <a:rPr lang="cs-CZ" dirty="0" err="1"/>
              <a:t>thread</a:t>
            </a:r>
            <a:r>
              <a:rPr lang="cs-CZ" dirty="0"/>
              <a:t> si ho pak vyzvedne</a:t>
            </a:r>
          </a:p>
          <a:p>
            <a:pPr lvl="1"/>
            <a:r>
              <a:rPr lang="cs-CZ" dirty="0" err="1" smtClean="0"/>
              <a:t>Promise</a:t>
            </a:r>
            <a:r>
              <a:rPr lang="cs-CZ" dirty="0" smtClean="0"/>
              <a:t> </a:t>
            </a:r>
            <a:r>
              <a:rPr lang="cs-CZ" dirty="0"/>
              <a:t>je </a:t>
            </a:r>
            <a:r>
              <a:rPr lang="cs-CZ" dirty="0" smtClean="0"/>
              <a:t>úložiště </a:t>
            </a:r>
            <a:r>
              <a:rPr lang="cs-CZ" dirty="0"/>
              <a:t>hodnoty, dokud si ji někdo nevyzvedne přes svázanou future</a:t>
            </a:r>
          </a:p>
          <a:p>
            <a:pPr lvl="2"/>
            <a:r>
              <a:rPr lang="cs-CZ" dirty="0" smtClean="0"/>
              <a:t>Producent </a:t>
            </a:r>
            <a:r>
              <a:rPr lang="cs-CZ" dirty="0"/>
              <a:t>vloží hodnotu do </a:t>
            </a:r>
            <a:r>
              <a:rPr lang="cs-CZ" dirty="0" err="1" smtClean="0"/>
              <a:t>promise</a:t>
            </a:r>
            <a:r>
              <a:rPr lang="cs-CZ" dirty="0" smtClean="0"/>
              <a:t>; </a:t>
            </a:r>
          </a:p>
          <a:p>
            <a:pPr lvl="2"/>
            <a:r>
              <a:rPr lang="cs-CZ" dirty="0" smtClean="0"/>
              <a:t>Konzument si vyzvedne hodnotu z future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193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275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 </a:t>
            </a:r>
            <a:r>
              <a:rPr lang="cs-CZ" dirty="0" err="1"/>
              <a:t>std</a:t>
            </a:r>
            <a:r>
              <a:rPr lang="cs-CZ" dirty="0"/>
              <a:t>::</a:t>
            </a:r>
            <a:r>
              <a:rPr lang="cs-CZ" dirty="0" err="1"/>
              <a:t>promise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i="1" dirty="0" err="1"/>
              <a:t>using</a:t>
            </a:r>
            <a:r>
              <a:rPr lang="cs-CZ" b="1" i="1" dirty="0"/>
              <a:t> </a:t>
            </a:r>
            <a:r>
              <a:rPr lang="cs-CZ" i="1" dirty="0" err="1"/>
              <a:t>calculate</a:t>
            </a:r>
            <a:r>
              <a:rPr lang="cs-CZ" i="1" dirty="0"/>
              <a:t> = </a:t>
            </a:r>
            <a:r>
              <a:rPr lang="cs-CZ" b="1" i="1" dirty="0" err="1"/>
              <a:t>int</a:t>
            </a:r>
            <a:r>
              <a:rPr lang="cs-CZ" b="1" i="1" dirty="0"/>
              <a:t> </a:t>
            </a:r>
            <a:r>
              <a:rPr lang="cs-CZ" i="1" dirty="0"/>
              <a:t>(*) (</a:t>
            </a:r>
            <a:r>
              <a:rPr lang="cs-CZ" b="1" i="1" dirty="0" err="1" smtClean="0"/>
              <a:t>void</a:t>
            </a:r>
            <a:r>
              <a:rPr lang="cs-CZ" b="1" i="1" dirty="0" smtClean="0"/>
              <a:t>);</a:t>
            </a:r>
          </a:p>
          <a:p>
            <a:pPr marL="0" indent="0">
              <a:buNone/>
            </a:pPr>
            <a:r>
              <a:rPr lang="cs-CZ" b="1" i="1" dirty="0" err="1" smtClean="0"/>
              <a:t>void</a:t>
            </a:r>
            <a:r>
              <a:rPr lang="cs-CZ" b="1" i="1" dirty="0" smtClean="0"/>
              <a:t> </a:t>
            </a:r>
            <a:r>
              <a:rPr lang="cs-CZ" i="1" dirty="0"/>
              <a:t>func2promise(</a:t>
            </a:r>
            <a:r>
              <a:rPr lang="cs-CZ" i="1" dirty="0" err="1"/>
              <a:t>calculate</a:t>
            </a:r>
            <a:r>
              <a:rPr lang="cs-CZ" i="1" dirty="0"/>
              <a:t> f, </a:t>
            </a:r>
            <a:r>
              <a:rPr lang="cs-CZ" i="1" dirty="0" err="1"/>
              <a:t>std</a:t>
            </a:r>
            <a:r>
              <a:rPr lang="cs-CZ" i="1" dirty="0"/>
              <a:t>::</a:t>
            </a:r>
            <a:r>
              <a:rPr lang="cs-CZ" i="1" dirty="0" err="1"/>
              <a:t>promise</a:t>
            </a:r>
            <a:r>
              <a:rPr lang="cs-CZ" i="1" dirty="0"/>
              <a:t>&lt;</a:t>
            </a:r>
            <a:r>
              <a:rPr lang="cs-CZ" b="1" i="1" dirty="0" err="1"/>
              <a:t>int</a:t>
            </a:r>
            <a:r>
              <a:rPr lang="cs-CZ" i="1" dirty="0"/>
              <a:t>&gt; &amp;p) </a:t>
            </a:r>
            <a:r>
              <a:rPr lang="cs-CZ" i="1" dirty="0" smtClean="0"/>
              <a:t>{</a:t>
            </a:r>
          </a:p>
          <a:p>
            <a:pPr marL="0" indent="0">
              <a:buNone/>
            </a:pPr>
            <a:r>
              <a:rPr lang="cs-CZ" i="1" dirty="0"/>
              <a:t> </a:t>
            </a:r>
            <a:r>
              <a:rPr lang="cs-CZ" i="1" dirty="0" smtClean="0"/>
              <a:t>  </a:t>
            </a:r>
            <a:r>
              <a:rPr lang="cs-CZ" i="1" dirty="0" err="1"/>
              <a:t>p.set_value</a:t>
            </a:r>
            <a:r>
              <a:rPr lang="cs-CZ" i="1" dirty="0"/>
              <a:t>(f</a:t>
            </a:r>
            <a:r>
              <a:rPr lang="cs-CZ" i="1" dirty="0" smtClean="0"/>
              <a:t>());</a:t>
            </a:r>
          </a:p>
          <a:p>
            <a:pPr marL="0" indent="0">
              <a:buNone/>
            </a:pPr>
            <a:r>
              <a:rPr lang="cs-CZ" i="1" dirty="0" smtClean="0"/>
              <a:t> };</a:t>
            </a:r>
            <a:endParaRPr lang="cs-CZ" i="1" dirty="0"/>
          </a:p>
          <a:p>
            <a:pPr marL="0" indent="0">
              <a:buNone/>
            </a:pPr>
            <a:r>
              <a:rPr lang="cs-CZ" b="1" i="1" dirty="0" err="1"/>
              <a:t>int</a:t>
            </a:r>
            <a:r>
              <a:rPr lang="cs-CZ" b="1" i="1" dirty="0"/>
              <a:t> </a:t>
            </a:r>
            <a:r>
              <a:rPr lang="cs-CZ" i="1" dirty="0" err="1"/>
              <a:t>main</a:t>
            </a:r>
            <a:r>
              <a:rPr lang="cs-CZ" i="1" dirty="0"/>
              <a:t>(</a:t>
            </a:r>
            <a:r>
              <a:rPr lang="cs-CZ" b="1" i="1" dirty="0" err="1"/>
              <a:t>int</a:t>
            </a:r>
            <a:r>
              <a:rPr lang="cs-CZ" b="1" i="1" dirty="0"/>
              <a:t> </a:t>
            </a:r>
            <a:r>
              <a:rPr lang="cs-CZ" i="1" dirty="0" err="1"/>
              <a:t>argc</a:t>
            </a:r>
            <a:r>
              <a:rPr lang="cs-CZ" i="1" dirty="0"/>
              <a:t>, </a:t>
            </a:r>
            <a:r>
              <a:rPr lang="cs-CZ" i="1" dirty="0" err="1"/>
              <a:t>char</a:t>
            </a:r>
            <a:r>
              <a:rPr lang="cs-CZ" i="1" dirty="0"/>
              <a:t> *</a:t>
            </a:r>
            <a:r>
              <a:rPr lang="cs-CZ" i="1" dirty="0" err="1"/>
              <a:t>argv</a:t>
            </a:r>
            <a:r>
              <a:rPr lang="cs-CZ" i="1" dirty="0"/>
              <a:t>[])	{</a:t>
            </a:r>
          </a:p>
          <a:p>
            <a:pPr marL="400050" lvl="1" indent="0">
              <a:buNone/>
            </a:pPr>
            <a:r>
              <a:rPr lang="cs-CZ" i="1" dirty="0" err="1"/>
              <a:t>getUserData</a:t>
            </a:r>
            <a:r>
              <a:rPr lang="cs-CZ" i="1" dirty="0"/>
              <a:t>();</a:t>
            </a:r>
          </a:p>
          <a:p>
            <a:pPr marL="400050" lvl="1" indent="0">
              <a:buNone/>
            </a:pPr>
            <a:r>
              <a:rPr lang="cs-CZ" i="1" dirty="0" err="1"/>
              <a:t>std</a:t>
            </a:r>
            <a:r>
              <a:rPr lang="cs-CZ" i="1" dirty="0"/>
              <a:t>::</a:t>
            </a:r>
            <a:r>
              <a:rPr lang="cs-CZ" i="1" dirty="0" err="1"/>
              <a:t>promise</a:t>
            </a:r>
            <a:r>
              <a:rPr lang="cs-CZ" i="1" dirty="0"/>
              <a:t>&lt;</a:t>
            </a:r>
            <a:r>
              <a:rPr lang="cs-CZ" b="1" i="1" dirty="0" err="1"/>
              <a:t>int</a:t>
            </a:r>
            <a:r>
              <a:rPr lang="cs-CZ" i="1" dirty="0"/>
              <a:t>&gt; p1, p2;</a:t>
            </a:r>
          </a:p>
          <a:p>
            <a:pPr marL="400050" lvl="1" indent="0">
              <a:buNone/>
            </a:pPr>
            <a:r>
              <a:rPr lang="cs-CZ" i="1" dirty="0" err="1"/>
              <a:t>std</a:t>
            </a:r>
            <a:r>
              <a:rPr lang="cs-CZ" i="1" dirty="0"/>
              <a:t>::</a:t>
            </a:r>
            <a:r>
              <a:rPr lang="cs-CZ" i="1" dirty="0" err="1"/>
              <a:t>future</a:t>
            </a:r>
            <a:r>
              <a:rPr lang="cs-CZ" i="1" dirty="0"/>
              <a:t>&lt;</a:t>
            </a:r>
            <a:r>
              <a:rPr lang="cs-CZ" b="1" i="1" dirty="0" err="1"/>
              <a:t>int</a:t>
            </a:r>
            <a:r>
              <a:rPr lang="cs-CZ" i="1" dirty="0"/>
              <a:t>&gt; f1 = p1.get_future</a:t>
            </a:r>
            <a:r>
              <a:rPr lang="cs-CZ" i="1" dirty="0" smtClean="0"/>
              <a:t>(), f2 </a:t>
            </a:r>
            <a:r>
              <a:rPr lang="cs-CZ" i="1" dirty="0"/>
              <a:t>= p2.get_future();</a:t>
            </a:r>
          </a:p>
          <a:p>
            <a:pPr marL="400050" lvl="1" indent="0">
              <a:buNone/>
            </a:pPr>
            <a:r>
              <a:rPr lang="cs-CZ" i="1" dirty="0"/>
              <a:t> </a:t>
            </a:r>
          </a:p>
          <a:p>
            <a:pPr marL="400050" lvl="1" indent="0">
              <a:buNone/>
            </a:pPr>
            <a:r>
              <a:rPr lang="cs-CZ" i="1" dirty="0" err="1"/>
              <a:t>std</a:t>
            </a:r>
            <a:r>
              <a:rPr lang="cs-CZ" i="1" dirty="0"/>
              <a:t>::</a:t>
            </a:r>
            <a:r>
              <a:rPr lang="cs-CZ" i="1" dirty="0" err="1"/>
              <a:t>thread</a:t>
            </a:r>
            <a:r>
              <a:rPr lang="cs-CZ" i="1" dirty="0"/>
              <a:t> t1(&amp;func2promise, </a:t>
            </a:r>
            <a:r>
              <a:rPr lang="cs-CZ" i="1" dirty="0" err="1"/>
              <a:t>calculateB</a:t>
            </a:r>
            <a:r>
              <a:rPr lang="cs-CZ" i="1" dirty="0"/>
              <a:t>, </a:t>
            </a:r>
            <a:r>
              <a:rPr lang="cs-CZ" i="1" dirty="0" err="1"/>
              <a:t>std</a:t>
            </a:r>
            <a:r>
              <a:rPr lang="cs-CZ" i="1" dirty="0"/>
              <a:t>::</a:t>
            </a:r>
            <a:r>
              <a:rPr lang="cs-CZ" i="1" dirty="0" err="1"/>
              <a:t>ref</a:t>
            </a:r>
            <a:r>
              <a:rPr lang="cs-CZ" i="1" dirty="0"/>
              <a:t>(p1)), </a:t>
            </a:r>
            <a:r>
              <a:rPr lang="cs-CZ" i="1" dirty="0" smtClean="0"/>
              <a:t>  </a:t>
            </a:r>
          </a:p>
          <a:p>
            <a:pPr marL="400050" lvl="1" indent="0">
              <a:buNone/>
            </a:pPr>
            <a:r>
              <a:rPr lang="cs-CZ" i="1" dirty="0"/>
              <a:t> </a:t>
            </a:r>
            <a:r>
              <a:rPr lang="cs-CZ" i="1" dirty="0" smtClean="0"/>
              <a:t>                    t2</a:t>
            </a:r>
            <a:r>
              <a:rPr lang="cs-CZ" i="1" dirty="0"/>
              <a:t>(&amp;func2promise, </a:t>
            </a:r>
            <a:r>
              <a:rPr lang="cs-CZ" i="1" dirty="0" err="1"/>
              <a:t>calculateC</a:t>
            </a:r>
            <a:r>
              <a:rPr lang="cs-CZ" i="1" dirty="0"/>
              <a:t>, </a:t>
            </a:r>
            <a:r>
              <a:rPr lang="cs-CZ" i="1" dirty="0" err="1"/>
              <a:t>std</a:t>
            </a:r>
            <a:r>
              <a:rPr lang="cs-CZ" i="1" dirty="0"/>
              <a:t>::</a:t>
            </a:r>
            <a:r>
              <a:rPr lang="cs-CZ" i="1" dirty="0" err="1"/>
              <a:t>ref</a:t>
            </a:r>
            <a:r>
              <a:rPr lang="cs-CZ" i="1" dirty="0"/>
              <a:t>(p2));</a:t>
            </a:r>
          </a:p>
          <a:p>
            <a:pPr marL="400050" lvl="1" indent="0">
              <a:buNone/>
            </a:pPr>
            <a:r>
              <a:rPr lang="cs-CZ" i="1" dirty="0"/>
              <a:t>c = (</a:t>
            </a:r>
            <a:r>
              <a:rPr lang="cs-CZ" i="1" dirty="0" err="1"/>
              <a:t>calculateA</a:t>
            </a:r>
            <a:r>
              <a:rPr lang="cs-CZ" i="1" dirty="0"/>
              <a:t>() + f1.get()) * f2.get();</a:t>
            </a:r>
          </a:p>
          <a:p>
            <a:pPr marL="400050" lvl="1" indent="0">
              <a:buNone/>
            </a:pPr>
            <a:r>
              <a:rPr lang="cs-CZ" i="1" dirty="0"/>
              <a:t>t1.join();	t2.join</a:t>
            </a:r>
            <a:r>
              <a:rPr lang="cs-CZ" i="1" dirty="0" smtClean="0"/>
              <a:t>();</a:t>
            </a:r>
          </a:p>
          <a:p>
            <a:pPr marL="400050" lvl="1" indent="0">
              <a:buNone/>
            </a:pPr>
            <a:endParaRPr lang="cs-CZ" i="1" dirty="0"/>
          </a:p>
          <a:p>
            <a:pPr marL="400050" lvl="1" indent="0">
              <a:buNone/>
            </a:pPr>
            <a:r>
              <a:rPr lang="cs-CZ" i="1" dirty="0" err="1"/>
              <a:t>showResult</a:t>
            </a:r>
            <a:r>
              <a:rPr lang="cs-CZ" i="1" dirty="0"/>
              <a:t>();</a:t>
            </a:r>
          </a:p>
          <a:p>
            <a:pPr marL="0" indent="0">
              <a:buNone/>
            </a:pPr>
            <a:r>
              <a:rPr lang="cs-CZ" i="1" dirty="0" smtClean="0"/>
              <a:t>}</a:t>
            </a:r>
            <a:endParaRPr lang="cs-CZ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194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324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5. </a:t>
            </a:r>
            <a:r>
              <a:rPr lang="cs-CZ" dirty="0" err="1"/>
              <a:t>Thread</a:t>
            </a:r>
            <a:r>
              <a:rPr lang="cs-CZ" dirty="0"/>
              <a:t> </a:t>
            </a:r>
            <a:r>
              <a:rPr lang="cs-CZ" dirty="0" err="1" smtClean="0"/>
              <a:t>vs.Task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 </a:t>
            </a:r>
            <a:r>
              <a:rPr lang="cs-CZ" dirty="0" err="1"/>
              <a:t>promise</a:t>
            </a:r>
            <a:r>
              <a:rPr lang="cs-CZ" dirty="0"/>
              <a:t> a </a:t>
            </a:r>
            <a:r>
              <a:rPr lang="cs-CZ" dirty="0" smtClean="0"/>
              <a:t>future </a:t>
            </a:r>
            <a:r>
              <a:rPr lang="cs-CZ" dirty="0"/>
              <a:t>jen popisujeme úlohy, jak se mají vykonat </a:t>
            </a:r>
            <a:r>
              <a:rPr lang="cs-CZ" dirty="0" smtClean="0"/>
              <a:t>paralelně (nestaráme se o plánování vláken)</a:t>
            </a:r>
            <a:endParaRPr lang="cs-CZ" dirty="0"/>
          </a:p>
          <a:p>
            <a:pPr lvl="1"/>
            <a:r>
              <a:rPr lang="cs-CZ" dirty="0" smtClean="0"/>
              <a:t>Lze </a:t>
            </a:r>
            <a:r>
              <a:rPr lang="cs-CZ" dirty="0"/>
              <a:t>takto vytvořit celý graf úloh a zbavit se </a:t>
            </a:r>
            <a:r>
              <a:rPr lang="cs-CZ" dirty="0" smtClean="0"/>
              <a:t>zodpovědnosti </a:t>
            </a:r>
            <a:r>
              <a:rPr lang="cs-CZ" dirty="0"/>
              <a:t>za to, kolik vytvoříme vláken vůči počtu fyzických jader procesorů</a:t>
            </a:r>
          </a:p>
          <a:p>
            <a:r>
              <a:rPr lang="cs-CZ" dirty="0" smtClean="0"/>
              <a:t>Vhodné pro problémy</a:t>
            </a:r>
            <a:r>
              <a:rPr lang="cs-CZ" dirty="0"/>
              <a:t>, které intuitivně vypadají jako </a:t>
            </a:r>
            <a:r>
              <a:rPr lang="cs-CZ" dirty="0" err="1" smtClean="0"/>
              <a:t>farmer-worker</a:t>
            </a:r>
            <a:endParaRPr lang="cs-CZ" dirty="0" smtClean="0"/>
          </a:p>
          <a:p>
            <a:r>
              <a:rPr lang="cs-CZ" dirty="0" smtClean="0"/>
              <a:t>Např. Paralelní </a:t>
            </a:r>
            <a:r>
              <a:rPr lang="cs-CZ" dirty="0"/>
              <a:t>zpracování pole, lze rekurzivně rozdělit na </a:t>
            </a:r>
            <a:r>
              <a:rPr lang="cs-CZ" dirty="0" smtClean="0"/>
              <a:t>pod úlohy</a:t>
            </a:r>
            <a:endParaRPr lang="cs-CZ" dirty="0"/>
          </a:p>
          <a:p>
            <a:r>
              <a:rPr lang="cs-CZ" dirty="0" smtClean="0"/>
              <a:t>Na </a:t>
            </a:r>
            <a:r>
              <a:rPr lang="cs-CZ" dirty="0"/>
              <a:t>plánování úloh se hodí </a:t>
            </a:r>
            <a:r>
              <a:rPr lang="cs-CZ" dirty="0" smtClean="0"/>
              <a:t>více speciální</a:t>
            </a:r>
            <a:r>
              <a:rPr lang="cs-CZ" dirty="0"/>
              <a:t>, </a:t>
            </a:r>
            <a:r>
              <a:rPr lang="cs-CZ" dirty="0" err="1"/>
              <a:t>task-stealing</a:t>
            </a:r>
            <a:r>
              <a:rPr lang="cs-CZ" dirty="0"/>
              <a:t> plánovač, </a:t>
            </a:r>
            <a:r>
              <a:rPr lang="cs-CZ" dirty="0" smtClean="0"/>
              <a:t>než plánovač OS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195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720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6. TBB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196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6. Intel </a:t>
            </a:r>
            <a:r>
              <a:rPr lang="cs-CZ" dirty="0" err="1" smtClean="0"/>
              <a:t>Threading</a:t>
            </a:r>
            <a:r>
              <a:rPr lang="cs-CZ" dirty="0" smtClean="0"/>
              <a:t> </a:t>
            </a:r>
            <a:r>
              <a:rPr lang="cs-CZ" dirty="0" err="1" smtClean="0"/>
              <a:t>Block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 ++ </a:t>
            </a:r>
            <a:r>
              <a:rPr lang="cs-CZ" dirty="0" smtClean="0"/>
              <a:t>knihovna vyvinutá </a:t>
            </a:r>
            <a:r>
              <a:rPr lang="cs-CZ" dirty="0"/>
              <a:t>společností Intel pro paralelní programování na </a:t>
            </a:r>
            <a:r>
              <a:rPr lang="cs-CZ" dirty="0" err="1"/>
              <a:t>vícejádrových</a:t>
            </a:r>
            <a:r>
              <a:rPr lang="cs-CZ" dirty="0"/>
              <a:t> procesorech</a:t>
            </a:r>
            <a:endParaRPr lang="cs-CZ" dirty="0" smtClean="0"/>
          </a:p>
          <a:p>
            <a:r>
              <a:rPr lang="cs-CZ" dirty="0" smtClean="0"/>
              <a:t>Open Source</a:t>
            </a:r>
          </a:p>
          <a:p>
            <a:r>
              <a:rPr lang="cs-CZ" dirty="0" smtClean="0"/>
              <a:t>Podpora více platforem</a:t>
            </a:r>
          </a:p>
          <a:p>
            <a:r>
              <a:rPr lang="cs-CZ" dirty="0" smtClean="0"/>
              <a:t>Místo vláken specifikuje úlohy (</a:t>
            </a:r>
            <a:r>
              <a:rPr lang="cs-CZ" dirty="0" err="1" smtClean="0"/>
              <a:t>tasks</a:t>
            </a:r>
            <a:r>
              <a:rPr lang="cs-CZ" dirty="0" smtClean="0"/>
              <a:t>) a jejich návaznosti</a:t>
            </a:r>
          </a:p>
          <a:p>
            <a:r>
              <a:rPr lang="cs-CZ" dirty="0" smtClean="0"/>
              <a:t>Důvodem je (mj.) redukce </a:t>
            </a:r>
            <a:r>
              <a:rPr lang="cs-CZ" dirty="0" err="1" smtClean="0"/>
              <a:t>cache-cooling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197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94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346050"/>
          </a:xfrm>
        </p:spPr>
        <p:txBody>
          <a:bodyPr/>
          <a:lstStyle/>
          <a:p>
            <a:r>
              <a:rPr lang="cs-CZ" dirty="0"/>
              <a:t>6. Intel </a:t>
            </a:r>
            <a:r>
              <a:rPr lang="cs-CZ" dirty="0" err="1"/>
              <a:t>Threading</a:t>
            </a:r>
            <a:r>
              <a:rPr lang="cs-CZ" dirty="0"/>
              <a:t> </a:t>
            </a:r>
            <a:r>
              <a:rPr lang="cs-CZ" dirty="0" err="1"/>
              <a:t>Block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6597352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Basic </a:t>
            </a:r>
            <a:r>
              <a:rPr lang="cs-CZ" dirty="0" err="1" smtClean="0"/>
              <a:t>algorithms</a:t>
            </a:r>
            <a:r>
              <a:rPr lang="cs-CZ" dirty="0" smtClean="0"/>
              <a:t>: </a:t>
            </a:r>
          </a:p>
          <a:p>
            <a:pPr lvl="1"/>
            <a:r>
              <a:rPr lang="cs-CZ" dirty="0" err="1" smtClean="0"/>
              <a:t>parallel_for</a:t>
            </a:r>
            <a:r>
              <a:rPr lang="cs-CZ" dirty="0" smtClean="0"/>
              <a:t>, </a:t>
            </a:r>
            <a:r>
              <a:rPr lang="cs-CZ" dirty="0" err="1" smtClean="0"/>
              <a:t>parallel_reduce</a:t>
            </a:r>
            <a:r>
              <a:rPr lang="cs-CZ" dirty="0" smtClean="0"/>
              <a:t>, </a:t>
            </a:r>
            <a:r>
              <a:rPr lang="cs-CZ" dirty="0" err="1" smtClean="0"/>
              <a:t>parallel_scan</a:t>
            </a:r>
            <a:endParaRPr lang="cs-CZ" dirty="0" smtClean="0"/>
          </a:p>
          <a:p>
            <a:r>
              <a:rPr lang="cs-CZ" dirty="0" err="1" smtClean="0"/>
              <a:t>Advanced</a:t>
            </a:r>
            <a:r>
              <a:rPr lang="cs-CZ" dirty="0" smtClean="0"/>
              <a:t> </a:t>
            </a:r>
            <a:r>
              <a:rPr lang="cs-CZ" dirty="0" err="1" smtClean="0"/>
              <a:t>algorithms</a:t>
            </a:r>
            <a:r>
              <a:rPr lang="cs-CZ" dirty="0" smtClean="0"/>
              <a:t>: </a:t>
            </a:r>
          </a:p>
          <a:p>
            <a:pPr lvl="1"/>
            <a:r>
              <a:rPr lang="cs-CZ" dirty="0" err="1" smtClean="0"/>
              <a:t>parallel_while</a:t>
            </a:r>
            <a:r>
              <a:rPr lang="cs-CZ" dirty="0" smtClean="0"/>
              <a:t>, </a:t>
            </a:r>
            <a:r>
              <a:rPr lang="cs-CZ" dirty="0" err="1" smtClean="0"/>
              <a:t>parallel_do</a:t>
            </a:r>
            <a:r>
              <a:rPr lang="cs-CZ" dirty="0" smtClean="0"/>
              <a:t>, </a:t>
            </a:r>
            <a:r>
              <a:rPr lang="cs-CZ" dirty="0" err="1" smtClean="0"/>
              <a:t>parallel_pipeline</a:t>
            </a:r>
            <a:r>
              <a:rPr lang="cs-CZ" dirty="0" smtClean="0"/>
              <a:t>, </a:t>
            </a:r>
            <a:r>
              <a:rPr lang="cs-CZ" dirty="0" err="1" smtClean="0"/>
              <a:t>parallel_sort</a:t>
            </a:r>
            <a:endParaRPr lang="cs-CZ" dirty="0" smtClean="0"/>
          </a:p>
          <a:p>
            <a:r>
              <a:rPr lang="cs-CZ" dirty="0" smtClean="0"/>
              <a:t>Containers: </a:t>
            </a:r>
          </a:p>
          <a:p>
            <a:pPr lvl="1"/>
            <a:r>
              <a:rPr lang="cs-CZ" dirty="0" err="1" smtClean="0"/>
              <a:t>concurrent_queue</a:t>
            </a:r>
            <a:r>
              <a:rPr lang="cs-CZ" dirty="0" smtClean="0"/>
              <a:t>, </a:t>
            </a:r>
            <a:r>
              <a:rPr lang="cs-CZ" dirty="0" err="1" smtClean="0"/>
              <a:t>concurrent_priority_queue</a:t>
            </a:r>
            <a:r>
              <a:rPr lang="cs-CZ" dirty="0" smtClean="0"/>
              <a:t>, </a:t>
            </a:r>
            <a:r>
              <a:rPr lang="cs-CZ" dirty="0" err="1" smtClean="0"/>
              <a:t>concurrent_vector</a:t>
            </a:r>
            <a:r>
              <a:rPr lang="cs-CZ" dirty="0" smtClean="0"/>
              <a:t>, </a:t>
            </a:r>
            <a:r>
              <a:rPr lang="cs-CZ" dirty="0" err="1" smtClean="0"/>
              <a:t>concurrent_hash_map</a:t>
            </a:r>
            <a:endParaRPr lang="cs-CZ" dirty="0" smtClean="0"/>
          </a:p>
          <a:p>
            <a:r>
              <a:rPr lang="cs-CZ" dirty="0" err="1" smtClean="0"/>
              <a:t>Memory</a:t>
            </a:r>
            <a:r>
              <a:rPr lang="cs-CZ" dirty="0" smtClean="0"/>
              <a:t> </a:t>
            </a:r>
            <a:r>
              <a:rPr lang="cs-CZ" dirty="0" err="1" smtClean="0"/>
              <a:t>allocation</a:t>
            </a:r>
            <a:r>
              <a:rPr lang="cs-CZ" dirty="0" smtClean="0"/>
              <a:t>: </a:t>
            </a:r>
          </a:p>
          <a:p>
            <a:pPr lvl="1"/>
            <a:r>
              <a:rPr lang="cs-CZ" dirty="0" err="1" smtClean="0"/>
              <a:t>scalable_malloc</a:t>
            </a:r>
            <a:r>
              <a:rPr lang="cs-CZ" dirty="0" smtClean="0"/>
              <a:t>, </a:t>
            </a:r>
            <a:r>
              <a:rPr lang="cs-CZ" dirty="0" err="1" smtClean="0"/>
              <a:t>scalable_free</a:t>
            </a:r>
            <a:r>
              <a:rPr lang="cs-CZ" dirty="0" smtClean="0"/>
              <a:t>, </a:t>
            </a:r>
            <a:r>
              <a:rPr lang="cs-CZ" dirty="0" err="1" smtClean="0"/>
              <a:t>scalable_realloc</a:t>
            </a:r>
            <a:r>
              <a:rPr lang="cs-CZ" dirty="0" smtClean="0"/>
              <a:t>, </a:t>
            </a:r>
            <a:r>
              <a:rPr lang="cs-CZ" dirty="0" err="1" smtClean="0"/>
              <a:t>scalable_calloc</a:t>
            </a:r>
            <a:r>
              <a:rPr lang="cs-CZ" dirty="0" smtClean="0"/>
              <a:t>, </a:t>
            </a:r>
            <a:r>
              <a:rPr lang="cs-CZ" dirty="0" err="1" smtClean="0"/>
              <a:t>scalable_allocator</a:t>
            </a:r>
            <a:r>
              <a:rPr lang="cs-CZ" dirty="0" smtClean="0"/>
              <a:t>, </a:t>
            </a:r>
            <a:r>
              <a:rPr lang="cs-CZ" dirty="0" err="1" smtClean="0"/>
              <a:t>cache_aligned_allocator</a:t>
            </a:r>
            <a:endParaRPr lang="cs-CZ" dirty="0" smtClean="0"/>
          </a:p>
          <a:p>
            <a:r>
              <a:rPr lang="cs-CZ" dirty="0" smtClean="0"/>
              <a:t>Mutual </a:t>
            </a:r>
            <a:r>
              <a:rPr lang="cs-CZ" dirty="0" err="1" smtClean="0"/>
              <a:t>exclusion</a:t>
            </a:r>
            <a:r>
              <a:rPr lang="cs-CZ" dirty="0" smtClean="0"/>
              <a:t>: </a:t>
            </a:r>
          </a:p>
          <a:p>
            <a:pPr lvl="1"/>
            <a:r>
              <a:rPr lang="cs-CZ" dirty="0" err="1" smtClean="0"/>
              <a:t>mutex</a:t>
            </a:r>
            <a:r>
              <a:rPr lang="cs-CZ" dirty="0" smtClean="0"/>
              <a:t>, </a:t>
            </a:r>
            <a:r>
              <a:rPr lang="cs-CZ" dirty="0" err="1" smtClean="0"/>
              <a:t>spin_mutex</a:t>
            </a:r>
            <a:r>
              <a:rPr lang="cs-CZ" dirty="0" smtClean="0"/>
              <a:t>, </a:t>
            </a:r>
            <a:r>
              <a:rPr lang="cs-CZ" dirty="0" err="1" smtClean="0"/>
              <a:t>queuing_mutex</a:t>
            </a:r>
            <a:r>
              <a:rPr lang="cs-CZ" dirty="0" smtClean="0"/>
              <a:t>, </a:t>
            </a:r>
            <a:r>
              <a:rPr lang="cs-CZ" dirty="0" err="1" smtClean="0"/>
              <a:t>spin_rw_mutex</a:t>
            </a:r>
            <a:r>
              <a:rPr lang="cs-CZ" dirty="0" smtClean="0"/>
              <a:t>, </a:t>
            </a:r>
            <a:r>
              <a:rPr lang="cs-CZ" dirty="0" err="1" smtClean="0"/>
              <a:t>queuing_rw_mutex</a:t>
            </a:r>
            <a:r>
              <a:rPr lang="cs-CZ" dirty="0" smtClean="0"/>
              <a:t>, </a:t>
            </a:r>
            <a:r>
              <a:rPr lang="cs-CZ" dirty="0" err="1" smtClean="0"/>
              <a:t>recursive_mutex</a:t>
            </a:r>
            <a:endParaRPr lang="cs-CZ" dirty="0" smtClean="0"/>
          </a:p>
          <a:p>
            <a:r>
              <a:rPr lang="cs-CZ" dirty="0" err="1" smtClean="0"/>
              <a:t>Atomic</a:t>
            </a:r>
            <a:r>
              <a:rPr lang="cs-CZ" dirty="0" smtClean="0"/>
              <a:t> operations: </a:t>
            </a:r>
          </a:p>
          <a:p>
            <a:pPr lvl="1"/>
            <a:r>
              <a:rPr lang="cs-CZ" dirty="0" err="1" smtClean="0"/>
              <a:t>fetch_and_add</a:t>
            </a:r>
            <a:r>
              <a:rPr lang="cs-CZ" dirty="0" smtClean="0"/>
              <a:t>, </a:t>
            </a:r>
            <a:r>
              <a:rPr lang="cs-CZ" dirty="0" err="1" smtClean="0"/>
              <a:t>fetch_and_increment</a:t>
            </a:r>
            <a:r>
              <a:rPr lang="cs-CZ" dirty="0" smtClean="0"/>
              <a:t>, </a:t>
            </a:r>
            <a:r>
              <a:rPr lang="cs-CZ" dirty="0" err="1" smtClean="0"/>
              <a:t>fetch_and_decrement</a:t>
            </a:r>
            <a:r>
              <a:rPr lang="cs-CZ" dirty="0" smtClean="0"/>
              <a:t>, </a:t>
            </a:r>
            <a:r>
              <a:rPr lang="cs-CZ" dirty="0" err="1" smtClean="0"/>
              <a:t>compare_and_swap</a:t>
            </a:r>
            <a:r>
              <a:rPr lang="cs-CZ" dirty="0" smtClean="0"/>
              <a:t>, </a:t>
            </a:r>
            <a:r>
              <a:rPr lang="cs-CZ" dirty="0" err="1" smtClean="0"/>
              <a:t>fetch_and_store</a:t>
            </a:r>
            <a:endParaRPr lang="cs-CZ" dirty="0" smtClean="0"/>
          </a:p>
          <a:p>
            <a:r>
              <a:rPr lang="cs-CZ" dirty="0" err="1" smtClean="0"/>
              <a:t>Timing</a:t>
            </a:r>
            <a:r>
              <a:rPr lang="cs-CZ" dirty="0" smtClean="0"/>
              <a:t>: portable fine </a:t>
            </a:r>
            <a:r>
              <a:rPr lang="cs-CZ" dirty="0" err="1" smtClean="0"/>
              <a:t>grained</a:t>
            </a:r>
            <a:r>
              <a:rPr lang="cs-CZ" dirty="0" smtClean="0"/>
              <a:t> </a:t>
            </a:r>
            <a:r>
              <a:rPr lang="cs-CZ" dirty="0" err="1" smtClean="0"/>
              <a:t>global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r>
              <a:rPr lang="cs-CZ" dirty="0" smtClean="0"/>
              <a:t> </a:t>
            </a:r>
            <a:r>
              <a:rPr lang="cs-CZ" dirty="0" err="1" smtClean="0"/>
              <a:t>stamp</a:t>
            </a:r>
            <a:endParaRPr lang="cs-CZ" dirty="0" smtClean="0"/>
          </a:p>
          <a:p>
            <a:r>
              <a:rPr lang="cs-CZ" dirty="0" err="1" smtClean="0"/>
              <a:t>Task</a:t>
            </a:r>
            <a:r>
              <a:rPr lang="cs-CZ" dirty="0" smtClean="0"/>
              <a:t> </a:t>
            </a:r>
            <a:r>
              <a:rPr lang="cs-CZ" dirty="0" err="1" smtClean="0"/>
              <a:t>scheduler</a:t>
            </a:r>
            <a:r>
              <a:rPr lang="cs-CZ" dirty="0" smtClean="0"/>
              <a:t>: </a:t>
            </a:r>
          </a:p>
          <a:p>
            <a:pPr lvl="1"/>
            <a:r>
              <a:rPr lang="cs-CZ" dirty="0" smtClean="0"/>
              <a:t>direct </a:t>
            </a:r>
            <a:r>
              <a:rPr lang="cs-CZ" dirty="0" err="1" smtClean="0"/>
              <a:t>access</a:t>
            </a:r>
            <a:r>
              <a:rPr lang="cs-CZ" dirty="0" smtClean="0"/>
              <a:t> to </a:t>
            </a:r>
            <a:r>
              <a:rPr lang="cs-CZ" dirty="0" err="1" smtClean="0"/>
              <a:t>control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creation</a:t>
            </a:r>
            <a:r>
              <a:rPr lang="cs-CZ" dirty="0" smtClean="0"/>
              <a:t> and </a:t>
            </a:r>
            <a:r>
              <a:rPr lang="cs-CZ" dirty="0" err="1" smtClean="0"/>
              <a:t>activation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tasks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pPr/>
              <a:t>198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280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6. </a:t>
            </a:r>
            <a:r>
              <a:rPr lang="cs-CZ" dirty="0" err="1" smtClean="0"/>
              <a:t>Cache</a:t>
            </a:r>
            <a:r>
              <a:rPr lang="cs-CZ" dirty="0" smtClean="0"/>
              <a:t> </a:t>
            </a:r>
            <a:r>
              <a:rPr lang="cs-CZ" dirty="0" err="1" smtClean="0"/>
              <a:t>cooling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i="1" dirty="0" smtClean="0"/>
              <a:t>m</a:t>
            </a:r>
            <a:r>
              <a:rPr lang="cs-CZ" dirty="0" smtClean="0"/>
              <a:t> vláken na </a:t>
            </a:r>
            <a:r>
              <a:rPr lang="cs-CZ" i="1" dirty="0" smtClean="0"/>
              <a:t>n</a:t>
            </a:r>
            <a:r>
              <a:rPr lang="cs-CZ" dirty="0" smtClean="0"/>
              <a:t> procesorech; m &gt; n</a:t>
            </a:r>
          </a:p>
          <a:p>
            <a:r>
              <a:rPr lang="cs-CZ" dirty="0" smtClean="0"/>
              <a:t>Pracovní data vlákna jsou v </a:t>
            </a:r>
            <a:r>
              <a:rPr lang="cs-CZ" dirty="0" err="1" smtClean="0"/>
              <a:t>cache</a:t>
            </a:r>
            <a:endParaRPr lang="cs-CZ" dirty="0"/>
          </a:p>
          <a:p>
            <a:r>
              <a:rPr lang="cs-CZ" dirty="0" smtClean="0"/>
              <a:t>Při přepnutí je nahradí data nového vlákna (stará data jsou uložena do hlavní paměti)  =&gt; Pomalé </a:t>
            </a:r>
          </a:p>
          <a:p>
            <a:r>
              <a:rPr lang="cs-CZ" dirty="0" smtClean="0"/>
              <a:t>V TBB se specifikují úlohy (Vlákna poskytuje TBB)</a:t>
            </a:r>
          </a:p>
          <a:p>
            <a:r>
              <a:rPr lang="cs-CZ" dirty="0" smtClean="0"/>
              <a:t>Vlákno TBB pracuje na jedné úloze dokud není dokončena </a:t>
            </a:r>
          </a:p>
          <a:p>
            <a:pPr lvl="1"/>
            <a:r>
              <a:rPr lang="cs-CZ" dirty="0" smtClean="0"/>
              <a:t>Redukuje se efekt </a:t>
            </a:r>
            <a:r>
              <a:rPr lang="cs-CZ" dirty="0" err="1" smtClean="0"/>
              <a:t>cache-cooling</a:t>
            </a:r>
            <a:endParaRPr lang="cs-CZ" dirty="0" smtClean="0"/>
          </a:p>
          <a:p>
            <a:r>
              <a:rPr lang="en-US" dirty="0" err="1"/>
              <a:t>Tradiční</a:t>
            </a:r>
            <a:r>
              <a:rPr lang="en-US" dirty="0"/>
              <a:t> </a:t>
            </a:r>
            <a:r>
              <a:rPr lang="en-US" dirty="0" err="1"/>
              <a:t>vlákna</a:t>
            </a:r>
            <a:r>
              <a:rPr lang="en-US" dirty="0"/>
              <a:t> </a:t>
            </a:r>
            <a:r>
              <a:rPr lang="en-US" dirty="0" err="1"/>
              <a:t>ani</a:t>
            </a:r>
            <a:r>
              <a:rPr lang="en-US" dirty="0"/>
              <a:t> thread-pool </a:t>
            </a:r>
            <a:r>
              <a:rPr lang="en-US" dirty="0" err="1"/>
              <a:t>nic</a:t>
            </a:r>
            <a:r>
              <a:rPr lang="en-US" dirty="0"/>
              <a:t> </a:t>
            </a:r>
            <a:r>
              <a:rPr lang="en-US" dirty="0" err="1"/>
              <a:t>takového</a:t>
            </a:r>
            <a:r>
              <a:rPr lang="en-US" dirty="0"/>
              <a:t> </a:t>
            </a:r>
            <a:r>
              <a:rPr lang="en-US" dirty="0" err="1"/>
              <a:t>neumí</a:t>
            </a:r>
            <a:r>
              <a:rPr lang="en-US" dirty="0"/>
              <a:t>!</a:t>
            </a:r>
            <a:endParaRPr lang="cs-CZ" sz="1400" dirty="0"/>
          </a:p>
          <a:p>
            <a:pPr lvl="1"/>
            <a:r>
              <a:rPr lang="en-US" dirty="0" smtClean="0"/>
              <a:t>=&gt;</a:t>
            </a:r>
            <a:r>
              <a:rPr lang="cs-CZ" dirty="0" smtClean="0"/>
              <a:t> </a:t>
            </a:r>
            <a:r>
              <a:rPr lang="en-US" dirty="0" err="1" smtClean="0"/>
              <a:t>tradiční</a:t>
            </a:r>
            <a:r>
              <a:rPr lang="en-US" dirty="0" smtClean="0"/>
              <a:t> </a:t>
            </a:r>
            <a:r>
              <a:rPr lang="en-US" dirty="0" err="1"/>
              <a:t>vlákna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dobrá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GUI a I/O, ale ne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výpočty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199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396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0. RTS, </a:t>
            </a:r>
            <a:r>
              <a:rPr lang="cs-CZ" dirty="0"/>
              <a:t>RTOS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smtClean="0"/>
              <a:t>RTS - Real </a:t>
            </a:r>
            <a:r>
              <a:rPr lang="cs-CZ" b="1" dirty="0" err="1" smtClean="0"/>
              <a:t>Time</a:t>
            </a:r>
            <a:r>
              <a:rPr lang="cs-CZ" b="1" dirty="0" smtClean="0"/>
              <a:t> </a:t>
            </a:r>
            <a:r>
              <a:rPr lang="cs-CZ" b="1" dirty="0" err="1" smtClean="0"/>
              <a:t>System</a:t>
            </a:r>
            <a:endParaRPr lang="cs-CZ" b="1" dirty="0" smtClean="0"/>
          </a:p>
          <a:p>
            <a:pPr lvl="1"/>
            <a:r>
              <a:rPr lang="cs-CZ" dirty="0" smtClean="0"/>
              <a:t>Systém kde dokončení výpočtu ve stanoveném termínu je kritické</a:t>
            </a:r>
          </a:p>
          <a:p>
            <a:pPr lvl="2"/>
            <a:r>
              <a:rPr lang="pl-PL" dirty="0" smtClean="0"/>
              <a:t>Termín musí být dodržen bez ohledu na zátěž </a:t>
            </a:r>
            <a:r>
              <a:rPr lang="cs-CZ" dirty="0" smtClean="0"/>
              <a:t>systému</a:t>
            </a:r>
          </a:p>
          <a:p>
            <a:pPr lvl="1"/>
            <a:r>
              <a:rPr lang="cs-CZ" dirty="0" smtClean="0"/>
              <a:t>Nemusí nutně být RTOS (záleží na složitosti řešeného problému) </a:t>
            </a:r>
          </a:p>
          <a:p>
            <a:pPr lvl="2"/>
            <a:r>
              <a:rPr lang="cs-CZ" dirty="0" smtClean="0"/>
              <a:t>např. </a:t>
            </a:r>
            <a:r>
              <a:rPr lang="cs-CZ" dirty="0" err="1" smtClean="0"/>
              <a:t>mikrokontrolér</a:t>
            </a:r>
            <a:r>
              <a:rPr lang="cs-CZ" dirty="0" smtClean="0"/>
              <a:t>, který provádí jen nějakou jednoduchou operaci</a:t>
            </a:r>
          </a:p>
          <a:p>
            <a:r>
              <a:rPr lang="cs-CZ" b="1" dirty="0" smtClean="0"/>
              <a:t>RTOS - Real </a:t>
            </a:r>
            <a:r>
              <a:rPr lang="cs-CZ" b="1" dirty="0" err="1" smtClean="0"/>
              <a:t>Time</a:t>
            </a:r>
            <a:r>
              <a:rPr lang="cs-CZ" b="1" dirty="0" smtClean="0"/>
              <a:t> </a:t>
            </a:r>
            <a:r>
              <a:rPr lang="cs-CZ" b="1" dirty="0" err="1" smtClean="0"/>
              <a:t>Operating</a:t>
            </a:r>
            <a:r>
              <a:rPr lang="cs-CZ" b="1" dirty="0" smtClean="0"/>
              <a:t> Systém</a:t>
            </a:r>
          </a:p>
          <a:p>
            <a:pPr lvl="1"/>
            <a:r>
              <a:rPr lang="cs-CZ" dirty="0" smtClean="0"/>
              <a:t>Plnohodnotný OS</a:t>
            </a:r>
          </a:p>
          <a:p>
            <a:pPr lvl="1"/>
            <a:r>
              <a:rPr lang="cs-CZ" dirty="0" smtClean="0"/>
              <a:t>Umožňuje vytvořit systém reálného času</a:t>
            </a:r>
          </a:p>
          <a:p>
            <a:pPr lvl="1"/>
            <a:r>
              <a:rPr lang="cs-CZ" dirty="0" smtClean="0"/>
              <a:t>Sám o sobě nezaručuje, že výsledky budou vypočítány včas - z</a:t>
            </a:r>
            <a:r>
              <a:rPr lang="pl-PL" dirty="0" smtClean="0"/>
              <a:t>ajistí programátor vhodně napsaným programem</a:t>
            </a:r>
            <a:endParaRPr lang="cs-CZ" dirty="0" smtClean="0"/>
          </a:p>
          <a:p>
            <a:pPr lvl="1"/>
            <a:r>
              <a:rPr lang="cs-CZ" dirty="0" smtClean="0"/>
              <a:t>Umožňuje dodržet termíny</a:t>
            </a:r>
          </a:p>
          <a:p>
            <a:pPr lvl="2"/>
            <a:r>
              <a:rPr lang="cs-CZ" dirty="0" smtClean="0"/>
              <a:t>Obecně – Soft Real </a:t>
            </a:r>
            <a:r>
              <a:rPr lang="cs-CZ" dirty="0" err="1" smtClean="0"/>
              <a:t>Time</a:t>
            </a:r>
            <a:endParaRPr lang="cs-CZ" dirty="0" smtClean="0"/>
          </a:p>
          <a:p>
            <a:pPr lvl="2"/>
            <a:r>
              <a:rPr lang="en-US" dirty="0" err="1" smtClean="0"/>
              <a:t>Deterministicky</a:t>
            </a:r>
            <a:r>
              <a:rPr lang="en-US" dirty="0" smtClean="0"/>
              <a:t> – Hard Real Time</a:t>
            </a:r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207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Asymetrický multiprocesor – ASMP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Procesory stejného typu, ale z hlediska řízení nejsou rovnocenné</a:t>
            </a:r>
          </a:p>
          <a:p>
            <a:r>
              <a:rPr lang="cs-CZ" b="1" dirty="0" smtClean="0"/>
              <a:t>Sdílená paměť </a:t>
            </a:r>
            <a:r>
              <a:rPr lang="cs-CZ" dirty="0" smtClean="0"/>
              <a:t>a každý procesor </a:t>
            </a:r>
            <a:r>
              <a:rPr lang="cs-CZ" b="1" dirty="0" smtClean="0"/>
              <a:t>lokální paměť </a:t>
            </a:r>
            <a:r>
              <a:rPr lang="cs-CZ" dirty="0" smtClean="0"/>
              <a:t>a vlastní připojení I/O </a:t>
            </a:r>
          </a:p>
          <a:p>
            <a:r>
              <a:rPr lang="cs-CZ" dirty="0" smtClean="0"/>
              <a:t>Kód OS </a:t>
            </a:r>
          </a:p>
          <a:p>
            <a:pPr lvl="1"/>
            <a:r>
              <a:rPr lang="cs-CZ" dirty="0" smtClean="0"/>
              <a:t>Může být alokován ve sdílené paměti nebo distribuován mezi sdílenou pamětí a lokálními</a:t>
            </a:r>
          </a:p>
          <a:p>
            <a:pPr lvl="1"/>
            <a:r>
              <a:rPr lang="cs-CZ" dirty="0"/>
              <a:t>Každý procesor může mít jinou instrukční sadu</a:t>
            </a:r>
          </a:p>
          <a:p>
            <a:pPr lvl="1"/>
            <a:r>
              <a:rPr lang="cs-CZ" dirty="0"/>
              <a:t>V extrémním případě </a:t>
            </a:r>
            <a:r>
              <a:rPr lang="cs-CZ" dirty="0" smtClean="0"/>
              <a:t>může mít každý vlastní OS</a:t>
            </a:r>
          </a:p>
          <a:p>
            <a:r>
              <a:rPr lang="cs-CZ" dirty="0" smtClean="0"/>
              <a:t>Asymetrie </a:t>
            </a:r>
          </a:p>
          <a:p>
            <a:pPr lvl="1"/>
            <a:r>
              <a:rPr lang="cs-CZ" dirty="0" smtClean="0"/>
              <a:t>Různé funkční </a:t>
            </a:r>
            <a:r>
              <a:rPr lang="cs-CZ" dirty="0"/>
              <a:t>schopnosti </a:t>
            </a:r>
            <a:r>
              <a:rPr lang="cs-CZ" dirty="0" smtClean="0"/>
              <a:t>procesorů</a:t>
            </a:r>
          </a:p>
          <a:p>
            <a:pPr lvl="1"/>
            <a:r>
              <a:rPr lang="cs-CZ" dirty="0" smtClean="0"/>
              <a:t>OS nemůže alokovat libovolný proces na libovolný procesor</a:t>
            </a:r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574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6. </a:t>
            </a:r>
            <a:r>
              <a:rPr lang="en-US" dirty="0" smtClean="0"/>
              <a:t>Task</a:t>
            </a:r>
            <a:r>
              <a:rPr lang="cs-CZ" dirty="0" smtClean="0"/>
              <a:t> </a:t>
            </a:r>
            <a:r>
              <a:rPr lang="en-US" dirty="0" smtClean="0"/>
              <a:t>Stealing</a:t>
            </a:r>
            <a:r>
              <a:rPr lang="cs-CZ" dirty="0" smtClean="0"/>
              <a:t> </a:t>
            </a:r>
            <a:r>
              <a:rPr lang="en-US" dirty="0" smtClean="0"/>
              <a:t>Scheduler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Úlohy</a:t>
            </a:r>
            <a:r>
              <a:rPr lang="en-US" dirty="0"/>
              <a:t> A, B, C </a:t>
            </a:r>
            <a:r>
              <a:rPr lang="en-US" dirty="0" err="1"/>
              <a:t>vytvořily</a:t>
            </a:r>
            <a:r>
              <a:rPr lang="en-US" dirty="0"/>
              <a:t> </a:t>
            </a:r>
            <a:r>
              <a:rPr lang="en-US" dirty="0" err="1"/>
              <a:t>podúlohy</a:t>
            </a:r>
            <a:r>
              <a:rPr lang="en-US" dirty="0"/>
              <a:t>,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které</a:t>
            </a:r>
            <a:r>
              <a:rPr lang="en-US" dirty="0"/>
              <a:t> </a:t>
            </a:r>
            <a:r>
              <a:rPr lang="en-US" dirty="0" err="1" smtClean="0"/>
              <a:t>čekají</a:t>
            </a:r>
            <a:endParaRPr lang="cs-CZ" dirty="0"/>
          </a:p>
          <a:p>
            <a:r>
              <a:rPr lang="en-US" dirty="0" err="1"/>
              <a:t>Úloha</a:t>
            </a:r>
            <a:r>
              <a:rPr lang="en-US" dirty="0"/>
              <a:t> D </a:t>
            </a:r>
            <a:r>
              <a:rPr lang="en-US" dirty="0" err="1" smtClean="0"/>
              <a:t>běží</a:t>
            </a:r>
            <a:endParaRPr lang="cs-CZ" dirty="0"/>
          </a:p>
          <a:p>
            <a:r>
              <a:rPr lang="en-US" dirty="0" err="1"/>
              <a:t>Úlohy</a:t>
            </a:r>
            <a:r>
              <a:rPr lang="en-US" dirty="0"/>
              <a:t> E, F, G </a:t>
            </a:r>
            <a:r>
              <a:rPr lang="en-US" dirty="0" err="1"/>
              <a:t>ještě</a:t>
            </a:r>
            <a:r>
              <a:rPr lang="en-US" dirty="0"/>
              <a:t> </a:t>
            </a:r>
            <a:r>
              <a:rPr lang="en-US" dirty="0" err="1"/>
              <a:t>neběží</a:t>
            </a:r>
            <a:endParaRPr lang="cs-CZ" dirty="0"/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2" y="2420888"/>
            <a:ext cx="6993425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200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20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6. </a:t>
            </a:r>
            <a:r>
              <a:rPr lang="en-US" dirty="0"/>
              <a:t>Task</a:t>
            </a:r>
            <a:r>
              <a:rPr lang="cs-CZ" dirty="0"/>
              <a:t> </a:t>
            </a:r>
            <a:r>
              <a:rPr lang="en-US" dirty="0"/>
              <a:t>Stealing</a:t>
            </a:r>
            <a:r>
              <a:rPr lang="cs-CZ" dirty="0"/>
              <a:t> </a:t>
            </a:r>
            <a:r>
              <a:rPr lang="en-US" dirty="0"/>
              <a:t>Scheduler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Nejhlouběji zanořené úlohy jsou nejvíce </a:t>
            </a:r>
            <a:r>
              <a:rPr lang="cs-CZ" dirty="0" err="1"/>
              <a:t>cache</a:t>
            </a:r>
            <a:r>
              <a:rPr lang="cs-CZ" dirty="0"/>
              <a:t>-hot</a:t>
            </a:r>
          </a:p>
          <a:p>
            <a:pPr lvl="1"/>
            <a:r>
              <a:rPr lang="cs-CZ" dirty="0" err="1"/>
              <a:t>Breadth-first</a:t>
            </a:r>
            <a:r>
              <a:rPr lang="cs-CZ" dirty="0"/>
              <a:t> co nejdříve rozbalí celý strom, takže </a:t>
            </a:r>
            <a:r>
              <a:rPr lang="cs-CZ" dirty="0" smtClean="0"/>
              <a:t>maximalizuje paralelismus</a:t>
            </a:r>
            <a:endParaRPr lang="cs-CZ" dirty="0"/>
          </a:p>
          <a:p>
            <a:pPr lvl="1"/>
            <a:r>
              <a:rPr lang="cs-CZ" dirty="0" err="1"/>
              <a:t>Depth-first</a:t>
            </a:r>
            <a:r>
              <a:rPr lang="cs-CZ" dirty="0"/>
              <a:t> zase udržuje omezený počet uzlů </a:t>
            </a:r>
            <a:r>
              <a:rPr lang="cs-CZ" dirty="0" smtClean="0"/>
              <a:t>stromu</a:t>
            </a:r>
          </a:p>
          <a:p>
            <a:r>
              <a:rPr lang="cs-CZ" dirty="0"/>
              <a:t>Každé procesorové jádro má vlastní </a:t>
            </a:r>
            <a:r>
              <a:rPr lang="cs-CZ" b="1" dirty="0"/>
              <a:t>zásobník úloh</a:t>
            </a:r>
          </a:p>
          <a:p>
            <a:r>
              <a:rPr lang="cs-CZ" dirty="0" smtClean="0"/>
              <a:t>Pokud jádro </a:t>
            </a:r>
            <a:r>
              <a:rPr lang="cs-CZ" dirty="0"/>
              <a:t>dokončí svůj zásobník, může zkusit „ukrást“ </a:t>
            </a:r>
            <a:r>
              <a:rPr lang="cs-CZ" dirty="0" err="1" smtClean="0"/>
              <a:t>cool</a:t>
            </a:r>
            <a:r>
              <a:rPr lang="cs-CZ" dirty="0" smtClean="0"/>
              <a:t> data </a:t>
            </a:r>
            <a:r>
              <a:rPr lang="cs-CZ" dirty="0"/>
              <a:t>z vrcholu zásobníku jiného procesoru</a:t>
            </a:r>
          </a:p>
          <a:p>
            <a:pPr lvl="1"/>
            <a:r>
              <a:rPr lang="cs-CZ" dirty="0" smtClean="0"/>
              <a:t>FIFO </a:t>
            </a:r>
            <a:r>
              <a:rPr lang="cs-CZ" dirty="0"/>
              <a:t>ani priority nejsou vždy ta nejlepší strategie</a:t>
            </a:r>
          </a:p>
          <a:p>
            <a:pPr lvl="1"/>
            <a:r>
              <a:rPr lang="cs-CZ" dirty="0"/>
              <a:t>TBB obsahuje optimalizace šité na míru známým procesorům, </a:t>
            </a:r>
            <a:r>
              <a:rPr lang="cs-CZ" dirty="0" smtClean="0"/>
              <a:t>hw realizaci </a:t>
            </a:r>
            <a:r>
              <a:rPr lang="cs-CZ" dirty="0"/>
              <a:t>jejich </a:t>
            </a:r>
            <a:r>
              <a:rPr lang="cs-CZ" dirty="0" err="1"/>
              <a:t>cache</a:t>
            </a:r>
            <a:r>
              <a:rPr lang="cs-CZ" dirty="0"/>
              <a:t> systému, atd.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201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545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6. </a:t>
            </a:r>
            <a:r>
              <a:rPr lang="cs-CZ" dirty="0" err="1" smtClean="0"/>
              <a:t>tbb</a:t>
            </a:r>
            <a:r>
              <a:rPr lang="cs-CZ" dirty="0"/>
              <a:t>::</a:t>
            </a:r>
            <a:r>
              <a:rPr lang="cs-CZ" dirty="0" err="1" smtClean="0"/>
              <a:t>task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Základní jednotka práce pro TBB</a:t>
            </a:r>
          </a:p>
          <a:p>
            <a:r>
              <a:rPr lang="cs-CZ" dirty="0" smtClean="0"/>
              <a:t>Může vytvořit libovolné množství úloh, čekat na různé úlohy a určit, která úloha se má spustit po jejím dokončení</a:t>
            </a:r>
          </a:p>
          <a:p>
            <a:pPr lvl="1"/>
            <a:r>
              <a:rPr lang="cs-CZ" dirty="0" smtClean="0"/>
              <a:t>Lze tak sestavit precedenční graf </a:t>
            </a:r>
            <a:r>
              <a:rPr lang="cs-CZ" dirty="0" err="1" smtClean="0"/>
              <a:t>paral</a:t>
            </a:r>
            <a:r>
              <a:rPr lang="cs-CZ" dirty="0" smtClean="0"/>
              <a:t>. výpočtu</a:t>
            </a:r>
          </a:p>
          <a:p>
            <a:pPr lvl="1"/>
            <a:r>
              <a:rPr lang="cs-CZ" dirty="0" smtClean="0"/>
              <a:t>Úlohy lze vytvořit i automaticky (</a:t>
            </a:r>
            <a:r>
              <a:rPr lang="cs-CZ" i="1" dirty="0" err="1" smtClean="0"/>
              <a:t>parallel</a:t>
            </a:r>
            <a:r>
              <a:rPr lang="cs-CZ" i="1" dirty="0" smtClean="0"/>
              <a:t>_*)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202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536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6. </a:t>
            </a:r>
            <a:r>
              <a:rPr lang="cs-CZ" dirty="0" err="1" smtClean="0"/>
              <a:t>tbb</a:t>
            </a:r>
            <a:r>
              <a:rPr lang="cs-CZ" dirty="0" smtClean="0"/>
              <a:t>::</a:t>
            </a:r>
            <a:r>
              <a:rPr lang="cs-CZ" dirty="0" err="1" smtClean="0"/>
              <a:t>task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6350" marR="5593080" indent="-6350" algn="ctr" defTabSz="901700">
              <a:spcAft>
                <a:spcPts val="0"/>
              </a:spcAft>
              <a:buNone/>
            </a:pPr>
            <a:r>
              <a:rPr lang="cs-CZ" sz="2800" b="1" dirty="0" err="1" smtClean="0">
                <a:ea typeface="Courier New"/>
                <a:cs typeface="Times New Roman"/>
              </a:rPr>
              <a:t>i</a:t>
            </a:r>
            <a:r>
              <a:rPr lang="cs-CZ" sz="2800" b="1" spc="-10" dirty="0" err="1" smtClean="0">
                <a:ea typeface="Courier New"/>
                <a:cs typeface="Times New Roman"/>
              </a:rPr>
              <a:t>n</a:t>
            </a:r>
            <a:r>
              <a:rPr lang="cs-CZ" sz="2800" b="1" dirty="0" err="1" smtClean="0">
                <a:ea typeface="Courier New"/>
                <a:cs typeface="Times New Roman"/>
              </a:rPr>
              <a:t>t</a:t>
            </a:r>
            <a:r>
              <a:rPr lang="cs-CZ" sz="2800" b="1" spc="-35" dirty="0" smtClean="0">
                <a:ea typeface="Courier New"/>
                <a:cs typeface="Times New Roman"/>
              </a:rPr>
              <a:t> </a:t>
            </a:r>
            <a:r>
              <a:rPr lang="cs-CZ" sz="2800" b="1" dirty="0" err="1">
                <a:ea typeface="Courier New"/>
                <a:cs typeface="Times New Roman"/>
              </a:rPr>
              <a:t>Fi</a:t>
            </a:r>
            <a:r>
              <a:rPr lang="cs-CZ" sz="2800" b="1" spc="-10" dirty="0" err="1">
                <a:ea typeface="Courier New"/>
                <a:cs typeface="Times New Roman"/>
              </a:rPr>
              <a:t>b</a:t>
            </a:r>
            <a:r>
              <a:rPr lang="cs-CZ" sz="2800" b="1" dirty="0">
                <a:ea typeface="Courier New"/>
                <a:cs typeface="Times New Roman"/>
              </a:rPr>
              <a:t>(</a:t>
            </a:r>
            <a:r>
              <a:rPr lang="cs-CZ" sz="2800" b="1" spc="-10" dirty="0" err="1">
                <a:ea typeface="Courier New"/>
                <a:cs typeface="Times New Roman"/>
              </a:rPr>
              <a:t>i</a:t>
            </a:r>
            <a:r>
              <a:rPr lang="cs-CZ" sz="2800" b="1" dirty="0" err="1">
                <a:ea typeface="Courier New"/>
                <a:cs typeface="Times New Roman"/>
              </a:rPr>
              <a:t>nt</a:t>
            </a:r>
            <a:r>
              <a:rPr lang="cs-CZ" sz="2800" b="1" spc="-55" dirty="0">
                <a:ea typeface="Courier New"/>
                <a:cs typeface="Times New Roman"/>
              </a:rPr>
              <a:t> </a:t>
            </a:r>
            <a:r>
              <a:rPr lang="cs-CZ" sz="2800" b="1" dirty="0">
                <a:ea typeface="Courier New"/>
                <a:cs typeface="Times New Roman"/>
              </a:rPr>
              <a:t>n)</a:t>
            </a:r>
            <a:r>
              <a:rPr lang="cs-CZ" sz="2800" b="1" spc="-25" dirty="0">
                <a:ea typeface="Courier New"/>
                <a:cs typeface="Times New Roman"/>
              </a:rPr>
              <a:t> </a:t>
            </a:r>
            <a:r>
              <a:rPr lang="cs-CZ" sz="2800" dirty="0" smtClean="0">
                <a:ea typeface="Courier New"/>
                <a:cs typeface="Times New Roman"/>
              </a:rPr>
              <a:t>{</a:t>
            </a:r>
            <a:endParaRPr lang="cs-CZ" sz="2800" dirty="0" smtClean="0">
              <a:ea typeface="Calibri"/>
              <a:cs typeface="Times New Roman"/>
            </a:endParaRPr>
          </a:p>
          <a:p>
            <a:pPr marL="720725" marR="537845" indent="0">
              <a:spcAft>
                <a:spcPts val="0"/>
              </a:spcAft>
              <a:buNone/>
              <a:tabLst>
                <a:tab pos="3873500" algn="l"/>
              </a:tabLst>
            </a:pPr>
            <a:r>
              <a:rPr lang="cs-CZ" sz="2800" dirty="0" err="1" smtClean="0">
                <a:ea typeface="Courier New"/>
                <a:cs typeface="Times New Roman"/>
              </a:rPr>
              <a:t>i</a:t>
            </a:r>
            <a:r>
              <a:rPr lang="cs-CZ" sz="2800" spc="-10" dirty="0" err="1" smtClean="0">
                <a:ea typeface="Courier New"/>
                <a:cs typeface="Times New Roman"/>
              </a:rPr>
              <a:t>f</a:t>
            </a:r>
            <a:r>
              <a:rPr lang="cs-CZ" sz="2800" dirty="0" smtClean="0">
                <a:ea typeface="Courier New"/>
                <a:cs typeface="Times New Roman"/>
              </a:rPr>
              <a:t>(</a:t>
            </a:r>
            <a:r>
              <a:rPr lang="cs-CZ" sz="2800" spc="-25" dirty="0" smtClean="0">
                <a:ea typeface="Courier New"/>
                <a:cs typeface="Times New Roman"/>
              </a:rPr>
              <a:t> </a:t>
            </a:r>
            <a:r>
              <a:rPr lang="cs-CZ" sz="2800" spc="-10" dirty="0" smtClean="0">
                <a:ea typeface="Courier New"/>
                <a:cs typeface="Times New Roman"/>
              </a:rPr>
              <a:t>n</a:t>
            </a:r>
            <a:r>
              <a:rPr lang="cs-CZ" sz="2800" dirty="0" smtClean="0">
                <a:ea typeface="Courier New"/>
                <a:cs typeface="Times New Roman"/>
              </a:rPr>
              <a:t>&lt;</a:t>
            </a:r>
            <a:r>
              <a:rPr lang="cs-CZ" sz="2800" spc="-10" dirty="0" smtClean="0">
                <a:ea typeface="Courier New"/>
                <a:cs typeface="Times New Roman"/>
              </a:rPr>
              <a:t>1</a:t>
            </a:r>
            <a:r>
              <a:rPr lang="cs-CZ" sz="2800" dirty="0" smtClean="0">
                <a:ea typeface="Courier New"/>
                <a:cs typeface="Times New Roman"/>
              </a:rPr>
              <a:t>0</a:t>
            </a:r>
            <a:r>
              <a:rPr lang="cs-CZ" sz="2800" spc="-30" dirty="0" smtClean="0">
                <a:ea typeface="Courier New"/>
                <a:cs typeface="Times New Roman"/>
              </a:rPr>
              <a:t> </a:t>
            </a:r>
            <a:r>
              <a:rPr lang="cs-CZ" sz="2800" dirty="0" smtClean="0">
                <a:ea typeface="Courier New"/>
                <a:cs typeface="Times New Roman"/>
              </a:rPr>
              <a:t>)</a:t>
            </a:r>
            <a:r>
              <a:rPr lang="cs-CZ" sz="2800" spc="-20" dirty="0" smtClean="0">
                <a:ea typeface="Courier New"/>
                <a:cs typeface="Times New Roman"/>
              </a:rPr>
              <a:t> </a:t>
            </a:r>
            <a:r>
              <a:rPr lang="cs-CZ" sz="2800" dirty="0" smtClean="0">
                <a:ea typeface="Courier New"/>
                <a:cs typeface="Times New Roman"/>
              </a:rPr>
              <a:t>{             </a:t>
            </a:r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ourier New"/>
                <a:cs typeface="Times New Roman"/>
              </a:rPr>
              <a:t> //</a:t>
            </a:r>
            <a:r>
              <a:rPr lang="cs-CZ" sz="2800" spc="-1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ourier New"/>
                <a:cs typeface="Times New Roman"/>
              </a:rPr>
              <a:t>h</a:t>
            </a:r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ourier New"/>
                <a:cs typeface="Times New Roman"/>
              </a:rPr>
              <a:t>r</a:t>
            </a:r>
            <a:r>
              <a:rPr lang="cs-CZ" sz="2800" spc="-1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ourier New"/>
                <a:cs typeface="Times New Roman"/>
              </a:rPr>
              <a:t>a</a:t>
            </a:r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ourier New"/>
                <a:cs typeface="Times New Roman"/>
              </a:rPr>
              <a:t>n</a:t>
            </a:r>
            <a:r>
              <a:rPr lang="cs-CZ" sz="2800" spc="5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ourier New"/>
                <a:cs typeface="Times New Roman"/>
              </a:rPr>
              <a:t>i</a:t>
            </a:r>
            <a:r>
              <a:rPr lang="cs-CZ" sz="2800" spc="-1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ourier New"/>
                <a:cs typeface="Times New Roman"/>
              </a:rPr>
              <a:t>c</a:t>
            </a:r>
            <a:r>
              <a:rPr lang="cs-CZ" sz="2800" spc="5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ourier New"/>
                <a:cs typeface="Times New Roman"/>
              </a:rPr>
              <a:t>e</a:t>
            </a:r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ourier New"/>
                <a:cs typeface="Times New Roman"/>
              </a:rPr>
              <a:t>,</a:t>
            </a:r>
            <a:r>
              <a:rPr lang="cs-CZ" sz="2800" spc="-9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ourier New"/>
                <a:cs typeface="Times New Roman"/>
              </a:rPr>
              <a:t> </a:t>
            </a:r>
            <a:r>
              <a:rPr lang="cs-CZ" sz="2800" spc="5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ourier New"/>
                <a:cs typeface="Times New Roman"/>
              </a:rPr>
              <a:t>d</a:t>
            </a:r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ourier New"/>
                <a:cs typeface="Times New Roman"/>
              </a:rPr>
              <a:t>o</a:t>
            </a:r>
            <a:r>
              <a:rPr lang="cs-CZ" sz="2800" spc="-15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ourier New"/>
                <a:cs typeface="Times New Roman"/>
              </a:rPr>
              <a:t> </a:t>
            </a:r>
            <a:r>
              <a:rPr lang="cs-CZ" sz="2800" spc="-10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Courier New"/>
                <a:cs typeface="Times New Roman"/>
              </a:rPr>
              <a:t>k</a:t>
            </a:r>
            <a:r>
              <a:rPr lang="cs-CZ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Courier New"/>
                <a:cs typeface="Times New Roman"/>
              </a:rPr>
              <a:t>t</a:t>
            </a:r>
            <a:r>
              <a:rPr lang="cs-CZ" sz="2800" spc="5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Courier New"/>
                <a:cs typeface="Times New Roman"/>
              </a:rPr>
              <a:t>e</a:t>
            </a:r>
            <a:r>
              <a:rPr lang="cs-CZ" sz="2800" spc="-10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Courier New"/>
                <a:cs typeface="Times New Roman"/>
              </a:rPr>
              <a:t>r</a:t>
            </a:r>
            <a:r>
              <a:rPr lang="cs-CZ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Courier New"/>
                <a:cs typeface="Times New Roman"/>
              </a:rPr>
              <a:t>e</a:t>
            </a:r>
            <a:r>
              <a:rPr lang="cs-CZ" sz="28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ourier New"/>
                <a:cs typeface="Times New Roman"/>
              </a:rPr>
              <a:t> </a:t>
            </a:r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ourier New"/>
                <a:cs typeface="Times New Roman"/>
              </a:rPr>
              <a:t>se</a:t>
            </a:r>
            <a:r>
              <a:rPr lang="cs-CZ" sz="2800" spc="-25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ourier New"/>
                <a:cs typeface="Times New Roman"/>
              </a:rPr>
              <a:t> </a:t>
            </a:r>
            <a:r>
              <a:rPr lang="cs-CZ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Courier New"/>
                <a:cs typeface="Times New Roman"/>
              </a:rPr>
              <a:t>n</a:t>
            </a:r>
            <a:r>
              <a:rPr lang="cs-CZ" sz="2800" spc="-10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Courier New"/>
                <a:cs typeface="Times New Roman"/>
              </a:rPr>
              <a:t>e</a:t>
            </a:r>
            <a:r>
              <a:rPr lang="cs-CZ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Courier New"/>
                <a:cs typeface="Times New Roman"/>
              </a:rPr>
              <a:t>v</a:t>
            </a:r>
            <a:r>
              <a:rPr lang="cs-CZ" sz="2800" spc="5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Courier New"/>
                <a:cs typeface="Times New Roman"/>
              </a:rPr>
              <a:t>y</a:t>
            </a:r>
            <a:r>
              <a:rPr lang="cs-CZ" sz="2800" spc="-10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Courier New"/>
                <a:cs typeface="Times New Roman"/>
              </a:rPr>
              <a:t>p</a:t>
            </a:r>
            <a:r>
              <a:rPr lang="cs-CZ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Courier New"/>
                <a:cs typeface="Times New Roman"/>
              </a:rPr>
              <a:t>l</a:t>
            </a:r>
            <a:r>
              <a:rPr lang="cs-CZ" sz="2800" spc="-10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Courier New"/>
                <a:cs typeface="Times New Roman"/>
              </a:rPr>
              <a:t>a</a:t>
            </a:r>
            <a:r>
              <a:rPr lang="cs-CZ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Courier New"/>
                <a:cs typeface="Times New Roman"/>
              </a:rPr>
              <a:t>ti</a:t>
            </a:r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ourier New"/>
                <a:cs typeface="Times New Roman"/>
              </a:rPr>
              <a:t> </a:t>
            </a:r>
          </a:p>
          <a:p>
            <a:pPr marL="1089660" marR="537845" indent="0">
              <a:spcAft>
                <a:spcPts val="0"/>
              </a:spcAft>
              <a:buNone/>
              <a:tabLst>
                <a:tab pos="3873500" algn="l"/>
              </a:tabLst>
            </a:pPr>
            <a:r>
              <a:rPr lang="cs-CZ" sz="2800" spc="-10" dirty="0" smtClean="0">
                <a:ea typeface="Courier New"/>
                <a:cs typeface="Times New Roman"/>
              </a:rPr>
              <a:t>r</a:t>
            </a:r>
            <a:r>
              <a:rPr lang="cs-CZ" sz="2800" dirty="0" smtClean="0">
                <a:ea typeface="Courier New"/>
                <a:cs typeface="Times New Roman"/>
              </a:rPr>
              <a:t>e</a:t>
            </a:r>
            <a:r>
              <a:rPr lang="cs-CZ" sz="2800" spc="-10" dirty="0" smtClean="0">
                <a:ea typeface="Courier New"/>
                <a:cs typeface="Times New Roman"/>
              </a:rPr>
              <a:t>t</a:t>
            </a:r>
            <a:r>
              <a:rPr lang="cs-CZ" sz="2800" dirty="0" smtClean="0">
                <a:ea typeface="Courier New"/>
                <a:cs typeface="Times New Roman"/>
              </a:rPr>
              <a:t>u</a:t>
            </a:r>
            <a:r>
              <a:rPr lang="cs-CZ" sz="2800" spc="5" dirty="0" smtClean="0">
                <a:ea typeface="Courier New"/>
                <a:cs typeface="Times New Roman"/>
              </a:rPr>
              <a:t>r</a:t>
            </a:r>
            <a:r>
              <a:rPr lang="cs-CZ" sz="2800" dirty="0" smtClean="0">
                <a:ea typeface="Courier New"/>
                <a:cs typeface="Times New Roman"/>
              </a:rPr>
              <a:t>n</a:t>
            </a:r>
            <a:r>
              <a:rPr lang="cs-CZ" sz="2800" spc="-55" dirty="0" smtClean="0">
                <a:ea typeface="Courier New"/>
                <a:cs typeface="Times New Roman"/>
              </a:rPr>
              <a:t> </a:t>
            </a:r>
            <a:r>
              <a:rPr lang="cs-CZ" sz="2800" spc="-10" dirty="0" err="1" smtClean="0">
                <a:ea typeface="Courier New"/>
                <a:cs typeface="Times New Roman"/>
              </a:rPr>
              <a:t>f</a:t>
            </a:r>
            <a:r>
              <a:rPr lang="cs-CZ" sz="2800" dirty="0" err="1" smtClean="0">
                <a:ea typeface="Courier New"/>
                <a:cs typeface="Times New Roman"/>
              </a:rPr>
              <a:t>i</a:t>
            </a:r>
            <a:r>
              <a:rPr lang="cs-CZ" sz="2800" spc="5" dirty="0" err="1" smtClean="0">
                <a:ea typeface="Courier New"/>
                <a:cs typeface="Times New Roman"/>
              </a:rPr>
              <a:t>b</a:t>
            </a:r>
            <a:r>
              <a:rPr lang="cs-CZ" sz="2800" spc="-10" dirty="0" err="1" smtClean="0">
                <a:ea typeface="Courier New"/>
                <a:cs typeface="Times New Roman"/>
              </a:rPr>
              <a:t>S</a:t>
            </a:r>
            <a:r>
              <a:rPr lang="cs-CZ" sz="2800" dirty="0" err="1" smtClean="0">
                <a:ea typeface="Courier New"/>
                <a:cs typeface="Times New Roman"/>
              </a:rPr>
              <a:t>e</a:t>
            </a:r>
            <a:r>
              <a:rPr lang="cs-CZ" sz="2800" spc="-10" dirty="0" err="1" smtClean="0">
                <a:ea typeface="Courier New"/>
                <a:cs typeface="Times New Roman"/>
              </a:rPr>
              <a:t>r</a:t>
            </a:r>
            <a:r>
              <a:rPr lang="cs-CZ" sz="2800" dirty="0" err="1" smtClean="0">
                <a:ea typeface="Courier New"/>
                <a:cs typeface="Times New Roman"/>
              </a:rPr>
              <a:t>i</a:t>
            </a:r>
            <a:r>
              <a:rPr lang="cs-CZ" sz="2800" spc="5" dirty="0" err="1" smtClean="0">
                <a:ea typeface="Courier New"/>
                <a:cs typeface="Times New Roman"/>
              </a:rPr>
              <a:t>a</a:t>
            </a:r>
            <a:r>
              <a:rPr lang="cs-CZ" sz="2800" spc="-10" dirty="0" err="1" smtClean="0">
                <a:ea typeface="Courier New"/>
                <a:cs typeface="Times New Roman"/>
              </a:rPr>
              <a:t>l</a:t>
            </a:r>
            <a:r>
              <a:rPr lang="cs-CZ" sz="2800" dirty="0" smtClean="0">
                <a:ea typeface="Courier New"/>
                <a:cs typeface="Times New Roman"/>
              </a:rPr>
              <a:t>(</a:t>
            </a:r>
            <a:r>
              <a:rPr lang="cs-CZ" sz="2800" spc="-10" dirty="0" smtClean="0">
                <a:ea typeface="Courier New"/>
                <a:cs typeface="Times New Roman"/>
              </a:rPr>
              <a:t>n</a:t>
            </a:r>
            <a:r>
              <a:rPr lang="cs-CZ" sz="2800" spc="5" dirty="0" smtClean="0">
                <a:ea typeface="Courier New"/>
                <a:cs typeface="Times New Roman"/>
              </a:rPr>
              <a:t>)</a:t>
            </a:r>
            <a:r>
              <a:rPr lang="cs-CZ" sz="2800" dirty="0" smtClean="0">
                <a:ea typeface="Courier New"/>
                <a:cs typeface="Times New Roman"/>
              </a:rPr>
              <a:t>;  </a:t>
            </a:r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ourier New"/>
                <a:cs typeface="Times New Roman"/>
              </a:rPr>
              <a:t>//</a:t>
            </a:r>
            <a:r>
              <a:rPr lang="cs-CZ" sz="2800" spc="-10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Courier New"/>
                <a:cs typeface="Times New Roman"/>
              </a:rPr>
              <a:t>seriovy</a:t>
            </a:r>
            <a:r>
              <a:rPr lang="cs-CZ" sz="2800" spc="-1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ourier New"/>
                <a:cs typeface="Times New Roman"/>
              </a:rPr>
              <a:t> </a:t>
            </a:r>
            <a:r>
              <a:rPr lang="cs-CZ" sz="2800" spc="-10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Courier New"/>
                <a:cs typeface="Times New Roman"/>
              </a:rPr>
              <a:t>v</a:t>
            </a:r>
            <a:r>
              <a:rPr lang="cs-CZ" sz="2800" spc="5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Courier New"/>
                <a:cs typeface="Times New Roman"/>
              </a:rPr>
              <a:t>y</a:t>
            </a:r>
            <a:r>
              <a:rPr lang="cs-CZ" sz="2800" spc="-10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Courier New"/>
                <a:cs typeface="Times New Roman"/>
              </a:rPr>
              <a:t>p</a:t>
            </a:r>
            <a:r>
              <a:rPr lang="cs-CZ" sz="2800" spc="5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Courier New"/>
                <a:cs typeface="Times New Roman"/>
              </a:rPr>
              <a:t>oc</a:t>
            </a:r>
            <a:r>
              <a:rPr lang="cs-CZ" sz="2800" spc="-10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Courier New"/>
                <a:cs typeface="Times New Roman"/>
              </a:rPr>
              <a:t>e</a:t>
            </a:r>
            <a:r>
              <a:rPr lang="cs-CZ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Courier New"/>
                <a:cs typeface="Times New Roman"/>
              </a:rPr>
              <a:t>t</a:t>
            </a:r>
            <a:endParaRPr lang="cs-CZ" sz="2800" dirty="0" smtClean="0">
              <a:solidFill>
                <a:schemeClr val="tx1">
                  <a:lumMod val="65000"/>
                  <a:lumOff val="35000"/>
                </a:schemeClr>
              </a:solidFill>
              <a:ea typeface="Calibri"/>
              <a:cs typeface="Times New Roman"/>
            </a:endParaRPr>
          </a:p>
          <a:p>
            <a:pPr marL="746760" indent="0">
              <a:spcAft>
                <a:spcPts val="0"/>
              </a:spcAft>
              <a:buNone/>
            </a:pPr>
            <a:r>
              <a:rPr lang="cs-CZ" sz="2800" dirty="0" smtClean="0">
                <a:ea typeface="Courier New"/>
                <a:cs typeface="Times New Roman"/>
              </a:rPr>
              <a:t>}</a:t>
            </a:r>
            <a:r>
              <a:rPr lang="cs-CZ" sz="2800" spc="-20" dirty="0" smtClean="0">
                <a:ea typeface="Courier New"/>
                <a:cs typeface="Times New Roman"/>
              </a:rPr>
              <a:t> </a:t>
            </a:r>
            <a:r>
              <a:rPr lang="cs-CZ" sz="2800" dirty="0" err="1">
                <a:ea typeface="Courier New"/>
                <a:cs typeface="Times New Roman"/>
              </a:rPr>
              <a:t>e</a:t>
            </a:r>
            <a:r>
              <a:rPr lang="cs-CZ" sz="2800" spc="5" dirty="0" err="1">
                <a:ea typeface="Courier New"/>
                <a:cs typeface="Times New Roman"/>
              </a:rPr>
              <a:t>l</a:t>
            </a:r>
            <a:r>
              <a:rPr lang="cs-CZ" sz="2800" spc="-10" dirty="0" err="1">
                <a:ea typeface="Courier New"/>
                <a:cs typeface="Times New Roman"/>
              </a:rPr>
              <a:t>s</a:t>
            </a:r>
            <a:r>
              <a:rPr lang="cs-CZ" sz="2800" dirty="0" err="1">
                <a:ea typeface="Courier New"/>
                <a:cs typeface="Times New Roman"/>
              </a:rPr>
              <a:t>e</a:t>
            </a:r>
            <a:r>
              <a:rPr lang="cs-CZ" sz="2800" spc="-30" dirty="0">
                <a:ea typeface="Courier New"/>
                <a:cs typeface="Times New Roman"/>
              </a:rPr>
              <a:t> </a:t>
            </a:r>
            <a:r>
              <a:rPr lang="cs-CZ" sz="2800" dirty="0">
                <a:ea typeface="Courier New"/>
                <a:cs typeface="Times New Roman"/>
              </a:rPr>
              <a:t>{</a:t>
            </a:r>
            <a:endParaRPr lang="cs-CZ" sz="2800" dirty="0">
              <a:ea typeface="Calibri"/>
              <a:cs typeface="Times New Roman"/>
            </a:endParaRPr>
          </a:p>
          <a:p>
            <a:pPr marL="1141730" indent="0">
              <a:spcAft>
                <a:spcPts val="0"/>
              </a:spcAft>
              <a:buNone/>
            </a:pPr>
            <a:r>
              <a:rPr lang="cs-CZ" sz="2800" spc="-10" dirty="0" err="1">
                <a:ea typeface="Courier New"/>
                <a:cs typeface="Times New Roman"/>
              </a:rPr>
              <a:t>i</a:t>
            </a:r>
            <a:r>
              <a:rPr lang="cs-CZ" sz="2800" dirty="0" err="1">
                <a:ea typeface="Courier New"/>
                <a:cs typeface="Times New Roman"/>
              </a:rPr>
              <a:t>nt</a:t>
            </a:r>
            <a:r>
              <a:rPr lang="cs-CZ" sz="2800" spc="-35" dirty="0">
                <a:ea typeface="Courier New"/>
                <a:cs typeface="Times New Roman"/>
              </a:rPr>
              <a:t> </a:t>
            </a:r>
            <a:r>
              <a:rPr lang="cs-CZ" sz="2800" dirty="0">
                <a:ea typeface="Courier New"/>
                <a:cs typeface="Times New Roman"/>
              </a:rPr>
              <a:t>x,</a:t>
            </a:r>
            <a:r>
              <a:rPr lang="cs-CZ" sz="2800" spc="-25" dirty="0">
                <a:ea typeface="Courier New"/>
                <a:cs typeface="Times New Roman"/>
              </a:rPr>
              <a:t> </a:t>
            </a:r>
            <a:r>
              <a:rPr lang="cs-CZ" sz="2800" spc="-10" dirty="0" smtClean="0">
                <a:ea typeface="Courier New"/>
                <a:cs typeface="Times New Roman"/>
              </a:rPr>
              <a:t>y</a:t>
            </a:r>
            <a:r>
              <a:rPr lang="cs-CZ" sz="2800" dirty="0" smtClean="0">
                <a:ea typeface="Courier New"/>
                <a:cs typeface="Times New Roman"/>
              </a:rPr>
              <a:t>;  </a:t>
            </a:r>
            <a:r>
              <a:rPr lang="cs-CZ" sz="2800" spc="-10" dirty="0" err="1" smtClean="0">
                <a:ea typeface="Courier New"/>
                <a:cs typeface="Times New Roman"/>
              </a:rPr>
              <a:t>t</a:t>
            </a:r>
            <a:r>
              <a:rPr lang="cs-CZ" sz="2800" dirty="0" err="1" smtClean="0">
                <a:ea typeface="Courier New"/>
                <a:cs typeface="Times New Roman"/>
              </a:rPr>
              <a:t>b</a:t>
            </a:r>
            <a:r>
              <a:rPr lang="cs-CZ" sz="2800" spc="-10" dirty="0" err="1" smtClean="0">
                <a:ea typeface="Courier New"/>
                <a:cs typeface="Times New Roman"/>
              </a:rPr>
              <a:t>b</a:t>
            </a:r>
            <a:r>
              <a:rPr lang="cs-CZ" sz="2800" dirty="0">
                <a:ea typeface="Courier New"/>
                <a:cs typeface="Times New Roman"/>
              </a:rPr>
              <a:t>::</a:t>
            </a:r>
            <a:r>
              <a:rPr lang="cs-CZ" sz="2800" spc="-10" dirty="0" err="1">
                <a:ea typeface="Courier New"/>
                <a:cs typeface="Times New Roman"/>
              </a:rPr>
              <a:t>t</a:t>
            </a:r>
            <a:r>
              <a:rPr lang="cs-CZ" sz="2800" dirty="0" err="1">
                <a:ea typeface="Courier New"/>
                <a:cs typeface="Times New Roman"/>
              </a:rPr>
              <a:t>a</a:t>
            </a:r>
            <a:r>
              <a:rPr lang="cs-CZ" sz="2800" spc="-10" dirty="0" err="1">
                <a:ea typeface="Courier New"/>
                <a:cs typeface="Times New Roman"/>
              </a:rPr>
              <a:t>s</a:t>
            </a:r>
            <a:r>
              <a:rPr lang="cs-CZ" sz="2800" dirty="0" err="1">
                <a:ea typeface="Courier New"/>
                <a:cs typeface="Times New Roman"/>
              </a:rPr>
              <a:t>k</a:t>
            </a:r>
            <a:r>
              <a:rPr lang="cs-CZ" sz="2800" spc="5" dirty="0" err="1">
                <a:ea typeface="Courier New"/>
                <a:cs typeface="Times New Roman"/>
              </a:rPr>
              <a:t>_</a:t>
            </a:r>
            <a:r>
              <a:rPr lang="cs-CZ" sz="2800" spc="-10" dirty="0" err="1">
                <a:ea typeface="Courier New"/>
                <a:cs typeface="Times New Roman"/>
              </a:rPr>
              <a:t>g</a:t>
            </a:r>
            <a:r>
              <a:rPr lang="cs-CZ" sz="2800" dirty="0" err="1">
                <a:ea typeface="Courier New"/>
                <a:cs typeface="Times New Roman"/>
              </a:rPr>
              <a:t>r</a:t>
            </a:r>
            <a:r>
              <a:rPr lang="cs-CZ" sz="2800" spc="-10" dirty="0" err="1">
                <a:ea typeface="Courier New"/>
                <a:cs typeface="Times New Roman"/>
              </a:rPr>
              <a:t>o</a:t>
            </a:r>
            <a:r>
              <a:rPr lang="cs-CZ" sz="2800" dirty="0" err="1">
                <a:ea typeface="Courier New"/>
                <a:cs typeface="Times New Roman"/>
              </a:rPr>
              <a:t>up</a:t>
            </a:r>
            <a:r>
              <a:rPr lang="cs-CZ" sz="2800" spc="-115" dirty="0">
                <a:ea typeface="Courier New"/>
                <a:cs typeface="Times New Roman"/>
              </a:rPr>
              <a:t> </a:t>
            </a:r>
            <a:r>
              <a:rPr lang="cs-CZ" sz="2800" dirty="0">
                <a:ea typeface="Courier New"/>
                <a:cs typeface="Times New Roman"/>
              </a:rPr>
              <a:t>g;</a:t>
            </a:r>
            <a:endParaRPr lang="cs-CZ" sz="2800" dirty="0">
              <a:ea typeface="Calibri"/>
              <a:cs typeface="Times New Roman"/>
            </a:endParaRPr>
          </a:p>
          <a:p>
            <a:pPr marL="1141730" marR="1552575" indent="0">
              <a:spcAft>
                <a:spcPts val="0"/>
              </a:spcAft>
              <a:buNone/>
            </a:pPr>
            <a:r>
              <a:rPr lang="cs-CZ" sz="2800" spc="-10" dirty="0" err="1">
                <a:ea typeface="Courier New"/>
                <a:cs typeface="Times New Roman"/>
              </a:rPr>
              <a:t>g</a:t>
            </a:r>
            <a:r>
              <a:rPr lang="cs-CZ" sz="2800" dirty="0" err="1">
                <a:ea typeface="Courier New"/>
                <a:cs typeface="Times New Roman"/>
              </a:rPr>
              <a:t>.</a:t>
            </a:r>
            <a:r>
              <a:rPr lang="cs-CZ" sz="2800" spc="-10" dirty="0" err="1">
                <a:ea typeface="Courier New"/>
                <a:cs typeface="Times New Roman"/>
              </a:rPr>
              <a:t>r</a:t>
            </a:r>
            <a:r>
              <a:rPr lang="cs-CZ" sz="2800" dirty="0" err="1">
                <a:ea typeface="Courier New"/>
                <a:cs typeface="Times New Roman"/>
              </a:rPr>
              <a:t>u</a:t>
            </a:r>
            <a:r>
              <a:rPr lang="cs-CZ" sz="2800" spc="5" dirty="0" err="1">
                <a:ea typeface="Courier New"/>
                <a:cs typeface="Times New Roman"/>
              </a:rPr>
              <a:t>n</a:t>
            </a:r>
            <a:r>
              <a:rPr lang="cs-CZ" sz="2800" spc="-10" dirty="0">
                <a:ea typeface="Courier New"/>
                <a:cs typeface="Times New Roman"/>
              </a:rPr>
              <a:t>(</a:t>
            </a:r>
            <a:r>
              <a:rPr lang="cs-CZ" sz="2800" dirty="0">
                <a:ea typeface="Courier New"/>
                <a:cs typeface="Times New Roman"/>
              </a:rPr>
              <a:t>[</a:t>
            </a:r>
            <a:r>
              <a:rPr lang="cs-CZ" sz="2800" spc="-10" dirty="0">
                <a:ea typeface="Courier New"/>
                <a:cs typeface="Times New Roman"/>
              </a:rPr>
              <a:t>&amp;</a:t>
            </a:r>
            <a:r>
              <a:rPr lang="cs-CZ" sz="2800" dirty="0">
                <a:ea typeface="Courier New"/>
                <a:cs typeface="Times New Roman"/>
              </a:rPr>
              <a:t>]</a:t>
            </a:r>
            <a:r>
              <a:rPr lang="cs-CZ" sz="2800" spc="5" dirty="0">
                <a:ea typeface="Courier New"/>
                <a:cs typeface="Times New Roman"/>
              </a:rPr>
              <a:t>{</a:t>
            </a:r>
            <a:r>
              <a:rPr lang="cs-CZ" sz="2800" spc="-10" dirty="0">
                <a:ea typeface="Courier New"/>
                <a:cs typeface="Times New Roman"/>
              </a:rPr>
              <a:t>x</a:t>
            </a:r>
            <a:r>
              <a:rPr lang="cs-CZ" sz="2800" spc="5" dirty="0">
                <a:ea typeface="Courier New"/>
                <a:cs typeface="Times New Roman"/>
              </a:rPr>
              <a:t>=</a:t>
            </a:r>
            <a:r>
              <a:rPr lang="cs-CZ" sz="2800" spc="-10" dirty="0" err="1">
                <a:ea typeface="Courier New"/>
                <a:cs typeface="Times New Roman"/>
              </a:rPr>
              <a:t>F</a:t>
            </a:r>
            <a:r>
              <a:rPr lang="cs-CZ" sz="2800" dirty="0" err="1">
                <a:ea typeface="Courier New"/>
                <a:cs typeface="Times New Roman"/>
              </a:rPr>
              <a:t>i</a:t>
            </a:r>
            <a:r>
              <a:rPr lang="cs-CZ" sz="2800" spc="5" dirty="0" err="1">
                <a:ea typeface="Courier New"/>
                <a:cs typeface="Times New Roman"/>
              </a:rPr>
              <a:t>b</a:t>
            </a:r>
            <a:r>
              <a:rPr lang="cs-CZ" sz="2800" spc="-10" dirty="0">
                <a:ea typeface="Courier New"/>
                <a:cs typeface="Times New Roman"/>
              </a:rPr>
              <a:t>(</a:t>
            </a:r>
            <a:r>
              <a:rPr lang="cs-CZ" sz="2800" dirty="0">
                <a:ea typeface="Courier New"/>
                <a:cs typeface="Times New Roman"/>
              </a:rPr>
              <a:t>n</a:t>
            </a:r>
            <a:r>
              <a:rPr lang="cs-CZ" sz="2800" spc="-10" dirty="0">
                <a:ea typeface="Courier New"/>
                <a:cs typeface="Times New Roman"/>
              </a:rPr>
              <a:t>-</a:t>
            </a:r>
            <a:r>
              <a:rPr lang="cs-CZ" sz="2800" spc="5" dirty="0">
                <a:ea typeface="Courier New"/>
                <a:cs typeface="Times New Roman"/>
              </a:rPr>
              <a:t>1)</a:t>
            </a:r>
            <a:r>
              <a:rPr lang="cs-CZ" sz="2800" spc="-10" dirty="0">
                <a:ea typeface="Courier New"/>
                <a:cs typeface="Times New Roman"/>
              </a:rPr>
              <a:t>;</a:t>
            </a:r>
            <a:r>
              <a:rPr lang="cs-CZ" sz="2800" spc="5" dirty="0">
                <a:ea typeface="Courier New"/>
                <a:cs typeface="Times New Roman"/>
              </a:rPr>
              <a:t>}</a:t>
            </a:r>
            <a:r>
              <a:rPr lang="cs-CZ" sz="2800" spc="-10" dirty="0">
                <a:ea typeface="Courier New"/>
                <a:cs typeface="Times New Roman"/>
              </a:rPr>
              <a:t>)</a:t>
            </a:r>
            <a:r>
              <a:rPr lang="cs-CZ" sz="2800" dirty="0">
                <a:ea typeface="Courier New"/>
                <a:cs typeface="Times New Roman"/>
              </a:rPr>
              <a:t>;</a:t>
            </a:r>
            <a:r>
              <a:rPr lang="cs-CZ" sz="2800" spc="-185" dirty="0">
                <a:ea typeface="Courier New"/>
                <a:cs typeface="Times New Roman"/>
              </a:rPr>
              <a:t> </a:t>
            </a:r>
            <a:r>
              <a:rPr lang="cs-CZ" sz="2800" spc="-10" dirty="0">
                <a:solidFill>
                  <a:schemeClr val="tx1">
                    <a:lumMod val="65000"/>
                    <a:lumOff val="35000"/>
                  </a:schemeClr>
                </a:solidFill>
                <a:ea typeface="Courier New"/>
                <a:cs typeface="Times New Roman"/>
              </a:rPr>
              <a:t>/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ea typeface="Courier New"/>
                <a:cs typeface="Times New Roman"/>
              </a:rPr>
              <a:t>/</a:t>
            </a:r>
            <a:r>
              <a:rPr lang="cs-CZ" sz="2800" spc="-35" dirty="0">
                <a:solidFill>
                  <a:schemeClr val="tx1">
                    <a:lumMod val="65000"/>
                    <a:lumOff val="35000"/>
                  </a:schemeClr>
                </a:solidFill>
                <a:ea typeface="Courier New"/>
                <a:cs typeface="Times New Roman"/>
              </a:rPr>
              <a:t> </a:t>
            </a:r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  <a:ea typeface="Courier New"/>
                <a:cs typeface="Times New Roman"/>
              </a:rPr>
              <a:t>s</a:t>
            </a:r>
            <a:r>
              <a:rPr lang="cs-CZ" sz="2800" spc="5" dirty="0" err="1">
                <a:solidFill>
                  <a:schemeClr val="tx1">
                    <a:lumMod val="65000"/>
                    <a:lumOff val="35000"/>
                  </a:schemeClr>
                </a:solidFill>
                <a:ea typeface="Courier New"/>
                <a:cs typeface="Times New Roman"/>
              </a:rPr>
              <a:t>p</a:t>
            </a:r>
            <a:r>
              <a:rPr lang="cs-CZ" sz="2800" spc="-10" dirty="0" err="1">
                <a:solidFill>
                  <a:schemeClr val="tx1">
                    <a:lumMod val="65000"/>
                    <a:lumOff val="35000"/>
                  </a:schemeClr>
                </a:solidFill>
                <a:ea typeface="Courier New"/>
                <a:cs typeface="Times New Roman"/>
              </a:rPr>
              <a:t>a</a:t>
            </a:r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  <a:ea typeface="Courier New"/>
                <a:cs typeface="Times New Roman"/>
              </a:rPr>
              <a:t>wn</a:t>
            </a:r>
            <a:r>
              <a:rPr lang="cs-CZ" sz="2800" spc="-40" dirty="0">
                <a:solidFill>
                  <a:schemeClr val="tx1">
                    <a:lumMod val="65000"/>
                    <a:lumOff val="35000"/>
                  </a:schemeClr>
                </a:solidFill>
                <a:ea typeface="Courier New"/>
                <a:cs typeface="Times New Roman"/>
              </a:rPr>
              <a:t>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ea typeface="Courier New"/>
                <a:cs typeface="Times New Roman"/>
              </a:rPr>
              <a:t>a</a:t>
            </a:r>
            <a:r>
              <a:rPr lang="cs-CZ" sz="2800" spc="-20" dirty="0">
                <a:solidFill>
                  <a:schemeClr val="tx1">
                    <a:lumMod val="65000"/>
                    <a:lumOff val="35000"/>
                  </a:schemeClr>
                </a:solidFill>
                <a:ea typeface="Courier New"/>
                <a:cs typeface="Times New Roman"/>
              </a:rPr>
              <a:t> </a:t>
            </a:r>
            <a:r>
              <a:rPr lang="cs-CZ" sz="2800" spc="5" dirty="0" err="1">
                <a:solidFill>
                  <a:schemeClr val="tx1">
                    <a:lumMod val="65000"/>
                    <a:lumOff val="35000"/>
                  </a:schemeClr>
                </a:solidFill>
                <a:ea typeface="Courier New"/>
                <a:cs typeface="Times New Roman"/>
              </a:rPr>
              <a:t>t</a:t>
            </a:r>
            <a:r>
              <a:rPr lang="cs-CZ" sz="2800" spc="-10" dirty="0" err="1">
                <a:solidFill>
                  <a:schemeClr val="tx1">
                    <a:lumMod val="65000"/>
                    <a:lumOff val="35000"/>
                  </a:schemeClr>
                </a:solidFill>
                <a:ea typeface="Courier New"/>
                <a:cs typeface="Times New Roman"/>
              </a:rPr>
              <a:t>a</a:t>
            </a:r>
            <a:r>
              <a:rPr lang="cs-CZ" sz="2800" spc="5" dirty="0" err="1">
                <a:solidFill>
                  <a:schemeClr val="tx1">
                    <a:lumMod val="65000"/>
                    <a:lumOff val="35000"/>
                  </a:schemeClr>
                </a:solidFill>
                <a:ea typeface="Courier New"/>
                <a:cs typeface="Times New Roman"/>
              </a:rPr>
              <a:t>s</a:t>
            </a:r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  <a:ea typeface="Courier New"/>
                <a:cs typeface="Times New Roman"/>
              </a:rPr>
              <a:t>k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ea typeface="Courier New"/>
                <a:cs typeface="Times New Roman"/>
              </a:rPr>
              <a:t> </a:t>
            </a:r>
            <a:r>
              <a:rPr lang="cs-CZ" sz="2800" spc="-10" dirty="0" err="1">
                <a:ea typeface="Courier New"/>
                <a:cs typeface="Times New Roman"/>
              </a:rPr>
              <a:t>g</a:t>
            </a:r>
            <a:r>
              <a:rPr lang="cs-CZ" sz="2800" dirty="0" err="1">
                <a:ea typeface="Courier New"/>
                <a:cs typeface="Times New Roman"/>
              </a:rPr>
              <a:t>.</a:t>
            </a:r>
            <a:r>
              <a:rPr lang="cs-CZ" sz="2800" spc="-10" dirty="0" err="1">
                <a:ea typeface="Courier New"/>
                <a:cs typeface="Times New Roman"/>
              </a:rPr>
              <a:t>r</a:t>
            </a:r>
            <a:r>
              <a:rPr lang="cs-CZ" sz="2800" dirty="0" err="1">
                <a:ea typeface="Courier New"/>
                <a:cs typeface="Times New Roman"/>
              </a:rPr>
              <a:t>u</a:t>
            </a:r>
            <a:r>
              <a:rPr lang="cs-CZ" sz="2800" spc="5" dirty="0" err="1">
                <a:ea typeface="Courier New"/>
                <a:cs typeface="Times New Roman"/>
              </a:rPr>
              <a:t>n</a:t>
            </a:r>
            <a:r>
              <a:rPr lang="cs-CZ" sz="2800" spc="-10" dirty="0">
                <a:ea typeface="Courier New"/>
                <a:cs typeface="Times New Roman"/>
              </a:rPr>
              <a:t>(</a:t>
            </a:r>
            <a:r>
              <a:rPr lang="cs-CZ" sz="2800" dirty="0">
                <a:ea typeface="Courier New"/>
                <a:cs typeface="Times New Roman"/>
              </a:rPr>
              <a:t>[</a:t>
            </a:r>
            <a:r>
              <a:rPr lang="cs-CZ" sz="2800" spc="-10" dirty="0">
                <a:ea typeface="Courier New"/>
                <a:cs typeface="Times New Roman"/>
              </a:rPr>
              <a:t>&amp;</a:t>
            </a:r>
            <a:r>
              <a:rPr lang="cs-CZ" sz="2800" dirty="0">
                <a:ea typeface="Courier New"/>
                <a:cs typeface="Times New Roman"/>
              </a:rPr>
              <a:t>]</a:t>
            </a:r>
            <a:r>
              <a:rPr lang="cs-CZ" sz="2800" spc="5" dirty="0">
                <a:ea typeface="Courier New"/>
                <a:cs typeface="Times New Roman"/>
              </a:rPr>
              <a:t>{</a:t>
            </a:r>
            <a:r>
              <a:rPr lang="cs-CZ" sz="2800" spc="-10" dirty="0">
                <a:ea typeface="Courier New"/>
                <a:cs typeface="Times New Roman"/>
              </a:rPr>
              <a:t>y</a:t>
            </a:r>
            <a:r>
              <a:rPr lang="cs-CZ" sz="2800" spc="5" dirty="0">
                <a:ea typeface="Courier New"/>
                <a:cs typeface="Times New Roman"/>
              </a:rPr>
              <a:t>=</a:t>
            </a:r>
            <a:r>
              <a:rPr lang="cs-CZ" sz="2800" spc="-10" dirty="0" err="1">
                <a:ea typeface="Courier New"/>
                <a:cs typeface="Times New Roman"/>
              </a:rPr>
              <a:t>F</a:t>
            </a:r>
            <a:r>
              <a:rPr lang="cs-CZ" sz="2800" dirty="0" err="1">
                <a:ea typeface="Courier New"/>
                <a:cs typeface="Times New Roman"/>
              </a:rPr>
              <a:t>i</a:t>
            </a:r>
            <a:r>
              <a:rPr lang="cs-CZ" sz="2800" spc="5" dirty="0" err="1">
                <a:ea typeface="Courier New"/>
                <a:cs typeface="Times New Roman"/>
              </a:rPr>
              <a:t>b</a:t>
            </a:r>
            <a:r>
              <a:rPr lang="cs-CZ" sz="2800" spc="-10" dirty="0">
                <a:ea typeface="Courier New"/>
                <a:cs typeface="Times New Roman"/>
              </a:rPr>
              <a:t>(</a:t>
            </a:r>
            <a:r>
              <a:rPr lang="cs-CZ" sz="2800" dirty="0">
                <a:ea typeface="Courier New"/>
                <a:cs typeface="Times New Roman"/>
              </a:rPr>
              <a:t>n</a:t>
            </a:r>
            <a:r>
              <a:rPr lang="cs-CZ" sz="2800" spc="-10" dirty="0">
                <a:ea typeface="Courier New"/>
                <a:cs typeface="Times New Roman"/>
              </a:rPr>
              <a:t>-</a:t>
            </a:r>
            <a:r>
              <a:rPr lang="cs-CZ" sz="2800" spc="5" dirty="0">
                <a:ea typeface="Courier New"/>
                <a:cs typeface="Times New Roman"/>
              </a:rPr>
              <a:t>2)</a:t>
            </a:r>
            <a:r>
              <a:rPr lang="cs-CZ" sz="2800" spc="-10" dirty="0">
                <a:ea typeface="Courier New"/>
                <a:cs typeface="Times New Roman"/>
              </a:rPr>
              <a:t>;</a:t>
            </a:r>
            <a:r>
              <a:rPr lang="cs-CZ" sz="2800" spc="5" dirty="0">
                <a:ea typeface="Courier New"/>
                <a:cs typeface="Times New Roman"/>
              </a:rPr>
              <a:t>}</a:t>
            </a:r>
            <a:r>
              <a:rPr lang="cs-CZ" sz="2800" spc="-10" dirty="0">
                <a:ea typeface="Courier New"/>
                <a:cs typeface="Times New Roman"/>
              </a:rPr>
              <a:t>)</a:t>
            </a:r>
            <a:r>
              <a:rPr lang="cs-CZ" sz="2800" dirty="0">
                <a:ea typeface="Courier New"/>
                <a:cs typeface="Times New Roman"/>
              </a:rPr>
              <a:t>;</a:t>
            </a:r>
            <a:r>
              <a:rPr lang="cs-CZ" sz="2800" spc="-185" dirty="0">
                <a:ea typeface="Courier New"/>
                <a:cs typeface="Times New Roman"/>
              </a:rPr>
              <a:t> </a:t>
            </a:r>
            <a:r>
              <a:rPr lang="cs-CZ" sz="2800" spc="-10" dirty="0">
                <a:solidFill>
                  <a:schemeClr val="tx1">
                    <a:lumMod val="65000"/>
                    <a:lumOff val="35000"/>
                  </a:schemeClr>
                </a:solidFill>
                <a:ea typeface="Courier New"/>
                <a:cs typeface="Times New Roman"/>
              </a:rPr>
              <a:t>/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ea typeface="Courier New"/>
                <a:cs typeface="Times New Roman"/>
              </a:rPr>
              <a:t>/</a:t>
            </a:r>
            <a:r>
              <a:rPr lang="cs-CZ" sz="2800" spc="-35" dirty="0">
                <a:solidFill>
                  <a:schemeClr val="tx1">
                    <a:lumMod val="65000"/>
                    <a:lumOff val="35000"/>
                  </a:schemeClr>
                </a:solidFill>
                <a:ea typeface="Courier New"/>
                <a:cs typeface="Times New Roman"/>
              </a:rPr>
              <a:t> </a:t>
            </a:r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  <a:ea typeface="Courier New"/>
                <a:cs typeface="Times New Roman"/>
              </a:rPr>
              <a:t>s</a:t>
            </a:r>
            <a:r>
              <a:rPr lang="cs-CZ" sz="2800" spc="5" dirty="0" err="1">
                <a:solidFill>
                  <a:schemeClr val="tx1">
                    <a:lumMod val="65000"/>
                    <a:lumOff val="35000"/>
                  </a:schemeClr>
                </a:solidFill>
                <a:ea typeface="Courier New"/>
                <a:cs typeface="Times New Roman"/>
              </a:rPr>
              <a:t>p</a:t>
            </a:r>
            <a:r>
              <a:rPr lang="cs-CZ" sz="2800" spc="-10" dirty="0" err="1">
                <a:solidFill>
                  <a:schemeClr val="tx1">
                    <a:lumMod val="65000"/>
                    <a:lumOff val="35000"/>
                  </a:schemeClr>
                </a:solidFill>
                <a:ea typeface="Courier New"/>
                <a:cs typeface="Times New Roman"/>
              </a:rPr>
              <a:t>a</a:t>
            </a:r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  <a:ea typeface="Courier New"/>
                <a:cs typeface="Times New Roman"/>
              </a:rPr>
              <a:t>wn</a:t>
            </a:r>
            <a:r>
              <a:rPr lang="cs-CZ" sz="2800" spc="-40" dirty="0">
                <a:solidFill>
                  <a:schemeClr val="tx1">
                    <a:lumMod val="65000"/>
                    <a:lumOff val="35000"/>
                  </a:schemeClr>
                </a:solidFill>
                <a:ea typeface="Courier New"/>
                <a:cs typeface="Times New Roman"/>
              </a:rPr>
              <a:t> </a:t>
            </a:r>
            <a:r>
              <a:rPr lang="cs-CZ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Courier New"/>
                <a:cs typeface="Times New Roman"/>
              </a:rPr>
              <a:t>a</a:t>
            </a:r>
            <a:r>
              <a:rPr lang="cs-CZ" sz="2800" spc="-10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Courier New"/>
                <a:cs typeface="Times New Roman"/>
              </a:rPr>
              <a:t>n</a:t>
            </a:r>
            <a:r>
              <a:rPr lang="cs-CZ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Courier New"/>
                <a:cs typeface="Times New Roman"/>
              </a:rPr>
              <a:t>o</a:t>
            </a:r>
            <a:r>
              <a:rPr lang="cs-CZ" sz="2800" spc="-10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Courier New"/>
                <a:cs typeface="Times New Roman"/>
              </a:rPr>
              <a:t>t</a:t>
            </a:r>
            <a:r>
              <a:rPr lang="cs-CZ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Courier New"/>
                <a:cs typeface="Times New Roman"/>
              </a:rPr>
              <a:t>h</a:t>
            </a:r>
            <a:r>
              <a:rPr lang="cs-CZ" sz="2800" spc="5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Courier New"/>
                <a:cs typeface="Times New Roman"/>
              </a:rPr>
              <a:t>e</a:t>
            </a:r>
            <a:r>
              <a:rPr lang="cs-CZ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Courier New"/>
                <a:cs typeface="Times New Roman"/>
              </a:rPr>
              <a:t>r</a:t>
            </a:r>
            <a:r>
              <a:rPr lang="cs-CZ" sz="2800" spc="-55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ourier New"/>
                <a:cs typeface="Times New Roman"/>
              </a:rPr>
              <a:t> </a:t>
            </a:r>
            <a:r>
              <a:rPr lang="cs-CZ" sz="2800" spc="-10" dirty="0" err="1" smtClean="0">
                <a:ea typeface="Courier New"/>
                <a:cs typeface="Times New Roman"/>
              </a:rPr>
              <a:t>g</a:t>
            </a:r>
            <a:r>
              <a:rPr lang="cs-CZ" sz="2800" dirty="0" err="1" smtClean="0">
                <a:ea typeface="Courier New"/>
                <a:cs typeface="Times New Roman"/>
              </a:rPr>
              <a:t>.</a:t>
            </a:r>
            <a:r>
              <a:rPr lang="cs-CZ" sz="2800" spc="-10" dirty="0" err="1" smtClean="0">
                <a:ea typeface="Courier New"/>
                <a:cs typeface="Times New Roman"/>
              </a:rPr>
              <a:t>w</a:t>
            </a:r>
            <a:r>
              <a:rPr lang="cs-CZ" sz="2800" dirty="0" err="1" smtClean="0">
                <a:ea typeface="Courier New"/>
                <a:cs typeface="Times New Roman"/>
              </a:rPr>
              <a:t>a</a:t>
            </a:r>
            <a:r>
              <a:rPr lang="cs-CZ" sz="2800" spc="5" dirty="0" err="1" smtClean="0">
                <a:ea typeface="Courier New"/>
                <a:cs typeface="Times New Roman"/>
              </a:rPr>
              <a:t>i</a:t>
            </a:r>
            <a:r>
              <a:rPr lang="cs-CZ" sz="2800" spc="-10" dirty="0" err="1" smtClean="0">
                <a:ea typeface="Courier New"/>
                <a:cs typeface="Times New Roman"/>
              </a:rPr>
              <a:t>t</a:t>
            </a:r>
            <a:r>
              <a:rPr lang="cs-CZ" sz="2800" dirty="0">
                <a:ea typeface="Courier New"/>
                <a:cs typeface="Times New Roman"/>
              </a:rPr>
              <a:t>(</a:t>
            </a:r>
            <a:r>
              <a:rPr lang="cs-CZ" sz="2800" spc="-10" dirty="0">
                <a:ea typeface="Courier New"/>
                <a:cs typeface="Times New Roman"/>
              </a:rPr>
              <a:t>)</a:t>
            </a:r>
            <a:r>
              <a:rPr lang="cs-CZ" sz="2800" dirty="0">
                <a:ea typeface="Courier New"/>
                <a:cs typeface="Times New Roman"/>
              </a:rPr>
              <a:t>;</a:t>
            </a:r>
            <a:r>
              <a:rPr lang="cs-CZ" sz="2800" spc="-10" dirty="0">
                <a:solidFill>
                  <a:schemeClr val="tx1">
                    <a:lumMod val="65000"/>
                    <a:lumOff val="35000"/>
                  </a:schemeClr>
                </a:solidFill>
                <a:ea typeface="Courier New"/>
                <a:cs typeface="Times New Roman"/>
              </a:rPr>
              <a:t>/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ea typeface="Courier New"/>
                <a:cs typeface="Times New Roman"/>
              </a:rPr>
              <a:t>/</a:t>
            </a:r>
            <a:r>
              <a:rPr lang="cs-CZ" sz="2800" spc="-15" dirty="0">
                <a:solidFill>
                  <a:schemeClr val="tx1">
                    <a:lumMod val="65000"/>
                    <a:lumOff val="35000"/>
                  </a:schemeClr>
                </a:solidFill>
                <a:ea typeface="Courier New"/>
                <a:cs typeface="Times New Roman"/>
              </a:rPr>
              <a:t> </a:t>
            </a:r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  <a:ea typeface="Courier New"/>
                <a:cs typeface="Times New Roman"/>
              </a:rPr>
              <a:t>w</a:t>
            </a:r>
            <a:r>
              <a:rPr lang="cs-CZ" sz="2800" spc="5" dirty="0" err="1">
                <a:solidFill>
                  <a:schemeClr val="tx1">
                    <a:lumMod val="65000"/>
                    <a:lumOff val="35000"/>
                  </a:schemeClr>
                </a:solidFill>
                <a:ea typeface="Courier New"/>
                <a:cs typeface="Times New Roman"/>
              </a:rPr>
              <a:t>a</a:t>
            </a:r>
            <a:r>
              <a:rPr lang="cs-CZ" sz="2800" spc="-10" dirty="0" err="1">
                <a:solidFill>
                  <a:schemeClr val="tx1">
                    <a:lumMod val="65000"/>
                    <a:lumOff val="35000"/>
                  </a:schemeClr>
                </a:solidFill>
                <a:ea typeface="Courier New"/>
                <a:cs typeface="Times New Roman"/>
              </a:rPr>
              <a:t>i</a:t>
            </a:r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  <a:ea typeface="Courier New"/>
                <a:cs typeface="Times New Roman"/>
              </a:rPr>
              <a:t>t</a:t>
            </a:r>
            <a:r>
              <a:rPr lang="cs-CZ" sz="2800" spc="-40" dirty="0">
                <a:solidFill>
                  <a:schemeClr val="tx1">
                    <a:lumMod val="65000"/>
                    <a:lumOff val="35000"/>
                  </a:schemeClr>
                </a:solidFill>
                <a:ea typeface="Courier New"/>
                <a:cs typeface="Times New Roman"/>
              </a:rPr>
              <a:t> </a:t>
            </a:r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  <a:ea typeface="Courier New"/>
                <a:cs typeface="Times New Roman"/>
              </a:rPr>
              <a:t>for</a:t>
            </a:r>
            <a:r>
              <a:rPr lang="cs-CZ" sz="2800" spc="-25" dirty="0">
                <a:solidFill>
                  <a:schemeClr val="tx1">
                    <a:lumMod val="65000"/>
                    <a:lumOff val="35000"/>
                  </a:schemeClr>
                </a:solidFill>
                <a:ea typeface="Courier New"/>
                <a:cs typeface="Times New Roman"/>
              </a:rPr>
              <a:t> </a:t>
            </a:r>
            <a:r>
              <a:rPr lang="cs-CZ" sz="2800" spc="-10" dirty="0" err="1">
                <a:solidFill>
                  <a:schemeClr val="tx1">
                    <a:lumMod val="65000"/>
                    <a:lumOff val="35000"/>
                  </a:schemeClr>
                </a:solidFill>
                <a:ea typeface="Courier New"/>
                <a:cs typeface="Times New Roman"/>
              </a:rPr>
              <a:t>b</a:t>
            </a:r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  <a:ea typeface="Courier New"/>
                <a:cs typeface="Times New Roman"/>
              </a:rPr>
              <a:t>o</a:t>
            </a:r>
            <a:r>
              <a:rPr lang="cs-CZ" sz="2800" spc="5" dirty="0" err="1">
                <a:solidFill>
                  <a:schemeClr val="tx1">
                    <a:lumMod val="65000"/>
                    <a:lumOff val="35000"/>
                  </a:schemeClr>
                </a:solidFill>
                <a:ea typeface="Courier New"/>
                <a:cs typeface="Times New Roman"/>
              </a:rPr>
              <a:t>t</a:t>
            </a:r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  <a:ea typeface="Courier New"/>
                <a:cs typeface="Times New Roman"/>
              </a:rPr>
              <a:t>h</a:t>
            </a:r>
            <a:r>
              <a:rPr lang="cs-CZ" sz="2800" spc="-40" dirty="0">
                <a:solidFill>
                  <a:schemeClr val="tx1">
                    <a:lumMod val="65000"/>
                    <a:lumOff val="35000"/>
                  </a:schemeClr>
                </a:solidFill>
                <a:ea typeface="Courier New"/>
                <a:cs typeface="Times New Roman"/>
              </a:rPr>
              <a:t> </a:t>
            </a:r>
            <a:r>
              <a:rPr lang="cs-CZ" sz="2800" spc="-10" dirty="0" err="1">
                <a:solidFill>
                  <a:schemeClr val="tx1">
                    <a:lumMod val="65000"/>
                    <a:lumOff val="35000"/>
                  </a:schemeClr>
                </a:solidFill>
                <a:ea typeface="Courier New"/>
                <a:cs typeface="Times New Roman"/>
              </a:rPr>
              <a:t>t</a:t>
            </a:r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  <a:ea typeface="Courier New"/>
                <a:cs typeface="Times New Roman"/>
              </a:rPr>
              <a:t>a</a:t>
            </a:r>
            <a:r>
              <a:rPr lang="cs-CZ" sz="2800" spc="5" dirty="0" err="1">
                <a:solidFill>
                  <a:schemeClr val="tx1">
                    <a:lumMod val="65000"/>
                    <a:lumOff val="35000"/>
                  </a:schemeClr>
                </a:solidFill>
                <a:ea typeface="Courier New"/>
                <a:cs typeface="Times New Roman"/>
              </a:rPr>
              <a:t>s</a:t>
            </a:r>
            <a:r>
              <a:rPr lang="cs-CZ" sz="2800" spc="-10" dirty="0" err="1">
                <a:solidFill>
                  <a:schemeClr val="tx1">
                    <a:lumMod val="65000"/>
                    <a:lumOff val="35000"/>
                  </a:schemeClr>
                </a:solidFill>
                <a:ea typeface="Courier New"/>
                <a:cs typeface="Times New Roman"/>
              </a:rPr>
              <a:t>k</a:t>
            </a:r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  <a:ea typeface="Courier New"/>
                <a:cs typeface="Times New Roman"/>
              </a:rPr>
              <a:t>s</a:t>
            </a:r>
            <a:r>
              <a:rPr lang="cs-CZ" sz="2800" spc="-50" dirty="0">
                <a:solidFill>
                  <a:schemeClr val="tx1">
                    <a:lumMod val="65000"/>
                    <a:lumOff val="35000"/>
                  </a:schemeClr>
                </a:solidFill>
                <a:ea typeface="Courier New"/>
                <a:cs typeface="Times New Roman"/>
              </a:rPr>
              <a:t>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ea typeface="Courier New"/>
                <a:cs typeface="Times New Roman"/>
              </a:rPr>
              <a:t>to</a:t>
            </a:r>
            <a:r>
              <a:rPr lang="cs-CZ" sz="2800" spc="-25" dirty="0">
                <a:solidFill>
                  <a:schemeClr val="tx1">
                    <a:lumMod val="65000"/>
                    <a:lumOff val="35000"/>
                  </a:schemeClr>
                </a:solidFill>
                <a:ea typeface="Courier New"/>
                <a:cs typeface="Times New Roman"/>
              </a:rPr>
              <a:t> </a:t>
            </a:r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  <a:ea typeface="Courier New"/>
                <a:cs typeface="Times New Roman"/>
              </a:rPr>
              <a:t>c</a:t>
            </a:r>
            <a:r>
              <a:rPr lang="cs-CZ" sz="2800" spc="-10" dirty="0" err="1">
                <a:solidFill>
                  <a:schemeClr val="tx1">
                    <a:lumMod val="65000"/>
                    <a:lumOff val="35000"/>
                  </a:schemeClr>
                </a:solidFill>
                <a:ea typeface="Courier New"/>
                <a:cs typeface="Times New Roman"/>
              </a:rPr>
              <a:t>o</a:t>
            </a:r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  <a:ea typeface="Courier New"/>
                <a:cs typeface="Times New Roman"/>
              </a:rPr>
              <a:t>m</a:t>
            </a:r>
            <a:r>
              <a:rPr lang="cs-CZ" sz="2800" spc="5" dirty="0" err="1">
                <a:solidFill>
                  <a:schemeClr val="tx1">
                    <a:lumMod val="65000"/>
                    <a:lumOff val="35000"/>
                  </a:schemeClr>
                </a:solidFill>
                <a:ea typeface="Courier New"/>
                <a:cs typeface="Times New Roman"/>
              </a:rPr>
              <a:t>p</a:t>
            </a:r>
            <a:r>
              <a:rPr lang="cs-CZ" sz="2800" spc="-10" dirty="0" err="1">
                <a:solidFill>
                  <a:schemeClr val="tx1">
                    <a:lumMod val="65000"/>
                    <a:lumOff val="35000"/>
                  </a:schemeClr>
                </a:solidFill>
                <a:ea typeface="Courier New"/>
                <a:cs typeface="Times New Roman"/>
              </a:rPr>
              <a:t>l</a:t>
            </a:r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  <a:ea typeface="Courier New"/>
                <a:cs typeface="Times New Roman"/>
              </a:rPr>
              <a:t>e</a:t>
            </a:r>
            <a:r>
              <a:rPr lang="cs-CZ" sz="2800" spc="-10" dirty="0" err="1">
                <a:solidFill>
                  <a:schemeClr val="tx1">
                    <a:lumMod val="65000"/>
                    <a:lumOff val="35000"/>
                  </a:schemeClr>
                </a:solidFill>
                <a:ea typeface="Courier New"/>
                <a:cs typeface="Times New Roman"/>
              </a:rPr>
              <a:t>t</a:t>
            </a:r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  <a:ea typeface="Courier New"/>
                <a:cs typeface="Times New Roman"/>
              </a:rPr>
              <a:t>e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ea typeface="Courier New"/>
                <a:cs typeface="Times New Roman"/>
              </a:rPr>
              <a:t> </a:t>
            </a:r>
            <a:r>
              <a:rPr lang="cs-CZ" sz="2800" spc="-10" dirty="0">
                <a:ea typeface="Courier New"/>
                <a:cs typeface="Times New Roman"/>
              </a:rPr>
              <a:t>r</a:t>
            </a:r>
            <a:r>
              <a:rPr lang="cs-CZ" sz="2800" dirty="0">
                <a:ea typeface="Courier New"/>
                <a:cs typeface="Times New Roman"/>
              </a:rPr>
              <a:t>e</a:t>
            </a:r>
            <a:r>
              <a:rPr lang="cs-CZ" sz="2800" spc="-10" dirty="0">
                <a:ea typeface="Courier New"/>
                <a:cs typeface="Times New Roman"/>
              </a:rPr>
              <a:t>t</a:t>
            </a:r>
            <a:r>
              <a:rPr lang="cs-CZ" sz="2800" dirty="0">
                <a:ea typeface="Courier New"/>
                <a:cs typeface="Times New Roman"/>
              </a:rPr>
              <a:t>u</a:t>
            </a:r>
            <a:r>
              <a:rPr lang="cs-CZ" sz="2800" spc="5" dirty="0">
                <a:ea typeface="Courier New"/>
                <a:cs typeface="Times New Roman"/>
              </a:rPr>
              <a:t>r</a:t>
            </a:r>
            <a:r>
              <a:rPr lang="cs-CZ" sz="2800" dirty="0">
                <a:ea typeface="Courier New"/>
                <a:cs typeface="Times New Roman"/>
              </a:rPr>
              <a:t>n</a:t>
            </a:r>
            <a:r>
              <a:rPr lang="cs-CZ" sz="2800" spc="-55" dirty="0">
                <a:ea typeface="Courier New"/>
                <a:cs typeface="Times New Roman"/>
              </a:rPr>
              <a:t> </a:t>
            </a:r>
            <a:r>
              <a:rPr lang="cs-CZ" sz="2800" spc="-10" dirty="0" err="1">
                <a:ea typeface="Courier New"/>
                <a:cs typeface="Times New Roman"/>
              </a:rPr>
              <a:t>x</a:t>
            </a:r>
            <a:r>
              <a:rPr lang="cs-CZ" sz="2800" dirty="0" err="1">
                <a:ea typeface="Courier New"/>
                <a:cs typeface="Times New Roman"/>
              </a:rPr>
              <a:t>+</a:t>
            </a:r>
            <a:r>
              <a:rPr lang="cs-CZ" sz="2800" spc="5" dirty="0" err="1">
                <a:ea typeface="Courier New"/>
                <a:cs typeface="Times New Roman"/>
              </a:rPr>
              <a:t>y</a:t>
            </a:r>
            <a:r>
              <a:rPr lang="cs-CZ" sz="2800" dirty="0">
                <a:ea typeface="Courier New"/>
                <a:cs typeface="Times New Roman"/>
              </a:rPr>
              <a:t>;</a:t>
            </a:r>
            <a:endParaRPr lang="cs-CZ" sz="2800" dirty="0">
              <a:ea typeface="Calibri"/>
              <a:cs typeface="Times New Roman"/>
            </a:endParaRPr>
          </a:p>
          <a:p>
            <a:pPr marL="746760" indent="0">
              <a:spcAft>
                <a:spcPts val="0"/>
              </a:spcAft>
              <a:buNone/>
            </a:pPr>
            <a:r>
              <a:rPr lang="cs-CZ" sz="2800" dirty="0">
                <a:ea typeface="Courier New"/>
                <a:cs typeface="Times New Roman"/>
              </a:rPr>
              <a:t>}</a:t>
            </a:r>
            <a:endParaRPr lang="cs-CZ" sz="2800" dirty="0">
              <a:ea typeface="Calibri"/>
              <a:cs typeface="Times New Roman"/>
            </a:endParaRPr>
          </a:p>
          <a:p>
            <a:pPr marL="35306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cs-CZ" sz="2800" dirty="0" smtClean="0">
                <a:ea typeface="Courier New"/>
                <a:cs typeface="Times New Roman"/>
              </a:rPr>
              <a:t>}</a:t>
            </a:r>
            <a:endParaRPr lang="cs-CZ" sz="2800" dirty="0">
              <a:ea typeface="Calibri"/>
              <a:cs typeface="Times New Roman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203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995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6. </a:t>
            </a:r>
            <a:r>
              <a:rPr lang="cs-CZ" dirty="0" err="1" smtClean="0"/>
              <a:t>tbb</a:t>
            </a:r>
            <a:r>
              <a:rPr lang="cs-CZ" dirty="0"/>
              <a:t>::</a:t>
            </a:r>
            <a:r>
              <a:rPr lang="cs-CZ" dirty="0" err="1" smtClean="0"/>
              <a:t>parallel_for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Nad každým prvkem daného pole paralelně provede konkrétní funkci</a:t>
            </a:r>
          </a:p>
          <a:p>
            <a:pPr lvl="1"/>
            <a:r>
              <a:rPr lang="cs-CZ" dirty="0" smtClean="0"/>
              <a:t>Buď specifikovanou lambda funkcí</a:t>
            </a:r>
          </a:p>
          <a:p>
            <a:pPr lvl="1"/>
            <a:r>
              <a:rPr lang="cs-CZ" dirty="0" smtClean="0"/>
              <a:t>Nebo funkčním operátorem (objekt)</a:t>
            </a:r>
          </a:p>
          <a:p>
            <a:pPr lvl="2"/>
            <a:r>
              <a:rPr lang="cs-CZ" dirty="0" smtClean="0"/>
              <a:t>Musí být </a:t>
            </a:r>
            <a:r>
              <a:rPr lang="cs-CZ" dirty="0" err="1" smtClean="0"/>
              <a:t>const</a:t>
            </a:r>
            <a:r>
              <a:rPr lang="cs-CZ" dirty="0" smtClean="0"/>
              <a:t>, takže se v jednu chvíli může vykonávat na více procesorových jádrech zároveň</a:t>
            </a:r>
          </a:p>
          <a:p>
            <a:pPr lvl="2"/>
            <a:endParaRPr lang="cs-CZ" sz="1100" dirty="0"/>
          </a:p>
          <a:p>
            <a:pPr marL="0" indent="0">
              <a:buNone/>
            </a:pPr>
            <a:r>
              <a:rPr lang="en-US" dirty="0" err="1"/>
              <a:t>parallel_for</a:t>
            </a:r>
            <a:r>
              <a:rPr lang="en-US" dirty="0"/>
              <a:t>(Index first, Index last, Index step, </a:t>
            </a:r>
            <a:r>
              <a:rPr lang="en-US" dirty="0" err="1"/>
              <a:t>const</a:t>
            </a:r>
            <a:r>
              <a:rPr lang="en-US" dirty="0"/>
              <a:t> Function&amp; f</a:t>
            </a:r>
            <a:r>
              <a:rPr lang="en-US" dirty="0" smtClean="0"/>
              <a:t>)</a:t>
            </a:r>
            <a:r>
              <a:rPr lang="cs-CZ" dirty="0" smtClean="0"/>
              <a:t>{….}</a:t>
            </a:r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cs-CZ" dirty="0" err="1" smtClean="0">
                <a:latin typeface="Calibri" pitchFamily="34" charset="0"/>
                <a:cs typeface="Calibri" pitchFamily="34" charset="0"/>
              </a:rPr>
              <a:t>parallel_for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cs-CZ" dirty="0" err="1" smtClean="0">
                <a:latin typeface="Calibri" pitchFamily="34" charset="0"/>
                <a:cs typeface="Calibri" pitchFamily="34" charset="0"/>
              </a:rPr>
              <a:t>size_t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(0), n, </a:t>
            </a:r>
            <a:r>
              <a:rPr lang="cs-CZ" dirty="0" err="1" smtClean="0">
                <a:latin typeface="Calibri" pitchFamily="34" charset="0"/>
                <a:cs typeface="Calibri" pitchFamily="34" charset="0"/>
              </a:rPr>
              <a:t>size_t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(1), [&amp;](</a:t>
            </a:r>
            <a:r>
              <a:rPr lang="cs-CZ" dirty="0" err="1">
                <a:latin typeface="Calibri" pitchFamily="34" charset="0"/>
                <a:cs typeface="Calibri" pitchFamily="34" charset="0"/>
              </a:rPr>
              <a:t>size_t</a:t>
            </a:r>
            <a:r>
              <a:rPr lang="cs-CZ" dirty="0">
                <a:latin typeface="Calibri" pitchFamily="34" charset="0"/>
                <a:cs typeface="Calibri" pitchFamily="34" charset="0"/>
              </a:rPr>
              <a:t> 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i)  </a:t>
            </a:r>
            <a:r>
              <a:rPr lang="cs-CZ" dirty="0">
                <a:latin typeface="Calibri" pitchFamily="34" charset="0"/>
                <a:cs typeface="Calibri" pitchFamily="34" charset="0"/>
              </a:rPr>
              <a:t>{</a:t>
            </a:r>
          </a:p>
          <a:p>
            <a:pPr marL="0" indent="0">
              <a:buNone/>
            </a:pPr>
            <a:r>
              <a:rPr lang="cs-CZ" dirty="0">
                <a:latin typeface="Calibri" pitchFamily="34" charset="0"/>
                <a:cs typeface="Calibri" pitchFamily="34" charset="0"/>
              </a:rPr>
              <a:t>   </a:t>
            </a:r>
            <a:r>
              <a:rPr lang="sv-SE" dirty="0">
                <a:latin typeface="Calibri" pitchFamily="34" charset="0"/>
                <a:cs typeface="Calibri" pitchFamily="34" charset="0"/>
              </a:rPr>
              <a:t>for </a:t>
            </a:r>
            <a:r>
              <a:rPr lang="sv-SE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sv-SE" dirty="0" smtClean="0">
                <a:latin typeface="Calibri" pitchFamily="34" charset="0"/>
                <a:cs typeface="Calibri" pitchFamily="34" charset="0"/>
              </a:rPr>
              <a:t>=0</a:t>
            </a:r>
            <a:r>
              <a:rPr lang="sv-SE" dirty="0">
                <a:latin typeface="Calibri" pitchFamily="34" charset="0"/>
                <a:cs typeface="Calibri" pitchFamily="34" charset="0"/>
              </a:rPr>
              <a:t>; 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sv-SE" dirty="0" smtClean="0">
                <a:latin typeface="Calibri" pitchFamily="34" charset="0"/>
                <a:cs typeface="Calibri" pitchFamily="34" charset="0"/>
              </a:rPr>
              <a:t>&lt;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n</a:t>
            </a:r>
            <a:r>
              <a:rPr lang="sv-SE" dirty="0" smtClean="0">
                <a:latin typeface="Calibri" pitchFamily="34" charset="0"/>
                <a:cs typeface="Calibri" pitchFamily="34" charset="0"/>
              </a:rPr>
              <a:t>; 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sv-SE" dirty="0" smtClean="0">
                <a:latin typeface="Calibri" pitchFamily="34" charset="0"/>
                <a:cs typeface="Calibri" pitchFamily="34" charset="0"/>
              </a:rPr>
              <a:t>++) {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cs-CZ" dirty="0" err="1" smtClean="0">
                <a:latin typeface="Calibri" pitchFamily="34" charset="0"/>
                <a:cs typeface="Calibri" pitchFamily="34" charset="0"/>
              </a:rPr>
              <a:t>foo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(i, </a:t>
            </a:r>
            <a:r>
              <a:rPr lang="cs-CZ" dirty="0" err="1" smtClean="0">
                <a:latin typeface="Calibri" pitchFamily="34" charset="0"/>
                <a:cs typeface="Calibri" pitchFamily="34" charset="0"/>
              </a:rPr>
              <a:t>w_out</a:t>
            </a:r>
            <a:r>
              <a:rPr lang="cs-CZ" dirty="0">
                <a:latin typeface="Calibri" pitchFamily="34" charset="0"/>
                <a:cs typeface="Calibri" pitchFamily="34" charset="0"/>
              </a:rPr>
              <a:t>, </a:t>
            </a:r>
            <a:r>
              <a:rPr lang="cs-CZ" dirty="0" err="1" smtClean="0">
                <a:latin typeface="Calibri" pitchFamily="34" charset="0"/>
                <a:cs typeface="Calibri" pitchFamily="34" charset="0"/>
              </a:rPr>
              <a:t>s_value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);   } </a:t>
            </a:r>
            <a:endParaRPr lang="cs-CZ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cs-CZ" dirty="0" smtClean="0">
                <a:latin typeface="Calibri" pitchFamily="34" charset="0"/>
                <a:cs typeface="Calibri" pitchFamily="34" charset="0"/>
              </a:rPr>
              <a:t>});</a:t>
            </a:r>
          </a:p>
          <a:p>
            <a:pPr marL="0" indent="0">
              <a:buNone/>
            </a:pPr>
            <a:r>
              <a:rPr lang="cs-CZ" dirty="0" err="1" smtClean="0"/>
              <a:t>parallel_for</a:t>
            </a:r>
            <a:r>
              <a:rPr lang="cs-CZ" dirty="0" smtClean="0"/>
              <a:t>(0</a:t>
            </a:r>
            <a:r>
              <a:rPr lang="cs-CZ" dirty="0"/>
              <a:t>, n, [&amp;](</a:t>
            </a:r>
            <a:r>
              <a:rPr lang="cs-CZ" dirty="0" err="1" smtClean="0"/>
              <a:t>int</a:t>
            </a:r>
            <a:r>
              <a:rPr lang="cs-CZ" b="1" dirty="0" smtClean="0"/>
              <a:t> </a:t>
            </a:r>
            <a:r>
              <a:rPr lang="cs-CZ" dirty="0" smtClean="0"/>
              <a:t>i</a:t>
            </a:r>
            <a:r>
              <a:rPr lang="cs-CZ" dirty="0"/>
              <a:t>) </a:t>
            </a:r>
            <a:r>
              <a:rPr lang="cs-CZ" dirty="0" smtClean="0"/>
              <a:t>{	</a:t>
            </a:r>
            <a:r>
              <a:rPr lang="cs-CZ" dirty="0" err="1" smtClean="0"/>
              <a:t>Foo</a:t>
            </a:r>
            <a:r>
              <a:rPr lang="cs-CZ" dirty="0" smtClean="0"/>
              <a:t>(a[i]); });</a:t>
            </a:r>
            <a:endParaRPr lang="cs-CZ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204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624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6. </a:t>
            </a:r>
            <a:r>
              <a:rPr lang="cs-CZ" dirty="0" err="1"/>
              <a:t>tbb</a:t>
            </a:r>
            <a:r>
              <a:rPr lang="cs-CZ" dirty="0"/>
              <a:t>::</a:t>
            </a:r>
            <a:r>
              <a:rPr lang="cs-CZ" dirty="0" err="1"/>
              <a:t>parallel_for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500" b="1" dirty="0" err="1"/>
              <a:t>class</a:t>
            </a:r>
            <a:r>
              <a:rPr lang="cs-CZ" sz="2500" b="1" dirty="0"/>
              <a:t> </a:t>
            </a:r>
            <a:r>
              <a:rPr lang="cs-CZ" sz="2500" dirty="0" err="1"/>
              <a:t>CDoFoo</a:t>
            </a:r>
            <a:r>
              <a:rPr lang="cs-CZ" sz="2500" dirty="0"/>
              <a:t>{ </a:t>
            </a:r>
            <a:endParaRPr lang="cs-CZ" sz="2500" dirty="0" smtClean="0"/>
          </a:p>
          <a:p>
            <a:pPr marL="0" indent="0">
              <a:buNone/>
            </a:pPr>
            <a:r>
              <a:rPr lang="cs-CZ" sz="2500" dirty="0" smtClean="0"/>
              <a:t>	</a:t>
            </a:r>
            <a:r>
              <a:rPr lang="cs-CZ" sz="2500" dirty="0" err="1" smtClean="0"/>
              <a:t>floattype</a:t>
            </a:r>
            <a:r>
              <a:rPr lang="cs-CZ" sz="2500" dirty="0" smtClean="0"/>
              <a:t> </a:t>
            </a:r>
            <a:r>
              <a:rPr lang="cs-CZ" sz="2500" dirty="0"/>
              <a:t>*mA; </a:t>
            </a:r>
            <a:r>
              <a:rPr lang="cs-CZ" sz="2500" dirty="0" smtClean="0"/>
              <a:t> </a:t>
            </a:r>
            <a:r>
              <a:rPr lang="cs-CZ" sz="2500" dirty="0" err="1" smtClean="0"/>
              <a:t>size_t</a:t>
            </a:r>
            <a:r>
              <a:rPr lang="cs-CZ" sz="2500" dirty="0" smtClean="0"/>
              <a:t> </a:t>
            </a:r>
            <a:r>
              <a:rPr lang="cs-CZ" sz="2500" dirty="0" err="1"/>
              <a:t>mLen</a:t>
            </a:r>
            <a:r>
              <a:rPr lang="cs-CZ" sz="2500" dirty="0"/>
              <a:t>;</a:t>
            </a:r>
          </a:p>
          <a:p>
            <a:pPr marL="0" indent="0">
              <a:buNone/>
            </a:pPr>
            <a:r>
              <a:rPr lang="cs-CZ" sz="2500" b="1" dirty="0"/>
              <a:t>public</a:t>
            </a:r>
            <a:r>
              <a:rPr lang="cs-CZ" sz="2500" dirty="0"/>
              <a:t>:</a:t>
            </a:r>
          </a:p>
          <a:p>
            <a:pPr marL="0" indent="0">
              <a:buNone/>
            </a:pPr>
            <a:r>
              <a:rPr lang="cs-CZ" sz="2500" dirty="0" err="1"/>
              <a:t>CDoFoo</a:t>
            </a:r>
            <a:r>
              <a:rPr lang="cs-CZ" sz="2500" dirty="0"/>
              <a:t>(</a:t>
            </a:r>
            <a:r>
              <a:rPr lang="cs-CZ" sz="2500" dirty="0" err="1"/>
              <a:t>floattype</a:t>
            </a:r>
            <a:r>
              <a:rPr lang="cs-CZ" sz="2500" dirty="0"/>
              <a:t> *a, </a:t>
            </a:r>
            <a:r>
              <a:rPr lang="cs-CZ" sz="2500" dirty="0" err="1"/>
              <a:t>size_t</a:t>
            </a:r>
            <a:r>
              <a:rPr lang="cs-CZ" sz="2500" dirty="0"/>
              <a:t> len) : mA(a), </a:t>
            </a:r>
            <a:r>
              <a:rPr lang="cs-CZ" sz="2500" dirty="0" err="1"/>
              <a:t>mLen</a:t>
            </a:r>
            <a:r>
              <a:rPr lang="cs-CZ" sz="2500" dirty="0"/>
              <a:t>(len) </a:t>
            </a:r>
            <a:r>
              <a:rPr lang="cs-CZ" sz="2500" dirty="0" smtClean="0"/>
              <a:t>{};</a:t>
            </a:r>
            <a:endParaRPr lang="cs-CZ" sz="900" dirty="0"/>
          </a:p>
          <a:p>
            <a:pPr marL="0" indent="0">
              <a:buNone/>
            </a:pPr>
            <a:r>
              <a:rPr lang="cs-CZ" sz="2500" b="1" dirty="0" err="1"/>
              <a:t>void</a:t>
            </a:r>
            <a:r>
              <a:rPr lang="cs-CZ" sz="2500" b="1" dirty="0"/>
              <a:t> </a:t>
            </a:r>
            <a:r>
              <a:rPr lang="cs-CZ" sz="2500" b="1" dirty="0" err="1" smtClean="0"/>
              <a:t>operator</a:t>
            </a:r>
            <a:r>
              <a:rPr lang="cs-CZ" sz="2500" b="1" dirty="0" smtClean="0"/>
              <a:t> </a:t>
            </a:r>
            <a:r>
              <a:rPr lang="cs-CZ" sz="2500" dirty="0" smtClean="0"/>
              <a:t>() (</a:t>
            </a:r>
            <a:r>
              <a:rPr lang="cs-CZ" sz="2500" b="1" dirty="0" err="1" smtClean="0"/>
              <a:t>const</a:t>
            </a:r>
            <a:r>
              <a:rPr lang="cs-CZ" sz="2500" b="1" dirty="0" smtClean="0"/>
              <a:t> </a:t>
            </a:r>
            <a:r>
              <a:rPr lang="cs-CZ" sz="2500" dirty="0" err="1"/>
              <a:t>tbb</a:t>
            </a:r>
            <a:r>
              <a:rPr lang="cs-CZ" sz="2500" dirty="0"/>
              <a:t>::</a:t>
            </a:r>
            <a:r>
              <a:rPr lang="cs-CZ" sz="2500" dirty="0" err="1"/>
              <a:t>blocked_range</a:t>
            </a:r>
            <a:r>
              <a:rPr lang="cs-CZ" sz="2500" dirty="0"/>
              <a:t>&lt;</a:t>
            </a:r>
            <a:r>
              <a:rPr lang="cs-CZ" sz="2500" dirty="0" err="1"/>
              <a:t>size_t</a:t>
            </a:r>
            <a:r>
              <a:rPr lang="cs-CZ" sz="2500" dirty="0"/>
              <a:t>&gt;&amp; r ) </a:t>
            </a:r>
            <a:r>
              <a:rPr lang="cs-CZ" sz="2500" b="1" dirty="0" err="1"/>
              <a:t>const</a:t>
            </a:r>
            <a:r>
              <a:rPr lang="cs-CZ" sz="2500" b="1" dirty="0"/>
              <a:t> </a:t>
            </a:r>
            <a:r>
              <a:rPr lang="cs-CZ" sz="2500" dirty="0"/>
              <a:t>{</a:t>
            </a:r>
          </a:p>
          <a:p>
            <a:pPr marL="0" indent="0">
              <a:buNone/>
            </a:pPr>
            <a:r>
              <a:rPr lang="cs-CZ" sz="2500" b="1" dirty="0" smtClean="0"/>
              <a:t>    </a:t>
            </a:r>
            <a:r>
              <a:rPr lang="cs-CZ" sz="2500" dirty="0" err="1" smtClean="0"/>
              <a:t>size_t</a:t>
            </a:r>
            <a:r>
              <a:rPr lang="cs-CZ" sz="2500" b="1" dirty="0" smtClean="0"/>
              <a:t> </a:t>
            </a:r>
            <a:r>
              <a:rPr lang="cs-CZ" sz="2500" dirty="0" err="1"/>
              <a:t>r_end</a:t>
            </a:r>
            <a:r>
              <a:rPr lang="cs-CZ" sz="2500" dirty="0"/>
              <a:t> = </a:t>
            </a:r>
            <a:r>
              <a:rPr lang="cs-CZ" sz="2500" dirty="0" err="1"/>
              <a:t>r.end</a:t>
            </a:r>
            <a:r>
              <a:rPr lang="cs-CZ" sz="2500" dirty="0"/>
              <a:t>();</a:t>
            </a:r>
          </a:p>
          <a:p>
            <a:pPr marL="0" indent="0">
              <a:buNone/>
            </a:pPr>
            <a:r>
              <a:rPr lang="cs-CZ" sz="2500" b="1" dirty="0" smtClean="0"/>
              <a:t>    </a:t>
            </a:r>
            <a:r>
              <a:rPr lang="cs-CZ" sz="2500" dirty="0" err="1" smtClean="0"/>
              <a:t>for</a:t>
            </a:r>
            <a:r>
              <a:rPr lang="cs-CZ" sz="2500" b="1" dirty="0" smtClean="0"/>
              <a:t> </a:t>
            </a:r>
            <a:r>
              <a:rPr lang="cs-CZ" sz="2500" dirty="0"/>
              <a:t>(</a:t>
            </a:r>
            <a:r>
              <a:rPr lang="cs-CZ" sz="2500" dirty="0" err="1"/>
              <a:t>size_t</a:t>
            </a:r>
            <a:r>
              <a:rPr lang="cs-CZ" sz="2500" b="1" dirty="0"/>
              <a:t> </a:t>
            </a:r>
            <a:r>
              <a:rPr lang="cs-CZ" sz="2500" b="1" dirty="0" smtClean="0"/>
              <a:t> </a:t>
            </a:r>
            <a:r>
              <a:rPr lang="cs-CZ" sz="2500" dirty="0" smtClean="0"/>
              <a:t>i = </a:t>
            </a:r>
            <a:r>
              <a:rPr lang="cs-CZ" sz="2500" dirty="0" err="1" smtClean="0"/>
              <a:t>r.begin</a:t>
            </a:r>
            <a:r>
              <a:rPr lang="cs-CZ" sz="2500" dirty="0"/>
              <a:t>(); </a:t>
            </a:r>
            <a:r>
              <a:rPr lang="cs-CZ" sz="2500" dirty="0" smtClean="0"/>
              <a:t>i != </a:t>
            </a:r>
            <a:r>
              <a:rPr lang="cs-CZ" sz="2500" dirty="0" err="1" smtClean="0"/>
              <a:t>r_end</a:t>
            </a:r>
            <a:r>
              <a:rPr lang="cs-CZ" sz="2500" dirty="0"/>
              <a:t>; ++i) </a:t>
            </a:r>
            <a:endParaRPr lang="cs-CZ" sz="2500" dirty="0" smtClean="0"/>
          </a:p>
          <a:p>
            <a:pPr marL="0" indent="0">
              <a:buNone/>
            </a:pPr>
            <a:r>
              <a:rPr lang="cs-CZ" sz="2500" dirty="0"/>
              <a:t> </a:t>
            </a:r>
            <a:r>
              <a:rPr lang="cs-CZ" sz="2500" dirty="0" smtClean="0"/>
              <a:t>          </a:t>
            </a:r>
            <a:r>
              <a:rPr lang="cs-CZ" sz="2500" dirty="0" err="1" smtClean="0"/>
              <a:t>Foo</a:t>
            </a:r>
            <a:r>
              <a:rPr lang="cs-CZ" sz="2500" dirty="0" smtClean="0"/>
              <a:t>(mA[i</a:t>
            </a:r>
            <a:r>
              <a:rPr lang="cs-CZ" sz="2500" dirty="0"/>
              <a:t>]);</a:t>
            </a:r>
          </a:p>
          <a:p>
            <a:pPr marL="0" indent="0">
              <a:buNone/>
            </a:pPr>
            <a:r>
              <a:rPr lang="cs-CZ" sz="2500" dirty="0" smtClean="0"/>
              <a:t>}};</a:t>
            </a:r>
            <a:endParaRPr lang="cs-CZ" sz="900" dirty="0"/>
          </a:p>
          <a:p>
            <a:pPr marL="0" indent="0">
              <a:buNone/>
            </a:pPr>
            <a:r>
              <a:rPr lang="cs-CZ" sz="2700" dirty="0" err="1"/>
              <a:t>void</a:t>
            </a:r>
            <a:r>
              <a:rPr lang="cs-CZ" sz="2700" b="1" dirty="0"/>
              <a:t> </a:t>
            </a:r>
            <a:r>
              <a:rPr lang="cs-CZ" sz="2700" dirty="0" err="1"/>
              <a:t>DoFoo</a:t>
            </a:r>
            <a:r>
              <a:rPr lang="cs-CZ" sz="2700" dirty="0"/>
              <a:t>(</a:t>
            </a:r>
            <a:r>
              <a:rPr lang="cs-CZ" sz="2700" dirty="0" err="1"/>
              <a:t>floattype</a:t>
            </a:r>
            <a:r>
              <a:rPr lang="cs-CZ" sz="2700" dirty="0"/>
              <a:t> *a, </a:t>
            </a:r>
            <a:r>
              <a:rPr lang="cs-CZ" sz="2700" dirty="0" err="1"/>
              <a:t>size_t</a:t>
            </a:r>
            <a:r>
              <a:rPr lang="cs-CZ" sz="2700" b="1" dirty="0"/>
              <a:t> </a:t>
            </a:r>
            <a:r>
              <a:rPr lang="cs-CZ" sz="2700" dirty="0"/>
              <a:t>len) { </a:t>
            </a:r>
            <a:endParaRPr lang="cs-CZ" sz="2700" dirty="0" smtClean="0"/>
          </a:p>
          <a:p>
            <a:pPr marL="0" indent="0">
              <a:buNone/>
            </a:pPr>
            <a:r>
              <a:rPr lang="cs-CZ" sz="2700" dirty="0" smtClean="0"/>
              <a:t>   </a:t>
            </a:r>
            <a:r>
              <a:rPr lang="cs-CZ" sz="2700" dirty="0" err="1" smtClean="0"/>
              <a:t>CDoFoo</a:t>
            </a:r>
            <a:r>
              <a:rPr lang="cs-CZ" sz="2700" dirty="0" smtClean="0"/>
              <a:t> </a:t>
            </a:r>
            <a:r>
              <a:rPr lang="cs-CZ" sz="2700" dirty="0" err="1"/>
              <a:t>foo</a:t>
            </a:r>
            <a:r>
              <a:rPr lang="cs-CZ" sz="2700" dirty="0"/>
              <a:t>(a, len); </a:t>
            </a:r>
            <a:r>
              <a:rPr lang="cs-CZ" sz="2700" dirty="0" smtClean="0"/>
              <a:t>	</a:t>
            </a:r>
          </a:p>
          <a:p>
            <a:pPr marL="0" indent="0">
              <a:buNone/>
            </a:pPr>
            <a:r>
              <a:rPr lang="cs-CZ" sz="2700" dirty="0" smtClean="0"/>
              <a:t>   </a:t>
            </a:r>
            <a:r>
              <a:rPr lang="cs-CZ" sz="2700" b="1" dirty="0" err="1" smtClean="0"/>
              <a:t>tbb</a:t>
            </a:r>
            <a:r>
              <a:rPr lang="cs-CZ" sz="2700" b="1" dirty="0"/>
              <a:t>::</a:t>
            </a:r>
            <a:r>
              <a:rPr lang="cs-CZ" sz="2700" b="1" dirty="0" err="1" smtClean="0"/>
              <a:t>parallel_for</a:t>
            </a:r>
            <a:r>
              <a:rPr lang="cs-CZ" sz="2700" dirty="0" smtClean="0"/>
              <a:t>(</a:t>
            </a:r>
            <a:r>
              <a:rPr lang="cs-CZ" sz="2700" dirty="0" err="1" smtClean="0"/>
              <a:t>tbb</a:t>
            </a:r>
            <a:r>
              <a:rPr lang="cs-CZ" sz="2700" dirty="0"/>
              <a:t>::</a:t>
            </a:r>
            <a:r>
              <a:rPr lang="cs-CZ" sz="2700" dirty="0" err="1"/>
              <a:t>blocked_range</a:t>
            </a:r>
            <a:r>
              <a:rPr lang="cs-CZ" sz="2700" dirty="0"/>
              <a:t>&lt;</a:t>
            </a:r>
            <a:r>
              <a:rPr lang="cs-CZ" sz="2700" dirty="0" err="1"/>
              <a:t>size_t</a:t>
            </a:r>
            <a:r>
              <a:rPr lang="cs-CZ" sz="2700" dirty="0"/>
              <a:t>&gt;(0,len), </a:t>
            </a:r>
            <a:r>
              <a:rPr lang="cs-CZ" sz="2700" dirty="0" err="1"/>
              <a:t>foo</a:t>
            </a:r>
            <a:r>
              <a:rPr lang="cs-CZ" sz="2700" dirty="0"/>
              <a:t>);</a:t>
            </a:r>
          </a:p>
          <a:p>
            <a:pPr marL="0" indent="0">
              <a:buNone/>
            </a:pPr>
            <a:r>
              <a:rPr lang="cs-CZ" sz="2700" dirty="0"/>
              <a:t>}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205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439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6. </a:t>
            </a:r>
            <a:r>
              <a:rPr lang="cs-CZ" dirty="0" err="1" smtClean="0"/>
              <a:t>tbb</a:t>
            </a:r>
            <a:r>
              <a:rPr lang="cs-CZ" dirty="0"/>
              <a:t>::</a:t>
            </a:r>
            <a:r>
              <a:rPr lang="cs-CZ" dirty="0" err="1"/>
              <a:t>parallel_reduce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Nad každým prvkem daného pole paralelně provede redukční funkci</a:t>
            </a:r>
          </a:p>
          <a:p>
            <a:pPr lvl="1"/>
            <a:r>
              <a:rPr lang="cs-CZ" dirty="0"/>
              <a:t>specifikovanou Lambda </a:t>
            </a:r>
            <a:r>
              <a:rPr lang="cs-CZ" dirty="0" smtClean="0"/>
              <a:t>funkcí</a:t>
            </a:r>
          </a:p>
          <a:p>
            <a:pPr lvl="1"/>
            <a:r>
              <a:rPr lang="cs-CZ" dirty="0" smtClean="0"/>
              <a:t>Funkčním operátorem </a:t>
            </a:r>
          </a:p>
          <a:p>
            <a:pPr lvl="2"/>
            <a:r>
              <a:rPr lang="cs-CZ" dirty="0" smtClean="0"/>
              <a:t>Nemůže být </a:t>
            </a:r>
            <a:r>
              <a:rPr lang="cs-CZ" dirty="0" err="1" smtClean="0"/>
              <a:t>const</a:t>
            </a:r>
            <a:r>
              <a:rPr lang="cs-CZ" dirty="0" smtClean="0"/>
              <a:t>, protože aktualizuje dílčí výsledek</a:t>
            </a:r>
          </a:p>
          <a:p>
            <a:pPr lvl="2"/>
            <a:r>
              <a:rPr lang="cs-CZ" dirty="0" smtClean="0"/>
              <a:t>TBB sama vytváří instance objektu</a:t>
            </a:r>
          </a:p>
          <a:p>
            <a:pPr lvl="2"/>
            <a:r>
              <a:rPr lang="cs-CZ" dirty="0" smtClean="0"/>
              <a:t>Jedna instance může použita být opakovaně</a:t>
            </a:r>
          </a:p>
          <a:p>
            <a:pPr marL="0" indent="0">
              <a:buNone/>
            </a:pPr>
            <a:r>
              <a:rPr lang="en-US" dirty="0" err="1"/>
              <a:t>parallel_reduce</a:t>
            </a:r>
            <a:r>
              <a:rPr lang="en-US" dirty="0"/>
              <a:t>( </a:t>
            </a:r>
            <a:r>
              <a:rPr lang="en-US" dirty="0" err="1"/>
              <a:t>const</a:t>
            </a:r>
            <a:r>
              <a:rPr lang="en-US" dirty="0"/>
              <a:t> Range&amp; range, Body&amp; body </a:t>
            </a:r>
            <a:r>
              <a:rPr lang="en-US" dirty="0" smtClean="0"/>
              <a:t>)</a:t>
            </a:r>
            <a:r>
              <a:rPr lang="cs-CZ" dirty="0" smtClean="0"/>
              <a:t>{…}</a:t>
            </a:r>
          </a:p>
          <a:p>
            <a:pPr marL="0" indent="0">
              <a:buNone/>
            </a:pPr>
            <a:endParaRPr lang="cs-CZ" sz="2500" dirty="0" smtClean="0"/>
          </a:p>
          <a:p>
            <a:pPr marL="0" indent="0">
              <a:buNone/>
            </a:pPr>
            <a:r>
              <a:rPr lang="cs-CZ" sz="2800" dirty="0" smtClean="0"/>
              <a:t>long</a:t>
            </a:r>
            <a:r>
              <a:rPr lang="cs-CZ" sz="2800" b="1" dirty="0" smtClean="0"/>
              <a:t> </a:t>
            </a:r>
            <a:r>
              <a:rPr lang="cs-CZ" sz="2800" dirty="0" err="1" smtClean="0"/>
              <a:t>ParallelMinIndexFoo</a:t>
            </a:r>
            <a:r>
              <a:rPr lang="cs-CZ" sz="2800" dirty="0"/>
              <a:t>( </a:t>
            </a:r>
            <a:r>
              <a:rPr lang="cs-CZ" sz="2800" dirty="0" err="1" smtClean="0"/>
              <a:t>float</a:t>
            </a:r>
            <a:r>
              <a:rPr lang="cs-CZ" sz="2800" b="1" dirty="0" smtClean="0"/>
              <a:t> </a:t>
            </a:r>
            <a:r>
              <a:rPr lang="cs-CZ" sz="2800" dirty="0" smtClean="0"/>
              <a:t>a</a:t>
            </a:r>
            <a:r>
              <a:rPr lang="cs-CZ" sz="2800" dirty="0"/>
              <a:t>[], </a:t>
            </a:r>
            <a:r>
              <a:rPr lang="cs-CZ" sz="2800" dirty="0" err="1" smtClean="0"/>
              <a:t>size_t</a:t>
            </a:r>
            <a:r>
              <a:rPr lang="cs-CZ" sz="2800" b="1" dirty="0" smtClean="0"/>
              <a:t> </a:t>
            </a:r>
            <a:r>
              <a:rPr lang="cs-CZ" sz="2800" dirty="0" smtClean="0"/>
              <a:t>n </a:t>
            </a:r>
            <a:r>
              <a:rPr lang="cs-CZ" sz="2800" dirty="0"/>
              <a:t>) </a:t>
            </a:r>
            <a:r>
              <a:rPr lang="cs-CZ" sz="2800" dirty="0" smtClean="0"/>
              <a:t>{</a:t>
            </a:r>
          </a:p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800" dirty="0" smtClean="0"/>
              <a:t>   </a:t>
            </a:r>
            <a:r>
              <a:rPr lang="cs-CZ" sz="2800" dirty="0" err="1" smtClean="0"/>
              <a:t>CminIdx</a:t>
            </a:r>
            <a:r>
              <a:rPr lang="cs-CZ" sz="2800" dirty="0" smtClean="0"/>
              <a:t> </a:t>
            </a:r>
            <a:r>
              <a:rPr lang="cs-CZ" sz="2800" dirty="0" err="1" smtClean="0"/>
              <a:t>mif</a:t>
            </a:r>
            <a:r>
              <a:rPr lang="cs-CZ" sz="2800" dirty="0" smtClean="0"/>
              <a:t>(a);</a:t>
            </a:r>
          </a:p>
          <a:p>
            <a:pPr marL="0" indent="0">
              <a:buNone/>
            </a:pPr>
            <a:r>
              <a:rPr lang="cs-CZ" sz="2800" b="1" dirty="0" smtClean="0"/>
              <a:t>    </a:t>
            </a:r>
            <a:r>
              <a:rPr lang="cs-CZ" sz="2800" b="1" dirty="0" err="1" smtClean="0"/>
              <a:t>tbb</a:t>
            </a:r>
            <a:r>
              <a:rPr lang="cs-CZ" sz="2800" b="1" dirty="0"/>
              <a:t>::</a:t>
            </a:r>
            <a:r>
              <a:rPr lang="cs-CZ" sz="2800" b="1" dirty="0" err="1"/>
              <a:t>parallel_reduce</a:t>
            </a:r>
            <a:r>
              <a:rPr lang="cs-CZ" sz="2800" dirty="0"/>
              <a:t>(</a:t>
            </a:r>
            <a:r>
              <a:rPr lang="cs-CZ" sz="2800" dirty="0" err="1"/>
              <a:t>tbb</a:t>
            </a:r>
            <a:r>
              <a:rPr lang="cs-CZ" sz="2800" dirty="0"/>
              <a:t>::</a:t>
            </a:r>
            <a:r>
              <a:rPr lang="cs-CZ" sz="2800" dirty="0" err="1"/>
              <a:t>blocked_range</a:t>
            </a:r>
            <a:r>
              <a:rPr lang="cs-CZ" sz="2800" dirty="0"/>
              <a:t>&lt;</a:t>
            </a:r>
            <a:r>
              <a:rPr lang="cs-CZ" sz="2800" dirty="0" err="1"/>
              <a:t>size_t</a:t>
            </a:r>
            <a:r>
              <a:rPr lang="cs-CZ" sz="2800" dirty="0"/>
              <a:t>&gt;(0,n), </a:t>
            </a:r>
            <a:r>
              <a:rPr lang="cs-CZ" sz="2800" dirty="0" err="1"/>
              <a:t>mif</a:t>
            </a:r>
            <a:r>
              <a:rPr lang="cs-CZ" sz="2800" dirty="0" smtClean="0"/>
              <a:t>);      </a:t>
            </a:r>
          </a:p>
          <a:p>
            <a:pPr marL="0" indent="0">
              <a:buNone/>
            </a:pPr>
            <a:r>
              <a:rPr lang="cs-CZ" sz="2800" b="1" dirty="0" smtClean="0"/>
              <a:t>     </a:t>
            </a:r>
            <a:r>
              <a:rPr lang="cs-CZ" sz="2800" dirty="0" smtClean="0"/>
              <a:t>return</a:t>
            </a:r>
            <a:r>
              <a:rPr lang="cs-CZ" sz="2800" b="1" dirty="0" smtClean="0"/>
              <a:t> </a:t>
            </a:r>
            <a:r>
              <a:rPr lang="cs-CZ" sz="2800" dirty="0" err="1" smtClean="0"/>
              <a:t>mif.index_of_min</a:t>
            </a:r>
            <a:r>
              <a:rPr lang="cs-CZ" sz="2800" dirty="0" smtClean="0"/>
              <a:t>;</a:t>
            </a:r>
          </a:p>
          <a:p>
            <a:pPr marL="0" indent="0">
              <a:buNone/>
            </a:pPr>
            <a:r>
              <a:rPr lang="cs-CZ" sz="2800" dirty="0" smtClean="0"/>
              <a:t>}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206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869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6. </a:t>
            </a:r>
            <a:r>
              <a:rPr lang="cs-CZ" dirty="0" err="1" smtClean="0"/>
              <a:t>tbb</a:t>
            </a:r>
            <a:r>
              <a:rPr lang="cs-CZ" dirty="0" smtClean="0"/>
              <a:t>::</a:t>
            </a:r>
            <a:r>
              <a:rPr lang="cs-CZ" dirty="0" err="1" smtClean="0"/>
              <a:t>parallel_reduce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700" dirty="0" err="1" smtClean="0"/>
              <a:t>class</a:t>
            </a:r>
            <a:r>
              <a:rPr lang="cs-CZ" sz="2700" dirty="0" smtClean="0"/>
              <a:t> </a:t>
            </a:r>
            <a:r>
              <a:rPr lang="cs-CZ" sz="2400" dirty="0" err="1"/>
              <a:t>CminIdx</a:t>
            </a:r>
            <a:r>
              <a:rPr lang="cs-CZ" sz="2400" dirty="0"/>
              <a:t> </a:t>
            </a:r>
            <a:r>
              <a:rPr lang="cs-CZ" sz="2700" dirty="0" smtClean="0"/>
              <a:t>{</a:t>
            </a:r>
          </a:p>
          <a:p>
            <a:pPr marL="0" indent="0">
              <a:buNone/>
            </a:pPr>
            <a:r>
              <a:rPr lang="cs-CZ" sz="2700" dirty="0" smtClean="0"/>
              <a:t>     </a:t>
            </a:r>
            <a:r>
              <a:rPr lang="cs-CZ" sz="2700" dirty="0" err="1" smtClean="0"/>
              <a:t>const</a:t>
            </a:r>
            <a:r>
              <a:rPr lang="cs-CZ" sz="2700" dirty="0" smtClean="0"/>
              <a:t> </a:t>
            </a:r>
            <a:r>
              <a:rPr lang="cs-CZ" sz="2700" dirty="0" err="1" smtClean="0"/>
              <a:t>float</a:t>
            </a:r>
            <a:r>
              <a:rPr lang="cs-CZ" sz="2700" dirty="0" smtClean="0"/>
              <a:t> *</a:t>
            </a:r>
            <a:r>
              <a:rPr lang="cs-CZ" sz="2700" dirty="0" err="1" smtClean="0"/>
              <a:t>const</a:t>
            </a:r>
            <a:r>
              <a:rPr lang="cs-CZ" sz="2700" dirty="0" smtClean="0"/>
              <a:t> </a:t>
            </a:r>
            <a:r>
              <a:rPr lang="cs-CZ" sz="2700" dirty="0" err="1" smtClean="0"/>
              <a:t>my_a</a:t>
            </a:r>
            <a:r>
              <a:rPr lang="cs-CZ" sz="2700" dirty="0" smtClean="0"/>
              <a:t>;</a:t>
            </a:r>
          </a:p>
          <a:p>
            <a:pPr marL="0" indent="0">
              <a:buNone/>
            </a:pPr>
            <a:r>
              <a:rPr lang="cs-CZ" sz="2700" dirty="0" smtClean="0"/>
              <a:t>public:</a:t>
            </a:r>
          </a:p>
          <a:p>
            <a:pPr marL="0" indent="0">
              <a:buNone/>
            </a:pPr>
            <a:r>
              <a:rPr lang="cs-CZ" sz="2700" dirty="0" smtClean="0"/>
              <a:t>     </a:t>
            </a:r>
            <a:r>
              <a:rPr lang="cs-CZ" sz="2700" dirty="0" err="1" smtClean="0"/>
              <a:t>float</a:t>
            </a:r>
            <a:r>
              <a:rPr lang="cs-CZ" sz="2700" dirty="0" smtClean="0"/>
              <a:t> </a:t>
            </a:r>
            <a:r>
              <a:rPr lang="cs-CZ" sz="2700" dirty="0" err="1" smtClean="0"/>
              <a:t>value_of_min</a:t>
            </a:r>
            <a:r>
              <a:rPr lang="cs-CZ" sz="2700" dirty="0" smtClean="0"/>
              <a:t>; </a:t>
            </a:r>
          </a:p>
          <a:p>
            <a:pPr marL="0" indent="0">
              <a:buNone/>
            </a:pPr>
            <a:r>
              <a:rPr lang="cs-CZ" sz="2700" dirty="0"/>
              <a:t> </a:t>
            </a:r>
            <a:r>
              <a:rPr lang="cs-CZ" sz="2700" dirty="0" smtClean="0"/>
              <a:t>    long </a:t>
            </a:r>
            <a:r>
              <a:rPr lang="cs-CZ" sz="2700" dirty="0" err="1" smtClean="0"/>
              <a:t>index_of_min</a:t>
            </a:r>
            <a:r>
              <a:rPr lang="cs-CZ" sz="2700" dirty="0" smtClean="0"/>
              <a:t>;</a:t>
            </a:r>
          </a:p>
          <a:p>
            <a:pPr marL="0" indent="0">
              <a:buNone/>
            </a:pPr>
            <a:r>
              <a:rPr lang="cs-CZ" sz="2700" b="1" dirty="0" smtClean="0"/>
              <a:t>     </a:t>
            </a:r>
            <a:r>
              <a:rPr lang="cs-CZ" sz="2700" b="1" dirty="0" err="1" smtClean="0"/>
              <a:t>void</a:t>
            </a:r>
            <a:r>
              <a:rPr lang="cs-CZ" sz="2700" b="1" dirty="0" smtClean="0"/>
              <a:t> </a:t>
            </a:r>
            <a:r>
              <a:rPr lang="cs-CZ" sz="2700" b="1" dirty="0" err="1" smtClean="0"/>
              <a:t>operator</a:t>
            </a:r>
            <a:r>
              <a:rPr lang="cs-CZ" sz="2700" b="1" dirty="0" smtClean="0"/>
              <a:t> ()</a:t>
            </a:r>
            <a:r>
              <a:rPr lang="cs-CZ" sz="2700" dirty="0" smtClean="0"/>
              <a:t>(</a:t>
            </a:r>
            <a:r>
              <a:rPr lang="cs-CZ" sz="2700" dirty="0" err="1" smtClean="0"/>
              <a:t>const</a:t>
            </a:r>
            <a:r>
              <a:rPr lang="cs-CZ" sz="2700" dirty="0" smtClean="0"/>
              <a:t> </a:t>
            </a:r>
            <a:r>
              <a:rPr lang="cs-CZ" sz="2700" dirty="0" err="1" smtClean="0"/>
              <a:t>tbb</a:t>
            </a:r>
            <a:r>
              <a:rPr lang="cs-CZ" sz="2700" dirty="0" smtClean="0"/>
              <a:t>::</a:t>
            </a:r>
            <a:r>
              <a:rPr lang="cs-CZ" sz="2700" dirty="0" err="1" smtClean="0"/>
              <a:t>blocked_range</a:t>
            </a:r>
            <a:r>
              <a:rPr lang="cs-CZ" sz="2700" dirty="0" smtClean="0"/>
              <a:t>&lt;</a:t>
            </a:r>
            <a:r>
              <a:rPr lang="cs-CZ" sz="2700" dirty="0" err="1" smtClean="0"/>
              <a:t>size_t</a:t>
            </a:r>
            <a:r>
              <a:rPr lang="cs-CZ" sz="2700" dirty="0" smtClean="0"/>
              <a:t>&gt;&amp; r ) {</a:t>
            </a:r>
          </a:p>
          <a:p>
            <a:pPr marL="0" indent="0">
              <a:buNone/>
            </a:pPr>
            <a:r>
              <a:rPr lang="cs-CZ" sz="2700" dirty="0" smtClean="0"/>
              <a:t>          </a:t>
            </a:r>
            <a:r>
              <a:rPr lang="cs-CZ" sz="2700" dirty="0" err="1" smtClean="0"/>
              <a:t>const</a:t>
            </a:r>
            <a:r>
              <a:rPr lang="cs-CZ" sz="2700" dirty="0" smtClean="0"/>
              <a:t> </a:t>
            </a:r>
            <a:r>
              <a:rPr lang="cs-CZ" sz="2700" dirty="0" err="1" smtClean="0"/>
              <a:t>float</a:t>
            </a:r>
            <a:r>
              <a:rPr lang="cs-CZ" sz="2700" dirty="0" smtClean="0"/>
              <a:t> *a = </a:t>
            </a:r>
            <a:r>
              <a:rPr lang="cs-CZ" sz="2700" dirty="0" err="1" smtClean="0"/>
              <a:t>my_a</a:t>
            </a:r>
            <a:r>
              <a:rPr lang="cs-CZ" sz="2700" dirty="0" smtClean="0"/>
              <a:t>;</a:t>
            </a:r>
          </a:p>
          <a:p>
            <a:pPr marL="0" indent="0">
              <a:buNone/>
            </a:pPr>
            <a:r>
              <a:rPr lang="cs-CZ" sz="2700" dirty="0" smtClean="0"/>
              <a:t>          </a:t>
            </a:r>
            <a:r>
              <a:rPr lang="cs-CZ" sz="2700" dirty="0" err="1" smtClean="0"/>
              <a:t>for</a:t>
            </a:r>
            <a:r>
              <a:rPr lang="cs-CZ" sz="2700" dirty="0" smtClean="0"/>
              <a:t>( </a:t>
            </a:r>
            <a:r>
              <a:rPr lang="cs-CZ" sz="2700" dirty="0" err="1" smtClean="0"/>
              <a:t>size_t</a:t>
            </a:r>
            <a:r>
              <a:rPr lang="cs-CZ" sz="2700" dirty="0" smtClean="0"/>
              <a:t> i=</a:t>
            </a:r>
            <a:r>
              <a:rPr lang="cs-CZ" sz="2700" dirty="0" err="1" smtClean="0"/>
              <a:t>r.begin</a:t>
            </a:r>
            <a:r>
              <a:rPr lang="cs-CZ" sz="2700" dirty="0" smtClean="0"/>
              <a:t>(); i!=</a:t>
            </a:r>
            <a:r>
              <a:rPr lang="cs-CZ" sz="2700" dirty="0" err="1" smtClean="0"/>
              <a:t>r.end</a:t>
            </a:r>
            <a:r>
              <a:rPr lang="cs-CZ" sz="2700" dirty="0" smtClean="0"/>
              <a:t>(); ++i ) </a:t>
            </a:r>
          </a:p>
          <a:p>
            <a:pPr marL="0" indent="0">
              <a:buNone/>
            </a:pPr>
            <a:r>
              <a:rPr lang="cs-CZ" sz="2700" dirty="0" smtClean="0"/>
              <a:t>               </a:t>
            </a:r>
            <a:r>
              <a:rPr lang="cs-CZ" sz="2700" dirty="0" err="1" smtClean="0"/>
              <a:t>if</a:t>
            </a:r>
            <a:r>
              <a:rPr lang="cs-CZ" sz="2700" dirty="0" smtClean="0"/>
              <a:t> (a[i]&lt;</a:t>
            </a:r>
            <a:r>
              <a:rPr lang="cs-CZ" sz="2700" dirty="0" err="1" smtClean="0"/>
              <a:t>value_of_min</a:t>
            </a:r>
            <a:r>
              <a:rPr lang="cs-CZ" sz="2700" dirty="0" smtClean="0"/>
              <a:t> ) {  </a:t>
            </a:r>
          </a:p>
          <a:p>
            <a:pPr marL="0" indent="0">
              <a:buNone/>
            </a:pPr>
            <a:r>
              <a:rPr lang="cs-CZ" sz="2700" dirty="0"/>
              <a:t>	</a:t>
            </a:r>
            <a:r>
              <a:rPr lang="cs-CZ" sz="2700" dirty="0" smtClean="0"/>
              <a:t>	</a:t>
            </a:r>
            <a:r>
              <a:rPr lang="cs-CZ" sz="2700" dirty="0" err="1" smtClean="0"/>
              <a:t>value_of_min</a:t>
            </a:r>
            <a:r>
              <a:rPr lang="cs-CZ" sz="2700" dirty="0" smtClean="0"/>
              <a:t> = a[i]; </a:t>
            </a:r>
            <a:r>
              <a:rPr lang="cs-CZ" sz="2700" dirty="0" err="1" smtClean="0"/>
              <a:t>index_of_min</a:t>
            </a:r>
            <a:r>
              <a:rPr lang="cs-CZ" sz="2700" dirty="0" smtClean="0"/>
              <a:t> = i;  </a:t>
            </a:r>
          </a:p>
          <a:p>
            <a:pPr marL="0" indent="0">
              <a:buNone/>
            </a:pPr>
            <a:r>
              <a:rPr lang="cs-CZ" sz="2700" dirty="0"/>
              <a:t>	</a:t>
            </a:r>
            <a:r>
              <a:rPr lang="cs-CZ" sz="2700" dirty="0" smtClean="0"/>
              <a:t>    } </a:t>
            </a:r>
          </a:p>
          <a:p>
            <a:pPr marL="0" indent="0">
              <a:buNone/>
            </a:pPr>
            <a:r>
              <a:rPr lang="cs-CZ" sz="2700" dirty="0" smtClean="0"/>
              <a:t>    }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pPr/>
              <a:t>207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994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6. </a:t>
            </a:r>
            <a:r>
              <a:rPr lang="cs-CZ" dirty="0" err="1"/>
              <a:t>tbb</a:t>
            </a:r>
            <a:r>
              <a:rPr lang="cs-CZ" dirty="0"/>
              <a:t>::</a:t>
            </a:r>
            <a:r>
              <a:rPr lang="cs-CZ" dirty="0" err="1"/>
              <a:t>parallel_reduce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700" dirty="0" smtClean="0"/>
              <a:t> </a:t>
            </a:r>
            <a:r>
              <a:rPr lang="cs-CZ" sz="2400" dirty="0" err="1"/>
              <a:t>CminIdx</a:t>
            </a:r>
            <a:r>
              <a:rPr lang="cs-CZ" sz="2700" dirty="0" smtClean="0"/>
              <a:t>(</a:t>
            </a:r>
            <a:r>
              <a:rPr lang="cs-CZ" sz="2700" dirty="0" err="1" smtClean="0"/>
              <a:t>const</a:t>
            </a:r>
            <a:r>
              <a:rPr lang="cs-CZ" sz="2700" b="1" dirty="0" smtClean="0"/>
              <a:t> </a:t>
            </a:r>
            <a:r>
              <a:rPr lang="cs-CZ" sz="2700" dirty="0" err="1" smtClean="0"/>
              <a:t>float</a:t>
            </a:r>
            <a:r>
              <a:rPr lang="cs-CZ" sz="2700" b="1" dirty="0" smtClean="0"/>
              <a:t> </a:t>
            </a:r>
            <a:r>
              <a:rPr lang="cs-CZ" sz="2700" dirty="0"/>
              <a:t>a[]): </a:t>
            </a:r>
            <a:r>
              <a:rPr lang="cs-CZ" sz="2700" dirty="0" err="1"/>
              <a:t>my_a</a:t>
            </a:r>
            <a:r>
              <a:rPr lang="cs-CZ" sz="2700" dirty="0"/>
              <a:t>(a),  </a:t>
            </a:r>
            <a:r>
              <a:rPr lang="cs-CZ" sz="2700" dirty="0" err="1"/>
              <a:t>value_of_min</a:t>
            </a:r>
            <a:r>
              <a:rPr lang="cs-CZ" sz="2700" dirty="0"/>
              <a:t>(MAX), </a:t>
            </a:r>
            <a:r>
              <a:rPr lang="cs-CZ" sz="2700" dirty="0" smtClean="0"/>
              <a:t>				</a:t>
            </a:r>
            <a:r>
              <a:rPr lang="cs-CZ" sz="2700" dirty="0" err="1" smtClean="0"/>
              <a:t>index_of_min</a:t>
            </a:r>
            <a:r>
              <a:rPr lang="cs-CZ" sz="2700" dirty="0"/>
              <a:t>(-1){}</a:t>
            </a:r>
          </a:p>
          <a:p>
            <a:pPr marL="0" indent="0">
              <a:buNone/>
            </a:pPr>
            <a:r>
              <a:rPr lang="cs-CZ" sz="2700" dirty="0" smtClean="0"/>
              <a:t> </a:t>
            </a:r>
            <a:r>
              <a:rPr lang="cs-CZ" sz="2400" dirty="0" err="1" smtClean="0"/>
              <a:t>CminIdx</a:t>
            </a:r>
            <a:r>
              <a:rPr lang="cs-CZ" sz="2700" dirty="0" smtClean="0"/>
              <a:t>(</a:t>
            </a:r>
            <a:r>
              <a:rPr lang="cs-CZ" sz="2400" dirty="0" err="1" smtClean="0"/>
              <a:t>CminIdx</a:t>
            </a:r>
            <a:r>
              <a:rPr lang="cs-CZ" sz="2700" dirty="0" smtClean="0"/>
              <a:t>&amp; </a:t>
            </a:r>
            <a:r>
              <a:rPr lang="cs-CZ" sz="2700" dirty="0"/>
              <a:t>x, </a:t>
            </a:r>
            <a:r>
              <a:rPr lang="cs-CZ" sz="2400" dirty="0" err="1"/>
              <a:t>tbb</a:t>
            </a:r>
            <a:r>
              <a:rPr lang="cs-CZ" sz="2400" dirty="0"/>
              <a:t>::</a:t>
            </a:r>
            <a:r>
              <a:rPr lang="cs-CZ" sz="2700" dirty="0" smtClean="0"/>
              <a:t>split</a:t>
            </a:r>
            <a:r>
              <a:rPr lang="cs-CZ" sz="2700" dirty="0"/>
              <a:t>): </a:t>
            </a:r>
            <a:r>
              <a:rPr lang="cs-CZ" sz="2700" dirty="0" err="1" smtClean="0"/>
              <a:t>my_a</a:t>
            </a:r>
            <a:r>
              <a:rPr lang="cs-CZ" sz="2700" dirty="0" smtClean="0"/>
              <a:t>(</a:t>
            </a:r>
            <a:r>
              <a:rPr lang="cs-CZ" sz="2700" dirty="0" err="1" smtClean="0"/>
              <a:t>x.my_a</a:t>
            </a:r>
            <a:r>
              <a:rPr lang="cs-CZ" sz="2700" dirty="0" smtClean="0"/>
              <a:t>), 				                         </a:t>
            </a:r>
            <a:r>
              <a:rPr lang="cs-CZ" sz="2700" dirty="0" err="1" smtClean="0"/>
              <a:t>value_of_min</a:t>
            </a:r>
            <a:r>
              <a:rPr lang="cs-CZ" sz="2700" dirty="0" smtClean="0"/>
              <a:t>(MAX), </a:t>
            </a:r>
            <a:r>
              <a:rPr lang="cs-CZ" sz="2700" dirty="0" err="1" smtClean="0"/>
              <a:t>index_of_min</a:t>
            </a:r>
            <a:r>
              <a:rPr lang="cs-CZ" sz="2700" dirty="0" smtClean="0"/>
              <a:t> </a:t>
            </a:r>
            <a:r>
              <a:rPr lang="cs-CZ" sz="2700" dirty="0"/>
              <a:t>(-1){} </a:t>
            </a:r>
          </a:p>
          <a:p>
            <a:pPr marL="0" indent="0">
              <a:buNone/>
            </a:pPr>
            <a:endParaRPr lang="cs-CZ" sz="2700" b="1" dirty="0" smtClean="0"/>
          </a:p>
          <a:p>
            <a:pPr marL="0" indent="0">
              <a:buNone/>
            </a:pPr>
            <a:r>
              <a:rPr lang="cs-CZ" sz="2700" b="1" dirty="0" smtClean="0"/>
              <a:t> </a:t>
            </a:r>
            <a:r>
              <a:rPr lang="cs-CZ" sz="2700" b="1" dirty="0" err="1" smtClean="0"/>
              <a:t>void</a:t>
            </a:r>
            <a:r>
              <a:rPr lang="cs-CZ" sz="2700" b="1" dirty="0" smtClean="0"/>
              <a:t> </a:t>
            </a:r>
            <a:r>
              <a:rPr lang="cs-CZ" sz="2700" dirty="0" err="1"/>
              <a:t>join</a:t>
            </a:r>
            <a:r>
              <a:rPr lang="cs-CZ" sz="2700" dirty="0"/>
              <a:t>( </a:t>
            </a:r>
            <a:r>
              <a:rPr lang="cs-CZ" sz="2700" b="1" dirty="0" err="1"/>
              <a:t>const</a:t>
            </a:r>
            <a:r>
              <a:rPr lang="cs-CZ" sz="2700" b="1" dirty="0"/>
              <a:t> </a:t>
            </a:r>
            <a:r>
              <a:rPr lang="cs-CZ" sz="2400" dirty="0" err="1" smtClean="0"/>
              <a:t>CminIdx</a:t>
            </a:r>
            <a:r>
              <a:rPr lang="cs-CZ" sz="2700" dirty="0" smtClean="0"/>
              <a:t>&amp; </a:t>
            </a:r>
            <a:r>
              <a:rPr lang="cs-CZ" sz="2700" dirty="0"/>
              <a:t>y ) {</a:t>
            </a:r>
          </a:p>
          <a:p>
            <a:pPr marL="0" indent="0">
              <a:buNone/>
            </a:pPr>
            <a:r>
              <a:rPr lang="cs-CZ" sz="2700" b="1" dirty="0"/>
              <a:t>    </a:t>
            </a:r>
            <a:r>
              <a:rPr lang="cs-CZ" sz="2700" b="1" dirty="0" smtClean="0"/>
              <a:t>  </a:t>
            </a:r>
            <a:r>
              <a:rPr lang="cs-CZ" sz="2700" b="1" dirty="0" err="1" smtClean="0"/>
              <a:t>if</a:t>
            </a:r>
            <a:r>
              <a:rPr lang="cs-CZ" sz="2700" dirty="0"/>
              <a:t>( </a:t>
            </a:r>
            <a:r>
              <a:rPr lang="cs-CZ" sz="2700" dirty="0" err="1"/>
              <a:t>y.value_of_min</a:t>
            </a:r>
            <a:r>
              <a:rPr lang="cs-CZ" sz="2700" dirty="0"/>
              <a:t>&lt;</a:t>
            </a:r>
            <a:r>
              <a:rPr lang="cs-CZ" sz="2700" dirty="0" err="1"/>
              <a:t>value_of_min</a:t>
            </a:r>
            <a:r>
              <a:rPr lang="cs-CZ" sz="2700" dirty="0"/>
              <a:t> ) {</a:t>
            </a:r>
          </a:p>
          <a:p>
            <a:pPr marL="0" indent="0">
              <a:buNone/>
            </a:pPr>
            <a:r>
              <a:rPr lang="cs-CZ" sz="2700" dirty="0"/>
              <a:t>            </a:t>
            </a:r>
            <a:r>
              <a:rPr lang="cs-CZ" sz="2700" dirty="0" err="1"/>
              <a:t>value_of_min</a:t>
            </a:r>
            <a:r>
              <a:rPr lang="cs-CZ" sz="2700" dirty="0"/>
              <a:t> = </a:t>
            </a:r>
            <a:r>
              <a:rPr lang="cs-CZ" sz="2700" dirty="0" err="1"/>
              <a:t>y.value_of_min</a:t>
            </a:r>
            <a:r>
              <a:rPr lang="cs-CZ" sz="2700" dirty="0"/>
              <a:t>;     </a:t>
            </a:r>
            <a:r>
              <a:rPr lang="cs-CZ" sz="2700" dirty="0" smtClean="0"/>
              <a:t>   		 	  	</a:t>
            </a:r>
            <a:r>
              <a:rPr lang="cs-CZ" sz="2700" dirty="0" err="1" smtClean="0"/>
              <a:t>index_of_min</a:t>
            </a:r>
            <a:r>
              <a:rPr lang="cs-CZ" sz="2700" dirty="0" smtClean="0"/>
              <a:t> </a:t>
            </a:r>
            <a:r>
              <a:rPr lang="cs-CZ" sz="2700" dirty="0"/>
              <a:t>= </a:t>
            </a:r>
            <a:r>
              <a:rPr lang="cs-CZ" sz="2700" dirty="0" err="1"/>
              <a:t>y.index_of_min</a:t>
            </a:r>
            <a:r>
              <a:rPr lang="cs-CZ" sz="2700" dirty="0"/>
              <a:t>;</a:t>
            </a:r>
          </a:p>
          <a:p>
            <a:pPr marL="0" indent="0">
              <a:buNone/>
            </a:pPr>
            <a:r>
              <a:rPr lang="cs-CZ" sz="2700" dirty="0"/>
              <a:t>     </a:t>
            </a:r>
            <a:r>
              <a:rPr lang="cs-CZ" sz="2700" dirty="0" smtClean="0"/>
              <a:t> }</a:t>
            </a:r>
            <a:endParaRPr lang="cs-CZ" sz="2700" dirty="0"/>
          </a:p>
          <a:p>
            <a:pPr marL="0" indent="0">
              <a:buNone/>
            </a:pPr>
            <a:r>
              <a:rPr lang="cs-CZ" sz="2700" dirty="0" smtClean="0"/>
              <a:t>  }</a:t>
            </a:r>
          </a:p>
          <a:p>
            <a:pPr marL="0" indent="0">
              <a:buNone/>
            </a:pPr>
            <a:r>
              <a:rPr lang="cs-CZ" sz="2700" dirty="0" smtClean="0"/>
              <a:t>};</a:t>
            </a:r>
            <a:endParaRPr lang="cs-CZ" sz="27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208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485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6. </a:t>
            </a:r>
            <a:r>
              <a:rPr lang="cs-CZ" dirty="0" err="1"/>
              <a:t>tbb</a:t>
            </a:r>
            <a:r>
              <a:rPr lang="cs-CZ" dirty="0"/>
              <a:t>::</a:t>
            </a:r>
            <a:r>
              <a:rPr lang="cs-CZ" dirty="0" err="1"/>
              <a:t>parallel_reduce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Třída (</a:t>
            </a:r>
            <a:r>
              <a:rPr lang="cs-CZ" i="1" dirty="0" smtClean="0"/>
              <a:t>Body</a:t>
            </a:r>
            <a:r>
              <a:rPr lang="cs-CZ" dirty="0" smtClean="0"/>
              <a:t>) musí obsahovat </a:t>
            </a:r>
            <a:r>
              <a:rPr lang="cs-CZ" b="1" dirty="0" smtClean="0"/>
              <a:t>dva konstruktory</a:t>
            </a:r>
          </a:p>
          <a:p>
            <a:pPr lvl="1"/>
            <a:r>
              <a:rPr lang="cs-CZ" b="1" dirty="0" smtClean="0"/>
              <a:t>1. který vytvoří 1. instanci </a:t>
            </a:r>
            <a:r>
              <a:rPr lang="cs-CZ" dirty="0" smtClean="0"/>
              <a:t>třídy, která se předá </a:t>
            </a:r>
            <a:r>
              <a:rPr lang="cs-CZ" dirty="0" err="1" smtClean="0"/>
              <a:t>parallel_for</a:t>
            </a:r>
            <a:endParaRPr lang="cs-CZ" dirty="0" smtClean="0"/>
          </a:p>
          <a:p>
            <a:pPr lvl="1"/>
            <a:r>
              <a:rPr lang="cs-CZ" b="1" dirty="0" smtClean="0"/>
              <a:t>split konstruktor</a:t>
            </a:r>
            <a:r>
              <a:rPr lang="cs-CZ" dirty="0" smtClean="0"/>
              <a:t>, který volá TBB a který si bere parametry od již existující instance</a:t>
            </a:r>
          </a:p>
          <a:p>
            <a:r>
              <a:rPr lang="cs-CZ" b="1" dirty="0" smtClean="0"/>
              <a:t>Funkční operátor </a:t>
            </a:r>
            <a:r>
              <a:rPr lang="cs-CZ" dirty="0" smtClean="0"/>
              <a:t>aktualizuje výsledek pro každou instanci</a:t>
            </a:r>
          </a:p>
          <a:p>
            <a:r>
              <a:rPr lang="cs-CZ" dirty="0" smtClean="0"/>
              <a:t>Metoda </a:t>
            </a:r>
            <a:r>
              <a:rPr lang="cs-CZ" b="1" dirty="0" err="1" smtClean="0"/>
              <a:t>join</a:t>
            </a:r>
            <a:r>
              <a:rPr lang="cs-CZ" dirty="0" smtClean="0"/>
              <a:t> produkuje (mezi)výsledek ze svého mezivýsledku a </a:t>
            </a:r>
            <a:r>
              <a:rPr lang="cs-CZ" dirty="0"/>
              <a:t>mezivýsledku jiné </a:t>
            </a:r>
            <a:r>
              <a:rPr lang="cs-CZ" dirty="0" smtClean="0"/>
              <a:t>instance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209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415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Asymetrický multiprocesor – ASMP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548680"/>
            <a:ext cx="8928992" cy="6309320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Jednotlivé procesory mohou vykonávat specifické </a:t>
            </a:r>
            <a:r>
              <a:rPr lang="cs-CZ" dirty="0" smtClean="0"/>
              <a:t>úkoly</a:t>
            </a:r>
          </a:p>
          <a:p>
            <a:r>
              <a:rPr lang="cs-CZ" dirty="0" smtClean="0"/>
              <a:t>Výhody</a:t>
            </a:r>
            <a:endParaRPr lang="cs-CZ" dirty="0"/>
          </a:p>
          <a:p>
            <a:pPr lvl="1"/>
            <a:r>
              <a:rPr lang="cs-CZ" dirty="0"/>
              <a:t>Sdílená paměť může obsahovat pouze minimum dat</a:t>
            </a:r>
          </a:p>
          <a:p>
            <a:pPr lvl="1"/>
            <a:r>
              <a:rPr lang="cs-CZ" dirty="0" smtClean="0"/>
              <a:t>=&gt; Minimalizace </a:t>
            </a:r>
            <a:r>
              <a:rPr lang="cs-CZ" dirty="0"/>
              <a:t>přenosu po sběrnici</a:t>
            </a:r>
          </a:p>
          <a:p>
            <a:r>
              <a:rPr lang="cs-CZ" dirty="0" smtClean="0"/>
              <a:t>Nevýhody</a:t>
            </a:r>
          </a:p>
          <a:p>
            <a:pPr lvl="1"/>
            <a:r>
              <a:rPr lang="cs-CZ" dirty="0" smtClean="0"/>
              <a:t>Složité řízení na úrovni OS</a:t>
            </a:r>
          </a:p>
          <a:p>
            <a:pPr lvl="1"/>
            <a:r>
              <a:rPr lang="cs-CZ" dirty="0" smtClean="0"/>
              <a:t>Nelze využít redundance procesorů (spolehlivost)</a:t>
            </a:r>
          </a:p>
          <a:p>
            <a:pPr lvl="1"/>
            <a:r>
              <a:rPr lang="cs-CZ" dirty="0" smtClean="0"/>
              <a:t>Neuniverzálnost </a:t>
            </a:r>
          </a:p>
          <a:p>
            <a:r>
              <a:rPr lang="cs-CZ" dirty="0" smtClean="0"/>
              <a:t>Vhodné v aplikacích, kde existuje stabilní množina procesů a lze provést jejich pevné rozvržení na procesory</a:t>
            </a:r>
          </a:p>
          <a:p>
            <a:pPr lvl="1"/>
            <a:r>
              <a:rPr lang="cs-CZ" dirty="0" smtClean="0"/>
              <a:t>Např. aplikace počítačového řízení průmyslových procesů v reálném čase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43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6. </a:t>
            </a:r>
            <a:r>
              <a:rPr lang="cs-CZ" dirty="0" err="1"/>
              <a:t>tbb</a:t>
            </a:r>
            <a:r>
              <a:rPr lang="cs-CZ" dirty="0"/>
              <a:t>::</a:t>
            </a:r>
            <a:r>
              <a:rPr lang="cs-CZ" dirty="0" err="1"/>
              <a:t>parallel_reduce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278389" cy="6173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210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051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6. TBB paralel sum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b="1" dirty="0" err="1" smtClean="0"/>
              <a:t>float</a:t>
            </a:r>
            <a:r>
              <a:rPr lang="cs-CZ" dirty="0" smtClean="0"/>
              <a:t> </a:t>
            </a:r>
            <a:r>
              <a:rPr lang="cs-CZ" b="1" dirty="0" err="1" smtClean="0"/>
              <a:t>ParallelSum</a:t>
            </a:r>
            <a:r>
              <a:rPr lang="cs-CZ" dirty="0" smtClean="0"/>
              <a:t>( </a:t>
            </a:r>
            <a:r>
              <a:rPr lang="cs-CZ" dirty="0" err="1" smtClean="0"/>
              <a:t>float</a:t>
            </a:r>
            <a:r>
              <a:rPr lang="cs-CZ" dirty="0" smtClean="0"/>
              <a:t> </a:t>
            </a:r>
            <a:r>
              <a:rPr lang="cs-CZ" dirty="0" err="1" smtClean="0"/>
              <a:t>array</a:t>
            </a:r>
            <a:r>
              <a:rPr lang="cs-CZ" dirty="0" smtClean="0"/>
              <a:t>[], </a:t>
            </a:r>
            <a:r>
              <a:rPr lang="cs-CZ" dirty="0" err="1" smtClean="0"/>
              <a:t>size_t</a:t>
            </a:r>
            <a:r>
              <a:rPr lang="cs-CZ" dirty="0" smtClean="0"/>
              <a:t> n ) {</a:t>
            </a:r>
          </a:p>
          <a:p>
            <a:pPr marL="0" indent="0">
              <a:buNone/>
            </a:pPr>
            <a:r>
              <a:rPr lang="cs-CZ" dirty="0" smtClean="0"/>
              <a:t>   </a:t>
            </a:r>
            <a:r>
              <a:rPr lang="cs-CZ" b="1" dirty="0" smtClean="0"/>
              <a:t>return</a:t>
            </a:r>
            <a:r>
              <a:rPr lang="cs-CZ" dirty="0" smtClean="0"/>
              <a:t> </a:t>
            </a:r>
            <a:r>
              <a:rPr lang="cs-CZ" dirty="0" err="1"/>
              <a:t>parallel_reduce</a:t>
            </a:r>
            <a:r>
              <a:rPr lang="cs-CZ" dirty="0" smtClean="0"/>
              <a:t>(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</a:t>
            </a:r>
            <a:r>
              <a:rPr lang="cs-CZ" dirty="0" err="1" smtClean="0"/>
              <a:t>blocked_range</a:t>
            </a:r>
            <a:r>
              <a:rPr lang="cs-CZ" dirty="0" smtClean="0"/>
              <a:t>&lt;</a:t>
            </a:r>
            <a:r>
              <a:rPr lang="cs-CZ" dirty="0" err="1" smtClean="0"/>
              <a:t>float</a:t>
            </a:r>
            <a:r>
              <a:rPr lang="cs-CZ" dirty="0" smtClean="0"/>
              <a:t>*&gt; (</a:t>
            </a:r>
            <a:r>
              <a:rPr lang="cs-CZ" dirty="0" err="1" smtClean="0"/>
              <a:t>array</a:t>
            </a:r>
            <a:r>
              <a:rPr lang="cs-CZ" dirty="0"/>
              <a:t>, </a:t>
            </a:r>
            <a:r>
              <a:rPr lang="cs-CZ" dirty="0" err="1"/>
              <a:t>array+n</a:t>
            </a:r>
            <a:r>
              <a:rPr lang="cs-CZ" dirty="0"/>
              <a:t> </a:t>
            </a:r>
            <a:r>
              <a:rPr lang="cs-CZ" dirty="0" smtClean="0"/>
              <a:t>),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0.f</a:t>
            </a:r>
            <a:r>
              <a:rPr lang="cs-CZ" dirty="0"/>
              <a:t>,</a:t>
            </a:r>
          </a:p>
          <a:p>
            <a:pPr marL="0" indent="0">
              <a:buNone/>
            </a:pPr>
            <a:r>
              <a:rPr lang="cs-CZ" dirty="0" smtClean="0"/>
              <a:t>        []</a:t>
            </a:r>
            <a:r>
              <a:rPr lang="cs-CZ" b="1" dirty="0" smtClean="0"/>
              <a:t>(</a:t>
            </a:r>
            <a:r>
              <a:rPr lang="cs-CZ" dirty="0" err="1"/>
              <a:t>const</a:t>
            </a:r>
            <a:r>
              <a:rPr lang="cs-CZ" dirty="0"/>
              <a:t> </a:t>
            </a:r>
            <a:r>
              <a:rPr lang="cs-CZ" dirty="0" err="1"/>
              <a:t>blocked_range</a:t>
            </a:r>
            <a:r>
              <a:rPr lang="cs-CZ" dirty="0"/>
              <a:t>&lt;</a:t>
            </a:r>
            <a:r>
              <a:rPr lang="cs-CZ" dirty="0" err="1"/>
              <a:t>float</a:t>
            </a:r>
            <a:r>
              <a:rPr lang="cs-CZ" dirty="0"/>
              <a:t>*&gt;&amp; r, </a:t>
            </a:r>
            <a:r>
              <a:rPr lang="cs-CZ" dirty="0" err="1"/>
              <a:t>float</a:t>
            </a:r>
            <a:r>
              <a:rPr lang="cs-CZ" dirty="0"/>
              <a:t> </a:t>
            </a:r>
            <a:r>
              <a:rPr lang="cs-CZ" dirty="0" err="1"/>
              <a:t>init</a:t>
            </a:r>
            <a:r>
              <a:rPr lang="cs-CZ" b="1" dirty="0" smtClean="0"/>
              <a:t>)</a:t>
            </a:r>
            <a:r>
              <a:rPr lang="cs-CZ" dirty="0" smtClean="0"/>
              <a:t> -&gt;</a:t>
            </a:r>
            <a:r>
              <a:rPr lang="cs-CZ" dirty="0" err="1" smtClean="0"/>
              <a:t>float</a:t>
            </a:r>
            <a:r>
              <a:rPr lang="cs-CZ" dirty="0" smtClean="0"/>
              <a:t> </a:t>
            </a:r>
            <a:r>
              <a:rPr lang="cs-CZ" dirty="0"/>
              <a:t>{</a:t>
            </a:r>
          </a:p>
          <a:p>
            <a:pPr marL="0" indent="0">
              <a:buNone/>
            </a:pPr>
            <a:r>
              <a:rPr lang="cs-CZ" dirty="0" smtClean="0"/>
              <a:t>            </a:t>
            </a:r>
            <a:r>
              <a:rPr lang="cs-CZ" dirty="0" err="1" smtClean="0"/>
              <a:t>for</a:t>
            </a:r>
            <a:r>
              <a:rPr lang="cs-CZ" dirty="0"/>
              <a:t>( </a:t>
            </a:r>
            <a:r>
              <a:rPr lang="cs-CZ" dirty="0" err="1"/>
              <a:t>float</a:t>
            </a:r>
            <a:r>
              <a:rPr lang="cs-CZ" dirty="0"/>
              <a:t>* a=</a:t>
            </a:r>
            <a:r>
              <a:rPr lang="cs-CZ" dirty="0" err="1"/>
              <a:t>r.begin</a:t>
            </a:r>
            <a:r>
              <a:rPr lang="cs-CZ" dirty="0"/>
              <a:t>(); a!=</a:t>
            </a:r>
            <a:r>
              <a:rPr lang="cs-CZ" dirty="0" err="1"/>
              <a:t>r.end</a:t>
            </a:r>
            <a:r>
              <a:rPr lang="cs-CZ" dirty="0"/>
              <a:t>(); ++a </a:t>
            </a:r>
            <a:r>
              <a:rPr lang="cs-CZ" dirty="0" smtClean="0"/>
              <a:t>)   </a:t>
            </a:r>
            <a:r>
              <a:rPr lang="cs-CZ" dirty="0" err="1" smtClean="0"/>
              <a:t>init</a:t>
            </a:r>
            <a:r>
              <a:rPr lang="cs-CZ" dirty="0" smtClean="0"/>
              <a:t> </a:t>
            </a:r>
            <a:r>
              <a:rPr lang="cs-CZ" dirty="0"/>
              <a:t>+= *a;</a:t>
            </a:r>
          </a:p>
          <a:p>
            <a:pPr marL="0" indent="0">
              <a:buNone/>
            </a:pPr>
            <a:r>
              <a:rPr lang="cs-CZ" dirty="0" smtClean="0"/>
              <a:t>            return </a:t>
            </a:r>
            <a:r>
              <a:rPr lang="cs-CZ" dirty="0" err="1"/>
              <a:t>init</a:t>
            </a:r>
            <a:r>
              <a:rPr lang="cs-CZ" dirty="0"/>
              <a:t>;</a:t>
            </a:r>
          </a:p>
          <a:p>
            <a:pPr marL="0" indent="0">
              <a:buNone/>
            </a:pPr>
            <a:r>
              <a:rPr lang="cs-CZ" dirty="0" smtClean="0"/>
              <a:t>         },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        []</a:t>
            </a:r>
            <a:r>
              <a:rPr lang="cs-CZ" b="1" dirty="0" smtClean="0"/>
              <a:t>(</a:t>
            </a:r>
            <a:r>
              <a:rPr lang="cs-CZ" dirty="0" smtClean="0"/>
              <a:t> </a:t>
            </a:r>
            <a:r>
              <a:rPr lang="cs-CZ" dirty="0" err="1"/>
              <a:t>float</a:t>
            </a:r>
            <a:r>
              <a:rPr lang="cs-CZ" dirty="0"/>
              <a:t> x, </a:t>
            </a:r>
            <a:r>
              <a:rPr lang="cs-CZ" dirty="0" err="1"/>
              <a:t>float</a:t>
            </a:r>
            <a:r>
              <a:rPr lang="cs-CZ" dirty="0"/>
              <a:t> y </a:t>
            </a:r>
            <a:r>
              <a:rPr lang="cs-CZ" b="1" dirty="0"/>
              <a:t>)</a:t>
            </a:r>
            <a:r>
              <a:rPr lang="cs-CZ" dirty="0"/>
              <a:t>-&gt;</a:t>
            </a:r>
            <a:r>
              <a:rPr lang="cs-CZ" dirty="0" err="1"/>
              <a:t>float</a:t>
            </a:r>
            <a:r>
              <a:rPr lang="cs-CZ" dirty="0"/>
              <a:t> {</a:t>
            </a:r>
          </a:p>
          <a:p>
            <a:pPr marL="0" indent="0">
              <a:buNone/>
            </a:pPr>
            <a:r>
              <a:rPr lang="cs-CZ" dirty="0" smtClean="0"/>
              <a:t>             return </a:t>
            </a:r>
            <a:r>
              <a:rPr lang="cs-CZ" dirty="0" err="1"/>
              <a:t>x+y</a:t>
            </a:r>
            <a:r>
              <a:rPr lang="cs-CZ" dirty="0"/>
              <a:t>;</a:t>
            </a:r>
          </a:p>
          <a:p>
            <a:pPr marL="0" indent="0">
              <a:buNone/>
            </a:pPr>
            <a:r>
              <a:rPr lang="cs-CZ" dirty="0" smtClean="0"/>
              <a:t>        }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    );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}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211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93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6. TBB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Lambda funkce </a:t>
            </a:r>
            <a:r>
              <a:rPr lang="cs-CZ" dirty="0"/>
              <a:t>je vlastně </a:t>
            </a:r>
            <a:r>
              <a:rPr lang="cs-CZ" dirty="0" err="1"/>
              <a:t>struct</a:t>
            </a:r>
            <a:r>
              <a:rPr lang="cs-CZ" dirty="0"/>
              <a:t> s funkčním operátorem</a:t>
            </a:r>
          </a:p>
          <a:p>
            <a:r>
              <a:rPr lang="cs-CZ" dirty="0"/>
              <a:t>Pro komplexní redukční operace </a:t>
            </a:r>
            <a:r>
              <a:rPr lang="cs-CZ" dirty="0" smtClean="0"/>
              <a:t>může </a:t>
            </a:r>
            <a:r>
              <a:rPr lang="cs-CZ" dirty="0"/>
              <a:t>být efektivnější vytvořit </a:t>
            </a:r>
            <a:r>
              <a:rPr lang="cs-CZ" dirty="0" smtClean="0"/>
              <a:t>třídu </a:t>
            </a:r>
            <a:r>
              <a:rPr lang="cs-CZ" dirty="0"/>
              <a:t>namísto použití lambda funkcí</a:t>
            </a:r>
          </a:p>
          <a:p>
            <a:r>
              <a:rPr lang="cs-CZ" dirty="0" err="1"/>
              <a:t>parallel</a:t>
            </a:r>
            <a:r>
              <a:rPr lang="cs-CZ" dirty="0"/>
              <a:t>_* může procházet prvky v libovolném pořadí</a:t>
            </a:r>
          </a:p>
          <a:p>
            <a:pPr lvl="1"/>
            <a:r>
              <a:rPr lang="cs-CZ" dirty="0"/>
              <a:t>Např. hledáme-li index minimálního prvku pole, můžeme získat různé indexy v závislosti na tom, kdy se vyhodnotí který prvek pole</a:t>
            </a:r>
          </a:p>
          <a:p>
            <a:pPr lvl="1"/>
            <a:r>
              <a:rPr lang="cs-CZ" b="1" dirty="0" err="1" smtClean="0"/>
              <a:t>parallel_deterministic_reduce</a:t>
            </a:r>
            <a:endParaRPr lang="cs-CZ" dirty="0"/>
          </a:p>
          <a:p>
            <a:pPr lvl="2"/>
            <a:r>
              <a:rPr lang="cs-CZ" dirty="0" smtClean="0"/>
              <a:t>prvky </a:t>
            </a:r>
            <a:r>
              <a:rPr lang="cs-CZ" dirty="0"/>
              <a:t>projde vždy ve stejném pořadí</a:t>
            </a:r>
          </a:p>
          <a:p>
            <a:pPr lvl="2"/>
            <a:r>
              <a:rPr lang="cs-CZ" dirty="0" smtClean="0"/>
              <a:t>pomalejší než </a:t>
            </a:r>
            <a:r>
              <a:rPr lang="cs-CZ" dirty="0" err="1"/>
              <a:t>parallel_reduce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212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700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6. </a:t>
            </a:r>
            <a:r>
              <a:rPr lang="cs-CZ" dirty="0" err="1" smtClean="0"/>
              <a:t>tbb</a:t>
            </a:r>
            <a:r>
              <a:rPr lang="cs-CZ" dirty="0"/>
              <a:t>::</a:t>
            </a:r>
            <a:r>
              <a:rPr lang="cs-CZ" dirty="0" err="1" smtClean="0"/>
              <a:t>parallel_do</a:t>
            </a:r>
            <a:r>
              <a:rPr lang="cs-CZ" dirty="0"/>
              <a:t>, </a:t>
            </a:r>
            <a:r>
              <a:rPr lang="cs-CZ" dirty="0" err="1"/>
              <a:t>tbb</a:t>
            </a:r>
            <a:r>
              <a:rPr lang="cs-CZ" dirty="0"/>
              <a:t>::</a:t>
            </a:r>
            <a:r>
              <a:rPr lang="cs-CZ" dirty="0" err="1"/>
              <a:t>parallel_do_feeder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Pokud neznáme počet zpracovávaných prvků nebo lze v těle cyklu přidat další práci (zvýšit počet </a:t>
            </a:r>
            <a:r>
              <a:rPr lang="cs-CZ" dirty="0" err="1" smtClean="0"/>
              <a:t>iter</a:t>
            </a:r>
            <a:r>
              <a:rPr lang="cs-CZ" dirty="0" smtClean="0"/>
              <a:t>.)</a:t>
            </a:r>
          </a:p>
          <a:p>
            <a:pPr lvl="1"/>
            <a:r>
              <a:rPr lang="cs-CZ" dirty="0" smtClean="0"/>
              <a:t>Např. pro procházení grafem</a:t>
            </a:r>
          </a:p>
          <a:p>
            <a:r>
              <a:rPr lang="cs-CZ" dirty="0" smtClean="0"/>
              <a:t>Bude </a:t>
            </a:r>
            <a:r>
              <a:rPr lang="cs-CZ" dirty="0" err="1" smtClean="0"/>
              <a:t>škálovat</a:t>
            </a:r>
            <a:r>
              <a:rPr lang="cs-CZ" dirty="0" smtClean="0"/>
              <a:t> jenom, když</a:t>
            </a:r>
          </a:p>
          <a:p>
            <a:pPr lvl="1"/>
            <a:r>
              <a:rPr lang="cs-CZ" dirty="0" smtClean="0"/>
              <a:t>Vstupní </a:t>
            </a:r>
            <a:r>
              <a:rPr lang="cs-CZ" dirty="0" err="1" smtClean="0"/>
              <a:t>stream</a:t>
            </a:r>
            <a:r>
              <a:rPr lang="cs-CZ" dirty="0" smtClean="0"/>
              <a:t> bude mít jenom </a:t>
            </a:r>
            <a:r>
              <a:rPr lang="cs-CZ" dirty="0" err="1" smtClean="0"/>
              <a:t>random</a:t>
            </a:r>
            <a:r>
              <a:rPr lang="cs-CZ" dirty="0" smtClean="0"/>
              <a:t> </a:t>
            </a:r>
            <a:r>
              <a:rPr lang="cs-CZ" dirty="0" err="1" smtClean="0"/>
              <a:t>access</a:t>
            </a:r>
            <a:r>
              <a:rPr lang="cs-CZ" dirty="0" smtClean="0"/>
              <a:t> </a:t>
            </a:r>
            <a:r>
              <a:rPr lang="cs-CZ" dirty="0" err="1" smtClean="0"/>
              <a:t>iterátory</a:t>
            </a:r>
            <a:endParaRPr lang="cs-CZ" dirty="0" smtClean="0"/>
          </a:p>
          <a:p>
            <a:pPr lvl="1"/>
            <a:r>
              <a:rPr lang="cs-CZ" dirty="0" smtClean="0"/>
              <a:t>Budeme naráz přidávat více než jeden prvek ke zpracování</a:t>
            </a:r>
          </a:p>
          <a:p>
            <a:pPr lvl="1"/>
            <a:endParaRPr lang="cs-CZ" dirty="0"/>
          </a:p>
          <a:p>
            <a:r>
              <a:rPr lang="cs-CZ" b="1" dirty="0" err="1"/>
              <a:t>tbb</a:t>
            </a:r>
            <a:r>
              <a:rPr lang="cs-CZ" b="1" dirty="0"/>
              <a:t>::</a:t>
            </a:r>
            <a:r>
              <a:rPr lang="cs-CZ" b="1" dirty="0" err="1" smtClean="0"/>
              <a:t>parallel_do_feeder</a:t>
            </a:r>
            <a:endParaRPr lang="cs-CZ" b="1" dirty="0" smtClean="0"/>
          </a:p>
          <a:p>
            <a:pPr lvl="1"/>
            <a:r>
              <a:rPr lang="cs-CZ" dirty="0" smtClean="0"/>
              <a:t>Zpřístupní </a:t>
            </a:r>
            <a:r>
              <a:rPr lang="cs-CZ" dirty="0"/>
              <a:t>tělo </a:t>
            </a:r>
            <a:r>
              <a:rPr lang="cs-CZ" dirty="0" err="1" smtClean="0"/>
              <a:t>parallel_do</a:t>
            </a:r>
            <a:r>
              <a:rPr lang="cs-CZ" dirty="0" smtClean="0"/>
              <a:t> a umožní přidat více prvků ke </a:t>
            </a:r>
            <a:r>
              <a:rPr lang="cs-CZ" dirty="0"/>
              <a:t>zpracování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213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849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6. tbb::parallel_do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err="1" smtClean="0"/>
              <a:t>void</a:t>
            </a:r>
            <a:r>
              <a:rPr lang="cs-CZ" dirty="0" smtClean="0"/>
              <a:t> </a:t>
            </a:r>
            <a:r>
              <a:rPr lang="cs-CZ" dirty="0" err="1" smtClean="0"/>
              <a:t>SerialApplyFooToList</a:t>
            </a:r>
            <a:r>
              <a:rPr lang="cs-CZ" dirty="0" smtClean="0"/>
              <a:t>( </a:t>
            </a:r>
            <a:r>
              <a:rPr lang="cs-CZ" dirty="0" err="1" smtClean="0"/>
              <a:t>const</a:t>
            </a:r>
            <a:r>
              <a:rPr lang="cs-CZ" dirty="0" smtClean="0"/>
              <a:t> </a:t>
            </a:r>
            <a:r>
              <a:rPr lang="cs-CZ" dirty="0" err="1" smtClean="0"/>
              <a:t>std</a:t>
            </a:r>
            <a:r>
              <a:rPr lang="cs-CZ" dirty="0" smtClean="0"/>
              <a:t>::list&lt;</a:t>
            </a:r>
            <a:r>
              <a:rPr lang="cs-CZ" dirty="0" err="1" smtClean="0"/>
              <a:t>Item</a:t>
            </a:r>
            <a:r>
              <a:rPr lang="cs-CZ" dirty="0" smtClean="0"/>
              <a:t>&gt;&amp; list ) {</a:t>
            </a:r>
          </a:p>
          <a:p>
            <a:pPr marL="0" indent="0">
              <a:buNone/>
            </a:pPr>
            <a:r>
              <a:rPr lang="cs-CZ" dirty="0" smtClean="0"/>
              <a:t>    </a:t>
            </a:r>
            <a:r>
              <a:rPr lang="cs-CZ" dirty="0" err="1" smtClean="0"/>
              <a:t>for</a:t>
            </a:r>
            <a:r>
              <a:rPr lang="cs-CZ" dirty="0" smtClean="0"/>
              <a:t>(</a:t>
            </a:r>
            <a:r>
              <a:rPr lang="cs-CZ" dirty="0" err="1" smtClean="0"/>
              <a:t>std</a:t>
            </a:r>
            <a:r>
              <a:rPr lang="cs-CZ" dirty="0" smtClean="0"/>
              <a:t>::list&lt;</a:t>
            </a:r>
            <a:r>
              <a:rPr lang="cs-CZ" dirty="0" err="1" smtClean="0"/>
              <a:t>Item</a:t>
            </a:r>
            <a:r>
              <a:rPr lang="cs-CZ" dirty="0" smtClean="0"/>
              <a:t>&gt;::</a:t>
            </a:r>
            <a:r>
              <a:rPr lang="cs-CZ" dirty="0" err="1" smtClean="0"/>
              <a:t>const_iterator</a:t>
            </a:r>
            <a:r>
              <a:rPr lang="cs-CZ" dirty="0" smtClean="0"/>
              <a:t> i = </a:t>
            </a:r>
            <a:r>
              <a:rPr lang="cs-CZ" dirty="0" err="1" smtClean="0"/>
              <a:t>list.begin</a:t>
            </a:r>
            <a:r>
              <a:rPr lang="cs-CZ" dirty="0" smtClean="0"/>
              <a:t>() 						i != </a:t>
            </a:r>
            <a:r>
              <a:rPr lang="cs-CZ" dirty="0" err="1" smtClean="0"/>
              <a:t>list.end</a:t>
            </a:r>
            <a:r>
              <a:rPr lang="cs-CZ" dirty="0" smtClean="0"/>
              <a:t>(); ++i )      	</a:t>
            </a:r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dirty="0" err="1" smtClean="0"/>
              <a:t>Foo</a:t>
            </a:r>
            <a:r>
              <a:rPr lang="cs-CZ" dirty="0" smtClean="0"/>
              <a:t>(*i);</a:t>
            </a:r>
          </a:p>
          <a:p>
            <a:pPr marL="0" indent="0">
              <a:buNone/>
            </a:pPr>
            <a:r>
              <a:rPr lang="cs-CZ" dirty="0" smtClean="0"/>
              <a:t>}</a:t>
            </a:r>
          </a:p>
          <a:p>
            <a:pPr marL="0" indent="0">
              <a:buNone/>
            </a:pPr>
            <a:r>
              <a:rPr lang="cs-CZ" dirty="0" err="1" smtClean="0"/>
              <a:t>class</a:t>
            </a:r>
            <a:r>
              <a:rPr lang="cs-CZ" dirty="0" smtClean="0"/>
              <a:t> </a:t>
            </a:r>
            <a:r>
              <a:rPr lang="cs-CZ" dirty="0" err="1" smtClean="0"/>
              <a:t>ApplyFoo</a:t>
            </a:r>
            <a:r>
              <a:rPr lang="cs-CZ" dirty="0" smtClean="0"/>
              <a:t> {</a:t>
            </a:r>
          </a:p>
          <a:p>
            <a:pPr marL="0" indent="0">
              <a:buNone/>
            </a:pPr>
            <a:r>
              <a:rPr lang="cs-CZ" dirty="0" smtClean="0"/>
              <a:t>public:</a:t>
            </a:r>
          </a:p>
          <a:p>
            <a:pPr marL="0" indent="0">
              <a:buNone/>
            </a:pPr>
            <a:r>
              <a:rPr lang="cs-CZ" dirty="0" smtClean="0"/>
              <a:t>     </a:t>
            </a:r>
            <a:r>
              <a:rPr lang="cs-CZ" dirty="0" err="1" smtClean="0"/>
              <a:t>void</a:t>
            </a:r>
            <a:r>
              <a:rPr lang="cs-CZ" dirty="0" smtClean="0"/>
              <a:t> </a:t>
            </a:r>
            <a:r>
              <a:rPr lang="cs-CZ" dirty="0" err="1" smtClean="0"/>
              <a:t>operator</a:t>
            </a:r>
            <a:r>
              <a:rPr lang="cs-CZ" dirty="0" smtClean="0"/>
              <a:t>()( </a:t>
            </a:r>
            <a:r>
              <a:rPr lang="cs-CZ" dirty="0" err="1" smtClean="0"/>
              <a:t>Item</a:t>
            </a:r>
            <a:r>
              <a:rPr lang="cs-CZ" dirty="0" smtClean="0"/>
              <a:t>&amp; </a:t>
            </a:r>
            <a:r>
              <a:rPr lang="cs-CZ" dirty="0" err="1" smtClean="0"/>
              <a:t>item</a:t>
            </a:r>
            <a:r>
              <a:rPr lang="cs-CZ" dirty="0" smtClean="0"/>
              <a:t> ) </a:t>
            </a:r>
            <a:r>
              <a:rPr lang="cs-CZ" dirty="0" err="1" smtClean="0"/>
              <a:t>const</a:t>
            </a:r>
            <a:r>
              <a:rPr lang="cs-CZ" dirty="0" smtClean="0"/>
              <a:t> {  </a:t>
            </a:r>
            <a:r>
              <a:rPr lang="cs-CZ" dirty="0" err="1" smtClean="0"/>
              <a:t>Foo</a:t>
            </a:r>
            <a:r>
              <a:rPr lang="cs-CZ" dirty="0" smtClean="0"/>
              <a:t>(</a:t>
            </a:r>
            <a:r>
              <a:rPr lang="cs-CZ" dirty="0" err="1" smtClean="0"/>
              <a:t>item</a:t>
            </a:r>
            <a:r>
              <a:rPr lang="cs-CZ" dirty="0" smtClean="0"/>
              <a:t>);  }</a:t>
            </a:r>
          </a:p>
          <a:p>
            <a:pPr marL="0" indent="0">
              <a:buNone/>
            </a:pPr>
            <a:r>
              <a:rPr lang="cs-CZ" dirty="0" smtClean="0"/>
              <a:t>};</a:t>
            </a:r>
          </a:p>
          <a:p>
            <a:pPr marL="0" indent="0">
              <a:buNone/>
            </a:pPr>
            <a:r>
              <a:rPr lang="cs-CZ" dirty="0" err="1" smtClean="0"/>
              <a:t>void</a:t>
            </a:r>
            <a:r>
              <a:rPr lang="cs-CZ" dirty="0" smtClean="0"/>
              <a:t> </a:t>
            </a:r>
            <a:r>
              <a:rPr lang="cs-CZ" dirty="0" err="1" smtClean="0"/>
              <a:t>ParallelApplyFooToList</a:t>
            </a:r>
            <a:r>
              <a:rPr lang="cs-CZ" dirty="0" smtClean="0"/>
              <a:t>(</a:t>
            </a:r>
            <a:r>
              <a:rPr lang="cs-CZ" dirty="0" err="1" smtClean="0"/>
              <a:t>const</a:t>
            </a:r>
            <a:r>
              <a:rPr lang="cs-CZ" dirty="0" smtClean="0"/>
              <a:t> </a:t>
            </a:r>
            <a:r>
              <a:rPr lang="cs-CZ" dirty="0" err="1" smtClean="0"/>
              <a:t>std</a:t>
            </a:r>
            <a:r>
              <a:rPr lang="cs-CZ" dirty="0" smtClean="0"/>
              <a:t>::list&lt;</a:t>
            </a:r>
            <a:r>
              <a:rPr lang="cs-CZ" dirty="0" err="1" smtClean="0"/>
              <a:t>Item</a:t>
            </a:r>
            <a:r>
              <a:rPr lang="cs-CZ" dirty="0" smtClean="0"/>
              <a:t>&gt;&amp; list ) {</a:t>
            </a:r>
          </a:p>
          <a:p>
            <a:pPr marL="0" indent="0">
              <a:buNone/>
            </a:pPr>
            <a:r>
              <a:rPr lang="cs-CZ" dirty="0" smtClean="0"/>
              <a:t>    </a:t>
            </a:r>
            <a:r>
              <a:rPr lang="cs-CZ" dirty="0" err="1" smtClean="0"/>
              <a:t>tbb</a:t>
            </a:r>
            <a:r>
              <a:rPr lang="cs-CZ" dirty="0" smtClean="0"/>
              <a:t>::</a:t>
            </a:r>
            <a:r>
              <a:rPr lang="cs-CZ" dirty="0" err="1" smtClean="0"/>
              <a:t>parallel_do</a:t>
            </a:r>
            <a:r>
              <a:rPr lang="cs-CZ" dirty="0" smtClean="0"/>
              <a:t>( </a:t>
            </a:r>
            <a:r>
              <a:rPr lang="cs-CZ" dirty="0" err="1" smtClean="0"/>
              <a:t>list.begin</a:t>
            </a:r>
            <a:r>
              <a:rPr lang="cs-CZ" dirty="0" smtClean="0"/>
              <a:t>(), </a:t>
            </a:r>
            <a:r>
              <a:rPr lang="cs-CZ" dirty="0" err="1" smtClean="0"/>
              <a:t>list.end</a:t>
            </a:r>
            <a:r>
              <a:rPr lang="cs-CZ" dirty="0" smtClean="0"/>
              <a:t>(), </a:t>
            </a:r>
            <a:r>
              <a:rPr lang="cs-CZ" dirty="0" err="1" smtClean="0"/>
              <a:t>ApplyFoo</a:t>
            </a:r>
            <a:r>
              <a:rPr lang="cs-CZ" dirty="0" smtClean="0"/>
              <a:t>() );</a:t>
            </a:r>
          </a:p>
          <a:p>
            <a:pPr marL="0" indent="0">
              <a:buNone/>
            </a:pPr>
            <a:r>
              <a:rPr lang="cs-CZ" dirty="0" smtClean="0"/>
              <a:t>}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pPr/>
              <a:t>214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407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6. </a:t>
            </a:r>
            <a:r>
              <a:rPr lang="cs-CZ" dirty="0" err="1"/>
              <a:t>tbb</a:t>
            </a:r>
            <a:r>
              <a:rPr lang="cs-CZ" dirty="0"/>
              <a:t>::</a:t>
            </a:r>
            <a:r>
              <a:rPr lang="cs-CZ" dirty="0" err="1" smtClean="0"/>
              <a:t>parallel_do_feeder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 err="1"/>
              <a:t>class</a:t>
            </a:r>
            <a:r>
              <a:rPr lang="cs-CZ" b="1" dirty="0"/>
              <a:t> </a:t>
            </a:r>
            <a:r>
              <a:rPr lang="cs-CZ" dirty="0" err="1"/>
              <a:t>ApplyFoo</a:t>
            </a:r>
            <a:r>
              <a:rPr lang="cs-CZ" dirty="0"/>
              <a:t> {</a:t>
            </a:r>
          </a:p>
          <a:p>
            <a:pPr marL="0" indent="0">
              <a:buNone/>
            </a:pPr>
            <a:r>
              <a:rPr lang="cs-CZ" b="1" dirty="0"/>
              <a:t>public</a:t>
            </a:r>
            <a:r>
              <a:rPr lang="cs-CZ" dirty="0"/>
              <a:t>:</a:t>
            </a:r>
          </a:p>
          <a:p>
            <a:pPr marL="0" indent="0">
              <a:buNone/>
            </a:pPr>
            <a:r>
              <a:rPr lang="cs-CZ" b="1" dirty="0" smtClean="0"/>
              <a:t>  </a:t>
            </a:r>
            <a:r>
              <a:rPr lang="cs-CZ" b="1" dirty="0" err="1" smtClean="0"/>
              <a:t>void</a:t>
            </a:r>
            <a:r>
              <a:rPr lang="cs-CZ" b="1" dirty="0" smtClean="0"/>
              <a:t> </a:t>
            </a:r>
            <a:r>
              <a:rPr lang="cs-CZ" dirty="0" err="1"/>
              <a:t>operator</a:t>
            </a:r>
            <a:r>
              <a:rPr lang="cs-CZ" dirty="0" smtClean="0"/>
              <a:t>()(</a:t>
            </a:r>
            <a:r>
              <a:rPr lang="cs-CZ" dirty="0" err="1" smtClean="0"/>
              <a:t>Item</a:t>
            </a:r>
            <a:r>
              <a:rPr lang="cs-CZ" dirty="0" smtClean="0"/>
              <a:t>&amp; </a:t>
            </a:r>
            <a:r>
              <a:rPr lang="cs-CZ" dirty="0" err="1" smtClean="0"/>
              <a:t>item</a:t>
            </a:r>
            <a:r>
              <a:rPr lang="cs-CZ" dirty="0" smtClean="0"/>
              <a:t>, </a:t>
            </a:r>
            <a:r>
              <a:rPr lang="cs-CZ" dirty="0" err="1" smtClean="0"/>
              <a:t>tbb</a:t>
            </a:r>
            <a:r>
              <a:rPr lang="cs-CZ" dirty="0" smtClean="0"/>
              <a:t>::</a:t>
            </a:r>
            <a:r>
              <a:rPr lang="cs-CZ" dirty="0" err="1" smtClean="0"/>
              <a:t>parallel_do_feeder</a:t>
            </a:r>
            <a:r>
              <a:rPr lang="cs-CZ" dirty="0" smtClean="0"/>
              <a:t>&lt;</a:t>
            </a:r>
            <a:r>
              <a:rPr lang="cs-CZ" dirty="0" err="1" smtClean="0"/>
              <a:t>Item</a:t>
            </a:r>
            <a:r>
              <a:rPr lang="cs-CZ" dirty="0" smtClean="0"/>
              <a:t>&gt;&amp;   	</a:t>
            </a:r>
            <a:r>
              <a:rPr lang="cs-CZ" dirty="0" err="1" smtClean="0"/>
              <a:t>feeder</a:t>
            </a:r>
            <a:r>
              <a:rPr lang="cs-CZ" dirty="0" smtClean="0"/>
              <a:t> ) </a:t>
            </a:r>
            <a:r>
              <a:rPr lang="cs-CZ" b="1" dirty="0" err="1" smtClean="0"/>
              <a:t>const</a:t>
            </a:r>
            <a:r>
              <a:rPr lang="cs-CZ" b="1" dirty="0" smtClean="0"/>
              <a:t> </a:t>
            </a:r>
            <a:r>
              <a:rPr lang="cs-CZ" dirty="0" smtClean="0"/>
              <a:t>{</a:t>
            </a:r>
          </a:p>
          <a:p>
            <a:pPr marL="400050" lvl="1" indent="0">
              <a:buNone/>
            </a:pPr>
            <a:r>
              <a:rPr lang="cs-CZ" dirty="0" smtClean="0"/>
              <a:t> </a:t>
            </a:r>
            <a:r>
              <a:rPr lang="cs-CZ" dirty="0" err="1" smtClean="0"/>
              <a:t>std</a:t>
            </a:r>
            <a:r>
              <a:rPr lang="cs-CZ" dirty="0"/>
              <a:t>::</a:t>
            </a:r>
            <a:r>
              <a:rPr lang="cs-CZ" dirty="0" err="1"/>
              <a:t>vector</a:t>
            </a:r>
            <a:r>
              <a:rPr lang="cs-CZ" dirty="0"/>
              <a:t>&lt;</a:t>
            </a:r>
            <a:r>
              <a:rPr lang="cs-CZ" dirty="0" err="1"/>
              <a:t>Item</a:t>
            </a:r>
            <a:r>
              <a:rPr lang="cs-CZ" dirty="0"/>
              <a:t>&gt; </a:t>
            </a:r>
            <a:r>
              <a:rPr lang="cs-CZ" dirty="0" err="1"/>
              <a:t>new_items</a:t>
            </a:r>
            <a:r>
              <a:rPr lang="cs-CZ" dirty="0"/>
              <a:t> = </a:t>
            </a:r>
            <a:r>
              <a:rPr lang="cs-CZ" dirty="0" err="1"/>
              <a:t>add_new_items</a:t>
            </a:r>
            <a:r>
              <a:rPr lang="cs-CZ" dirty="0"/>
              <a:t>(</a:t>
            </a:r>
            <a:r>
              <a:rPr lang="cs-CZ" dirty="0" err="1"/>
              <a:t>item</a:t>
            </a:r>
            <a:r>
              <a:rPr lang="cs-CZ" dirty="0"/>
              <a:t>);</a:t>
            </a:r>
          </a:p>
          <a:p>
            <a:pPr marL="0" indent="0">
              <a:buNone/>
            </a:pPr>
            <a:r>
              <a:rPr lang="cs-CZ" b="1" dirty="0"/>
              <a:t> </a:t>
            </a:r>
            <a:r>
              <a:rPr lang="cs-CZ" b="1" dirty="0" smtClean="0"/>
              <a:t>     </a:t>
            </a:r>
            <a:r>
              <a:rPr lang="cs-CZ" b="1" dirty="0" err="1" smtClean="0"/>
              <a:t>for</a:t>
            </a:r>
            <a:r>
              <a:rPr lang="cs-CZ" b="1" dirty="0" smtClean="0"/>
              <a:t> </a:t>
            </a:r>
            <a:r>
              <a:rPr lang="cs-CZ" dirty="0"/>
              <a:t>(</a:t>
            </a:r>
            <a:r>
              <a:rPr lang="cs-CZ" dirty="0" err="1"/>
              <a:t>const</a:t>
            </a:r>
            <a:r>
              <a:rPr lang="cs-CZ" dirty="0"/>
              <a:t> </a:t>
            </a:r>
            <a:r>
              <a:rPr lang="cs-CZ" dirty="0" err="1"/>
              <a:t>Item</a:t>
            </a:r>
            <a:r>
              <a:rPr lang="cs-CZ" dirty="0"/>
              <a:t>&amp; </a:t>
            </a:r>
            <a:r>
              <a:rPr lang="cs-CZ" dirty="0" err="1"/>
              <a:t>new_item:new_items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 smtClean="0"/>
              <a:t>             </a:t>
            </a:r>
            <a:r>
              <a:rPr lang="cs-CZ" b="1" dirty="0" err="1" smtClean="0"/>
              <a:t>feeder.add</a:t>
            </a:r>
            <a:r>
              <a:rPr lang="cs-CZ" b="1" dirty="0" smtClean="0"/>
              <a:t>(</a:t>
            </a:r>
            <a:r>
              <a:rPr lang="cs-CZ" b="1" dirty="0" err="1" smtClean="0"/>
              <a:t>new_item</a:t>
            </a:r>
            <a:r>
              <a:rPr lang="cs-CZ" dirty="0" smtClean="0"/>
              <a:t>);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     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</a:t>
            </a:r>
            <a:r>
              <a:rPr lang="cs-CZ" dirty="0" err="1" smtClean="0"/>
              <a:t>Foo</a:t>
            </a:r>
            <a:r>
              <a:rPr lang="cs-CZ" dirty="0" smtClean="0"/>
              <a:t>(</a:t>
            </a:r>
            <a:r>
              <a:rPr lang="cs-CZ" dirty="0" err="1" smtClean="0"/>
              <a:t>item</a:t>
            </a:r>
            <a:r>
              <a:rPr lang="cs-CZ" dirty="0"/>
              <a:t>);</a:t>
            </a:r>
          </a:p>
          <a:p>
            <a:pPr marL="0" indent="0">
              <a:buNone/>
            </a:pPr>
            <a:r>
              <a:rPr lang="cs-CZ" dirty="0" smtClean="0"/>
              <a:t>   }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};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//</a:t>
            </a:r>
            <a:r>
              <a:rPr lang="cs-CZ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feeder.add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lze volat pouze z funkčního operátoru</a:t>
            </a:r>
          </a:p>
          <a:p>
            <a:pPr marL="0" indent="0">
              <a:buNone/>
            </a:pPr>
            <a:r>
              <a:rPr lang="cs-CZ" b="1" dirty="0" err="1" smtClean="0"/>
              <a:t>void</a:t>
            </a:r>
            <a:r>
              <a:rPr lang="cs-CZ" b="1" dirty="0" smtClean="0"/>
              <a:t> </a:t>
            </a:r>
            <a:r>
              <a:rPr lang="cs-CZ" dirty="0" err="1"/>
              <a:t>ParallelApplyFooToList</a:t>
            </a:r>
            <a:r>
              <a:rPr lang="cs-CZ" dirty="0"/>
              <a:t>( </a:t>
            </a:r>
            <a:r>
              <a:rPr lang="cs-CZ" b="1" dirty="0" err="1"/>
              <a:t>const</a:t>
            </a:r>
            <a:r>
              <a:rPr lang="cs-CZ" b="1" dirty="0"/>
              <a:t> </a:t>
            </a:r>
            <a:r>
              <a:rPr lang="cs-CZ" dirty="0" err="1"/>
              <a:t>std</a:t>
            </a:r>
            <a:r>
              <a:rPr lang="cs-CZ" dirty="0"/>
              <a:t>::list&lt;</a:t>
            </a:r>
            <a:r>
              <a:rPr lang="cs-CZ" dirty="0" err="1"/>
              <a:t>Item</a:t>
            </a:r>
            <a:r>
              <a:rPr lang="cs-CZ" dirty="0"/>
              <a:t>&gt;&amp; list ) {</a:t>
            </a:r>
          </a:p>
          <a:p>
            <a:pPr marL="0" indent="0">
              <a:buNone/>
            </a:pPr>
            <a:r>
              <a:rPr lang="cs-CZ" dirty="0" smtClean="0"/>
              <a:t>       </a:t>
            </a:r>
            <a:r>
              <a:rPr lang="cs-CZ" dirty="0" err="1" smtClean="0"/>
              <a:t>tbb</a:t>
            </a:r>
            <a:r>
              <a:rPr lang="cs-CZ" dirty="0"/>
              <a:t>::</a:t>
            </a:r>
            <a:r>
              <a:rPr lang="cs-CZ" dirty="0" err="1"/>
              <a:t>parallel_do</a:t>
            </a:r>
            <a:r>
              <a:rPr lang="cs-CZ" dirty="0"/>
              <a:t>( </a:t>
            </a:r>
            <a:r>
              <a:rPr lang="cs-CZ" dirty="0" err="1"/>
              <a:t>list.begin</a:t>
            </a:r>
            <a:r>
              <a:rPr lang="cs-CZ" dirty="0"/>
              <a:t>(), </a:t>
            </a:r>
            <a:r>
              <a:rPr lang="cs-CZ" dirty="0" err="1"/>
              <a:t>list.end</a:t>
            </a:r>
            <a:r>
              <a:rPr lang="cs-CZ" dirty="0"/>
              <a:t>(), </a:t>
            </a:r>
            <a:r>
              <a:rPr lang="cs-CZ" dirty="0" err="1"/>
              <a:t>ApplyFoo</a:t>
            </a:r>
            <a:r>
              <a:rPr lang="cs-CZ" dirty="0"/>
              <a:t>() );</a:t>
            </a:r>
          </a:p>
          <a:p>
            <a:pPr marL="0" indent="0">
              <a:buNone/>
            </a:pPr>
            <a:r>
              <a:rPr lang="cs-CZ" dirty="0"/>
              <a:t>}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215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634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6. </a:t>
            </a:r>
            <a:r>
              <a:rPr lang="cs-CZ" dirty="0" err="1" smtClean="0"/>
              <a:t>tbb</a:t>
            </a:r>
            <a:r>
              <a:rPr lang="cs-CZ" dirty="0"/>
              <a:t>::</a:t>
            </a:r>
            <a:r>
              <a:rPr lang="cs-CZ" dirty="0" err="1"/>
              <a:t>parallel_pipeline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Rozhraní pro sestrojení  a běh </a:t>
            </a:r>
            <a:r>
              <a:rPr lang="cs-CZ" dirty="0" err="1" smtClean="0"/>
              <a:t>pipeline</a:t>
            </a:r>
            <a:endParaRPr lang="cs-CZ" dirty="0" smtClean="0"/>
          </a:p>
          <a:p>
            <a:r>
              <a:rPr lang="cs-CZ" dirty="0" smtClean="0"/>
              <a:t>Filtr -  úroveň </a:t>
            </a:r>
            <a:r>
              <a:rPr lang="cs-CZ" dirty="0"/>
              <a:t>výrobní linky </a:t>
            </a:r>
            <a:endParaRPr lang="cs-CZ" dirty="0" smtClean="0"/>
          </a:p>
          <a:p>
            <a:r>
              <a:rPr lang="cs-CZ" dirty="0" smtClean="0"/>
              <a:t>Filtr </a:t>
            </a:r>
            <a:r>
              <a:rPr lang="cs-CZ" dirty="0"/>
              <a:t>může </a:t>
            </a:r>
            <a:r>
              <a:rPr lang="cs-CZ" dirty="0" smtClean="0"/>
              <a:t>být:</a:t>
            </a:r>
            <a:endParaRPr lang="cs-CZ" dirty="0"/>
          </a:p>
          <a:p>
            <a:pPr lvl="1"/>
            <a:r>
              <a:rPr lang="cs-CZ" b="1" dirty="0" err="1" smtClean="0"/>
              <a:t>serial_in_order</a:t>
            </a:r>
            <a:r>
              <a:rPr lang="cs-CZ" dirty="0" smtClean="0"/>
              <a:t> </a:t>
            </a:r>
            <a:r>
              <a:rPr lang="cs-CZ" dirty="0"/>
              <a:t>– filtr se spustí vždy pouze nad jedním prvkem </a:t>
            </a:r>
            <a:r>
              <a:rPr lang="cs-CZ" dirty="0" smtClean="0"/>
              <a:t>a na prvky se aplikuje </a:t>
            </a:r>
            <a:r>
              <a:rPr lang="cs-CZ" dirty="0"/>
              <a:t>přesně v tom pořadí, v jakém přišly – </a:t>
            </a:r>
            <a:r>
              <a:rPr lang="cs-CZ" dirty="0" smtClean="0"/>
              <a:t>FIFO</a:t>
            </a:r>
            <a:endParaRPr lang="cs-CZ" dirty="0"/>
          </a:p>
          <a:p>
            <a:pPr lvl="1"/>
            <a:r>
              <a:rPr lang="cs-CZ" b="1" dirty="0" err="1"/>
              <a:t>serial_out_of_order</a:t>
            </a:r>
            <a:r>
              <a:rPr lang="cs-CZ" dirty="0"/>
              <a:t> – jako </a:t>
            </a:r>
            <a:r>
              <a:rPr lang="cs-CZ" dirty="0" err="1"/>
              <a:t>serial_in_order</a:t>
            </a:r>
            <a:r>
              <a:rPr lang="cs-CZ" dirty="0"/>
              <a:t>, ale bez </a:t>
            </a:r>
            <a:r>
              <a:rPr lang="cs-CZ" dirty="0" smtClean="0"/>
              <a:t>FIFO</a:t>
            </a:r>
            <a:endParaRPr lang="cs-CZ" dirty="0"/>
          </a:p>
          <a:p>
            <a:pPr lvl="1"/>
            <a:r>
              <a:rPr lang="cs-CZ" b="1" dirty="0" err="1"/>
              <a:t>parallel</a:t>
            </a:r>
            <a:r>
              <a:rPr lang="cs-CZ" dirty="0"/>
              <a:t> – může se zpracovávat několik prvků naráz a </a:t>
            </a:r>
            <a:r>
              <a:rPr lang="cs-CZ" dirty="0" smtClean="0"/>
              <a:t>v libovolném </a:t>
            </a:r>
            <a:r>
              <a:rPr lang="cs-CZ" dirty="0"/>
              <a:t>pořadí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285" y="5589240"/>
            <a:ext cx="519112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216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031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6. </a:t>
            </a:r>
            <a:r>
              <a:rPr lang="cs-CZ" dirty="0" err="1"/>
              <a:t>tbb</a:t>
            </a:r>
            <a:r>
              <a:rPr lang="cs-CZ" dirty="0"/>
              <a:t>::</a:t>
            </a:r>
            <a:r>
              <a:rPr lang="cs-CZ" dirty="0" err="1" smtClean="0"/>
              <a:t>parallel_pipeline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err="1" smtClean="0"/>
              <a:t>float</a:t>
            </a:r>
            <a:r>
              <a:rPr lang="cs-CZ" dirty="0" smtClean="0"/>
              <a:t> </a:t>
            </a:r>
            <a:r>
              <a:rPr lang="cs-CZ" dirty="0" err="1" smtClean="0"/>
              <a:t>RootMeanSquare</a:t>
            </a:r>
            <a:r>
              <a:rPr lang="cs-CZ" dirty="0" smtClean="0"/>
              <a:t>( </a:t>
            </a:r>
            <a:r>
              <a:rPr lang="cs-CZ" dirty="0" err="1" smtClean="0"/>
              <a:t>float</a:t>
            </a:r>
            <a:r>
              <a:rPr lang="cs-CZ" dirty="0" smtClean="0"/>
              <a:t>* </a:t>
            </a:r>
            <a:r>
              <a:rPr lang="cs-CZ" dirty="0" err="1" smtClean="0"/>
              <a:t>first</a:t>
            </a:r>
            <a:r>
              <a:rPr lang="cs-CZ" dirty="0" smtClean="0"/>
              <a:t>, </a:t>
            </a:r>
            <a:r>
              <a:rPr lang="cs-CZ" dirty="0" err="1" smtClean="0"/>
              <a:t>float</a:t>
            </a:r>
            <a:r>
              <a:rPr lang="cs-CZ" dirty="0" smtClean="0"/>
              <a:t>* last ) {</a:t>
            </a:r>
          </a:p>
          <a:p>
            <a:pPr marL="0" indent="0">
              <a:buNone/>
            </a:pPr>
            <a:r>
              <a:rPr lang="cs-CZ" dirty="0" smtClean="0"/>
              <a:t>    </a:t>
            </a:r>
            <a:r>
              <a:rPr lang="cs-CZ" dirty="0" err="1" smtClean="0"/>
              <a:t>float</a:t>
            </a:r>
            <a:r>
              <a:rPr lang="cs-CZ" dirty="0" smtClean="0"/>
              <a:t> sum=0;</a:t>
            </a:r>
          </a:p>
          <a:p>
            <a:pPr marL="0" indent="0">
              <a:buNone/>
            </a:pPr>
            <a:r>
              <a:rPr lang="cs-CZ" dirty="0" smtClean="0"/>
              <a:t>    </a:t>
            </a:r>
            <a:r>
              <a:rPr lang="cs-CZ" dirty="0" err="1" smtClean="0"/>
              <a:t>parallel_pipeline</a:t>
            </a:r>
            <a:r>
              <a:rPr lang="cs-CZ" dirty="0" smtClean="0"/>
              <a:t>(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16, 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/*</a:t>
            </a:r>
            <a:r>
              <a:rPr lang="cs-CZ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max_number_of_live_token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*/    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 smtClean="0"/>
              <a:t>        </a:t>
            </a:r>
            <a:r>
              <a:rPr lang="cs-CZ" dirty="0" err="1" smtClean="0"/>
              <a:t>make_filter</a:t>
            </a:r>
            <a:r>
              <a:rPr lang="cs-CZ" dirty="0" smtClean="0"/>
              <a:t>&lt;</a:t>
            </a:r>
            <a:r>
              <a:rPr lang="cs-CZ" dirty="0" err="1" smtClean="0"/>
              <a:t>void,float</a:t>
            </a:r>
            <a:r>
              <a:rPr lang="cs-CZ" dirty="0" smtClean="0"/>
              <a:t>*&gt;(</a:t>
            </a:r>
          </a:p>
          <a:p>
            <a:pPr marL="0" indent="0">
              <a:buNone/>
            </a:pPr>
            <a:r>
              <a:rPr lang="cs-CZ" dirty="0" smtClean="0"/>
              <a:t>            </a:t>
            </a:r>
            <a:r>
              <a:rPr lang="cs-CZ" dirty="0" err="1" smtClean="0"/>
              <a:t>filter</a:t>
            </a:r>
            <a:r>
              <a:rPr lang="cs-CZ" dirty="0" smtClean="0"/>
              <a:t>::</a:t>
            </a:r>
            <a:r>
              <a:rPr lang="cs-CZ" dirty="0" err="1" smtClean="0"/>
              <a:t>serial</a:t>
            </a:r>
            <a:r>
              <a:rPr lang="cs-CZ" dirty="0" smtClean="0"/>
              <a:t>,</a:t>
            </a:r>
          </a:p>
          <a:p>
            <a:pPr marL="0" indent="0">
              <a:buNone/>
            </a:pPr>
            <a:r>
              <a:rPr lang="cs-CZ" dirty="0" smtClean="0"/>
              <a:t>            [&amp;](</a:t>
            </a:r>
            <a:r>
              <a:rPr lang="cs-CZ" dirty="0" err="1" smtClean="0"/>
              <a:t>flow_control</a:t>
            </a:r>
            <a:r>
              <a:rPr lang="cs-CZ" dirty="0" smtClean="0"/>
              <a:t>&amp; </a:t>
            </a:r>
            <a:r>
              <a:rPr lang="cs-CZ" dirty="0" err="1" smtClean="0"/>
              <a:t>fc</a:t>
            </a:r>
            <a:r>
              <a:rPr lang="cs-CZ" dirty="0" smtClean="0"/>
              <a:t>)-&gt; </a:t>
            </a:r>
            <a:r>
              <a:rPr lang="cs-CZ" dirty="0" err="1" smtClean="0"/>
              <a:t>float</a:t>
            </a:r>
            <a:r>
              <a:rPr lang="cs-CZ" dirty="0" smtClean="0"/>
              <a:t>*{</a:t>
            </a:r>
          </a:p>
          <a:p>
            <a:pPr marL="0" indent="0">
              <a:buNone/>
            </a:pPr>
            <a:r>
              <a:rPr lang="cs-CZ" dirty="0" smtClean="0"/>
              <a:t>                </a:t>
            </a:r>
            <a:r>
              <a:rPr lang="cs-CZ" dirty="0" err="1" smtClean="0"/>
              <a:t>if</a:t>
            </a:r>
            <a:r>
              <a:rPr lang="cs-CZ" dirty="0" smtClean="0"/>
              <a:t>( </a:t>
            </a:r>
            <a:r>
              <a:rPr lang="cs-CZ" dirty="0" err="1" smtClean="0"/>
              <a:t>first</a:t>
            </a:r>
            <a:r>
              <a:rPr lang="cs-CZ" dirty="0" smtClean="0"/>
              <a:t>&lt;last ) { return </a:t>
            </a:r>
            <a:r>
              <a:rPr lang="cs-CZ" dirty="0" err="1" smtClean="0"/>
              <a:t>first</a:t>
            </a:r>
            <a:r>
              <a:rPr lang="cs-CZ" dirty="0" smtClean="0"/>
              <a:t>++; } </a:t>
            </a:r>
          </a:p>
          <a:p>
            <a:pPr marL="0" indent="0">
              <a:buNone/>
            </a:pPr>
            <a:r>
              <a:rPr lang="cs-CZ" dirty="0"/>
              <a:t>	 </a:t>
            </a:r>
            <a:r>
              <a:rPr lang="cs-CZ" dirty="0" smtClean="0"/>
              <a:t>     </a:t>
            </a:r>
            <a:r>
              <a:rPr lang="cs-CZ" dirty="0" err="1" smtClean="0"/>
              <a:t>else</a:t>
            </a:r>
            <a:r>
              <a:rPr lang="cs-CZ" dirty="0" smtClean="0"/>
              <a:t> { </a:t>
            </a:r>
            <a:r>
              <a:rPr lang="cs-CZ" dirty="0" err="1" smtClean="0"/>
              <a:t>fc.stop</a:t>
            </a:r>
            <a:r>
              <a:rPr lang="cs-CZ" dirty="0" smtClean="0"/>
              <a:t>(); return NULL;  }</a:t>
            </a:r>
          </a:p>
          <a:p>
            <a:pPr marL="0" indent="0">
              <a:buNone/>
            </a:pPr>
            <a:r>
              <a:rPr lang="cs-CZ" dirty="0" smtClean="0"/>
              <a:t>            }    </a:t>
            </a:r>
          </a:p>
          <a:p>
            <a:pPr marL="0" indent="0">
              <a:buNone/>
            </a:pPr>
            <a:r>
              <a:rPr lang="cs-CZ" dirty="0" smtClean="0"/>
              <a:t>        ) &amp;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217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296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6. </a:t>
            </a:r>
            <a:r>
              <a:rPr lang="cs-CZ" dirty="0" err="1"/>
              <a:t>tbb</a:t>
            </a:r>
            <a:r>
              <a:rPr lang="cs-CZ" dirty="0"/>
              <a:t>::</a:t>
            </a:r>
            <a:r>
              <a:rPr lang="cs-CZ" dirty="0" err="1"/>
              <a:t>parallel_pipeline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218</a:t>
            </a:fld>
            <a:endParaRPr lang="cs-CZ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i="1" dirty="0" smtClean="0"/>
              <a:t>    </a:t>
            </a:r>
            <a:r>
              <a:rPr lang="cs-CZ" dirty="0" smtClean="0"/>
              <a:t>   </a:t>
            </a:r>
            <a:r>
              <a:rPr lang="cs-CZ" dirty="0" err="1" smtClean="0"/>
              <a:t>make_filter</a:t>
            </a:r>
            <a:r>
              <a:rPr lang="cs-CZ" dirty="0" smtClean="0"/>
              <a:t>&lt;</a:t>
            </a:r>
            <a:r>
              <a:rPr lang="cs-CZ" dirty="0" err="1" smtClean="0"/>
              <a:t>float</a:t>
            </a:r>
            <a:r>
              <a:rPr lang="cs-CZ" dirty="0" smtClean="0"/>
              <a:t>*,</a:t>
            </a:r>
            <a:r>
              <a:rPr lang="cs-CZ" dirty="0" err="1" smtClean="0"/>
              <a:t>float</a:t>
            </a:r>
            <a:r>
              <a:rPr lang="cs-CZ" dirty="0" smtClean="0"/>
              <a:t>&gt;(</a:t>
            </a:r>
          </a:p>
          <a:p>
            <a:pPr marL="0" indent="0">
              <a:buNone/>
            </a:pPr>
            <a:r>
              <a:rPr lang="cs-CZ" dirty="0" smtClean="0"/>
              <a:t>            </a:t>
            </a:r>
            <a:r>
              <a:rPr lang="cs-CZ" dirty="0" err="1" smtClean="0"/>
              <a:t>filter</a:t>
            </a:r>
            <a:r>
              <a:rPr lang="cs-CZ" dirty="0" smtClean="0"/>
              <a:t>::</a:t>
            </a:r>
            <a:r>
              <a:rPr lang="cs-CZ" dirty="0" err="1" smtClean="0"/>
              <a:t>parallel</a:t>
            </a:r>
            <a:r>
              <a:rPr lang="cs-CZ" dirty="0" smtClean="0"/>
              <a:t>,</a:t>
            </a:r>
          </a:p>
          <a:p>
            <a:pPr marL="0" indent="0">
              <a:buNone/>
            </a:pPr>
            <a:r>
              <a:rPr lang="cs-CZ" dirty="0" smtClean="0"/>
              <a:t>            [](</a:t>
            </a:r>
            <a:r>
              <a:rPr lang="cs-CZ" dirty="0" err="1" smtClean="0"/>
              <a:t>float</a:t>
            </a:r>
            <a:r>
              <a:rPr lang="cs-CZ" dirty="0" smtClean="0"/>
              <a:t>* p){return (*p)*(*p);} </a:t>
            </a:r>
          </a:p>
          <a:p>
            <a:pPr marL="0" indent="0">
              <a:buNone/>
            </a:pPr>
            <a:r>
              <a:rPr lang="cs-CZ" dirty="0" smtClean="0"/>
              <a:t>        ) &amp;</a:t>
            </a:r>
          </a:p>
          <a:p>
            <a:pPr marL="0" indent="0">
              <a:buNone/>
            </a:pPr>
            <a:r>
              <a:rPr lang="cs-CZ" dirty="0" smtClean="0"/>
              <a:t>        </a:t>
            </a:r>
            <a:r>
              <a:rPr lang="cs-CZ" dirty="0" err="1" smtClean="0"/>
              <a:t>make_filter</a:t>
            </a:r>
            <a:r>
              <a:rPr lang="cs-CZ" dirty="0" smtClean="0"/>
              <a:t>&lt;</a:t>
            </a:r>
            <a:r>
              <a:rPr lang="cs-CZ" dirty="0" err="1" smtClean="0"/>
              <a:t>float,void</a:t>
            </a:r>
            <a:r>
              <a:rPr lang="cs-CZ" dirty="0" smtClean="0"/>
              <a:t>&gt;(</a:t>
            </a:r>
          </a:p>
          <a:p>
            <a:pPr marL="0" indent="0">
              <a:buNone/>
            </a:pPr>
            <a:r>
              <a:rPr lang="cs-CZ" dirty="0" smtClean="0"/>
              <a:t>            </a:t>
            </a:r>
            <a:r>
              <a:rPr lang="cs-CZ" dirty="0" err="1" smtClean="0"/>
              <a:t>filter</a:t>
            </a:r>
            <a:r>
              <a:rPr lang="cs-CZ" dirty="0" smtClean="0"/>
              <a:t>::</a:t>
            </a:r>
            <a:r>
              <a:rPr lang="cs-CZ" dirty="0" err="1" smtClean="0"/>
              <a:t>serial</a:t>
            </a:r>
            <a:r>
              <a:rPr lang="cs-CZ" dirty="0" smtClean="0"/>
              <a:t>,</a:t>
            </a:r>
          </a:p>
          <a:p>
            <a:pPr marL="0" indent="0">
              <a:buNone/>
            </a:pPr>
            <a:r>
              <a:rPr lang="cs-CZ" dirty="0" smtClean="0"/>
              <a:t>            [&amp;](</a:t>
            </a:r>
            <a:r>
              <a:rPr lang="cs-CZ" dirty="0" err="1" smtClean="0"/>
              <a:t>float</a:t>
            </a:r>
            <a:r>
              <a:rPr lang="cs-CZ" dirty="0" smtClean="0"/>
              <a:t> x) {sum+=x;}</a:t>
            </a:r>
          </a:p>
          <a:p>
            <a:pPr marL="0" indent="0">
              <a:buNone/>
            </a:pPr>
            <a:r>
              <a:rPr lang="cs-CZ" dirty="0" smtClean="0"/>
              <a:t>        )</a:t>
            </a:r>
          </a:p>
          <a:p>
            <a:pPr marL="0" indent="0">
              <a:buNone/>
            </a:pPr>
            <a:r>
              <a:rPr lang="cs-CZ" dirty="0" smtClean="0"/>
              <a:t>    );</a:t>
            </a:r>
          </a:p>
          <a:p>
            <a:pPr marL="0" indent="0">
              <a:buNone/>
            </a:pPr>
            <a:r>
              <a:rPr lang="cs-CZ" dirty="0" smtClean="0"/>
              <a:t>    return </a:t>
            </a:r>
            <a:r>
              <a:rPr lang="cs-CZ" dirty="0" err="1" smtClean="0"/>
              <a:t>sqrt</a:t>
            </a:r>
            <a:r>
              <a:rPr lang="cs-CZ" dirty="0" smtClean="0"/>
              <a:t>(sum);</a:t>
            </a:r>
          </a:p>
          <a:p>
            <a:pPr marL="0" indent="0">
              <a:buNone/>
            </a:pPr>
            <a:r>
              <a:rPr lang="cs-CZ" dirty="0" smtClean="0"/>
              <a:t>}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995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6. </a:t>
            </a:r>
            <a:r>
              <a:rPr lang="cs-CZ" dirty="0" err="1"/>
              <a:t>tbb</a:t>
            </a:r>
            <a:r>
              <a:rPr lang="cs-CZ" dirty="0"/>
              <a:t>::</a:t>
            </a:r>
            <a:r>
              <a:rPr lang="cs-CZ" dirty="0" err="1"/>
              <a:t>parallel_pipeline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parallel_pipeline</a:t>
            </a:r>
            <a:r>
              <a:rPr lang="cs-CZ" dirty="0"/>
              <a:t> vezme jednu výrobní linku a pokusí se vykonávat </a:t>
            </a:r>
            <a:r>
              <a:rPr lang="cs-CZ" i="1" dirty="0" smtClean="0"/>
              <a:t>n </a:t>
            </a:r>
            <a:r>
              <a:rPr lang="cs-CZ" dirty="0" smtClean="0"/>
              <a:t>jejích </a:t>
            </a:r>
            <a:r>
              <a:rPr lang="cs-CZ" dirty="0"/>
              <a:t>instancí paralelně</a:t>
            </a:r>
          </a:p>
          <a:p>
            <a:pPr lvl="1"/>
            <a:r>
              <a:rPr lang="cs-CZ" i="1" dirty="0" smtClean="0"/>
              <a:t>n </a:t>
            </a:r>
            <a:r>
              <a:rPr lang="cs-CZ" dirty="0"/>
              <a:t>je tzv. počet tokenů </a:t>
            </a:r>
            <a:endParaRPr lang="cs-CZ" dirty="0" smtClean="0"/>
          </a:p>
          <a:p>
            <a:pPr lvl="1"/>
            <a:r>
              <a:rPr lang="cs-CZ" dirty="0" smtClean="0"/>
              <a:t>nikdy </a:t>
            </a:r>
            <a:r>
              <a:rPr lang="cs-CZ" dirty="0"/>
              <a:t>se neví, kolik vstupů se bude </a:t>
            </a:r>
            <a:r>
              <a:rPr lang="cs-CZ" dirty="0" smtClean="0"/>
              <a:t>zpracovávat =&gt; není možné vytvářet </a:t>
            </a:r>
            <a:r>
              <a:rPr lang="cs-CZ" dirty="0"/>
              <a:t>nekonečně mnoho instancí </a:t>
            </a:r>
            <a:r>
              <a:rPr lang="cs-CZ" dirty="0" err="1"/>
              <a:t>pipeline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29000"/>
            <a:ext cx="7184902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219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449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1. Multiprocesor s distribuovanou pamětí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22</a:t>
            </a:fld>
            <a:endParaRPr lang="cs-CZ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t="8063" r="9279" b="7130"/>
          <a:stretch/>
        </p:blipFill>
        <p:spPr bwMode="auto">
          <a:xfrm>
            <a:off x="1187624" y="1700808"/>
            <a:ext cx="6651851" cy="315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926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6. </a:t>
            </a:r>
            <a:r>
              <a:rPr lang="cs-CZ" dirty="0" err="1" smtClean="0"/>
              <a:t>Concurrent</a:t>
            </a:r>
            <a:r>
              <a:rPr lang="cs-CZ" dirty="0" smtClean="0"/>
              <a:t> </a:t>
            </a:r>
            <a:r>
              <a:rPr lang="cs-CZ" dirty="0" err="1"/>
              <a:t>container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Paralelní verze STL kontejnerů</a:t>
            </a:r>
          </a:p>
          <a:p>
            <a:r>
              <a:rPr lang="cs-CZ" dirty="0" smtClean="0"/>
              <a:t>Zamyká se jenom omezená část kontejneru</a:t>
            </a:r>
          </a:p>
          <a:p>
            <a:r>
              <a:rPr lang="cs-CZ" dirty="0" smtClean="0"/>
              <a:t>TBB se snaží zamykání vyhnout úplně (transakční paměť)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220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060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6. </a:t>
            </a:r>
            <a:r>
              <a:rPr lang="cs-CZ" dirty="0" err="1" smtClean="0"/>
              <a:t>Flow</a:t>
            </a:r>
            <a:r>
              <a:rPr lang="cs-CZ" dirty="0" smtClean="0"/>
              <a:t> </a:t>
            </a:r>
            <a:r>
              <a:rPr lang="cs-CZ" dirty="0" err="1" smtClean="0"/>
              <a:t>graph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 </a:t>
            </a:r>
            <a:r>
              <a:rPr lang="cs-CZ" dirty="0" err="1" smtClean="0"/>
              <a:t>tbb:task</a:t>
            </a:r>
            <a:r>
              <a:rPr lang="cs-CZ" dirty="0" smtClean="0"/>
              <a:t>::</a:t>
            </a:r>
            <a:r>
              <a:rPr lang="cs-CZ" dirty="0" err="1" smtClean="0"/>
              <a:t>execute</a:t>
            </a:r>
            <a:r>
              <a:rPr lang="cs-CZ" dirty="0" smtClean="0"/>
              <a:t>  můžeme popsat precedenční graf, ale bez záruky, že při příštím průchodu bude vypadat stejně</a:t>
            </a:r>
          </a:p>
          <a:p>
            <a:r>
              <a:rPr lang="cs-CZ" dirty="0" err="1" smtClean="0"/>
              <a:t>Flow</a:t>
            </a:r>
            <a:r>
              <a:rPr lang="cs-CZ" dirty="0" smtClean="0"/>
              <a:t> </a:t>
            </a:r>
            <a:r>
              <a:rPr lang="cs-CZ" dirty="0" err="1" smtClean="0"/>
              <a:t>graph</a:t>
            </a:r>
            <a:r>
              <a:rPr lang="cs-CZ" dirty="0" smtClean="0"/>
              <a:t> umožňuje vytvořit graf ještě před spuštěním výpočtu</a:t>
            </a:r>
          </a:p>
          <a:p>
            <a:pPr lvl="1"/>
            <a:r>
              <a:rPr lang="cs-CZ" dirty="0" smtClean="0"/>
              <a:t>Umí aplikační (funkční), </a:t>
            </a:r>
            <a:r>
              <a:rPr lang="cs-CZ" dirty="0" err="1" smtClean="0"/>
              <a:t>bufferovací</a:t>
            </a:r>
            <a:r>
              <a:rPr lang="cs-CZ" dirty="0" smtClean="0"/>
              <a:t>, de/agregační a pomocné uzly</a:t>
            </a:r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221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453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6. </a:t>
            </a:r>
            <a:r>
              <a:rPr lang="cs-CZ" dirty="0" err="1" smtClean="0"/>
              <a:t>Flow</a:t>
            </a:r>
            <a:r>
              <a:rPr lang="cs-CZ" dirty="0" smtClean="0"/>
              <a:t> </a:t>
            </a:r>
            <a:r>
              <a:rPr lang="cs-CZ" dirty="0" err="1" smtClean="0"/>
              <a:t>graph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Uzly představují výpočetní činnosti, </a:t>
            </a:r>
          </a:p>
          <a:p>
            <a:pPr lvl="1"/>
            <a:r>
              <a:rPr lang="cs-CZ" dirty="0" smtClean="0"/>
              <a:t>tj. metoda </a:t>
            </a:r>
            <a:r>
              <a:rPr lang="cs-CZ" dirty="0" err="1" smtClean="0"/>
              <a:t>execute</a:t>
            </a:r>
            <a:r>
              <a:rPr lang="cs-CZ" dirty="0" smtClean="0"/>
              <a:t>, která se vykoná, jakmile do uzlu po hraně přijde zpráva </a:t>
            </a:r>
            <a:r>
              <a:rPr lang="cs-CZ" dirty="0" err="1" smtClean="0"/>
              <a:t>continue_msg</a:t>
            </a:r>
            <a:endParaRPr lang="cs-CZ" dirty="0" smtClean="0"/>
          </a:p>
          <a:p>
            <a:pPr lvl="1"/>
            <a:r>
              <a:rPr lang="cs-CZ" dirty="0" smtClean="0"/>
              <a:t>výpočet začne v tom uzlu, do kterého vložíme tuto zprávu</a:t>
            </a:r>
          </a:p>
          <a:p>
            <a:pPr lvl="1"/>
            <a:r>
              <a:rPr lang="cs-CZ" dirty="0" smtClean="0"/>
              <a:t>některé speciální uzly zprávy duplikují (1 zpráva jde do několika uzlů),</a:t>
            </a:r>
          </a:p>
          <a:p>
            <a:pPr lvl="1"/>
            <a:r>
              <a:rPr lang="cs-CZ" dirty="0" smtClean="0"/>
              <a:t>jiné redukují (čekají na přijetí zprávy z několika uzlů a pošlou pak jednu zprávu)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pPr/>
              <a:t>222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019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6. </a:t>
            </a:r>
            <a:r>
              <a:rPr lang="cs-CZ" dirty="0" err="1"/>
              <a:t>Flow</a:t>
            </a:r>
            <a:r>
              <a:rPr lang="cs-CZ" dirty="0"/>
              <a:t> </a:t>
            </a:r>
            <a:r>
              <a:rPr lang="cs-CZ" dirty="0" err="1"/>
              <a:t>graph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err="1"/>
              <a:t>int</a:t>
            </a:r>
            <a:r>
              <a:rPr lang="en-US" b="1" dirty="0"/>
              <a:t> </a:t>
            </a:r>
            <a:r>
              <a:rPr lang="en-US" dirty="0"/>
              <a:t>main() {</a:t>
            </a:r>
            <a:endParaRPr lang="cs-CZ" dirty="0"/>
          </a:p>
          <a:p>
            <a:pPr marL="0" indent="0">
              <a:buNone/>
            </a:pPr>
            <a:r>
              <a:rPr lang="en-US" dirty="0"/>
              <a:t> </a:t>
            </a:r>
            <a:r>
              <a:rPr lang="cs-CZ" dirty="0" smtClean="0"/>
              <a:t>   </a:t>
            </a:r>
            <a:r>
              <a:rPr lang="en-US" dirty="0" smtClean="0"/>
              <a:t>graph </a:t>
            </a:r>
            <a:r>
              <a:rPr lang="en-US" dirty="0"/>
              <a:t>g;</a:t>
            </a:r>
            <a:endParaRPr lang="cs-CZ" dirty="0"/>
          </a:p>
          <a:p>
            <a:pPr marL="0" indent="0">
              <a:buNone/>
            </a:pPr>
            <a:r>
              <a:rPr lang="en-US" dirty="0"/>
              <a:t> </a:t>
            </a:r>
            <a:r>
              <a:rPr lang="cs-CZ" dirty="0" smtClean="0"/>
              <a:t>   </a:t>
            </a:r>
            <a:r>
              <a:rPr lang="en-US" dirty="0" err="1" smtClean="0"/>
              <a:t>continue_node</a:t>
            </a:r>
            <a:r>
              <a:rPr lang="en-US" dirty="0"/>
              <a:t>&lt; </a:t>
            </a:r>
            <a:r>
              <a:rPr lang="en-US" dirty="0" err="1"/>
              <a:t>continue_msg</a:t>
            </a:r>
            <a:r>
              <a:rPr lang="en-US" dirty="0"/>
              <a:t>&gt; hello( g</a:t>
            </a:r>
            <a:r>
              <a:rPr lang="en-US" dirty="0" smtClean="0"/>
              <a:t>,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</a:t>
            </a:r>
            <a:r>
              <a:rPr lang="en-US" dirty="0" smtClean="0"/>
              <a:t> </a:t>
            </a:r>
            <a:r>
              <a:rPr lang="en-US" dirty="0"/>
              <a:t>[]( </a:t>
            </a:r>
            <a:r>
              <a:rPr lang="en-US" dirty="0" err="1"/>
              <a:t>const</a:t>
            </a:r>
            <a:r>
              <a:rPr lang="en-US" dirty="0"/>
              <a:t> </a:t>
            </a:r>
            <a:r>
              <a:rPr lang="en-US" dirty="0" err="1"/>
              <a:t>continue_msg</a:t>
            </a:r>
            <a:r>
              <a:rPr lang="en-US" dirty="0"/>
              <a:t> &amp;) </a:t>
            </a:r>
            <a:r>
              <a:rPr lang="en-US" dirty="0" smtClean="0"/>
              <a:t>{</a:t>
            </a:r>
            <a:r>
              <a:rPr lang="cs-CZ" dirty="0" smtClean="0"/>
              <a:t> </a:t>
            </a:r>
            <a:r>
              <a:rPr lang="en-US" dirty="0" err="1" smtClean="0"/>
              <a:t>cout</a:t>
            </a:r>
            <a:r>
              <a:rPr lang="en-US" dirty="0" smtClean="0"/>
              <a:t> </a:t>
            </a:r>
            <a:r>
              <a:rPr lang="en-US" dirty="0"/>
              <a:t>&lt;&lt; "Hello</a:t>
            </a:r>
            <a:r>
              <a:rPr lang="en-US" dirty="0" smtClean="0"/>
              <a:t>";</a:t>
            </a:r>
            <a:r>
              <a:rPr lang="en-US" dirty="0"/>
              <a:t> </a:t>
            </a:r>
            <a:r>
              <a:rPr lang="en-US" dirty="0" smtClean="0"/>
              <a:t>}</a:t>
            </a:r>
            <a:endParaRPr lang="cs-CZ" dirty="0"/>
          </a:p>
          <a:p>
            <a:pPr marL="0" indent="0">
              <a:buNone/>
            </a:pPr>
            <a:r>
              <a:rPr lang="en-US" dirty="0"/>
              <a:t> </a:t>
            </a:r>
            <a:r>
              <a:rPr lang="cs-CZ" dirty="0" smtClean="0"/>
              <a:t>   </a:t>
            </a:r>
            <a:r>
              <a:rPr lang="en-US" dirty="0" smtClean="0"/>
              <a:t>);</a:t>
            </a:r>
            <a:endParaRPr lang="cs-CZ" dirty="0"/>
          </a:p>
          <a:p>
            <a:pPr marL="0" indent="0">
              <a:buNone/>
            </a:pPr>
            <a:r>
              <a:rPr lang="en-US" dirty="0"/>
              <a:t> </a:t>
            </a:r>
            <a:r>
              <a:rPr lang="cs-CZ" dirty="0" smtClean="0"/>
              <a:t>   </a:t>
            </a:r>
            <a:r>
              <a:rPr lang="en-US" dirty="0" err="1" smtClean="0"/>
              <a:t>continue_node</a:t>
            </a:r>
            <a:r>
              <a:rPr lang="en-US" dirty="0"/>
              <a:t>&lt; </a:t>
            </a:r>
            <a:r>
              <a:rPr lang="en-US" dirty="0" err="1"/>
              <a:t>continue_msg</a:t>
            </a:r>
            <a:r>
              <a:rPr lang="en-US" dirty="0"/>
              <a:t>&gt; world( g,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</a:t>
            </a:r>
            <a:r>
              <a:rPr lang="en-US" dirty="0" smtClean="0"/>
              <a:t>[](</a:t>
            </a:r>
            <a:r>
              <a:rPr lang="en-US" dirty="0" err="1" smtClean="0"/>
              <a:t>const</a:t>
            </a:r>
            <a:r>
              <a:rPr lang="en-US" dirty="0" smtClean="0"/>
              <a:t> </a:t>
            </a:r>
            <a:r>
              <a:rPr lang="en-US" dirty="0" err="1"/>
              <a:t>continue_msg</a:t>
            </a:r>
            <a:r>
              <a:rPr lang="en-US" dirty="0"/>
              <a:t> &amp;) </a:t>
            </a:r>
            <a:r>
              <a:rPr lang="en-US" dirty="0" smtClean="0"/>
              <a:t>{</a:t>
            </a:r>
            <a:r>
              <a:rPr lang="cs-CZ" dirty="0" smtClean="0"/>
              <a:t> </a:t>
            </a:r>
            <a:r>
              <a:rPr lang="en-US" dirty="0" err="1" smtClean="0"/>
              <a:t>cout</a:t>
            </a:r>
            <a:r>
              <a:rPr lang="en-US" dirty="0" smtClean="0"/>
              <a:t> </a:t>
            </a:r>
            <a:r>
              <a:rPr lang="en-US" dirty="0"/>
              <a:t>&lt;&lt; " World\n</a:t>
            </a:r>
            <a:r>
              <a:rPr lang="en-US" dirty="0" smtClean="0"/>
              <a:t>";</a:t>
            </a:r>
            <a:r>
              <a:rPr lang="en-US" dirty="0"/>
              <a:t> </a:t>
            </a:r>
            <a:r>
              <a:rPr lang="en-US" dirty="0" smtClean="0"/>
              <a:t>}</a:t>
            </a:r>
            <a:endParaRPr lang="cs-CZ" dirty="0"/>
          </a:p>
          <a:p>
            <a:pPr marL="0" indent="0">
              <a:buNone/>
            </a:pPr>
            <a:r>
              <a:rPr lang="en-US" dirty="0"/>
              <a:t> </a:t>
            </a:r>
            <a:r>
              <a:rPr lang="cs-CZ" dirty="0" smtClean="0"/>
              <a:t>   </a:t>
            </a:r>
            <a:r>
              <a:rPr lang="en-US" dirty="0" smtClean="0"/>
              <a:t>);</a:t>
            </a:r>
            <a:endParaRPr lang="cs-CZ" dirty="0"/>
          </a:p>
          <a:p>
            <a:pPr marL="0" indent="0">
              <a:buNone/>
            </a:pPr>
            <a:r>
              <a:rPr lang="en-US" dirty="0"/>
              <a:t> </a:t>
            </a:r>
            <a:r>
              <a:rPr lang="cs-CZ" dirty="0" smtClean="0"/>
              <a:t>   </a:t>
            </a:r>
            <a:r>
              <a:rPr lang="en-US" dirty="0" err="1" smtClean="0"/>
              <a:t>make_edge</a:t>
            </a:r>
            <a:r>
              <a:rPr lang="en-US" dirty="0" smtClean="0"/>
              <a:t>(hello</a:t>
            </a:r>
            <a:r>
              <a:rPr lang="en-US" dirty="0"/>
              <a:t>, world); </a:t>
            </a:r>
            <a:r>
              <a:rPr lang="cs-CZ" dirty="0" smtClean="0"/>
              <a:t>    </a:t>
            </a:r>
          </a:p>
          <a:p>
            <a:pPr marL="0" indent="0">
              <a:buNone/>
            </a:pPr>
            <a:r>
              <a:rPr lang="cs-CZ" dirty="0" smtClean="0"/>
              <a:t>    </a:t>
            </a:r>
            <a:r>
              <a:rPr lang="en-US" dirty="0" err="1" smtClean="0"/>
              <a:t>hello.try_put</a:t>
            </a:r>
            <a:r>
              <a:rPr lang="en-US" dirty="0" smtClean="0"/>
              <a:t>(</a:t>
            </a:r>
            <a:r>
              <a:rPr lang="en-US" dirty="0" err="1" smtClean="0"/>
              <a:t>continue_msg</a:t>
            </a:r>
            <a:r>
              <a:rPr lang="en-US" dirty="0"/>
              <a:t>()); </a:t>
            </a:r>
            <a:r>
              <a:rPr lang="en-US" dirty="0" err="1"/>
              <a:t>g.wait_for_all</a:t>
            </a:r>
            <a:r>
              <a:rPr lang="en-US" dirty="0"/>
              <a:t>();</a:t>
            </a:r>
            <a:endParaRPr lang="cs-CZ" dirty="0"/>
          </a:p>
          <a:p>
            <a:pPr marL="0" indent="0">
              <a:buNone/>
            </a:pPr>
            <a:r>
              <a:rPr lang="cs-CZ" b="1" dirty="0" smtClean="0"/>
              <a:t>    </a:t>
            </a:r>
            <a:r>
              <a:rPr lang="en-US" b="1" dirty="0" smtClean="0"/>
              <a:t>return </a:t>
            </a:r>
            <a:r>
              <a:rPr lang="en-US" dirty="0"/>
              <a:t>0;</a:t>
            </a:r>
            <a:endParaRPr lang="cs-CZ" dirty="0"/>
          </a:p>
          <a:p>
            <a:pPr marL="0" indent="0">
              <a:buNone/>
            </a:pPr>
            <a:r>
              <a:rPr lang="en-US" dirty="0" smtClean="0"/>
              <a:t>}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223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154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6. </a:t>
            </a:r>
            <a:r>
              <a:rPr lang="cs-CZ" dirty="0" err="1"/>
              <a:t>Flow</a:t>
            </a:r>
            <a:r>
              <a:rPr lang="cs-CZ" dirty="0"/>
              <a:t> </a:t>
            </a:r>
            <a:r>
              <a:rPr lang="cs-CZ" dirty="0" err="1"/>
              <a:t>graph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72"/>
          <a:stretch/>
        </p:blipFill>
        <p:spPr bwMode="auto">
          <a:xfrm>
            <a:off x="827584" y="836712"/>
            <a:ext cx="7141705" cy="4783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224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411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6. </a:t>
            </a:r>
            <a:r>
              <a:rPr lang="cs-CZ" dirty="0" err="1"/>
              <a:t>Flow</a:t>
            </a:r>
            <a:r>
              <a:rPr lang="cs-CZ" dirty="0"/>
              <a:t> </a:t>
            </a:r>
            <a:r>
              <a:rPr lang="cs-CZ" dirty="0" err="1"/>
              <a:t>graph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88"/>
          <a:stretch/>
        </p:blipFill>
        <p:spPr bwMode="auto">
          <a:xfrm>
            <a:off x="611561" y="764704"/>
            <a:ext cx="1872208" cy="4193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5" r="2408"/>
          <a:stretch/>
        </p:blipFill>
        <p:spPr bwMode="auto">
          <a:xfrm>
            <a:off x="2483768" y="792750"/>
            <a:ext cx="6320271" cy="4204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225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349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6. </a:t>
            </a:r>
            <a:r>
              <a:rPr lang="cs-CZ" dirty="0" err="1"/>
              <a:t>Flow</a:t>
            </a:r>
            <a:r>
              <a:rPr lang="cs-CZ" dirty="0"/>
              <a:t> </a:t>
            </a:r>
            <a:r>
              <a:rPr lang="cs-CZ" dirty="0" err="1"/>
              <a:t>graph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704850"/>
            <a:ext cx="657225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226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999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6. opencl_node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err="1" smtClean="0"/>
              <a:t>async_node</a:t>
            </a:r>
            <a:r>
              <a:rPr lang="cs-CZ" dirty="0" smtClean="0"/>
              <a:t> - rozšíření </a:t>
            </a:r>
            <a:r>
              <a:rPr lang="cs-CZ" dirty="0" err="1" smtClean="0"/>
              <a:t>Flow</a:t>
            </a:r>
            <a:r>
              <a:rPr lang="cs-CZ" dirty="0" smtClean="0"/>
              <a:t> </a:t>
            </a:r>
            <a:r>
              <a:rPr lang="cs-CZ" dirty="0" err="1" smtClean="0"/>
              <a:t>graph</a:t>
            </a:r>
            <a:r>
              <a:rPr lang="cs-CZ" dirty="0" smtClean="0"/>
              <a:t>, umožňující komunikaci s externí (asynchronní) aktivitou</a:t>
            </a:r>
          </a:p>
          <a:p>
            <a:r>
              <a:rPr lang="cs-CZ" dirty="0" smtClean="0"/>
              <a:t>Primárně běží kód uzlů na CPU, ale uzel může jenom ovládat nějakou externí činnost – asynchronní aktivita </a:t>
            </a:r>
          </a:p>
          <a:p>
            <a:pPr lvl="1"/>
            <a:r>
              <a:rPr lang="cs-CZ" dirty="0" smtClean="0"/>
              <a:t>něco </a:t>
            </a:r>
            <a:r>
              <a:rPr lang="cs-CZ" dirty="0"/>
              <a:t>se počítá mimo CPU a CPU jenom čeká na </a:t>
            </a:r>
            <a:r>
              <a:rPr lang="cs-CZ" dirty="0" smtClean="0"/>
              <a:t>výsledek (např. výpočet na GPGPU)</a:t>
            </a:r>
          </a:p>
          <a:p>
            <a:r>
              <a:rPr lang="cs-CZ" b="1" dirty="0" err="1" smtClean="0"/>
              <a:t>opencl_node</a:t>
            </a:r>
            <a:r>
              <a:rPr lang="cs-CZ" dirty="0" smtClean="0"/>
              <a:t> – uzel specializovaný přímo pro </a:t>
            </a:r>
            <a:r>
              <a:rPr lang="cs-CZ" dirty="0" err="1" smtClean="0"/>
              <a:t>OpenCL</a:t>
            </a:r>
            <a:endParaRPr lang="cs-CZ" dirty="0" smtClean="0"/>
          </a:p>
          <a:p>
            <a:r>
              <a:rPr lang="cs-CZ" dirty="0"/>
              <a:t>Asynchronní aktivita na GPGPU může být řízena i jinou technologií, např. pomocí C++ AMP</a:t>
            </a:r>
          </a:p>
          <a:p>
            <a:pPr lvl="1"/>
            <a:r>
              <a:rPr lang="cs-CZ" dirty="0"/>
              <a:t>CPU musí po DMA </a:t>
            </a:r>
            <a:r>
              <a:rPr lang="cs-CZ" dirty="0" err="1"/>
              <a:t>dávát</a:t>
            </a:r>
            <a:r>
              <a:rPr lang="cs-CZ" dirty="0"/>
              <a:t> příkazy GPGPU</a:t>
            </a:r>
          </a:p>
          <a:p>
            <a:pPr lvl="1"/>
            <a:r>
              <a:rPr lang="cs-CZ" dirty="0"/>
              <a:t>=&gt;příliš vytížené CPU nevede k </a:t>
            </a:r>
            <a:r>
              <a:rPr lang="cs-CZ" dirty="0" smtClean="0"/>
              <a:t>max. </a:t>
            </a:r>
            <a:r>
              <a:rPr lang="cs-CZ" dirty="0"/>
              <a:t>výkonu </a:t>
            </a:r>
            <a:r>
              <a:rPr lang="cs-CZ" dirty="0" smtClean="0"/>
              <a:t>GPGPU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pPr/>
              <a:t>227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5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6. </a:t>
            </a:r>
            <a:r>
              <a:rPr lang="cs-CZ" dirty="0" err="1"/>
              <a:t>open_cl</a:t>
            </a:r>
            <a:r>
              <a:rPr lang="cs-CZ" dirty="0"/>
              <a:t> node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using namespace </a:t>
            </a:r>
            <a:r>
              <a:rPr lang="en-US" dirty="0" err="1"/>
              <a:t>tbb</a:t>
            </a:r>
            <a:r>
              <a:rPr lang="en-US" dirty="0"/>
              <a:t>::flow</a:t>
            </a:r>
            <a:r>
              <a:rPr lang="en-US" dirty="0" smtClean="0"/>
              <a:t>;</a:t>
            </a:r>
            <a:endParaRPr lang="cs-CZ" dirty="0"/>
          </a:p>
          <a:p>
            <a:pPr marL="0" indent="0">
              <a:buNone/>
            </a:pPr>
            <a:r>
              <a:rPr lang="en-US" b="1" dirty="0" err="1" smtClean="0"/>
              <a:t>int</a:t>
            </a:r>
            <a:r>
              <a:rPr lang="en-US" b="1" dirty="0" smtClean="0"/>
              <a:t> </a:t>
            </a:r>
            <a:r>
              <a:rPr lang="en-US" dirty="0"/>
              <a:t>main() </a:t>
            </a:r>
            <a:r>
              <a:rPr lang="en-US" dirty="0" smtClean="0"/>
              <a:t>{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</a:t>
            </a:r>
            <a:r>
              <a:rPr lang="en-US" dirty="0" err="1" smtClean="0"/>
              <a:t>opencl_graph</a:t>
            </a:r>
            <a:r>
              <a:rPr lang="en-US" dirty="0" smtClean="0"/>
              <a:t> </a:t>
            </a:r>
            <a:r>
              <a:rPr lang="en-US" dirty="0"/>
              <a:t>g;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</a:t>
            </a:r>
            <a:r>
              <a:rPr lang="en-US" dirty="0" err="1" smtClean="0"/>
              <a:t>opencl_node</a:t>
            </a:r>
            <a:r>
              <a:rPr lang="en-US" dirty="0" smtClean="0"/>
              <a:t>&lt;tuple&lt;</a:t>
            </a:r>
            <a:r>
              <a:rPr lang="en-US" dirty="0" err="1" smtClean="0"/>
              <a:t>opencl_buffer</a:t>
            </a:r>
            <a:r>
              <a:rPr lang="en-US" dirty="0" smtClean="0"/>
              <a:t>&lt;</a:t>
            </a:r>
            <a:r>
              <a:rPr lang="en-US" dirty="0" err="1" smtClean="0"/>
              <a:t>cl_char</a:t>
            </a:r>
            <a:r>
              <a:rPr lang="en-US" dirty="0"/>
              <a:t>&gt;&gt;&gt;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          </a:t>
            </a:r>
            <a:r>
              <a:rPr lang="en-US" dirty="0" err="1" smtClean="0"/>
              <a:t>clPrint</a:t>
            </a:r>
            <a:r>
              <a:rPr lang="en-US" dirty="0"/>
              <a:t>( g, "hello_world.cl", "print" );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</a:t>
            </a:r>
            <a:r>
              <a:rPr lang="en-US" dirty="0" err="1" smtClean="0"/>
              <a:t>const</a:t>
            </a:r>
            <a:r>
              <a:rPr lang="en-US" dirty="0" smtClean="0"/>
              <a:t> </a:t>
            </a:r>
            <a:r>
              <a:rPr lang="en-US" dirty="0"/>
              <a:t>char </a:t>
            </a:r>
            <a:r>
              <a:rPr lang="en-US" dirty="0" err="1"/>
              <a:t>str</a:t>
            </a:r>
            <a:r>
              <a:rPr lang="en-US" dirty="0"/>
              <a:t>[] = "Hello, World</a:t>
            </a:r>
            <a:r>
              <a:rPr lang="en-US" dirty="0" smtClean="0"/>
              <a:t>!";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</a:t>
            </a:r>
            <a:r>
              <a:rPr lang="en-US" dirty="0" err="1" smtClean="0"/>
              <a:t>opencl_buffer</a:t>
            </a:r>
            <a:r>
              <a:rPr lang="en-US" dirty="0" smtClean="0"/>
              <a:t>&lt;</a:t>
            </a:r>
            <a:r>
              <a:rPr lang="en-US" dirty="0" err="1" smtClean="0"/>
              <a:t>cl_char</a:t>
            </a:r>
            <a:r>
              <a:rPr lang="en-US" dirty="0"/>
              <a:t>&gt; b( g, </a:t>
            </a:r>
            <a:r>
              <a:rPr lang="en-US" dirty="0" err="1"/>
              <a:t>sizeof</a:t>
            </a:r>
            <a:r>
              <a:rPr lang="en-US" dirty="0"/>
              <a:t>(</a:t>
            </a:r>
            <a:r>
              <a:rPr lang="en-US" dirty="0" err="1"/>
              <a:t>str</a:t>
            </a:r>
            <a:r>
              <a:rPr lang="en-US" dirty="0"/>
              <a:t>) );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</a:t>
            </a:r>
            <a:r>
              <a:rPr lang="en-US" dirty="0" err="1" smtClean="0"/>
              <a:t>std</a:t>
            </a:r>
            <a:r>
              <a:rPr lang="en-US" dirty="0"/>
              <a:t>::</a:t>
            </a:r>
            <a:r>
              <a:rPr lang="en-US" dirty="0" err="1"/>
              <a:t>copy_n</a:t>
            </a:r>
            <a:r>
              <a:rPr lang="en-US" dirty="0"/>
              <a:t>( </a:t>
            </a:r>
            <a:r>
              <a:rPr lang="en-US" dirty="0" err="1"/>
              <a:t>str</a:t>
            </a:r>
            <a:r>
              <a:rPr lang="en-US" dirty="0"/>
              <a:t>, </a:t>
            </a:r>
            <a:r>
              <a:rPr lang="en-US" dirty="0" err="1"/>
              <a:t>sizeof</a:t>
            </a:r>
            <a:r>
              <a:rPr lang="en-US" dirty="0"/>
              <a:t>(</a:t>
            </a:r>
            <a:r>
              <a:rPr lang="en-US" dirty="0" err="1"/>
              <a:t>str</a:t>
            </a:r>
            <a:r>
              <a:rPr lang="en-US" dirty="0"/>
              <a:t>), </a:t>
            </a:r>
            <a:r>
              <a:rPr lang="en-US" dirty="0" err="1"/>
              <a:t>b.begin</a:t>
            </a:r>
            <a:r>
              <a:rPr lang="en-US" dirty="0"/>
              <a:t>() );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   </a:t>
            </a:r>
            <a:r>
              <a:rPr lang="en-US" dirty="0" err="1" smtClean="0"/>
              <a:t>clPrint.set_ndranges</a:t>
            </a:r>
            <a:r>
              <a:rPr lang="en-US" dirty="0"/>
              <a:t>( { 1 } ); 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   </a:t>
            </a:r>
            <a:r>
              <a:rPr lang="en-US" dirty="0" err="1" smtClean="0"/>
              <a:t>input_port</a:t>
            </a:r>
            <a:r>
              <a:rPr lang="en-US" dirty="0" smtClean="0"/>
              <a:t>&lt;0&gt;(</a:t>
            </a:r>
            <a:r>
              <a:rPr lang="en-US" dirty="0" err="1"/>
              <a:t>clPrint</a:t>
            </a:r>
            <a:r>
              <a:rPr lang="en-US" dirty="0"/>
              <a:t>).</a:t>
            </a:r>
            <a:r>
              <a:rPr lang="en-US" dirty="0" err="1"/>
              <a:t>try_put</a:t>
            </a:r>
            <a:r>
              <a:rPr lang="en-US" dirty="0"/>
              <a:t>( b );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</a:t>
            </a:r>
            <a:r>
              <a:rPr lang="en-US" dirty="0" err="1" smtClean="0"/>
              <a:t>g.wait_for_all</a:t>
            </a:r>
            <a:r>
              <a:rPr lang="en-US" dirty="0"/>
              <a:t>();</a:t>
            </a:r>
            <a:endParaRPr lang="cs-CZ" dirty="0"/>
          </a:p>
          <a:p>
            <a:pPr marL="0" indent="0">
              <a:buNone/>
            </a:pPr>
            <a:r>
              <a:rPr lang="en-US" b="1" dirty="0" smtClean="0"/>
              <a:t>return </a:t>
            </a:r>
            <a:r>
              <a:rPr lang="en-US" dirty="0"/>
              <a:t>0</a:t>
            </a:r>
            <a:r>
              <a:rPr lang="en-US" dirty="0" smtClean="0"/>
              <a:t>;</a:t>
            </a:r>
            <a:endParaRPr lang="cs-CZ" dirty="0"/>
          </a:p>
          <a:p>
            <a:pPr marL="0" indent="0">
              <a:buNone/>
            </a:pPr>
            <a:r>
              <a:rPr lang="en-US" dirty="0"/>
              <a:t>}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228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113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7. GPGPU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229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579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Multiprocesor s distribuovanou pamětí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Každý procesor má svou </a:t>
            </a:r>
            <a:r>
              <a:rPr lang="cs-CZ" b="1" dirty="0" smtClean="0"/>
              <a:t>lokální paměť </a:t>
            </a:r>
          </a:p>
          <a:p>
            <a:pPr lvl="1"/>
            <a:r>
              <a:rPr lang="cs-CZ" dirty="0" smtClean="0"/>
              <a:t>Sdílená paměť není</a:t>
            </a:r>
          </a:p>
          <a:p>
            <a:r>
              <a:rPr lang="cs-CZ" dirty="0" smtClean="0"/>
              <a:t>Každý uzel je v podstatě počítač s omezeným I/O</a:t>
            </a:r>
          </a:p>
          <a:p>
            <a:r>
              <a:rPr lang="cs-CZ" dirty="0"/>
              <a:t>Propojení rychlými </a:t>
            </a:r>
            <a:r>
              <a:rPr lang="cs-CZ" b="1" dirty="0"/>
              <a:t>sériovými </a:t>
            </a:r>
            <a:r>
              <a:rPr lang="cs-CZ" b="1" dirty="0" smtClean="0"/>
              <a:t>linkami</a:t>
            </a:r>
          </a:p>
          <a:p>
            <a:r>
              <a:rPr lang="cs-CZ" dirty="0" smtClean="0"/>
              <a:t>Komunikace zasíláním zpráv</a:t>
            </a:r>
          </a:p>
          <a:p>
            <a:r>
              <a:rPr lang="cs-CZ" dirty="0" smtClean="0"/>
              <a:t>Typické </a:t>
            </a:r>
            <a:r>
              <a:rPr lang="cs-CZ" b="1" dirty="0"/>
              <a:t>topologie</a:t>
            </a:r>
            <a:r>
              <a:rPr lang="cs-CZ" dirty="0"/>
              <a:t> jsou 2D cyklicky uzavřené mřížky nebo n-rozměrné krychle</a:t>
            </a:r>
          </a:p>
          <a:p>
            <a:r>
              <a:rPr lang="cs-CZ" dirty="0" smtClean="0"/>
              <a:t>Realizovatelné </a:t>
            </a:r>
            <a:r>
              <a:rPr lang="cs-CZ" dirty="0"/>
              <a:t>všechny základní programové modely (MPMD, SPMD, MPSD)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842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7. GPGPU x CPU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GPGPU – General </a:t>
            </a:r>
            <a:r>
              <a:rPr lang="cs-CZ" dirty="0" err="1" smtClean="0"/>
              <a:t>Purpose</a:t>
            </a:r>
            <a:r>
              <a:rPr lang="cs-CZ" dirty="0" smtClean="0"/>
              <a:t> </a:t>
            </a:r>
            <a:r>
              <a:rPr lang="cs-CZ" dirty="0" err="1" smtClean="0"/>
              <a:t>Graphics</a:t>
            </a:r>
            <a:r>
              <a:rPr lang="cs-CZ" dirty="0" smtClean="0"/>
              <a:t> </a:t>
            </a:r>
            <a:r>
              <a:rPr lang="cs-CZ" dirty="0" err="1" smtClean="0"/>
              <a:t>Processor</a:t>
            </a:r>
            <a:r>
              <a:rPr lang="cs-CZ" dirty="0" smtClean="0"/>
              <a:t> Unit</a:t>
            </a:r>
          </a:p>
          <a:p>
            <a:r>
              <a:rPr lang="cs-CZ" dirty="0" smtClean="0"/>
              <a:t>Např. výpočet složitých grafických efektů nebo urychlení matematického výpočtu</a:t>
            </a:r>
          </a:p>
          <a:p>
            <a:pPr lvl="1"/>
            <a:r>
              <a:rPr lang="cs-CZ" dirty="0" smtClean="0"/>
              <a:t>Pokud jsou data na sobě nezávislá </a:t>
            </a:r>
            <a:r>
              <a:rPr lang="cs-CZ" dirty="0"/>
              <a:t>a neobsahují velké množství </a:t>
            </a:r>
            <a:r>
              <a:rPr lang="cs-CZ" dirty="0" smtClean="0"/>
              <a:t>podmínek (CPU je lepší v predikci skoků)</a:t>
            </a:r>
          </a:p>
          <a:p>
            <a:pPr lvl="1"/>
            <a:r>
              <a:rPr lang="cs-CZ" dirty="0" smtClean="0"/>
              <a:t>Např. sčítání/násobení velkého množství </a:t>
            </a:r>
            <a:r>
              <a:rPr lang="cs-CZ" dirty="0" err="1" smtClean="0"/>
              <a:t>nezáv</a:t>
            </a:r>
            <a:r>
              <a:rPr lang="cs-CZ" dirty="0" smtClean="0"/>
              <a:t>. čísel</a:t>
            </a:r>
          </a:p>
          <a:p>
            <a:pPr lvl="1"/>
            <a:r>
              <a:rPr lang="cs-CZ" dirty="0" smtClean="0"/>
              <a:t>Jinak je vhodnější CPU</a:t>
            </a:r>
          </a:p>
          <a:p>
            <a:r>
              <a:rPr lang="cs-CZ" dirty="0" smtClean="0"/>
              <a:t>Velká režie při přenosu </a:t>
            </a:r>
          </a:p>
          <a:p>
            <a:pPr lvl="1"/>
            <a:r>
              <a:rPr lang="cs-CZ" dirty="0" smtClean="0"/>
              <a:t>Data je nutná přenést do paměti GPU a poté zpět</a:t>
            </a:r>
          </a:p>
          <a:p>
            <a:pPr lvl="1"/>
            <a:r>
              <a:rPr lang="cs-CZ" dirty="0" smtClean="0"/>
              <a:t>CPU řídí přenos proto nesmí být úplně vytížené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230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1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7. CUDA x </a:t>
            </a:r>
            <a:r>
              <a:rPr lang="cs-CZ" dirty="0" err="1" smtClean="0"/>
              <a:t>OpenCL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cs-CZ" dirty="0" smtClean="0"/>
              <a:t>CUDA je proprietární technologie </a:t>
            </a:r>
            <a:r>
              <a:rPr lang="cs-CZ" dirty="0" err="1" smtClean="0"/>
              <a:t>nVidie</a:t>
            </a:r>
            <a:endParaRPr lang="cs-CZ" dirty="0" smtClean="0"/>
          </a:p>
          <a:p>
            <a:pPr lvl="1"/>
            <a:r>
              <a:rPr lang="cs-CZ" b="1" dirty="0" err="1"/>
              <a:t>C</a:t>
            </a:r>
            <a:r>
              <a:rPr lang="cs-CZ" dirty="0" err="1"/>
              <a:t>ompute</a:t>
            </a:r>
            <a:r>
              <a:rPr lang="cs-CZ" dirty="0"/>
              <a:t> </a:t>
            </a:r>
            <a:r>
              <a:rPr lang="cs-CZ" b="1" dirty="0" err="1"/>
              <a:t>U</a:t>
            </a:r>
            <a:r>
              <a:rPr lang="cs-CZ" dirty="0" err="1"/>
              <a:t>nified</a:t>
            </a:r>
            <a:r>
              <a:rPr lang="cs-CZ" dirty="0"/>
              <a:t> </a:t>
            </a:r>
            <a:r>
              <a:rPr lang="cs-CZ" b="1" dirty="0" err="1"/>
              <a:t>D</a:t>
            </a:r>
            <a:r>
              <a:rPr lang="cs-CZ" dirty="0" err="1"/>
              <a:t>evice</a:t>
            </a:r>
            <a:r>
              <a:rPr lang="cs-CZ" dirty="0"/>
              <a:t> </a:t>
            </a:r>
            <a:r>
              <a:rPr lang="cs-CZ" b="1" dirty="0" err="1" smtClean="0"/>
              <a:t>A</a:t>
            </a:r>
            <a:r>
              <a:rPr lang="cs-CZ" dirty="0" err="1" smtClean="0"/>
              <a:t>rchitecture</a:t>
            </a:r>
            <a:endParaRPr lang="cs-CZ" dirty="0" smtClean="0"/>
          </a:p>
          <a:p>
            <a:pPr lvl="1"/>
            <a:r>
              <a:rPr lang="cs-CZ" dirty="0" smtClean="0"/>
              <a:t>Umožňuje na GPU spouštět programy napsané v jazycích C/C++, FORTRAN nebo programy postavené na technologiích OpenCL</a:t>
            </a:r>
          </a:p>
          <a:p>
            <a:r>
              <a:rPr lang="cs-CZ" b="1" dirty="0" smtClean="0"/>
              <a:t>OpenCL </a:t>
            </a:r>
          </a:p>
          <a:p>
            <a:pPr lvl="1"/>
            <a:r>
              <a:rPr lang="cs-CZ" dirty="0"/>
              <a:t>průmyslový </a:t>
            </a:r>
            <a:r>
              <a:rPr lang="cs-CZ" dirty="0" smtClean="0"/>
              <a:t>otevřený standard </a:t>
            </a:r>
            <a:r>
              <a:rPr lang="cs-CZ" dirty="0"/>
              <a:t>pro paralelní programování heterogenních počítačových systémů</a:t>
            </a:r>
            <a:endParaRPr lang="cs-CZ" dirty="0" smtClean="0"/>
          </a:p>
          <a:p>
            <a:pPr lvl="1"/>
            <a:r>
              <a:rPr lang="cs-CZ" dirty="0" smtClean="0"/>
              <a:t>běží i na HW ostatních výrobců</a:t>
            </a:r>
          </a:p>
          <a:p>
            <a:pPr lvl="1"/>
            <a:r>
              <a:rPr lang="cs-CZ" dirty="0" smtClean="0"/>
              <a:t>Umí „</a:t>
            </a:r>
            <a:r>
              <a:rPr lang="cs-CZ" dirty="0" err="1" smtClean="0"/>
              <a:t>fallback</a:t>
            </a:r>
            <a:r>
              <a:rPr lang="cs-CZ" dirty="0" smtClean="0"/>
              <a:t> na CPU“, není-li k dispozici GPU</a:t>
            </a:r>
          </a:p>
          <a:p>
            <a:pPr lvl="2"/>
            <a:r>
              <a:rPr lang="cs-CZ" dirty="0" smtClean="0"/>
              <a:t>Tj. běží všude, ale na CPU bude pomalejší</a:t>
            </a:r>
          </a:p>
          <a:p>
            <a:r>
              <a:rPr lang="cs-CZ" dirty="0" smtClean="0"/>
              <a:t>OpenCL i CUDA jsou c-</a:t>
            </a:r>
            <a:r>
              <a:rPr lang="cs-CZ" dirty="0" err="1" smtClean="0"/>
              <a:t>like</a:t>
            </a:r>
            <a:r>
              <a:rPr lang="cs-CZ" dirty="0" smtClean="0"/>
              <a:t> jazyky, ale jsou odlišné od c++ (např. je nutné 2x definovat datové typy)</a:t>
            </a:r>
          </a:p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231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5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7. </a:t>
            </a:r>
            <a:r>
              <a:rPr lang="cs-CZ" dirty="0" smtClean="0"/>
              <a:t>GPGPU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Device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Zařízení kde se vykonává GPU-kód, tj. GPU, v případě </a:t>
            </a:r>
            <a:r>
              <a:rPr lang="cs-CZ" dirty="0" err="1" smtClean="0"/>
              <a:t>fallbacku</a:t>
            </a:r>
            <a:r>
              <a:rPr lang="cs-CZ" dirty="0" smtClean="0"/>
              <a:t> CPU</a:t>
            </a:r>
          </a:p>
          <a:p>
            <a:pPr lvl="1"/>
            <a:r>
              <a:rPr lang="cs-CZ" dirty="0" smtClean="0"/>
              <a:t>Má 1-n </a:t>
            </a:r>
            <a:r>
              <a:rPr lang="cs-CZ" dirty="0" err="1" smtClean="0"/>
              <a:t>compute</a:t>
            </a:r>
            <a:r>
              <a:rPr lang="cs-CZ" dirty="0" smtClean="0"/>
              <a:t>-unit</a:t>
            </a:r>
          </a:p>
          <a:p>
            <a:pPr lvl="2"/>
            <a:r>
              <a:rPr lang="cs-CZ" dirty="0" smtClean="0"/>
              <a:t>Skládá se z 1-n </a:t>
            </a:r>
            <a:r>
              <a:rPr lang="cs-CZ" dirty="0" err="1" smtClean="0"/>
              <a:t>processing</a:t>
            </a:r>
            <a:r>
              <a:rPr lang="cs-CZ" dirty="0" smtClean="0"/>
              <a:t> element a lokální paměti</a:t>
            </a:r>
          </a:p>
          <a:p>
            <a:r>
              <a:rPr lang="cs-CZ" dirty="0" smtClean="0"/>
              <a:t>Kernel</a:t>
            </a:r>
          </a:p>
          <a:p>
            <a:pPr lvl="1"/>
            <a:r>
              <a:rPr lang="cs-CZ" dirty="0" smtClean="0"/>
              <a:t>Funkce (program v OpenCL) v GPU-kódu, která se vykoná na </a:t>
            </a:r>
            <a:r>
              <a:rPr lang="cs-CZ" dirty="0" err="1" smtClean="0"/>
              <a:t>device</a:t>
            </a:r>
            <a:endParaRPr lang="cs-CZ" dirty="0" smtClean="0"/>
          </a:p>
          <a:p>
            <a:r>
              <a:rPr lang="cs-CZ" dirty="0" smtClean="0"/>
              <a:t>Host = CPU</a:t>
            </a:r>
          </a:p>
          <a:p>
            <a:r>
              <a:rPr lang="cs-CZ" dirty="0" err="1" smtClean="0"/>
              <a:t>Platform</a:t>
            </a:r>
            <a:r>
              <a:rPr lang="cs-CZ" dirty="0" smtClean="0"/>
              <a:t> – Host + všechny dostupné </a:t>
            </a:r>
            <a:r>
              <a:rPr lang="cs-CZ" dirty="0" err="1" smtClean="0"/>
              <a:t>devices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232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169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7. ND </a:t>
            </a:r>
            <a:r>
              <a:rPr lang="cs-CZ" dirty="0" err="1"/>
              <a:t>Range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8934239" cy="488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233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094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7. </a:t>
            </a:r>
            <a:r>
              <a:rPr lang="en-US" dirty="0" smtClean="0"/>
              <a:t>ND Range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Jedna</a:t>
            </a:r>
            <a:r>
              <a:rPr lang="cs-CZ" dirty="0" smtClean="0"/>
              <a:t> </a:t>
            </a:r>
            <a:r>
              <a:rPr lang="cs-CZ" b="1" dirty="0" err="1"/>
              <a:t>workgroup</a:t>
            </a:r>
            <a:r>
              <a:rPr lang="cs-CZ" dirty="0"/>
              <a:t> se </a:t>
            </a:r>
            <a:r>
              <a:rPr lang="cs-CZ" dirty="0" smtClean="0"/>
              <a:t>celá </a:t>
            </a:r>
            <a:r>
              <a:rPr lang="cs-CZ" dirty="0"/>
              <a:t>počítá na </a:t>
            </a:r>
            <a:r>
              <a:rPr lang="cs-CZ" b="1" dirty="0"/>
              <a:t>jedné</a:t>
            </a:r>
            <a:r>
              <a:rPr lang="cs-CZ" dirty="0"/>
              <a:t> </a:t>
            </a:r>
            <a:r>
              <a:rPr lang="cs-CZ" b="1" dirty="0" err="1"/>
              <a:t>compute</a:t>
            </a:r>
            <a:r>
              <a:rPr lang="cs-CZ" b="1" dirty="0"/>
              <a:t> unit</a:t>
            </a:r>
          </a:p>
          <a:p>
            <a:r>
              <a:rPr lang="cs-CZ" dirty="0" smtClean="0"/>
              <a:t>Ale </a:t>
            </a:r>
            <a:r>
              <a:rPr lang="cs-CZ" b="1" dirty="0"/>
              <a:t>jedna</a:t>
            </a:r>
            <a:r>
              <a:rPr lang="cs-CZ" dirty="0"/>
              <a:t> </a:t>
            </a:r>
            <a:r>
              <a:rPr lang="cs-CZ" b="1" dirty="0" err="1"/>
              <a:t>compute</a:t>
            </a:r>
            <a:r>
              <a:rPr lang="cs-CZ" b="1" dirty="0"/>
              <a:t> unit </a:t>
            </a:r>
            <a:r>
              <a:rPr lang="cs-CZ" dirty="0"/>
              <a:t>může vykonat </a:t>
            </a:r>
            <a:r>
              <a:rPr lang="cs-CZ" b="1" dirty="0"/>
              <a:t>více </a:t>
            </a:r>
            <a:r>
              <a:rPr lang="cs-CZ" b="1" dirty="0" err="1"/>
              <a:t>work-groups</a:t>
            </a:r>
            <a:endParaRPr lang="cs-CZ" b="1" dirty="0"/>
          </a:p>
          <a:p>
            <a:r>
              <a:rPr lang="cs-CZ" dirty="0" smtClean="0"/>
              <a:t>V případě více </a:t>
            </a:r>
            <a:r>
              <a:rPr lang="cs-CZ" dirty="0" err="1"/>
              <a:t>compute</a:t>
            </a:r>
            <a:r>
              <a:rPr lang="cs-CZ" dirty="0"/>
              <a:t> </a:t>
            </a:r>
            <a:r>
              <a:rPr lang="cs-CZ" dirty="0" err="1"/>
              <a:t>units</a:t>
            </a:r>
            <a:r>
              <a:rPr lang="cs-CZ" dirty="0"/>
              <a:t> by ostatní </a:t>
            </a:r>
            <a:r>
              <a:rPr lang="cs-CZ" dirty="0" err="1"/>
              <a:t>compute</a:t>
            </a:r>
            <a:r>
              <a:rPr lang="cs-CZ" dirty="0"/>
              <a:t> </a:t>
            </a:r>
            <a:r>
              <a:rPr lang="cs-CZ" dirty="0" err="1"/>
              <a:t>units</a:t>
            </a:r>
            <a:r>
              <a:rPr lang="cs-CZ" dirty="0"/>
              <a:t> zůstaly nevyužité při jedné velké </a:t>
            </a:r>
            <a:r>
              <a:rPr lang="cs-CZ" dirty="0" err="1"/>
              <a:t>work-group</a:t>
            </a:r>
            <a:r>
              <a:rPr lang="cs-CZ" dirty="0"/>
              <a:t>,</a:t>
            </a:r>
          </a:p>
          <a:p>
            <a:r>
              <a:rPr lang="cs-CZ" dirty="0"/>
              <a:t>zatímco při několika </a:t>
            </a:r>
            <a:r>
              <a:rPr lang="cs-CZ" dirty="0" err="1"/>
              <a:t>work-groups</a:t>
            </a:r>
            <a:r>
              <a:rPr lang="cs-CZ" dirty="0"/>
              <a:t> se mohou využít všechny </a:t>
            </a:r>
            <a:r>
              <a:rPr lang="cs-CZ" dirty="0" smtClean="0"/>
              <a:t>dostupné </a:t>
            </a:r>
            <a:r>
              <a:rPr lang="cs-CZ" dirty="0" err="1" smtClean="0"/>
              <a:t>compute-units</a:t>
            </a:r>
            <a:endParaRPr lang="cs-CZ" dirty="0" smtClean="0"/>
          </a:p>
          <a:p>
            <a:r>
              <a:rPr lang="cs-CZ" dirty="0"/>
              <a:t>Optimální počty závisí na použitím hardwaru, </a:t>
            </a:r>
            <a:endParaRPr lang="cs-CZ" dirty="0" smtClean="0"/>
          </a:p>
          <a:p>
            <a:pPr lvl="1"/>
            <a:r>
              <a:rPr lang="cs-CZ" dirty="0" smtClean="0"/>
              <a:t>velikost </a:t>
            </a:r>
            <a:r>
              <a:rPr lang="cs-CZ" dirty="0" err="1"/>
              <a:t>work-group</a:t>
            </a:r>
            <a:r>
              <a:rPr lang="cs-CZ" dirty="0"/>
              <a:t> by měla být dělitelná 32 (</a:t>
            </a:r>
            <a:r>
              <a:rPr lang="cs-CZ" dirty="0" err="1"/>
              <a:t>nVidia</a:t>
            </a:r>
            <a:r>
              <a:rPr lang="cs-CZ" dirty="0"/>
              <a:t> </a:t>
            </a:r>
            <a:r>
              <a:rPr lang="cs-CZ" dirty="0" err="1" smtClean="0"/>
              <a:t>warp</a:t>
            </a:r>
            <a:r>
              <a:rPr lang="cs-CZ" dirty="0" smtClean="0"/>
              <a:t>) nebo </a:t>
            </a:r>
            <a:r>
              <a:rPr lang="cs-CZ" dirty="0"/>
              <a:t>64 (AMD </a:t>
            </a:r>
            <a:r>
              <a:rPr lang="cs-CZ" dirty="0" err="1"/>
              <a:t>wavefront</a:t>
            </a:r>
            <a:r>
              <a:rPr lang="cs-CZ" dirty="0"/>
              <a:t>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234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255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7. </a:t>
            </a:r>
            <a:r>
              <a:rPr lang="en-US" dirty="0"/>
              <a:t>ND Range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Maximální velikost </a:t>
            </a:r>
            <a:r>
              <a:rPr lang="cs-CZ" dirty="0" err="1"/>
              <a:t>work-group</a:t>
            </a:r>
            <a:r>
              <a:rPr lang="cs-CZ" dirty="0"/>
              <a:t> je DEVICE_MAX_WORK_GROUP_SIZE,</a:t>
            </a:r>
          </a:p>
          <a:p>
            <a:r>
              <a:rPr lang="cs-CZ" dirty="0" smtClean="0"/>
              <a:t>případně </a:t>
            </a:r>
            <a:r>
              <a:rPr lang="cs-CZ" dirty="0"/>
              <a:t>KERNEL_WORK_GROUP_SIZE, kterou vrací </a:t>
            </a:r>
            <a:r>
              <a:rPr lang="cs-CZ" dirty="0" err="1"/>
              <a:t>fce</a:t>
            </a:r>
            <a:r>
              <a:rPr lang="cs-CZ" dirty="0"/>
              <a:t> </a:t>
            </a:r>
            <a:r>
              <a:rPr lang="cs-CZ" dirty="0" err="1"/>
              <a:t>GetKernelWorkGroupInfo</a:t>
            </a:r>
            <a:r>
              <a:rPr lang="cs-CZ" dirty="0"/>
              <a:t>, a která může </a:t>
            </a:r>
            <a:r>
              <a:rPr lang="cs-CZ" dirty="0" smtClean="0"/>
              <a:t>být menší </a:t>
            </a:r>
            <a:r>
              <a:rPr lang="cs-CZ" dirty="0"/>
              <a:t>než DEVICE_MAX_WORK_GROUP_SIZE</a:t>
            </a:r>
          </a:p>
          <a:p>
            <a:pPr lvl="1"/>
            <a:r>
              <a:rPr lang="cs-CZ" dirty="0" smtClean="0"/>
              <a:t>protože </a:t>
            </a:r>
            <a:r>
              <a:rPr lang="cs-CZ" dirty="0"/>
              <a:t>paměťové nároky kernelu mohou být různé v závislosti na jeho kódu, resp. na tom, kolik paměti/registrů použije na proměnné k ukládání mezivýsledků</a:t>
            </a:r>
          </a:p>
          <a:p>
            <a:pPr lvl="1"/>
            <a:r>
              <a:rPr lang="cs-CZ" dirty="0" smtClean="0"/>
              <a:t>což </a:t>
            </a:r>
            <a:r>
              <a:rPr lang="cs-CZ" dirty="0"/>
              <a:t>je omezeno použitým hw</a:t>
            </a:r>
          </a:p>
          <a:p>
            <a:r>
              <a:rPr lang="cs-CZ" dirty="0" smtClean="0"/>
              <a:t>a </a:t>
            </a:r>
            <a:r>
              <a:rPr lang="cs-CZ" dirty="0"/>
              <a:t>zároveň musí platit, že velikost </a:t>
            </a:r>
            <a:r>
              <a:rPr lang="cs-CZ" dirty="0" err="1"/>
              <a:t>workgroup</a:t>
            </a:r>
            <a:r>
              <a:rPr lang="cs-CZ" dirty="0"/>
              <a:t> beze zbytku dělí počet </a:t>
            </a:r>
            <a:r>
              <a:rPr lang="cs-CZ" dirty="0" err="1"/>
              <a:t>work-items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235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090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7. </a:t>
            </a:r>
            <a:r>
              <a:rPr lang="cs-CZ" dirty="0"/>
              <a:t>OpenCL </a:t>
            </a:r>
            <a:r>
              <a:rPr lang="cs-CZ" dirty="0" smtClean="0"/>
              <a:t>program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OpenCL program se překládá až na cílovém počítači přímo pro konkrétní hardware, který </a:t>
            </a:r>
            <a:r>
              <a:rPr lang="cs-CZ" dirty="0" smtClean="0"/>
              <a:t>je tam </a:t>
            </a:r>
            <a:r>
              <a:rPr lang="cs-CZ" dirty="0"/>
              <a:t>k dispozici</a:t>
            </a:r>
          </a:p>
          <a:p>
            <a:r>
              <a:rPr lang="cs-CZ" dirty="0"/>
              <a:t>Z pohledu programu jde o tzv. kontext a frontu příkazů</a:t>
            </a:r>
          </a:p>
          <a:p>
            <a:r>
              <a:rPr lang="cs-CZ" dirty="0" err="1" smtClean="0"/>
              <a:t>sl</a:t>
            </a:r>
            <a:r>
              <a:rPr lang="cs-CZ" dirty="0" smtClean="0"/>
              <a:t> 9-13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236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233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7. Součet vektorů na GPU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Součet</a:t>
            </a:r>
            <a:r>
              <a:rPr lang="en-US" dirty="0" smtClean="0"/>
              <a:t> </a:t>
            </a:r>
            <a:r>
              <a:rPr lang="en-US" dirty="0" err="1"/>
              <a:t>vektorů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GPU</a:t>
            </a:r>
            <a:endParaRPr lang="cs-CZ" dirty="0"/>
          </a:p>
          <a:p>
            <a:pPr lvl="1"/>
            <a:r>
              <a:rPr lang="en-US" dirty="0"/>
              <a:t>kernel </a:t>
            </a:r>
            <a:r>
              <a:rPr lang="en-US" dirty="0" err="1"/>
              <a:t>musí</a:t>
            </a:r>
            <a:r>
              <a:rPr lang="en-US" dirty="0"/>
              <a:t> </a:t>
            </a:r>
            <a:r>
              <a:rPr lang="en-US" dirty="0" err="1"/>
              <a:t>vracet</a:t>
            </a:r>
            <a:r>
              <a:rPr lang="en-US" dirty="0"/>
              <a:t> void a </a:t>
            </a:r>
            <a:r>
              <a:rPr lang="en-US" dirty="0" err="1"/>
              <a:t>být</a:t>
            </a:r>
            <a:r>
              <a:rPr lang="en-US" dirty="0"/>
              <a:t> </a:t>
            </a:r>
            <a:r>
              <a:rPr lang="en-US" dirty="0" err="1"/>
              <a:t>deklarován</a:t>
            </a:r>
            <a:r>
              <a:rPr lang="en-US" dirty="0"/>
              <a:t> s </a:t>
            </a:r>
            <a:r>
              <a:rPr lang="cs-CZ" u="sng" dirty="0" smtClean="0"/>
              <a:t>__</a:t>
            </a:r>
            <a:r>
              <a:rPr lang="en-US" dirty="0" smtClean="0"/>
              <a:t>kernel</a:t>
            </a:r>
            <a:endParaRPr lang="cs-CZ" dirty="0"/>
          </a:p>
          <a:p>
            <a:pPr lvl="1"/>
            <a:r>
              <a:rPr lang="en-US" dirty="0"/>
              <a:t>pointer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paměť</a:t>
            </a:r>
            <a:r>
              <a:rPr lang="en-US" dirty="0"/>
              <a:t>, se </a:t>
            </a:r>
            <a:r>
              <a:rPr lang="en-US" dirty="0" err="1"/>
              <a:t>kterou</a:t>
            </a:r>
            <a:r>
              <a:rPr lang="en-US" dirty="0"/>
              <a:t> se </a:t>
            </a:r>
            <a:r>
              <a:rPr lang="en-US" dirty="0" err="1"/>
              <a:t>pracuje</a:t>
            </a:r>
            <a:r>
              <a:rPr lang="en-US" dirty="0"/>
              <a:t>, </a:t>
            </a:r>
            <a:r>
              <a:rPr lang="en-US" dirty="0" err="1"/>
              <a:t>musí</a:t>
            </a:r>
            <a:r>
              <a:rPr lang="en-US" dirty="0"/>
              <a:t> </a:t>
            </a:r>
            <a:r>
              <a:rPr lang="en-US" dirty="0" err="1"/>
              <a:t>být</a:t>
            </a:r>
            <a:r>
              <a:rPr lang="en-US" dirty="0"/>
              <a:t> </a:t>
            </a:r>
            <a:r>
              <a:rPr lang="en-US" dirty="0" err="1"/>
              <a:t>deklarován</a:t>
            </a:r>
            <a:r>
              <a:rPr lang="en-US" dirty="0"/>
              <a:t> s </a:t>
            </a:r>
            <a:r>
              <a:rPr lang="cs-CZ" u="sng" dirty="0" smtClean="0"/>
              <a:t>__</a:t>
            </a:r>
            <a:r>
              <a:rPr lang="en-US" dirty="0" smtClean="0"/>
              <a:t>global</a:t>
            </a:r>
            <a:endParaRPr lang="cs-CZ" dirty="0"/>
          </a:p>
          <a:p>
            <a:r>
              <a:rPr lang="en-US" dirty="0" err="1"/>
              <a:t>prvek</a:t>
            </a:r>
            <a:r>
              <a:rPr lang="en-US" dirty="0"/>
              <a:t> </a:t>
            </a:r>
            <a:r>
              <a:rPr lang="en-US" dirty="0" err="1"/>
              <a:t>vektoru</a:t>
            </a:r>
            <a:r>
              <a:rPr lang="en-US" dirty="0"/>
              <a:t> je </a:t>
            </a:r>
            <a:r>
              <a:rPr lang="en-US" dirty="0" err="1"/>
              <a:t>tzv</a:t>
            </a:r>
            <a:r>
              <a:rPr lang="en-US" dirty="0"/>
              <a:t>. </a:t>
            </a:r>
            <a:r>
              <a:rPr lang="en-US" b="1" dirty="0"/>
              <a:t>work-item</a:t>
            </a:r>
            <a:r>
              <a:rPr lang="en-US" dirty="0" smtClean="0"/>
              <a:t>,</a:t>
            </a:r>
            <a:endParaRPr lang="cs-CZ" dirty="0" smtClean="0"/>
          </a:p>
          <a:p>
            <a:pPr lvl="1"/>
            <a:r>
              <a:rPr lang="cs-CZ" dirty="0" err="1" smtClean="0"/>
              <a:t>Work-item</a:t>
            </a:r>
            <a:r>
              <a:rPr lang="cs-CZ" dirty="0" smtClean="0"/>
              <a:t> je instance kernel</a:t>
            </a:r>
            <a:endParaRPr lang="cs-CZ" dirty="0"/>
          </a:p>
          <a:p>
            <a:pPr lvl="1"/>
            <a:r>
              <a:rPr lang="en-US" dirty="0" err="1"/>
              <a:t>sdružují</a:t>
            </a:r>
            <a:r>
              <a:rPr lang="en-US" dirty="0"/>
              <a:t> </a:t>
            </a:r>
            <a:r>
              <a:rPr lang="cs-CZ" dirty="0"/>
              <a:t>se </a:t>
            </a:r>
            <a:r>
              <a:rPr lang="en-US" dirty="0" smtClean="0"/>
              <a:t>do</a:t>
            </a:r>
            <a:r>
              <a:rPr lang="cs-CZ" dirty="0" smtClean="0"/>
              <a:t> </a:t>
            </a:r>
            <a:r>
              <a:rPr lang="en-US" b="1" dirty="0"/>
              <a:t>work-group</a:t>
            </a:r>
            <a:r>
              <a:rPr lang="en-US" dirty="0"/>
              <a:t>, </a:t>
            </a:r>
            <a:endParaRPr lang="cs-CZ" dirty="0"/>
          </a:p>
          <a:p>
            <a:pPr lvl="2"/>
            <a:r>
              <a:rPr lang="en-US" dirty="0" err="1"/>
              <a:t>sdružují</a:t>
            </a:r>
            <a:r>
              <a:rPr lang="en-US" dirty="0"/>
              <a:t> </a:t>
            </a:r>
            <a:r>
              <a:rPr lang="cs-CZ" dirty="0"/>
              <a:t>se </a:t>
            </a:r>
            <a:r>
              <a:rPr lang="en-US" dirty="0" smtClean="0"/>
              <a:t>do </a:t>
            </a:r>
            <a:r>
              <a:rPr lang="en-US" b="1" dirty="0"/>
              <a:t>ND-Range</a:t>
            </a:r>
            <a:r>
              <a:rPr lang="cs-CZ" b="1" dirty="0"/>
              <a:t> </a:t>
            </a:r>
            <a:r>
              <a:rPr lang="cs-CZ" dirty="0"/>
              <a:t>(N-</a:t>
            </a:r>
            <a:r>
              <a:rPr lang="cs-CZ" dirty="0" err="1"/>
              <a:t>Dimensional</a:t>
            </a:r>
            <a:r>
              <a:rPr lang="cs-CZ" dirty="0"/>
              <a:t> </a:t>
            </a:r>
            <a:r>
              <a:rPr lang="cs-CZ" dirty="0" err="1"/>
              <a:t>Range</a:t>
            </a:r>
            <a:r>
              <a:rPr lang="cs-CZ" dirty="0"/>
              <a:t>)</a:t>
            </a:r>
          </a:p>
          <a:p>
            <a:r>
              <a:rPr lang="en-US" b="1" dirty="0"/>
              <a:t>kernel</a:t>
            </a:r>
            <a:r>
              <a:rPr lang="en-US" dirty="0"/>
              <a:t> se </a:t>
            </a:r>
            <a:r>
              <a:rPr lang="en-US" dirty="0" err="1"/>
              <a:t>vykoná</a:t>
            </a:r>
            <a:r>
              <a:rPr lang="en-US" dirty="0"/>
              <a:t> </a:t>
            </a:r>
            <a:r>
              <a:rPr lang="en-US" dirty="0" err="1"/>
              <a:t>právě</a:t>
            </a:r>
            <a:r>
              <a:rPr lang="en-US" dirty="0"/>
              <a:t> </a:t>
            </a:r>
            <a:r>
              <a:rPr lang="en-US" dirty="0" err="1"/>
              <a:t>jednou</a:t>
            </a:r>
            <a:r>
              <a:rPr lang="en-US" dirty="0"/>
              <a:t> pro </a:t>
            </a:r>
            <a:r>
              <a:rPr lang="en-US" dirty="0" err="1"/>
              <a:t>každý</a:t>
            </a:r>
            <a:r>
              <a:rPr lang="en-US" dirty="0"/>
              <a:t> work-item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237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173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7. Součet vektorů na </a:t>
            </a:r>
            <a:r>
              <a:rPr lang="cs-CZ" dirty="0" smtClean="0"/>
              <a:t>GPU</a:t>
            </a:r>
            <a:r>
              <a:rPr lang="en-US" dirty="0" smtClean="0"/>
              <a:t> - </a:t>
            </a:r>
            <a:r>
              <a:rPr lang="en-US" dirty="0" err="1" smtClean="0"/>
              <a:t>openCL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__</a:t>
            </a:r>
            <a:r>
              <a:rPr lang="en-US" b="1" dirty="0" smtClean="0"/>
              <a:t>kernel </a:t>
            </a:r>
            <a:r>
              <a:rPr lang="en-US" b="1" dirty="0"/>
              <a:t>void </a:t>
            </a:r>
            <a:r>
              <a:rPr lang="en-US" b="1" dirty="0" err="1"/>
              <a:t>vector_add_gpu</a:t>
            </a:r>
            <a:r>
              <a:rPr lang="en-US" b="1" dirty="0"/>
              <a:t> (</a:t>
            </a:r>
            <a:r>
              <a:rPr lang="en-US" b="1" u="sng" dirty="0"/>
              <a:t>    </a:t>
            </a:r>
            <a:r>
              <a:rPr lang="en-US" b="1" dirty="0"/>
              <a:t>global </a:t>
            </a:r>
            <a:r>
              <a:rPr lang="en-US" b="1" dirty="0" err="1"/>
              <a:t>const</a:t>
            </a:r>
            <a:r>
              <a:rPr lang="en-US" b="1" dirty="0"/>
              <a:t> float* </a:t>
            </a:r>
            <a:r>
              <a:rPr lang="en-US" b="1" dirty="0" err="1"/>
              <a:t>src_a</a:t>
            </a:r>
            <a:r>
              <a:rPr lang="en-US" b="1" dirty="0"/>
              <a:t>, </a:t>
            </a:r>
            <a:r>
              <a:rPr lang="en-US" b="1" u="sng" dirty="0"/>
              <a:t> </a:t>
            </a:r>
            <a:r>
              <a:rPr lang="cs-CZ" b="1" u="sng" dirty="0" smtClean="0"/>
              <a:t>   </a:t>
            </a:r>
          </a:p>
          <a:p>
            <a:pPr marL="0" indent="0">
              <a:buNone/>
            </a:pPr>
            <a:r>
              <a:rPr lang="cs-CZ" b="1" dirty="0"/>
              <a:t> </a:t>
            </a:r>
            <a:r>
              <a:rPr lang="cs-CZ" b="1" dirty="0" smtClean="0"/>
              <a:t>__</a:t>
            </a:r>
            <a:r>
              <a:rPr lang="en-US" b="1" dirty="0" smtClean="0"/>
              <a:t>global </a:t>
            </a:r>
            <a:r>
              <a:rPr lang="en-US" b="1" dirty="0" err="1"/>
              <a:t>const</a:t>
            </a:r>
            <a:r>
              <a:rPr lang="en-US" b="1" dirty="0"/>
              <a:t> float* </a:t>
            </a:r>
            <a:r>
              <a:rPr lang="en-US" b="1" dirty="0" err="1"/>
              <a:t>src_b</a:t>
            </a:r>
            <a:r>
              <a:rPr lang="en-US" b="1" dirty="0" smtClean="0"/>
              <a:t>,</a:t>
            </a:r>
            <a:r>
              <a:rPr lang="cs-CZ" b="1" dirty="0" smtClean="0"/>
              <a:t> </a:t>
            </a:r>
            <a:r>
              <a:rPr lang="en-US" b="1" u="sng" dirty="0" smtClean="0"/>
              <a:t>     </a:t>
            </a:r>
            <a:r>
              <a:rPr lang="en-US" b="1" dirty="0"/>
              <a:t>global float* res, </a:t>
            </a:r>
            <a:r>
              <a:rPr lang="en-US" b="1" dirty="0" err="1"/>
              <a:t>const</a:t>
            </a:r>
            <a:r>
              <a:rPr lang="en-US" b="1" dirty="0"/>
              <a:t> </a:t>
            </a:r>
            <a:r>
              <a:rPr lang="en-US" b="1" dirty="0" err="1"/>
              <a:t>int</a:t>
            </a:r>
            <a:r>
              <a:rPr lang="en-US" b="1" dirty="0"/>
              <a:t> </a:t>
            </a:r>
            <a:r>
              <a:rPr lang="en-US" b="1" dirty="0" err="1"/>
              <a:t>num</a:t>
            </a:r>
            <a:r>
              <a:rPr lang="en-US" b="1" dirty="0"/>
              <a:t>) </a:t>
            </a:r>
            <a:r>
              <a:rPr lang="en-US" dirty="0" smtClean="0"/>
              <a:t>{</a:t>
            </a:r>
            <a:endParaRPr lang="cs-CZ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/*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get_global_id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(0)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vrátí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ID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aktuálního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threadu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Jelikož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jich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Device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běží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několik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zároveň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každý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sečte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jenom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svůj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prvek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vektoru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*/</a:t>
            </a:r>
            <a:endParaRPr lang="cs-CZ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cs-CZ" b="1" dirty="0" smtClean="0"/>
              <a:t>  </a:t>
            </a:r>
            <a:r>
              <a:rPr lang="en-US" b="1" dirty="0" err="1" smtClean="0"/>
              <a:t>const</a:t>
            </a:r>
            <a:r>
              <a:rPr lang="en-US" b="1" dirty="0" smtClean="0"/>
              <a:t> </a:t>
            </a:r>
            <a:r>
              <a:rPr lang="en-US" b="1" dirty="0" err="1" smtClean="0"/>
              <a:t>int</a:t>
            </a:r>
            <a:r>
              <a:rPr lang="en-US" b="1" dirty="0" smtClean="0"/>
              <a:t> </a:t>
            </a:r>
            <a:r>
              <a:rPr lang="en-US" dirty="0" err="1" smtClean="0"/>
              <a:t>idx</a:t>
            </a:r>
            <a:r>
              <a:rPr lang="en-US" dirty="0" smtClean="0"/>
              <a:t> = </a:t>
            </a:r>
            <a:r>
              <a:rPr lang="en-US" dirty="0" err="1" smtClean="0"/>
              <a:t>get_global_id</a:t>
            </a:r>
            <a:r>
              <a:rPr lang="en-US" dirty="0" smtClean="0"/>
              <a:t>(0);</a:t>
            </a:r>
            <a:endParaRPr lang="cs-CZ" dirty="0" smtClean="0"/>
          </a:p>
          <a:p>
            <a:pPr marL="0" indent="0">
              <a:buNone/>
            </a:pPr>
            <a:r>
              <a:rPr lang="en-US" dirty="0" smtClean="0"/>
              <a:t> </a:t>
            </a:r>
            <a:endParaRPr lang="cs-CZ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/*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Podmínka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je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nutná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protože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může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být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více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threadů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než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prvků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vektoru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Pokud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by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bylo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více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prvků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vektoru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než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threadů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tak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jeden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thread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může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sečíst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více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prvků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modulo.</a:t>
            </a:r>
            <a:endParaRPr lang="cs-CZ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*/</a:t>
            </a:r>
            <a:endParaRPr lang="cs-CZ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/>
              <a:t> </a:t>
            </a:r>
            <a:r>
              <a:rPr lang="cs-CZ" dirty="0" smtClean="0"/>
              <a:t> </a:t>
            </a:r>
            <a:r>
              <a:rPr lang="en-US" b="1" dirty="0" smtClean="0"/>
              <a:t>if </a:t>
            </a:r>
            <a:r>
              <a:rPr lang="en-US" dirty="0" smtClean="0"/>
              <a:t>(</a:t>
            </a:r>
            <a:r>
              <a:rPr lang="en-US" dirty="0" err="1" smtClean="0"/>
              <a:t>idx</a:t>
            </a:r>
            <a:r>
              <a:rPr lang="en-US" dirty="0" smtClean="0"/>
              <a:t> &lt; </a:t>
            </a:r>
            <a:r>
              <a:rPr lang="en-US" dirty="0" err="1" smtClean="0"/>
              <a:t>num</a:t>
            </a:r>
            <a:r>
              <a:rPr lang="en-US" dirty="0" smtClean="0"/>
              <a:t>)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     </a:t>
            </a:r>
            <a:r>
              <a:rPr lang="en-US" dirty="0" smtClean="0"/>
              <a:t>res[</a:t>
            </a:r>
            <a:r>
              <a:rPr lang="en-US" dirty="0" err="1" smtClean="0"/>
              <a:t>idx</a:t>
            </a:r>
            <a:r>
              <a:rPr lang="en-US" dirty="0"/>
              <a:t>] = </a:t>
            </a:r>
            <a:r>
              <a:rPr lang="en-US" dirty="0" err="1"/>
              <a:t>src_a</a:t>
            </a:r>
            <a:r>
              <a:rPr lang="en-US" dirty="0"/>
              <a:t>[</a:t>
            </a:r>
            <a:r>
              <a:rPr lang="en-US" dirty="0" err="1"/>
              <a:t>idx</a:t>
            </a:r>
            <a:r>
              <a:rPr lang="en-US" dirty="0"/>
              <a:t>] + </a:t>
            </a:r>
            <a:r>
              <a:rPr lang="en-US" dirty="0" err="1"/>
              <a:t>src_b</a:t>
            </a:r>
            <a:r>
              <a:rPr lang="en-US" dirty="0"/>
              <a:t>[</a:t>
            </a:r>
            <a:r>
              <a:rPr lang="en-US" dirty="0" err="1"/>
              <a:t>idx</a:t>
            </a:r>
            <a:r>
              <a:rPr lang="en-US" dirty="0" smtClean="0"/>
              <a:t>];</a:t>
            </a:r>
            <a:endParaRPr lang="cs-CZ" dirty="0"/>
          </a:p>
          <a:p>
            <a:pPr marL="0" indent="0">
              <a:buNone/>
            </a:pPr>
            <a:r>
              <a:rPr lang="en-US" dirty="0" smtClean="0"/>
              <a:t>}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238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24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7. Součet vektorů na GPU</a:t>
            </a:r>
            <a:r>
              <a:rPr lang="en-US" dirty="0"/>
              <a:t> </a:t>
            </a:r>
            <a:r>
              <a:rPr lang="en-US" dirty="0" smtClean="0"/>
              <a:t>– C++ amp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 err="1" smtClean="0"/>
              <a:t>void</a:t>
            </a:r>
            <a:r>
              <a:rPr lang="cs-CZ" b="1" dirty="0" smtClean="0"/>
              <a:t> </a:t>
            </a:r>
            <a:r>
              <a:rPr lang="en-US" b="1" dirty="0" err="1" smtClean="0"/>
              <a:t>vecAdd</a:t>
            </a:r>
            <a:r>
              <a:rPr lang="cs-CZ" b="1" dirty="0" smtClean="0"/>
              <a:t>(</a:t>
            </a:r>
            <a:r>
              <a:rPr lang="cs-CZ" b="1" dirty="0" err="1" smtClean="0"/>
              <a:t>const</a:t>
            </a:r>
            <a:r>
              <a:rPr lang="cs-CZ" b="1" dirty="0" smtClean="0"/>
              <a:t> </a:t>
            </a:r>
            <a:r>
              <a:rPr lang="cs-CZ" b="1" dirty="0" err="1"/>
              <a:t>vector</a:t>
            </a:r>
            <a:r>
              <a:rPr lang="cs-CZ" b="1" dirty="0"/>
              <a:t>&lt;</a:t>
            </a:r>
            <a:r>
              <a:rPr lang="cs-CZ" b="1" dirty="0" err="1"/>
              <a:t>int</a:t>
            </a:r>
            <a:r>
              <a:rPr lang="cs-CZ" b="1" dirty="0"/>
              <a:t>&gt;&amp; </a:t>
            </a:r>
            <a:r>
              <a:rPr lang="cs-CZ" b="1" dirty="0" err="1"/>
              <a:t>vA</a:t>
            </a:r>
            <a:r>
              <a:rPr lang="cs-CZ" b="1" dirty="0" smtClean="0"/>
              <a:t>,</a:t>
            </a:r>
            <a:r>
              <a:rPr lang="en-US" b="1" dirty="0" smtClean="0"/>
              <a:t> </a:t>
            </a:r>
            <a:r>
              <a:rPr lang="cs-CZ" b="1" dirty="0" err="1" smtClean="0"/>
              <a:t>const</a:t>
            </a:r>
            <a:r>
              <a:rPr lang="cs-CZ" b="1" dirty="0" smtClean="0"/>
              <a:t> </a:t>
            </a:r>
            <a:r>
              <a:rPr lang="cs-CZ" b="1" dirty="0" err="1"/>
              <a:t>vector</a:t>
            </a:r>
            <a:r>
              <a:rPr lang="cs-CZ" b="1" dirty="0"/>
              <a:t>&lt;</a:t>
            </a:r>
            <a:r>
              <a:rPr lang="cs-CZ" b="1" dirty="0" err="1"/>
              <a:t>int</a:t>
            </a:r>
            <a:r>
              <a:rPr lang="cs-CZ" b="1" dirty="0"/>
              <a:t>&gt;&amp; </a:t>
            </a:r>
            <a:r>
              <a:rPr lang="cs-CZ" b="1" dirty="0" err="1" smtClean="0"/>
              <a:t>vB</a:t>
            </a:r>
            <a:r>
              <a:rPr lang="cs-CZ" b="1" dirty="0" smtClean="0"/>
              <a:t>, </a:t>
            </a:r>
            <a:r>
              <a:rPr lang="cs-CZ" b="1" dirty="0" err="1"/>
              <a:t>vector</a:t>
            </a:r>
            <a:r>
              <a:rPr lang="cs-CZ" b="1" dirty="0"/>
              <a:t>&lt;</a:t>
            </a:r>
            <a:r>
              <a:rPr lang="cs-CZ" b="1" dirty="0" err="1"/>
              <a:t>int</a:t>
            </a:r>
            <a:r>
              <a:rPr lang="cs-CZ" b="1" dirty="0"/>
              <a:t>&gt;&amp; </a:t>
            </a:r>
            <a:r>
              <a:rPr lang="cs-CZ" b="1" dirty="0" err="1" smtClean="0"/>
              <a:t>vC</a:t>
            </a:r>
            <a:r>
              <a:rPr lang="cs-CZ" b="1" dirty="0" smtClean="0"/>
              <a:t>, </a:t>
            </a:r>
            <a:r>
              <a:rPr lang="cs-CZ" b="1" dirty="0" err="1"/>
              <a:t>int</a:t>
            </a:r>
            <a:r>
              <a:rPr lang="cs-CZ" b="1" dirty="0"/>
              <a:t> N</a:t>
            </a:r>
            <a:r>
              <a:rPr lang="cs-CZ" b="1" dirty="0" smtClean="0"/>
              <a:t>)</a:t>
            </a:r>
            <a:r>
              <a:rPr lang="en-US" b="1" dirty="0" smtClean="0"/>
              <a:t> </a:t>
            </a:r>
            <a:r>
              <a:rPr lang="cs-CZ" dirty="0" smtClean="0"/>
              <a:t>{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   </a:t>
            </a:r>
            <a:r>
              <a:rPr lang="en-US" dirty="0" err="1" smtClean="0"/>
              <a:t>array_view</a:t>
            </a:r>
            <a:r>
              <a:rPr lang="en-US" dirty="0" smtClean="0"/>
              <a:t>&lt;</a:t>
            </a:r>
            <a:r>
              <a:rPr lang="en-US" dirty="0" err="1" smtClean="0"/>
              <a:t>const</a:t>
            </a:r>
            <a:r>
              <a:rPr lang="en-US" dirty="0" smtClean="0"/>
              <a:t> </a:t>
            </a:r>
            <a:r>
              <a:rPr lang="en-US" dirty="0" err="1"/>
              <a:t>int</a:t>
            </a:r>
            <a:r>
              <a:rPr lang="en-US" dirty="0"/>
              <a:t>, 1&gt; </a:t>
            </a:r>
            <a:r>
              <a:rPr lang="en-US" dirty="0" err="1"/>
              <a:t>avA</a:t>
            </a:r>
            <a:r>
              <a:rPr lang="en-US" dirty="0"/>
              <a:t>(N, </a:t>
            </a:r>
            <a:r>
              <a:rPr lang="en-US" dirty="0" err="1"/>
              <a:t>vA</a:t>
            </a:r>
            <a:r>
              <a:rPr lang="en-US" dirty="0"/>
              <a:t>), </a:t>
            </a:r>
            <a:r>
              <a:rPr lang="en-US" dirty="0" err="1"/>
              <a:t>avB</a:t>
            </a:r>
            <a:r>
              <a:rPr lang="en-US" dirty="0"/>
              <a:t>( N, </a:t>
            </a:r>
            <a:r>
              <a:rPr lang="en-US" dirty="0" err="1"/>
              <a:t>vB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cs-CZ" dirty="0" err="1" smtClean="0"/>
              <a:t>array_view</a:t>
            </a:r>
            <a:r>
              <a:rPr lang="cs-CZ" dirty="0" smtClean="0"/>
              <a:t>&lt;</a:t>
            </a:r>
            <a:r>
              <a:rPr lang="cs-CZ" dirty="0" err="1" smtClean="0"/>
              <a:t>int</a:t>
            </a:r>
            <a:r>
              <a:rPr lang="cs-CZ" dirty="0"/>
              <a:t>, 1&gt; </a:t>
            </a:r>
            <a:r>
              <a:rPr lang="cs-CZ" dirty="0" err="1"/>
              <a:t>avC</a:t>
            </a:r>
            <a:r>
              <a:rPr lang="cs-CZ" dirty="0"/>
              <a:t>(N, </a:t>
            </a:r>
            <a:r>
              <a:rPr lang="cs-CZ" dirty="0" err="1"/>
              <a:t>vC</a:t>
            </a:r>
            <a:r>
              <a:rPr lang="cs-CZ" dirty="0"/>
              <a:t>);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cs-CZ" dirty="0" err="1" smtClean="0"/>
              <a:t>avC.discard_data</a:t>
            </a:r>
            <a:r>
              <a:rPr lang="cs-CZ" dirty="0"/>
              <a:t>();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cs-CZ" dirty="0" err="1" smtClean="0"/>
              <a:t>parallel_for_each</a:t>
            </a:r>
            <a:r>
              <a:rPr lang="cs-CZ" dirty="0" smtClean="0"/>
              <a:t>(</a:t>
            </a:r>
            <a:r>
              <a:rPr lang="cs-CZ" dirty="0" err="1" smtClean="0"/>
              <a:t>avC.extent</a:t>
            </a:r>
            <a:r>
              <a:rPr lang="cs-CZ" dirty="0"/>
              <a:t>, [=](index&lt;1&gt; </a:t>
            </a:r>
            <a:r>
              <a:rPr lang="cs-CZ" dirty="0" err="1"/>
              <a:t>idx</a:t>
            </a:r>
            <a:r>
              <a:rPr lang="cs-CZ" dirty="0"/>
              <a:t>) </a:t>
            </a:r>
            <a:r>
              <a:rPr lang="en-US" dirty="0" smtClean="0"/>
              <a:t>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cs-CZ" dirty="0" err="1" smtClean="0"/>
              <a:t>restrict</a:t>
            </a:r>
            <a:r>
              <a:rPr lang="cs-CZ" dirty="0" smtClean="0"/>
              <a:t>(</a:t>
            </a:r>
            <a:r>
              <a:rPr lang="cs-CZ" dirty="0" err="1" smtClean="0"/>
              <a:t>amp</a:t>
            </a:r>
            <a:r>
              <a:rPr lang="cs-CZ" dirty="0"/>
              <a:t>) {</a:t>
            </a:r>
          </a:p>
          <a:p>
            <a:pPr marL="0" indent="0">
              <a:buNone/>
            </a:pPr>
            <a:r>
              <a:rPr lang="en-US" dirty="0" smtClean="0"/>
              <a:t>        </a:t>
            </a:r>
            <a:r>
              <a:rPr lang="cs-CZ" dirty="0" err="1" smtClean="0"/>
              <a:t>if</a:t>
            </a:r>
            <a:r>
              <a:rPr lang="cs-CZ" dirty="0" smtClean="0"/>
              <a:t>(</a:t>
            </a:r>
            <a:r>
              <a:rPr lang="cs-CZ" dirty="0" err="1" smtClean="0"/>
              <a:t>idx</a:t>
            </a:r>
            <a:r>
              <a:rPr lang="cs-CZ" dirty="0" smtClean="0"/>
              <a:t>[0</a:t>
            </a:r>
            <a:r>
              <a:rPr lang="cs-CZ" dirty="0"/>
              <a:t>]&lt;N</a:t>
            </a:r>
            <a:r>
              <a:rPr lang="cs-CZ" dirty="0" smtClean="0"/>
              <a:t>)</a:t>
            </a:r>
            <a:r>
              <a:rPr lang="en-US" dirty="0" smtClean="0"/>
              <a:t> </a:t>
            </a:r>
            <a:r>
              <a:rPr lang="cs-CZ" dirty="0" smtClean="0"/>
              <a:t>  </a:t>
            </a:r>
            <a:r>
              <a:rPr lang="cs-CZ" dirty="0" err="1"/>
              <a:t>avC</a:t>
            </a:r>
            <a:r>
              <a:rPr lang="cs-CZ" dirty="0"/>
              <a:t>[</a:t>
            </a:r>
            <a:r>
              <a:rPr lang="cs-CZ" dirty="0" err="1"/>
              <a:t>idx</a:t>
            </a:r>
            <a:r>
              <a:rPr lang="cs-CZ" dirty="0"/>
              <a:t>] = </a:t>
            </a:r>
            <a:r>
              <a:rPr lang="cs-CZ" dirty="0" err="1"/>
              <a:t>avA</a:t>
            </a:r>
            <a:r>
              <a:rPr lang="cs-CZ" dirty="0"/>
              <a:t>(</a:t>
            </a:r>
            <a:r>
              <a:rPr lang="cs-CZ" dirty="0" err="1"/>
              <a:t>idx</a:t>
            </a:r>
            <a:r>
              <a:rPr lang="cs-CZ" dirty="0"/>
              <a:t>) + </a:t>
            </a:r>
            <a:r>
              <a:rPr lang="cs-CZ" dirty="0" err="1"/>
              <a:t>avB</a:t>
            </a:r>
            <a:r>
              <a:rPr lang="cs-CZ" dirty="0"/>
              <a:t>(</a:t>
            </a:r>
            <a:r>
              <a:rPr lang="cs-CZ" dirty="0" err="1"/>
              <a:t>idx</a:t>
            </a:r>
            <a:r>
              <a:rPr lang="cs-CZ" dirty="0"/>
              <a:t>);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cs-CZ" dirty="0" smtClean="0"/>
              <a:t>});</a:t>
            </a:r>
            <a:endParaRPr lang="cs-CZ" dirty="0"/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cs-CZ" dirty="0" err="1" smtClean="0"/>
              <a:t>avC.synchronize</a:t>
            </a:r>
            <a:r>
              <a:rPr lang="cs-CZ" dirty="0" smtClean="0"/>
              <a:t>();</a:t>
            </a:r>
          </a:p>
          <a:p>
            <a:pPr marL="0" indent="0">
              <a:buNone/>
            </a:pPr>
            <a:r>
              <a:rPr lang="cs-CZ" dirty="0" smtClean="0"/>
              <a:t>}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239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411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1. Multiprocesor s distribuovanou pamětí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Nevýhody</a:t>
            </a:r>
          </a:p>
          <a:p>
            <a:pPr lvl="1"/>
            <a:r>
              <a:rPr lang="cs-CZ" dirty="0" smtClean="0"/>
              <a:t>Malá univerzálnost – aplikační citlivost</a:t>
            </a:r>
          </a:p>
          <a:p>
            <a:pPr lvl="1"/>
            <a:r>
              <a:rPr lang="cs-CZ" dirty="0" smtClean="0"/>
              <a:t>Výkonost záleží na použitém komunikačním schématu</a:t>
            </a:r>
          </a:p>
          <a:p>
            <a:pPr lvl="1"/>
            <a:r>
              <a:rPr lang="cs-CZ" dirty="0" smtClean="0"/>
              <a:t>Alokace i zavedení procesů na jednotlivé prvky je nutné provést před zahájením výpočtu</a:t>
            </a:r>
          </a:p>
          <a:p>
            <a:r>
              <a:rPr lang="cs-CZ" dirty="0" smtClean="0"/>
              <a:t>Výhody</a:t>
            </a:r>
          </a:p>
          <a:p>
            <a:pPr lvl="1"/>
            <a:r>
              <a:rPr lang="cs-CZ" dirty="0" smtClean="0"/>
              <a:t>Odstranění jedné sběrnice a sdílené paměti</a:t>
            </a:r>
          </a:p>
          <a:p>
            <a:pPr lvl="1"/>
            <a:r>
              <a:rPr lang="cs-CZ" dirty="0" smtClean="0"/>
              <a:t>Výkonost – využitelné pro aplikace vyžadující „masivní paralelismus“</a:t>
            </a:r>
          </a:p>
          <a:p>
            <a:r>
              <a:rPr lang="cs-CZ" dirty="0" smtClean="0"/>
              <a:t>Př. aplikace</a:t>
            </a:r>
          </a:p>
          <a:p>
            <a:pPr lvl="1"/>
            <a:r>
              <a:rPr lang="cs-CZ" dirty="0" smtClean="0"/>
              <a:t>sítě složené z </a:t>
            </a:r>
            <a:r>
              <a:rPr lang="cs-CZ" dirty="0" err="1" smtClean="0"/>
              <a:t>transputerů</a:t>
            </a:r>
            <a:r>
              <a:rPr lang="cs-CZ" dirty="0" smtClean="0"/>
              <a:t> pro monitorování a řízení průmyslových procesů; v počítačové grafice, úlohy umělé inteligence, numericky náročné vědecké výpočty; proudové (</a:t>
            </a:r>
            <a:r>
              <a:rPr lang="cs-CZ" dirty="0" err="1" smtClean="0"/>
              <a:t>pipe</a:t>
            </a:r>
            <a:r>
              <a:rPr lang="cs-CZ" dirty="0" smtClean="0"/>
              <a:t>-line) zpracování dat</a:t>
            </a:r>
          </a:p>
          <a:p>
            <a:r>
              <a:rPr lang="cs-CZ" dirty="0" err="1" smtClean="0"/>
              <a:t>Transputer</a:t>
            </a:r>
            <a:r>
              <a:rPr lang="cs-CZ" dirty="0" smtClean="0"/>
              <a:t> (</a:t>
            </a:r>
            <a:r>
              <a:rPr lang="cs-CZ" dirty="0" err="1" smtClean="0"/>
              <a:t>mikrop</a:t>
            </a:r>
            <a:r>
              <a:rPr lang="cs-CZ" dirty="0" smtClean="0"/>
              <a:t>.) - </a:t>
            </a:r>
            <a:r>
              <a:rPr lang="cs-CZ" dirty="0" err="1" smtClean="0"/>
              <a:t>Occam</a:t>
            </a:r>
            <a:r>
              <a:rPr lang="cs-CZ" dirty="0" smtClean="0"/>
              <a:t> (program. Jazyk)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166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7. Rekurze, </a:t>
            </a:r>
            <a:r>
              <a:rPr lang="cs-CZ" dirty="0" err="1"/>
              <a:t>Typedef</a:t>
            </a:r>
            <a:r>
              <a:rPr lang="cs-CZ" dirty="0"/>
              <a:t> </a:t>
            </a:r>
            <a:r>
              <a:rPr lang="cs-CZ" dirty="0" err="1" smtClean="0"/>
              <a:t>struct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Rekurze</a:t>
            </a:r>
          </a:p>
          <a:p>
            <a:pPr lvl="1"/>
            <a:r>
              <a:rPr lang="cs-CZ" dirty="0" smtClean="0"/>
              <a:t>Ne každý GPU HW ho umí, a není vhodné ji používat</a:t>
            </a:r>
          </a:p>
          <a:p>
            <a:pPr lvl="1"/>
            <a:r>
              <a:rPr lang="cs-CZ" dirty="0" smtClean="0"/>
              <a:t>GPU dosahuje ve výpočtech urychlení nad CPU protože nemusí řešit </a:t>
            </a:r>
            <a:r>
              <a:rPr lang="cs-CZ" dirty="0" err="1" smtClean="0"/>
              <a:t>stack</a:t>
            </a:r>
            <a:r>
              <a:rPr lang="cs-CZ" dirty="0" smtClean="0"/>
              <a:t> a s ním související </a:t>
            </a:r>
            <a:r>
              <a:rPr lang="cs-CZ" dirty="0" err="1" smtClean="0"/>
              <a:t>branch-prediction</a:t>
            </a:r>
            <a:endParaRPr lang="cs-CZ" dirty="0" smtClean="0"/>
          </a:p>
          <a:p>
            <a:pPr lvl="1"/>
            <a:r>
              <a:rPr lang="cs-CZ" dirty="0" smtClean="0"/>
              <a:t>Není praktické kopírovat velké registry GPU na zásobník a zpět – </a:t>
            </a:r>
            <a:r>
              <a:rPr lang="cs-CZ" dirty="0" err="1" smtClean="0"/>
              <a:t>push</a:t>
            </a:r>
            <a:r>
              <a:rPr lang="cs-CZ" dirty="0" smtClean="0"/>
              <a:t>/pop</a:t>
            </a:r>
          </a:p>
          <a:p>
            <a:r>
              <a:rPr lang="cs-CZ" b="1" dirty="0" err="1" smtClean="0"/>
              <a:t>Typedef</a:t>
            </a:r>
            <a:r>
              <a:rPr lang="cs-CZ" b="1" dirty="0" smtClean="0"/>
              <a:t> </a:t>
            </a:r>
            <a:r>
              <a:rPr lang="cs-CZ" b="1" dirty="0" err="1" smtClean="0"/>
              <a:t>struct</a:t>
            </a:r>
            <a:endParaRPr lang="cs-CZ" b="1" dirty="0" smtClean="0"/>
          </a:p>
          <a:p>
            <a:pPr lvl="1"/>
            <a:r>
              <a:rPr lang="cs-CZ" dirty="0" smtClean="0"/>
              <a:t>Lze použít vlastní datové typy, ale musí se kromě .c/.</a:t>
            </a:r>
            <a:r>
              <a:rPr lang="cs-CZ" dirty="0" err="1" smtClean="0"/>
              <a:t>cpp</a:t>
            </a:r>
            <a:r>
              <a:rPr lang="cs-CZ" dirty="0" smtClean="0"/>
              <a:t> kódu definovat i .cl kódu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240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484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7. Plánování x vykonávání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Work-items</a:t>
            </a:r>
            <a:r>
              <a:rPr lang="cs-CZ" dirty="0" smtClean="0"/>
              <a:t> v jedné </a:t>
            </a:r>
            <a:r>
              <a:rPr lang="cs-CZ" dirty="0" err="1" smtClean="0"/>
              <a:t>work-group</a:t>
            </a:r>
            <a:r>
              <a:rPr lang="cs-CZ" dirty="0" smtClean="0"/>
              <a:t> jsou naplánovány dohromady, ale nelze zaručit, že budou příslušné kernely vykonány zároveň</a:t>
            </a:r>
          </a:p>
          <a:p>
            <a:pPr lvl="1"/>
            <a:r>
              <a:rPr lang="cs-CZ" dirty="0" smtClean="0"/>
              <a:t>Závisí na ovladačích a hw</a:t>
            </a:r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241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346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7. Paměť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995" y="620688"/>
            <a:ext cx="6115050" cy="615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242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928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7. Globální, privátní paměť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Globální paměť</a:t>
            </a:r>
          </a:p>
          <a:p>
            <a:pPr lvl="1"/>
            <a:r>
              <a:rPr lang="cs-CZ" dirty="0" smtClean="0"/>
              <a:t>Nejpomalejší paměť celého GPU subsystému</a:t>
            </a:r>
          </a:p>
          <a:p>
            <a:pPr lvl="1"/>
            <a:r>
              <a:rPr lang="cs-CZ" dirty="0" smtClean="0"/>
              <a:t>Výkon závisí na tom, jak se s pamětí pracuje</a:t>
            </a:r>
          </a:p>
          <a:p>
            <a:pPr lvl="1"/>
            <a:r>
              <a:rPr lang="cs-CZ" dirty="0" smtClean="0"/>
              <a:t>Je vhodné omezit konkurenční přístup ke stejné paměti z několika </a:t>
            </a:r>
            <a:r>
              <a:rPr lang="cs-CZ" dirty="0" err="1" smtClean="0"/>
              <a:t>work-items</a:t>
            </a:r>
            <a:r>
              <a:rPr lang="cs-CZ" dirty="0" smtClean="0"/>
              <a:t>, které jsou vykonávány současně</a:t>
            </a:r>
          </a:p>
          <a:p>
            <a:pPr lvl="1"/>
            <a:r>
              <a:rPr lang="cs-CZ" dirty="0" smtClean="0"/>
              <a:t>Spojení s pamětí hosta</a:t>
            </a:r>
          </a:p>
          <a:p>
            <a:r>
              <a:rPr lang="cs-CZ" b="1" dirty="0" smtClean="0"/>
              <a:t>Privátní paměť	</a:t>
            </a:r>
          </a:p>
          <a:p>
            <a:pPr lvl="1"/>
            <a:r>
              <a:rPr lang="cs-CZ" dirty="0" smtClean="0"/>
              <a:t>Rychlá paměť pro výpočet jednoho </a:t>
            </a:r>
            <a:r>
              <a:rPr lang="cs-CZ" dirty="0" err="1" smtClean="0"/>
              <a:t>work-item</a:t>
            </a:r>
            <a:endParaRPr lang="cs-CZ" dirty="0" smtClean="0"/>
          </a:p>
          <a:p>
            <a:pPr lvl="1"/>
            <a:r>
              <a:rPr lang="cs-CZ" dirty="0" smtClean="0"/>
              <a:t>Velikost závisí na použitém HW</a:t>
            </a:r>
          </a:p>
          <a:p>
            <a:pPr lvl="1"/>
            <a:r>
              <a:rPr lang="cs-CZ" dirty="0" smtClean="0"/>
              <a:t>Používat co nejméně, aby nedošlo k přetečení a zápisu do globální paměti (zpomalení)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243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386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7. Lokální paměť a konstanty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Lokální</a:t>
            </a:r>
          </a:p>
          <a:p>
            <a:pPr lvl="1"/>
            <a:r>
              <a:rPr lang="cs-CZ" dirty="0" smtClean="0"/>
              <a:t>Rychlejší než globální</a:t>
            </a:r>
          </a:p>
          <a:p>
            <a:pPr lvl="1"/>
            <a:r>
              <a:rPr lang="cs-CZ" dirty="0" smtClean="0"/>
              <a:t>Lokální pro </a:t>
            </a:r>
            <a:r>
              <a:rPr lang="cs-CZ" dirty="0" err="1" smtClean="0"/>
              <a:t>work-group</a:t>
            </a:r>
            <a:endParaRPr lang="cs-CZ" dirty="0" smtClean="0"/>
          </a:p>
          <a:p>
            <a:pPr lvl="1"/>
            <a:r>
              <a:rPr lang="cs-CZ" dirty="0" smtClean="0"/>
              <a:t>Ke sdílení dat mezi jednotlivými </a:t>
            </a:r>
            <a:r>
              <a:rPr lang="cs-CZ" dirty="0" err="1" smtClean="0"/>
              <a:t>work-items</a:t>
            </a:r>
            <a:r>
              <a:rPr lang="cs-CZ" dirty="0" smtClean="0"/>
              <a:t> v jedné </a:t>
            </a:r>
            <a:r>
              <a:rPr lang="cs-CZ" dirty="0" err="1" smtClean="0"/>
              <a:t>work-group</a:t>
            </a:r>
            <a:endParaRPr lang="cs-CZ" dirty="0" smtClean="0"/>
          </a:p>
          <a:p>
            <a:r>
              <a:rPr lang="cs-CZ" b="1" dirty="0" err="1" smtClean="0"/>
              <a:t>Konstatní</a:t>
            </a:r>
            <a:endParaRPr lang="cs-CZ" b="1" dirty="0" smtClean="0"/>
          </a:p>
          <a:p>
            <a:pPr lvl="1"/>
            <a:r>
              <a:rPr lang="cs-CZ" dirty="0" err="1" smtClean="0"/>
              <a:t>Read-only</a:t>
            </a:r>
            <a:r>
              <a:rPr lang="cs-CZ" dirty="0" smtClean="0"/>
              <a:t> paměť</a:t>
            </a:r>
          </a:p>
          <a:p>
            <a:pPr lvl="1"/>
            <a:r>
              <a:rPr lang="cs-CZ" dirty="0" smtClean="0"/>
              <a:t>Pro celé ND-</a:t>
            </a:r>
            <a:r>
              <a:rPr lang="cs-CZ" dirty="0" err="1" smtClean="0"/>
              <a:t>Range</a:t>
            </a:r>
            <a:endParaRPr lang="cs-CZ" dirty="0" smtClean="0"/>
          </a:p>
          <a:p>
            <a:pPr lvl="1"/>
            <a:r>
              <a:rPr lang="en-US" dirty="0" err="1"/>
              <a:t>OpenCL</a:t>
            </a:r>
            <a:r>
              <a:rPr lang="en-US" dirty="0"/>
              <a:t> C program code </a:t>
            </a:r>
            <a:r>
              <a:rPr lang="cs-CZ" dirty="0" smtClean="0"/>
              <a:t>a k</a:t>
            </a:r>
            <a:r>
              <a:rPr lang="en-US" dirty="0" err="1" smtClean="0"/>
              <a:t>onstant</a:t>
            </a:r>
            <a:r>
              <a:rPr lang="cs-CZ" dirty="0" smtClean="0"/>
              <a:t>ní</a:t>
            </a:r>
            <a:r>
              <a:rPr lang="en-US" dirty="0" smtClean="0"/>
              <a:t> </a:t>
            </a:r>
            <a:r>
              <a:rPr lang="en-US" dirty="0"/>
              <a:t>data</a:t>
            </a:r>
            <a:endParaRPr lang="cs-CZ" dirty="0" smtClean="0"/>
          </a:p>
          <a:p>
            <a:pPr lvl="1"/>
            <a:r>
              <a:rPr lang="cs-CZ" dirty="0" smtClean="0"/>
              <a:t>Dává HW možnost, aby optimalizoval konkurenční přístup k paměti, která je jenom pro čtení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244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04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7. Násobení vektorů na </a:t>
            </a:r>
            <a:r>
              <a:rPr lang="cs-CZ" dirty="0"/>
              <a:t>GPU – C++ AMP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476672"/>
            <a:ext cx="9036496" cy="63813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smtClean="0"/>
              <a:t>#</a:t>
            </a:r>
            <a:r>
              <a:rPr lang="cs-CZ" dirty="0" err="1" smtClean="0"/>
              <a:t>include</a:t>
            </a:r>
            <a:r>
              <a:rPr lang="cs-CZ" dirty="0" smtClean="0"/>
              <a:t> &lt;</a:t>
            </a:r>
            <a:r>
              <a:rPr lang="cs-CZ" dirty="0" err="1" smtClean="0"/>
              <a:t>amp.h</a:t>
            </a:r>
            <a:r>
              <a:rPr lang="cs-CZ" dirty="0" smtClean="0"/>
              <a:t>&gt;   </a:t>
            </a:r>
            <a:r>
              <a:rPr lang="cs-CZ" dirty="0" err="1" smtClean="0"/>
              <a:t>using</a:t>
            </a:r>
            <a:r>
              <a:rPr lang="cs-CZ" dirty="0" smtClean="0"/>
              <a:t> </a:t>
            </a:r>
            <a:r>
              <a:rPr lang="cs-CZ" dirty="0" err="1" smtClean="0"/>
              <a:t>namespace</a:t>
            </a:r>
            <a:r>
              <a:rPr lang="cs-CZ" dirty="0" smtClean="0"/>
              <a:t> </a:t>
            </a:r>
            <a:r>
              <a:rPr lang="cs-CZ" dirty="0" err="1" smtClean="0"/>
              <a:t>Concurrency</a:t>
            </a:r>
            <a:r>
              <a:rPr lang="cs-CZ" dirty="0" smtClean="0"/>
              <a:t>;</a:t>
            </a:r>
          </a:p>
          <a:p>
            <a:pPr marL="0" indent="0">
              <a:buNone/>
            </a:pPr>
            <a:r>
              <a:rPr lang="cs-CZ" b="1" dirty="0" err="1" smtClean="0"/>
              <a:t>int</a:t>
            </a:r>
            <a:r>
              <a:rPr lang="cs-CZ" b="1" dirty="0" smtClean="0"/>
              <a:t> </a:t>
            </a:r>
            <a:r>
              <a:rPr lang="cs-CZ" b="1" dirty="0" err="1" smtClean="0"/>
              <a:t>vec</a:t>
            </a:r>
            <a:r>
              <a:rPr lang="en-US" b="1" dirty="0" err="1" smtClean="0"/>
              <a:t>Mul</a:t>
            </a:r>
            <a:r>
              <a:rPr lang="en-US" b="1" dirty="0" smtClean="0"/>
              <a:t>(</a:t>
            </a:r>
            <a:r>
              <a:rPr lang="en-US" b="1" dirty="0" err="1" smtClean="0"/>
              <a:t>const</a:t>
            </a:r>
            <a:r>
              <a:rPr lang="en-US" b="1" dirty="0" smtClean="0"/>
              <a:t> vector&lt;</a:t>
            </a:r>
            <a:r>
              <a:rPr lang="en-US" b="1" dirty="0" err="1" smtClean="0"/>
              <a:t>int</a:t>
            </a:r>
            <a:r>
              <a:rPr lang="en-US" b="1" dirty="0" smtClean="0"/>
              <a:t>&gt;&amp; </a:t>
            </a:r>
            <a:r>
              <a:rPr lang="en-US" b="1" dirty="0" err="1" smtClean="0"/>
              <a:t>vA</a:t>
            </a:r>
            <a:r>
              <a:rPr lang="en-US" b="1" dirty="0" smtClean="0"/>
              <a:t>,</a:t>
            </a:r>
            <a:r>
              <a:rPr lang="cs-CZ" b="1" dirty="0" smtClean="0"/>
              <a:t> </a:t>
            </a:r>
            <a:r>
              <a:rPr lang="en-US" b="1" dirty="0" err="1" smtClean="0"/>
              <a:t>const</a:t>
            </a:r>
            <a:r>
              <a:rPr lang="en-US" b="1" dirty="0" smtClean="0"/>
              <a:t> vector&lt;</a:t>
            </a:r>
            <a:r>
              <a:rPr lang="en-US" b="1" dirty="0" err="1" smtClean="0"/>
              <a:t>int</a:t>
            </a:r>
            <a:r>
              <a:rPr lang="en-US" b="1" dirty="0" smtClean="0"/>
              <a:t>&gt;&amp; </a:t>
            </a:r>
            <a:r>
              <a:rPr lang="en-US" b="1" dirty="0" err="1" smtClean="0"/>
              <a:t>vB</a:t>
            </a:r>
            <a:r>
              <a:rPr lang="en-US" b="1" dirty="0" smtClean="0"/>
              <a:t>, </a:t>
            </a:r>
            <a:r>
              <a:rPr lang="en-US" b="1" dirty="0" err="1" smtClean="0"/>
              <a:t>int</a:t>
            </a:r>
            <a:r>
              <a:rPr lang="en-US" b="1" dirty="0" smtClean="0"/>
              <a:t> </a:t>
            </a:r>
            <a:r>
              <a:rPr lang="cs-CZ" b="1" dirty="0" smtClean="0"/>
              <a:t>N</a:t>
            </a:r>
            <a:r>
              <a:rPr lang="en-US" b="1" dirty="0" smtClean="0"/>
              <a:t>)</a:t>
            </a:r>
            <a:r>
              <a:rPr lang="cs-CZ" b="1" dirty="0" smtClean="0"/>
              <a:t> {</a:t>
            </a:r>
          </a:p>
          <a:p>
            <a:pPr marL="0" indent="0">
              <a:buNone/>
            </a:pPr>
            <a:r>
              <a:rPr lang="cs-CZ" dirty="0" err="1" smtClean="0"/>
              <a:t>vector</a:t>
            </a:r>
            <a:r>
              <a:rPr lang="cs-CZ" dirty="0" smtClean="0"/>
              <a:t>&lt;</a:t>
            </a:r>
            <a:r>
              <a:rPr lang="cs-CZ" dirty="0" err="1" smtClean="0"/>
              <a:t>int</a:t>
            </a:r>
            <a:r>
              <a:rPr lang="cs-CZ" dirty="0" smtClean="0"/>
              <a:t>&gt; </a:t>
            </a:r>
            <a:r>
              <a:rPr lang="cs-CZ" dirty="0" err="1" smtClean="0"/>
              <a:t>vC</a:t>
            </a:r>
            <a:r>
              <a:rPr lang="cs-CZ" dirty="0" smtClean="0"/>
              <a:t>(N);</a:t>
            </a:r>
          </a:p>
          <a:p>
            <a:pPr marL="0" indent="0">
              <a:buNone/>
            </a:pPr>
            <a:r>
              <a:rPr lang="en-US" dirty="0" err="1" smtClean="0"/>
              <a:t>array_view</a:t>
            </a:r>
            <a:r>
              <a:rPr lang="en-US" dirty="0" smtClean="0"/>
              <a:t>&lt;</a:t>
            </a:r>
            <a:r>
              <a:rPr lang="en-US" dirty="0" err="1" smtClean="0"/>
              <a:t>const</a:t>
            </a:r>
            <a:r>
              <a:rPr lang="en-US" dirty="0" smtClean="0"/>
              <a:t> </a:t>
            </a:r>
            <a:r>
              <a:rPr lang="en-US" dirty="0" err="1" smtClean="0"/>
              <a:t>int</a:t>
            </a:r>
            <a:r>
              <a:rPr lang="en-US" dirty="0" smtClean="0"/>
              <a:t>, 1&gt; </a:t>
            </a:r>
            <a:r>
              <a:rPr lang="cs-CZ" dirty="0" err="1" smtClean="0"/>
              <a:t>avA</a:t>
            </a:r>
            <a:r>
              <a:rPr lang="en-US" dirty="0" smtClean="0"/>
              <a:t>(</a:t>
            </a:r>
            <a:r>
              <a:rPr lang="cs-CZ" dirty="0" smtClean="0"/>
              <a:t>N</a:t>
            </a:r>
            <a:r>
              <a:rPr lang="en-US" dirty="0" smtClean="0"/>
              <a:t>, </a:t>
            </a:r>
            <a:r>
              <a:rPr lang="en-US" dirty="0" err="1" smtClean="0"/>
              <a:t>vA</a:t>
            </a:r>
            <a:r>
              <a:rPr lang="en-US" dirty="0" smtClean="0"/>
              <a:t>), </a:t>
            </a:r>
            <a:r>
              <a:rPr lang="cs-CZ" dirty="0" err="1" smtClean="0"/>
              <a:t>avB</a:t>
            </a:r>
            <a:r>
              <a:rPr lang="en-US" dirty="0" smtClean="0"/>
              <a:t>(</a:t>
            </a:r>
            <a:r>
              <a:rPr lang="cs-CZ" dirty="0" smtClean="0"/>
              <a:t>N</a:t>
            </a:r>
            <a:r>
              <a:rPr lang="en-US" dirty="0" smtClean="0"/>
              <a:t>, </a:t>
            </a:r>
            <a:r>
              <a:rPr lang="en-US" dirty="0" err="1" smtClean="0"/>
              <a:t>vB</a:t>
            </a:r>
            <a:r>
              <a:rPr lang="en-US" dirty="0" smtClean="0"/>
              <a:t>);</a:t>
            </a:r>
          </a:p>
          <a:p>
            <a:pPr marL="0" indent="0">
              <a:buNone/>
            </a:pPr>
            <a:r>
              <a:rPr lang="cs-CZ" dirty="0" err="1" smtClean="0"/>
              <a:t>array_view</a:t>
            </a:r>
            <a:r>
              <a:rPr lang="cs-CZ" dirty="0" smtClean="0"/>
              <a:t>&lt;</a:t>
            </a:r>
            <a:r>
              <a:rPr lang="cs-CZ" dirty="0" err="1" smtClean="0"/>
              <a:t>int</a:t>
            </a:r>
            <a:r>
              <a:rPr lang="cs-CZ" dirty="0" smtClean="0"/>
              <a:t>, 1&gt; </a:t>
            </a:r>
            <a:r>
              <a:rPr lang="cs-CZ" dirty="0" err="1" smtClean="0"/>
              <a:t>avC</a:t>
            </a:r>
            <a:r>
              <a:rPr lang="cs-CZ" dirty="0" smtClean="0"/>
              <a:t>(N, </a:t>
            </a:r>
            <a:r>
              <a:rPr lang="cs-CZ" dirty="0" err="1" smtClean="0"/>
              <a:t>vC</a:t>
            </a:r>
            <a:r>
              <a:rPr lang="cs-CZ" dirty="0" smtClean="0"/>
              <a:t>);</a:t>
            </a:r>
          </a:p>
          <a:p>
            <a:pPr marL="0" indent="0">
              <a:buNone/>
            </a:pPr>
            <a:r>
              <a:rPr lang="cs-CZ" dirty="0" err="1"/>
              <a:t>avC.discard_data</a:t>
            </a:r>
            <a:r>
              <a:rPr lang="cs-CZ" dirty="0" smtClean="0"/>
              <a:t>();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en-US" dirty="0" err="1" smtClean="0"/>
              <a:t>parallel_for_each</a:t>
            </a:r>
            <a:r>
              <a:rPr lang="en-US" dirty="0" smtClean="0"/>
              <a:t>(</a:t>
            </a:r>
            <a:r>
              <a:rPr lang="en-US" dirty="0" err="1" smtClean="0"/>
              <a:t>c.extent</a:t>
            </a:r>
            <a:r>
              <a:rPr lang="en-US" dirty="0" smtClean="0"/>
              <a:t>, [=](index&lt;1&gt; </a:t>
            </a:r>
            <a:r>
              <a:rPr lang="en-US" dirty="0" err="1" smtClean="0"/>
              <a:t>idx</a:t>
            </a:r>
            <a:r>
              <a:rPr lang="en-US" dirty="0" smtClean="0"/>
              <a:t>)</a:t>
            </a:r>
            <a:r>
              <a:rPr lang="cs-CZ" dirty="0" smtClean="0"/>
              <a:t> </a:t>
            </a:r>
            <a:r>
              <a:rPr lang="en-US" dirty="0" smtClean="0"/>
              <a:t>restrict(amp) {</a:t>
            </a:r>
          </a:p>
          <a:p>
            <a:pPr marL="0" indent="0">
              <a:buNone/>
            </a:pPr>
            <a:r>
              <a:rPr lang="cs-CZ" dirty="0" smtClean="0"/>
              <a:t>    </a:t>
            </a:r>
            <a:r>
              <a:rPr lang="cs-CZ" dirty="0" err="1" smtClean="0"/>
              <a:t>if</a:t>
            </a:r>
            <a:r>
              <a:rPr lang="cs-CZ" dirty="0" smtClean="0"/>
              <a:t>(</a:t>
            </a:r>
            <a:r>
              <a:rPr lang="cs-CZ" dirty="0" err="1" smtClean="0"/>
              <a:t>idx</a:t>
            </a:r>
            <a:r>
              <a:rPr lang="cs-CZ" dirty="0" smtClean="0"/>
              <a:t>[0]&lt;N) </a:t>
            </a:r>
            <a:r>
              <a:rPr lang="cs-CZ" dirty="0" err="1"/>
              <a:t>avC</a:t>
            </a:r>
            <a:r>
              <a:rPr lang="cs-CZ" dirty="0"/>
              <a:t>(N[</a:t>
            </a:r>
            <a:r>
              <a:rPr lang="cs-CZ" dirty="0" err="1"/>
              <a:t>idx</a:t>
            </a:r>
            <a:r>
              <a:rPr lang="cs-CZ" dirty="0" smtClean="0"/>
              <a:t>] = </a:t>
            </a:r>
            <a:r>
              <a:rPr lang="cs-CZ" dirty="0" err="1"/>
              <a:t>avA</a:t>
            </a:r>
            <a:r>
              <a:rPr lang="cs-CZ" dirty="0"/>
              <a:t>(</a:t>
            </a:r>
            <a:r>
              <a:rPr lang="cs-CZ" dirty="0" err="1"/>
              <a:t>idx</a:t>
            </a:r>
            <a:r>
              <a:rPr lang="cs-CZ" dirty="0" smtClean="0"/>
              <a:t>) * </a:t>
            </a:r>
            <a:r>
              <a:rPr lang="cs-CZ" dirty="0" err="1"/>
              <a:t>avB</a:t>
            </a:r>
            <a:r>
              <a:rPr lang="cs-CZ" dirty="0"/>
              <a:t>(</a:t>
            </a:r>
            <a:r>
              <a:rPr lang="cs-CZ" dirty="0" err="1"/>
              <a:t>idx</a:t>
            </a:r>
            <a:r>
              <a:rPr lang="cs-CZ" dirty="0" smtClean="0"/>
              <a:t>);</a:t>
            </a:r>
          </a:p>
          <a:p>
            <a:pPr marL="0" indent="0">
              <a:buNone/>
            </a:pPr>
            <a:r>
              <a:rPr lang="cs-CZ" dirty="0" smtClean="0"/>
              <a:t>});</a:t>
            </a:r>
          </a:p>
          <a:p>
            <a:pPr marL="0" indent="0">
              <a:buNone/>
            </a:pPr>
            <a:r>
              <a:rPr lang="cs-CZ" dirty="0"/>
              <a:t>return </a:t>
            </a:r>
            <a:r>
              <a:rPr lang="cs-CZ" dirty="0" err="1" smtClean="0"/>
              <a:t>reduction</a:t>
            </a:r>
            <a:r>
              <a:rPr lang="cs-CZ" dirty="0" smtClean="0"/>
              <a:t>(</a:t>
            </a:r>
            <a:r>
              <a:rPr lang="cs-CZ" dirty="0" err="1" smtClean="0"/>
              <a:t>avC</a:t>
            </a:r>
            <a:r>
              <a:rPr lang="cs-CZ" dirty="0" smtClean="0"/>
              <a:t>, N)</a:t>
            </a:r>
            <a:endParaRPr lang="en-US" dirty="0" smtClean="0"/>
          </a:p>
          <a:p>
            <a:pPr marL="0" indent="0">
              <a:buNone/>
            </a:pPr>
            <a:r>
              <a:rPr lang="cs-CZ" b="1" dirty="0" smtClean="0"/>
              <a:t>}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pPr/>
              <a:t>245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889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67544" y="-27384"/>
            <a:ext cx="8229600" cy="346050"/>
          </a:xfrm>
        </p:spPr>
        <p:txBody>
          <a:bodyPr/>
          <a:lstStyle/>
          <a:p>
            <a:r>
              <a:rPr lang="cs-CZ" dirty="0"/>
              <a:t>7. Násobení vektorů na GPU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669674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b="1" dirty="0" err="1" smtClean="0"/>
              <a:t>int</a:t>
            </a:r>
            <a:r>
              <a:rPr lang="cs-CZ" b="1" dirty="0" smtClean="0"/>
              <a:t> </a:t>
            </a:r>
            <a:r>
              <a:rPr lang="en-US" b="1" dirty="0" smtClean="0"/>
              <a:t>reduction (</a:t>
            </a:r>
            <a:r>
              <a:rPr lang="en-US" b="1" dirty="0" err="1" smtClean="0"/>
              <a:t>array_view</a:t>
            </a:r>
            <a:r>
              <a:rPr lang="en-US" b="1" dirty="0" smtClean="0"/>
              <a:t>&lt;</a:t>
            </a:r>
            <a:r>
              <a:rPr lang="en-US" b="1" dirty="0" err="1" smtClean="0"/>
              <a:t>int</a:t>
            </a:r>
            <a:r>
              <a:rPr lang="en-US" b="1" dirty="0" smtClean="0"/>
              <a:t>, 1&gt; input, </a:t>
            </a:r>
            <a:r>
              <a:rPr lang="en-US" b="1" dirty="0" err="1" smtClean="0"/>
              <a:t>int</a:t>
            </a:r>
            <a:r>
              <a:rPr lang="en-US" b="1" dirty="0" smtClean="0"/>
              <a:t> N)</a:t>
            </a:r>
            <a:r>
              <a:rPr lang="cs-CZ" b="1" dirty="0" smtClean="0"/>
              <a:t> </a:t>
            </a:r>
            <a:r>
              <a:rPr lang="cs-CZ" b="1" dirty="0" smtClean="0"/>
              <a:t>{</a:t>
            </a:r>
          </a:p>
          <a:p>
            <a:pPr marL="0" indent="0">
              <a:buNone/>
            </a:pPr>
            <a:r>
              <a:rPr lang="cs-CZ" dirty="0" smtClean="0"/>
              <a:t>i</a:t>
            </a:r>
            <a:r>
              <a:rPr lang="en-US" dirty="0" smtClean="0"/>
              <a:t>f (</a:t>
            </a:r>
            <a:r>
              <a:rPr lang="cs-CZ" dirty="0" smtClean="0"/>
              <a:t>N</a:t>
            </a:r>
            <a:r>
              <a:rPr lang="en-US" dirty="0" smtClean="0"/>
              <a:t>&lt; </a:t>
            </a:r>
            <a:r>
              <a:rPr lang="en-US" dirty="0"/>
              <a:t>1) return 0; </a:t>
            </a:r>
            <a:r>
              <a:rPr lang="cs-CZ" dirty="0" smtClean="0"/>
              <a:t>  </a:t>
            </a:r>
            <a:r>
              <a:rPr lang="en-US" dirty="0" smtClean="0"/>
              <a:t>if (</a:t>
            </a:r>
            <a:r>
              <a:rPr lang="cs-CZ" dirty="0" smtClean="0"/>
              <a:t>N </a:t>
            </a:r>
            <a:r>
              <a:rPr lang="en-US" dirty="0" smtClean="0"/>
              <a:t>== </a:t>
            </a:r>
            <a:r>
              <a:rPr lang="en-US" dirty="0"/>
              <a:t>1) return input[0];</a:t>
            </a:r>
            <a:endParaRPr lang="cs-CZ" b="1" dirty="0" smtClean="0"/>
          </a:p>
          <a:p>
            <a:pPr marL="0" indent="0">
              <a:buNone/>
            </a:pPr>
            <a:r>
              <a:rPr lang="cs-CZ" dirty="0" err="1" smtClean="0"/>
              <a:t>int</a:t>
            </a:r>
            <a:r>
              <a:rPr lang="cs-CZ" dirty="0" smtClean="0"/>
              <a:t> </a:t>
            </a:r>
            <a:r>
              <a:rPr lang="en-US" dirty="0" err="1" smtClean="0"/>
              <a:t>tail_sum</a:t>
            </a:r>
            <a:r>
              <a:rPr lang="en-US" dirty="0" smtClean="0"/>
              <a:t> </a:t>
            </a:r>
            <a:r>
              <a:rPr lang="en-US" dirty="0" smtClean="0"/>
              <a:t>= N % 2 ? </a:t>
            </a:r>
            <a:r>
              <a:rPr lang="en-US" dirty="0" err="1" smtClean="0"/>
              <a:t>input.data</a:t>
            </a:r>
            <a:r>
              <a:rPr lang="en-US" dirty="0" smtClean="0"/>
              <a:t>()[N - 1] : 0;</a:t>
            </a:r>
          </a:p>
          <a:p>
            <a:pPr marL="0" indent="0">
              <a:buNone/>
            </a:pPr>
            <a:r>
              <a:rPr lang="cs-CZ" dirty="0" err="1" smtClean="0"/>
              <a:t>array_view</a:t>
            </a:r>
            <a:r>
              <a:rPr lang="cs-CZ" dirty="0" smtClean="0"/>
              <a:t>&lt;</a:t>
            </a:r>
            <a:r>
              <a:rPr lang="cs-CZ" dirty="0" err="1" smtClean="0"/>
              <a:t>float</a:t>
            </a:r>
            <a:r>
              <a:rPr lang="cs-CZ" dirty="0" smtClean="0"/>
              <a:t>, 1&gt; </a:t>
            </a:r>
            <a:r>
              <a:rPr lang="cs-CZ" dirty="0" err="1" smtClean="0"/>
              <a:t>av_tail_sum</a:t>
            </a:r>
            <a:r>
              <a:rPr lang="cs-CZ" dirty="0" smtClean="0"/>
              <a:t>(1, &amp;</a:t>
            </a:r>
            <a:r>
              <a:rPr lang="cs-CZ" dirty="0" err="1" smtClean="0"/>
              <a:t>tail_sum</a:t>
            </a:r>
            <a:r>
              <a:rPr lang="cs-CZ" dirty="0" smtClean="0"/>
              <a:t>);</a:t>
            </a:r>
          </a:p>
          <a:p>
            <a:pPr marL="0" indent="0">
              <a:buNone/>
            </a:pPr>
            <a:r>
              <a:rPr lang="en-US" b="1" dirty="0" smtClean="0"/>
              <a:t>for </a:t>
            </a:r>
            <a:r>
              <a:rPr lang="en-US" b="1" dirty="0" smtClean="0"/>
              <a:t>(unsigned s = N / 2; s &gt; 0; s /= 2)</a:t>
            </a:r>
            <a:r>
              <a:rPr lang="en-US" dirty="0" smtClean="0"/>
              <a:t> </a:t>
            </a:r>
            <a:r>
              <a:rPr lang="en-US" b="1" dirty="0" smtClean="0"/>
              <a:t>{</a:t>
            </a: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//vlákno redukuje 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 </a:t>
            </a: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prvky</a:t>
            </a:r>
            <a:endParaRPr lang="en-US" b="1" dirty="0" smtClean="0"/>
          </a:p>
          <a:p>
            <a:pPr marL="0" indent="0">
              <a:buNone/>
            </a:pPr>
            <a:r>
              <a:rPr lang="cs-CZ" dirty="0" err="1" smtClean="0"/>
              <a:t>parallel_for_each</a:t>
            </a:r>
            <a:r>
              <a:rPr lang="cs-CZ" dirty="0" smtClean="0"/>
              <a:t>(</a:t>
            </a:r>
            <a:r>
              <a:rPr lang="cs-CZ" dirty="0" err="1"/>
              <a:t>extent</a:t>
            </a:r>
            <a:r>
              <a:rPr lang="cs-CZ" dirty="0"/>
              <a:t>&lt;1&gt;(s)</a:t>
            </a:r>
            <a:r>
              <a:rPr lang="cs-CZ" dirty="0" smtClean="0"/>
              <a:t>, </a:t>
            </a:r>
            <a:r>
              <a:rPr lang="cs-CZ" dirty="0" smtClean="0"/>
              <a:t>[=](index&lt;1&gt; </a:t>
            </a:r>
            <a:r>
              <a:rPr lang="cs-CZ" dirty="0" err="1" smtClean="0"/>
              <a:t>idx</a:t>
            </a:r>
            <a:r>
              <a:rPr lang="cs-CZ" dirty="0" smtClean="0"/>
              <a:t>) </a:t>
            </a:r>
            <a:r>
              <a:rPr lang="cs-CZ" dirty="0" err="1" smtClean="0"/>
              <a:t>restrict</a:t>
            </a:r>
            <a:r>
              <a:rPr lang="cs-CZ" dirty="0" smtClean="0"/>
              <a:t>(</a:t>
            </a:r>
            <a:r>
              <a:rPr lang="cs-CZ" dirty="0" err="1" smtClean="0"/>
              <a:t>amp</a:t>
            </a:r>
            <a:r>
              <a:rPr lang="cs-CZ" dirty="0" smtClean="0"/>
              <a:t>) {</a:t>
            </a:r>
          </a:p>
          <a:p>
            <a:pPr marL="0" indent="0">
              <a:buNone/>
            </a:pPr>
            <a:r>
              <a:rPr lang="cs-CZ" dirty="0" smtClean="0"/>
              <a:t>    input[</a:t>
            </a:r>
            <a:r>
              <a:rPr lang="cs-CZ" dirty="0" err="1" smtClean="0"/>
              <a:t>idx</a:t>
            </a:r>
            <a:r>
              <a:rPr lang="cs-CZ" dirty="0" smtClean="0"/>
              <a:t>] = input[</a:t>
            </a:r>
            <a:r>
              <a:rPr lang="cs-CZ" dirty="0" err="1" smtClean="0"/>
              <a:t>idx</a:t>
            </a:r>
            <a:r>
              <a:rPr lang="cs-CZ" dirty="0" smtClean="0"/>
              <a:t>] + input[</a:t>
            </a:r>
            <a:r>
              <a:rPr lang="cs-CZ" dirty="0" err="1" smtClean="0"/>
              <a:t>idx</a:t>
            </a:r>
            <a:r>
              <a:rPr lang="cs-CZ" dirty="0" smtClean="0"/>
              <a:t> + s];</a:t>
            </a:r>
          </a:p>
          <a:p>
            <a:pPr marL="0" indent="0">
              <a:buNone/>
            </a:pP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// redukce konce pokud je delka licha, (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&amp;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0x1</a:t>
            </a: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 – liché</a:t>
            </a:r>
            <a:endParaRPr lang="pl-P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cs-CZ" dirty="0" smtClean="0"/>
              <a:t>   </a:t>
            </a:r>
            <a:r>
              <a:rPr lang="en-US" dirty="0" smtClean="0"/>
              <a:t>if (</a:t>
            </a:r>
            <a:r>
              <a:rPr lang="en-US" dirty="0" err="1" smtClean="0"/>
              <a:t>idx</a:t>
            </a:r>
            <a:r>
              <a:rPr lang="en-US" dirty="0" smtClean="0"/>
              <a:t>[0</a:t>
            </a:r>
            <a:r>
              <a:rPr lang="en-US" dirty="0"/>
              <a:t>] == </a:t>
            </a:r>
            <a:r>
              <a:rPr lang="en-US" dirty="0" smtClean="0"/>
              <a:t>s-1 </a:t>
            </a:r>
            <a:r>
              <a:rPr lang="en-US" dirty="0"/>
              <a:t>&amp;&amp; </a:t>
            </a:r>
            <a:r>
              <a:rPr lang="cs-CZ" dirty="0" smtClean="0"/>
              <a:t>(</a:t>
            </a:r>
            <a:r>
              <a:rPr lang="en-US" dirty="0" smtClean="0"/>
              <a:t>s</a:t>
            </a:r>
            <a:r>
              <a:rPr lang="cs-CZ" dirty="0" smtClean="0"/>
              <a:t> </a:t>
            </a:r>
            <a:r>
              <a:rPr lang="en-US" dirty="0" smtClean="0"/>
              <a:t>&amp;</a:t>
            </a:r>
            <a:r>
              <a:rPr lang="cs-CZ" dirty="0" smtClean="0"/>
              <a:t> </a:t>
            </a:r>
            <a:r>
              <a:rPr lang="en-US" dirty="0" smtClean="0"/>
              <a:t>0x1</a:t>
            </a:r>
            <a:r>
              <a:rPr lang="en-US" dirty="0"/>
              <a:t>) &amp;&amp; </a:t>
            </a:r>
            <a:r>
              <a:rPr lang="en-US" dirty="0" smtClean="0"/>
              <a:t>s </a:t>
            </a:r>
            <a:r>
              <a:rPr lang="en-US" dirty="0"/>
              <a:t>!= </a:t>
            </a:r>
            <a:r>
              <a:rPr lang="en-US" dirty="0" smtClean="0"/>
              <a:t>1)</a:t>
            </a:r>
            <a:r>
              <a:rPr lang="cs-CZ" dirty="0" smtClean="0"/>
              <a:t>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err="1" smtClean="0"/>
              <a:t>av_tail_sum</a:t>
            </a:r>
            <a:r>
              <a:rPr lang="cs-CZ" dirty="0" smtClean="0"/>
              <a:t>[0</a:t>
            </a:r>
            <a:r>
              <a:rPr lang="cs-CZ" dirty="0" smtClean="0"/>
              <a:t>] += </a:t>
            </a:r>
            <a:r>
              <a:rPr lang="cs-CZ" dirty="0" smtClean="0"/>
              <a:t>input [s-1];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 smtClean="0"/>
              <a:t>});</a:t>
            </a:r>
            <a:r>
              <a:rPr lang="cs-CZ" b="1" dirty="0" smtClean="0"/>
              <a:t>}</a:t>
            </a:r>
          </a:p>
          <a:p>
            <a:pPr marL="0" indent="0">
              <a:buNone/>
            </a:pPr>
            <a:r>
              <a:rPr lang="cs-CZ" dirty="0" err="1" smtClean="0"/>
              <a:t>vector</a:t>
            </a:r>
            <a:r>
              <a:rPr lang="cs-CZ" dirty="0" smtClean="0"/>
              <a:t>&lt;</a:t>
            </a:r>
            <a:r>
              <a:rPr lang="cs-CZ" dirty="0" err="1" smtClean="0"/>
              <a:t>float</a:t>
            </a:r>
            <a:r>
              <a:rPr lang="cs-CZ" dirty="0" smtClean="0"/>
              <a:t>&gt; </a:t>
            </a:r>
            <a:r>
              <a:rPr lang="cs-CZ" dirty="0" err="1" smtClean="0"/>
              <a:t>result</a:t>
            </a:r>
            <a:r>
              <a:rPr lang="cs-CZ" dirty="0" smtClean="0"/>
              <a:t>(1);   copy(</a:t>
            </a:r>
            <a:r>
              <a:rPr lang="cs-CZ" dirty="0" err="1" smtClean="0"/>
              <a:t>input.section</a:t>
            </a:r>
            <a:r>
              <a:rPr lang="cs-CZ" dirty="0" smtClean="0"/>
              <a:t>(0,1), </a:t>
            </a:r>
            <a:r>
              <a:rPr lang="cs-CZ" dirty="0" err="1" smtClean="0"/>
              <a:t>result.begin</a:t>
            </a:r>
            <a:r>
              <a:rPr lang="cs-CZ" dirty="0" smtClean="0"/>
              <a:t>());</a:t>
            </a:r>
          </a:p>
          <a:p>
            <a:pPr marL="0" indent="0">
              <a:buNone/>
            </a:pPr>
            <a:r>
              <a:rPr lang="cs-CZ" dirty="0" err="1" smtClean="0"/>
              <a:t>av_tail_sum.synchronize</a:t>
            </a:r>
            <a:r>
              <a:rPr lang="cs-CZ" dirty="0" smtClean="0"/>
              <a:t>();   return  </a:t>
            </a:r>
            <a:r>
              <a:rPr lang="cs-CZ" dirty="0" err="1" smtClean="0"/>
              <a:t>result</a:t>
            </a:r>
            <a:r>
              <a:rPr lang="cs-CZ" dirty="0" smtClean="0"/>
              <a:t>[0]+</a:t>
            </a:r>
            <a:r>
              <a:rPr lang="cs-CZ" dirty="0" err="1" smtClean="0"/>
              <a:t>tail_sum</a:t>
            </a:r>
            <a:r>
              <a:rPr lang="cs-CZ" dirty="0" smtClean="0"/>
              <a:t>;</a:t>
            </a:r>
          </a:p>
          <a:p>
            <a:pPr marL="0" indent="0">
              <a:buNone/>
            </a:pPr>
            <a:r>
              <a:rPr lang="cs-CZ" b="1" dirty="0" smtClean="0"/>
              <a:t>}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pPr/>
              <a:t>246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901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7. Násobení vektorů na </a:t>
            </a:r>
            <a:r>
              <a:rPr lang="cs-CZ" dirty="0" smtClean="0"/>
              <a:t>GPU - </a:t>
            </a:r>
            <a:r>
              <a:rPr lang="cs-CZ" dirty="0" err="1" smtClean="0"/>
              <a:t>openCL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__kernel </a:t>
            </a:r>
            <a:r>
              <a:rPr lang="cs-CZ" b="1" dirty="0" err="1" smtClean="0"/>
              <a:t>void</a:t>
            </a:r>
            <a:r>
              <a:rPr lang="cs-CZ" b="1" dirty="0" smtClean="0"/>
              <a:t> </a:t>
            </a:r>
            <a:r>
              <a:rPr lang="cs-CZ" b="1" dirty="0" err="1" smtClean="0"/>
              <a:t>dot_mul_kernel</a:t>
            </a:r>
            <a:r>
              <a:rPr lang="cs-CZ" dirty="0"/>
              <a:t>(__</a:t>
            </a:r>
            <a:r>
              <a:rPr lang="cs-CZ" dirty="0" err="1" smtClean="0"/>
              <a:t>global</a:t>
            </a:r>
            <a:r>
              <a:rPr lang="cs-CZ" dirty="0" smtClean="0"/>
              <a:t> </a:t>
            </a:r>
            <a:r>
              <a:rPr lang="cs-CZ" dirty="0" err="1" smtClean="0"/>
              <a:t>const</a:t>
            </a:r>
            <a:r>
              <a:rPr lang="cs-CZ" dirty="0" smtClean="0"/>
              <a:t> double </a:t>
            </a:r>
            <a:r>
              <a:rPr lang="cs-CZ" dirty="0"/>
              <a:t>* x, __</a:t>
            </a:r>
            <a:r>
              <a:rPr lang="cs-CZ" dirty="0" err="1" smtClean="0"/>
              <a:t>global</a:t>
            </a:r>
            <a:r>
              <a:rPr lang="cs-CZ" dirty="0" smtClean="0"/>
              <a:t> </a:t>
            </a:r>
            <a:r>
              <a:rPr lang="cs-CZ" dirty="0" err="1" smtClean="0"/>
              <a:t>const</a:t>
            </a:r>
            <a:r>
              <a:rPr lang="cs-CZ" dirty="0" smtClean="0"/>
              <a:t> double </a:t>
            </a:r>
            <a:r>
              <a:rPr lang="cs-CZ" dirty="0"/>
              <a:t>* y, __</a:t>
            </a:r>
            <a:r>
              <a:rPr lang="cs-CZ" dirty="0" err="1" smtClean="0"/>
              <a:t>global</a:t>
            </a:r>
            <a:r>
              <a:rPr lang="cs-CZ" dirty="0" smtClean="0"/>
              <a:t> double </a:t>
            </a:r>
            <a:r>
              <a:rPr lang="cs-CZ" dirty="0"/>
              <a:t>* r, </a:t>
            </a:r>
            <a:r>
              <a:rPr lang="cs-CZ" dirty="0" err="1" smtClean="0"/>
              <a:t>uint</a:t>
            </a:r>
            <a:r>
              <a:rPr lang="cs-CZ" dirty="0" smtClean="0"/>
              <a:t> n</a:t>
            </a:r>
            <a:r>
              <a:rPr lang="cs-CZ" dirty="0"/>
              <a:t>) { // input </a:t>
            </a:r>
            <a:r>
              <a:rPr lang="cs-CZ" dirty="0" err="1" smtClean="0"/>
              <a:t>vector</a:t>
            </a:r>
            <a:r>
              <a:rPr lang="cs-CZ" dirty="0" smtClean="0"/>
              <a:t> </a:t>
            </a:r>
            <a:r>
              <a:rPr lang="cs-CZ" dirty="0" err="1" smtClean="0"/>
              <a:t>size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 smtClean="0"/>
              <a:t>   </a:t>
            </a:r>
            <a:r>
              <a:rPr lang="cs-CZ" dirty="0" err="1" smtClean="0"/>
              <a:t>uint</a:t>
            </a:r>
            <a:r>
              <a:rPr lang="cs-CZ" dirty="0" smtClean="0"/>
              <a:t> id </a:t>
            </a:r>
            <a:r>
              <a:rPr lang="cs-CZ" dirty="0"/>
              <a:t>= </a:t>
            </a:r>
            <a:r>
              <a:rPr lang="cs-CZ" dirty="0" err="1"/>
              <a:t>get_global_id</a:t>
            </a:r>
            <a:r>
              <a:rPr lang="cs-CZ" dirty="0"/>
              <a:t>(0</a:t>
            </a:r>
            <a:r>
              <a:rPr lang="cs-CZ" dirty="0" smtClean="0"/>
              <a:t>);</a:t>
            </a:r>
          </a:p>
          <a:p>
            <a:pPr marL="0" indent="0">
              <a:buNone/>
            </a:pPr>
            <a:r>
              <a:rPr lang="cs-CZ" dirty="0" smtClean="0"/>
              <a:t>   </a:t>
            </a:r>
            <a:r>
              <a:rPr lang="cs-CZ" dirty="0" err="1" smtClean="0"/>
              <a:t>if</a:t>
            </a:r>
            <a:r>
              <a:rPr lang="cs-CZ" dirty="0"/>
              <a:t>( id &lt; n ) </a:t>
            </a:r>
            <a:r>
              <a:rPr lang="cs-CZ" dirty="0" smtClean="0"/>
              <a:t>{ r[id</a:t>
            </a:r>
            <a:r>
              <a:rPr lang="cs-CZ" dirty="0"/>
              <a:t>] = x[id] * y[id</a:t>
            </a:r>
            <a:r>
              <a:rPr lang="cs-CZ" dirty="0" smtClean="0"/>
              <a:t>]; } </a:t>
            </a:r>
          </a:p>
          <a:p>
            <a:pPr marL="0" indent="0">
              <a:buNone/>
            </a:pPr>
            <a:r>
              <a:rPr lang="cs-CZ" dirty="0" smtClean="0"/>
              <a:t>}</a:t>
            </a:r>
            <a:endParaRPr lang="cs-CZ" dirty="0"/>
          </a:p>
          <a:p>
            <a:r>
              <a:rPr lang="cs-CZ" dirty="0" smtClean="0"/>
              <a:t>Redukční </a:t>
            </a:r>
            <a:r>
              <a:rPr lang="cs-CZ" dirty="0"/>
              <a:t>operace vektor*vektor=</a:t>
            </a:r>
            <a:r>
              <a:rPr lang="cs-CZ" dirty="0" err="1"/>
              <a:t>skalar</a:t>
            </a:r>
            <a:endParaRPr lang="cs-CZ" dirty="0"/>
          </a:p>
          <a:p>
            <a:r>
              <a:rPr lang="cs-CZ" dirty="0" smtClean="0"/>
              <a:t>Nejprve spustí kernel</a:t>
            </a:r>
            <a:r>
              <a:rPr lang="cs-CZ" dirty="0"/>
              <a:t>, který vynásobí prvky </a:t>
            </a:r>
            <a:r>
              <a:rPr lang="cs-CZ" dirty="0" smtClean="0"/>
              <a:t>vektorů a potom druhý pro součet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247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580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7. Násobení vektorů na GPU - </a:t>
            </a:r>
            <a:r>
              <a:rPr lang="cs-CZ" dirty="0" err="1"/>
              <a:t>openCL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#</a:t>
            </a:r>
            <a:r>
              <a:rPr lang="cs-CZ" dirty="0" err="1" smtClean="0"/>
              <a:t>define</a:t>
            </a:r>
            <a:r>
              <a:rPr lang="cs-CZ" dirty="0" smtClean="0"/>
              <a:t> LG_XDIM 256// LOCAL_GROUP_XDIM</a:t>
            </a:r>
          </a:p>
          <a:p>
            <a:pPr marL="0" indent="0">
              <a:buNone/>
            </a:pPr>
            <a:r>
              <a:rPr lang="cs-CZ" dirty="0" smtClean="0"/>
              <a:t>__</a:t>
            </a:r>
            <a:r>
              <a:rPr lang="cs-CZ" dirty="0"/>
              <a:t>kernel </a:t>
            </a:r>
            <a:r>
              <a:rPr lang="cs-CZ" dirty="0" smtClean="0"/>
              <a:t>  </a:t>
            </a:r>
          </a:p>
          <a:p>
            <a:pPr marL="0" indent="0">
              <a:buNone/>
            </a:pPr>
            <a:r>
              <a:rPr lang="cs-CZ" dirty="0" smtClean="0"/>
              <a:t>  _</a:t>
            </a:r>
            <a:r>
              <a:rPr lang="cs-CZ" dirty="0" err="1" smtClean="0"/>
              <a:t>attribute</a:t>
            </a:r>
            <a:r>
              <a:rPr lang="cs-CZ" dirty="0"/>
              <a:t>__((</a:t>
            </a:r>
            <a:r>
              <a:rPr lang="cs-CZ" dirty="0" err="1" smtClean="0"/>
              <a:t>reqd_work_group_size</a:t>
            </a:r>
            <a:r>
              <a:rPr lang="cs-CZ" dirty="0" smtClean="0"/>
              <a:t>(LC_XDIM</a:t>
            </a:r>
            <a:r>
              <a:rPr lang="cs-CZ" dirty="0"/>
              <a:t>, 1, 1</a:t>
            </a:r>
            <a:r>
              <a:rPr lang="cs-CZ" dirty="0" smtClean="0"/>
              <a:t>)))</a:t>
            </a:r>
          </a:p>
          <a:p>
            <a:pPr marL="0" indent="0">
              <a:buNone/>
            </a:pPr>
            <a:r>
              <a:rPr lang="cs-CZ" b="1" dirty="0" err="1" smtClean="0"/>
              <a:t>void</a:t>
            </a:r>
            <a:r>
              <a:rPr lang="cs-CZ" b="1" dirty="0" smtClean="0"/>
              <a:t> </a:t>
            </a:r>
            <a:r>
              <a:rPr lang="cs-CZ" b="1" dirty="0" err="1" smtClean="0"/>
              <a:t>reduce_kernel</a:t>
            </a:r>
            <a:r>
              <a:rPr lang="cs-CZ" b="1" dirty="0"/>
              <a:t>(__</a:t>
            </a:r>
            <a:r>
              <a:rPr lang="cs-CZ" b="1" dirty="0" err="1" smtClean="0"/>
              <a:t>global</a:t>
            </a:r>
            <a:r>
              <a:rPr lang="cs-CZ" b="1" dirty="0" smtClean="0"/>
              <a:t> </a:t>
            </a:r>
            <a:r>
              <a:rPr lang="cs-CZ" b="1" dirty="0" err="1" smtClean="0"/>
              <a:t>const</a:t>
            </a:r>
            <a:r>
              <a:rPr lang="cs-CZ" b="1" dirty="0" smtClean="0"/>
              <a:t> double </a:t>
            </a:r>
            <a:r>
              <a:rPr lang="cs-CZ" b="1" dirty="0"/>
              <a:t>* x, __</a:t>
            </a:r>
            <a:r>
              <a:rPr lang="cs-CZ" b="1" dirty="0" err="1" smtClean="0"/>
              <a:t>global</a:t>
            </a:r>
            <a:r>
              <a:rPr lang="cs-CZ" b="1" dirty="0" smtClean="0"/>
              <a:t> </a:t>
            </a:r>
            <a:r>
              <a:rPr lang="cs-CZ" b="1" dirty="0" err="1" smtClean="0"/>
              <a:t>const</a:t>
            </a:r>
            <a:r>
              <a:rPr lang="cs-CZ" b="1" dirty="0" smtClean="0"/>
              <a:t> double </a:t>
            </a:r>
            <a:r>
              <a:rPr lang="cs-CZ" b="1" dirty="0"/>
              <a:t>* y, __</a:t>
            </a:r>
            <a:r>
              <a:rPr lang="cs-CZ" b="1" dirty="0" err="1" smtClean="0"/>
              <a:t>global</a:t>
            </a:r>
            <a:r>
              <a:rPr lang="cs-CZ" b="1" dirty="0" smtClean="0"/>
              <a:t> double </a:t>
            </a:r>
            <a:r>
              <a:rPr lang="cs-CZ" b="1" dirty="0"/>
              <a:t>* r, </a:t>
            </a:r>
            <a:r>
              <a:rPr lang="cs-CZ" b="1" dirty="0" err="1" smtClean="0"/>
              <a:t>uint</a:t>
            </a:r>
            <a:r>
              <a:rPr lang="cs-CZ" b="1" dirty="0" smtClean="0"/>
              <a:t> n</a:t>
            </a:r>
            <a:r>
              <a:rPr lang="cs-CZ" b="1" dirty="0"/>
              <a:t>) </a:t>
            </a:r>
            <a:r>
              <a:rPr lang="cs-CZ" dirty="0"/>
              <a:t>{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</a:t>
            </a:r>
            <a:r>
              <a:rPr lang="cs-CZ" dirty="0" err="1" smtClean="0"/>
              <a:t>uint</a:t>
            </a:r>
            <a:r>
              <a:rPr lang="cs-CZ" dirty="0" smtClean="0"/>
              <a:t> id </a:t>
            </a:r>
            <a:r>
              <a:rPr lang="cs-CZ" dirty="0"/>
              <a:t>= </a:t>
            </a:r>
            <a:r>
              <a:rPr lang="cs-CZ" dirty="0" err="1"/>
              <a:t>get_global_id</a:t>
            </a:r>
            <a:r>
              <a:rPr lang="cs-CZ" dirty="0"/>
              <a:t>(0); </a:t>
            </a:r>
            <a:r>
              <a:rPr lang="cs-CZ" dirty="0" smtClean="0"/>
              <a:t>    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dirty="0" err="1" smtClean="0"/>
              <a:t>uint</a:t>
            </a:r>
            <a:r>
              <a:rPr lang="cs-CZ" dirty="0" smtClean="0"/>
              <a:t> </a:t>
            </a:r>
            <a:r>
              <a:rPr lang="cs-CZ" dirty="0" err="1" smtClean="0"/>
              <a:t>lcl_id</a:t>
            </a:r>
            <a:r>
              <a:rPr lang="cs-CZ" dirty="0"/>
              <a:t>= </a:t>
            </a:r>
            <a:r>
              <a:rPr lang="cs-CZ" dirty="0" err="1"/>
              <a:t>get_local_id</a:t>
            </a:r>
            <a:r>
              <a:rPr lang="cs-CZ" dirty="0"/>
              <a:t>(0</a:t>
            </a:r>
            <a:r>
              <a:rPr lang="cs-CZ" dirty="0" smtClean="0"/>
              <a:t>);</a:t>
            </a:r>
          </a:p>
          <a:p>
            <a:pPr marL="0" indent="0">
              <a:buNone/>
            </a:pPr>
            <a:r>
              <a:rPr lang="cs-CZ" dirty="0" smtClean="0"/>
              <a:t>  </a:t>
            </a:r>
            <a:r>
              <a:rPr lang="cs-CZ" dirty="0" err="1" smtClean="0"/>
              <a:t>uint</a:t>
            </a:r>
            <a:r>
              <a:rPr lang="cs-CZ" dirty="0" smtClean="0"/>
              <a:t> </a:t>
            </a:r>
            <a:r>
              <a:rPr lang="cs-CZ" dirty="0" err="1" smtClean="0"/>
              <a:t>grp_id</a:t>
            </a:r>
            <a:r>
              <a:rPr lang="cs-CZ" dirty="0"/>
              <a:t>= </a:t>
            </a:r>
            <a:r>
              <a:rPr lang="cs-CZ" dirty="0" err="1"/>
              <a:t>get_group_id</a:t>
            </a:r>
            <a:r>
              <a:rPr lang="cs-CZ" dirty="0"/>
              <a:t>(0);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double </a:t>
            </a:r>
            <a:r>
              <a:rPr lang="cs-CZ" dirty="0" err="1"/>
              <a:t>priv_acc</a:t>
            </a:r>
            <a:r>
              <a:rPr lang="cs-CZ" dirty="0"/>
              <a:t>= 0; // </a:t>
            </a:r>
            <a:r>
              <a:rPr lang="cs-CZ" dirty="0" err="1" smtClean="0"/>
              <a:t>accumulator</a:t>
            </a:r>
            <a:r>
              <a:rPr lang="cs-CZ" dirty="0" smtClean="0"/>
              <a:t> in </a:t>
            </a:r>
            <a:r>
              <a:rPr lang="cs-CZ" dirty="0" err="1" smtClean="0"/>
              <a:t>private</a:t>
            </a:r>
            <a:r>
              <a:rPr lang="cs-CZ" dirty="0" smtClean="0"/>
              <a:t> </a:t>
            </a:r>
            <a:r>
              <a:rPr lang="cs-CZ" dirty="0" err="1" smtClean="0"/>
              <a:t>memory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__</a:t>
            </a:r>
            <a:r>
              <a:rPr lang="cs-CZ" dirty="0" err="1" smtClean="0"/>
              <a:t>local</a:t>
            </a:r>
            <a:r>
              <a:rPr lang="cs-CZ" dirty="0" smtClean="0"/>
              <a:t> double </a:t>
            </a:r>
            <a:r>
              <a:rPr lang="cs-CZ" dirty="0" err="1" smtClean="0"/>
              <a:t>lcl_acc</a:t>
            </a:r>
            <a:r>
              <a:rPr lang="cs-CZ" dirty="0" smtClean="0"/>
              <a:t>[LG_XDIM</a:t>
            </a:r>
            <a:r>
              <a:rPr lang="cs-CZ" dirty="0"/>
              <a:t>]; //</a:t>
            </a:r>
            <a:r>
              <a:rPr lang="cs-CZ" dirty="0" err="1"/>
              <a:t>acc</a:t>
            </a:r>
            <a:r>
              <a:rPr lang="cs-CZ" dirty="0"/>
              <a:t> in </a:t>
            </a:r>
            <a:r>
              <a:rPr lang="cs-CZ" dirty="0" err="1"/>
              <a:t>local</a:t>
            </a:r>
            <a:r>
              <a:rPr lang="cs-CZ" dirty="0"/>
              <a:t> </a:t>
            </a:r>
            <a:r>
              <a:rPr lang="cs-CZ" dirty="0" err="1" smtClean="0"/>
              <a:t>memory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</a:t>
            </a:r>
          </a:p>
          <a:p>
            <a:pPr marL="0" indent="0">
              <a:buNone/>
            </a:pPr>
            <a:r>
              <a:rPr lang="cs-CZ" dirty="0" err="1" smtClean="0"/>
              <a:t>if</a:t>
            </a:r>
            <a:r>
              <a:rPr lang="cs-CZ" dirty="0"/>
              <a:t>( id &lt; n ) { </a:t>
            </a:r>
            <a:r>
              <a:rPr lang="cs-CZ" dirty="0" smtClean="0"/>
              <a:t>   </a:t>
            </a:r>
            <a:r>
              <a:rPr lang="cs-CZ" dirty="0" err="1" smtClean="0"/>
              <a:t>priv_acc</a:t>
            </a:r>
            <a:r>
              <a:rPr lang="cs-CZ" dirty="0"/>
              <a:t>= </a:t>
            </a:r>
            <a:r>
              <a:rPr lang="cs-CZ" dirty="0" err="1"/>
              <a:t>lcl_acc</a:t>
            </a:r>
            <a:r>
              <a:rPr lang="cs-CZ" dirty="0"/>
              <a:t>[</a:t>
            </a:r>
            <a:r>
              <a:rPr lang="cs-CZ" dirty="0" err="1"/>
              <a:t>lcl_id</a:t>
            </a:r>
            <a:r>
              <a:rPr lang="cs-CZ" dirty="0"/>
              <a:t>] = x[id] * y[id]; </a:t>
            </a:r>
            <a:r>
              <a:rPr lang="cs-CZ" dirty="0" smtClean="0"/>
              <a:t>}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248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727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7. Násobení vektorů na GPU - </a:t>
            </a:r>
            <a:r>
              <a:rPr lang="cs-CZ" dirty="0" err="1"/>
              <a:t>openCL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63813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/*</a:t>
            </a:r>
            <a:r>
              <a:rPr lang="cs-CZ" dirty="0" err="1"/>
              <a:t>Find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sum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accumulators</a:t>
            </a:r>
            <a:r>
              <a:rPr lang="cs-CZ" dirty="0" smtClean="0"/>
              <a:t>*/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 err="1" smtClean="0"/>
              <a:t>barrier</a:t>
            </a:r>
            <a:r>
              <a:rPr lang="cs-CZ" dirty="0" smtClean="0"/>
              <a:t>(CLK_LOCAL_MEM_FENCE</a:t>
            </a:r>
            <a:r>
              <a:rPr lang="cs-CZ" dirty="0"/>
              <a:t>); </a:t>
            </a:r>
            <a:r>
              <a:rPr lang="cs-CZ" dirty="0" smtClean="0"/>
              <a:t> </a:t>
            </a:r>
            <a:r>
              <a:rPr lang="cs-CZ" dirty="0" err="1" smtClean="0"/>
              <a:t>uint</a:t>
            </a:r>
            <a:r>
              <a:rPr lang="cs-CZ" dirty="0" smtClean="0"/>
              <a:t> </a:t>
            </a:r>
            <a:r>
              <a:rPr lang="cs-CZ" dirty="0" err="1" smtClean="0"/>
              <a:t>dist</a:t>
            </a:r>
            <a:r>
              <a:rPr lang="cs-CZ" dirty="0"/>
              <a:t>= </a:t>
            </a:r>
            <a:r>
              <a:rPr lang="cs-CZ" dirty="0" smtClean="0"/>
              <a:t>LG_XDIM</a:t>
            </a:r>
            <a:r>
              <a:rPr lang="cs-CZ" dirty="0"/>
              <a:t>;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 err="1" smtClean="0"/>
              <a:t>while</a:t>
            </a:r>
            <a:r>
              <a:rPr lang="cs-CZ" dirty="0"/>
              <a:t>( </a:t>
            </a:r>
            <a:r>
              <a:rPr lang="cs-CZ" dirty="0" err="1"/>
              <a:t>dist</a:t>
            </a:r>
            <a:r>
              <a:rPr lang="cs-CZ" dirty="0"/>
              <a:t>&gt; 1 ) </a:t>
            </a:r>
            <a:r>
              <a:rPr lang="cs-CZ" dirty="0" smtClean="0"/>
              <a:t>{</a:t>
            </a:r>
          </a:p>
          <a:p>
            <a:pPr marL="0" indent="0">
              <a:buNone/>
            </a:pPr>
            <a:r>
              <a:rPr lang="cs-CZ" dirty="0" smtClean="0"/>
              <a:t>   </a:t>
            </a:r>
            <a:r>
              <a:rPr lang="cs-CZ" dirty="0" err="1" smtClean="0"/>
              <a:t>dist</a:t>
            </a:r>
            <a:r>
              <a:rPr lang="cs-CZ" dirty="0"/>
              <a:t>&gt;&gt;= 1</a:t>
            </a:r>
            <a:r>
              <a:rPr lang="cs-CZ" dirty="0" smtClean="0"/>
              <a:t>;</a:t>
            </a:r>
          </a:p>
          <a:p>
            <a:pPr marL="0" indent="0">
              <a:buNone/>
            </a:pPr>
            <a:r>
              <a:rPr lang="cs-CZ" dirty="0" smtClean="0"/>
              <a:t>   </a:t>
            </a:r>
            <a:r>
              <a:rPr lang="cs-CZ" dirty="0" err="1" smtClean="0"/>
              <a:t>if</a:t>
            </a:r>
            <a:r>
              <a:rPr lang="cs-CZ" dirty="0"/>
              <a:t>( </a:t>
            </a:r>
            <a:r>
              <a:rPr lang="cs-CZ" dirty="0" err="1"/>
              <a:t>lcl_id</a:t>
            </a:r>
            <a:r>
              <a:rPr lang="cs-CZ" dirty="0"/>
              <a:t>&lt; </a:t>
            </a:r>
            <a:r>
              <a:rPr lang="cs-CZ" dirty="0" err="1"/>
              <a:t>dist</a:t>
            </a:r>
            <a:r>
              <a:rPr lang="cs-CZ" dirty="0" smtClean="0"/>
              <a:t>){</a:t>
            </a:r>
          </a:p>
          <a:p>
            <a:pPr marL="0" indent="0">
              <a:buNone/>
            </a:pPr>
            <a:r>
              <a:rPr lang="cs-CZ" dirty="0" smtClean="0"/>
              <a:t>    </a:t>
            </a:r>
            <a:r>
              <a:rPr lang="cs-CZ" dirty="0" err="1" smtClean="0"/>
              <a:t>priv_acc</a:t>
            </a:r>
            <a:r>
              <a:rPr lang="cs-CZ" dirty="0"/>
              <a:t>+= </a:t>
            </a:r>
            <a:r>
              <a:rPr lang="cs-CZ" dirty="0" err="1"/>
              <a:t>lcl_acc</a:t>
            </a:r>
            <a:r>
              <a:rPr lang="cs-CZ" dirty="0"/>
              <a:t>[</a:t>
            </a:r>
            <a:r>
              <a:rPr lang="cs-CZ" dirty="0" err="1"/>
              <a:t>lcl_id</a:t>
            </a:r>
            <a:r>
              <a:rPr lang="cs-CZ" dirty="0"/>
              <a:t>+ </a:t>
            </a:r>
            <a:r>
              <a:rPr lang="cs-CZ" dirty="0" err="1"/>
              <a:t>dist</a:t>
            </a:r>
            <a:r>
              <a:rPr lang="cs-CZ" dirty="0" smtClean="0"/>
              <a:t>]; </a:t>
            </a:r>
            <a:r>
              <a:rPr lang="cs-CZ" dirty="0"/>
              <a:t>// </a:t>
            </a:r>
            <a:r>
              <a:rPr lang="cs-CZ" dirty="0" err="1"/>
              <a:t>Private</a:t>
            </a:r>
            <a:r>
              <a:rPr lang="cs-CZ" dirty="0"/>
              <a:t> </a:t>
            </a:r>
            <a:r>
              <a:rPr lang="cs-CZ" dirty="0" err="1"/>
              <a:t>memory</a:t>
            </a:r>
            <a:r>
              <a:rPr lang="cs-CZ" dirty="0"/>
              <a:t> </a:t>
            </a:r>
            <a:r>
              <a:rPr lang="cs-CZ" dirty="0" err="1" smtClean="0"/>
              <a:t>acc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 </a:t>
            </a:r>
            <a:r>
              <a:rPr lang="cs-CZ" dirty="0" err="1" smtClean="0"/>
              <a:t>lcl_acc</a:t>
            </a:r>
            <a:r>
              <a:rPr lang="cs-CZ" dirty="0" smtClean="0"/>
              <a:t>[</a:t>
            </a:r>
            <a:r>
              <a:rPr lang="cs-CZ" dirty="0" err="1" smtClean="0"/>
              <a:t>lcl_id</a:t>
            </a:r>
            <a:r>
              <a:rPr lang="cs-CZ" dirty="0"/>
              <a:t>] = </a:t>
            </a:r>
            <a:r>
              <a:rPr lang="cs-CZ" dirty="0" err="1"/>
              <a:t>priv_acc</a:t>
            </a:r>
            <a:r>
              <a:rPr lang="cs-CZ" dirty="0" smtClean="0"/>
              <a:t>;//</a:t>
            </a:r>
            <a:r>
              <a:rPr lang="cs-CZ" dirty="0" err="1"/>
              <a:t>avoids</a:t>
            </a:r>
            <a:r>
              <a:rPr lang="cs-CZ" dirty="0"/>
              <a:t> extra </a:t>
            </a:r>
            <a:r>
              <a:rPr lang="cs-CZ" dirty="0" err="1"/>
              <a:t>local</a:t>
            </a:r>
            <a:r>
              <a:rPr lang="cs-CZ" dirty="0"/>
              <a:t> </a:t>
            </a:r>
            <a:r>
              <a:rPr lang="cs-CZ" dirty="0" smtClean="0"/>
              <a:t>mem. </a:t>
            </a:r>
            <a:r>
              <a:rPr lang="cs-CZ" dirty="0" err="1" smtClean="0"/>
              <a:t>read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} </a:t>
            </a:r>
          </a:p>
          <a:p>
            <a:pPr marL="0" indent="0">
              <a:buNone/>
            </a:pPr>
            <a:r>
              <a:rPr lang="cs-CZ" dirty="0" smtClean="0"/>
              <a:t>   </a:t>
            </a:r>
            <a:r>
              <a:rPr lang="cs-CZ" dirty="0" err="1" smtClean="0"/>
              <a:t>barrier</a:t>
            </a:r>
            <a:r>
              <a:rPr lang="cs-CZ" dirty="0" smtClean="0"/>
              <a:t>(CLK_LOCAL_MEM_FENCE);</a:t>
            </a:r>
          </a:p>
          <a:p>
            <a:pPr marL="0" indent="0">
              <a:buNone/>
            </a:pPr>
            <a:r>
              <a:rPr lang="cs-CZ" dirty="0" smtClean="0"/>
              <a:t> }</a:t>
            </a:r>
          </a:p>
          <a:p>
            <a:pPr marL="0" indent="0">
              <a:buNone/>
            </a:pPr>
            <a:r>
              <a:rPr lang="cs-CZ" dirty="0" smtClean="0"/>
              <a:t>//</a:t>
            </a:r>
            <a:r>
              <a:rPr lang="cs-CZ" dirty="0" err="1"/>
              <a:t>Store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result</a:t>
            </a:r>
            <a:r>
              <a:rPr lang="cs-CZ" dirty="0"/>
              <a:t> (</a:t>
            </a:r>
            <a:r>
              <a:rPr lang="cs-CZ" dirty="0" err="1"/>
              <a:t>the</a:t>
            </a:r>
            <a:r>
              <a:rPr lang="cs-CZ" dirty="0"/>
              <a:t> sum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local</a:t>
            </a:r>
            <a:r>
              <a:rPr lang="cs-CZ" dirty="0"/>
              <a:t> </a:t>
            </a:r>
            <a:r>
              <a:rPr lang="cs-CZ" dirty="0" err="1"/>
              <a:t>workgroup</a:t>
            </a:r>
            <a:r>
              <a:rPr lang="cs-CZ" dirty="0"/>
              <a:t>).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if</a:t>
            </a:r>
            <a:r>
              <a:rPr lang="cs-CZ" dirty="0"/>
              <a:t>( </a:t>
            </a:r>
            <a:r>
              <a:rPr lang="cs-CZ" dirty="0" err="1"/>
              <a:t>lcl_id</a:t>
            </a:r>
            <a:r>
              <a:rPr lang="cs-CZ" dirty="0"/>
              <a:t>== 0 ) { r[</a:t>
            </a:r>
            <a:r>
              <a:rPr lang="cs-CZ" dirty="0" err="1"/>
              <a:t>grp_id</a:t>
            </a:r>
            <a:r>
              <a:rPr lang="cs-CZ" dirty="0"/>
              <a:t>] = </a:t>
            </a:r>
            <a:r>
              <a:rPr lang="cs-CZ" dirty="0" err="1"/>
              <a:t>priv_acc</a:t>
            </a:r>
            <a:r>
              <a:rPr lang="cs-CZ" dirty="0"/>
              <a:t>; </a:t>
            </a:r>
            <a:r>
              <a:rPr lang="cs-CZ" dirty="0" smtClean="0"/>
              <a:t>}</a:t>
            </a:r>
          </a:p>
          <a:p>
            <a:pPr marL="0" indent="0">
              <a:buNone/>
            </a:pPr>
            <a:r>
              <a:rPr lang="cs-CZ" dirty="0" smtClean="0"/>
              <a:t>} </a:t>
            </a:r>
            <a:r>
              <a:rPr lang="cs-CZ" dirty="0"/>
              <a:t>//konec kernelu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249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593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Distribuovaný systém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Počítačová síť, která se může tvářit jako jeden stroj</a:t>
            </a:r>
          </a:p>
          <a:p>
            <a:r>
              <a:rPr lang="cs-CZ" dirty="0" smtClean="0"/>
              <a:t>Dědí problémy multiprocesoru s </a:t>
            </a:r>
            <a:r>
              <a:rPr lang="cs-CZ" dirty="0" err="1" smtClean="0"/>
              <a:t>distrib</a:t>
            </a:r>
            <a:r>
              <a:rPr lang="cs-CZ" dirty="0" smtClean="0"/>
              <a:t>. pamětí</a:t>
            </a:r>
          </a:p>
          <a:p>
            <a:r>
              <a:rPr lang="cs-CZ" dirty="0" smtClean="0"/>
              <a:t>Každý uzel je plnohodnotný počítač, na kterém může běžet několik procesů zároveň</a:t>
            </a:r>
          </a:p>
          <a:p>
            <a:r>
              <a:rPr lang="cs-CZ" dirty="0" smtClean="0"/>
              <a:t>Komunikace zasíláním zpráv</a:t>
            </a:r>
          </a:p>
          <a:p>
            <a:r>
              <a:rPr lang="cs-CZ" dirty="0" smtClean="0"/>
              <a:t>Např. cluster </a:t>
            </a:r>
          </a:p>
          <a:p>
            <a:pPr lvl="1"/>
            <a:r>
              <a:rPr lang="cs-CZ" dirty="0" smtClean="0"/>
              <a:t>počítače propojené velmi rychlou lokální sítí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594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7. </a:t>
            </a:r>
            <a:r>
              <a:rPr lang="cs-CZ" dirty="0" err="1" smtClean="0"/>
              <a:t>Barrier</a:t>
            </a:r>
            <a:r>
              <a:rPr lang="cs-CZ" dirty="0" smtClean="0"/>
              <a:t> x Fence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Bariera</a:t>
            </a:r>
          </a:p>
          <a:p>
            <a:pPr lvl="1"/>
            <a:r>
              <a:rPr lang="cs-CZ" dirty="0" smtClean="0"/>
              <a:t>Synchronizace vláken vykonávajících </a:t>
            </a:r>
            <a:r>
              <a:rPr lang="cs-CZ" dirty="0" err="1" smtClean="0"/>
              <a:t>work-items</a:t>
            </a:r>
            <a:r>
              <a:rPr lang="cs-CZ" dirty="0" smtClean="0"/>
              <a:t> v jedné </a:t>
            </a:r>
            <a:r>
              <a:rPr lang="cs-CZ" dirty="0" err="1" smtClean="0"/>
              <a:t>work-group</a:t>
            </a:r>
            <a:endParaRPr lang="cs-CZ" dirty="0" smtClean="0"/>
          </a:p>
          <a:p>
            <a:pPr lvl="1"/>
            <a:r>
              <a:rPr lang="cs-CZ" dirty="0" smtClean="0"/>
              <a:t>Různé </a:t>
            </a:r>
            <a:r>
              <a:rPr lang="cs-CZ" dirty="0" err="1" smtClean="0"/>
              <a:t>work-groups</a:t>
            </a:r>
            <a:r>
              <a:rPr lang="cs-CZ" dirty="0" smtClean="0"/>
              <a:t> mezi sebou synchronizovat nelze</a:t>
            </a:r>
          </a:p>
          <a:p>
            <a:r>
              <a:rPr lang="cs-CZ" b="1" dirty="0" smtClean="0"/>
              <a:t>Fence</a:t>
            </a:r>
          </a:p>
          <a:p>
            <a:pPr lvl="1"/>
            <a:r>
              <a:rPr lang="cs-CZ" dirty="0" smtClean="0"/>
              <a:t>Zajistí, že se všechny </a:t>
            </a:r>
            <a:r>
              <a:rPr lang="cs-CZ" dirty="0" err="1" smtClean="0"/>
              <a:t>load</a:t>
            </a:r>
            <a:r>
              <a:rPr lang="cs-CZ" dirty="0" smtClean="0"/>
              <a:t>/</a:t>
            </a:r>
            <a:r>
              <a:rPr lang="cs-CZ" dirty="0" err="1" smtClean="0"/>
              <a:t>store</a:t>
            </a:r>
            <a:r>
              <a:rPr lang="cs-CZ" dirty="0" smtClean="0"/>
              <a:t> instrukce dokončí před fence, tj. předtím, než se začnou vykonávat další </a:t>
            </a:r>
            <a:r>
              <a:rPr lang="cs-CZ" dirty="0" err="1" smtClean="0"/>
              <a:t>load</a:t>
            </a:r>
            <a:r>
              <a:rPr lang="cs-CZ" dirty="0" smtClean="0"/>
              <a:t>/</a:t>
            </a:r>
            <a:r>
              <a:rPr lang="cs-CZ" dirty="0" err="1" smtClean="0"/>
              <a:t>store</a:t>
            </a:r>
            <a:r>
              <a:rPr lang="cs-CZ" dirty="0" smtClean="0"/>
              <a:t> instrukce, které následují po fence</a:t>
            </a:r>
          </a:p>
          <a:p>
            <a:pPr lvl="2"/>
            <a:r>
              <a:rPr lang="cs-CZ" dirty="0" smtClean="0"/>
              <a:t>Nepozastaví vlákna jenom zajistí aby se zachovalo pořadí vykonání instrukcí před fence a po něm</a:t>
            </a:r>
          </a:p>
          <a:p>
            <a:pPr lvl="1"/>
            <a:r>
              <a:rPr lang="cs-CZ" dirty="0" smtClean="0"/>
              <a:t>Vztahuje se jenom na jeden </a:t>
            </a:r>
            <a:r>
              <a:rPr lang="cs-CZ" dirty="0" err="1" smtClean="0"/>
              <a:t>work-item</a:t>
            </a:r>
            <a:endParaRPr lang="cs-CZ" dirty="0" smtClean="0"/>
          </a:p>
          <a:p>
            <a:pPr lvl="1"/>
            <a:r>
              <a:rPr lang="cs-CZ" dirty="0" smtClean="0"/>
              <a:t>Bariera může volat fence pro všechny </a:t>
            </a:r>
            <a:r>
              <a:rPr lang="cs-CZ" dirty="0" err="1" smtClean="0"/>
              <a:t>work-items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250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862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7. C++ AMP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Rozšíření C++ o klíčové slovo </a:t>
            </a:r>
            <a:r>
              <a:rPr lang="cs-CZ" dirty="0" err="1" smtClean="0"/>
              <a:t>restrict</a:t>
            </a:r>
            <a:endParaRPr lang="cs-CZ" dirty="0" smtClean="0"/>
          </a:p>
          <a:p>
            <a:pPr lvl="1"/>
            <a:r>
              <a:rPr lang="cs-CZ" dirty="0" err="1" smtClean="0"/>
              <a:t>restrict</a:t>
            </a:r>
            <a:r>
              <a:rPr lang="cs-CZ" dirty="0" smtClean="0"/>
              <a:t>(cpu), </a:t>
            </a:r>
            <a:r>
              <a:rPr lang="cs-CZ" dirty="0" err="1" smtClean="0"/>
              <a:t>restrict</a:t>
            </a:r>
            <a:r>
              <a:rPr lang="cs-CZ" dirty="0" smtClean="0"/>
              <a:t>(</a:t>
            </a:r>
            <a:r>
              <a:rPr lang="cs-CZ" dirty="0" err="1" smtClean="0"/>
              <a:t>amp</a:t>
            </a:r>
            <a:r>
              <a:rPr lang="cs-CZ" dirty="0" smtClean="0"/>
              <a:t>), </a:t>
            </a:r>
            <a:r>
              <a:rPr lang="cs-CZ" dirty="0" err="1" smtClean="0"/>
              <a:t>restrict</a:t>
            </a:r>
            <a:r>
              <a:rPr lang="cs-CZ" dirty="0" smtClean="0"/>
              <a:t>(</a:t>
            </a:r>
            <a:r>
              <a:rPr lang="cs-CZ" dirty="0" err="1" smtClean="0"/>
              <a:t>amp</a:t>
            </a:r>
            <a:r>
              <a:rPr lang="cs-CZ" dirty="0" smtClean="0"/>
              <a:t>, cpu)</a:t>
            </a:r>
          </a:p>
          <a:p>
            <a:r>
              <a:rPr lang="cs-CZ" dirty="0" smtClean="0"/>
              <a:t>Uvedený blok bude zkompilovaný pro CPU, GPU nebo obojí</a:t>
            </a:r>
          </a:p>
          <a:p>
            <a:r>
              <a:rPr lang="cs-CZ" dirty="0" smtClean="0"/>
              <a:t>Omezení, nelze použít:</a:t>
            </a:r>
          </a:p>
          <a:p>
            <a:pPr lvl="1"/>
            <a:r>
              <a:rPr lang="cs-CZ" dirty="0" smtClean="0"/>
              <a:t>Rekurzi; </a:t>
            </a:r>
            <a:r>
              <a:rPr lang="cs-CZ" dirty="0" err="1" smtClean="0"/>
              <a:t>Volatile</a:t>
            </a:r>
            <a:r>
              <a:rPr lang="cs-CZ" dirty="0" smtClean="0"/>
              <a:t>; OOP</a:t>
            </a:r>
          </a:p>
          <a:p>
            <a:pPr lvl="1"/>
            <a:r>
              <a:rPr lang="cs-CZ" dirty="0" smtClean="0"/>
              <a:t>Pointery; GOTO; Výjimky</a:t>
            </a:r>
          </a:p>
          <a:p>
            <a:pPr lvl="1"/>
            <a:r>
              <a:rPr lang="cs-CZ" dirty="0" smtClean="0"/>
              <a:t>Globální a statické proměnné</a:t>
            </a:r>
          </a:p>
          <a:p>
            <a:pPr lvl="1"/>
            <a:r>
              <a:rPr lang="cs-CZ" dirty="0" smtClean="0"/>
              <a:t>RTII</a:t>
            </a:r>
          </a:p>
          <a:p>
            <a:pPr lvl="1"/>
            <a:r>
              <a:rPr lang="cs-CZ" dirty="0" smtClean="0"/>
              <a:t>Proměnný počet argumentů</a:t>
            </a:r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251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756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7. </a:t>
            </a:r>
            <a:r>
              <a:rPr lang="cs-CZ" dirty="0"/>
              <a:t>C++ </a:t>
            </a:r>
            <a:r>
              <a:rPr lang="cs-CZ" dirty="0" smtClean="0"/>
              <a:t>AMP: </a:t>
            </a:r>
            <a:r>
              <a:rPr lang="cs-CZ" dirty="0" err="1" smtClean="0"/>
              <a:t>array_view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192688"/>
          </a:xfrm>
        </p:spPr>
        <p:txBody>
          <a:bodyPr>
            <a:normAutofit/>
          </a:bodyPr>
          <a:lstStyle/>
          <a:p>
            <a:r>
              <a:rPr lang="cs-CZ" dirty="0" smtClean="0"/>
              <a:t>Paměť je nutné zkopírovat do paměti GPU</a:t>
            </a:r>
          </a:p>
          <a:p>
            <a:r>
              <a:rPr lang="cs-CZ" dirty="0" smtClean="0"/>
              <a:t>Nepřistupujeme přímo STL kontejnerům, ale musíme použít </a:t>
            </a:r>
            <a:r>
              <a:rPr lang="cs-CZ" dirty="0" err="1" smtClean="0"/>
              <a:t>array_view</a:t>
            </a:r>
            <a:r>
              <a:rPr lang="cs-CZ" dirty="0" smtClean="0"/>
              <a:t> (nebo </a:t>
            </a:r>
            <a:r>
              <a:rPr lang="cs-CZ" dirty="0" err="1" smtClean="0"/>
              <a:t>array</a:t>
            </a:r>
            <a:r>
              <a:rPr lang="cs-CZ" dirty="0" smtClean="0"/>
              <a:t>)</a:t>
            </a:r>
          </a:p>
          <a:p>
            <a:r>
              <a:rPr lang="cs-CZ" b="1" dirty="0" err="1" smtClean="0"/>
              <a:t>array</a:t>
            </a:r>
            <a:r>
              <a:rPr lang="cs-CZ" dirty="0" smtClean="0"/>
              <a:t> – jsem zodpovědní za přenos, na rozdíl od AV</a:t>
            </a:r>
          </a:p>
          <a:p>
            <a:endParaRPr lang="cs-CZ" sz="500" dirty="0" smtClean="0"/>
          </a:p>
          <a:p>
            <a:pPr marL="0" indent="0">
              <a:buNone/>
            </a:pPr>
            <a:r>
              <a:rPr lang="cs-CZ" sz="2500" dirty="0" err="1"/>
              <a:t>std</a:t>
            </a:r>
            <a:r>
              <a:rPr lang="cs-CZ" sz="2500" dirty="0"/>
              <a:t>::</a:t>
            </a:r>
            <a:r>
              <a:rPr lang="cs-CZ" sz="2500" dirty="0" err="1"/>
              <a:t>vector</a:t>
            </a:r>
            <a:r>
              <a:rPr lang="cs-CZ" sz="2500" dirty="0"/>
              <a:t>&lt;double&gt; </a:t>
            </a:r>
            <a:r>
              <a:rPr lang="cs-CZ" sz="2500" dirty="0" err="1"/>
              <a:t>XAxis</a:t>
            </a:r>
            <a:r>
              <a:rPr lang="cs-CZ" sz="2500" dirty="0" smtClean="0"/>
              <a:t>;</a:t>
            </a:r>
            <a:endParaRPr lang="cs-CZ" sz="2500" dirty="0"/>
          </a:p>
          <a:p>
            <a:pPr marL="0" indent="0">
              <a:buNone/>
            </a:pPr>
            <a:r>
              <a:rPr lang="cs-CZ" sz="2500" b="1" dirty="0" err="1"/>
              <a:t>concurrency</a:t>
            </a:r>
            <a:r>
              <a:rPr lang="cs-CZ" sz="2500" b="1" dirty="0"/>
              <a:t>::</a:t>
            </a:r>
            <a:r>
              <a:rPr lang="cs-CZ" sz="2500" b="1" dirty="0" err="1"/>
              <a:t>array_view</a:t>
            </a:r>
            <a:r>
              <a:rPr lang="cs-CZ" sz="2500" b="1" dirty="0"/>
              <a:t>&lt;double, 1&gt; </a:t>
            </a:r>
            <a:endParaRPr lang="cs-CZ" sz="2500" b="1" dirty="0" smtClean="0"/>
          </a:p>
          <a:p>
            <a:pPr marL="0" indent="0">
              <a:buNone/>
              <a:tabLst>
                <a:tab pos="895350" algn="l"/>
              </a:tabLst>
            </a:pPr>
            <a:r>
              <a:rPr lang="cs-CZ" sz="2500" dirty="0" smtClean="0"/>
              <a:t>    </a:t>
            </a:r>
            <a:r>
              <a:rPr lang="cs-CZ" sz="2500" dirty="0" err="1" smtClean="0"/>
              <a:t>XAxisView</a:t>
            </a:r>
            <a:r>
              <a:rPr lang="cs-CZ" sz="2500" dirty="0" smtClean="0"/>
              <a:t>((</a:t>
            </a:r>
            <a:r>
              <a:rPr lang="cs-CZ" sz="2500" dirty="0" err="1" smtClean="0"/>
              <a:t>int</a:t>
            </a:r>
            <a:r>
              <a:rPr lang="cs-CZ" sz="2500" dirty="0" smtClean="0"/>
              <a:t>) </a:t>
            </a:r>
            <a:r>
              <a:rPr lang="cs-CZ" sz="2500" dirty="0" err="1" smtClean="0"/>
              <a:t>XAxis.size</a:t>
            </a:r>
            <a:r>
              <a:rPr lang="cs-CZ" sz="2500" dirty="0" smtClean="0"/>
              <a:t>(), </a:t>
            </a:r>
            <a:r>
              <a:rPr lang="cs-CZ" sz="2500" dirty="0" err="1" smtClean="0"/>
              <a:t>XAxis.data</a:t>
            </a:r>
            <a:r>
              <a:rPr lang="cs-CZ" sz="2500" dirty="0" smtClean="0"/>
              <a:t>());</a:t>
            </a:r>
          </a:p>
          <a:p>
            <a:pPr marL="0" indent="0">
              <a:buNone/>
            </a:pPr>
            <a:r>
              <a:rPr lang="cs-CZ" sz="2500" b="1" dirty="0" err="1" smtClean="0"/>
              <a:t>concurrency</a:t>
            </a:r>
            <a:r>
              <a:rPr lang="cs-CZ" sz="2500" b="1" dirty="0"/>
              <a:t>::</a:t>
            </a:r>
            <a:r>
              <a:rPr lang="cs-CZ" sz="2500" b="1" dirty="0" err="1"/>
              <a:t>parallel_for_each</a:t>
            </a:r>
            <a:r>
              <a:rPr lang="cs-CZ" sz="2500" dirty="0"/>
              <a:t>(</a:t>
            </a:r>
            <a:r>
              <a:rPr lang="cs-CZ" sz="2500" dirty="0" err="1"/>
              <a:t>XAxisView.extent</a:t>
            </a:r>
            <a:r>
              <a:rPr lang="cs-CZ" sz="2500" dirty="0"/>
              <a:t>,</a:t>
            </a:r>
          </a:p>
          <a:p>
            <a:pPr marL="0" indent="0">
              <a:buNone/>
            </a:pPr>
            <a:r>
              <a:rPr lang="cs-CZ" sz="2500" dirty="0" smtClean="0"/>
              <a:t>    [=](</a:t>
            </a:r>
            <a:r>
              <a:rPr lang="cs-CZ" sz="2500" dirty="0" err="1"/>
              <a:t>concurrency</a:t>
            </a:r>
            <a:r>
              <a:rPr lang="cs-CZ" sz="2500" dirty="0"/>
              <a:t>::index&lt;1&gt; </a:t>
            </a:r>
            <a:r>
              <a:rPr lang="cs-CZ" sz="2500" dirty="0" err="1"/>
              <a:t>idx</a:t>
            </a:r>
            <a:r>
              <a:rPr lang="cs-CZ" sz="2500" dirty="0"/>
              <a:t>)	</a:t>
            </a:r>
            <a:r>
              <a:rPr lang="cs-CZ" sz="2500" dirty="0" err="1"/>
              <a:t>restrict</a:t>
            </a:r>
            <a:r>
              <a:rPr lang="cs-CZ" sz="2500" dirty="0"/>
              <a:t>(</a:t>
            </a:r>
            <a:r>
              <a:rPr lang="cs-CZ" sz="2500" dirty="0" err="1"/>
              <a:t>amp</a:t>
            </a:r>
            <a:r>
              <a:rPr lang="cs-CZ" sz="2500" dirty="0"/>
              <a:t>) </a:t>
            </a:r>
            <a:r>
              <a:rPr lang="cs-CZ" sz="2500" dirty="0" smtClean="0"/>
              <a:t>{        </a:t>
            </a:r>
          </a:p>
          <a:p>
            <a:pPr marL="0" indent="0">
              <a:buNone/>
            </a:pPr>
            <a:r>
              <a:rPr lang="cs-CZ" sz="2500" dirty="0"/>
              <a:t> </a:t>
            </a:r>
            <a:r>
              <a:rPr lang="cs-CZ" sz="2500" dirty="0" smtClean="0"/>
              <a:t>        </a:t>
            </a:r>
            <a:r>
              <a:rPr lang="cs-CZ" sz="2500" dirty="0" err="1" smtClean="0"/>
              <a:t>SquareRange</a:t>
            </a:r>
            <a:r>
              <a:rPr lang="cs-CZ" sz="2500" dirty="0" smtClean="0"/>
              <a:t>(</a:t>
            </a:r>
            <a:r>
              <a:rPr lang="cs-CZ" sz="2500" dirty="0" err="1" smtClean="0"/>
              <a:t>idx</a:t>
            </a:r>
            <a:r>
              <a:rPr lang="cs-CZ" sz="2500" dirty="0" smtClean="0"/>
              <a:t>[0],</a:t>
            </a:r>
            <a:r>
              <a:rPr lang="cs-CZ" sz="2500" dirty="0" err="1" smtClean="0"/>
              <a:t>Stepping</a:t>
            </a:r>
            <a:r>
              <a:rPr lang="cs-CZ" sz="2500" dirty="0"/>
              <a:t>);</a:t>
            </a:r>
          </a:p>
          <a:p>
            <a:pPr marL="0" indent="0">
              <a:buNone/>
            </a:pPr>
            <a:r>
              <a:rPr lang="cs-CZ" sz="2500" dirty="0"/>
              <a:t>});</a:t>
            </a:r>
          </a:p>
          <a:p>
            <a:pPr marL="0" indent="0">
              <a:buNone/>
            </a:pPr>
            <a:r>
              <a:rPr lang="cs-CZ" sz="2500" dirty="0" err="1"/>
              <a:t>XAxisView.synchronize</a:t>
            </a:r>
            <a:r>
              <a:rPr lang="cs-CZ" sz="2500" dirty="0" smtClean="0"/>
              <a:t>();//data jsou přístupná na CPU</a:t>
            </a:r>
            <a:endParaRPr lang="cs-CZ" sz="25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252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326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7. C++ AMP</a:t>
            </a:r>
            <a:r>
              <a:rPr lang="cs-CZ" dirty="0" smtClean="0"/>
              <a:t>: </a:t>
            </a:r>
            <a:r>
              <a:rPr lang="cs-CZ" dirty="0" err="1" smtClean="0"/>
              <a:t>array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//A staging array allocated on host</a:t>
            </a:r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i="1" dirty="0"/>
              <a:t>array&lt;</a:t>
            </a:r>
            <a:r>
              <a:rPr lang="en-US" i="1" dirty="0" err="1"/>
              <a:t>int</a:t>
            </a:r>
            <a:r>
              <a:rPr lang="en-US" i="1" dirty="0"/>
              <a:t>, 1&gt; </a:t>
            </a:r>
            <a:r>
              <a:rPr lang="en-US" i="1" dirty="0" err="1"/>
              <a:t>stagingArray</a:t>
            </a:r>
            <a:r>
              <a:rPr lang="en-US" i="1" dirty="0"/>
              <a:t>(</a:t>
            </a:r>
            <a:r>
              <a:rPr lang="en-US" i="1" dirty="0" err="1"/>
              <a:t>numElems</a:t>
            </a:r>
            <a:r>
              <a:rPr lang="en-US" i="1" dirty="0"/>
              <a:t>, </a:t>
            </a:r>
            <a:r>
              <a:rPr lang="en-US" i="1" dirty="0" err="1"/>
              <a:t>cpuAccelerator.default_view</a:t>
            </a:r>
            <a:r>
              <a:rPr lang="en-US" i="1" dirty="0"/>
              <a:t>, </a:t>
            </a:r>
            <a:r>
              <a:rPr lang="en-US" i="1" dirty="0" err="1"/>
              <a:t>deviceAcclView</a:t>
            </a:r>
            <a:r>
              <a:rPr lang="en-US" i="1" dirty="0" smtClean="0"/>
              <a:t>);</a:t>
            </a:r>
            <a:endParaRPr lang="cs-CZ" i="1" dirty="0"/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//populate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stagingArray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on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host</a:t>
            </a:r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i="1" dirty="0" err="1"/>
              <a:t>int</a:t>
            </a:r>
            <a:r>
              <a:rPr lang="en-US" i="1" dirty="0"/>
              <a:t> i = 0</a:t>
            </a:r>
            <a:r>
              <a:rPr lang="en-US" i="1" dirty="0" smtClean="0"/>
              <a:t>;</a:t>
            </a:r>
            <a:endParaRPr lang="cs-CZ" i="1" dirty="0"/>
          </a:p>
          <a:p>
            <a:r>
              <a:rPr lang="en-US" i="1" dirty="0" err="1"/>
              <a:t>std</a:t>
            </a:r>
            <a:r>
              <a:rPr lang="en-US" i="1" dirty="0"/>
              <a:t>::generate(</a:t>
            </a:r>
            <a:r>
              <a:rPr lang="en-US" i="1" dirty="0" err="1"/>
              <a:t>stagingArray.data</a:t>
            </a:r>
            <a:r>
              <a:rPr lang="en-US" i="1" dirty="0"/>
              <a:t>(), </a:t>
            </a:r>
            <a:r>
              <a:rPr lang="en-US" i="1" dirty="0" err="1"/>
              <a:t>stagingArray.data</a:t>
            </a:r>
            <a:r>
              <a:rPr lang="en-US" i="1" dirty="0"/>
              <a:t>() + </a:t>
            </a:r>
            <a:r>
              <a:rPr lang="en-US" i="1" dirty="0" err="1"/>
              <a:t>numElems</a:t>
            </a:r>
            <a:r>
              <a:rPr lang="en-US" i="1" dirty="0" smtClean="0"/>
              <a:t>,</a:t>
            </a:r>
            <a:r>
              <a:rPr lang="cs-CZ" i="1" dirty="0" smtClean="0"/>
              <a:t> </a:t>
            </a:r>
            <a:r>
              <a:rPr lang="en-US" i="1" dirty="0" smtClean="0"/>
              <a:t>[&amp;</a:t>
            </a:r>
            <a:r>
              <a:rPr lang="en-US" i="1" dirty="0"/>
              <a:t>i](){return i</a:t>
            </a:r>
            <a:r>
              <a:rPr lang="en-US" i="1" dirty="0" smtClean="0"/>
              <a:t>++;});</a:t>
            </a:r>
            <a:endParaRPr lang="cs-CZ" i="1" dirty="0"/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//A concurrency::array allocated on an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accelerator_view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i="1" dirty="0"/>
              <a:t>array&lt;</a:t>
            </a:r>
            <a:r>
              <a:rPr lang="en-US" i="1" dirty="0" err="1"/>
              <a:t>int</a:t>
            </a:r>
            <a:r>
              <a:rPr lang="en-US" i="1" dirty="0"/>
              <a:t>, 1&gt; </a:t>
            </a:r>
            <a:r>
              <a:rPr lang="en-US" i="1" dirty="0" err="1"/>
              <a:t>deviceArray</a:t>
            </a:r>
            <a:r>
              <a:rPr lang="en-US" i="1" dirty="0"/>
              <a:t>(</a:t>
            </a:r>
            <a:r>
              <a:rPr lang="en-US" i="1" dirty="0" err="1"/>
              <a:t>numElems</a:t>
            </a:r>
            <a:r>
              <a:rPr lang="en-US" i="1" dirty="0"/>
              <a:t>, </a:t>
            </a:r>
            <a:r>
              <a:rPr lang="en-US" i="1" dirty="0" err="1"/>
              <a:t>deviceAcclView</a:t>
            </a:r>
            <a:r>
              <a:rPr lang="en-US" i="1" dirty="0" smtClean="0"/>
              <a:t>);</a:t>
            </a:r>
            <a:endParaRPr lang="cs-CZ" i="1" dirty="0" smtClean="0"/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//Copy from the staging array to the device array</a:t>
            </a:r>
            <a:endParaRPr lang="cs-CZ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i="1" dirty="0"/>
              <a:t>copy(</a:t>
            </a:r>
            <a:r>
              <a:rPr lang="en-US" i="1" dirty="0" err="1"/>
              <a:t>stagingArray</a:t>
            </a:r>
            <a:r>
              <a:rPr lang="en-US" i="1" dirty="0"/>
              <a:t>, </a:t>
            </a:r>
            <a:r>
              <a:rPr lang="en-US" i="1" dirty="0" err="1"/>
              <a:t>deviceArray</a:t>
            </a:r>
            <a:r>
              <a:rPr lang="en-US" i="1" dirty="0"/>
              <a:t>); </a:t>
            </a:r>
            <a:endParaRPr lang="cs-CZ" dirty="0"/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//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…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process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deviceArray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on device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…</a:t>
            </a:r>
          </a:p>
          <a:p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Copy from the device array to staging array </a:t>
            </a:r>
            <a:r>
              <a:rPr lang="en-US" i="1" dirty="0"/>
              <a:t>copy(</a:t>
            </a:r>
            <a:r>
              <a:rPr lang="en-US" i="1" dirty="0" err="1"/>
              <a:t>deviceArray</a:t>
            </a:r>
            <a:r>
              <a:rPr lang="en-US" i="1" dirty="0"/>
              <a:t>, </a:t>
            </a:r>
            <a:r>
              <a:rPr lang="en-US" i="1" dirty="0" err="1"/>
              <a:t>stagingArray</a:t>
            </a:r>
            <a:r>
              <a:rPr lang="en-US" i="1" dirty="0" smtClean="0"/>
              <a:t>);</a:t>
            </a:r>
            <a:endParaRPr lang="cs-CZ" i="1" dirty="0" smtClean="0"/>
          </a:p>
          <a:p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// 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… </a:t>
            </a:r>
            <a:r>
              <a:rPr lang="cs-CZ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process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stagingArray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on host ….</a:t>
            </a:r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253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327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7. C++ AMP: </a:t>
            </a:r>
            <a:r>
              <a:rPr lang="cs-CZ" dirty="0" err="1"/>
              <a:t>array_view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array_view</a:t>
            </a:r>
            <a:r>
              <a:rPr lang="en-US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const</a:t>
            </a:r>
            <a:r>
              <a:rPr lang="en-US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extent</a:t>
            </a:r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&lt;_Rank&gt;&amp; _Extent, _Container&amp; </a:t>
            </a:r>
            <a:r>
              <a:rPr lang="en-US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_</a:t>
            </a:r>
            <a:r>
              <a:rPr lang="en-US" sz="25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Src</a:t>
            </a:r>
            <a:r>
              <a:rPr lang="en-US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cs-CZ" sz="25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parallel_for_each</a:t>
            </a:r>
            <a:r>
              <a:rPr lang="en-US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const</a:t>
            </a:r>
            <a:r>
              <a:rPr lang="en-US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extent&lt;_Rank&gt;&amp; _</a:t>
            </a:r>
            <a:r>
              <a:rPr lang="en-US" sz="25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Compute_domain</a:t>
            </a:r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endParaRPr lang="cs-CZ" sz="25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cs-CZ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en-US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const</a:t>
            </a:r>
            <a:r>
              <a:rPr lang="en-US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_</a:t>
            </a:r>
            <a:r>
              <a:rPr lang="en-US" sz="25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Kernel_type</a:t>
            </a:r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&amp;_Kernel)</a:t>
            </a:r>
            <a:endParaRPr lang="cs-CZ" sz="2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cs-CZ" sz="2500" dirty="0" smtClean="0"/>
              <a:t>//………</a:t>
            </a:r>
          </a:p>
          <a:p>
            <a:pPr marL="0" indent="0">
              <a:buNone/>
            </a:pPr>
            <a:r>
              <a:rPr lang="cs-CZ" sz="2500" dirty="0" err="1" smtClean="0"/>
              <a:t>array_view</a:t>
            </a:r>
            <a:r>
              <a:rPr lang="cs-CZ" sz="2500" dirty="0" smtClean="0"/>
              <a:t>&lt;</a:t>
            </a:r>
            <a:r>
              <a:rPr lang="cs-CZ" sz="2500" dirty="0" err="1" smtClean="0"/>
              <a:t>s_window</a:t>
            </a:r>
            <a:r>
              <a:rPr lang="cs-CZ" sz="2500" dirty="0" smtClean="0"/>
              <a:t>, 1&gt; </a:t>
            </a:r>
            <a:r>
              <a:rPr lang="cs-CZ" sz="2500" dirty="0" err="1" smtClean="0"/>
              <a:t>w_windows</a:t>
            </a:r>
            <a:r>
              <a:rPr lang="cs-CZ" sz="2500" dirty="0" smtClean="0"/>
              <a:t>(</a:t>
            </a:r>
            <a:r>
              <a:rPr lang="cs-CZ" sz="2400" dirty="0" err="1"/>
              <a:t>values_count</a:t>
            </a:r>
            <a:r>
              <a:rPr lang="cs-CZ" sz="2500" dirty="0" smtClean="0"/>
              <a:t>, output);</a:t>
            </a:r>
          </a:p>
          <a:p>
            <a:pPr marL="0" indent="0">
              <a:buNone/>
            </a:pPr>
            <a:r>
              <a:rPr lang="cs-CZ" sz="2500" dirty="0" err="1" smtClean="0"/>
              <a:t>array_view</a:t>
            </a:r>
            <a:r>
              <a:rPr lang="cs-CZ" sz="2500" dirty="0" smtClean="0"/>
              <a:t>&lt;</a:t>
            </a:r>
            <a:r>
              <a:rPr lang="cs-CZ" sz="2500" dirty="0" err="1" smtClean="0"/>
              <a:t>s_value</a:t>
            </a:r>
            <a:r>
              <a:rPr lang="cs-CZ" sz="2500" dirty="0" smtClean="0"/>
              <a:t>, 1&gt; </a:t>
            </a:r>
            <a:r>
              <a:rPr lang="cs-CZ" sz="2500" dirty="0" err="1" smtClean="0"/>
              <a:t>w_values</a:t>
            </a:r>
            <a:r>
              <a:rPr lang="cs-CZ" sz="2500" dirty="0" smtClean="0"/>
              <a:t>(</a:t>
            </a:r>
            <a:r>
              <a:rPr lang="cs-CZ" sz="2400" dirty="0" err="1"/>
              <a:t>values_count</a:t>
            </a:r>
            <a:r>
              <a:rPr lang="cs-CZ" sz="2500" dirty="0" smtClean="0"/>
              <a:t>, </a:t>
            </a:r>
            <a:r>
              <a:rPr lang="cs-CZ" sz="2500" dirty="0" err="1" smtClean="0"/>
              <a:t>values</a:t>
            </a:r>
            <a:r>
              <a:rPr lang="cs-CZ" sz="2500" dirty="0" smtClean="0"/>
              <a:t>);</a:t>
            </a:r>
          </a:p>
          <a:p>
            <a:pPr marL="0" indent="0">
              <a:buNone/>
            </a:pPr>
            <a:endParaRPr lang="cs-CZ" sz="2500" dirty="0" smtClean="0"/>
          </a:p>
          <a:p>
            <a:pPr marL="0" indent="0">
              <a:buNone/>
            </a:pPr>
            <a:r>
              <a:rPr lang="cs-CZ" sz="2500" b="1" dirty="0" err="1" smtClean="0"/>
              <a:t>parallel_for_each</a:t>
            </a:r>
            <a:r>
              <a:rPr lang="cs-CZ" sz="2500" dirty="0" smtClean="0"/>
              <a:t>(</a:t>
            </a:r>
            <a:r>
              <a:rPr lang="cs-CZ" sz="2500" dirty="0" err="1" smtClean="0"/>
              <a:t>concurrency</a:t>
            </a:r>
            <a:r>
              <a:rPr lang="cs-CZ" sz="2500" dirty="0" smtClean="0"/>
              <a:t>::</a:t>
            </a:r>
            <a:r>
              <a:rPr lang="cs-CZ" sz="2500" dirty="0" err="1" smtClean="0"/>
              <a:t>extent</a:t>
            </a:r>
            <a:r>
              <a:rPr lang="cs-CZ" sz="2500" dirty="0" smtClean="0"/>
              <a:t>&lt;1&gt;(n), [=](index&lt;1&gt; i) </a:t>
            </a:r>
            <a:r>
              <a:rPr lang="cs-CZ" sz="2500" dirty="0" err="1" smtClean="0"/>
              <a:t>restrict</a:t>
            </a:r>
            <a:r>
              <a:rPr lang="cs-CZ" sz="2500" dirty="0" smtClean="0"/>
              <a:t>(</a:t>
            </a:r>
            <a:r>
              <a:rPr lang="cs-CZ" sz="2500" dirty="0" err="1" smtClean="0"/>
              <a:t>amp</a:t>
            </a:r>
            <a:r>
              <a:rPr lang="cs-CZ" sz="2500" dirty="0" smtClean="0"/>
              <a:t>) {</a:t>
            </a:r>
          </a:p>
          <a:p>
            <a:pPr marL="0" indent="0">
              <a:buNone/>
            </a:pPr>
            <a:r>
              <a:rPr lang="cs-CZ" sz="2500" dirty="0" smtClean="0"/>
              <a:t>      </a:t>
            </a:r>
            <a:r>
              <a:rPr lang="cs-CZ" sz="2500" dirty="0" err="1" smtClean="0"/>
              <a:t>count_window_rating_amp</a:t>
            </a:r>
            <a:r>
              <a:rPr lang="cs-CZ" sz="2500" dirty="0" smtClean="0"/>
              <a:t>(i[0], </a:t>
            </a:r>
            <a:r>
              <a:rPr lang="cs-CZ" sz="2500" dirty="0" err="1" smtClean="0"/>
              <a:t>w_windows</a:t>
            </a:r>
            <a:r>
              <a:rPr lang="cs-CZ" sz="2500" dirty="0" smtClean="0"/>
              <a:t>, </a:t>
            </a:r>
            <a:r>
              <a:rPr lang="cs-CZ" sz="2500" dirty="0" err="1" smtClean="0"/>
              <a:t>w_values</a:t>
            </a:r>
            <a:r>
              <a:rPr lang="cs-CZ" sz="2500" dirty="0" smtClean="0"/>
              <a:t>);</a:t>
            </a:r>
          </a:p>
          <a:p>
            <a:pPr marL="0" indent="0">
              <a:buNone/>
            </a:pPr>
            <a:r>
              <a:rPr lang="cs-CZ" sz="2500" dirty="0" smtClean="0"/>
              <a:t>});             </a:t>
            </a:r>
          </a:p>
          <a:p>
            <a:pPr marL="0" indent="0">
              <a:buNone/>
            </a:pPr>
            <a:r>
              <a:rPr lang="cs-CZ" sz="2500" dirty="0" err="1" smtClean="0"/>
              <a:t>w_windows.synchronize</a:t>
            </a:r>
            <a:r>
              <a:rPr lang="cs-CZ" sz="2500" dirty="0" smtClean="0"/>
              <a:t>();</a:t>
            </a:r>
          </a:p>
          <a:p>
            <a:endParaRPr lang="cs-CZ" sz="250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254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943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7</a:t>
            </a:r>
            <a:r>
              <a:rPr lang="cs-CZ" dirty="0"/>
              <a:t>. C++ AMP: </a:t>
            </a:r>
            <a:r>
              <a:rPr lang="cs-CZ" dirty="0" smtClean="0"/>
              <a:t>index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concurrency</a:t>
            </a:r>
            <a:r>
              <a:rPr lang="cs-CZ" dirty="0"/>
              <a:t>::index&lt;&gt;</a:t>
            </a:r>
            <a:endParaRPr lang="cs-CZ" dirty="0" smtClean="0"/>
          </a:p>
          <a:p>
            <a:pPr lvl="1"/>
            <a:r>
              <a:rPr lang="cs-CZ" dirty="0" smtClean="0"/>
              <a:t>Reprezentuje bod v n-rozměrném prostoru</a:t>
            </a:r>
          </a:p>
          <a:p>
            <a:r>
              <a:rPr lang="cs-CZ" dirty="0" err="1"/>
              <a:t>concurrency</a:t>
            </a:r>
            <a:r>
              <a:rPr lang="cs-CZ" dirty="0" smtClean="0"/>
              <a:t>::</a:t>
            </a:r>
            <a:r>
              <a:rPr lang="cs-CZ" dirty="0" err="1" smtClean="0"/>
              <a:t>tiled_index</a:t>
            </a:r>
            <a:r>
              <a:rPr lang="cs-CZ" dirty="0" smtClean="0"/>
              <a:t>&lt;N1,N2,N3&gt;</a:t>
            </a:r>
          </a:p>
          <a:p>
            <a:pPr lvl="1"/>
            <a:r>
              <a:rPr lang="cs-CZ" dirty="0" smtClean="0"/>
              <a:t>Reprezentuje bod přímo v ND-</a:t>
            </a:r>
            <a:r>
              <a:rPr lang="cs-CZ" dirty="0" err="1" smtClean="0"/>
              <a:t>range</a:t>
            </a:r>
            <a:r>
              <a:rPr lang="cs-CZ" dirty="0" smtClean="0"/>
              <a:t> prostoru</a:t>
            </a:r>
          </a:p>
          <a:p>
            <a:pPr lvl="1"/>
            <a:r>
              <a:rPr lang="cs-CZ" dirty="0" smtClean="0"/>
              <a:t>Udává pozici v tile</a:t>
            </a:r>
          </a:p>
          <a:p>
            <a:pPr lvl="1"/>
            <a:r>
              <a:rPr lang="cs-CZ" dirty="0" smtClean="0"/>
              <a:t>Pozici v tile v ND-</a:t>
            </a:r>
            <a:r>
              <a:rPr lang="cs-CZ" dirty="0" err="1" smtClean="0"/>
              <a:t>range</a:t>
            </a:r>
            <a:r>
              <a:rPr lang="cs-CZ" dirty="0" smtClean="0"/>
              <a:t> prostoru</a:t>
            </a:r>
          </a:p>
          <a:p>
            <a:pPr lvl="1"/>
            <a:r>
              <a:rPr lang="cs-CZ" dirty="0" smtClean="0"/>
              <a:t>Globální tile index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255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936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7. </a:t>
            </a:r>
            <a:r>
              <a:rPr lang="cs-CZ" dirty="0"/>
              <a:t>C++ AMP: index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5"/>
            <a:ext cx="4824536" cy="434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918" y="2348880"/>
            <a:ext cx="4757982" cy="1751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256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312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7</a:t>
            </a:r>
            <a:r>
              <a:rPr lang="cs-CZ" dirty="0"/>
              <a:t>. C++ AMP: </a:t>
            </a:r>
            <a:r>
              <a:rPr lang="cs-CZ" dirty="0" smtClean="0"/>
              <a:t>Výběr akcelerátoru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Výběr akc. se sdílenou pamětí (SP)</a:t>
            </a:r>
          </a:p>
          <a:p>
            <a:pPr lvl="1"/>
            <a:r>
              <a:rPr lang="cs-CZ" dirty="0" smtClean="0"/>
              <a:t>SP redukuje kopírování mezi CPU a GPGPU paměti</a:t>
            </a:r>
          </a:p>
          <a:p>
            <a:pPr lvl="1"/>
            <a:r>
              <a:rPr lang="cs-CZ" dirty="0" smtClean="0"/>
              <a:t>Jenom k ní nemohou přistupovat současně</a:t>
            </a:r>
          </a:p>
          <a:p>
            <a:r>
              <a:rPr lang="cs-CZ" dirty="0" smtClean="0"/>
              <a:t>Určení zařízení nebo emulátoru ke spuštění kódu C++ AMP 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void</a:t>
            </a:r>
            <a:r>
              <a:rPr lang="cs-CZ" dirty="0" smtClean="0"/>
              <a:t> </a:t>
            </a:r>
            <a:r>
              <a:rPr lang="cs-CZ" dirty="0" err="1" smtClean="0"/>
              <a:t>pick_with_shared_memory</a:t>
            </a:r>
            <a:r>
              <a:rPr lang="cs-CZ" dirty="0" smtClean="0"/>
              <a:t>() {</a:t>
            </a:r>
          </a:p>
          <a:p>
            <a:pPr marL="0" indent="0">
              <a:buNone/>
            </a:pPr>
            <a:r>
              <a:rPr lang="cs-CZ" dirty="0" smtClean="0"/>
              <a:t>    </a:t>
            </a:r>
            <a:r>
              <a:rPr lang="cs-CZ" dirty="0" err="1" smtClean="0"/>
              <a:t>std</a:t>
            </a:r>
            <a:r>
              <a:rPr lang="cs-CZ" dirty="0" smtClean="0"/>
              <a:t>::</a:t>
            </a:r>
            <a:r>
              <a:rPr lang="cs-CZ" dirty="0" err="1" smtClean="0"/>
              <a:t>vector</a:t>
            </a:r>
            <a:r>
              <a:rPr lang="cs-CZ" dirty="0" smtClean="0"/>
              <a:t>&lt;</a:t>
            </a:r>
            <a:r>
              <a:rPr lang="cs-CZ" dirty="0" err="1" smtClean="0"/>
              <a:t>accelerator</a:t>
            </a:r>
            <a:r>
              <a:rPr lang="cs-CZ" dirty="0" smtClean="0"/>
              <a:t>&gt; </a:t>
            </a:r>
            <a:r>
              <a:rPr lang="cs-CZ" dirty="0" err="1" smtClean="0"/>
              <a:t>accs</a:t>
            </a:r>
            <a:r>
              <a:rPr lang="cs-CZ" dirty="0" smtClean="0"/>
              <a:t> = </a:t>
            </a:r>
            <a:r>
              <a:rPr lang="cs-CZ" dirty="0" err="1" smtClean="0"/>
              <a:t>accelerator</a:t>
            </a:r>
            <a:r>
              <a:rPr lang="cs-CZ" dirty="0" smtClean="0"/>
              <a:t>::</a:t>
            </a:r>
            <a:r>
              <a:rPr lang="cs-CZ" dirty="0" err="1" smtClean="0"/>
              <a:t>get_all</a:t>
            </a:r>
            <a:r>
              <a:rPr lang="cs-CZ" dirty="0" smtClean="0"/>
              <a:t>();</a:t>
            </a:r>
          </a:p>
          <a:p>
            <a:pPr marL="0" indent="0">
              <a:buNone/>
            </a:pPr>
            <a:r>
              <a:rPr lang="cs-CZ" dirty="0" smtClean="0"/>
              <a:t>    </a:t>
            </a:r>
            <a:r>
              <a:rPr lang="cs-CZ" dirty="0" err="1" smtClean="0"/>
              <a:t>accelerator</a:t>
            </a:r>
            <a:r>
              <a:rPr lang="cs-CZ" dirty="0" smtClean="0"/>
              <a:t> </a:t>
            </a:r>
            <a:r>
              <a:rPr lang="cs-CZ" dirty="0" err="1" smtClean="0"/>
              <a:t>acc_chosen</a:t>
            </a:r>
            <a:r>
              <a:rPr lang="cs-CZ" dirty="0" smtClean="0"/>
              <a:t> = </a:t>
            </a:r>
            <a:r>
              <a:rPr lang="cs-CZ" dirty="0" err="1" smtClean="0"/>
              <a:t>accs</a:t>
            </a:r>
            <a:r>
              <a:rPr lang="cs-CZ" dirty="0" smtClean="0"/>
              <a:t>[0];</a:t>
            </a:r>
          </a:p>
          <a:p>
            <a:pPr marL="0" indent="0">
              <a:buNone/>
            </a:pPr>
            <a:r>
              <a:rPr lang="cs-CZ" dirty="0" smtClean="0"/>
              <a:t>    </a:t>
            </a:r>
            <a:r>
              <a:rPr lang="cs-CZ" dirty="0" err="1" smtClean="0"/>
              <a:t>for</a:t>
            </a:r>
            <a:r>
              <a:rPr lang="cs-CZ" dirty="0" smtClean="0"/>
              <a:t> (</a:t>
            </a:r>
            <a:r>
              <a:rPr lang="cs-CZ" dirty="0" err="1" smtClean="0"/>
              <a:t>int</a:t>
            </a:r>
            <a:r>
              <a:rPr lang="cs-CZ" dirty="0" smtClean="0"/>
              <a:t> i = 0; i &lt; </a:t>
            </a:r>
            <a:r>
              <a:rPr lang="cs-CZ" dirty="0" err="1" smtClean="0"/>
              <a:t>accs.size</a:t>
            </a:r>
            <a:r>
              <a:rPr lang="cs-CZ" dirty="0" smtClean="0"/>
              <a:t>(); i++) {</a:t>
            </a:r>
          </a:p>
          <a:p>
            <a:pPr marL="0" indent="0">
              <a:buNone/>
            </a:pPr>
            <a:r>
              <a:rPr lang="cs-CZ" dirty="0" smtClean="0"/>
              <a:t>       </a:t>
            </a:r>
            <a:r>
              <a:rPr lang="cs-CZ" dirty="0" err="1" smtClean="0"/>
              <a:t>if</a:t>
            </a:r>
            <a:r>
              <a:rPr lang="cs-CZ" dirty="0" smtClean="0"/>
              <a:t> (</a:t>
            </a:r>
            <a:r>
              <a:rPr lang="cs-CZ" dirty="0" err="1" smtClean="0"/>
              <a:t>accs</a:t>
            </a:r>
            <a:r>
              <a:rPr lang="cs-CZ" dirty="0" smtClean="0"/>
              <a:t>[i]. </a:t>
            </a:r>
            <a:r>
              <a:rPr lang="cs-CZ" dirty="0" err="1" smtClean="0"/>
              <a:t>supports_cpu_shared_memory</a:t>
            </a:r>
            <a:r>
              <a:rPr lang="cs-CZ" dirty="0" smtClean="0"/>
              <a:t>) {</a:t>
            </a:r>
          </a:p>
          <a:p>
            <a:pPr marL="0" indent="0">
              <a:buNone/>
            </a:pPr>
            <a:r>
              <a:rPr lang="cs-CZ" dirty="0" smtClean="0"/>
              <a:t>          </a:t>
            </a:r>
            <a:r>
              <a:rPr lang="cs-CZ" dirty="0" err="1" smtClean="0"/>
              <a:t>acc_chosen</a:t>
            </a:r>
            <a:r>
              <a:rPr lang="cs-CZ" dirty="0" smtClean="0"/>
              <a:t> = </a:t>
            </a:r>
            <a:r>
              <a:rPr lang="cs-CZ" dirty="0" err="1" smtClean="0"/>
              <a:t>accs</a:t>
            </a:r>
            <a:r>
              <a:rPr lang="cs-CZ" dirty="0" smtClean="0"/>
              <a:t>[i];</a:t>
            </a:r>
          </a:p>
          <a:p>
            <a:pPr marL="0" indent="0">
              <a:buNone/>
            </a:pPr>
            <a:r>
              <a:rPr lang="cs-CZ" dirty="0" smtClean="0"/>
              <a:t>        }</a:t>
            </a:r>
          </a:p>
          <a:p>
            <a:pPr marL="0" indent="0">
              <a:buNone/>
            </a:pPr>
            <a:r>
              <a:rPr lang="cs-CZ" dirty="0" smtClean="0"/>
              <a:t>     }    </a:t>
            </a:r>
            <a:r>
              <a:rPr lang="cs-CZ" dirty="0" err="1" smtClean="0"/>
              <a:t>std</a:t>
            </a:r>
            <a:r>
              <a:rPr lang="cs-CZ" dirty="0" smtClean="0"/>
              <a:t>::</a:t>
            </a:r>
            <a:r>
              <a:rPr lang="cs-CZ" dirty="0" err="1" smtClean="0"/>
              <a:t>wcout</a:t>
            </a:r>
            <a:r>
              <a:rPr lang="cs-CZ" dirty="0" smtClean="0"/>
              <a:t> &lt;&lt; „…“ &lt;&lt; ".\n ";</a:t>
            </a:r>
          </a:p>
          <a:p>
            <a:pPr marL="0" indent="0">
              <a:buNone/>
            </a:pPr>
            <a:r>
              <a:rPr lang="cs-CZ" dirty="0" smtClean="0"/>
              <a:t>}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pPr/>
              <a:t>257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160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7. </a:t>
            </a:r>
            <a:r>
              <a:rPr lang="cs-CZ" dirty="0" err="1" smtClean="0"/>
              <a:t>Coalesced</a:t>
            </a:r>
            <a:r>
              <a:rPr lang="cs-CZ" dirty="0" smtClean="0"/>
              <a:t> </a:t>
            </a:r>
            <a:r>
              <a:rPr lang="cs-CZ" dirty="0" err="1" smtClean="0"/>
              <a:t>Memory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Přístup k paměti, jehož nedodržení může výrazně zpomalit výpočet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dirty="0" err="1"/>
              <a:t>Coalesced</a:t>
            </a:r>
            <a:r>
              <a:rPr lang="cs-CZ" dirty="0"/>
              <a:t> </a:t>
            </a:r>
            <a:r>
              <a:rPr lang="cs-CZ" dirty="0" smtClean="0"/>
              <a:t>přístup</a:t>
            </a:r>
          </a:p>
          <a:p>
            <a:pPr lvl="1"/>
            <a:r>
              <a:rPr lang="cs-CZ" dirty="0" smtClean="0"/>
              <a:t>Každý </a:t>
            </a:r>
            <a:r>
              <a:rPr lang="cs-CZ" dirty="0" err="1" smtClean="0"/>
              <a:t>thread</a:t>
            </a:r>
            <a:r>
              <a:rPr lang="cs-CZ" dirty="0" smtClean="0"/>
              <a:t> má id, v paměti lze vzestupně uspořádat vlákna i prvky, ke kterým přistupují</a:t>
            </a:r>
          </a:p>
          <a:p>
            <a:pPr lvl="2"/>
            <a:r>
              <a:rPr lang="cs-CZ" dirty="0" smtClean="0"/>
              <a:t>Aby bloky paměti, ke kterým přistupujeme byly blízko u sebe – rychlejší přístup</a:t>
            </a:r>
          </a:p>
          <a:p>
            <a:r>
              <a:rPr lang="cs-CZ" dirty="0" smtClean="0"/>
              <a:t>Př. uložení matice po sloupcích x po řádcích (lepší)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258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988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8. OS API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259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316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</a:t>
            </a:r>
            <a:r>
              <a:rPr lang="cs-CZ" dirty="0"/>
              <a:t>Vektorový paralelní </a:t>
            </a:r>
            <a:r>
              <a:rPr lang="cs-CZ" dirty="0" smtClean="0"/>
              <a:t>počítač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Provádějí </a:t>
            </a:r>
            <a:r>
              <a:rPr lang="cs-CZ" dirty="0"/>
              <a:t>operace s vektory čísel na úrovni instrukcí strojového kódu</a:t>
            </a:r>
          </a:p>
          <a:p>
            <a:r>
              <a:rPr lang="cs-CZ" dirty="0"/>
              <a:t>Instrukce jsou prováděny </a:t>
            </a:r>
            <a:r>
              <a:rPr lang="cs-CZ" dirty="0" smtClean="0"/>
              <a:t>paralelně</a:t>
            </a:r>
          </a:p>
          <a:p>
            <a:pPr lvl="1"/>
            <a:r>
              <a:rPr lang="cs-CZ" dirty="0" smtClean="0"/>
              <a:t> </a:t>
            </a:r>
            <a:r>
              <a:rPr lang="cs-CZ" dirty="0"/>
              <a:t>vektor představuje proud dat, tatáž operace je rozpracována současně nad několika prvky proudu</a:t>
            </a:r>
          </a:p>
          <a:p>
            <a:r>
              <a:rPr lang="cs-CZ" dirty="0"/>
              <a:t>Pro náročné numerické výpočty</a:t>
            </a:r>
          </a:p>
          <a:p>
            <a:r>
              <a:rPr lang="cs-CZ" dirty="0"/>
              <a:t>Dříve na úrovni superpočítačů např. Cray-1S</a:t>
            </a:r>
          </a:p>
          <a:p>
            <a:r>
              <a:rPr lang="cs-CZ" dirty="0"/>
              <a:t>Dnes: MMX, SSE1-5, 3DNow!, …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257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8. </a:t>
            </a:r>
            <a:r>
              <a:rPr lang="cs-CZ" dirty="0" err="1" smtClean="0"/>
              <a:t>WinAPI</a:t>
            </a:r>
            <a:r>
              <a:rPr lang="cs-CZ" dirty="0" smtClean="0"/>
              <a:t> Proces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Virtuální adresový prostor</a:t>
            </a:r>
          </a:p>
          <a:p>
            <a:r>
              <a:rPr lang="cs-CZ" dirty="0" smtClean="0"/>
              <a:t>Systémové zdroje</a:t>
            </a:r>
          </a:p>
          <a:p>
            <a:r>
              <a:rPr lang="cs-CZ" dirty="0" smtClean="0"/>
              <a:t>Bezpečnostní kontext</a:t>
            </a:r>
          </a:p>
          <a:p>
            <a:r>
              <a:rPr lang="cs-CZ" dirty="0" smtClean="0"/>
              <a:t>Jedinečný identifikátor</a:t>
            </a:r>
          </a:p>
          <a:p>
            <a:r>
              <a:rPr lang="cs-CZ" dirty="0" smtClean="0"/>
              <a:t>Spustitelný kód</a:t>
            </a:r>
          </a:p>
          <a:p>
            <a:r>
              <a:rPr lang="cs-CZ" dirty="0" smtClean="0"/>
              <a:t>Prioritní třída</a:t>
            </a:r>
          </a:p>
          <a:p>
            <a:pPr lvl="1"/>
            <a:r>
              <a:rPr lang="cs-CZ" dirty="0" smtClean="0"/>
              <a:t>vlákna mohou mít prioritu pouze v rozsahu PT procesu</a:t>
            </a:r>
          </a:p>
          <a:p>
            <a:r>
              <a:rPr lang="cs-CZ" dirty="0" smtClean="0"/>
              <a:t>Min. jedno, primární, vlákno, které může vytvářet vlákna – </a:t>
            </a:r>
            <a:r>
              <a:rPr lang="cs-CZ" dirty="0" err="1" smtClean="0"/>
              <a:t>threads</a:t>
            </a:r>
            <a:r>
              <a:rPr lang="cs-CZ" dirty="0" smtClean="0"/>
              <a:t>, </a:t>
            </a:r>
            <a:r>
              <a:rPr lang="cs-CZ" dirty="0" err="1" smtClean="0"/>
              <a:t>fibers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260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331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8. Job </a:t>
            </a:r>
            <a:r>
              <a:rPr lang="cs-CZ" dirty="0" err="1" smtClean="0"/>
              <a:t>Object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Umožňuje, </a:t>
            </a:r>
            <a:r>
              <a:rPr lang="pl-PL" dirty="0"/>
              <a:t>aby </a:t>
            </a:r>
            <a:r>
              <a:rPr lang="pl-PL" dirty="0" smtClean="0"/>
              <a:t>skupina </a:t>
            </a:r>
            <a:r>
              <a:rPr lang="pl-PL" dirty="0"/>
              <a:t>procesů byly </a:t>
            </a:r>
            <a:r>
              <a:rPr lang="pl-PL" dirty="0" smtClean="0"/>
              <a:t>spravována </a:t>
            </a:r>
            <a:r>
              <a:rPr lang="pl-PL" dirty="0"/>
              <a:t>jako </a:t>
            </a:r>
            <a:r>
              <a:rPr lang="pl-PL" dirty="0" smtClean="0"/>
              <a:t>celek. </a:t>
            </a:r>
            <a:endParaRPr lang="cs-CZ" dirty="0" smtClean="0"/>
          </a:p>
          <a:p>
            <a:r>
              <a:rPr lang="cs-CZ" dirty="0" smtClean="0"/>
              <a:t>Operace provedená na jednom objektu ovlivňuje všechny procesy asociované s objektem</a:t>
            </a:r>
          </a:p>
          <a:p>
            <a:r>
              <a:rPr lang="cs-CZ" dirty="0" smtClean="0"/>
              <a:t>Objekty lze pojmenovat, zabezpečit a sdílet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261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746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8. </a:t>
            </a:r>
            <a:r>
              <a:rPr lang="cs-CZ" dirty="0" err="1" smtClean="0"/>
              <a:t>WinAPI</a:t>
            </a:r>
            <a:r>
              <a:rPr lang="cs-CZ" dirty="0" smtClean="0"/>
              <a:t> </a:t>
            </a:r>
            <a:r>
              <a:rPr lang="cs-CZ" dirty="0" err="1" smtClean="0"/>
              <a:t>Thread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Jedinečný </a:t>
            </a:r>
            <a:r>
              <a:rPr lang="cs-CZ" dirty="0" smtClean="0"/>
              <a:t>identifikátor</a:t>
            </a:r>
          </a:p>
          <a:p>
            <a:r>
              <a:rPr lang="cs-CZ" dirty="0" smtClean="0"/>
              <a:t>Entita v rámci procesu, plánuje OS</a:t>
            </a:r>
          </a:p>
          <a:p>
            <a:r>
              <a:rPr lang="cs-CZ" dirty="0" smtClean="0"/>
              <a:t>Všechny vlákna sdílí </a:t>
            </a:r>
            <a:r>
              <a:rPr lang="cs-CZ" dirty="0" err="1" smtClean="0"/>
              <a:t>pam</a:t>
            </a:r>
            <a:r>
              <a:rPr lang="cs-CZ" dirty="0" smtClean="0"/>
              <a:t>. prostor a zdroje svého procesu</a:t>
            </a:r>
          </a:p>
          <a:p>
            <a:r>
              <a:rPr lang="cs-CZ" dirty="0" smtClean="0"/>
              <a:t>Vlastní </a:t>
            </a:r>
            <a:r>
              <a:rPr lang="cs-CZ" dirty="0" err="1" smtClean="0"/>
              <a:t>handler</a:t>
            </a:r>
            <a:r>
              <a:rPr lang="cs-CZ" dirty="0" smtClean="0"/>
              <a:t> výjimek</a:t>
            </a:r>
          </a:p>
          <a:p>
            <a:r>
              <a:rPr lang="cs-CZ" dirty="0" smtClean="0"/>
              <a:t>Priorita</a:t>
            </a:r>
          </a:p>
          <a:p>
            <a:pPr lvl="1"/>
            <a:r>
              <a:rPr lang="cs-CZ" dirty="0" smtClean="0"/>
              <a:t>OS zajišťuje: inverze priorit, </a:t>
            </a:r>
            <a:r>
              <a:rPr lang="cs-CZ" dirty="0" err="1" smtClean="0"/>
              <a:t>dynamic</a:t>
            </a:r>
            <a:r>
              <a:rPr lang="cs-CZ" dirty="0" smtClean="0"/>
              <a:t> </a:t>
            </a:r>
            <a:r>
              <a:rPr lang="cs-CZ" dirty="0" err="1" smtClean="0"/>
              <a:t>boost</a:t>
            </a:r>
            <a:r>
              <a:rPr lang="cs-CZ" dirty="0" smtClean="0"/>
              <a:t>, </a:t>
            </a:r>
            <a:r>
              <a:rPr lang="cs-CZ" dirty="0" err="1" smtClean="0"/>
              <a:t>foreground</a:t>
            </a:r>
            <a:r>
              <a:rPr lang="cs-CZ" dirty="0" smtClean="0"/>
              <a:t>/input</a:t>
            </a:r>
          </a:p>
          <a:p>
            <a:pPr lvl="1"/>
            <a:r>
              <a:rPr lang="cs-CZ" dirty="0" smtClean="0"/>
              <a:t>Včetně </a:t>
            </a:r>
            <a:r>
              <a:rPr lang="cs-CZ" dirty="0" err="1" smtClean="0"/>
              <a:t>real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endParaRPr lang="cs-CZ" dirty="0" smtClean="0"/>
          </a:p>
          <a:p>
            <a:r>
              <a:rPr lang="cs-CZ" dirty="0" smtClean="0"/>
              <a:t>Kontext   </a:t>
            </a:r>
          </a:p>
          <a:p>
            <a:r>
              <a:rPr lang="cs-CZ" dirty="0" smtClean="0"/>
              <a:t>Zásobník</a:t>
            </a:r>
          </a:p>
          <a:p>
            <a:r>
              <a:rPr lang="cs-CZ" dirty="0" smtClean="0"/>
              <a:t>Může mít vlastní bezpečnostní kontext</a:t>
            </a:r>
          </a:p>
          <a:p>
            <a:pPr lvl="1"/>
            <a:r>
              <a:rPr lang="cs-CZ" dirty="0" smtClean="0"/>
              <a:t>Možnost převzetí role někoho jiného</a:t>
            </a:r>
          </a:p>
          <a:p>
            <a:r>
              <a:rPr lang="cs-CZ" dirty="0" smtClean="0"/>
              <a:t>Lze spustit na dostupných procesorech</a:t>
            </a:r>
          </a:p>
          <a:p>
            <a:pPr lvl="1"/>
            <a:r>
              <a:rPr lang="cs-CZ" dirty="0" err="1" smtClean="0"/>
              <a:t>get</a:t>
            </a:r>
            <a:r>
              <a:rPr lang="cs-CZ" dirty="0" smtClean="0"/>
              <a:t>/</a:t>
            </a:r>
            <a:r>
              <a:rPr lang="cs-CZ" dirty="0" err="1" smtClean="0"/>
              <a:t>setProcessAffinityMask</a:t>
            </a:r>
            <a:endParaRPr lang="cs-CZ" dirty="0" smtClean="0"/>
          </a:p>
          <a:p>
            <a:r>
              <a:rPr lang="cs-CZ" dirty="0" smtClean="0"/>
              <a:t>TLS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262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439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8</a:t>
            </a:r>
            <a:r>
              <a:rPr lang="cs-CZ" dirty="0"/>
              <a:t>. </a:t>
            </a:r>
            <a:r>
              <a:rPr lang="cs-CZ" dirty="0" err="1" smtClean="0"/>
              <a:t>Thread</a:t>
            </a:r>
            <a:r>
              <a:rPr lang="cs-CZ" dirty="0" smtClean="0"/>
              <a:t> - </a:t>
            </a:r>
            <a:r>
              <a:rPr lang="cs-CZ" dirty="0" err="1" smtClean="0"/>
              <a:t>Thread</a:t>
            </a:r>
            <a:r>
              <a:rPr lang="cs-CZ" dirty="0" smtClean="0"/>
              <a:t> </a:t>
            </a:r>
            <a:r>
              <a:rPr lang="cs-CZ" dirty="0" err="1" smtClean="0"/>
              <a:t>Local</a:t>
            </a:r>
            <a:r>
              <a:rPr lang="cs-CZ" dirty="0" smtClean="0"/>
              <a:t> </a:t>
            </a:r>
            <a:r>
              <a:rPr lang="cs-CZ" dirty="0" err="1" smtClean="0"/>
              <a:t>Storage</a:t>
            </a:r>
            <a:r>
              <a:rPr lang="cs-CZ" dirty="0" smtClean="0"/>
              <a:t> (TLS)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Lokální data pro daný </a:t>
            </a:r>
            <a:r>
              <a:rPr lang="cs-CZ" dirty="0" err="1" smtClean="0"/>
              <a:t>thread</a:t>
            </a:r>
            <a:endParaRPr lang="cs-CZ" dirty="0" smtClean="0"/>
          </a:p>
          <a:p>
            <a:pPr lvl="1"/>
            <a:r>
              <a:rPr lang="cs-CZ" i="1" dirty="0" smtClean="0"/>
              <a:t>__</a:t>
            </a:r>
            <a:r>
              <a:rPr lang="cs-CZ" i="1" dirty="0" err="1" smtClean="0"/>
              <a:t>declspec</a:t>
            </a:r>
            <a:r>
              <a:rPr lang="cs-CZ" i="1" dirty="0" smtClean="0"/>
              <a:t>(</a:t>
            </a:r>
            <a:r>
              <a:rPr lang="cs-CZ" i="1" dirty="0" err="1" smtClean="0"/>
              <a:t>thread</a:t>
            </a:r>
            <a:r>
              <a:rPr lang="cs-CZ" i="1" dirty="0" smtClean="0"/>
              <a:t>) </a:t>
            </a:r>
            <a:r>
              <a:rPr lang="cs-CZ" i="1" dirty="0" err="1" smtClean="0"/>
              <a:t>int</a:t>
            </a:r>
            <a:r>
              <a:rPr lang="cs-CZ" i="1" dirty="0" smtClean="0"/>
              <a:t> </a:t>
            </a:r>
            <a:r>
              <a:rPr lang="cs-CZ" i="1" dirty="0" err="1" smtClean="0"/>
              <a:t>number</a:t>
            </a:r>
            <a:r>
              <a:rPr lang="cs-CZ" i="1" dirty="0" smtClean="0"/>
              <a:t>;</a:t>
            </a:r>
          </a:p>
          <a:p>
            <a:pPr lvl="1"/>
            <a:r>
              <a:rPr lang="cs-CZ" dirty="0"/>
              <a:t>Možnost, jak si </a:t>
            </a:r>
            <a:r>
              <a:rPr lang="cs-CZ" dirty="0" err="1"/>
              <a:t>thread</a:t>
            </a:r>
            <a:r>
              <a:rPr lang="cs-CZ" dirty="0"/>
              <a:t> může zabezpečit jedinečný přístup ke svým </a:t>
            </a:r>
            <a:r>
              <a:rPr lang="cs-CZ" dirty="0" smtClean="0"/>
              <a:t>datům</a:t>
            </a:r>
            <a:endParaRPr lang="cs-CZ" i="1" dirty="0" smtClean="0"/>
          </a:p>
          <a:p>
            <a:r>
              <a:rPr lang="cs-CZ" dirty="0" smtClean="0"/>
              <a:t>Vlákno alokuje index, který mohou použít ostatní vlákna k přístupu k datům asociovaných s indexem</a:t>
            </a:r>
          </a:p>
          <a:p>
            <a:r>
              <a:rPr lang="cs-CZ" dirty="0" smtClean="0"/>
              <a:t>Při vytváření vláken systém alokuje pole (LPVOID)  (TLS sloty, inicializovány NULL)</a:t>
            </a:r>
          </a:p>
          <a:p>
            <a:pPr lvl="1"/>
            <a:r>
              <a:rPr lang="cs-CZ" dirty="0" smtClean="0"/>
              <a:t>Před použitím indexu, musí být index alokován </a:t>
            </a:r>
          </a:p>
          <a:p>
            <a:pPr lvl="1"/>
            <a:r>
              <a:rPr lang="cs-CZ" dirty="0" smtClean="0"/>
              <a:t>Vlákno ukládá data pro TLS index v TLS slotu pole</a:t>
            </a:r>
          </a:p>
          <a:p>
            <a:r>
              <a:rPr lang="cs-CZ" dirty="0" smtClean="0"/>
              <a:t>Lze použít ke zpracování výjimek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263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708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8. </a:t>
            </a:r>
            <a:r>
              <a:rPr lang="cs-CZ" dirty="0" err="1"/>
              <a:t>Thread</a:t>
            </a:r>
            <a:r>
              <a:rPr lang="cs-CZ" dirty="0"/>
              <a:t> - </a:t>
            </a:r>
            <a:r>
              <a:rPr lang="cs-CZ" dirty="0" err="1"/>
              <a:t>Thread</a:t>
            </a:r>
            <a:r>
              <a:rPr lang="cs-CZ" dirty="0"/>
              <a:t> </a:t>
            </a:r>
            <a:r>
              <a:rPr lang="cs-CZ" dirty="0" err="1"/>
              <a:t>Local</a:t>
            </a:r>
            <a:r>
              <a:rPr lang="cs-CZ" dirty="0"/>
              <a:t> </a:t>
            </a:r>
            <a:r>
              <a:rPr lang="cs-CZ" dirty="0" err="1"/>
              <a:t>Storage</a:t>
            </a:r>
            <a:r>
              <a:rPr lang="cs-CZ" dirty="0"/>
              <a:t> (TLS)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620688"/>
            <a:ext cx="8856984" cy="573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264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526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8. </a:t>
            </a:r>
            <a:r>
              <a:rPr lang="cs-CZ" dirty="0" err="1"/>
              <a:t>Thread</a:t>
            </a:r>
            <a:r>
              <a:rPr lang="cs-CZ" dirty="0"/>
              <a:t> - </a:t>
            </a:r>
            <a:r>
              <a:rPr lang="cs-CZ" dirty="0" err="1"/>
              <a:t>Thread</a:t>
            </a:r>
            <a:r>
              <a:rPr lang="cs-CZ" dirty="0"/>
              <a:t> </a:t>
            </a:r>
            <a:r>
              <a:rPr lang="cs-CZ" dirty="0" err="1"/>
              <a:t>Local</a:t>
            </a:r>
            <a:r>
              <a:rPr lang="cs-CZ" dirty="0"/>
              <a:t> </a:t>
            </a:r>
            <a:r>
              <a:rPr lang="cs-CZ" dirty="0" err="1"/>
              <a:t>Storage</a:t>
            </a:r>
            <a:r>
              <a:rPr lang="cs-CZ" dirty="0"/>
              <a:t> (TLS)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Global</a:t>
            </a:r>
            <a:r>
              <a:rPr lang="cs-CZ" dirty="0" smtClean="0"/>
              <a:t> – jednu proměnnou sdílí všechny vlákna</a:t>
            </a:r>
          </a:p>
          <a:p>
            <a:r>
              <a:rPr lang="cs-CZ" dirty="0" err="1" smtClean="0"/>
              <a:t>Local</a:t>
            </a:r>
            <a:r>
              <a:rPr lang="cs-CZ" dirty="0" smtClean="0"/>
              <a:t> – každé vlákno má svou vlastní, v TLS</a:t>
            </a:r>
          </a:p>
          <a:p>
            <a:r>
              <a:rPr lang="cs-CZ" dirty="0" err="1" smtClean="0"/>
              <a:t>Stack</a:t>
            </a:r>
            <a:r>
              <a:rPr lang="cs-CZ" dirty="0" smtClean="0"/>
              <a:t> – každé volání rutiny má vlastní proměnnou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b="1" dirty="0"/>
              <a:t>program </a:t>
            </a:r>
            <a:r>
              <a:rPr lang="cs-CZ" dirty="0" err="1"/>
              <a:t>ExplainTLS</a:t>
            </a:r>
            <a:r>
              <a:rPr lang="cs-CZ" dirty="0"/>
              <a:t>;</a:t>
            </a:r>
          </a:p>
          <a:p>
            <a:pPr marL="0" indent="0">
              <a:buNone/>
            </a:pPr>
            <a:r>
              <a:rPr lang="cs-CZ" b="1" dirty="0" smtClean="0"/>
              <a:t>  var </a:t>
            </a:r>
            <a:r>
              <a:rPr lang="cs-CZ" dirty="0" err="1" smtClean="0"/>
              <a:t>global:integer</a:t>
            </a:r>
            <a:r>
              <a:rPr lang="cs-CZ" dirty="0"/>
              <a:t>;</a:t>
            </a:r>
          </a:p>
          <a:p>
            <a:pPr marL="0" indent="0">
              <a:buNone/>
            </a:pPr>
            <a:r>
              <a:rPr lang="cs-CZ" b="1" dirty="0" smtClean="0"/>
              <a:t>  </a:t>
            </a:r>
            <a:r>
              <a:rPr lang="cs-CZ" b="1" dirty="0" err="1" smtClean="0"/>
              <a:t>threadvar</a:t>
            </a:r>
            <a:r>
              <a:rPr lang="cs-CZ" b="1" dirty="0" smtClean="0"/>
              <a:t> </a:t>
            </a:r>
            <a:r>
              <a:rPr lang="cs-CZ" dirty="0" err="1"/>
              <a:t>local:integer</a:t>
            </a:r>
            <a:r>
              <a:rPr lang="cs-CZ" dirty="0"/>
              <a:t>;	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//</a:t>
            </a: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TLS</a:t>
            </a:r>
            <a:endParaRPr lang="cs-CZ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cs-CZ" b="1" dirty="0"/>
              <a:t> </a:t>
            </a:r>
            <a:r>
              <a:rPr lang="cs-CZ" b="1" dirty="0" smtClean="0"/>
              <a:t> </a:t>
            </a:r>
            <a:r>
              <a:rPr lang="cs-CZ" b="1" dirty="0" err="1" smtClean="0"/>
              <a:t>procedure</a:t>
            </a:r>
            <a:r>
              <a:rPr lang="cs-CZ" b="1" dirty="0" smtClean="0"/>
              <a:t> </a:t>
            </a:r>
            <a:r>
              <a:rPr lang="cs-CZ" dirty="0"/>
              <a:t>X;</a:t>
            </a:r>
          </a:p>
          <a:p>
            <a:pPr marL="0" indent="0">
              <a:buNone/>
            </a:pPr>
            <a:r>
              <a:rPr lang="cs-CZ" b="1" dirty="0" smtClean="0"/>
              <a:t>  var </a:t>
            </a:r>
            <a:r>
              <a:rPr lang="cs-CZ" dirty="0" err="1"/>
              <a:t>stack:integer</a:t>
            </a:r>
            <a:r>
              <a:rPr lang="cs-CZ" dirty="0"/>
              <a:t>;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//také </a:t>
            </a:r>
            <a:r>
              <a:rPr lang="cs-CZ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local,ale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ne </a:t>
            </a: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TLS</a:t>
            </a:r>
            <a:endParaRPr lang="cs-CZ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cs-CZ" b="1" dirty="0" err="1" smtClean="0"/>
              <a:t>begin</a:t>
            </a:r>
            <a:r>
              <a:rPr lang="cs-CZ" b="1" dirty="0" smtClean="0"/>
              <a:t> </a:t>
            </a:r>
            <a:r>
              <a:rPr lang="cs-CZ" b="1" dirty="0"/>
              <a:t>end</a:t>
            </a:r>
            <a:r>
              <a:rPr lang="cs-CZ" dirty="0"/>
              <a:t>;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265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848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8. </a:t>
            </a:r>
            <a:r>
              <a:rPr lang="cs-CZ" dirty="0" err="1" smtClean="0"/>
              <a:t>WinAPI</a:t>
            </a:r>
            <a:r>
              <a:rPr lang="cs-CZ" dirty="0" smtClean="0"/>
              <a:t> </a:t>
            </a:r>
            <a:r>
              <a:rPr lang="cs-CZ" dirty="0" err="1" smtClean="0"/>
              <a:t>ThreadPool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err="1" smtClean="0"/>
              <a:t>Pooling</a:t>
            </a:r>
            <a:r>
              <a:rPr lang="cs-CZ" dirty="0" smtClean="0"/>
              <a:t> - znovu použitelnost objektů (vlákno, DB spojení, …)</a:t>
            </a:r>
          </a:p>
          <a:p>
            <a:r>
              <a:rPr lang="cs-CZ" dirty="0" smtClean="0"/>
              <a:t>Množina vláken, která zpracovává asynchronní událost pro proces</a:t>
            </a:r>
          </a:p>
          <a:p>
            <a:r>
              <a:rPr lang="cs-CZ" dirty="0" smtClean="0"/>
              <a:t>Asociován s</a:t>
            </a:r>
          </a:p>
          <a:p>
            <a:pPr lvl="1"/>
            <a:r>
              <a:rPr lang="cs-CZ" dirty="0" smtClean="0"/>
              <a:t>Frontou úkolů ke zpracování; </a:t>
            </a:r>
            <a:r>
              <a:rPr lang="cs-CZ" dirty="0" err="1" smtClean="0"/>
              <a:t>Waitable</a:t>
            </a:r>
            <a:r>
              <a:rPr lang="cs-CZ" dirty="0" smtClean="0"/>
              <a:t> </a:t>
            </a:r>
            <a:r>
              <a:rPr lang="cs-CZ" dirty="0" err="1" smtClean="0"/>
              <a:t>handles</a:t>
            </a:r>
            <a:r>
              <a:rPr lang="cs-CZ" dirty="0" smtClean="0"/>
              <a:t>; Časovač</a:t>
            </a:r>
          </a:p>
          <a:p>
            <a:r>
              <a:rPr lang="cs-CZ" dirty="0" smtClean="0"/>
              <a:t>Zpracování </a:t>
            </a:r>
            <a:r>
              <a:rPr lang="cs-CZ" dirty="0" err="1" smtClean="0"/>
              <a:t>asyn</a:t>
            </a:r>
            <a:r>
              <a:rPr lang="cs-CZ" dirty="0" smtClean="0"/>
              <a:t>. I/O, časovače, provedení úloh</a:t>
            </a:r>
          </a:p>
          <a:p>
            <a:r>
              <a:rPr lang="cs-CZ" dirty="0" err="1" smtClean="0"/>
              <a:t>Farmer-worker</a:t>
            </a:r>
            <a:r>
              <a:rPr lang="cs-CZ" dirty="0" smtClean="0"/>
              <a:t> model</a:t>
            </a:r>
          </a:p>
          <a:p>
            <a:r>
              <a:rPr lang="cs-CZ" dirty="0" smtClean="0"/>
              <a:t>Výhodné např.</a:t>
            </a:r>
          </a:p>
          <a:p>
            <a:pPr lvl="1"/>
            <a:r>
              <a:rPr lang="cs-CZ" dirty="0" smtClean="0"/>
              <a:t>Pro aplikace pro distribuované vyhledávání v síti</a:t>
            </a:r>
          </a:p>
          <a:p>
            <a:pPr lvl="1"/>
            <a:r>
              <a:rPr lang="cs-CZ" dirty="0" smtClean="0"/>
              <a:t>Místo vytváření a rušení vláken, které běží jen krátkou dobu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266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257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8. </a:t>
            </a:r>
            <a:r>
              <a:rPr lang="cs-CZ" dirty="0" err="1" smtClean="0"/>
              <a:t>WinAPI</a:t>
            </a:r>
            <a:r>
              <a:rPr lang="cs-CZ" dirty="0" smtClean="0"/>
              <a:t> </a:t>
            </a:r>
            <a:r>
              <a:rPr lang="cs-CZ" dirty="0" err="1" smtClean="0"/>
              <a:t>Fiber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Vlákno plánované v uživatelském adresovém prostoru </a:t>
            </a:r>
          </a:p>
          <a:p>
            <a:pPr lvl="1"/>
            <a:r>
              <a:rPr lang="cs-CZ" dirty="0" smtClean="0"/>
              <a:t>kvůli snížení režie při přepínání kontextu</a:t>
            </a:r>
          </a:p>
          <a:p>
            <a:r>
              <a:rPr lang="cs-CZ" dirty="0" smtClean="0"/>
              <a:t>Běží v kontextu </a:t>
            </a:r>
            <a:r>
              <a:rPr lang="cs-CZ" dirty="0" err="1" smtClean="0"/>
              <a:t>threadu</a:t>
            </a:r>
            <a:r>
              <a:rPr lang="cs-CZ" dirty="0" smtClean="0"/>
              <a:t>, vytváří se konverzí z něj</a:t>
            </a:r>
          </a:p>
          <a:p>
            <a:r>
              <a:rPr lang="cs-CZ" dirty="0" smtClean="0"/>
              <a:t>Plánuje ho </a:t>
            </a:r>
            <a:r>
              <a:rPr lang="cs-CZ" dirty="0" err="1" smtClean="0"/>
              <a:t>thread</a:t>
            </a:r>
            <a:endParaRPr lang="cs-CZ" dirty="0"/>
          </a:p>
          <a:p>
            <a:pPr lvl="1"/>
            <a:r>
              <a:rPr lang="cs-CZ" dirty="0" smtClean="0"/>
              <a:t>jeden </a:t>
            </a:r>
            <a:r>
              <a:rPr lang="cs-CZ" dirty="0" err="1" smtClean="0"/>
              <a:t>thread</a:t>
            </a:r>
            <a:r>
              <a:rPr lang="cs-CZ" dirty="0" smtClean="0"/>
              <a:t> může naplánovat několik </a:t>
            </a:r>
            <a:r>
              <a:rPr lang="cs-CZ" dirty="0" err="1" smtClean="0"/>
              <a:t>fibers</a:t>
            </a:r>
            <a:endParaRPr lang="cs-CZ" dirty="0" smtClean="0"/>
          </a:p>
          <a:p>
            <a:r>
              <a:rPr lang="cs-CZ" b="1" dirty="0" smtClean="0"/>
              <a:t>FLS – </a:t>
            </a:r>
            <a:r>
              <a:rPr lang="cs-CZ" b="1" dirty="0" err="1" smtClean="0"/>
              <a:t>Fibre</a:t>
            </a:r>
            <a:r>
              <a:rPr lang="cs-CZ" b="1" dirty="0" smtClean="0"/>
              <a:t> </a:t>
            </a:r>
            <a:r>
              <a:rPr lang="cs-CZ" b="1" dirty="0" err="1" smtClean="0"/>
              <a:t>Local</a:t>
            </a:r>
            <a:r>
              <a:rPr lang="cs-CZ" b="1" dirty="0" smtClean="0"/>
              <a:t> </a:t>
            </a:r>
            <a:r>
              <a:rPr lang="cs-CZ" b="1" dirty="0" err="1" smtClean="0"/>
              <a:t>Storage</a:t>
            </a:r>
            <a:endParaRPr lang="cs-CZ" b="1" dirty="0" smtClean="0"/>
          </a:p>
          <a:p>
            <a:pPr lvl="1"/>
            <a:r>
              <a:rPr lang="cs-CZ" dirty="0" smtClean="0"/>
              <a:t>Analogie k TLS</a:t>
            </a:r>
          </a:p>
          <a:p>
            <a:pPr lvl="1"/>
            <a:r>
              <a:rPr lang="cs-CZ" dirty="0" smtClean="0"/>
              <a:t>FLS je asociováno s </a:t>
            </a:r>
            <a:r>
              <a:rPr lang="cs-CZ" dirty="0" err="1" smtClean="0"/>
              <a:t>threadem</a:t>
            </a:r>
            <a:endParaRPr lang="cs-CZ" dirty="0" smtClean="0"/>
          </a:p>
          <a:p>
            <a:r>
              <a:rPr lang="cs-CZ" dirty="0" smtClean="0"/>
              <a:t>Má „malý“ kontext (v porovnání s kontextem </a:t>
            </a:r>
            <a:r>
              <a:rPr lang="cs-CZ" dirty="0" err="1" smtClean="0"/>
              <a:t>threadu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Zásobník, podmnožinu registrů, inicializační data</a:t>
            </a:r>
          </a:p>
          <a:p>
            <a:r>
              <a:rPr lang="cs-CZ" dirty="0" smtClean="0"/>
              <a:t>Má přístup do TLS </a:t>
            </a:r>
            <a:r>
              <a:rPr lang="cs-CZ" dirty="0" err="1" smtClean="0"/>
              <a:t>threadu</a:t>
            </a:r>
            <a:r>
              <a:rPr lang="cs-CZ" dirty="0" smtClean="0"/>
              <a:t> v jehož kontextu běží</a:t>
            </a:r>
          </a:p>
          <a:p>
            <a:r>
              <a:rPr lang="cs-CZ" dirty="0" smtClean="0"/>
              <a:t>Nemá prioritu</a:t>
            </a:r>
          </a:p>
          <a:p>
            <a:endParaRPr lang="cs-CZ" dirty="0" smtClean="0"/>
          </a:p>
          <a:p>
            <a:pPr lvl="1"/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267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784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8. </a:t>
            </a:r>
            <a:r>
              <a:rPr lang="cs-CZ" dirty="0" err="1" smtClean="0"/>
              <a:t>WinAPI</a:t>
            </a:r>
            <a:r>
              <a:rPr lang="cs-CZ" dirty="0" smtClean="0"/>
              <a:t> User Mode </a:t>
            </a:r>
            <a:r>
              <a:rPr lang="cs-CZ" dirty="0" err="1" smtClean="0"/>
              <a:t>Scheduling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light-weight</a:t>
            </a:r>
            <a:r>
              <a:rPr lang="cs-CZ" dirty="0" smtClean="0"/>
              <a:t> mechanismus jako </a:t>
            </a:r>
            <a:r>
              <a:rPr lang="cs-CZ" dirty="0" err="1" smtClean="0"/>
              <a:t>fibres</a:t>
            </a:r>
            <a:r>
              <a:rPr lang="cs-CZ" dirty="0"/>
              <a:t> pro </a:t>
            </a:r>
            <a:r>
              <a:rPr lang="cs-CZ" dirty="0" smtClean="0"/>
              <a:t>plánování vláken v </a:t>
            </a:r>
            <a:r>
              <a:rPr lang="cs-CZ" dirty="0"/>
              <a:t>uživatelském </a:t>
            </a:r>
            <a:r>
              <a:rPr lang="cs-CZ" dirty="0" smtClean="0"/>
              <a:t>prostoru</a:t>
            </a:r>
          </a:p>
          <a:p>
            <a:r>
              <a:rPr lang="cs-CZ" dirty="0" smtClean="0"/>
              <a:t>Každý UMS </a:t>
            </a:r>
            <a:r>
              <a:rPr lang="cs-CZ" dirty="0" err="1" smtClean="0"/>
              <a:t>thread</a:t>
            </a:r>
            <a:r>
              <a:rPr lang="cs-CZ" dirty="0" smtClean="0"/>
              <a:t> má svůj kontext</a:t>
            </a:r>
          </a:p>
          <a:p>
            <a:r>
              <a:rPr lang="cs-CZ" dirty="0" smtClean="0"/>
              <a:t>UMS aplikace má svůj UMS plánovač, který</a:t>
            </a:r>
          </a:p>
          <a:p>
            <a:pPr lvl="1"/>
            <a:r>
              <a:rPr lang="cs-CZ" dirty="0" smtClean="0"/>
              <a:t>Vytvoří jeden UMS </a:t>
            </a:r>
            <a:r>
              <a:rPr lang="cs-CZ" dirty="0" err="1" smtClean="0"/>
              <a:t>scheduler</a:t>
            </a:r>
            <a:r>
              <a:rPr lang="cs-CZ" dirty="0" smtClean="0"/>
              <a:t> </a:t>
            </a:r>
            <a:r>
              <a:rPr lang="cs-CZ" dirty="0" err="1" smtClean="0"/>
              <a:t>thread</a:t>
            </a:r>
            <a:r>
              <a:rPr lang="cs-CZ" dirty="0" smtClean="0"/>
              <a:t> pro každý procesor, na kterém může běžet UMS </a:t>
            </a:r>
            <a:r>
              <a:rPr lang="cs-CZ" dirty="0" err="1" smtClean="0"/>
              <a:t>thread</a:t>
            </a:r>
            <a:endParaRPr lang="cs-CZ" dirty="0" smtClean="0"/>
          </a:p>
          <a:p>
            <a:pPr lvl="1"/>
            <a:r>
              <a:rPr lang="cs-CZ" dirty="0" smtClean="0"/>
              <a:t>Vytvoří UMS </a:t>
            </a:r>
            <a:r>
              <a:rPr lang="cs-CZ" dirty="0" err="1" smtClean="0"/>
              <a:t>thready</a:t>
            </a:r>
            <a:r>
              <a:rPr lang="cs-CZ" dirty="0" smtClean="0"/>
              <a:t> konverzí z „normálních“</a:t>
            </a:r>
          </a:p>
          <a:p>
            <a:pPr lvl="1"/>
            <a:r>
              <a:rPr lang="cs-CZ" dirty="0" smtClean="0"/>
              <a:t>Spravuje frontu </a:t>
            </a:r>
            <a:r>
              <a:rPr lang="cs-CZ" dirty="0" err="1" smtClean="0"/>
              <a:t>threadů</a:t>
            </a:r>
            <a:r>
              <a:rPr lang="cs-CZ" dirty="0" smtClean="0"/>
              <a:t>, které dokončily činnost v režimu jádra</a:t>
            </a:r>
          </a:p>
          <a:p>
            <a:pPr lvl="2"/>
            <a:r>
              <a:rPr lang="cs-CZ" dirty="0" smtClean="0"/>
              <a:t>OS pošle oznámení, aby je mohla UMS aplikace naplánovat</a:t>
            </a:r>
          </a:p>
          <a:p>
            <a:pPr lvl="1"/>
            <a:r>
              <a:rPr lang="cs-CZ" dirty="0" smtClean="0"/>
              <a:t>Provádí úklid po UMS </a:t>
            </a:r>
            <a:r>
              <a:rPr lang="cs-CZ" dirty="0" err="1" smtClean="0"/>
              <a:t>threadech</a:t>
            </a:r>
            <a:endParaRPr lang="cs-CZ" dirty="0" smtClean="0"/>
          </a:p>
          <a:p>
            <a:pPr lvl="1"/>
            <a:r>
              <a:rPr lang="cs-CZ" dirty="0" smtClean="0"/>
              <a:t>UMS </a:t>
            </a:r>
            <a:r>
              <a:rPr lang="cs-CZ" dirty="0" err="1" smtClean="0"/>
              <a:t>thread</a:t>
            </a:r>
            <a:r>
              <a:rPr lang="cs-CZ" dirty="0" smtClean="0"/>
              <a:t> by neměl předpokládat kdo ho plánuje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268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76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8. Synchronizace - synchronizační objekty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Probíhá pomocí synchronizačních objektů</a:t>
            </a:r>
          </a:p>
          <a:p>
            <a:r>
              <a:rPr lang="cs-CZ" dirty="0" smtClean="0"/>
              <a:t>Objekt </a:t>
            </a:r>
            <a:r>
              <a:rPr lang="cs-CZ" dirty="0"/>
              <a:t>je </a:t>
            </a:r>
            <a:r>
              <a:rPr lang="cs-CZ" dirty="0" err="1"/>
              <a:t>signaled</a:t>
            </a:r>
            <a:r>
              <a:rPr lang="cs-CZ" dirty="0"/>
              <a:t> nebo </a:t>
            </a:r>
            <a:r>
              <a:rPr lang="cs-CZ" dirty="0" err="1" smtClean="0"/>
              <a:t>nonsignaled</a:t>
            </a:r>
            <a:endParaRPr lang="cs-CZ" dirty="0" smtClean="0"/>
          </a:p>
          <a:p>
            <a:r>
              <a:rPr lang="cs-CZ" b="1" dirty="0" smtClean="0"/>
              <a:t>Semafor</a:t>
            </a:r>
          </a:p>
          <a:p>
            <a:pPr lvl="1"/>
            <a:r>
              <a:rPr lang="cs-CZ" dirty="0" smtClean="0"/>
              <a:t>Celočíselný semafor, počítadlo od 0 do n</a:t>
            </a:r>
          </a:p>
          <a:p>
            <a:pPr lvl="1"/>
            <a:r>
              <a:rPr lang="cs-CZ" dirty="0" smtClean="0"/>
              <a:t>Počítadlo se </a:t>
            </a:r>
            <a:r>
              <a:rPr lang="cs-CZ" dirty="0"/>
              <a:t>snižuje pokaždé, když vlákno dokončí </a:t>
            </a:r>
            <a:r>
              <a:rPr lang="cs-CZ" dirty="0" smtClean="0"/>
              <a:t>čekání (</a:t>
            </a:r>
            <a:r>
              <a:rPr lang="cs-CZ" dirty="0" err="1" smtClean="0"/>
              <a:t>wait</a:t>
            </a:r>
            <a:r>
              <a:rPr lang="cs-CZ" dirty="0" smtClean="0"/>
              <a:t>) na semafor </a:t>
            </a:r>
            <a:r>
              <a:rPr lang="cs-CZ" dirty="0"/>
              <a:t>a zvýší se pokaždé, když vlákno semafor uvolní. </a:t>
            </a:r>
            <a:endParaRPr lang="cs-CZ" dirty="0" smtClean="0"/>
          </a:p>
          <a:p>
            <a:pPr lvl="1"/>
            <a:r>
              <a:rPr lang="cs-CZ" dirty="0" smtClean="0"/>
              <a:t>&gt; 0 – stav objektu semaforu je </a:t>
            </a:r>
            <a:r>
              <a:rPr lang="cs-CZ" dirty="0" err="1" smtClean="0"/>
              <a:t>signaled</a:t>
            </a:r>
            <a:endParaRPr lang="cs-CZ" dirty="0" smtClean="0"/>
          </a:p>
          <a:p>
            <a:pPr lvl="1"/>
            <a:r>
              <a:rPr lang="cs-CZ" dirty="0" smtClean="0"/>
              <a:t>= 0 – </a:t>
            </a:r>
            <a:r>
              <a:rPr lang="cs-CZ" dirty="0" err="1" smtClean="0"/>
              <a:t>nonsignaled</a:t>
            </a:r>
            <a:endParaRPr lang="cs-CZ" dirty="0" smtClean="0"/>
          </a:p>
          <a:p>
            <a:pPr lvl="1"/>
            <a:r>
              <a:rPr lang="cs-CZ" dirty="0" smtClean="0"/>
              <a:t>Omezení přístupu ke zdroji na určitý počet vláken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269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007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</a:t>
            </a:r>
            <a:r>
              <a:rPr lang="cs-CZ" dirty="0" err="1" smtClean="0"/>
              <a:t>Flynnova</a:t>
            </a:r>
            <a:r>
              <a:rPr lang="cs-CZ" dirty="0" smtClean="0"/>
              <a:t> taxonomie (klasifikace </a:t>
            </a:r>
            <a:r>
              <a:rPr lang="cs-CZ" dirty="0" err="1" smtClean="0"/>
              <a:t>paral</a:t>
            </a:r>
            <a:r>
              <a:rPr lang="cs-CZ" dirty="0" smtClean="0"/>
              <a:t>. systémů)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548680"/>
            <a:ext cx="8928992" cy="4896544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Single/</a:t>
            </a:r>
            <a:r>
              <a:rPr lang="cs-CZ" dirty="0" err="1" smtClean="0"/>
              <a:t>Multiple</a:t>
            </a:r>
            <a:r>
              <a:rPr lang="cs-CZ" dirty="0" smtClean="0"/>
              <a:t> </a:t>
            </a:r>
            <a:r>
              <a:rPr lang="cs-CZ" dirty="0" err="1" smtClean="0"/>
              <a:t>instruction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Počet konkurenčně prováděných instrukcí </a:t>
            </a:r>
          </a:p>
          <a:p>
            <a:r>
              <a:rPr lang="cs-CZ" dirty="0" smtClean="0"/>
              <a:t>Single/</a:t>
            </a:r>
            <a:r>
              <a:rPr lang="cs-CZ" dirty="0" err="1" smtClean="0"/>
              <a:t>Multiple</a:t>
            </a:r>
            <a:r>
              <a:rPr lang="cs-CZ" dirty="0" smtClean="0"/>
              <a:t> data</a:t>
            </a:r>
          </a:p>
          <a:p>
            <a:pPr lvl="1"/>
            <a:r>
              <a:rPr lang="cs-CZ" dirty="0" smtClean="0"/>
              <a:t>Počet existujících toků dat (data </a:t>
            </a:r>
            <a:r>
              <a:rPr lang="cs-CZ" dirty="0" err="1" smtClean="0"/>
              <a:t>stream</a:t>
            </a:r>
            <a:r>
              <a:rPr lang="cs-CZ" dirty="0" smtClean="0"/>
              <a:t>)</a:t>
            </a:r>
          </a:p>
          <a:p>
            <a:r>
              <a:rPr lang="cs-CZ" b="1" dirty="0" smtClean="0"/>
              <a:t>Data </a:t>
            </a:r>
            <a:r>
              <a:rPr lang="cs-CZ" b="1" dirty="0" err="1"/>
              <a:t>Parallelism</a:t>
            </a:r>
            <a:r>
              <a:rPr lang="cs-CZ" b="1" dirty="0"/>
              <a:t> </a:t>
            </a:r>
          </a:p>
          <a:p>
            <a:pPr lvl="1"/>
            <a:r>
              <a:rPr lang="cs-CZ" dirty="0" smtClean="0"/>
              <a:t>Každý procesor zpracovává stejnou úlohu s různými daty </a:t>
            </a:r>
            <a:r>
              <a:rPr lang="en-US" dirty="0" smtClean="0"/>
              <a:t>(SIMD</a:t>
            </a:r>
            <a:r>
              <a:rPr lang="en-US" dirty="0"/>
              <a:t>, MIMD) </a:t>
            </a:r>
          </a:p>
          <a:p>
            <a:r>
              <a:rPr lang="cs-CZ" b="1" dirty="0" err="1" smtClean="0"/>
              <a:t>Task</a:t>
            </a:r>
            <a:r>
              <a:rPr lang="cs-CZ" b="1" dirty="0" smtClean="0"/>
              <a:t> </a:t>
            </a:r>
            <a:r>
              <a:rPr lang="cs-CZ" b="1" dirty="0" err="1"/>
              <a:t>Parallelism</a:t>
            </a:r>
            <a:r>
              <a:rPr lang="cs-CZ" b="1" dirty="0"/>
              <a:t> </a:t>
            </a:r>
            <a:endParaRPr lang="cs-CZ" b="1" dirty="0" smtClean="0"/>
          </a:p>
          <a:p>
            <a:pPr lvl="1"/>
            <a:r>
              <a:rPr lang="cs-CZ" dirty="0" smtClean="0"/>
              <a:t>Každý procesor zpracovává různé úlohy nad stejnými daty </a:t>
            </a:r>
            <a:r>
              <a:rPr lang="en-US" dirty="0" smtClean="0"/>
              <a:t>(remember </a:t>
            </a:r>
            <a:r>
              <a:rPr lang="en-US" dirty="0"/>
              <a:t>MISD, MIMD) </a:t>
            </a:r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956905"/>
              </p:ext>
            </p:extLst>
          </p:nvPr>
        </p:nvGraphicFramePr>
        <p:xfrm>
          <a:off x="323528" y="5373216"/>
          <a:ext cx="8496945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1388"/>
                <a:gridCol w="2491388"/>
                <a:gridCol w="3514169"/>
              </a:tblGrid>
              <a:tr h="0"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smtClean="0"/>
                        <a:t>Single instruction</a:t>
                      </a:r>
                      <a:endParaRPr lang="cs-CZ" sz="2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Multiple</a:t>
                      </a:r>
                      <a:r>
                        <a:rPr lang="cs-CZ" sz="2400" baseline="0" dirty="0" smtClean="0"/>
                        <a:t> </a:t>
                      </a:r>
                      <a:r>
                        <a:rPr lang="cs-CZ" sz="2400" baseline="0" dirty="0" err="1" smtClean="0"/>
                        <a:t>instruction</a:t>
                      </a:r>
                      <a:endParaRPr lang="cs-CZ" sz="2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19301">
                <a:tc>
                  <a:txBody>
                    <a:bodyPr/>
                    <a:lstStyle/>
                    <a:p>
                      <a:r>
                        <a:rPr lang="cs-CZ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Single data</a:t>
                      </a:r>
                      <a:endParaRPr lang="cs-CZ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SISD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MISD</a:t>
                      </a:r>
                      <a:endParaRPr lang="cs-CZ" sz="2400" dirty="0"/>
                    </a:p>
                  </a:txBody>
                  <a:tcPr/>
                </a:tc>
              </a:tr>
              <a:tr h="419301">
                <a:tc>
                  <a:txBody>
                    <a:bodyPr/>
                    <a:lstStyle/>
                    <a:p>
                      <a:r>
                        <a:rPr lang="cs-CZ" sz="2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Multiple</a:t>
                      </a:r>
                      <a:r>
                        <a:rPr lang="cs-CZ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data</a:t>
                      </a:r>
                      <a:endParaRPr lang="cs-CZ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SIMD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MIMD</a:t>
                      </a:r>
                      <a:endParaRPr lang="cs-CZ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855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8. Synchronizace - synchronizační objekty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Časovač </a:t>
            </a:r>
            <a:r>
              <a:rPr lang="cs-CZ" b="1" dirty="0"/>
              <a:t>- </a:t>
            </a:r>
            <a:r>
              <a:rPr lang="cs-CZ" b="1" dirty="0" err="1"/>
              <a:t>waitable</a:t>
            </a:r>
            <a:r>
              <a:rPr lang="cs-CZ" b="1" dirty="0"/>
              <a:t> </a:t>
            </a:r>
            <a:r>
              <a:rPr lang="cs-CZ" b="1" dirty="0" err="1"/>
              <a:t>timer</a:t>
            </a:r>
            <a:endParaRPr lang="cs-CZ" b="1" dirty="0"/>
          </a:p>
          <a:p>
            <a:pPr lvl="1"/>
            <a:r>
              <a:rPr lang="cs-CZ" dirty="0"/>
              <a:t>Nastaven na </a:t>
            </a:r>
            <a:r>
              <a:rPr lang="cs-CZ" dirty="0" err="1"/>
              <a:t>signaled</a:t>
            </a:r>
            <a:r>
              <a:rPr lang="cs-CZ" dirty="0"/>
              <a:t> při dosažení daného času</a:t>
            </a:r>
          </a:p>
          <a:p>
            <a:pPr lvl="1"/>
            <a:r>
              <a:rPr lang="cs-CZ" dirty="0" err="1"/>
              <a:t>manual</a:t>
            </a:r>
            <a:r>
              <a:rPr lang="cs-CZ" dirty="0"/>
              <a:t>-reset (</a:t>
            </a:r>
            <a:r>
              <a:rPr lang="cs-CZ" dirty="0" err="1"/>
              <a:t>signaled</a:t>
            </a:r>
            <a:r>
              <a:rPr lang="cs-CZ" dirty="0"/>
              <a:t> do ručního volání </a:t>
            </a:r>
            <a:r>
              <a:rPr lang="cs-CZ" dirty="0" err="1"/>
              <a:t>SetWaitableTimer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synchronizační (</a:t>
            </a:r>
            <a:r>
              <a:rPr lang="cs-CZ" dirty="0" err="1"/>
              <a:t>signaled</a:t>
            </a:r>
            <a:r>
              <a:rPr lang="cs-CZ" dirty="0"/>
              <a:t> dokud vlákno nedokončí čekání nad objektem časovače)</a:t>
            </a:r>
          </a:p>
          <a:p>
            <a:pPr lvl="1"/>
            <a:r>
              <a:rPr lang="cs-CZ" dirty="0"/>
              <a:t>periodický (oba typy)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270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170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8. Synchronizace - synchronizační objekty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err="1" smtClean="0"/>
              <a:t>Event</a:t>
            </a:r>
            <a:endParaRPr lang="cs-CZ" b="1" dirty="0" smtClean="0"/>
          </a:p>
          <a:p>
            <a:pPr lvl="1"/>
            <a:r>
              <a:rPr lang="cs-CZ" dirty="0" smtClean="0"/>
              <a:t>Více vláken čeká na nějakou událost </a:t>
            </a:r>
          </a:p>
          <a:p>
            <a:pPr lvl="2"/>
            <a:r>
              <a:rPr lang="cs-CZ" dirty="0" smtClean="0"/>
              <a:t>př.: písař zapisuje do paměti, čtenáři jsou zablokováni</a:t>
            </a:r>
          </a:p>
          <a:p>
            <a:pPr lvl="1"/>
            <a:r>
              <a:rPr lang="cs-CZ" dirty="0" smtClean="0"/>
              <a:t>Stav objektu lze explicitně nastavit na </a:t>
            </a:r>
            <a:r>
              <a:rPr lang="cs-CZ" dirty="0" err="1" smtClean="0"/>
              <a:t>signaled</a:t>
            </a:r>
            <a:endParaRPr lang="cs-CZ" dirty="0" smtClean="0"/>
          </a:p>
          <a:p>
            <a:pPr lvl="1"/>
            <a:r>
              <a:rPr lang="cs-CZ" dirty="0" smtClean="0"/>
              <a:t>Auto-reset – překlopí se do </a:t>
            </a:r>
            <a:r>
              <a:rPr lang="cs-CZ" dirty="0" err="1" smtClean="0"/>
              <a:t>nonsignaled</a:t>
            </a:r>
            <a:r>
              <a:rPr lang="cs-CZ" dirty="0" smtClean="0"/>
              <a:t> po zpracování </a:t>
            </a:r>
            <a:r>
              <a:rPr lang="cs-CZ" dirty="0" err="1" smtClean="0"/>
              <a:t>wait</a:t>
            </a:r>
            <a:endParaRPr lang="cs-CZ" dirty="0" smtClean="0"/>
          </a:p>
          <a:p>
            <a:pPr lvl="1"/>
            <a:r>
              <a:rPr lang="cs-CZ" dirty="0" err="1" smtClean="0"/>
              <a:t>manual</a:t>
            </a:r>
            <a:r>
              <a:rPr lang="cs-CZ" dirty="0" smtClean="0"/>
              <a:t>-reset  - reset proveden explicitně </a:t>
            </a:r>
            <a:r>
              <a:rPr lang="cs-CZ" dirty="0" err="1" smtClean="0"/>
              <a:t>fcí</a:t>
            </a:r>
            <a:r>
              <a:rPr lang="cs-CZ" dirty="0" smtClean="0"/>
              <a:t> </a:t>
            </a:r>
            <a:r>
              <a:rPr lang="cs-CZ" dirty="0" err="1" smtClean="0"/>
              <a:t>ResetEvent</a:t>
            </a:r>
            <a:r>
              <a:rPr lang="cs-CZ" dirty="0" smtClean="0"/>
              <a:t> </a:t>
            </a:r>
          </a:p>
          <a:p>
            <a:r>
              <a:rPr lang="cs-CZ" b="1" dirty="0" err="1" smtClean="0"/>
              <a:t>Mutex</a:t>
            </a:r>
            <a:endParaRPr lang="cs-CZ" b="1" dirty="0" smtClean="0"/>
          </a:p>
          <a:p>
            <a:pPr lvl="1"/>
            <a:r>
              <a:rPr lang="cs-CZ" dirty="0" smtClean="0"/>
              <a:t>Stav je nastavený na </a:t>
            </a:r>
            <a:r>
              <a:rPr lang="cs-CZ" dirty="0" err="1" smtClean="0"/>
              <a:t>signaled</a:t>
            </a:r>
            <a:r>
              <a:rPr lang="cs-CZ" dirty="0" smtClean="0"/>
              <a:t> pokud ho nevlastní žádné vlákno (může ho vlastnit jedno vlákno)</a:t>
            </a:r>
          </a:p>
          <a:p>
            <a:pPr lvl="1"/>
            <a:r>
              <a:rPr lang="cs-CZ" dirty="0" smtClean="0"/>
              <a:t>Zajistí výlučný přístup k sdílenému zdroji</a:t>
            </a:r>
          </a:p>
          <a:p>
            <a:pPr lvl="1"/>
            <a:r>
              <a:rPr lang="cs-CZ" dirty="0" err="1" smtClean="0"/>
              <a:t>CreateMutex</a:t>
            </a:r>
            <a:r>
              <a:rPr lang="cs-CZ" dirty="0" smtClean="0"/>
              <a:t>, </a:t>
            </a:r>
            <a:r>
              <a:rPr lang="cs-CZ" dirty="0" err="1" smtClean="0"/>
              <a:t>ReleaseMutex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pPr/>
              <a:t>271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716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8. Synchronizace – Další synchronizační objekty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Oznámení o změně – </a:t>
            </a:r>
            <a:r>
              <a:rPr lang="cs-CZ" dirty="0" err="1"/>
              <a:t>change</a:t>
            </a:r>
            <a:r>
              <a:rPr lang="cs-CZ" dirty="0"/>
              <a:t> </a:t>
            </a:r>
            <a:r>
              <a:rPr lang="cs-CZ" dirty="0" err="1"/>
              <a:t>notification</a:t>
            </a:r>
            <a:endParaRPr lang="cs-CZ" dirty="0"/>
          </a:p>
          <a:p>
            <a:r>
              <a:rPr lang="cs-CZ" dirty="0"/>
              <a:t>Standardní vstup</a:t>
            </a:r>
          </a:p>
          <a:p>
            <a:r>
              <a:rPr lang="cs-CZ" dirty="0" smtClean="0"/>
              <a:t>Job</a:t>
            </a:r>
          </a:p>
          <a:p>
            <a:r>
              <a:rPr lang="cs-CZ" dirty="0" err="1" smtClean="0"/>
              <a:t>Memory</a:t>
            </a:r>
            <a:r>
              <a:rPr lang="cs-CZ" dirty="0" smtClean="0"/>
              <a:t> </a:t>
            </a:r>
            <a:r>
              <a:rPr lang="cs-CZ" dirty="0" err="1" smtClean="0"/>
              <a:t>resource</a:t>
            </a:r>
            <a:r>
              <a:rPr lang="cs-CZ" dirty="0" smtClean="0"/>
              <a:t> </a:t>
            </a:r>
            <a:r>
              <a:rPr lang="cs-CZ" dirty="0" err="1" smtClean="0"/>
              <a:t>notification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zápis do fyzické paměti</a:t>
            </a:r>
          </a:p>
          <a:p>
            <a:r>
              <a:rPr lang="cs-CZ" dirty="0" smtClean="0"/>
              <a:t>Proces</a:t>
            </a:r>
          </a:p>
          <a:p>
            <a:r>
              <a:rPr lang="cs-CZ" dirty="0" err="1" smtClean="0"/>
              <a:t>Thread</a:t>
            </a:r>
            <a:endParaRPr lang="cs-CZ" dirty="0" smtClean="0"/>
          </a:p>
          <a:p>
            <a:r>
              <a:rPr lang="cs-CZ" dirty="0" smtClean="0"/>
              <a:t>Lze čekat i na handle souboru, roury, komunikační zařízení</a:t>
            </a:r>
          </a:p>
          <a:p>
            <a:pPr lvl="1"/>
            <a:r>
              <a:rPr lang="cs-CZ" dirty="0"/>
              <a:t>N</a:t>
            </a:r>
            <a:r>
              <a:rPr lang="cs-CZ" dirty="0" smtClean="0"/>
              <a:t>ení doporučováno</a:t>
            </a:r>
          </a:p>
          <a:p>
            <a:pPr lvl="1"/>
            <a:r>
              <a:rPr lang="cs-CZ" dirty="0" smtClean="0"/>
              <a:t>Používají se asynchronní události – OVERLAPPED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272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347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8. Synchronizace - </a:t>
            </a:r>
            <a:r>
              <a:rPr lang="cs-CZ" dirty="0" err="1"/>
              <a:t>Alertable</a:t>
            </a:r>
            <a:r>
              <a:rPr lang="cs-CZ" dirty="0"/>
              <a:t> </a:t>
            </a:r>
            <a:r>
              <a:rPr lang="cs-CZ" dirty="0" err="1"/>
              <a:t>wait</a:t>
            </a:r>
            <a:r>
              <a:rPr lang="cs-CZ" dirty="0"/>
              <a:t> </a:t>
            </a:r>
            <a:r>
              <a:rPr lang="cs-CZ" dirty="0" err="1" smtClean="0"/>
              <a:t>fce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err="1" smtClean="0"/>
              <a:t>Alertable</a:t>
            </a:r>
            <a:r>
              <a:rPr lang="cs-CZ" b="1" dirty="0" smtClean="0"/>
              <a:t> </a:t>
            </a:r>
            <a:r>
              <a:rPr lang="cs-CZ" b="1" dirty="0" err="1" smtClean="0"/>
              <a:t>wait</a:t>
            </a:r>
            <a:r>
              <a:rPr lang="cs-CZ" b="1" dirty="0" smtClean="0"/>
              <a:t> </a:t>
            </a:r>
            <a:r>
              <a:rPr lang="cs-CZ" b="1" dirty="0" err="1" smtClean="0"/>
              <a:t>fce</a:t>
            </a:r>
            <a:endParaRPr lang="cs-CZ" b="1" dirty="0" smtClean="0"/>
          </a:p>
          <a:p>
            <a:pPr lvl="1"/>
            <a:r>
              <a:rPr lang="cs-CZ" dirty="0" smtClean="0"/>
              <a:t>Single </a:t>
            </a:r>
            <a:r>
              <a:rPr lang="cs-CZ" dirty="0" err="1" smtClean="0"/>
              <a:t>object</a:t>
            </a:r>
            <a:endParaRPr lang="cs-CZ" dirty="0" smtClean="0"/>
          </a:p>
          <a:p>
            <a:pPr lvl="2"/>
            <a:r>
              <a:rPr lang="cs-CZ" i="1" dirty="0" err="1" smtClean="0"/>
              <a:t>SignalObjectAndWait</a:t>
            </a:r>
            <a:endParaRPr lang="cs-CZ" i="1" dirty="0" smtClean="0"/>
          </a:p>
          <a:p>
            <a:pPr lvl="2"/>
            <a:r>
              <a:rPr lang="cs-CZ" i="1" dirty="0" err="1" smtClean="0"/>
              <a:t>WaitForSingleObject</a:t>
            </a:r>
            <a:r>
              <a:rPr lang="cs-CZ" i="1" dirty="0" smtClean="0"/>
              <a:t>/Ex</a:t>
            </a:r>
          </a:p>
          <a:p>
            <a:pPr lvl="1"/>
            <a:r>
              <a:rPr lang="cs-CZ" dirty="0" err="1" smtClean="0"/>
              <a:t>Multiple</a:t>
            </a:r>
            <a:r>
              <a:rPr lang="cs-CZ" dirty="0" smtClean="0"/>
              <a:t> </a:t>
            </a:r>
            <a:r>
              <a:rPr lang="cs-CZ" dirty="0" err="1" smtClean="0"/>
              <a:t>objects</a:t>
            </a:r>
            <a:endParaRPr lang="cs-CZ" dirty="0" smtClean="0"/>
          </a:p>
          <a:p>
            <a:pPr lvl="2"/>
            <a:r>
              <a:rPr lang="cs-CZ" i="1" dirty="0" err="1" smtClean="0"/>
              <a:t>WaitForMultipleObjects</a:t>
            </a:r>
            <a:r>
              <a:rPr lang="cs-CZ" i="1" dirty="0" smtClean="0"/>
              <a:t>/Ex</a:t>
            </a:r>
          </a:p>
          <a:p>
            <a:pPr lvl="2"/>
            <a:r>
              <a:rPr lang="cs-CZ" i="1" dirty="0" err="1" smtClean="0"/>
              <a:t>MsgWaitForMultipleObjects</a:t>
            </a:r>
            <a:r>
              <a:rPr lang="cs-CZ" i="1" dirty="0" smtClean="0"/>
              <a:t>/Ex</a:t>
            </a:r>
          </a:p>
          <a:p>
            <a:pPr lvl="2"/>
            <a:endParaRPr lang="cs-CZ" i="1" dirty="0" smtClean="0"/>
          </a:p>
          <a:p>
            <a:pPr lvl="1"/>
            <a:r>
              <a:rPr lang="cs-CZ" dirty="0" smtClean="0"/>
              <a:t>Mohou vyvolat </a:t>
            </a:r>
            <a:r>
              <a:rPr lang="cs-CZ" i="1" dirty="0" err="1"/>
              <a:t>alertable</a:t>
            </a:r>
            <a:r>
              <a:rPr lang="cs-CZ" i="1" dirty="0"/>
              <a:t> </a:t>
            </a:r>
            <a:r>
              <a:rPr lang="cs-CZ" i="1" dirty="0" err="1"/>
              <a:t>wait</a:t>
            </a:r>
            <a:r>
              <a:rPr lang="cs-CZ" i="1" dirty="0"/>
              <a:t> </a:t>
            </a:r>
            <a:r>
              <a:rPr lang="cs-CZ" dirty="0" smtClean="0"/>
              <a:t>operaci</a:t>
            </a:r>
          </a:p>
          <a:p>
            <a:pPr lvl="1"/>
            <a:r>
              <a:rPr lang="cs-CZ" dirty="0"/>
              <a:t>Čekání se </a:t>
            </a:r>
            <a:r>
              <a:rPr lang="cs-CZ" dirty="0" smtClean="0"/>
              <a:t>ukončí </a:t>
            </a:r>
            <a:r>
              <a:rPr lang="cs-CZ" dirty="0"/>
              <a:t>v případě, že pro dané vlákno</a:t>
            </a:r>
          </a:p>
          <a:p>
            <a:pPr lvl="2"/>
            <a:r>
              <a:rPr lang="cs-CZ" dirty="0"/>
              <a:t>Nastala daná podmínka</a:t>
            </a:r>
          </a:p>
          <a:p>
            <a:pPr lvl="2"/>
            <a:r>
              <a:rPr lang="cs-CZ" dirty="0" smtClean="0"/>
              <a:t>(AW) Systém </a:t>
            </a:r>
            <a:r>
              <a:rPr lang="cs-CZ" dirty="0"/>
              <a:t>dokončil I/O operaci</a:t>
            </a:r>
          </a:p>
          <a:p>
            <a:pPr lvl="2"/>
            <a:r>
              <a:rPr lang="cs-CZ" dirty="0" smtClean="0"/>
              <a:t>(AW) Má </a:t>
            </a:r>
            <a:r>
              <a:rPr lang="cs-CZ" dirty="0"/>
              <a:t>nastat APC (</a:t>
            </a:r>
            <a:r>
              <a:rPr lang="cs-CZ" dirty="0" err="1"/>
              <a:t>asynchronous</a:t>
            </a:r>
            <a:r>
              <a:rPr lang="cs-CZ" dirty="0"/>
              <a:t> </a:t>
            </a:r>
            <a:r>
              <a:rPr lang="cs-CZ" dirty="0" err="1" smtClean="0"/>
              <a:t>procedure</a:t>
            </a:r>
            <a:r>
              <a:rPr lang="cs-CZ" dirty="0" smtClean="0"/>
              <a:t> </a:t>
            </a:r>
            <a:r>
              <a:rPr lang="cs-CZ" dirty="0"/>
              <a:t>call)</a:t>
            </a:r>
          </a:p>
          <a:p>
            <a:pPr lvl="1"/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273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156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8. </a:t>
            </a:r>
            <a:r>
              <a:rPr lang="cs-CZ" dirty="0" err="1" smtClean="0"/>
              <a:t>Sychronizace</a:t>
            </a:r>
            <a:r>
              <a:rPr lang="cs-CZ" dirty="0" smtClean="0"/>
              <a:t> – </a:t>
            </a:r>
            <a:r>
              <a:rPr lang="cs-CZ" dirty="0" err="1" smtClean="0"/>
              <a:t>registered</a:t>
            </a:r>
            <a:r>
              <a:rPr lang="cs-CZ" dirty="0" smtClean="0"/>
              <a:t> </a:t>
            </a:r>
            <a:r>
              <a:rPr lang="cs-CZ" dirty="0" err="1" smtClean="0"/>
              <a:t>wait</a:t>
            </a:r>
            <a:r>
              <a:rPr lang="cs-CZ" dirty="0" smtClean="0"/>
              <a:t> </a:t>
            </a:r>
            <a:r>
              <a:rPr lang="cs-CZ" dirty="0" err="1" smtClean="0"/>
              <a:t>fce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/>
              <a:t>Registered</a:t>
            </a:r>
            <a:r>
              <a:rPr lang="cs-CZ" b="1" dirty="0" smtClean="0"/>
              <a:t> </a:t>
            </a:r>
            <a:r>
              <a:rPr lang="cs-CZ" b="1" dirty="0" err="1" smtClean="0"/>
              <a:t>wait</a:t>
            </a:r>
            <a:endParaRPr lang="cs-CZ" b="1" dirty="0" smtClean="0"/>
          </a:p>
          <a:p>
            <a:pPr lvl="1"/>
            <a:r>
              <a:rPr lang="cs-CZ" i="1" dirty="0" err="1" smtClean="0"/>
              <a:t>RegisteredWaitForSingleObject</a:t>
            </a:r>
            <a:endParaRPr lang="cs-CZ" i="1" dirty="0" smtClean="0"/>
          </a:p>
          <a:p>
            <a:pPr lvl="1"/>
            <a:r>
              <a:rPr lang="cs-CZ" i="1" dirty="0" err="1" smtClean="0"/>
              <a:t>UnregisteredWaitEx</a:t>
            </a:r>
            <a:endParaRPr lang="cs-CZ" i="1" dirty="0" smtClean="0"/>
          </a:p>
          <a:p>
            <a:pPr lvl="1"/>
            <a:endParaRPr lang="cs-CZ" i="1" dirty="0" smtClean="0"/>
          </a:p>
          <a:p>
            <a:pPr lvl="1"/>
            <a:r>
              <a:rPr lang="cs-CZ" dirty="0" smtClean="0"/>
              <a:t>Určeno pro </a:t>
            </a:r>
            <a:r>
              <a:rPr lang="cs-CZ" dirty="0" err="1" smtClean="0"/>
              <a:t>thread</a:t>
            </a:r>
            <a:r>
              <a:rPr lang="cs-CZ" dirty="0" smtClean="0"/>
              <a:t> pool</a:t>
            </a:r>
          </a:p>
          <a:p>
            <a:pPr lvl="2"/>
            <a:r>
              <a:rPr lang="cs-CZ" dirty="0" err="1" smtClean="0"/>
              <a:t>Wait</a:t>
            </a:r>
            <a:r>
              <a:rPr lang="cs-CZ" dirty="0" smtClean="0"/>
              <a:t> funkce je </a:t>
            </a:r>
            <a:r>
              <a:rPr lang="cs-CZ" dirty="0" err="1" smtClean="0"/>
              <a:t>spuště</a:t>
            </a:r>
            <a:r>
              <a:rPr lang="cs-CZ" dirty="0" smtClean="0"/>
              <a:t> na z vlákna v </a:t>
            </a:r>
            <a:r>
              <a:rPr lang="cs-CZ" dirty="0" err="1" smtClean="0"/>
              <a:t>thread</a:t>
            </a:r>
            <a:r>
              <a:rPr lang="cs-CZ" dirty="0" smtClean="0"/>
              <a:t> pool</a:t>
            </a:r>
          </a:p>
          <a:p>
            <a:pPr lvl="2"/>
            <a:r>
              <a:rPr lang="cs-CZ" dirty="0" smtClean="0"/>
              <a:t>Po dosažení podmínky, je spuštěna </a:t>
            </a:r>
            <a:r>
              <a:rPr lang="cs-CZ" dirty="0" err="1" smtClean="0"/>
              <a:t>callback</a:t>
            </a:r>
            <a:r>
              <a:rPr lang="cs-CZ" dirty="0" smtClean="0"/>
              <a:t> funkce </a:t>
            </a:r>
            <a:r>
              <a:rPr lang="cs-CZ" dirty="0" err="1" smtClean="0"/>
              <a:t>worker</a:t>
            </a:r>
            <a:r>
              <a:rPr lang="cs-CZ" dirty="0" smtClean="0"/>
              <a:t> vláknem z </a:t>
            </a:r>
            <a:r>
              <a:rPr lang="cs-CZ" dirty="0" err="1" smtClean="0"/>
              <a:t>thread</a:t>
            </a:r>
            <a:r>
              <a:rPr lang="cs-CZ" dirty="0" smtClean="0"/>
              <a:t> pool</a:t>
            </a:r>
            <a:endParaRPr lang="cs-CZ" dirty="0"/>
          </a:p>
          <a:p>
            <a:pPr lvl="1"/>
            <a:r>
              <a:rPr lang="cs-CZ" dirty="0" smtClean="0"/>
              <a:t>Defaultně </a:t>
            </a:r>
            <a:r>
              <a:rPr lang="cs-CZ" dirty="0" err="1" smtClean="0"/>
              <a:t>multiple-wait</a:t>
            </a:r>
            <a:r>
              <a:rPr lang="cs-CZ" dirty="0" smtClean="0"/>
              <a:t> operace</a:t>
            </a:r>
          </a:p>
          <a:p>
            <a:pPr lvl="2"/>
            <a:r>
              <a:rPr lang="cs-CZ" dirty="0"/>
              <a:t>Systém vynuluje časovač vždy, když je signalizována událost (nebo uplyne časový interval), dokud </a:t>
            </a:r>
            <a:r>
              <a:rPr lang="cs-CZ" dirty="0" smtClean="0"/>
              <a:t>nezavoláme </a:t>
            </a:r>
            <a:r>
              <a:rPr lang="cs-CZ" dirty="0"/>
              <a:t>funkci </a:t>
            </a:r>
            <a:r>
              <a:rPr lang="cs-CZ" dirty="0" err="1"/>
              <a:t>UnregisterWaitEx</a:t>
            </a:r>
            <a:r>
              <a:rPr lang="cs-CZ" dirty="0"/>
              <a:t>, aby </a:t>
            </a:r>
            <a:r>
              <a:rPr lang="cs-CZ" dirty="0" smtClean="0"/>
              <a:t>se operace zrušila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274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081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8. </a:t>
            </a:r>
            <a:r>
              <a:rPr lang="cs-CZ" dirty="0" err="1" smtClean="0"/>
              <a:t>Wait</a:t>
            </a:r>
            <a:r>
              <a:rPr lang="cs-CZ" dirty="0" smtClean="0"/>
              <a:t> funkce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Vrátí </a:t>
            </a:r>
            <a:r>
              <a:rPr lang="cs-CZ" dirty="0"/>
              <a:t>se hned</a:t>
            </a:r>
          </a:p>
          <a:p>
            <a:pPr lvl="1"/>
            <a:r>
              <a:rPr lang="cs-CZ" dirty="0"/>
              <a:t>Testovala se jen podmínka, ale nečekalo se</a:t>
            </a:r>
          </a:p>
          <a:p>
            <a:pPr lvl="1"/>
            <a:r>
              <a:rPr lang="cs-CZ" dirty="0"/>
              <a:t>Mělo se čekat, ale podmínka je splněno</a:t>
            </a:r>
          </a:p>
          <a:p>
            <a:r>
              <a:rPr lang="cs-CZ" dirty="0"/>
              <a:t>Vrátí se po splnění </a:t>
            </a:r>
            <a:r>
              <a:rPr lang="cs-CZ" dirty="0" smtClean="0"/>
              <a:t>podmínky</a:t>
            </a:r>
          </a:p>
          <a:p>
            <a:r>
              <a:rPr lang="cs-CZ" dirty="0" smtClean="0"/>
              <a:t>Vypršel </a:t>
            </a:r>
            <a:r>
              <a:rPr lang="cs-CZ" dirty="0" err="1" smtClean="0"/>
              <a:t>timeout</a:t>
            </a:r>
            <a:endParaRPr lang="cs-CZ" dirty="0" smtClean="0"/>
          </a:p>
          <a:p>
            <a:pPr lvl="1"/>
            <a:endParaRPr lang="cs-CZ" dirty="0"/>
          </a:p>
          <a:p>
            <a:pPr marL="0" indent="0">
              <a:buNone/>
            </a:pPr>
            <a:r>
              <a:rPr lang="cs-CZ" i="1" dirty="0" err="1"/>
              <a:t>Watcher</a:t>
            </a:r>
            <a:r>
              <a:rPr lang="cs-CZ" i="1" dirty="0"/>
              <a:t>=</a:t>
            </a:r>
            <a:r>
              <a:rPr lang="cs-CZ" i="1" dirty="0" err="1"/>
              <a:t>FindFirstChangeNotification</a:t>
            </a:r>
            <a:r>
              <a:rPr lang="cs-CZ" i="1" dirty="0"/>
              <a:t>(</a:t>
            </a:r>
            <a:r>
              <a:rPr lang="cs-CZ" i="1" dirty="0" err="1"/>
              <a:t>path</a:t>
            </a:r>
            <a:r>
              <a:rPr lang="cs-CZ" i="1" dirty="0"/>
              <a:t>, TRUE,</a:t>
            </a:r>
          </a:p>
          <a:p>
            <a:pPr marL="0" indent="0">
              <a:buNone/>
            </a:pPr>
            <a:r>
              <a:rPr lang="cs-CZ" i="1" dirty="0"/>
              <a:t>FILE_NOTIFY_CHANGE_FILE_NAME </a:t>
            </a:r>
            <a:r>
              <a:rPr lang="cs-CZ" i="1" dirty="0" err="1"/>
              <a:t>or</a:t>
            </a:r>
            <a:r>
              <a:rPr lang="cs-CZ" i="1" dirty="0"/>
              <a:t> </a:t>
            </a:r>
            <a:r>
              <a:rPr lang="cs-CZ" i="1" dirty="0" smtClean="0"/>
              <a:t>FILE_NOTIFY_CHANGE_DIR_NAME </a:t>
            </a:r>
            <a:r>
              <a:rPr lang="cs-CZ" i="1" dirty="0" err="1" smtClean="0"/>
              <a:t>or</a:t>
            </a:r>
            <a:r>
              <a:rPr lang="cs-CZ" i="1" dirty="0" smtClean="0"/>
              <a:t> </a:t>
            </a:r>
            <a:r>
              <a:rPr lang="cs-CZ" i="1" dirty="0"/>
              <a:t>FILE_NOTIFY_CHANGE_LAST_WRITE);</a:t>
            </a:r>
          </a:p>
          <a:p>
            <a:pPr marL="0" indent="0">
              <a:buNone/>
            </a:pPr>
            <a:r>
              <a:rPr lang="cs-CZ" i="1" dirty="0"/>
              <a:t>//last </a:t>
            </a:r>
            <a:r>
              <a:rPr lang="cs-CZ" i="1" dirty="0" err="1"/>
              <a:t>write</a:t>
            </a:r>
            <a:r>
              <a:rPr lang="cs-CZ" i="1" dirty="0"/>
              <a:t> to </a:t>
            </a:r>
            <a:r>
              <a:rPr lang="cs-CZ" i="1" dirty="0" err="1"/>
              <a:t>detect</a:t>
            </a:r>
            <a:r>
              <a:rPr lang="cs-CZ" i="1" dirty="0"/>
              <a:t> </a:t>
            </a:r>
            <a:r>
              <a:rPr lang="cs-CZ" i="1" dirty="0" err="1"/>
              <a:t>file</a:t>
            </a:r>
            <a:r>
              <a:rPr lang="cs-CZ" i="1" dirty="0"/>
              <a:t> </a:t>
            </a:r>
            <a:r>
              <a:rPr lang="cs-CZ" i="1" dirty="0" err="1"/>
              <a:t>writes</a:t>
            </a:r>
            <a:endParaRPr lang="cs-CZ" i="1" dirty="0"/>
          </a:p>
          <a:p>
            <a:pPr marL="0" indent="0">
              <a:buNone/>
            </a:pPr>
            <a:r>
              <a:rPr lang="cs-CZ" i="1" dirty="0" smtClean="0"/>
              <a:t>…</a:t>
            </a:r>
            <a:endParaRPr lang="cs-CZ" i="1" dirty="0"/>
          </a:p>
          <a:p>
            <a:pPr marL="0" indent="0">
              <a:buNone/>
            </a:pPr>
            <a:r>
              <a:rPr lang="cs-CZ" i="1" dirty="0"/>
              <a:t>//</a:t>
            </a:r>
            <a:r>
              <a:rPr lang="cs-CZ" i="1" dirty="0" err="1"/>
              <a:t>Wait</a:t>
            </a:r>
            <a:r>
              <a:rPr lang="cs-CZ" i="1" dirty="0"/>
              <a:t> </a:t>
            </a:r>
            <a:r>
              <a:rPr lang="cs-CZ" i="1" dirty="0" err="1"/>
              <a:t>for</a:t>
            </a:r>
            <a:r>
              <a:rPr lang="cs-CZ" i="1" dirty="0"/>
              <a:t> a </a:t>
            </a:r>
            <a:r>
              <a:rPr lang="cs-CZ" i="1" dirty="0" err="1"/>
              <a:t>change</a:t>
            </a:r>
            <a:r>
              <a:rPr lang="cs-CZ" i="1" dirty="0"/>
              <a:t> </a:t>
            </a:r>
            <a:r>
              <a:rPr lang="cs-CZ" i="1" dirty="0" err="1"/>
              <a:t>using</a:t>
            </a:r>
            <a:r>
              <a:rPr lang="cs-CZ" i="1" dirty="0"/>
              <a:t> a </a:t>
            </a:r>
            <a:r>
              <a:rPr lang="cs-CZ" i="1" dirty="0" err="1"/>
              <a:t>thread</a:t>
            </a:r>
            <a:r>
              <a:rPr lang="cs-CZ" i="1" dirty="0"/>
              <a:t> pool</a:t>
            </a:r>
          </a:p>
          <a:p>
            <a:pPr marL="0" indent="0">
              <a:buNone/>
            </a:pPr>
            <a:r>
              <a:rPr lang="cs-CZ" i="1" dirty="0" err="1"/>
              <a:t>RegisterWaitForSingleObject</a:t>
            </a:r>
            <a:r>
              <a:rPr lang="cs-CZ" i="1" dirty="0"/>
              <a:t>(</a:t>
            </a:r>
            <a:r>
              <a:rPr lang="cs-CZ" i="1" dirty="0" err="1"/>
              <a:t>WatcherWait</a:t>
            </a:r>
            <a:r>
              <a:rPr lang="cs-CZ" i="1" dirty="0"/>
              <a:t>, </a:t>
            </a:r>
            <a:r>
              <a:rPr lang="cs-CZ" i="1" dirty="0" err="1"/>
              <a:t>Watcher</a:t>
            </a:r>
            <a:r>
              <a:rPr lang="cs-CZ" i="1" dirty="0"/>
              <a:t>, </a:t>
            </a:r>
            <a:r>
              <a:rPr lang="cs-CZ" i="1" dirty="0" err="1"/>
              <a:t>WatcherCallback</a:t>
            </a:r>
            <a:r>
              <a:rPr lang="cs-CZ" i="1" dirty="0"/>
              <a:t>, </a:t>
            </a:r>
            <a:r>
              <a:rPr lang="cs-CZ" i="1" dirty="0" err="1"/>
              <a:t>Self</a:t>
            </a:r>
            <a:r>
              <a:rPr lang="cs-CZ" i="1" dirty="0"/>
              <a:t>, INFINITE, </a:t>
            </a:r>
            <a:r>
              <a:rPr lang="cs-CZ" i="1" dirty="0" err="1"/>
              <a:t>zT_EXECUTELONGFUNCTION</a:t>
            </a:r>
            <a:r>
              <a:rPr lang="cs-CZ" i="1" dirty="0"/>
              <a:t>);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275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510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8. </a:t>
            </a:r>
            <a:r>
              <a:rPr lang="cs-CZ" dirty="0"/>
              <a:t>Synchronizace </a:t>
            </a:r>
            <a:r>
              <a:rPr lang="cs-CZ" dirty="0" smtClean="0"/>
              <a:t>a</a:t>
            </a:r>
            <a:r>
              <a:rPr lang="cs-CZ" dirty="0"/>
              <a:t> </a:t>
            </a:r>
            <a:r>
              <a:rPr lang="cs-CZ" dirty="0" smtClean="0"/>
              <a:t>I/O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</p:spPr>
        <p:txBody>
          <a:bodyPr/>
          <a:lstStyle/>
          <a:p>
            <a:r>
              <a:rPr lang="cs-CZ" dirty="0" smtClean="0"/>
              <a:t>Operace </a:t>
            </a:r>
          </a:p>
          <a:p>
            <a:pPr lvl="1"/>
            <a:r>
              <a:rPr lang="cs-CZ" dirty="0" smtClean="0"/>
              <a:t>Synchronní (</a:t>
            </a:r>
            <a:r>
              <a:rPr lang="cs-CZ" dirty="0" err="1" smtClean="0"/>
              <a:t>ReadFile</a:t>
            </a:r>
            <a:r>
              <a:rPr lang="cs-CZ" dirty="0" smtClean="0"/>
              <a:t>, …)</a:t>
            </a:r>
          </a:p>
          <a:p>
            <a:pPr lvl="1"/>
            <a:r>
              <a:rPr lang="cs-CZ" dirty="0" smtClean="0"/>
              <a:t>Asynchronní (např. zápis do transakční roury)</a:t>
            </a:r>
          </a:p>
          <a:p>
            <a:r>
              <a:rPr lang="cs-CZ" dirty="0" smtClean="0"/>
              <a:t>Asynchronní</a:t>
            </a:r>
          </a:p>
          <a:p>
            <a:pPr lvl="1"/>
            <a:r>
              <a:rPr lang="cs-CZ" dirty="0" smtClean="0"/>
              <a:t>Vlákno může mezitím dělat něco jiného</a:t>
            </a:r>
          </a:p>
          <a:p>
            <a:pPr lvl="2"/>
            <a:r>
              <a:rPr lang="cs-CZ" dirty="0" smtClean="0"/>
              <a:t>Konec operace zjistí </a:t>
            </a:r>
            <a:r>
              <a:rPr lang="cs-CZ" dirty="0" err="1" smtClean="0"/>
              <a:t>altertable</a:t>
            </a:r>
            <a:r>
              <a:rPr lang="cs-CZ" dirty="0" smtClean="0"/>
              <a:t> </a:t>
            </a:r>
            <a:r>
              <a:rPr lang="cs-CZ" dirty="0" err="1" smtClean="0"/>
              <a:t>wait</a:t>
            </a:r>
            <a:r>
              <a:rPr lang="cs-CZ" dirty="0" smtClean="0"/>
              <a:t> funkcí</a:t>
            </a:r>
          </a:p>
          <a:p>
            <a:pPr lvl="2"/>
            <a:r>
              <a:rPr lang="cs-CZ" dirty="0" smtClean="0"/>
              <a:t>Nebo se periodicky dotazuje</a:t>
            </a:r>
          </a:p>
          <a:p>
            <a:pPr lvl="3"/>
            <a:r>
              <a:rPr lang="cs-CZ" i="1" dirty="0" err="1"/>
              <a:t>GetOverlappedResult</a:t>
            </a:r>
            <a:endParaRPr lang="cs-CZ" sz="800" i="1" dirty="0"/>
          </a:p>
          <a:p>
            <a:pPr lvl="3"/>
            <a:r>
              <a:rPr lang="cs-CZ" i="1" dirty="0" err="1" smtClean="0"/>
              <a:t>HasOverlappedIoCompleted</a:t>
            </a:r>
            <a:endParaRPr lang="cs-CZ" i="1" dirty="0" smtClean="0"/>
          </a:p>
          <a:p>
            <a:pPr lvl="1"/>
            <a:r>
              <a:rPr lang="cs-CZ" dirty="0" smtClean="0"/>
              <a:t>Nebo celou operaci zrušit</a:t>
            </a:r>
          </a:p>
          <a:p>
            <a:pPr lvl="2"/>
            <a:r>
              <a:rPr lang="cs-CZ" i="1" dirty="0" err="1" smtClean="0">
                <a:latin typeface="Consolas" pitchFamily="49" charset="0"/>
              </a:rPr>
              <a:t>CancelIo</a:t>
            </a:r>
            <a:r>
              <a:rPr lang="cs-CZ" i="1" dirty="0" smtClean="0">
                <a:latin typeface="Consolas" pitchFamily="49" charset="0"/>
              </a:rPr>
              <a:t>/Ex</a:t>
            </a:r>
            <a:endParaRPr lang="cs-CZ" i="1" dirty="0">
              <a:latin typeface="Consolas" pitchFamily="49" charset="0"/>
            </a:endParaRPr>
          </a:p>
          <a:p>
            <a:pPr lvl="2"/>
            <a:endParaRPr lang="cs-CZ" sz="3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276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912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8. </a:t>
            </a:r>
            <a:r>
              <a:rPr lang="cs-CZ" dirty="0"/>
              <a:t>APC - </a:t>
            </a:r>
            <a:r>
              <a:rPr lang="cs-CZ" dirty="0" err="1"/>
              <a:t>Asynchronous</a:t>
            </a:r>
            <a:r>
              <a:rPr lang="cs-CZ" dirty="0"/>
              <a:t> </a:t>
            </a:r>
            <a:r>
              <a:rPr lang="cs-CZ" dirty="0" err="1"/>
              <a:t>Procedure</a:t>
            </a:r>
            <a:r>
              <a:rPr lang="cs-CZ" dirty="0"/>
              <a:t> </a:t>
            </a:r>
            <a:r>
              <a:rPr lang="cs-CZ" dirty="0" smtClean="0"/>
              <a:t>Call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Rutina, která se provede </a:t>
            </a:r>
            <a:r>
              <a:rPr lang="cs-CZ" dirty="0" err="1" smtClean="0"/>
              <a:t>asynch</a:t>
            </a:r>
            <a:r>
              <a:rPr lang="cs-CZ" dirty="0" smtClean="0"/>
              <a:t>. v kontextu daného </a:t>
            </a:r>
            <a:r>
              <a:rPr lang="cs-CZ" dirty="0" err="1" smtClean="0"/>
              <a:t>threadu</a:t>
            </a:r>
            <a:endParaRPr lang="cs-CZ" dirty="0" smtClean="0"/>
          </a:p>
          <a:p>
            <a:r>
              <a:rPr lang="cs-CZ" dirty="0" smtClean="0"/>
              <a:t>Každý </a:t>
            </a:r>
            <a:r>
              <a:rPr lang="cs-CZ" dirty="0" err="1" smtClean="0"/>
              <a:t>thread</a:t>
            </a:r>
            <a:r>
              <a:rPr lang="cs-CZ" dirty="0" smtClean="0"/>
              <a:t> má frontu APC</a:t>
            </a:r>
          </a:p>
          <a:p>
            <a:pPr lvl="1"/>
            <a:r>
              <a:rPr lang="cs-CZ" dirty="0" smtClean="0"/>
              <a:t>Jednotlivé APC jsou plánovány plánovačem namísto normálního pokračování non-APC kódu vlákna</a:t>
            </a:r>
          </a:p>
          <a:p>
            <a:pPr lvl="1"/>
            <a:r>
              <a:rPr lang="cs-CZ" dirty="0" smtClean="0"/>
              <a:t>Při zařazení APC do fronty se vyvolá SW přerušení a při naplánování vlákna se spustí APC z fronty</a:t>
            </a:r>
          </a:p>
          <a:p>
            <a:r>
              <a:rPr lang="cs-CZ" b="1" dirty="0" smtClean="0"/>
              <a:t>User APC</a:t>
            </a:r>
          </a:p>
          <a:p>
            <a:pPr lvl="1"/>
            <a:r>
              <a:rPr lang="cs-CZ" dirty="0" smtClean="0"/>
              <a:t>Generováno aplikací</a:t>
            </a:r>
          </a:p>
          <a:p>
            <a:pPr lvl="1"/>
            <a:r>
              <a:rPr lang="cs-CZ" dirty="0" err="1" smtClean="0"/>
              <a:t>QueueUserAPC</a:t>
            </a:r>
            <a:endParaRPr lang="cs-CZ" dirty="0" smtClean="0"/>
          </a:p>
          <a:p>
            <a:pPr lvl="1"/>
            <a:r>
              <a:rPr lang="cs-CZ" dirty="0" err="1" smtClean="0"/>
              <a:t>Thread</a:t>
            </a:r>
            <a:r>
              <a:rPr lang="cs-CZ" dirty="0" smtClean="0"/>
              <a:t> musí být v </a:t>
            </a:r>
            <a:r>
              <a:rPr lang="cs-CZ" dirty="0" err="1" smtClean="0"/>
              <a:t>altertable</a:t>
            </a:r>
            <a:r>
              <a:rPr lang="cs-CZ" dirty="0" smtClean="0"/>
              <a:t> </a:t>
            </a:r>
            <a:r>
              <a:rPr lang="cs-CZ" dirty="0" err="1" smtClean="0"/>
              <a:t>state</a:t>
            </a:r>
            <a:endParaRPr lang="cs-CZ" dirty="0" smtClean="0"/>
          </a:p>
          <a:p>
            <a:pPr lvl="2"/>
            <a:r>
              <a:rPr lang="cs-CZ" dirty="0" err="1" smtClean="0"/>
              <a:t>Thread</a:t>
            </a:r>
            <a:r>
              <a:rPr lang="cs-CZ" dirty="0" smtClean="0"/>
              <a:t> je AS po volání </a:t>
            </a:r>
            <a:r>
              <a:rPr lang="cs-CZ" dirty="0" err="1" smtClean="0"/>
              <a:t>SleepEx</a:t>
            </a:r>
            <a:r>
              <a:rPr lang="cs-CZ" dirty="0"/>
              <a:t>, </a:t>
            </a:r>
            <a:r>
              <a:rPr lang="cs-CZ" dirty="0" err="1"/>
              <a:t>SignalObjectAndWait</a:t>
            </a:r>
            <a:r>
              <a:rPr lang="cs-CZ" dirty="0"/>
              <a:t>, </a:t>
            </a:r>
            <a:r>
              <a:rPr lang="cs-CZ" dirty="0" err="1"/>
              <a:t>MsgWaitForMultipleObjectsEx</a:t>
            </a:r>
            <a:r>
              <a:rPr lang="cs-CZ" dirty="0"/>
              <a:t>, </a:t>
            </a:r>
            <a:r>
              <a:rPr lang="cs-CZ" dirty="0" err="1" smtClean="0"/>
              <a:t>WaitFor</a:t>
            </a:r>
            <a:r>
              <a:rPr lang="cs-CZ" dirty="0" smtClean="0"/>
              <a:t>…</a:t>
            </a:r>
          </a:p>
          <a:p>
            <a:pPr lvl="1"/>
            <a:r>
              <a:rPr lang="cs-CZ" dirty="0" smtClean="0"/>
              <a:t>V APC nelze přejít do </a:t>
            </a:r>
            <a:r>
              <a:rPr lang="cs-CZ" dirty="0" err="1" smtClean="0"/>
              <a:t>alertable</a:t>
            </a:r>
            <a:r>
              <a:rPr lang="cs-CZ" dirty="0" smtClean="0"/>
              <a:t> </a:t>
            </a:r>
            <a:r>
              <a:rPr lang="cs-CZ" dirty="0" err="1" smtClean="0"/>
              <a:t>state</a:t>
            </a:r>
            <a:endParaRPr lang="cs-CZ" dirty="0" smtClean="0"/>
          </a:p>
          <a:p>
            <a:r>
              <a:rPr lang="cs-CZ" b="1" dirty="0" smtClean="0"/>
              <a:t>Kernel APC</a:t>
            </a:r>
          </a:p>
          <a:p>
            <a:pPr lvl="1"/>
            <a:r>
              <a:rPr lang="cs-CZ" dirty="0" smtClean="0"/>
              <a:t>Např. dokončení </a:t>
            </a:r>
            <a:r>
              <a:rPr lang="cs-CZ" dirty="0" err="1"/>
              <a:t>ReadFileEx</a:t>
            </a:r>
            <a:r>
              <a:rPr lang="cs-CZ" dirty="0"/>
              <a:t>, SetWaitableTimer a </a:t>
            </a:r>
            <a:r>
              <a:rPr lang="cs-CZ" dirty="0" err="1"/>
              <a:t>WriteFileEx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277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462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8. Synchronizace – Podmínkové proměnné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Podmínkové proměnné</a:t>
            </a:r>
          </a:p>
          <a:p>
            <a:pPr lvl="1"/>
            <a:r>
              <a:rPr lang="cs-CZ" dirty="0" smtClean="0"/>
              <a:t>Synchronizační primitiva umožňující pozastavit vlákno, dokud není splněna daná podmínka</a:t>
            </a:r>
          </a:p>
          <a:p>
            <a:pPr lvl="1"/>
            <a:r>
              <a:rPr lang="cs-CZ" dirty="0" smtClean="0"/>
              <a:t>Nelze je sdílet mezi procesy</a:t>
            </a:r>
          </a:p>
          <a:p>
            <a:pPr lvl="1"/>
            <a:r>
              <a:rPr lang="cs-CZ" dirty="0" smtClean="0"/>
              <a:t>Lze vytvořit pojmenovanou proměnnou</a:t>
            </a:r>
          </a:p>
          <a:p>
            <a:pPr lvl="2"/>
            <a:r>
              <a:rPr lang="cs-CZ" dirty="0" smtClean="0"/>
              <a:t>Otevřít ji pod jménem v jiném objektu</a:t>
            </a:r>
          </a:p>
          <a:p>
            <a:pPr lvl="2"/>
            <a:r>
              <a:rPr lang="cs-CZ" dirty="0" smtClean="0"/>
              <a:t>Dostaneme dva synchronizační objekty, které sdílí stav</a:t>
            </a:r>
          </a:p>
          <a:p>
            <a:pPr lvl="1"/>
            <a:r>
              <a:rPr lang="cs-CZ" dirty="0" smtClean="0"/>
              <a:t>Jsou asociované s KS nebo </a:t>
            </a:r>
            <a:r>
              <a:rPr lang="cs-CZ" dirty="0" err="1" smtClean="0"/>
              <a:t>slim</a:t>
            </a:r>
            <a:r>
              <a:rPr lang="cs-CZ" dirty="0" smtClean="0"/>
              <a:t> </a:t>
            </a:r>
            <a:r>
              <a:rPr lang="cs-CZ" dirty="0" err="1" smtClean="0"/>
              <a:t>lock</a:t>
            </a:r>
            <a:endParaRPr lang="cs-CZ" dirty="0" smtClean="0"/>
          </a:p>
          <a:p>
            <a:pPr lvl="1"/>
            <a:r>
              <a:rPr lang="cs-CZ" dirty="0" smtClean="0"/>
              <a:t>Podporují vzbuzení jednoho/všech čekajících vláken</a:t>
            </a:r>
          </a:p>
          <a:p>
            <a:pPr lvl="1"/>
            <a:r>
              <a:rPr lang="cs-CZ" dirty="0" smtClean="0"/>
              <a:t>Čekáním se vzdá zámku KS (po vzbuzení ho znovu získá)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278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11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8. </a:t>
            </a:r>
            <a:r>
              <a:rPr lang="cs-CZ" dirty="0" smtClean="0"/>
              <a:t>Synchronizace – kritická sekce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Kritická sekce</a:t>
            </a:r>
          </a:p>
          <a:p>
            <a:pPr lvl="1"/>
            <a:r>
              <a:rPr lang="cs-CZ" dirty="0"/>
              <a:t>Podobná funkcionalita jako </a:t>
            </a:r>
            <a:r>
              <a:rPr lang="cs-CZ" dirty="0" err="1" smtClean="0"/>
              <a:t>mutex</a:t>
            </a:r>
            <a:endParaRPr lang="cs-CZ" dirty="0" smtClean="0"/>
          </a:p>
          <a:p>
            <a:pPr lvl="1"/>
            <a:r>
              <a:rPr lang="cs-CZ" dirty="0" smtClean="0"/>
              <a:t>Vlastněna jedním vláknem</a:t>
            </a:r>
          </a:p>
          <a:p>
            <a:pPr lvl="1"/>
            <a:r>
              <a:rPr lang="cs-CZ" dirty="0" smtClean="0"/>
              <a:t>Na rozdíl od </a:t>
            </a:r>
            <a:r>
              <a:rPr lang="cs-CZ" dirty="0" err="1" smtClean="0"/>
              <a:t>mutexu</a:t>
            </a:r>
            <a:r>
              <a:rPr lang="cs-CZ" dirty="0" smtClean="0"/>
              <a:t>, nelze zjistit zda je uvolněná</a:t>
            </a:r>
          </a:p>
          <a:p>
            <a:pPr lvl="1"/>
            <a:r>
              <a:rPr lang="cs-CZ" dirty="0" smtClean="0"/>
              <a:t>Nemůže být sdílená mezi procesy, jen </a:t>
            </a:r>
            <a:r>
              <a:rPr lang="cs-CZ" smtClean="0"/>
              <a:t>mezi vlákny </a:t>
            </a:r>
            <a:r>
              <a:rPr lang="cs-CZ" dirty="0" smtClean="0"/>
              <a:t>jednoho procesu (pro jednoprocesorové aplikace)</a:t>
            </a:r>
          </a:p>
          <a:p>
            <a:pPr lvl="1"/>
            <a:r>
              <a:rPr lang="cs-CZ" dirty="0" smtClean="0"/>
              <a:t>Poskytuje mírně rychlejší a výkonnější mechanismus pro synchronizaci vzájemným vyloučením než </a:t>
            </a:r>
            <a:r>
              <a:rPr lang="cs-CZ" dirty="0" err="1" smtClean="0"/>
              <a:t>event</a:t>
            </a:r>
            <a:r>
              <a:rPr lang="cs-CZ" dirty="0" smtClean="0"/>
              <a:t>, </a:t>
            </a:r>
            <a:r>
              <a:rPr lang="cs-CZ" dirty="0" err="1" smtClean="0"/>
              <a:t>mutex</a:t>
            </a:r>
            <a:r>
              <a:rPr lang="cs-CZ" dirty="0" smtClean="0"/>
              <a:t> nebo semafor</a:t>
            </a:r>
            <a:endParaRPr lang="cs-CZ" dirty="0"/>
          </a:p>
          <a:p>
            <a:pPr lvl="1"/>
            <a:r>
              <a:rPr lang="cs-CZ" dirty="0"/>
              <a:t>Enter, </a:t>
            </a:r>
            <a:r>
              <a:rPr lang="cs-CZ" dirty="0" err="1"/>
              <a:t>TryEnter</a:t>
            </a:r>
            <a:r>
              <a:rPr lang="cs-CZ" dirty="0"/>
              <a:t>, </a:t>
            </a:r>
            <a:r>
              <a:rPr lang="cs-CZ" dirty="0" err="1"/>
              <a:t>Leave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279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887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</a:t>
            </a:r>
            <a:r>
              <a:rPr lang="cs-CZ" dirty="0" err="1" smtClean="0"/>
              <a:t>Flynnova</a:t>
            </a:r>
            <a:r>
              <a:rPr lang="cs-CZ" dirty="0" smtClean="0"/>
              <a:t> taxonomie – SISD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Single </a:t>
            </a:r>
            <a:r>
              <a:rPr lang="cs-CZ" dirty="0" err="1" smtClean="0"/>
              <a:t>instruction</a:t>
            </a:r>
            <a:r>
              <a:rPr lang="cs-CZ" dirty="0" smtClean="0"/>
              <a:t>, single data</a:t>
            </a:r>
          </a:p>
          <a:p>
            <a:r>
              <a:rPr lang="cs-CZ" dirty="0" smtClean="0"/>
              <a:t>Klasická architektura (von Neuman)</a:t>
            </a:r>
          </a:p>
          <a:p>
            <a:r>
              <a:rPr lang="cs-CZ" dirty="0" smtClean="0"/>
              <a:t>Jeden program (proud instrukcí) zpracovává jeden proud dat </a:t>
            </a:r>
          </a:p>
          <a:p>
            <a:r>
              <a:rPr lang="cs-CZ" dirty="0" smtClean="0"/>
              <a:t>Žádný paralelismus (</a:t>
            </a:r>
            <a:r>
              <a:rPr lang="cs-CZ" dirty="0" err="1" smtClean="0"/>
              <a:t>uniprocesor</a:t>
            </a:r>
            <a:r>
              <a:rPr lang="cs-CZ" dirty="0" smtClean="0"/>
              <a:t>)</a:t>
            </a:r>
          </a:p>
          <a:p>
            <a:r>
              <a:rPr lang="cs-CZ" dirty="0"/>
              <a:t>Např. i386 s MS-DOS</a:t>
            </a:r>
          </a:p>
          <a:p>
            <a:endParaRPr lang="cs-CZ" dirty="0" smtClean="0"/>
          </a:p>
          <a:p>
            <a:pPr lvl="1"/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441" y="3376414"/>
            <a:ext cx="3467100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399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8. Synchronizace - </a:t>
            </a:r>
            <a:r>
              <a:rPr lang="cs-CZ" dirty="0" err="1"/>
              <a:t>Slim</a:t>
            </a:r>
            <a:r>
              <a:rPr lang="cs-CZ" dirty="0"/>
              <a:t> </a:t>
            </a:r>
            <a:r>
              <a:rPr lang="cs-CZ" dirty="0" err="1" smtClean="0"/>
              <a:t>locks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Slim</a:t>
            </a:r>
            <a:r>
              <a:rPr lang="cs-CZ" dirty="0" smtClean="0"/>
              <a:t> </a:t>
            </a:r>
            <a:r>
              <a:rPr lang="cs-CZ" dirty="0" err="1" smtClean="0"/>
              <a:t>Reader</a:t>
            </a:r>
            <a:r>
              <a:rPr lang="cs-CZ" dirty="0" smtClean="0"/>
              <a:t>/</a:t>
            </a:r>
            <a:r>
              <a:rPr lang="cs-CZ" dirty="0" err="1" smtClean="0"/>
              <a:t>Writer</a:t>
            </a:r>
            <a:r>
              <a:rPr lang="cs-CZ" dirty="0" smtClean="0"/>
              <a:t> </a:t>
            </a:r>
            <a:r>
              <a:rPr lang="cs-CZ" dirty="0"/>
              <a:t>(SRW)</a:t>
            </a:r>
            <a:r>
              <a:rPr lang="cs-CZ" dirty="0" smtClean="0"/>
              <a:t> </a:t>
            </a:r>
            <a:r>
              <a:rPr lang="cs-CZ" dirty="0" err="1" smtClean="0"/>
              <a:t>Locks</a:t>
            </a:r>
            <a:endParaRPr lang="cs-CZ" dirty="0" smtClean="0"/>
          </a:p>
          <a:p>
            <a:r>
              <a:rPr lang="cs-CZ" dirty="0" smtClean="0"/>
              <a:t>Umožnění přístupu ke sdíleným prostředkům pro jeden proces (nelze sdílet)</a:t>
            </a:r>
          </a:p>
          <a:p>
            <a:pPr lvl="1"/>
            <a:r>
              <a:rPr lang="cs-CZ" dirty="0" smtClean="0"/>
              <a:t>Vhodné pokud KS nebo </a:t>
            </a:r>
            <a:r>
              <a:rPr lang="cs-CZ" dirty="0" err="1" smtClean="0"/>
              <a:t>mutex</a:t>
            </a:r>
            <a:r>
              <a:rPr lang="cs-CZ" dirty="0" smtClean="0"/>
              <a:t>, mají příliš velkou režii</a:t>
            </a:r>
          </a:p>
          <a:p>
            <a:pPr lvl="1"/>
            <a:r>
              <a:rPr lang="cs-CZ" dirty="0" smtClean="0"/>
              <a:t>Optimalizované pro rychlost, zabírají málo místa</a:t>
            </a:r>
          </a:p>
          <a:p>
            <a:r>
              <a:rPr lang="cs-CZ" dirty="0" smtClean="0"/>
              <a:t>U vstupu KS chybí </a:t>
            </a:r>
            <a:r>
              <a:rPr lang="cs-CZ" dirty="0" err="1" smtClean="0"/>
              <a:t>info</a:t>
            </a:r>
            <a:r>
              <a:rPr lang="cs-CZ" dirty="0" smtClean="0"/>
              <a:t> co se v ní bude dít</a:t>
            </a:r>
          </a:p>
          <a:p>
            <a:pPr lvl="1"/>
            <a:r>
              <a:rPr lang="cs-CZ" dirty="0" smtClean="0"/>
              <a:t>U SL to poznáme podle volané funkce (</a:t>
            </a:r>
            <a:r>
              <a:rPr lang="cs-CZ" dirty="0" err="1" smtClean="0"/>
              <a:t>optimaliz</a:t>
            </a:r>
            <a:r>
              <a:rPr lang="cs-CZ" dirty="0" smtClean="0"/>
              <a:t>.)</a:t>
            </a:r>
          </a:p>
          <a:p>
            <a:r>
              <a:rPr lang="cs-CZ" dirty="0" smtClean="0"/>
              <a:t>Vhodné pokud se chráněná data více čtou než zapisují</a:t>
            </a:r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280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917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8. Synchronizace - </a:t>
            </a:r>
            <a:r>
              <a:rPr lang="cs-CZ" dirty="0" err="1"/>
              <a:t>Slim</a:t>
            </a:r>
            <a:r>
              <a:rPr lang="cs-CZ" dirty="0"/>
              <a:t> </a:t>
            </a:r>
            <a:r>
              <a:rPr lang="cs-CZ" dirty="0" err="1"/>
              <a:t>locks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2 režimy, ve kterých vlákno může přistupovat k datům</a:t>
            </a:r>
          </a:p>
          <a:p>
            <a:pPr lvl="1"/>
            <a:r>
              <a:rPr lang="cs-CZ" dirty="0"/>
              <a:t>Sdílený (</a:t>
            </a:r>
            <a:r>
              <a:rPr lang="cs-CZ" dirty="0" err="1"/>
              <a:t>shared</a:t>
            </a:r>
            <a:r>
              <a:rPr lang="cs-CZ" dirty="0"/>
              <a:t> mode)</a:t>
            </a:r>
          </a:p>
          <a:p>
            <a:pPr lvl="2"/>
            <a:r>
              <a:rPr lang="cs-CZ" dirty="0" err="1" smtClean="0"/>
              <a:t>read-only</a:t>
            </a:r>
            <a:r>
              <a:rPr lang="cs-CZ" dirty="0" smtClean="0"/>
              <a:t>; sdílený přístup pro čtení</a:t>
            </a:r>
          </a:p>
          <a:p>
            <a:pPr lvl="2"/>
            <a:r>
              <a:rPr lang="cs-CZ" i="1" dirty="0" err="1" smtClean="0"/>
              <a:t>AcquireSRWLockShared</a:t>
            </a:r>
            <a:endParaRPr lang="cs-CZ" i="1" dirty="0"/>
          </a:p>
          <a:p>
            <a:pPr lvl="1"/>
            <a:r>
              <a:rPr lang="cs-CZ" dirty="0"/>
              <a:t>Exkluzivní (</a:t>
            </a:r>
            <a:r>
              <a:rPr lang="cs-CZ" dirty="0" err="1"/>
              <a:t>exclusive</a:t>
            </a:r>
            <a:r>
              <a:rPr lang="cs-CZ" dirty="0"/>
              <a:t>)</a:t>
            </a:r>
          </a:p>
          <a:p>
            <a:pPr lvl="2"/>
            <a:r>
              <a:rPr lang="cs-CZ" dirty="0"/>
              <a:t>jenom jedno vlákno může </a:t>
            </a:r>
            <a:r>
              <a:rPr lang="cs-CZ" dirty="0" smtClean="0"/>
              <a:t>zapisovat</a:t>
            </a:r>
          </a:p>
          <a:p>
            <a:pPr lvl="2"/>
            <a:r>
              <a:rPr lang="cs-CZ" i="1" dirty="0" err="1" smtClean="0"/>
              <a:t>AcquireSRWLockExclusive</a:t>
            </a:r>
            <a:endParaRPr lang="cs-CZ" dirty="0" smtClean="0"/>
          </a:p>
          <a:p>
            <a:r>
              <a:rPr lang="cs-CZ" dirty="0" smtClean="0"/>
              <a:t>SRW </a:t>
            </a:r>
            <a:r>
              <a:rPr lang="cs-CZ" dirty="0" err="1"/>
              <a:t>Lock</a:t>
            </a:r>
            <a:r>
              <a:rPr lang="cs-CZ" dirty="0"/>
              <a:t> má velikost pointeru</a:t>
            </a:r>
          </a:p>
          <a:p>
            <a:pPr lvl="1"/>
            <a:r>
              <a:rPr lang="cs-CZ" dirty="0"/>
              <a:t>nemůže obsahovat příliš informací a nemůže být přidělen </a:t>
            </a:r>
            <a:r>
              <a:rPr lang="cs-CZ" dirty="0" smtClean="0"/>
              <a:t>rekurzivně</a:t>
            </a:r>
          </a:p>
          <a:p>
            <a:r>
              <a:rPr lang="cs-CZ" dirty="0" smtClean="0"/>
              <a:t>Není zaručeno pořadí přístupu k prostředku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281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392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8. </a:t>
            </a:r>
            <a:r>
              <a:rPr lang="cs-CZ" dirty="0" smtClean="0"/>
              <a:t>Synchronizace - </a:t>
            </a:r>
            <a:r>
              <a:rPr lang="cs-CZ" dirty="0"/>
              <a:t>Jednorázová </a:t>
            </a:r>
            <a:r>
              <a:rPr lang="cs-CZ" dirty="0" smtClean="0"/>
              <a:t>inicializace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 datové struktury, které mají být inicializovány pouze jednou - jedním </a:t>
            </a:r>
            <a:r>
              <a:rPr lang="cs-CZ" dirty="0"/>
              <a:t>vláknem</a:t>
            </a:r>
          </a:p>
          <a:p>
            <a:r>
              <a:rPr lang="cs-CZ" dirty="0"/>
              <a:t>Synchronní</a:t>
            </a:r>
          </a:p>
          <a:p>
            <a:pPr lvl="1"/>
            <a:r>
              <a:rPr lang="cs-CZ" i="1" dirty="0" err="1" smtClean="0"/>
              <a:t>InitOnceBeginInitialize</a:t>
            </a:r>
            <a:endParaRPr lang="cs-CZ" i="1" dirty="0"/>
          </a:p>
          <a:p>
            <a:pPr lvl="1"/>
            <a:r>
              <a:rPr lang="cs-CZ" i="1" dirty="0" err="1" smtClean="0"/>
              <a:t>InitOnceComplete</a:t>
            </a:r>
            <a:endParaRPr lang="cs-CZ" i="1" dirty="0"/>
          </a:p>
          <a:p>
            <a:pPr lvl="1"/>
            <a:r>
              <a:rPr lang="cs-CZ" i="1" dirty="0" err="1" smtClean="0"/>
              <a:t>InitOnceExecuteOnce</a:t>
            </a:r>
            <a:endParaRPr lang="cs-CZ" i="1" dirty="0"/>
          </a:p>
          <a:p>
            <a:pPr lvl="1"/>
            <a:r>
              <a:rPr lang="cs-CZ" i="1" dirty="0" err="1" smtClean="0"/>
              <a:t>InitOnceCallback</a:t>
            </a:r>
            <a:endParaRPr lang="cs-CZ" i="1" dirty="0"/>
          </a:p>
          <a:p>
            <a:r>
              <a:rPr lang="cs-CZ" dirty="0"/>
              <a:t>Asynchronní</a:t>
            </a:r>
          </a:p>
          <a:p>
            <a:pPr lvl="1"/>
            <a:r>
              <a:rPr lang="cs-CZ" i="1" dirty="0" smtClean="0"/>
              <a:t>INIT_ONCE_ASYNC</a:t>
            </a:r>
            <a:endParaRPr lang="cs-CZ" i="1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282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872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8. Synchronizace – IVA, ISLL, Fronta časovače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err="1"/>
              <a:t>Interlocked</a:t>
            </a:r>
            <a:r>
              <a:rPr lang="cs-CZ" b="1" dirty="0"/>
              <a:t> </a:t>
            </a:r>
            <a:r>
              <a:rPr lang="cs-CZ" b="1" dirty="0" err="1"/>
              <a:t>Variable</a:t>
            </a:r>
            <a:r>
              <a:rPr lang="cs-CZ" b="1" dirty="0"/>
              <a:t> Access</a:t>
            </a:r>
          </a:p>
          <a:p>
            <a:pPr lvl="1"/>
            <a:r>
              <a:rPr lang="cs-CZ" dirty="0"/>
              <a:t>Atomické operace nad 32-bitovými proměnnými pod 32-bitovým systémem; stejně pro 64-bitů</a:t>
            </a:r>
          </a:p>
          <a:p>
            <a:pPr lvl="2"/>
            <a:r>
              <a:rPr lang="cs-CZ" dirty="0" smtClean="0"/>
              <a:t>Operace </a:t>
            </a:r>
            <a:r>
              <a:rPr lang="cs-CZ" dirty="0"/>
              <a:t>nad proměnnou větší než registr nejsou atomické – např. 64 bitů na 32-bitovém </a:t>
            </a:r>
            <a:r>
              <a:rPr lang="cs-CZ" dirty="0" smtClean="0"/>
              <a:t>procesoru</a:t>
            </a:r>
          </a:p>
          <a:p>
            <a:pPr lvl="1"/>
            <a:r>
              <a:rPr lang="cs-CZ" dirty="0" err="1"/>
              <a:t>Increment</a:t>
            </a:r>
            <a:r>
              <a:rPr lang="cs-CZ" dirty="0"/>
              <a:t>, </a:t>
            </a:r>
            <a:r>
              <a:rPr lang="cs-CZ" dirty="0" err="1"/>
              <a:t>Decrement</a:t>
            </a:r>
            <a:r>
              <a:rPr lang="cs-CZ" dirty="0"/>
              <a:t>. Exchange, </a:t>
            </a:r>
            <a:r>
              <a:rPr lang="cs-CZ" dirty="0" err="1"/>
              <a:t>ExchangeAdd</a:t>
            </a:r>
            <a:r>
              <a:rPr lang="cs-CZ" dirty="0"/>
              <a:t>, </a:t>
            </a:r>
            <a:r>
              <a:rPr lang="cs-CZ" dirty="0" err="1"/>
              <a:t>CompareExchange</a:t>
            </a:r>
            <a:endParaRPr lang="cs-CZ" dirty="0"/>
          </a:p>
          <a:p>
            <a:r>
              <a:rPr lang="cs-CZ" b="1" dirty="0" err="1"/>
              <a:t>Interlocked</a:t>
            </a:r>
            <a:r>
              <a:rPr lang="cs-CZ" b="1" dirty="0"/>
              <a:t> Single </a:t>
            </a:r>
            <a:r>
              <a:rPr lang="cs-CZ" b="1" dirty="0" err="1"/>
              <a:t>Linked</a:t>
            </a:r>
            <a:r>
              <a:rPr lang="cs-CZ" b="1" dirty="0"/>
              <a:t> List</a:t>
            </a:r>
          </a:p>
          <a:p>
            <a:pPr lvl="1"/>
            <a:r>
              <a:rPr lang="cs-CZ" dirty="0"/>
              <a:t>Atomické operace nad jednosměrným seznamem</a:t>
            </a:r>
          </a:p>
          <a:p>
            <a:r>
              <a:rPr lang="cs-CZ" b="1" dirty="0"/>
              <a:t>Fronta časovače</a:t>
            </a:r>
          </a:p>
          <a:p>
            <a:pPr lvl="1"/>
            <a:r>
              <a:rPr lang="cs-CZ" dirty="0"/>
              <a:t>Umožňuje naplánovat vyvolání dané </a:t>
            </a:r>
            <a:r>
              <a:rPr lang="cs-CZ" dirty="0" err="1"/>
              <a:t>callback</a:t>
            </a:r>
            <a:r>
              <a:rPr lang="cs-CZ" dirty="0"/>
              <a:t> funkce v zadanou dobu</a:t>
            </a:r>
          </a:p>
          <a:p>
            <a:pPr lvl="1"/>
            <a:r>
              <a:rPr lang="cs-CZ" dirty="0" err="1"/>
              <a:t>CreateTimerQueue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283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447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8. Rizika synchronizace na </a:t>
            </a:r>
            <a:r>
              <a:rPr lang="cs-CZ" dirty="0" err="1" smtClean="0"/>
              <a:t>víceproces</a:t>
            </a:r>
            <a:r>
              <a:rPr lang="cs-CZ" dirty="0" smtClean="0"/>
              <a:t>. systémech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Zápis do paměti je </a:t>
            </a:r>
            <a:r>
              <a:rPr lang="cs-CZ" dirty="0" err="1" smtClean="0"/>
              <a:t>cachován</a:t>
            </a:r>
            <a:r>
              <a:rPr lang="cs-CZ" dirty="0" smtClean="0"/>
              <a:t> pro zvýšení výkonu</a:t>
            </a:r>
          </a:p>
          <a:p>
            <a:r>
              <a:rPr lang="cs-CZ" dirty="0" smtClean="0"/>
              <a:t>Čtení dat jde z </a:t>
            </a:r>
            <a:r>
              <a:rPr lang="cs-CZ" dirty="0" err="1" smtClean="0"/>
              <a:t>cache</a:t>
            </a:r>
            <a:endParaRPr lang="cs-CZ" dirty="0" smtClean="0"/>
          </a:p>
          <a:p>
            <a:r>
              <a:rPr lang="cs-CZ" dirty="0" smtClean="0"/>
              <a:t>Procesor provádí optimalizaci přístupu k datům spekulativním načítáním do </a:t>
            </a:r>
            <a:r>
              <a:rPr lang="cs-CZ" dirty="0" err="1" smtClean="0"/>
              <a:t>cache</a:t>
            </a:r>
            <a:r>
              <a:rPr lang="cs-CZ" dirty="0" smtClean="0"/>
              <a:t>, když předpokládá, že budou žádána</a:t>
            </a:r>
          </a:p>
          <a:p>
            <a:r>
              <a:rPr lang="cs-CZ" dirty="0" smtClean="0"/>
              <a:t>Paměťové operace mohou být prováděny mimo pořadí pro zvýšení výkonu</a:t>
            </a:r>
          </a:p>
          <a:p>
            <a:r>
              <a:rPr lang="cs-CZ" dirty="0" smtClean="0"/>
              <a:t>Řešením je paměťová bariera</a:t>
            </a:r>
          </a:p>
          <a:p>
            <a:pPr lvl="1"/>
            <a:r>
              <a:rPr lang="cs-CZ" dirty="0" err="1" smtClean="0"/>
              <a:t>Acquire</a:t>
            </a:r>
            <a:r>
              <a:rPr lang="cs-CZ" dirty="0" smtClean="0"/>
              <a:t> – před další instrukcí v zapsaném kódu</a:t>
            </a:r>
          </a:p>
          <a:p>
            <a:pPr lvl="1"/>
            <a:r>
              <a:rPr lang="cs-CZ" dirty="0" err="1" smtClean="0"/>
              <a:t>Release</a:t>
            </a:r>
            <a:r>
              <a:rPr lang="cs-CZ" dirty="0" smtClean="0"/>
              <a:t> – po další instrukci v zapsaném kódu</a:t>
            </a:r>
          </a:p>
          <a:p>
            <a:pPr lvl="1"/>
            <a:r>
              <a:rPr lang="cs-CZ" dirty="0" smtClean="0"/>
              <a:t>Fence – dostupné v době provedení instrukce</a:t>
            </a:r>
          </a:p>
          <a:p>
            <a:pPr lvl="1"/>
            <a:r>
              <a:rPr lang="cs-CZ" dirty="0" err="1" smtClean="0"/>
              <a:t>fce</a:t>
            </a:r>
            <a:r>
              <a:rPr lang="cs-CZ" dirty="0" smtClean="0"/>
              <a:t> </a:t>
            </a:r>
            <a:r>
              <a:rPr lang="cs-CZ" dirty="0" err="1" smtClean="0"/>
              <a:t>WinAPI</a:t>
            </a:r>
            <a:r>
              <a:rPr lang="cs-CZ" dirty="0" smtClean="0"/>
              <a:t> se o to postarají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284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813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8. Zprávy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Možnost zasílání </a:t>
            </a:r>
            <a:r>
              <a:rPr lang="cs-CZ" dirty="0"/>
              <a:t>zpráv do front</a:t>
            </a:r>
          </a:p>
          <a:p>
            <a:r>
              <a:rPr lang="cs-CZ" dirty="0" smtClean="0"/>
              <a:t>Asynchronní doručení </a:t>
            </a:r>
            <a:r>
              <a:rPr lang="cs-CZ" dirty="0"/>
              <a:t>z hlediska </a:t>
            </a:r>
            <a:r>
              <a:rPr lang="cs-CZ" dirty="0" smtClean="0"/>
              <a:t>příjemce </a:t>
            </a:r>
          </a:p>
          <a:p>
            <a:r>
              <a:rPr lang="cs-CZ" dirty="0" smtClean="0"/>
              <a:t>Je zajištěna </a:t>
            </a:r>
            <a:r>
              <a:rPr lang="cs-CZ" dirty="0"/>
              <a:t>synchronizace, konzistence, při doručení do fronty zpráv příjemce</a:t>
            </a:r>
          </a:p>
          <a:p>
            <a:r>
              <a:rPr lang="cs-CZ" dirty="0" smtClean="0"/>
              <a:t></a:t>
            </a:r>
            <a:r>
              <a:rPr lang="cs-CZ" i="1" dirty="0" err="1" smtClean="0"/>
              <a:t>PostMessage</a:t>
            </a:r>
            <a:r>
              <a:rPr lang="cs-CZ" dirty="0" smtClean="0"/>
              <a:t> </a:t>
            </a:r>
            <a:r>
              <a:rPr lang="cs-CZ" dirty="0"/>
              <a:t>– neblokující odeslání zprávy</a:t>
            </a:r>
          </a:p>
          <a:p>
            <a:r>
              <a:rPr lang="cs-CZ" i="1" dirty="0" err="1" smtClean="0"/>
              <a:t>SendMessage</a:t>
            </a:r>
            <a:r>
              <a:rPr lang="cs-CZ" dirty="0" smtClean="0"/>
              <a:t> </a:t>
            </a:r>
            <a:r>
              <a:rPr lang="cs-CZ" dirty="0"/>
              <a:t>– odesílající je blokován do té doby, než je zpráva zpracována a vrácena návratová hodnota</a:t>
            </a:r>
          </a:p>
          <a:p>
            <a:pPr lvl="1"/>
            <a:r>
              <a:rPr lang="cs-CZ" i="1" dirty="0" err="1" smtClean="0"/>
              <a:t>InSendMessage</a:t>
            </a:r>
            <a:endParaRPr lang="cs-CZ" i="1" dirty="0"/>
          </a:p>
          <a:p>
            <a:pPr lvl="1"/>
            <a:r>
              <a:rPr lang="cs-CZ" i="1" dirty="0" err="1" smtClean="0"/>
              <a:t>SendMessageTimeout</a:t>
            </a:r>
            <a:endParaRPr lang="cs-CZ" i="1" dirty="0" smtClean="0"/>
          </a:p>
          <a:p>
            <a:pPr lvl="1"/>
            <a:endParaRPr lang="cs-CZ" i="1" dirty="0"/>
          </a:p>
          <a:p>
            <a:r>
              <a:rPr lang="cs-CZ" i="1" dirty="0" err="1" smtClean="0"/>
              <a:t>Get</a:t>
            </a:r>
            <a:r>
              <a:rPr lang="cs-CZ" i="1" dirty="0" smtClean="0"/>
              <a:t>/</a:t>
            </a:r>
            <a:r>
              <a:rPr lang="cs-CZ" i="1" dirty="0" err="1" smtClean="0"/>
              <a:t>PeekMessage</a:t>
            </a:r>
            <a:r>
              <a:rPr lang="cs-CZ" dirty="0" smtClean="0"/>
              <a:t> </a:t>
            </a:r>
            <a:r>
              <a:rPr lang="cs-CZ" dirty="0"/>
              <a:t>– vyzvednutí/přečtení zprávy z fronty</a:t>
            </a:r>
          </a:p>
          <a:p>
            <a:r>
              <a:rPr lang="cs-CZ" i="1" dirty="0" err="1" smtClean="0"/>
              <a:t>WaitMessage</a:t>
            </a:r>
            <a:r>
              <a:rPr lang="cs-CZ" dirty="0" smtClean="0"/>
              <a:t> </a:t>
            </a:r>
            <a:r>
              <a:rPr lang="cs-CZ" dirty="0"/>
              <a:t>– vlákno se naplánuje až po přijetí zprávy</a:t>
            </a:r>
          </a:p>
          <a:p>
            <a:r>
              <a:rPr lang="cs-CZ" i="1" dirty="0" err="1" smtClean="0"/>
              <a:t>PostThreadMessage</a:t>
            </a:r>
            <a:r>
              <a:rPr lang="cs-CZ" dirty="0" smtClean="0"/>
              <a:t> </a:t>
            </a:r>
            <a:r>
              <a:rPr lang="cs-CZ" dirty="0"/>
              <a:t>– doručení do fronty zpráv konkrétního </a:t>
            </a:r>
            <a:r>
              <a:rPr lang="cs-CZ" dirty="0" err="1"/>
              <a:t>threadu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285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572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8. </a:t>
            </a:r>
            <a:r>
              <a:rPr lang="cs-CZ" dirty="0"/>
              <a:t>Inter-</a:t>
            </a:r>
            <a:r>
              <a:rPr lang="cs-CZ" dirty="0" err="1"/>
              <a:t>Process</a:t>
            </a:r>
            <a:r>
              <a:rPr lang="cs-CZ" dirty="0"/>
              <a:t> </a:t>
            </a:r>
            <a:r>
              <a:rPr lang="cs-CZ" dirty="0" err="1" smtClean="0"/>
              <a:t>Communication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Lze synchronizovat </a:t>
            </a:r>
            <a:r>
              <a:rPr lang="cs-CZ" dirty="0"/>
              <a:t>i ta vlákna, která se nacházejí v různých procesech</a:t>
            </a:r>
          </a:p>
          <a:p>
            <a:r>
              <a:rPr lang="cs-CZ" b="1" dirty="0" err="1"/>
              <a:t>DuplicateHandle</a:t>
            </a:r>
            <a:endParaRPr lang="cs-CZ" b="1" dirty="0"/>
          </a:p>
          <a:p>
            <a:pPr lvl="1"/>
            <a:r>
              <a:rPr lang="cs-CZ" dirty="0"/>
              <a:t>duplikuje stávající handle objektu tak, aby ho mohl použít i jiný proces</a:t>
            </a:r>
          </a:p>
          <a:p>
            <a:pPr lvl="2"/>
            <a:r>
              <a:rPr lang="cs-CZ" dirty="0" smtClean="0"/>
              <a:t>např</a:t>
            </a:r>
            <a:r>
              <a:rPr lang="cs-CZ" dirty="0"/>
              <a:t>. </a:t>
            </a:r>
            <a:r>
              <a:rPr lang="cs-CZ" dirty="0" err="1"/>
              <a:t>OpenSemaphore</a:t>
            </a:r>
            <a:endParaRPr lang="cs-CZ" dirty="0"/>
          </a:p>
          <a:p>
            <a:pPr lvl="1"/>
            <a:r>
              <a:rPr lang="cs-CZ" dirty="0"/>
              <a:t>výměna informací vyžaduje nějakou formu interakce mezi procesy</a:t>
            </a:r>
          </a:p>
          <a:p>
            <a:pPr lvl="2"/>
            <a:r>
              <a:rPr lang="cs-CZ" dirty="0" smtClean="0"/>
              <a:t>pojmenované </a:t>
            </a:r>
            <a:r>
              <a:rPr lang="cs-CZ" dirty="0"/>
              <a:t>objekty</a:t>
            </a:r>
          </a:p>
          <a:p>
            <a:pPr lvl="2"/>
            <a:r>
              <a:rPr lang="cs-CZ" dirty="0" smtClean="0"/>
              <a:t>roury</a:t>
            </a:r>
            <a:endParaRPr lang="cs-CZ" dirty="0"/>
          </a:p>
          <a:p>
            <a:pPr lvl="2"/>
            <a:r>
              <a:rPr lang="cs-CZ" dirty="0" smtClean="0"/>
              <a:t>sdílená </a:t>
            </a:r>
            <a:r>
              <a:rPr lang="cs-CZ" dirty="0"/>
              <a:t>paměť – </a:t>
            </a:r>
            <a:r>
              <a:rPr lang="cs-CZ" dirty="0" err="1"/>
              <a:t>CreateFileMapping</a:t>
            </a:r>
            <a:endParaRPr lang="cs-CZ" dirty="0"/>
          </a:p>
          <a:p>
            <a:pPr lvl="1"/>
            <a:r>
              <a:rPr lang="cs-CZ" dirty="0"/>
              <a:t>lze získat handle pojmenovaného objektu v jiném procesu, když se předem zná jeho jméno</a:t>
            </a:r>
          </a:p>
          <a:p>
            <a:pPr lvl="2"/>
            <a:r>
              <a:rPr lang="cs-CZ" dirty="0" smtClean="0"/>
              <a:t>takto </a:t>
            </a:r>
            <a:r>
              <a:rPr lang="cs-CZ" dirty="0"/>
              <a:t>lze vzájemně synchronizovat i 32 a 64 bitové </a:t>
            </a:r>
            <a:r>
              <a:rPr lang="cs-CZ" dirty="0" smtClean="0"/>
              <a:t>procesy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286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620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8. Inter-</a:t>
            </a:r>
            <a:r>
              <a:rPr lang="cs-CZ" dirty="0" err="1"/>
              <a:t>Process</a:t>
            </a:r>
            <a:r>
              <a:rPr lang="cs-CZ" dirty="0"/>
              <a:t> </a:t>
            </a:r>
            <a:r>
              <a:rPr lang="cs-CZ" dirty="0" err="1"/>
              <a:t>Communication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Zaslání zprávy</a:t>
            </a:r>
          </a:p>
          <a:p>
            <a:pPr lvl="1"/>
            <a:r>
              <a:rPr lang="cs-CZ" dirty="0"/>
              <a:t>WM_COPYDATA se nemusí omezit jen na parametry, ale může poslat i větší paměťový blok</a:t>
            </a:r>
          </a:p>
          <a:p>
            <a:r>
              <a:rPr lang="cs-CZ" b="1" dirty="0"/>
              <a:t>Dědičnost</a:t>
            </a:r>
          </a:p>
          <a:p>
            <a:pPr lvl="1"/>
            <a:r>
              <a:rPr lang="cs-CZ" dirty="0" err="1" smtClean="0"/>
              <a:t>CreateProcess</a:t>
            </a:r>
            <a:endParaRPr lang="cs-CZ" dirty="0" smtClean="0"/>
          </a:p>
          <a:p>
            <a:pPr lvl="2"/>
            <a:r>
              <a:rPr lang="cs-CZ" dirty="0" smtClean="0"/>
              <a:t>při </a:t>
            </a:r>
            <a:r>
              <a:rPr lang="cs-CZ" dirty="0"/>
              <a:t>vytváření dalšího procesu lze specifikovat, zda má zdědit platné </a:t>
            </a:r>
            <a:r>
              <a:rPr lang="cs-CZ" dirty="0" err="1"/>
              <a:t>handles</a:t>
            </a:r>
            <a:r>
              <a:rPr lang="cs-CZ" dirty="0"/>
              <a:t> rodičovského procesu</a:t>
            </a:r>
          </a:p>
          <a:p>
            <a:pPr lvl="1"/>
            <a:r>
              <a:rPr lang="cs-CZ" dirty="0"/>
              <a:t>Potřebné informace lze sdělit například příkazovou řádkou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287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836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8. Sdílené sekce DLL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Jednu DLL může načíst více procesů</a:t>
            </a:r>
          </a:p>
          <a:p>
            <a:r>
              <a:rPr lang="cs-CZ" dirty="0" smtClean="0"/>
              <a:t>Vytvoří se nová sekce DLL</a:t>
            </a:r>
          </a:p>
          <a:p>
            <a:pPr lvl="1"/>
            <a:r>
              <a:rPr lang="cs-CZ" dirty="0" smtClean="0"/>
              <a:t>Vedle .</a:t>
            </a:r>
            <a:r>
              <a:rPr lang="cs-CZ" dirty="0" err="1" smtClean="0"/>
              <a:t>txt</a:t>
            </a:r>
            <a:r>
              <a:rPr lang="cs-CZ" dirty="0" smtClean="0"/>
              <a:t>, .</a:t>
            </a:r>
            <a:r>
              <a:rPr lang="cs-CZ" dirty="0" err="1" smtClean="0"/>
              <a:t>bss</a:t>
            </a:r>
            <a:r>
              <a:rPr lang="cs-CZ" dirty="0" smtClean="0"/>
              <a:t>, …</a:t>
            </a:r>
          </a:p>
          <a:p>
            <a:r>
              <a:rPr lang="cs-CZ" dirty="0" smtClean="0"/>
              <a:t>Podle flagů OS pozná, že pro ni má vytvořit sdílený segment</a:t>
            </a:r>
          </a:p>
          <a:p>
            <a:r>
              <a:rPr lang="cs-CZ" dirty="0" smtClean="0"/>
              <a:t>Data v segmentu jsou sdílena pro všechny procesy, které DLL načtou</a:t>
            </a:r>
          </a:p>
          <a:p>
            <a:pPr lvl="1"/>
            <a:r>
              <a:rPr lang="cs-CZ" dirty="0" smtClean="0"/>
              <a:t>Synchronizaci musí zajistit programátor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288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095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8. Sdílené sekce DLL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#</a:t>
            </a:r>
            <a:r>
              <a:rPr lang="cs-CZ" b="1" dirty="0" err="1"/>
              <a:t>pragma</a:t>
            </a:r>
            <a:r>
              <a:rPr lang="cs-CZ" b="1" dirty="0"/>
              <a:t> </a:t>
            </a:r>
            <a:r>
              <a:rPr lang="cs-CZ" dirty="0" err="1"/>
              <a:t>data_seg</a:t>
            </a:r>
            <a:r>
              <a:rPr lang="cs-CZ" dirty="0"/>
              <a:t>(".MYDATA")</a:t>
            </a:r>
            <a:endParaRPr lang="cs-CZ" sz="2800" dirty="0"/>
          </a:p>
          <a:p>
            <a:pPr marL="0" indent="0">
              <a:buNone/>
            </a:pPr>
            <a:r>
              <a:rPr lang="cs-CZ" dirty="0" err="1"/>
              <a:t>int</a:t>
            </a:r>
            <a:r>
              <a:rPr lang="cs-CZ" dirty="0"/>
              <a:t> </a:t>
            </a:r>
            <a:r>
              <a:rPr lang="cs-CZ" dirty="0" err="1"/>
              <a:t>myint</a:t>
            </a:r>
            <a:r>
              <a:rPr lang="cs-CZ" dirty="0"/>
              <a:t> = 0;</a:t>
            </a:r>
            <a:endParaRPr lang="cs-CZ" sz="2800" dirty="0"/>
          </a:p>
          <a:p>
            <a:pPr marL="0" indent="0">
              <a:buNone/>
            </a:pPr>
            <a:r>
              <a:rPr lang="cs-CZ" dirty="0"/>
              <a:t>#</a:t>
            </a:r>
            <a:r>
              <a:rPr lang="cs-CZ" b="1" dirty="0" err="1"/>
              <a:t>pragma</a:t>
            </a:r>
            <a:r>
              <a:rPr lang="cs-CZ" b="1" dirty="0"/>
              <a:t> </a:t>
            </a:r>
            <a:r>
              <a:rPr lang="cs-CZ" dirty="0" err="1"/>
              <a:t>data_seg</a:t>
            </a:r>
            <a:r>
              <a:rPr lang="cs-CZ" dirty="0"/>
              <a:t>()</a:t>
            </a:r>
            <a:endParaRPr lang="cs-CZ" sz="2800" dirty="0"/>
          </a:p>
          <a:p>
            <a:pPr marL="0" indent="0">
              <a:buNone/>
            </a:pPr>
            <a:r>
              <a:rPr lang="cs-CZ" dirty="0"/>
              <a:t>#</a:t>
            </a:r>
            <a:r>
              <a:rPr lang="cs-CZ" b="1" dirty="0" err="1"/>
              <a:t>pragma</a:t>
            </a:r>
            <a:r>
              <a:rPr lang="cs-CZ" b="1" dirty="0"/>
              <a:t> </a:t>
            </a:r>
            <a:r>
              <a:rPr lang="cs-CZ" dirty="0"/>
              <a:t>comment(linker, </a:t>
            </a:r>
            <a:r>
              <a:rPr lang="cs-CZ" dirty="0" smtClean="0"/>
              <a:t>/</a:t>
            </a:r>
            <a:r>
              <a:rPr lang="cs-CZ" dirty="0"/>
              <a:t>SECTION:.MYDATA,RWS")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//.DEF </a:t>
            </a:r>
            <a:r>
              <a:rPr lang="cs-CZ" dirty="0" err="1"/>
              <a:t>file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SECTIONS</a:t>
            </a:r>
          </a:p>
          <a:p>
            <a:pPr marL="0" indent="0">
              <a:buNone/>
            </a:pPr>
            <a:r>
              <a:rPr lang="cs-CZ" dirty="0"/>
              <a:t>.MYDATA</a:t>
            </a:r>
          </a:p>
          <a:p>
            <a:pPr marL="0" indent="0">
              <a:buNone/>
            </a:pPr>
            <a:r>
              <a:rPr lang="cs-CZ" dirty="0"/>
              <a:t>READ WRITE SHARED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289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351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</a:t>
            </a:r>
            <a:r>
              <a:rPr lang="cs-CZ" dirty="0" err="1" smtClean="0"/>
              <a:t>Flynnova</a:t>
            </a:r>
            <a:r>
              <a:rPr lang="cs-CZ" dirty="0" smtClean="0"/>
              <a:t> taxonomie – </a:t>
            </a:r>
            <a:r>
              <a:rPr lang="cs-CZ" dirty="0"/>
              <a:t>SIMD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Single </a:t>
            </a:r>
            <a:r>
              <a:rPr lang="cs-CZ" dirty="0" err="1" smtClean="0"/>
              <a:t>instruciton</a:t>
            </a:r>
            <a:r>
              <a:rPr lang="cs-CZ" dirty="0" smtClean="0"/>
              <a:t>, </a:t>
            </a:r>
            <a:r>
              <a:rPr lang="cs-CZ" dirty="0" err="1" smtClean="0"/>
              <a:t>multiple</a:t>
            </a:r>
            <a:r>
              <a:rPr lang="cs-CZ" dirty="0" smtClean="0"/>
              <a:t> data</a:t>
            </a:r>
          </a:p>
          <a:p>
            <a:r>
              <a:rPr lang="cs-CZ" dirty="0" smtClean="0"/>
              <a:t>Vektorové a maticové procesory</a:t>
            </a:r>
          </a:p>
          <a:p>
            <a:r>
              <a:rPr lang="cs-CZ" dirty="0" smtClean="0"/>
              <a:t>Tatáž instrukce se provádí na všech procesorech, ale s různými daty</a:t>
            </a:r>
          </a:p>
          <a:p>
            <a:r>
              <a:rPr lang="cs-CZ" dirty="0" smtClean="0"/>
              <a:t>Určeny zejména pro  vědecké </a:t>
            </a:r>
            <a:r>
              <a:rPr lang="cs-CZ" dirty="0"/>
              <a:t>a technické </a:t>
            </a:r>
            <a:r>
              <a:rPr lang="cs-CZ" dirty="0" smtClean="0"/>
              <a:t>výpočty, ale i např. multimédia  (úprava kontrastu – přičítání/odčítání hodnoty od velkého počtu pixelů – lze načíst a zpracovat n-</a:t>
            </a:r>
            <a:r>
              <a:rPr lang="cs-CZ" dirty="0" err="1" smtClean="0"/>
              <a:t>tici</a:t>
            </a:r>
            <a:r>
              <a:rPr lang="cs-CZ" dirty="0" smtClean="0"/>
              <a:t> pixelů ve stejný čas-&gt; urychlení, …)</a:t>
            </a:r>
          </a:p>
          <a:p>
            <a:r>
              <a:rPr lang="cs-CZ" dirty="0" smtClean="0"/>
              <a:t>Ne všechny algoritmy lze jednoduše </a:t>
            </a:r>
            <a:r>
              <a:rPr lang="cs-CZ" dirty="0" err="1" smtClean="0"/>
              <a:t>vektorizovat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800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8. POSIX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Portable </a:t>
            </a:r>
            <a:r>
              <a:rPr lang="cs-CZ" dirty="0" err="1" smtClean="0"/>
              <a:t>operating</a:t>
            </a:r>
            <a:r>
              <a:rPr lang="cs-CZ" dirty="0" smtClean="0"/>
              <a:t> systém interface</a:t>
            </a:r>
          </a:p>
          <a:p>
            <a:r>
              <a:rPr lang="cs-CZ" dirty="0" smtClean="0"/>
              <a:t>API kompatibilní s UNIX-</a:t>
            </a:r>
            <a:r>
              <a:rPr lang="cs-CZ" dirty="0" err="1" smtClean="0"/>
              <a:t>like</a:t>
            </a:r>
            <a:r>
              <a:rPr lang="cs-CZ" dirty="0" smtClean="0"/>
              <a:t> OS</a:t>
            </a:r>
          </a:p>
          <a:p>
            <a:pPr lvl="1"/>
            <a:r>
              <a:rPr lang="cs-CZ" dirty="0" smtClean="0"/>
              <a:t>Obecně ho může implementovat kterýkoliv OS</a:t>
            </a:r>
          </a:p>
          <a:p>
            <a:r>
              <a:rPr lang="cs-CZ" dirty="0" smtClean="0"/>
              <a:t>3 části:</a:t>
            </a:r>
          </a:p>
          <a:p>
            <a:pPr lvl="1"/>
            <a:r>
              <a:rPr lang="cs-CZ" dirty="0" smtClean="0"/>
              <a:t>API jádra OS (</a:t>
            </a:r>
            <a:r>
              <a:rPr lang="cs-CZ" dirty="0" err="1" smtClean="0"/>
              <a:t>real-time</a:t>
            </a:r>
            <a:r>
              <a:rPr lang="cs-CZ" dirty="0" smtClean="0"/>
              <a:t>, vlákna bezpečnost, IPC)</a:t>
            </a:r>
          </a:p>
          <a:p>
            <a:pPr lvl="1"/>
            <a:r>
              <a:rPr lang="cs-CZ" dirty="0" smtClean="0"/>
              <a:t>Příkazová řádka a utility</a:t>
            </a:r>
          </a:p>
          <a:p>
            <a:pPr lvl="1"/>
            <a:r>
              <a:rPr lang="cs-CZ" dirty="0" smtClean="0"/>
              <a:t>Validace</a:t>
            </a:r>
          </a:p>
          <a:p>
            <a:r>
              <a:rPr lang="cs-CZ" dirty="0" smtClean="0"/>
              <a:t>OS kompatibilní se standardem POSIX, mají </a:t>
            </a:r>
            <a:r>
              <a:rPr lang="cs-CZ" dirty="0" err="1" smtClean="0"/>
              <a:t>certif</a:t>
            </a:r>
            <a:r>
              <a:rPr lang="cs-CZ" dirty="0" smtClean="0"/>
              <a:t>.</a:t>
            </a:r>
          </a:p>
          <a:p>
            <a:pPr lvl="1"/>
            <a:r>
              <a:rPr lang="cs-CZ" dirty="0" smtClean="0"/>
              <a:t>HP-UX</a:t>
            </a:r>
          </a:p>
          <a:p>
            <a:pPr lvl="1"/>
            <a:r>
              <a:rPr lang="cs-CZ" dirty="0" err="1" smtClean="0"/>
              <a:t>OpenSolaris</a:t>
            </a:r>
            <a:endParaRPr lang="cs-CZ" dirty="0" smtClean="0"/>
          </a:p>
          <a:p>
            <a:pPr lvl="1"/>
            <a:r>
              <a:rPr lang="cs-CZ" dirty="0" smtClean="0"/>
              <a:t>Windows NT/2003/Vista </a:t>
            </a:r>
            <a:r>
              <a:rPr lang="cs-CZ" dirty="0" err="1" smtClean="0"/>
              <a:t>Enterprise</a:t>
            </a:r>
            <a:endParaRPr lang="cs-CZ" dirty="0" smtClean="0"/>
          </a:p>
          <a:p>
            <a:r>
              <a:rPr lang="cs-CZ" dirty="0" smtClean="0"/>
              <a:t>Většinou </a:t>
            </a:r>
            <a:r>
              <a:rPr lang="cs-CZ" dirty="0" err="1" smtClean="0"/>
              <a:t>kompat</a:t>
            </a:r>
            <a:r>
              <a:rPr lang="cs-CZ" dirty="0" smtClean="0"/>
              <a:t>., bez certifikátu</a:t>
            </a:r>
          </a:p>
          <a:p>
            <a:pPr lvl="1"/>
            <a:r>
              <a:rPr lang="cs-CZ" dirty="0" err="1" smtClean="0"/>
              <a:t>FreeBSD</a:t>
            </a:r>
            <a:endParaRPr lang="cs-CZ" dirty="0" smtClean="0"/>
          </a:p>
          <a:p>
            <a:pPr lvl="1"/>
            <a:r>
              <a:rPr lang="cs-CZ" dirty="0" smtClean="0"/>
              <a:t>Linux (většina distribucí)</a:t>
            </a:r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290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735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8. POSIX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#</a:t>
            </a:r>
            <a:r>
              <a:rPr lang="cs-CZ" dirty="0" err="1"/>
              <a:t>include</a:t>
            </a:r>
            <a:r>
              <a:rPr lang="cs-CZ" dirty="0"/>
              <a:t> &lt;</a:t>
            </a:r>
            <a:r>
              <a:rPr lang="cs-CZ" dirty="0" err="1"/>
              <a:t>pthread.h</a:t>
            </a:r>
            <a:r>
              <a:rPr lang="cs-CZ" dirty="0"/>
              <a:t>&gt;</a:t>
            </a:r>
          </a:p>
          <a:p>
            <a:pPr marL="0" indent="0">
              <a:buNone/>
            </a:pPr>
            <a:r>
              <a:rPr lang="cs-CZ" dirty="0"/>
              <a:t>#</a:t>
            </a:r>
            <a:r>
              <a:rPr lang="cs-CZ" dirty="0" err="1"/>
              <a:t>include</a:t>
            </a:r>
            <a:r>
              <a:rPr lang="cs-CZ" dirty="0"/>
              <a:t> &lt;</a:t>
            </a:r>
            <a:r>
              <a:rPr lang="cs-CZ" dirty="0" err="1"/>
              <a:t>stdlib.h</a:t>
            </a:r>
            <a:r>
              <a:rPr lang="cs-CZ" dirty="0"/>
              <a:t>&gt;</a:t>
            </a:r>
          </a:p>
          <a:p>
            <a:pPr marL="0" indent="0">
              <a:buNone/>
            </a:pPr>
            <a:r>
              <a:rPr lang="cs-CZ" dirty="0"/>
              <a:t>#</a:t>
            </a:r>
            <a:r>
              <a:rPr lang="cs-CZ" dirty="0" err="1"/>
              <a:t>include</a:t>
            </a:r>
            <a:r>
              <a:rPr lang="cs-CZ" dirty="0"/>
              <a:t> &lt;</a:t>
            </a:r>
            <a:r>
              <a:rPr lang="cs-CZ" dirty="0" err="1"/>
              <a:t>stdio.h</a:t>
            </a:r>
            <a:r>
              <a:rPr lang="cs-CZ" dirty="0"/>
              <a:t>&gt;</a:t>
            </a:r>
          </a:p>
          <a:p>
            <a:pPr marL="0" indent="0">
              <a:buNone/>
            </a:pPr>
            <a:r>
              <a:rPr lang="cs-CZ" dirty="0" err="1"/>
              <a:t>void</a:t>
            </a:r>
            <a:r>
              <a:rPr lang="cs-CZ" dirty="0"/>
              <a:t> *</a:t>
            </a:r>
            <a:r>
              <a:rPr lang="cs-CZ" dirty="0" err="1"/>
              <a:t>thread_func</a:t>
            </a:r>
            <a:r>
              <a:rPr lang="cs-CZ" dirty="0"/>
              <a:t>( </a:t>
            </a:r>
            <a:r>
              <a:rPr lang="cs-CZ" dirty="0" err="1"/>
              <a:t>void</a:t>
            </a:r>
            <a:r>
              <a:rPr lang="cs-CZ" dirty="0"/>
              <a:t> *</a:t>
            </a:r>
            <a:r>
              <a:rPr lang="cs-CZ" dirty="0" err="1"/>
              <a:t>vptr_args</a:t>
            </a:r>
            <a:r>
              <a:rPr lang="cs-CZ" dirty="0"/>
              <a:t> ) {</a:t>
            </a:r>
          </a:p>
          <a:p>
            <a:pPr marL="0" indent="0">
              <a:buNone/>
            </a:pPr>
            <a:r>
              <a:rPr lang="cs-CZ" dirty="0" smtClean="0"/>
              <a:t>   </a:t>
            </a:r>
            <a:r>
              <a:rPr lang="cs-CZ" dirty="0" err="1" smtClean="0"/>
              <a:t>int</a:t>
            </a:r>
            <a:r>
              <a:rPr lang="cs-CZ" dirty="0" smtClean="0"/>
              <a:t> </a:t>
            </a:r>
            <a:r>
              <a:rPr lang="cs-CZ" dirty="0"/>
              <a:t>i, j;</a:t>
            </a:r>
          </a:p>
          <a:p>
            <a:pPr marL="0" indent="0">
              <a:buNone/>
            </a:pPr>
            <a:r>
              <a:rPr lang="cs-CZ" dirty="0" smtClean="0"/>
              <a:t>   </a:t>
            </a:r>
            <a:r>
              <a:rPr lang="cs-CZ" dirty="0" err="1" smtClean="0"/>
              <a:t>for</a:t>
            </a:r>
            <a:r>
              <a:rPr lang="cs-CZ" dirty="0"/>
              <a:t>( j= 0; j &lt; 20; ++j ){ </a:t>
            </a:r>
            <a:r>
              <a:rPr lang="cs-CZ" dirty="0" err="1"/>
              <a:t>fprintf</a:t>
            </a:r>
            <a:r>
              <a:rPr lang="cs-CZ" dirty="0"/>
              <a:t>( </a:t>
            </a:r>
            <a:r>
              <a:rPr lang="cs-CZ" dirty="0" err="1"/>
              <a:t>stderr</a:t>
            </a:r>
            <a:r>
              <a:rPr lang="cs-CZ" dirty="0"/>
              <a:t> "	b\n" ); </a:t>
            </a:r>
            <a:r>
              <a:rPr lang="cs-CZ" dirty="0" err="1"/>
              <a:t>sleep</a:t>
            </a:r>
            <a:r>
              <a:rPr lang="cs-CZ" dirty="0"/>
              <a:t>(10);	}</a:t>
            </a:r>
          </a:p>
          <a:p>
            <a:pPr marL="0" indent="0">
              <a:buNone/>
            </a:pPr>
            <a:r>
              <a:rPr lang="cs-CZ" dirty="0" smtClean="0"/>
              <a:t>   return </a:t>
            </a:r>
            <a:r>
              <a:rPr lang="cs-CZ" dirty="0"/>
              <a:t>NULL;</a:t>
            </a:r>
          </a:p>
          <a:p>
            <a:pPr marL="0" indent="0">
              <a:buNone/>
            </a:pPr>
            <a:r>
              <a:rPr lang="cs-CZ" dirty="0"/>
              <a:t>}</a:t>
            </a:r>
          </a:p>
          <a:p>
            <a:pPr marL="0" indent="0">
              <a:buNone/>
            </a:pPr>
            <a:r>
              <a:rPr lang="cs-CZ" dirty="0" err="1"/>
              <a:t>int</a:t>
            </a:r>
            <a:r>
              <a:rPr lang="cs-CZ" dirty="0"/>
              <a:t> </a:t>
            </a:r>
            <a:r>
              <a:rPr lang="cs-CZ" dirty="0" err="1"/>
              <a:t>main</a:t>
            </a:r>
            <a:r>
              <a:rPr lang="cs-CZ" dirty="0"/>
              <a:t>( </a:t>
            </a:r>
            <a:r>
              <a:rPr lang="cs-CZ" dirty="0" err="1"/>
              <a:t>void</a:t>
            </a:r>
            <a:r>
              <a:rPr lang="cs-CZ" dirty="0"/>
              <a:t> ) {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</a:t>
            </a:r>
            <a:r>
              <a:rPr lang="cs-CZ" dirty="0" err="1" smtClean="0"/>
              <a:t>int</a:t>
            </a:r>
            <a:r>
              <a:rPr lang="cs-CZ" dirty="0" smtClean="0"/>
              <a:t> </a:t>
            </a:r>
            <a:r>
              <a:rPr lang="cs-CZ" dirty="0"/>
              <a:t>i, j; </a:t>
            </a:r>
            <a:r>
              <a:rPr lang="cs-CZ" dirty="0" err="1"/>
              <a:t>pthread_t</a:t>
            </a:r>
            <a:r>
              <a:rPr lang="cs-CZ" dirty="0"/>
              <a:t> </a:t>
            </a:r>
            <a:r>
              <a:rPr lang="cs-CZ" dirty="0" err="1"/>
              <a:t>thread</a:t>
            </a:r>
            <a:r>
              <a:rPr lang="cs-CZ" dirty="0"/>
              <a:t>;</a:t>
            </a:r>
          </a:p>
          <a:p>
            <a:pPr marL="0" indent="0">
              <a:buNone/>
            </a:pPr>
            <a:r>
              <a:rPr lang="cs-CZ" dirty="0" smtClean="0"/>
              <a:t>  </a:t>
            </a:r>
            <a:r>
              <a:rPr lang="cs-CZ" dirty="0" err="1" smtClean="0"/>
              <a:t>pthread_create</a:t>
            </a:r>
            <a:r>
              <a:rPr lang="cs-CZ" dirty="0" smtClean="0"/>
              <a:t>(&amp;</a:t>
            </a:r>
            <a:r>
              <a:rPr lang="cs-CZ" dirty="0" err="1"/>
              <a:t>thread</a:t>
            </a:r>
            <a:r>
              <a:rPr lang="cs-CZ" dirty="0"/>
              <a:t>, NULL, &amp;</a:t>
            </a:r>
            <a:r>
              <a:rPr lang="cs-CZ" dirty="0" err="1"/>
              <a:t>thread_func</a:t>
            </a:r>
            <a:r>
              <a:rPr lang="cs-CZ" dirty="0"/>
              <a:t>, </a:t>
            </a:r>
            <a:r>
              <a:rPr lang="cs-CZ" dirty="0" smtClean="0"/>
              <a:t>NULL);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  </a:t>
            </a:r>
            <a:r>
              <a:rPr lang="cs-CZ" dirty="0" err="1" smtClean="0"/>
              <a:t>for</a:t>
            </a:r>
            <a:r>
              <a:rPr lang="cs-CZ" dirty="0"/>
              <a:t>( j= 0; j &lt; 20; ++j ){ </a:t>
            </a:r>
            <a:r>
              <a:rPr lang="cs-CZ" dirty="0" err="1"/>
              <a:t>fprintf</a:t>
            </a:r>
            <a:r>
              <a:rPr lang="cs-CZ" dirty="0"/>
              <a:t>( </a:t>
            </a:r>
            <a:r>
              <a:rPr lang="cs-CZ" dirty="0" err="1"/>
              <a:t>stdout</a:t>
            </a:r>
            <a:r>
              <a:rPr lang="cs-CZ" dirty="0"/>
              <a:t>, "a\n" ); </a:t>
            </a:r>
            <a:r>
              <a:rPr lang="cs-CZ" dirty="0" err="1"/>
              <a:t>sleep</a:t>
            </a:r>
            <a:r>
              <a:rPr lang="cs-CZ" dirty="0"/>
              <a:t>(10</a:t>
            </a:r>
            <a:r>
              <a:rPr lang="cs-CZ" dirty="0" smtClean="0"/>
              <a:t>);}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  </a:t>
            </a:r>
            <a:r>
              <a:rPr lang="cs-CZ" dirty="0" err="1" smtClean="0"/>
              <a:t>pthread_join</a:t>
            </a:r>
            <a:r>
              <a:rPr lang="cs-CZ" dirty="0"/>
              <a:t>( </a:t>
            </a:r>
            <a:r>
              <a:rPr lang="cs-CZ" dirty="0" err="1"/>
              <a:t>thread</a:t>
            </a:r>
            <a:r>
              <a:rPr lang="cs-CZ" dirty="0"/>
              <a:t>, NULL );</a:t>
            </a:r>
          </a:p>
          <a:p>
            <a:pPr marL="0" indent="0">
              <a:buNone/>
            </a:pPr>
            <a:r>
              <a:rPr lang="cs-CZ" dirty="0" smtClean="0"/>
              <a:t>  exit</a:t>
            </a:r>
            <a:r>
              <a:rPr lang="cs-CZ" dirty="0"/>
              <a:t>( EXIT_SUCCESS );</a:t>
            </a:r>
          </a:p>
          <a:p>
            <a:pPr marL="0" indent="0">
              <a:buNone/>
            </a:pPr>
            <a:r>
              <a:rPr lang="cs-CZ" dirty="0"/>
              <a:t>}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291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396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8. POSIX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Obvyklý název pro knihovny implementující standard POSIX pro práci s vlákny</a:t>
            </a:r>
          </a:p>
          <a:p>
            <a:r>
              <a:rPr lang="cs-CZ" dirty="0"/>
              <a:t>Obsahují</a:t>
            </a:r>
          </a:p>
          <a:p>
            <a:pPr lvl="1"/>
            <a:r>
              <a:rPr lang="cs-CZ" dirty="0"/>
              <a:t>Definice datových typů</a:t>
            </a:r>
          </a:p>
          <a:p>
            <a:pPr lvl="1"/>
            <a:r>
              <a:rPr lang="cs-CZ" dirty="0"/>
              <a:t>Funkce pro manipulaci s vlákny</a:t>
            </a:r>
          </a:p>
          <a:p>
            <a:pPr lvl="1"/>
            <a:r>
              <a:rPr lang="cs-CZ" dirty="0"/>
              <a:t>Synchronizační funkce</a:t>
            </a:r>
          </a:p>
          <a:p>
            <a:r>
              <a:rPr lang="cs-CZ" dirty="0"/>
              <a:t>Objekty v </a:t>
            </a:r>
            <a:r>
              <a:rPr lang="cs-CZ" dirty="0" err="1" smtClean="0"/>
              <a:t>POSIXu</a:t>
            </a:r>
            <a:r>
              <a:rPr lang="cs-CZ" dirty="0" smtClean="0"/>
              <a:t> jsou </a:t>
            </a:r>
            <a:r>
              <a:rPr lang="cs-CZ" dirty="0"/>
              <a:t>reprezentovány pomocí handle</a:t>
            </a:r>
          </a:p>
          <a:p>
            <a:pPr lvl="1"/>
            <a:r>
              <a:rPr lang="cs-CZ" i="1" dirty="0" err="1" smtClean="0"/>
              <a:t>pthread_t</a:t>
            </a:r>
            <a:r>
              <a:rPr lang="cs-CZ" i="1" dirty="0" smtClean="0"/>
              <a:t>, </a:t>
            </a:r>
            <a:r>
              <a:rPr lang="cs-CZ" i="1" dirty="0" err="1" smtClean="0"/>
              <a:t>pthread_mutex_t</a:t>
            </a:r>
            <a:r>
              <a:rPr lang="cs-CZ" i="1" dirty="0" smtClean="0"/>
              <a:t>, </a:t>
            </a:r>
            <a:r>
              <a:rPr lang="cs-CZ" i="1" dirty="0" err="1" smtClean="0"/>
              <a:t>pthread_cond_t</a:t>
            </a:r>
            <a:endParaRPr lang="cs-CZ" i="1" dirty="0"/>
          </a:p>
          <a:p>
            <a:r>
              <a:rPr lang="cs-CZ" dirty="0"/>
              <a:t>objekty mají sadu atributů, které lze měnit</a:t>
            </a:r>
          </a:p>
          <a:p>
            <a:pPr lvl="1"/>
            <a:r>
              <a:rPr lang="cs-CZ" i="1" dirty="0" err="1" smtClean="0"/>
              <a:t>pthread_attr_t</a:t>
            </a:r>
            <a:r>
              <a:rPr lang="cs-CZ" i="1" dirty="0"/>
              <a:t>, </a:t>
            </a:r>
            <a:r>
              <a:rPr lang="cs-CZ" i="1" dirty="0" err="1"/>
              <a:t>pthread_mutexattr_t</a:t>
            </a:r>
            <a:r>
              <a:rPr lang="cs-CZ" i="1" dirty="0"/>
              <a:t>, </a:t>
            </a:r>
            <a:r>
              <a:rPr lang="cs-CZ" i="1" dirty="0" err="1"/>
              <a:t>pthread_condattr_t</a:t>
            </a:r>
            <a:endParaRPr lang="cs-CZ" i="1" dirty="0"/>
          </a:p>
          <a:p>
            <a:r>
              <a:rPr lang="cs-CZ" dirty="0"/>
              <a:t>Funkce pro manipulaci s objekty buď vrací 0 jako OK, nebo jinou hodnotu jako chybový kód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292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259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8. </a:t>
            </a:r>
            <a:r>
              <a:rPr lang="cs-CZ" sz="3200" dirty="0"/>
              <a:t>podmínková proměnná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Synchronizační </a:t>
            </a:r>
            <a:r>
              <a:rPr lang="cs-CZ" dirty="0" err="1" smtClean="0"/>
              <a:t>primitivum</a:t>
            </a:r>
            <a:endParaRPr lang="cs-CZ" dirty="0" smtClean="0"/>
          </a:p>
          <a:p>
            <a:r>
              <a:rPr lang="cs-CZ" dirty="0" smtClean="0"/>
              <a:t>Vlákno se uspí do té doby, dokud se nesplní nějaká podmínka, která se pak signalizuje pomocí podmínkové proměnné </a:t>
            </a:r>
          </a:p>
          <a:p>
            <a:r>
              <a:rPr lang="cs-CZ" dirty="0" smtClean="0"/>
              <a:t>je svázána s </a:t>
            </a:r>
            <a:r>
              <a:rPr lang="cs-CZ" dirty="0" err="1" smtClean="0"/>
              <a:t>mutexem</a:t>
            </a:r>
            <a:r>
              <a:rPr lang="cs-CZ" dirty="0" smtClean="0"/>
              <a:t> </a:t>
            </a:r>
          </a:p>
          <a:p>
            <a:endParaRPr lang="cs-CZ" dirty="0" smtClean="0"/>
          </a:p>
          <a:p>
            <a:r>
              <a:rPr lang="cs-CZ" dirty="0" err="1" smtClean="0"/>
              <a:t>pthread_cond_init</a:t>
            </a:r>
            <a:r>
              <a:rPr lang="cs-CZ" dirty="0" smtClean="0"/>
              <a:t> - </a:t>
            </a:r>
            <a:r>
              <a:rPr lang="cs-CZ" dirty="0" err="1" smtClean="0"/>
              <a:t>Initialize</a:t>
            </a:r>
            <a:r>
              <a:rPr lang="cs-CZ" dirty="0" smtClean="0"/>
              <a:t> a </a:t>
            </a:r>
            <a:r>
              <a:rPr lang="cs-CZ" dirty="0" err="1" smtClean="0"/>
              <a:t>condition</a:t>
            </a:r>
            <a:r>
              <a:rPr lang="cs-CZ" dirty="0" smtClean="0"/>
              <a:t> </a:t>
            </a:r>
            <a:r>
              <a:rPr lang="cs-CZ" dirty="0" err="1" smtClean="0"/>
              <a:t>variable</a:t>
            </a:r>
            <a:r>
              <a:rPr lang="cs-CZ" dirty="0" smtClean="0"/>
              <a:t> </a:t>
            </a:r>
          </a:p>
          <a:p>
            <a:r>
              <a:rPr lang="cs-CZ" dirty="0" err="1" smtClean="0"/>
              <a:t>pthread_cond_wait</a:t>
            </a:r>
            <a:r>
              <a:rPr lang="cs-CZ" dirty="0" smtClean="0"/>
              <a:t> - </a:t>
            </a:r>
            <a:r>
              <a:rPr lang="en-US" dirty="0" smtClean="0"/>
              <a:t>Block on a condition variable </a:t>
            </a:r>
            <a:endParaRPr lang="cs-CZ" dirty="0" smtClean="0"/>
          </a:p>
          <a:p>
            <a:r>
              <a:rPr lang="cs-CZ" dirty="0" err="1" smtClean="0"/>
              <a:t>pthread_cond_timedwait</a:t>
            </a:r>
            <a:r>
              <a:rPr lang="cs-CZ" dirty="0" smtClean="0"/>
              <a:t> - </a:t>
            </a:r>
            <a:r>
              <a:rPr lang="en-US" dirty="0" smtClean="0"/>
              <a:t>Block until a specified event </a:t>
            </a:r>
            <a:endParaRPr lang="cs-CZ" dirty="0" smtClean="0"/>
          </a:p>
          <a:p>
            <a:r>
              <a:rPr lang="cs-CZ" dirty="0" err="1" smtClean="0"/>
              <a:t>pthread_cond_signal</a:t>
            </a:r>
            <a:r>
              <a:rPr lang="cs-CZ" dirty="0" smtClean="0"/>
              <a:t> - </a:t>
            </a:r>
            <a:r>
              <a:rPr lang="cs-CZ" dirty="0" err="1" smtClean="0"/>
              <a:t>Unblock</a:t>
            </a:r>
            <a:r>
              <a:rPr lang="cs-CZ" dirty="0" smtClean="0"/>
              <a:t> a </a:t>
            </a:r>
            <a:r>
              <a:rPr lang="cs-CZ" dirty="0" err="1" smtClean="0"/>
              <a:t>specific</a:t>
            </a:r>
            <a:r>
              <a:rPr lang="cs-CZ" dirty="0" smtClean="0"/>
              <a:t> </a:t>
            </a:r>
            <a:r>
              <a:rPr lang="cs-CZ" dirty="0" err="1" smtClean="0"/>
              <a:t>thread</a:t>
            </a:r>
            <a:r>
              <a:rPr lang="cs-CZ" dirty="0" smtClean="0"/>
              <a:t> </a:t>
            </a:r>
          </a:p>
          <a:p>
            <a:r>
              <a:rPr lang="cs-CZ" dirty="0" err="1" smtClean="0"/>
              <a:t>pthread_cond_destroy</a:t>
            </a:r>
            <a:r>
              <a:rPr lang="cs-CZ" dirty="0" smtClean="0"/>
              <a:t> - </a:t>
            </a:r>
            <a:r>
              <a:rPr lang="cs-CZ" dirty="0" err="1" smtClean="0"/>
              <a:t>Destroy</a:t>
            </a:r>
            <a:r>
              <a:rPr lang="cs-CZ" dirty="0" smtClean="0"/>
              <a:t> </a:t>
            </a:r>
            <a:r>
              <a:rPr lang="cs-CZ" dirty="0" err="1" smtClean="0"/>
              <a:t>condition</a:t>
            </a:r>
            <a:r>
              <a:rPr lang="cs-CZ" dirty="0" smtClean="0"/>
              <a:t> </a:t>
            </a:r>
            <a:r>
              <a:rPr lang="cs-CZ" dirty="0" err="1" smtClean="0"/>
              <a:t>variable</a:t>
            </a:r>
            <a:r>
              <a:rPr lang="cs-CZ" dirty="0" smtClean="0"/>
              <a:t> </a:t>
            </a:r>
            <a:r>
              <a:rPr lang="cs-CZ" dirty="0" err="1" smtClean="0"/>
              <a:t>state</a:t>
            </a:r>
            <a:r>
              <a:rPr lang="cs-CZ" dirty="0" smtClean="0"/>
              <a:t> </a:t>
            </a:r>
          </a:p>
          <a:p>
            <a:r>
              <a:rPr lang="cs-CZ" dirty="0" err="1" smtClean="0"/>
              <a:t>Pthread_cond_broadcast</a:t>
            </a:r>
            <a:r>
              <a:rPr lang="cs-CZ" dirty="0" smtClean="0"/>
              <a:t> - </a:t>
            </a:r>
            <a:r>
              <a:rPr lang="cs-CZ" dirty="0" err="1" smtClean="0"/>
              <a:t>Unblock</a:t>
            </a:r>
            <a:r>
              <a:rPr lang="cs-CZ" dirty="0" smtClean="0"/>
              <a:t> 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threads</a:t>
            </a:r>
            <a:r>
              <a:rPr lang="cs-CZ" dirty="0" smtClean="0"/>
              <a:t> 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pPr/>
              <a:t>293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561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8. POSIX </a:t>
            </a:r>
            <a:r>
              <a:rPr lang="cs-CZ" dirty="0" err="1" smtClean="0"/>
              <a:t>vs</a:t>
            </a:r>
            <a:r>
              <a:rPr lang="cs-CZ" dirty="0" smtClean="0"/>
              <a:t> </a:t>
            </a:r>
            <a:r>
              <a:rPr lang="cs-CZ" dirty="0" err="1" smtClean="0"/>
              <a:t>WinAPI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POSIX specifikuje prototypy funkcí</a:t>
            </a:r>
          </a:p>
          <a:p>
            <a:r>
              <a:rPr lang="cs-CZ" dirty="0" err="1" smtClean="0"/>
              <a:t>Namapování</a:t>
            </a:r>
            <a:r>
              <a:rPr lang="cs-CZ" dirty="0" smtClean="0"/>
              <a:t> </a:t>
            </a:r>
            <a:r>
              <a:rPr lang="cs-CZ" dirty="0" err="1"/>
              <a:t>POSIXových</a:t>
            </a:r>
            <a:r>
              <a:rPr lang="cs-CZ" dirty="0"/>
              <a:t> funkcí na funkce </a:t>
            </a:r>
            <a:r>
              <a:rPr lang="cs-CZ" dirty="0" err="1"/>
              <a:t>WinAPI</a:t>
            </a:r>
            <a:r>
              <a:rPr lang="cs-CZ" dirty="0"/>
              <a:t> je záležitost jednoho hlavičkového souboru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294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250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9. Distribuovaný výpočet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295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948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9. Systém s distribuovanou pamětí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Obecně se skládá z uzlů a komunikačních kanálů</a:t>
            </a:r>
          </a:p>
          <a:p>
            <a:pPr lvl="1"/>
            <a:r>
              <a:rPr lang="cs-CZ" dirty="0" smtClean="0"/>
              <a:t>Uzel</a:t>
            </a:r>
          </a:p>
          <a:p>
            <a:pPr lvl="2"/>
            <a:r>
              <a:rPr lang="cs-CZ" dirty="0" smtClean="0"/>
              <a:t>Prvek, na kterém probíhá nějaká část výpočtu</a:t>
            </a:r>
          </a:p>
          <a:p>
            <a:pPr lvl="2"/>
            <a:r>
              <a:rPr lang="cs-CZ" dirty="0" smtClean="0"/>
              <a:t>Typicky počítač v síti</a:t>
            </a:r>
          </a:p>
          <a:p>
            <a:pPr lvl="1"/>
            <a:r>
              <a:rPr lang="cs-CZ" dirty="0" smtClean="0"/>
              <a:t>Komunikační kanál</a:t>
            </a:r>
          </a:p>
          <a:p>
            <a:pPr lvl="2"/>
            <a:r>
              <a:rPr lang="cs-CZ" dirty="0" smtClean="0"/>
              <a:t>Prvek, který přenáší data mezi sousedními uzly</a:t>
            </a:r>
          </a:p>
          <a:p>
            <a:pPr lvl="2"/>
            <a:r>
              <a:rPr lang="cs-CZ" dirty="0" smtClean="0"/>
              <a:t>Např. </a:t>
            </a:r>
            <a:r>
              <a:rPr lang="cs-CZ" dirty="0" err="1" smtClean="0"/>
              <a:t>switch</a:t>
            </a:r>
            <a:r>
              <a:rPr lang="cs-CZ" dirty="0" smtClean="0"/>
              <a:t> na síťové úrovni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296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371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9. Systém s distribuovanou pamětí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Tři základní možnosti realizace:</a:t>
            </a:r>
          </a:p>
          <a:p>
            <a:r>
              <a:rPr lang="cs-CZ" dirty="0" smtClean="0"/>
              <a:t>Univerzální počítačová síť</a:t>
            </a:r>
          </a:p>
          <a:p>
            <a:pPr lvl="1"/>
            <a:r>
              <a:rPr lang="cs-CZ" dirty="0" smtClean="0"/>
              <a:t>SW umožní počítače využít jako uzly</a:t>
            </a:r>
          </a:p>
          <a:p>
            <a:pPr lvl="1"/>
            <a:r>
              <a:rPr lang="cs-CZ" dirty="0" smtClean="0"/>
              <a:t>Ostatní funkce sítě jsou zachovány</a:t>
            </a:r>
          </a:p>
          <a:p>
            <a:r>
              <a:rPr lang="cs-CZ" dirty="0" smtClean="0"/>
              <a:t>Univerzální paralelní počítač</a:t>
            </a:r>
          </a:p>
          <a:p>
            <a:pPr lvl="1"/>
            <a:r>
              <a:rPr lang="cs-CZ" dirty="0" smtClean="0"/>
              <a:t>Hlavní úlohou je výpočet paralelní aplikace</a:t>
            </a:r>
          </a:p>
          <a:p>
            <a:pPr lvl="1"/>
            <a:r>
              <a:rPr lang="cs-CZ" dirty="0" smtClean="0"/>
              <a:t>Může počítat různé aplikace</a:t>
            </a:r>
          </a:p>
          <a:p>
            <a:pPr lvl="1"/>
            <a:r>
              <a:rPr lang="cs-CZ" dirty="0" smtClean="0"/>
              <a:t>Např. cluster</a:t>
            </a:r>
          </a:p>
          <a:p>
            <a:r>
              <a:rPr lang="cs-CZ" dirty="0" smtClean="0"/>
              <a:t>Jednoúčelový paralelní počítač</a:t>
            </a:r>
          </a:p>
          <a:p>
            <a:pPr lvl="1"/>
            <a:r>
              <a:rPr lang="cs-CZ" dirty="0" smtClean="0"/>
              <a:t>Výpočet jedné konkrétní úlohy s maximálním možným urychlením</a:t>
            </a:r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297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093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9. Systém s distribuovanou pamětí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Systém s DP obecně umožňuje větší urychlení než systém se sdílenou pamětí díky paralelní komunikaci</a:t>
            </a:r>
          </a:p>
          <a:p>
            <a:r>
              <a:rPr lang="cs-CZ" dirty="0" smtClean="0"/>
              <a:t>Při přenosu dat kanálem, může uzel počítat</a:t>
            </a:r>
          </a:p>
          <a:p>
            <a:r>
              <a:rPr lang="cs-CZ" dirty="0" smtClean="0"/>
              <a:t>Urychlení závisí na dalších parametrech</a:t>
            </a:r>
          </a:p>
          <a:p>
            <a:pPr lvl="1"/>
            <a:r>
              <a:rPr lang="cs-CZ" dirty="0" smtClean="0"/>
              <a:t>Objemu interakce</a:t>
            </a:r>
          </a:p>
          <a:p>
            <a:pPr lvl="1"/>
            <a:r>
              <a:rPr lang="cs-CZ" dirty="0" smtClean="0"/>
              <a:t>Celkovému objemu zpracovaných dat</a:t>
            </a:r>
          </a:p>
          <a:p>
            <a:pPr lvl="1"/>
            <a:r>
              <a:rPr lang="cs-CZ" dirty="0" smtClean="0"/>
              <a:t>Konkrétní HW architektuře</a:t>
            </a:r>
          </a:p>
          <a:p>
            <a:pPr lvl="1"/>
            <a:r>
              <a:rPr lang="cs-CZ" dirty="0" smtClean="0"/>
              <a:t>Jak dalece je použitý programový kód optimální pro danou architekturu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298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794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9. HW a síťový pohled na architekturu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Topologie obecně</a:t>
            </a:r>
          </a:p>
          <a:p>
            <a:pPr lvl="1"/>
            <a:r>
              <a:rPr lang="cs-CZ" dirty="0"/>
              <a:t>Pravidelná</a:t>
            </a:r>
          </a:p>
          <a:p>
            <a:pPr lvl="2"/>
            <a:r>
              <a:rPr lang="cs-CZ" dirty="0"/>
              <a:t>síť má strukturu popsatelnou grafem </a:t>
            </a:r>
            <a:endParaRPr lang="cs-CZ" dirty="0" smtClean="0"/>
          </a:p>
          <a:p>
            <a:pPr lvl="2"/>
            <a:r>
              <a:rPr lang="cs-CZ" dirty="0" smtClean="0"/>
              <a:t>kruh</a:t>
            </a:r>
            <a:r>
              <a:rPr lang="cs-CZ" dirty="0"/>
              <a:t>, mřížka, krychle, …</a:t>
            </a:r>
          </a:p>
          <a:p>
            <a:pPr lvl="1"/>
            <a:r>
              <a:rPr lang="cs-CZ" dirty="0"/>
              <a:t>Nepravidelná – např. Internet</a:t>
            </a:r>
          </a:p>
          <a:p>
            <a:r>
              <a:rPr lang="cs-CZ" dirty="0"/>
              <a:t>Směrování</a:t>
            </a:r>
          </a:p>
          <a:p>
            <a:pPr lvl="1"/>
            <a:r>
              <a:rPr lang="cs-CZ" dirty="0"/>
              <a:t>Pevná topologie – můžete poslat vzkaz pouze sousedovi</a:t>
            </a:r>
          </a:p>
          <a:p>
            <a:pPr lvl="1"/>
            <a:r>
              <a:rPr lang="cs-CZ" dirty="0"/>
              <a:t>Podle příjemce – směrování jak ho známe např. z IP</a:t>
            </a:r>
          </a:p>
          <a:p>
            <a:pPr lvl="1"/>
            <a:r>
              <a:rPr lang="cs-CZ" dirty="0"/>
              <a:t>Podle odesílajícího – odesílající si určí </a:t>
            </a:r>
            <a:r>
              <a:rPr lang="cs-CZ" dirty="0" smtClean="0"/>
              <a:t>cestu</a:t>
            </a:r>
            <a:endParaRPr lang="cs-CZ" dirty="0"/>
          </a:p>
          <a:p>
            <a:pPr lvl="2"/>
            <a:r>
              <a:rPr lang="en-US" dirty="0" smtClean="0"/>
              <a:t>IP </a:t>
            </a:r>
            <a:r>
              <a:rPr lang="en-US" dirty="0"/>
              <a:t>„strict source and record route“ (SSRR) </a:t>
            </a:r>
          </a:p>
          <a:p>
            <a:pPr lvl="2"/>
            <a:r>
              <a:rPr lang="cs-CZ" dirty="0"/>
              <a:t>I</a:t>
            </a:r>
            <a:r>
              <a:rPr lang="en-US" dirty="0" smtClean="0"/>
              <a:t>P </a:t>
            </a:r>
            <a:r>
              <a:rPr lang="en-US" dirty="0"/>
              <a:t>„loose source and record route“ (LSRR) </a:t>
            </a:r>
          </a:p>
          <a:p>
            <a:pPr lvl="2"/>
            <a:r>
              <a:rPr lang="cs-CZ" dirty="0" smtClean="0"/>
              <a:t>Často </a:t>
            </a:r>
            <a:r>
              <a:rPr lang="cs-CZ" dirty="0"/>
              <a:t>blokováno z bezpečnostních důvodů – </a:t>
            </a:r>
            <a:r>
              <a:rPr lang="cs-CZ" dirty="0" err="1"/>
              <a:t>address</a:t>
            </a:r>
            <a:r>
              <a:rPr lang="cs-CZ" dirty="0"/>
              <a:t> </a:t>
            </a:r>
            <a:r>
              <a:rPr lang="cs-CZ" dirty="0" err="1"/>
              <a:t>spoofing</a:t>
            </a:r>
            <a:r>
              <a:rPr lang="cs-CZ" dirty="0"/>
              <a:t> (podvrhnutí adresy) </a:t>
            </a:r>
          </a:p>
          <a:p>
            <a:pPr lvl="2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299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178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0. Non-Real </a:t>
            </a:r>
            <a:r>
              <a:rPr lang="cs-CZ" dirty="0" err="1" smtClean="0"/>
              <a:t>Time</a:t>
            </a:r>
            <a:r>
              <a:rPr lang="cs-CZ" dirty="0" smtClean="0"/>
              <a:t>, Soft Real </a:t>
            </a:r>
            <a:r>
              <a:rPr lang="cs-CZ" dirty="0" err="1" smtClean="0"/>
              <a:t>Time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Non-Real </a:t>
            </a:r>
            <a:r>
              <a:rPr lang="cs-CZ" b="1" dirty="0" err="1" smtClean="0"/>
              <a:t>Time</a:t>
            </a:r>
            <a:endParaRPr lang="cs-CZ" b="1" dirty="0" smtClean="0"/>
          </a:p>
          <a:p>
            <a:pPr lvl="1"/>
            <a:r>
              <a:rPr lang="pt-BR" dirty="0" smtClean="0"/>
              <a:t>Vlákna nemají stanovenu žádnou dobu, deadline, do</a:t>
            </a:r>
            <a:r>
              <a:rPr lang="cs-CZ" dirty="0" smtClean="0"/>
              <a:t> kdy musí dokončit výpočet</a:t>
            </a:r>
          </a:p>
          <a:p>
            <a:pPr lvl="1"/>
            <a:r>
              <a:rPr lang="pl-PL" dirty="0" smtClean="0"/>
              <a:t>A to ani tehdy, když od nich požadujeme rychlou </a:t>
            </a:r>
            <a:r>
              <a:rPr lang="cs-CZ" dirty="0" smtClean="0"/>
              <a:t>odezvu</a:t>
            </a:r>
          </a:p>
          <a:p>
            <a:r>
              <a:rPr lang="cs-CZ" b="1" dirty="0"/>
              <a:t>Soft Real </a:t>
            </a:r>
            <a:r>
              <a:rPr lang="cs-CZ" b="1" dirty="0" err="1"/>
              <a:t>Time</a:t>
            </a:r>
            <a:endParaRPr lang="cs-CZ" b="1" dirty="0"/>
          </a:p>
          <a:p>
            <a:pPr lvl="1"/>
            <a:r>
              <a:rPr lang="cs-CZ" dirty="0"/>
              <a:t>Překročení termínu se toleruje, systém reaguje zhoršenou kvalitou poskytovaných služeb</a:t>
            </a:r>
          </a:p>
          <a:p>
            <a:pPr lvl="2"/>
            <a:r>
              <a:rPr lang="cs-CZ" dirty="0"/>
              <a:t>Vypadne pár snímků</a:t>
            </a:r>
          </a:p>
          <a:p>
            <a:pPr lvl="2"/>
            <a:r>
              <a:rPr lang="cs-CZ" dirty="0"/>
              <a:t>Přílet letadla se dozvíte s několika sekundovým zpožděním</a:t>
            </a:r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215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</a:t>
            </a:r>
            <a:r>
              <a:rPr lang="cs-CZ" dirty="0" err="1"/>
              <a:t>Flynnova</a:t>
            </a:r>
            <a:r>
              <a:rPr lang="cs-CZ" dirty="0"/>
              <a:t> taxonomie – SIMD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30</a:t>
            </a:fld>
            <a:endParaRPr lang="cs-CZ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40768"/>
            <a:ext cx="5116075" cy="503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184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9. HW a síťový pohled na architekturu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Fyzická topologie</a:t>
            </a:r>
          </a:p>
          <a:p>
            <a:pPr lvl="1"/>
            <a:r>
              <a:rPr lang="cs-CZ" dirty="0"/>
              <a:t>Pevná – procesory jsou spojeny komunikačním kanálem</a:t>
            </a:r>
          </a:p>
          <a:p>
            <a:pPr lvl="1"/>
            <a:r>
              <a:rPr lang="cs-CZ" dirty="0"/>
              <a:t>Flexibilní</a:t>
            </a:r>
          </a:p>
          <a:p>
            <a:pPr lvl="2"/>
            <a:r>
              <a:rPr lang="cs-CZ" dirty="0" err="1"/>
              <a:t>Circuit</a:t>
            </a:r>
            <a:r>
              <a:rPr lang="cs-CZ" dirty="0"/>
              <a:t> </a:t>
            </a:r>
            <a:r>
              <a:rPr lang="cs-CZ" dirty="0" err="1"/>
              <a:t>switching</a:t>
            </a:r>
            <a:endParaRPr lang="cs-CZ" dirty="0"/>
          </a:p>
          <a:p>
            <a:pPr lvl="2"/>
            <a:r>
              <a:rPr lang="cs-CZ" dirty="0" err="1"/>
              <a:t>Packet</a:t>
            </a:r>
            <a:r>
              <a:rPr lang="cs-CZ" dirty="0"/>
              <a:t> </a:t>
            </a:r>
            <a:r>
              <a:rPr lang="cs-CZ" dirty="0" err="1"/>
              <a:t>switching</a:t>
            </a:r>
            <a:endParaRPr lang="cs-CZ" dirty="0"/>
          </a:p>
          <a:p>
            <a:pPr lvl="3"/>
            <a:r>
              <a:rPr lang="cs-CZ" dirty="0" smtClean="0"/>
              <a:t>Sériová </a:t>
            </a:r>
            <a:r>
              <a:rPr lang="cs-CZ" dirty="0"/>
              <a:t>linka s CSMA (KIV/UPS)</a:t>
            </a:r>
          </a:p>
          <a:p>
            <a:r>
              <a:rPr lang="cs-CZ" dirty="0"/>
              <a:t>Pevná topologie</a:t>
            </a:r>
          </a:p>
          <a:p>
            <a:pPr lvl="1"/>
            <a:r>
              <a:rPr lang="cs-CZ" dirty="0"/>
              <a:t>každý s každým</a:t>
            </a:r>
          </a:p>
          <a:p>
            <a:pPr lvl="1"/>
            <a:r>
              <a:rPr lang="cs-CZ" dirty="0"/>
              <a:t>2D </a:t>
            </a:r>
            <a:r>
              <a:rPr lang="cs-CZ" dirty="0" smtClean="0"/>
              <a:t>mřížka</a:t>
            </a:r>
          </a:p>
          <a:p>
            <a:pPr lvl="1"/>
            <a:r>
              <a:rPr lang="cs-CZ" dirty="0"/>
              <a:t>Toroid</a:t>
            </a:r>
          </a:p>
          <a:p>
            <a:pPr lvl="1"/>
            <a:r>
              <a:rPr lang="cs-CZ" dirty="0"/>
              <a:t>3d </a:t>
            </a:r>
            <a:r>
              <a:rPr lang="cs-CZ" dirty="0" smtClean="0"/>
              <a:t>mřížka (odpovídá </a:t>
            </a:r>
            <a:r>
              <a:rPr lang="cs-CZ" dirty="0"/>
              <a:t>fyzikálnímu 3D </a:t>
            </a:r>
            <a:r>
              <a:rPr lang="cs-CZ" dirty="0" smtClean="0"/>
              <a:t>prostoru, krychle)</a:t>
            </a:r>
            <a:endParaRPr lang="cs-CZ" dirty="0"/>
          </a:p>
          <a:p>
            <a:pPr lvl="1"/>
            <a:r>
              <a:rPr lang="cs-CZ" dirty="0" smtClean="0"/>
              <a:t>N-rozměrná krychle – n-</a:t>
            </a:r>
            <a:r>
              <a:rPr lang="cs-CZ" dirty="0" err="1" smtClean="0"/>
              <a:t>cube</a:t>
            </a:r>
            <a:r>
              <a:rPr lang="cs-CZ" dirty="0" smtClean="0"/>
              <a:t> </a:t>
            </a:r>
            <a:endParaRPr lang="cs-CZ" dirty="0"/>
          </a:p>
          <a:p>
            <a:pPr lvl="1"/>
            <a:r>
              <a:rPr lang="cs-CZ" dirty="0" smtClean="0"/>
              <a:t>Systolická pole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300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821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9. HW a síťový pohled na architekturu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301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28402"/>
            <a:ext cx="1628775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170" y="1469162"/>
            <a:ext cx="191452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92380" y="721296"/>
            <a:ext cx="1843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2D mřížka</a:t>
            </a:r>
            <a:endParaRPr lang="cs-CZ" sz="3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3063175" y="721295"/>
            <a:ext cx="12284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Toroid</a:t>
            </a:r>
            <a:endParaRPr lang="cs-CZ" sz="3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87789"/>
            <a:ext cx="2565706" cy="244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5724128" y="694635"/>
            <a:ext cx="1327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4-cube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49407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9. </a:t>
            </a:r>
            <a:r>
              <a:rPr lang="cs-CZ" dirty="0" smtClean="0"/>
              <a:t>Systolická pole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Několik vzájemně propojených uzlů, které si postupně s každým taktem hodin předávají data k dalšímu výpočtu</a:t>
            </a:r>
          </a:p>
          <a:p>
            <a:pPr lvl="1"/>
            <a:r>
              <a:rPr lang="cs-CZ" dirty="0" smtClean="0"/>
              <a:t>Každý uzel nezávislé spočte částečný výsledek</a:t>
            </a:r>
          </a:p>
          <a:p>
            <a:pPr lvl="1"/>
            <a:r>
              <a:rPr lang="cs-CZ" dirty="0" smtClean="0"/>
              <a:t>Synchronní, </a:t>
            </a:r>
            <a:r>
              <a:rPr lang="cs-CZ" dirty="0" err="1" smtClean="0"/>
              <a:t>lock-stepped</a:t>
            </a:r>
            <a:endParaRPr lang="cs-CZ" dirty="0" smtClean="0"/>
          </a:p>
          <a:p>
            <a:pPr lvl="1"/>
            <a:r>
              <a:rPr lang="cs-CZ" dirty="0" smtClean="0"/>
              <a:t>Protějšek von Neumannovy architektury</a:t>
            </a:r>
          </a:p>
          <a:p>
            <a:r>
              <a:rPr lang="cs-CZ" dirty="0" smtClean="0"/>
              <a:t>Výpočet řídí data, ne program </a:t>
            </a:r>
            <a:r>
              <a:rPr lang="cs-CZ" dirty="0" err="1" smtClean="0"/>
              <a:t>counter</a:t>
            </a:r>
            <a:endParaRPr lang="cs-CZ" dirty="0" smtClean="0"/>
          </a:p>
          <a:p>
            <a:pPr lvl="1"/>
            <a:r>
              <a:rPr lang="cs-CZ" dirty="0" smtClean="0"/>
              <a:t>Komplexnější </a:t>
            </a:r>
            <a:r>
              <a:rPr lang="cs-CZ" dirty="0" err="1" smtClean="0"/>
              <a:t>pipeline</a:t>
            </a:r>
            <a:endParaRPr lang="cs-CZ" dirty="0" smtClean="0"/>
          </a:p>
          <a:p>
            <a:r>
              <a:rPr lang="cs-CZ" dirty="0" smtClean="0"/>
              <a:t>Komunikační kanály používající simplex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302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695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9. Systolická </a:t>
            </a:r>
            <a:r>
              <a:rPr lang="cs-CZ" dirty="0" smtClean="0"/>
              <a:t>pole - parametry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N</a:t>
            </a:r>
          </a:p>
          <a:p>
            <a:pPr lvl="1"/>
            <a:r>
              <a:rPr lang="cs-CZ" dirty="0" smtClean="0"/>
              <a:t>Celkový </a:t>
            </a:r>
            <a:r>
              <a:rPr lang="cs-CZ" dirty="0"/>
              <a:t>počet uzlů v síti</a:t>
            </a:r>
          </a:p>
          <a:p>
            <a:r>
              <a:rPr lang="cs-CZ" dirty="0" err="1" smtClean="0"/>
              <a:t>Dij</a:t>
            </a:r>
            <a:endParaRPr lang="cs-CZ" dirty="0"/>
          </a:p>
          <a:p>
            <a:pPr lvl="1"/>
            <a:r>
              <a:rPr lang="cs-CZ" dirty="0" smtClean="0"/>
              <a:t>Vzdálenost mezi </a:t>
            </a:r>
            <a:r>
              <a:rPr lang="cs-CZ" dirty="0"/>
              <a:t>dvěma uzly, sousedé mají 1</a:t>
            </a:r>
          </a:p>
          <a:p>
            <a:r>
              <a:rPr lang="cs-CZ" dirty="0" err="1"/>
              <a:t>dmax</a:t>
            </a:r>
            <a:endParaRPr lang="cs-CZ" dirty="0"/>
          </a:p>
          <a:p>
            <a:pPr lvl="1"/>
            <a:r>
              <a:rPr lang="cs-CZ" dirty="0" smtClean="0"/>
              <a:t>Nejhorší varianta</a:t>
            </a:r>
            <a:r>
              <a:rPr lang="cs-CZ" dirty="0"/>
              <a:t>, kolika uzly musí projít zpráva, než je doručena</a:t>
            </a:r>
          </a:p>
          <a:p>
            <a:pPr lvl="1"/>
            <a:r>
              <a:rPr lang="cs-CZ" dirty="0" smtClean="0"/>
              <a:t>Nejdelší cesta </a:t>
            </a:r>
            <a:r>
              <a:rPr lang="cs-CZ" dirty="0"/>
              <a:t>zprávy v celém systému</a:t>
            </a:r>
          </a:p>
          <a:p>
            <a:r>
              <a:rPr lang="cs-CZ" dirty="0" smtClean="0"/>
              <a:t>Počet sousedů</a:t>
            </a:r>
            <a:endParaRPr lang="cs-CZ" dirty="0"/>
          </a:p>
          <a:p>
            <a:pPr lvl="1"/>
            <a:r>
              <a:rPr lang="cs-CZ" dirty="0" smtClean="0"/>
              <a:t>S </a:t>
            </a:r>
            <a:r>
              <a:rPr lang="cs-CZ" dirty="0"/>
              <a:t>kolika dalšími uzly je daný uzel spojen přímo</a:t>
            </a:r>
          </a:p>
          <a:p>
            <a:r>
              <a:rPr lang="cs-CZ" dirty="0" smtClean="0"/>
              <a:t>Přenosová kapacita</a:t>
            </a:r>
            <a:endParaRPr lang="cs-CZ" dirty="0"/>
          </a:p>
          <a:p>
            <a:pPr lvl="1"/>
            <a:r>
              <a:rPr lang="cs-CZ" dirty="0" err="1"/>
              <a:t>agregovaně</a:t>
            </a:r>
            <a:r>
              <a:rPr lang="cs-CZ" dirty="0"/>
              <a:t> – kolik uzlů může najednou posílat zprávu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303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411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9. Systolická pole - parametry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Odolnost proti </a:t>
            </a:r>
            <a:r>
              <a:rPr lang="cs-CZ" dirty="0" smtClean="0"/>
              <a:t>chybám</a:t>
            </a:r>
          </a:p>
          <a:p>
            <a:pPr lvl="1"/>
            <a:r>
              <a:rPr lang="cs-CZ" dirty="0" smtClean="0"/>
              <a:t>Kolik komunikačních </a:t>
            </a:r>
            <a:r>
              <a:rPr lang="cs-CZ" dirty="0"/>
              <a:t>kanálů musí selhat, než se z jedné sítě stanou dvě</a:t>
            </a:r>
          </a:p>
          <a:p>
            <a:r>
              <a:rPr lang="cs-CZ" dirty="0"/>
              <a:t>Snahou je dosáhnout</a:t>
            </a:r>
          </a:p>
          <a:p>
            <a:pPr lvl="1"/>
            <a:r>
              <a:rPr lang="cs-CZ" dirty="0"/>
              <a:t>Co největšího počtu uzlů v síti</a:t>
            </a:r>
          </a:p>
          <a:p>
            <a:pPr lvl="2"/>
            <a:r>
              <a:rPr lang="cs-CZ" dirty="0" smtClean="0"/>
              <a:t>Škálovatelnost</a:t>
            </a:r>
          </a:p>
          <a:p>
            <a:pPr lvl="1"/>
            <a:r>
              <a:rPr lang="cs-CZ" dirty="0" smtClean="0"/>
              <a:t>Co </a:t>
            </a:r>
            <a:r>
              <a:rPr lang="cs-CZ" dirty="0"/>
              <a:t>nejmenší komunikační vzdálenosti – </a:t>
            </a:r>
            <a:r>
              <a:rPr lang="cs-CZ" dirty="0" err="1"/>
              <a:t>dmax</a:t>
            </a:r>
            <a:endParaRPr lang="cs-CZ" dirty="0"/>
          </a:p>
          <a:p>
            <a:pPr lvl="1"/>
            <a:r>
              <a:rPr lang="cs-CZ" dirty="0"/>
              <a:t>Tj. omezit komunikační zpoždění - Co nejmenší počet sousedů, protože i komunikační kanál něco stojí</a:t>
            </a:r>
          </a:p>
          <a:p>
            <a:pPr lvl="1"/>
            <a:r>
              <a:rPr lang="cs-CZ" dirty="0"/>
              <a:t>Dosáhnout co největší přenosové rychlosti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304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68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9. Různé topologie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2814823"/>
                <a:ext cx="8928992" cy="3926545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cs-CZ" dirty="0" smtClean="0"/>
                  <a:t>2D mřížka</a:t>
                </a:r>
              </a:p>
              <a:p>
                <a:pPr lvl="1"/>
                <a:r>
                  <a:rPr lang="cs-CZ" dirty="0" smtClean="0"/>
                  <a:t>Čtverec o hraně 32 uzlů – 32*32 = 1024</a:t>
                </a:r>
              </a:p>
              <a:p>
                <a:pPr lvl="1"/>
                <a:r>
                  <a:rPr lang="cs-CZ" dirty="0" smtClean="0"/>
                  <a:t>4 sousedé pokud není na okraji</a:t>
                </a:r>
              </a:p>
              <a:p>
                <a:pPr lvl="2"/>
                <a:r>
                  <a:rPr lang="cs-CZ" dirty="0" smtClean="0"/>
                  <a:t>Toroid – 4 sousedé vždy</a:t>
                </a:r>
              </a:p>
              <a:p>
                <a:pPr lvl="1"/>
                <a:r>
                  <a:rPr lang="cs-CZ" dirty="0" err="1" smtClean="0"/>
                  <a:t>D_max</a:t>
                </a:r>
                <a:endParaRPr lang="cs-CZ" dirty="0" smtClean="0"/>
              </a:p>
              <a:p>
                <a:pPr lvl="2"/>
                <a:r>
                  <a:rPr lang="cs-CZ" dirty="0" smtClean="0"/>
                  <a:t>2D mřížka: 2x31; Toroid: 2x16 (obecně pro </a:t>
                </a:r>
                <a:r>
                  <a:rPr lang="cs-CZ" dirty="0" err="1" smtClean="0"/>
                  <a:t>m</a:t>
                </a:r>
                <a:r>
                  <a:rPr lang="cs-CZ" sz="1700" dirty="0" err="1" smtClean="0"/>
                  <a:t>x</a:t>
                </a:r>
                <a:r>
                  <a:rPr lang="cs-CZ" dirty="0" err="1" smtClean="0"/>
                  <a:t>n</a:t>
                </a:r>
                <a:r>
                  <a:rPr lang="cs-CZ" dirty="0" smtClean="0"/>
                  <a:t>: m/2+n/2)</a:t>
                </a:r>
              </a:p>
              <a:p>
                <a:pPr lvl="2"/>
                <a:r>
                  <a:rPr lang="cs-CZ" dirty="0" smtClean="0"/>
                  <a:t>Nejdéle trvá doručit zprávu do protilehlého vrcholu po diagonále</a:t>
                </a:r>
              </a:p>
              <a:p>
                <a:pPr lvl="3"/>
                <a:r>
                  <a:rPr lang="cs-CZ" dirty="0" smtClean="0"/>
                  <a:t>31 po X a 31 po Y</a:t>
                </a:r>
              </a:p>
              <a:p>
                <a:pPr lvl="1"/>
                <a:r>
                  <a:rPr lang="cs-CZ" dirty="0" smtClean="0"/>
                  <a:t>Součet čísel</a:t>
                </a:r>
              </a:p>
              <a:p>
                <a:pPr lvl="2"/>
                <a:r>
                  <a:rPr lang="cs-CZ" dirty="0" smtClean="0"/>
                  <a:t>Urychlení: S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cs-CZ" b="0" i="1" smtClean="0">
                            <a:latin typeface="Cambria Math"/>
                          </a:rPr>
                          <m:t>𝑁</m:t>
                        </m:r>
                      </m:e>
                    </m:rad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2814823"/>
                <a:ext cx="8928992" cy="3926545"/>
              </a:xfrm>
              <a:blipFill rotWithShape="1">
                <a:blip r:embed="rId2"/>
                <a:stretch>
                  <a:fillRect l="-1434" t="-403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472411" cy="2266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305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026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9. Různé topologie </a:t>
            </a:r>
            <a:r>
              <a:rPr lang="cs-CZ" dirty="0" smtClean="0"/>
              <a:t>– N-krychle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N=2^n</a:t>
            </a:r>
            <a:endParaRPr lang="cs-CZ" dirty="0"/>
          </a:p>
          <a:p>
            <a:r>
              <a:rPr lang="pl-PL" dirty="0" smtClean="0"/>
              <a:t>Pro </a:t>
            </a:r>
            <a:r>
              <a:rPr lang="pl-PL" dirty="0"/>
              <a:t>n&gt;3 je to náročné na představivost</a:t>
            </a:r>
          </a:p>
          <a:p>
            <a:pPr lvl="1"/>
            <a:r>
              <a:rPr lang="pl-PL" dirty="0" smtClean="0"/>
              <a:t>2D </a:t>
            </a:r>
            <a:r>
              <a:rPr lang="pl-PL" dirty="0"/>
              <a:t>mřížka je n = 2</a:t>
            </a:r>
          </a:p>
          <a:p>
            <a:pPr lvl="1"/>
            <a:r>
              <a:rPr lang="cs-CZ" dirty="0" smtClean="0"/>
              <a:t>Pro </a:t>
            </a:r>
            <a:r>
              <a:rPr lang="cs-CZ" dirty="0"/>
              <a:t>n=3 si je to ještě možné představit a vidět, že vše vyjde 3</a:t>
            </a:r>
          </a:p>
          <a:p>
            <a:r>
              <a:rPr lang="cs-CZ" dirty="0" smtClean="0"/>
              <a:t>10 </a:t>
            </a:r>
            <a:r>
              <a:rPr lang="cs-CZ" dirty="0"/>
              <a:t>sousedů</a:t>
            </a:r>
          </a:p>
          <a:p>
            <a:pPr lvl="1"/>
            <a:r>
              <a:rPr lang="pt-BR" dirty="0" smtClean="0"/>
              <a:t>Souřadnice </a:t>
            </a:r>
            <a:r>
              <a:rPr lang="pt-BR" dirty="0"/>
              <a:t>vrcholu je [n1, n2, …, n10]</a:t>
            </a:r>
          </a:p>
          <a:p>
            <a:pPr lvl="1"/>
            <a:r>
              <a:rPr lang="cs-CZ" dirty="0" smtClean="0"/>
              <a:t>Hranu </a:t>
            </a:r>
            <a:r>
              <a:rPr lang="cs-CZ" dirty="0"/>
              <a:t>tvoří 2 vrcholy, tedy n nabývají hodnot 0, nebo 1</a:t>
            </a:r>
          </a:p>
          <a:p>
            <a:pPr lvl="1"/>
            <a:r>
              <a:rPr lang="cs-CZ" dirty="0" smtClean="0"/>
              <a:t>A </a:t>
            </a:r>
            <a:r>
              <a:rPr lang="cs-CZ" dirty="0"/>
              <a:t>přitom 1 má pro každou souřadnici pouze jedno n ze všech (Tedy, 10 sousedů)</a:t>
            </a:r>
          </a:p>
          <a:p>
            <a:r>
              <a:rPr lang="cs-CZ" dirty="0" smtClean="0"/>
              <a:t>10 </a:t>
            </a:r>
            <a:r>
              <a:rPr lang="cs-CZ" dirty="0"/>
              <a:t>jako největší vzdálenost</a:t>
            </a:r>
          </a:p>
          <a:p>
            <a:pPr lvl="1"/>
            <a:r>
              <a:rPr lang="nl-NL" dirty="0" smtClean="0"/>
              <a:t>Začneme </a:t>
            </a:r>
            <a:r>
              <a:rPr lang="nl-NL" dirty="0"/>
              <a:t>ve vrcholu [0, 0, 0, …, 0] </a:t>
            </a:r>
          </a:p>
          <a:p>
            <a:pPr lvl="2"/>
            <a:r>
              <a:rPr lang="cs-CZ" dirty="0" smtClean="0"/>
              <a:t>a </a:t>
            </a:r>
            <a:r>
              <a:rPr lang="cs-CZ" dirty="0"/>
              <a:t>potřebujeme doručit zprávu do vrcholu [1, 1, 1, …, 1]</a:t>
            </a:r>
          </a:p>
          <a:p>
            <a:pPr lvl="1"/>
            <a:r>
              <a:rPr lang="pl-PL" dirty="0" smtClean="0"/>
              <a:t>Jedna </a:t>
            </a:r>
            <a:r>
              <a:rPr lang="pl-PL" dirty="0"/>
              <a:t>hrana znamená změnu pouze jednoho n z 0 na 1</a:t>
            </a:r>
          </a:p>
          <a:p>
            <a:pPr lvl="1"/>
            <a:r>
              <a:rPr lang="cs-CZ" dirty="0" smtClean="0"/>
              <a:t>Celkově </a:t>
            </a:r>
            <a:r>
              <a:rPr lang="cs-CZ" dirty="0"/>
              <a:t>tak musíme použít n hran, abychom změnili všechny 0 na 1</a:t>
            </a:r>
          </a:p>
          <a:p>
            <a:pPr lvl="2"/>
            <a:r>
              <a:rPr lang="cs-CZ" dirty="0" smtClean="0"/>
              <a:t>A </a:t>
            </a:r>
            <a:r>
              <a:rPr lang="cs-CZ" dirty="0"/>
              <a:t>těch bude právě 10 v tomto případě </a:t>
            </a:r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306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675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9. Fyzická adresa uzlu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Sekvence bytů s nějaký významem</a:t>
            </a:r>
          </a:p>
          <a:p>
            <a:pPr lvl="1"/>
            <a:r>
              <a:rPr lang="cs-CZ" dirty="0" smtClean="0"/>
              <a:t>Např. 2x </a:t>
            </a:r>
            <a:r>
              <a:rPr lang="cs-CZ" dirty="0" err="1" smtClean="0"/>
              <a:t>integer</a:t>
            </a:r>
            <a:r>
              <a:rPr lang="cs-CZ" dirty="0" smtClean="0"/>
              <a:t> pro mřížku</a:t>
            </a:r>
          </a:p>
          <a:p>
            <a:pPr lvl="2"/>
            <a:r>
              <a:rPr lang="cs-CZ" dirty="0" err="1" smtClean="0"/>
              <a:t>Struct</a:t>
            </a:r>
            <a:r>
              <a:rPr lang="cs-CZ" dirty="0" smtClean="0"/>
              <a:t> </a:t>
            </a:r>
            <a:r>
              <a:rPr lang="cs-CZ" dirty="0" err="1" smtClean="0"/>
              <a:t>addr</a:t>
            </a:r>
            <a:r>
              <a:rPr lang="cs-CZ" dirty="0" smtClean="0"/>
              <a:t> </a:t>
            </a:r>
            <a:r>
              <a:rPr lang="en-US" dirty="0" smtClean="0"/>
              <a:t>{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x,z</a:t>
            </a:r>
            <a:r>
              <a:rPr lang="en-US" dirty="0" smtClean="0"/>
              <a:t>;}</a:t>
            </a:r>
          </a:p>
          <a:p>
            <a:r>
              <a:rPr lang="cs-CZ" dirty="0" smtClean="0"/>
              <a:t>Souvisí s polohou uzlu v síti</a:t>
            </a:r>
          </a:p>
          <a:p>
            <a:r>
              <a:rPr lang="cs-CZ" dirty="0" smtClean="0"/>
              <a:t>Mělo by z ní být možné odvodit fyzické adresy sousedů</a:t>
            </a:r>
          </a:p>
          <a:p>
            <a:endParaRPr lang="cs-CZ" dirty="0"/>
          </a:p>
          <a:p>
            <a:r>
              <a:rPr lang="cs-CZ" dirty="0" smtClean="0"/>
              <a:t>Komunikační operace</a:t>
            </a:r>
          </a:p>
          <a:p>
            <a:pPr lvl="1"/>
            <a:r>
              <a:rPr lang="cs-CZ" dirty="0" smtClean="0"/>
              <a:t>Pokud nelze docílit, aby spolu komunikovali pouze sousedé pak </a:t>
            </a:r>
          </a:p>
          <a:p>
            <a:pPr lvl="2"/>
            <a:r>
              <a:rPr lang="cs-CZ" dirty="0" err="1" smtClean="0"/>
              <a:t>Store</a:t>
            </a:r>
            <a:r>
              <a:rPr lang="cs-CZ" dirty="0" smtClean="0"/>
              <a:t> &amp; Forward – přijme se celý paket, a poté se pošle dál</a:t>
            </a:r>
          </a:p>
          <a:p>
            <a:pPr lvl="2"/>
            <a:r>
              <a:rPr lang="cs-CZ" dirty="0" err="1"/>
              <a:t>Wormhole</a:t>
            </a:r>
            <a:r>
              <a:rPr lang="cs-CZ" dirty="0"/>
              <a:t> </a:t>
            </a:r>
            <a:r>
              <a:rPr lang="cs-CZ" dirty="0" err="1"/>
              <a:t>switching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307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59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9</a:t>
            </a:r>
            <a:r>
              <a:rPr lang="cs-CZ" dirty="0"/>
              <a:t>. Komunikační </a:t>
            </a:r>
            <a:r>
              <a:rPr lang="cs-CZ" dirty="0" smtClean="0"/>
              <a:t>operace - </a:t>
            </a:r>
            <a:r>
              <a:rPr lang="cs-CZ" dirty="0" err="1" smtClean="0"/>
              <a:t>Wormhole</a:t>
            </a:r>
            <a:r>
              <a:rPr lang="cs-CZ" dirty="0" smtClean="0"/>
              <a:t> </a:t>
            </a:r>
            <a:r>
              <a:rPr lang="cs-CZ" dirty="0" err="1" smtClean="0"/>
              <a:t>switching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Routing</a:t>
            </a:r>
            <a:r>
              <a:rPr lang="cs-CZ" dirty="0" smtClean="0"/>
              <a:t> </a:t>
            </a:r>
          </a:p>
          <a:p>
            <a:r>
              <a:rPr lang="cs-CZ" dirty="0" smtClean="0"/>
              <a:t>Paket je rozdělen na menší jednotky</a:t>
            </a:r>
          </a:p>
          <a:p>
            <a:pPr lvl="1"/>
            <a:r>
              <a:rPr lang="cs-CZ" dirty="0" err="1" smtClean="0"/>
              <a:t>Flit</a:t>
            </a:r>
            <a:r>
              <a:rPr lang="cs-CZ" dirty="0" smtClean="0"/>
              <a:t> – </a:t>
            </a:r>
            <a:r>
              <a:rPr lang="cs-CZ" dirty="0" err="1" smtClean="0"/>
              <a:t>flow</a:t>
            </a:r>
            <a:r>
              <a:rPr lang="cs-CZ" dirty="0" smtClean="0"/>
              <a:t> unit</a:t>
            </a:r>
          </a:p>
          <a:p>
            <a:r>
              <a:rPr lang="cs-CZ" dirty="0" smtClean="0"/>
              <a:t>První </a:t>
            </a:r>
            <a:r>
              <a:rPr lang="cs-CZ" dirty="0" err="1" smtClean="0"/>
              <a:t>flit</a:t>
            </a:r>
            <a:r>
              <a:rPr lang="cs-CZ" dirty="0" smtClean="0"/>
              <a:t> obsahuje adresu, podle které se určí rozhraní odchozího komunikačního kanálu, kam jsou automaticky poslány zbývající </a:t>
            </a:r>
            <a:r>
              <a:rPr lang="cs-CZ" dirty="0" err="1" smtClean="0"/>
              <a:t>flits</a:t>
            </a:r>
            <a:r>
              <a:rPr lang="cs-CZ" dirty="0" smtClean="0"/>
              <a:t> daného paketu</a:t>
            </a:r>
          </a:p>
          <a:p>
            <a:r>
              <a:rPr lang="cs-CZ" dirty="0" smtClean="0"/>
              <a:t>Zmenšuje komunikační zpoždění, ale vytváří nové možnosti uvíznutí</a:t>
            </a:r>
          </a:p>
          <a:p>
            <a:pPr lvl="1"/>
            <a:r>
              <a:rPr lang="cs-CZ" dirty="0" smtClean="0"/>
              <a:t>Velikost </a:t>
            </a:r>
            <a:r>
              <a:rPr lang="cs-CZ" dirty="0" err="1" smtClean="0"/>
              <a:t>bufferů</a:t>
            </a:r>
            <a:r>
              <a:rPr lang="cs-CZ" dirty="0" smtClean="0"/>
              <a:t> rozhraní vs. rychlost zpracování vs. počet simultánních </a:t>
            </a:r>
            <a:r>
              <a:rPr lang="cs-CZ" dirty="0" err="1" smtClean="0"/>
              <a:t>flitů</a:t>
            </a:r>
            <a:r>
              <a:rPr lang="cs-CZ" dirty="0" smtClean="0"/>
              <a:t> z různých paketů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308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809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9. Výpočetní modely - SPMD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 všech uzlů se zavede stejný program</a:t>
            </a:r>
          </a:p>
          <a:p>
            <a:r>
              <a:rPr lang="cs-CZ" dirty="0" smtClean="0"/>
              <a:t>Do uzlů se zavedou specifická data procesů</a:t>
            </a:r>
          </a:p>
          <a:p>
            <a:r>
              <a:rPr lang="cs-CZ" dirty="0" smtClean="0"/>
              <a:t>Každý proces dokáže zjistit svoje ID a z něho určí sousedy a svůj díl dat</a:t>
            </a:r>
          </a:p>
          <a:p>
            <a:r>
              <a:rPr lang="cs-CZ" dirty="0" smtClean="0"/>
              <a:t>Jeden z procesů je řídící</a:t>
            </a:r>
          </a:p>
          <a:p>
            <a:pPr lvl="1"/>
            <a:r>
              <a:rPr lang="cs-CZ" dirty="0" smtClean="0"/>
              <a:t>Obvykle první vytvořený</a:t>
            </a:r>
          </a:p>
          <a:p>
            <a:pPr lvl="1"/>
            <a:r>
              <a:rPr lang="cs-CZ" dirty="0" smtClean="0"/>
              <a:t>Mívá ID 0</a:t>
            </a:r>
          </a:p>
          <a:p>
            <a:pPr lvl="1"/>
            <a:r>
              <a:rPr lang="cs-CZ" dirty="0" smtClean="0"/>
              <a:t>Zpracovává dílčí mezivýsledky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309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162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</a:t>
            </a:r>
            <a:r>
              <a:rPr lang="cs-CZ" dirty="0" err="1" smtClean="0"/>
              <a:t>Flynnova</a:t>
            </a:r>
            <a:r>
              <a:rPr lang="cs-CZ" dirty="0" smtClean="0"/>
              <a:t> taxonomie – MISD (</a:t>
            </a:r>
            <a:r>
              <a:rPr lang="cs-CZ" dirty="0" smtClean="0">
                <a:solidFill>
                  <a:srgbClr val="FF0000"/>
                </a:solidFill>
              </a:rPr>
              <a:t>MPSD</a:t>
            </a:r>
            <a:r>
              <a:rPr lang="cs-CZ" dirty="0" smtClean="0"/>
              <a:t>)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Multiple</a:t>
            </a:r>
            <a:r>
              <a:rPr lang="cs-CZ" dirty="0" smtClean="0"/>
              <a:t> </a:t>
            </a:r>
            <a:r>
              <a:rPr lang="cs-CZ" dirty="0" err="1" smtClean="0"/>
              <a:t>instruction</a:t>
            </a:r>
            <a:r>
              <a:rPr lang="cs-CZ" dirty="0" smtClean="0"/>
              <a:t> (program), single data</a:t>
            </a:r>
          </a:p>
          <a:p>
            <a:r>
              <a:rPr lang="cs-CZ" dirty="0" err="1" smtClean="0"/>
              <a:t>Instruction</a:t>
            </a:r>
            <a:endParaRPr lang="cs-CZ" dirty="0" smtClean="0"/>
          </a:p>
          <a:p>
            <a:pPr lvl="1"/>
            <a:r>
              <a:rPr lang="cs-CZ" dirty="0" err="1" smtClean="0"/>
              <a:t>Pipeline</a:t>
            </a:r>
            <a:r>
              <a:rPr lang="cs-CZ" dirty="0" smtClean="0"/>
              <a:t> architektura</a:t>
            </a:r>
          </a:p>
          <a:p>
            <a:pPr lvl="1"/>
            <a:r>
              <a:rPr lang="cs-CZ" dirty="0" smtClean="0"/>
              <a:t>Několik procesů zpracovává data v jednom datovém proudu</a:t>
            </a:r>
          </a:p>
          <a:p>
            <a:pPr lvl="1"/>
            <a:r>
              <a:rPr lang="cs-CZ" dirty="0" smtClean="0"/>
              <a:t>Např. instrukční </a:t>
            </a:r>
            <a:r>
              <a:rPr lang="cs-CZ" dirty="0" err="1" smtClean="0"/>
              <a:t>pipeline</a:t>
            </a:r>
            <a:r>
              <a:rPr lang="cs-CZ" dirty="0" smtClean="0"/>
              <a:t> v procesoru</a:t>
            </a:r>
          </a:p>
          <a:p>
            <a:pPr lvl="2"/>
            <a:r>
              <a:rPr lang="cs-CZ" dirty="0"/>
              <a:t>paralelizace instrukcí na </a:t>
            </a:r>
            <a:r>
              <a:rPr lang="cs-CZ" dirty="0" err="1" smtClean="0"/>
              <a:t>uniprocesoru</a:t>
            </a:r>
            <a:r>
              <a:rPr lang="cs-CZ" dirty="0" smtClean="0"/>
              <a:t>, instrukce lze dokončit i za 1 cyklus </a:t>
            </a:r>
          </a:p>
          <a:p>
            <a:r>
              <a:rPr lang="cs-CZ" dirty="0" smtClean="0"/>
              <a:t>Program</a:t>
            </a:r>
          </a:p>
          <a:p>
            <a:pPr lvl="1"/>
            <a:r>
              <a:rPr lang="cs-CZ" dirty="0" smtClean="0"/>
              <a:t>Používáno pro výpočty odolné proti poruchám</a:t>
            </a:r>
          </a:p>
          <a:p>
            <a:pPr lvl="2"/>
            <a:r>
              <a:rPr lang="cs-CZ" dirty="0" smtClean="0"/>
              <a:t>Několik systémů nad stejnými daty musí dát stejný výsledek</a:t>
            </a:r>
          </a:p>
          <a:p>
            <a:pPr lvl="1"/>
            <a:r>
              <a:rPr lang="cs-CZ" dirty="0"/>
              <a:t>pásová výroba/montážní linka v </a:t>
            </a:r>
            <a:r>
              <a:rPr lang="cs-CZ" dirty="0" smtClean="0"/>
              <a:t>továrně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367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9. Výpočetní modely - SPMD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Homogenní distribuované prostředí</a:t>
            </a:r>
          </a:p>
          <a:p>
            <a:pPr lvl="1"/>
            <a:r>
              <a:rPr lang="cs-CZ" dirty="0" smtClean="0"/>
              <a:t>Zjistí se celkový objem dat</a:t>
            </a:r>
          </a:p>
          <a:p>
            <a:pPr lvl="1"/>
            <a:r>
              <a:rPr lang="cs-CZ" dirty="0" smtClean="0"/>
              <a:t>Počet spuštěných procesů </a:t>
            </a:r>
          </a:p>
          <a:p>
            <a:pPr lvl="1"/>
            <a:r>
              <a:rPr lang="cs-CZ" dirty="0" smtClean="0"/>
              <a:t>Práce se přidělí najednou</a:t>
            </a:r>
          </a:p>
          <a:p>
            <a:r>
              <a:rPr lang="cs-CZ" dirty="0" smtClean="0"/>
              <a:t>V heterogenní prostředí </a:t>
            </a:r>
          </a:p>
          <a:p>
            <a:pPr lvl="1"/>
            <a:r>
              <a:rPr lang="cs-CZ" dirty="0" smtClean="0"/>
              <a:t>Dynamické přidělování práce</a:t>
            </a:r>
          </a:p>
          <a:p>
            <a:pPr lvl="1"/>
            <a:r>
              <a:rPr lang="cs-CZ" dirty="0" smtClean="0"/>
              <a:t>Uzly nemusejí být stejně výkonné</a:t>
            </a:r>
          </a:p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280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9. </a:t>
            </a:r>
            <a:r>
              <a:rPr lang="cs-CZ" dirty="0"/>
              <a:t>Výpočetní modely - </a:t>
            </a:r>
            <a:r>
              <a:rPr lang="cs-CZ" dirty="0" err="1"/>
              <a:t>Farmer-Worker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 procesů: 1 řídící – </a:t>
            </a:r>
            <a:r>
              <a:rPr lang="cs-CZ" dirty="0" err="1" smtClean="0"/>
              <a:t>farmer</a:t>
            </a:r>
            <a:r>
              <a:rPr lang="cs-CZ" dirty="0" smtClean="0"/>
              <a:t>, N-1 dělníků</a:t>
            </a:r>
          </a:p>
          <a:p>
            <a:r>
              <a:rPr lang="cs-CZ" dirty="0" smtClean="0"/>
              <a:t>Virtuální topologie: hvězda</a:t>
            </a:r>
          </a:p>
          <a:p>
            <a:r>
              <a:rPr lang="cs-CZ" dirty="0" smtClean="0"/>
              <a:t>Současně může být zasíláno 2*(N-1) zpráv – plný duplex</a:t>
            </a:r>
          </a:p>
          <a:p>
            <a:r>
              <a:rPr lang="cs-CZ" dirty="0" smtClean="0"/>
              <a:t>Urychlení</a:t>
            </a:r>
          </a:p>
          <a:p>
            <a:pPr lvl="1"/>
            <a:r>
              <a:rPr lang="cs-CZ" dirty="0" smtClean="0"/>
              <a:t>Při zanedbání doby vysílání a příjmu, pak S~ N-1</a:t>
            </a:r>
          </a:p>
          <a:p>
            <a:r>
              <a:rPr lang="cs-CZ" dirty="0" smtClean="0"/>
              <a:t>Vhodné pokud</a:t>
            </a:r>
          </a:p>
          <a:p>
            <a:pPr lvl="1"/>
            <a:r>
              <a:rPr lang="cs-CZ" dirty="0" smtClean="0"/>
              <a:t>Datový objem zpráv je malý</a:t>
            </a:r>
          </a:p>
          <a:p>
            <a:pPr lvl="1"/>
            <a:r>
              <a:rPr lang="cs-CZ" dirty="0" smtClean="0"/>
              <a:t>Výpočet je v porovnání s objemem zprávy náročný</a:t>
            </a:r>
          </a:p>
          <a:p>
            <a:r>
              <a:rPr lang="cs-CZ" dirty="0" smtClean="0"/>
              <a:t>Zprávu je nutné před odesláním zabalit do </a:t>
            </a:r>
            <a:r>
              <a:rPr lang="cs-CZ" dirty="0" err="1" smtClean="0"/>
              <a:t>bufferu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908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0631" y="116632"/>
            <a:ext cx="8774240" cy="346050"/>
          </a:xfrm>
        </p:spPr>
        <p:txBody>
          <a:bodyPr/>
          <a:lstStyle/>
          <a:p>
            <a:r>
              <a:rPr lang="cs-CZ" dirty="0" smtClean="0"/>
              <a:t>9</a:t>
            </a:r>
            <a:r>
              <a:rPr lang="cs-CZ" dirty="0"/>
              <a:t>. Výpočetní modely - </a:t>
            </a:r>
            <a:r>
              <a:rPr lang="cs-CZ" dirty="0" err="1" smtClean="0"/>
              <a:t>Farmer-worker</a:t>
            </a:r>
            <a:r>
              <a:rPr lang="cs-CZ" dirty="0" smtClean="0"/>
              <a:t> – součet matic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30" y="1964085"/>
            <a:ext cx="2590800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196" y="1434634"/>
            <a:ext cx="6162675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187624" y="1219190"/>
            <a:ext cx="9888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dirty="0" err="1" smtClean="0"/>
              <a:t>worker</a:t>
            </a:r>
            <a:endParaRPr lang="cs-CZ" sz="2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748586" y="1053316"/>
            <a:ext cx="9630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dirty="0" err="1" smtClean="0"/>
              <a:t>farmer</a:t>
            </a:r>
            <a:endParaRPr lang="cs-CZ" sz="220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629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346050"/>
          </a:xfrm>
        </p:spPr>
        <p:txBody>
          <a:bodyPr/>
          <a:lstStyle/>
          <a:p>
            <a:r>
              <a:rPr lang="cs-CZ" dirty="0" smtClean="0"/>
              <a:t>9. </a:t>
            </a:r>
            <a:r>
              <a:rPr lang="cs-CZ" dirty="0"/>
              <a:t>Výpočetní modely - </a:t>
            </a:r>
            <a:r>
              <a:rPr lang="cs-CZ" dirty="0" err="1" smtClean="0"/>
              <a:t>Farmer-worker</a:t>
            </a:r>
            <a:r>
              <a:rPr lang="cs-CZ" dirty="0" smtClean="0"/>
              <a:t> </a:t>
            </a:r>
            <a:r>
              <a:rPr lang="cs-CZ" dirty="0"/>
              <a:t>– Velikost </a:t>
            </a:r>
            <a:r>
              <a:rPr lang="cs-CZ" dirty="0" smtClean="0"/>
              <a:t>zpráv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heterogenním prostředí se realizuje automatický </a:t>
            </a:r>
            <a:r>
              <a:rPr lang="cs-CZ" dirty="0" err="1" smtClean="0"/>
              <a:t>load-balancing</a:t>
            </a:r>
            <a:endParaRPr lang="cs-CZ" dirty="0" smtClean="0"/>
          </a:p>
          <a:p>
            <a:r>
              <a:rPr lang="cs-CZ" dirty="0" smtClean="0"/>
              <a:t>Urychlení pak závisí na velikosti objemu dat ke zpracování jedním procesem</a:t>
            </a:r>
          </a:p>
          <a:p>
            <a:r>
              <a:rPr lang="cs-CZ" dirty="0" smtClean="0"/>
              <a:t>Příliš malé objemy dat nevedou k urychlení</a:t>
            </a:r>
          </a:p>
          <a:p>
            <a:r>
              <a:rPr lang="cs-CZ" dirty="0" smtClean="0"/>
              <a:t>Příliš velké objemy dat jsou rychlejší, ale čeká se na procesy které mají zpoždění (např. vlivem hw, jiného sw či režie OS)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9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346050"/>
          </a:xfrm>
        </p:spPr>
        <p:txBody>
          <a:bodyPr/>
          <a:lstStyle/>
          <a:p>
            <a:r>
              <a:rPr lang="cs-CZ" dirty="0"/>
              <a:t>9. Výpočetní modely - </a:t>
            </a:r>
            <a:r>
              <a:rPr lang="cs-CZ" dirty="0" err="1" smtClean="0"/>
              <a:t>Farmer-worker</a:t>
            </a:r>
            <a:r>
              <a:rPr lang="cs-CZ" dirty="0" smtClean="0"/>
              <a:t> </a:t>
            </a:r>
            <a:r>
              <a:rPr lang="cs-CZ" dirty="0"/>
              <a:t>– Velikost zpráv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Ideální velikost?</a:t>
            </a:r>
          </a:p>
          <a:p>
            <a:pPr lvl="1"/>
            <a:r>
              <a:rPr lang="cs-CZ" dirty="0" smtClean="0"/>
              <a:t>Závisí na výpočetním výkonu uzlu</a:t>
            </a:r>
          </a:p>
          <a:p>
            <a:pPr lvl="1"/>
            <a:r>
              <a:rPr lang="cs-CZ" dirty="0" smtClean="0"/>
              <a:t>Měla by uzel zaměstnat tak dlouho, aby bylo možné přiřazovat úkoly v době kdy ostatní počítají</a:t>
            </a:r>
          </a:p>
          <a:p>
            <a:r>
              <a:rPr lang="cs-CZ" dirty="0" smtClean="0"/>
              <a:t>V první „vlně“ přidělit náhodné velikosti dat od 1 až dvou 2 násobků objemu zprávy</a:t>
            </a:r>
          </a:p>
          <a:p>
            <a:pPr lvl="1"/>
            <a:r>
              <a:rPr lang="cs-CZ" dirty="0" smtClean="0"/>
              <a:t>Tím se na nějakou dobu zabrání konvergenci, kdy bude komunikační linka používána všemi procesy</a:t>
            </a:r>
          </a:p>
          <a:p>
            <a:pPr lvl="1"/>
            <a:r>
              <a:rPr lang="cs-CZ" dirty="0" smtClean="0"/>
              <a:t>Eliminace komunikačního zpoždění</a:t>
            </a:r>
          </a:p>
          <a:p>
            <a:r>
              <a:rPr lang="cs-CZ" dirty="0" smtClean="0"/>
              <a:t>Kromě neblokujících komunikačních operací</a:t>
            </a:r>
          </a:p>
          <a:p>
            <a:r>
              <a:rPr lang="cs-CZ" dirty="0" smtClean="0"/>
              <a:t>Data by se měla spočítat v „přiměřeném čase“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998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9. Výpočetní modely - MPSD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315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24944"/>
            <a:ext cx="6311951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24744"/>
            <a:ext cx="607404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162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9. </a:t>
            </a:r>
            <a:r>
              <a:rPr lang="cs-CZ" dirty="0"/>
              <a:t>Výpočetní modely - </a:t>
            </a:r>
            <a:r>
              <a:rPr lang="cs-CZ" dirty="0" smtClean="0"/>
              <a:t>MPSD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Step-</a:t>
            </a:r>
            <a:r>
              <a:rPr lang="cs-CZ" dirty="0" err="1" smtClean="0"/>
              <a:t>locked</a:t>
            </a:r>
            <a:r>
              <a:rPr lang="cs-CZ" dirty="0" smtClean="0"/>
              <a:t>; „pásová“ výroba</a:t>
            </a:r>
          </a:p>
          <a:p>
            <a:r>
              <a:rPr lang="cs-CZ" dirty="0" smtClean="0"/>
              <a:t>Části dat by měli být výpočetně stejně velké</a:t>
            </a:r>
          </a:p>
          <a:p>
            <a:r>
              <a:rPr lang="cs-CZ" dirty="0" smtClean="0"/>
              <a:t>Problém může být kapacita přenosového uzlu</a:t>
            </a:r>
            <a:endParaRPr lang="cs-CZ" dirty="0"/>
          </a:p>
          <a:p>
            <a:pPr lvl="1"/>
            <a:r>
              <a:rPr lang="cs-CZ" dirty="0"/>
              <a:t>Objem dat může být příliš velký a tak uzel může nějakou dobu čekat na </a:t>
            </a:r>
            <a:r>
              <a:rPr lang="cs-CZ" dirty="0" smtClean="0"/>
              <a:t>data</a:t>
            </a:r>
          </a:p>
          <a:p>
            <a:r>
              <a:rPr lang="cs-CZ" dirty="0" smtClean="0"/>
              <a:t>Ideálně se v i-</a:t>
            </a:r>
            <a:r>
              <a:rPr lang="cs-CZ" dirty="0" err="1" smtClean="0"/>
              <a:t>tém</a:t>
            </a:r>
            <a:r>
              <a:rPr lang="cs-CZ" dirty="0" smtClean="0"/>
              <a:t> kroku (i=1,2,…,p-1)</a:t>
            </a:r>
          </a:p>
          <a:p>
            <a:pPr lvl="1"/>
            <a:r>
              <a:rPr lang="cs-CZ" dirty="0" smtClean="0"/>
              <a:t>Počítají data </a:t>
            </a:r>
          </a:p>
          <a:p>
            <a:pPr lvl="1"/>
            <a:r>
              <a:rPr lang="cs-CZ" dirty="0" smtClean="0"/>
              <a:t>Data z i-1 kroku se posílají dalšímu uzlu v řadě</a:t>
            </a:r>
          </a:p>
          <a:p>
            <a:pPr lvl="1"/>
            <a:r>
              <a:rPr lang="cs-CZ" dirty="0" smtClean="0"/>
              <a:t>Přijímají se data pro i+1 krok</a:t>
            </a:r>
          </a:p>
          <a:p>
            <a:pPr lvl="2"/>
            <a:r>
              <a:rPr lang="cs-CZ" dirty="0" smtClean="0"/>
              <a:t>Překrytí doby komunikace dobou výpočtu</a:t>
            </a:r>
          </a:p>
          <a:p>
            <a:pPr lvl="2"/>
            <a:r>
              <a:rPr lang="cs-CZ" dirty="0" smtClean="0"/>
              <a:t>Eliminace komunikačního zpoždění, pokud se data déle počítají než přijímají</a:t>
            </a:r>
          </a:p>
          <a:p>
            <a:pPr lvl="2"/>
            <a:r>
              <a:rPr lang="cs-CZ" dirty="0" smtClean="0"/>
              <a:t>Pokud, ne zmenšit objem posílaných dat</a:t>
            </a:r>
          </a:p>
          <a:p>
            <a:r>
              <a:rPr lang="cs-CZ" dirty="0" smtClean="0"/>
              <a:t>Pošleme-li objem vstupní dat do nekonečna, pak je urychlení N (N – počet úkolů)</a:t>
            </a:r>
          </a:p>
          <a:p>
            <a:pPr lvl="2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034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9. </a:t>
            </a:r>
            <a:r>
              <a:rPr lang="cs-CZ" dirty="0" err="1" smtClean="0"/>
              <a:t>Lamportovy</a:t>
            </a:r>
            <a:r>
              <a:rPr lang="cs-CZ" dirty="0" smtClean="0"/>
              <a:t> hodiny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Časové značky, které umožňují částečné uspořádání událostí</a:t>
            </a:r>
          </a:p>
          <a:p>
            <a:r>
              <a:rPr lang="cs-CZ" dirty="0" smtClean="0"/>
              <a:t>ČZ – monotónně </a:t>
            </a:r>
            <a:r>
              <a:rPr lang="cs-CZ" dirty="0" err="1" smtClean="0"/>
              <a:t>inkrementující</a:t>
            </a:r>
            <a:r>
              <a:rPr lang="cs-CZ" dirty="0" smtClean="0"/>
              <a:t> se čítač</a:t>
            </a:r>
          </a:p>
          <a:p>
            <a:pPr lvl="1"/>
            <a:r>
              <a:rPr lang="cs-CZ" dirty="0" smtClean="0"/>
              <a:t>Jeden </a:t>
            </a:r>
            <a:r>
              <a:rPr lang="cs-CZ" dirty="0" err="1" smtClean="0"/>
              <a:t>integer</a:t>
            </a:r>
            <a:r>
              <a:rPr lang="cs-CZ" dirty="0" smtClean="0"/>
              <a:t> na proces/vlákno</a:t>
            </a:r>
          </a:p>
          <a:p>
            <a:r>
              <a:rPr lang="cs-CZ" dirty="0" smtClean="0"/>
              <a:t>Vlastnosti</a:t>
            </a:r>
          </a:p>
          <a:p>
            <a:pPr lvl="1"/>
            <a:r>
              <a:rPr lang="cs-CZ" dirty="0" smtClean="0"/>
              <a:t>Proces/vlákno inkrementuje </a:t>
            </a:r>
            <a:r>
              <a:rPr lang="cs-CZ" dirty="0"/>
              <a:t>čítač před </a:t>
            </a:r>
            <a:r>
              <a:rPr lang="cs-CZ" dirty="0" smtClean="0"/>
              <a:t>každou událostí</a:t>
            </a:r>
          </a:p>
          <a:p>
            <a:pPr lvl="1"/>
            <a:r>
              <a:rPr lang="cs-CZ" dirty="0" smtClean="0"/>
              <a:t>Proces pošle zprávu, vlákno provede interakci</a:t>
            </a:r>
          </a:p>
          <a:p>
            <a:pPr lvl="2"/>
            <a:r>
              <a:rPr lang="cs-CZ" dirty="0" smtClean="0"/>
              <a:t>Přiřadí se časová značka</a:t>
            </a:r>
          </a:p>
          <a:p>
            <a:pPr lvl="1"/>
            <a:r>
              <a:rPr lang="cs-CZ" dirty="0" smtClean="0"/>
              <a:t>Proces přijímající zprávu, druhý účastník interakce, nastaví svůj vlastní</a:t>
            </a:r>
          </a:p>
          <a:p>
            <a:pPr lvl="2"/>
            <a:r>
              <a:rPr lang="cs-CZ" dirty="0" err="1" smtClean="0"/>
              <a:t>Counter_nový</a:t>
            </a:r>
            <a:r>
              <a:rPr lang="cs-CZ" dirty="0" smtClean="0"/>
              <a:t> = </a:t>
            </a:r>
            <a:r>
              <a:rPr lang="cs-CZ" dirty="0" err="1" smtClean="0"/>
              <a:t>max</a:t>
            </a:r>
            <a:r>
              <a:rPr lang="cs-CZ" dirty="0" smtClean="0"/>
              <a:t> { </a:t>
            </a:r>
            <a:r>
              <a:rPr lang="cs-CZ" dirty="0" err="1" smtClean="0"/>
              <a:t>counter_přijímaný</a:t>
            </a:r>
            <a:r>
              <a:rPr lang="cs-CZ" dirty="0" smtClean="0"/>
              <a:t>, </a:t>
            </a:r>
            <a:r>
              <a:rPr lang="cs-CZ" dirty="0" err="1" smtClean="0"/>
              <a:t>counter_starý</a:t>
            </a:r>
            <a:r>
              <a:rPr lang="cs-CZ" dirty="0" smtClean="0"/>
              <a:t>}</a:t>
            </a:r>
          </a:p>
          <a:p>
            <a:pPr lvl="2"/>
            <a:r>
              <a:rPr lang="cs-CZ" i="1" dirty="0" smtClean="0"/>
              <a:t>a</a:t>
            </a:r>
            <a:r>
              <a:rPr lang="cs-CZ" dirty="0" smtClean="0"/>
              <a:t> způsobilo událost </a:t>
            </a:r>
            <a:r>
              <a:rPr lang="cs-CZ" i="1" dirty="0" smtClean="0"/>
              <a:t>b =&gt; C(a) &lt; C(x) </a:t>
            </a:r>
            <a:r>
              <a:rPr lang="cs-CZ" dirty="0" smtClean="0"/>
              <a:t>(C(a) – čas události </a:t>
            </a:r>
            <a:r>
              <a:rPr lang="cs-CZ" i="1" dirty="0" smtClean="0"/>
              <a:t>a)</a:t>
            </a:r>
            <a:endParaRPr lang="cs-CZ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892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9. Vektorové hodiny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Vektorové </a:t>
            </a:r>
            <a:r>
              <a:rPr lang="cs-CZ" dirty="0"/>
              <a:t>hodiny umožňují detekci porušení příčinnosti mezi událostmi v distribuovaném systému</a:t>
            </a:r>
          </a:p>
          <a:p>
            <a:pPr lvl="1"/>
            <a:r>
              <a:rPr lang="it-IT" dirty="0" smtClean="0"/>
              <a:t>Lamport</a:t>
            </a:r>
            <a:r>
              <a:rPr lang="cs-CZ" dirty="0" smtClean="0"/>
              <a:t> </a:t>
            </a:r>
            <a:r>
              <a:rPr lang="it-IT" dirty="0" smtClean="0"/>
              <a:t>umí </a:t>
            </a:r>
            <a:r>
              <a:rPr lang="it-IT" dirty="0"/>
              <a:t>detekci pro dva procesy</a:t>
            </a:r>
          </a:p>
          <a:p>
            <a:r>
              <a:rPr lang="cs-CZ" dirty="0" smtClean="0"/>
              <a:t>Máme </a:t>
            </a:r>
            <a:r>
              <a:rPr lang="cs-CZ" dirty="0"/>
              <a:t>vektor </a:t>
            </a:r>
            <a:r>
              <a:rPr lang="cs-CZ" dirty="0" err="1" smtClean="0"/>
              <a:t>Lamportových</a:t>
            </a:r>
            <a:r>
              <a:rPr lang="cs-CZ" dirty="0" smtClean="0"/>
              <a:t> hodin</a:t>
            </a:r>
            <a:endParaRPr lang="cs-CZ" dirty="0"/>
          </a:p>
          <a:p>
            <a:pPr lvl="1"/>
            <a:r>
              <a:rPr lang="cs-CZ" dirty="0" smtClean="0"/>
              <a:t>Hodin </a:t>
            </a:r>
            <a:r>
              <a:rPr lang="cs-CZ" dirty="0"/>
              <a:t>všech procesů/vláken</a:t>
            </a:r>
          </a:p>
          <a:p>
            <a:pPr lvl="1"/>
            <a:r>
              <a:rPr lang="cs-CZ" dirty="0" smtClean="0"/>
              <a:t>Proces </a:t>
            </a:r>
            <a:r>
              <a:rPr lang="cs-CZ" dirty="0"/>
              <a:t>si drží nejmenší potřebnou kopii vektoru</a:t>
            </a:r>
          </a:p>
          <a:p>
            <a:pPr lvl="1"/>
            <a:r>
              <a:rPr lang="cs-CZ" dirty="0" smtClean="0"/>
              <a:t>Všechny </a:t>
            </a:r>
            <a:r>
              <a:rPr lang="cs-CZ" dirty="0"/>
              <a:t>procesy/vlákna vždy inkrementují o stejné, konstantní množství –1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617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9. Vektorové hodiny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Postup</a:t>
            </a:r>
          </a:p>
          <a:p>
            <a:pPr lvl="1"/>
            <a:r>
              <a:rPr lang="cs-CZ" dirty="0" smtClean="0"/>
              <a:t>Vynulovat všechny hodiny</a:t>
            </a:r>
          </a:p>
          <a:p>
            <a:pPr lvl="1"/>
            <a:r>
              <a:rPr lang="cs-CZ" dirty="0" smtClean="0"/>
              <a:t>Proces/vlákno inkrementuje svoje hodiny při vnitřní události</a:t>
            </a:r>
          </a:p>
          <a:p>
            <a:pPr lvl="1"/>
            <a:r>
              <a:rPr lang="cs-CZ" dirty="0" smtClean="0"/>
              <a:t>Kdykoliv proces přijme zprávu, vlákno se dostane do interakce, inkrementuje svoje hodiny a aktualizuje zbývající, známé hodiny ostatních procesů/vláken na maxima z toho, co zná, a z toho co přijal</a:t>
            </a:r>
          </a:p>
          <a:p>
            <a:r>
              <a:rPr lang="cs-CZ" i="1" dirty="0" smtClean="0"/>
              <a:t>a, b </a:t>
            </a:r>
            <a:r>
              <a:rPr lang="cs-CZ" dirty="0" smtClean="0"/>
              <a:t>události, </a:t>
            </a:r>
            <a:r>
              <a:rPr lang="cs-CZ" i="1" dirty="0" smtClean="0"/>
              <a:t>V(a)</a:t>
            </a:r>
            <a:r>
              <a:rPr lang="cs-CZ" dirty="0" smtClean="0"/>
              <a:t> – časový vektor události</a:t>
            </a:r>
          </a:p>
          <a:p>
            <a:pPr lvl="1"/>
            <a:r>
              <a:rPr lang="cs-CZ" dirty="0" smtClean="0"/>
              <a:t>VC(a) &lt; V(b) když</a:t>
            </a:r>
          </a:p>
          <a:p>
            <a:pPr lvl="2"/>
            <a:r>
              <a:rPr lang="cs-CZ" dirty="0" err="1" smtClean="0"/>
              <a:t>For</a:t>
            </a:r>
            <a:r>
              <a:rPr lang="cs-CZ" dirty="0"/>
              <a:t> </a:t>
            </a:r>
            <a:r>
              <a:rPr lang="cs-CZ" dirty="0" smtClean="0"/>
              <a:t>i:=0 to </a:t>
            </a:r>
            <a:r>
              <a:rPr lang="cs-CZ" dirty="0" err="1" smtClean="0"/>
              <a:t>size</a:t>
            </a:r>
            <a:r>
              <a:rPr lang="cs-CZ" dirty="0" smtClean="0"/>
              <a:t>(VC)-1: VC(a)[i] &lt;= VC(b)[</a:t>
            </a:r>
            <a:r>
              <a:rPr lang="cs-CZ" dirty="0"/>
              <a:t>i] </a:t>
            </a:r>
            <a:endParaRPr lang="cs-CZ" dirty="0" smtClean="0"/>
          </a:p>
          <a:p>
            <a:pPr lvl="2"/>
            <a:r>
              <a:rPr lang="cs-CZ" dirty="0" smtClean="0"/>
              <a:t>A pro alespoň jedno </a:t>
            </a:r>
            <a:r>
              <a:rPr lang="cs-CZ" i="1" dirty="0" smtClean="0"/>
              <a:t>i</a:t>
            </a:r>
            <a:r>
              <a:rPr lang="cs-CZ" dirty="0" smtClean="0"/>
              <a:t> platí </a:t>
            </a:r>
            <a:r>
              <a:rPr lang="cs-CZ" dirty="0"/>
              <a:t>VC(a)[i] </a:t>
            </a:r>
            <a:r>
              <a:rPr lang="cs-CZ" dirty="0" smtClean="0"/>
              <a:t>&lt; </a:t>
            </a:r>
            <a:r>
              <a:rPr lang="cs-CZ" dirty="0"/>
              <a:t>VC(b)[i] </a:t>
            </a:r>
            <a:endParaRPr lang="cs-CZ" dirty="0" smtClean="0"/>
          </a:p>
          <a:p>
            <a:pPr lvl="2"/>
            <a:r>
              <a:rPr lang="cs-CZ" i="1" dirty="0" smtClean="0"/>
              <a:t>a</a:t>
            </a:r>
            <a:r>
              <a:rPr lang="cs-CZ" dirty="0" smtClean="0"/>
              <a:t> způsobilo </a:t>
            </a:r>
            <a:r>
              <a:rPr lang="cs-CZ" i="1" dirty="0" smtClean="0"/>
              <a:t>b</a:t>
            </a:r>
            <a:endParaRPr lang="cs-CZ" i="1" dirty="0"/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690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</a:t>
            </a:r>
            <a:r>
              <a:rPr lang="cs-CZ" dirty="0" err="1"/>
              <a:t>Flynnova</a:t>
            </a:r>
            <a:r>
              <a:rPr lang="cs-CZ" dirty="0"/>
              <a:t> taxonomie – MISD (MPSD)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Ad Program</a:t>
            </a:r>
          </a:p>
          <a:p>
            <a:pPr lvl="1"/>
            <a:r>
              <a:rPr lang="cs-CZ" dirty="0"/>
              <a:t>ideálně se zároveň </a:t>
            </a:r>
            <a:endParaRPr lang="cs-CZ" dirty="0" smtClean="0"/>
          </a:p>
          <a:p>
            <a:pPr lvl="2"/>
            <a:r>
              <a:rPr lang="cs-CZ" dirty="0" smtClean="0"/>
              <a:t>a</a:t>
            </a:r>
            <a:r>
              <a:rPr lang="cs-CZ" dirty="0"/>
              <a:t>) počítají data, </a:t>
            </a:r>
            <a:endParaRPr lang="cs-CZ" dirty="0" smtClean="0"/>
          </a:p>
          <a:p>
            <a:pPr lvl="2"/>
            <a:r>
              <a:rPr lang="cs-CZ" dirty="0" smtClean="0"/>
              <a:t>b</a:t>
            </a:r>
            <a:r>
              <a:rPr lang="cs-CZ" dirty="0"/>
              <a:t>) zpracovaná data se posílají dalšímu uzlu </a:t>
            </a:r>
            <a:endParaRPr lang="cs-CZ" dirty="0" smtClean="0"/>
          </a:p>
          <a:p>
            <a:pPr lvl="2"/>
            <a:r>
              <a:rPr lang="cs-CZ" dirty="0" smtClean="0"/>
              <a:t>c</a:t>
            </a:r>
            <a:r>
              <a:rPr lang="cs-CZ" dirty="0"/>
              <a:t>) nová data se přijímají od předchozího uzlu =&gt; </a:t>
            </a:r>
          </a:p>
          <a:p>
            <a:pPr lvl="3"/>
            <a:r>
              <a:rPr lang="cs-CZ" dirty="0"/>
              <a:t>překrytí doby komunikace dobou výpočtu, eliminace komunikačního zpoždění</a:t>
            </a:r>
          </a:p>
          <a:p>
            <a:pPr lvl="1"/>
            <a:r>
              <a:rPr lang="cs-CZ" dirty="0"/>
              <a:t>pošleme-li objem vstupních dat k nekonečnu, pak je </a:t>
            </a:r>
            <a:r>
              <a:rPr lang="cs-CZ" dirty="0">
                <a:solidFill>
                  <a:srgbClr val="FF0000"/>
                </a:solidFill>
              </a:rPr>
              <a:t>urychlení N</a:t>
            </a:r>
          </a:p>
          <a:p>
            <a:pPr lvl="1"/>
            <a:r>
              <a:rPr lang="cs-CZ" dirty="0"/>
              <a:t>problémem může být kapacita přenosového kanálu - upravit objem dat tak, aby se déle počítalo, než čekalo na přenos</a:t>
            </a:r>
          </a:p>
          <a:p>
            <a:pPr lvl="1"/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982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9. Virtuální topologie/Komunikační schéma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b="1" dirty="0" smtClean="0"/>
              <a:t>Fyzická </a:t>
            </a:r>
            <a:r>
              <a:rPr lang="pl-PL" b="1" dirty="0"/>
              <a:t>topologie </a:t>
            </a:r>
            <a:r>
              <a:rPr lang="pl-PL" dirty="0"/>
              <a:t>– jak je to „sdrátováno“ </a:t>
            </a:r>
          </a:p>
          <a:p>
            <a:r>
              <a:rPr lang="pl-PL" b="1" dirty="0" smtClean="0"/>
              <a:t>Síťová </a:t>
            </a:r>
            <a:r>
              <a:rPr lang="pl-PL" b="1" dirty="0"/>
              <a:t>topologie </a:t>
            </a:r>
            <a:r>
              <a:rPr lang="pl-PL" dirty="0"/>
              <a:t>– jak vidí fyzickou topologii sw </a:t>
            </a:r>
          </a:p>
          <a:p>
            <a:r>
              <a:rPr lang="cs-CZ" b="1" dirty="0" smtClean="0"/>
              <a:t>Virtuální </a:t>
            </a:r>
            <a:r>
              <a:rPr lang="cs-CZ" b="1" dirty="0"/>
              <a:t>topologie </a:t>
            </a:r>
            <a:r>
              <a:rPr lang="cs-CZ" dirty="0"/>
              <a:t>je komunikační schéma procesů distribuované aplikace</a:t>
            </a:r>
          </a:p>
          <a:p>
            <a:pPr lvl="1"/>
            <a:r>
              <a:rPr lang="cs-CZ" dirty="0"/>
              <a:t>Je výhodné, aby 1:1 odpovídala síťové </a:t>
            </a:r>
            <a:r>
              <a:rPr lang="cs-CZ" dirty="0" smtClean="0"/>
              <a:t>topologii</a:t>
            </a:r>
          </a:p>
          <a:p>
            <a:pPr lvl="2"/>
            <a:r>
              <a:rPr lang="cs-CZ" dirty="0" smtClean="0"/>
              <a:t>Pravidelná: Mřížka, hvězda (</a:t>
            </a:r>
            <a:r>
              <a:rPr lang="cs-CZ" dirty="0" err="1" smtClean="0"/>
              <a:t>farmer-worker</a:t>
            </a:r>
            <a:r>
              <a:rPr lang="cs-CZ" dirty="0" smtClean="0"/>
              <a:t>),…; nepravidelná</a:t>
            </a:r>
          </a:p>
          <a:p>
            <a:pPr lvl="1"/>
            <a:r>
              <a:rPr lang="cs-CZ" dirty="0" smtClean="0"/>
              <a:t>Statická, dynamická</a:t>
            </a:r>
            <a:endParaRPr lang="cs-CZ" dirty="0"/>
          </a:p>
          <a:p>
            <a:r>
              <a:rPr lang="cs-CZ" dirty="0" smtClean="0"/>
              <a:t>Komunikace</a:t>
            </a:r>
            <a:endParaRPr lang="cs-CZ" dirty="0"/>
          </a:p>
          <a:p>
            <a:pPr lvl="1"/>
            <a:r>
              <a:rPr lang="cs-CZ" dirty="0"/>
              <a:t>Pokud je distribuovaná aplikace dobře napsaná, pak procesy tvoří skupiny, které mezi sebou komunikují</a:t>
            </a:r>
          </a:p>
          <a:p>
            <a:pPr lvl="2"/>
            <a:r>
              <a:rPr lang="cs-CZ" dirty="0" err="1"/>
              <a:t>Communication</a:t>
            </a:r>
            <a:r>
              <a:rPr lang="cs-CZ" dirty="0"/>
              <a:t> cluster</a:t>
            </a:r>
          </a:p>
          <a:p>
            <a:r>
              <a:rPr lang="cs-CZ" dirty="0" smtClean="0"/>
              <a:t>Může </a:t>
            </a:r>
            <a:r>
              <a:rPr lang="cs-CZ" dirty="0"/>
              <a:t>být tolik clusterů, kolik je </a:t>
            </a:r>
            <a:r>
              <a:rPr lang="cs-CZ" dirty="0" smtClean="0"/>
              <a:t>procesů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467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9. Komunikační schéma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Clustery jsou definovány virtuální topologií</a:t>
            </a:r>
          </a:p>
          <a:p>
            <a:pPr lvl="1"/>
            <a:r>
              <a:rPr lang="cs-CZ" dirty="0"/>
              <a:t>Vyplatí se držet procesy z daného clusteru blízko sebe, aby se snížilo komunikační zpoždění</a:t>
            </a:r>
          </a:p>
          <a:p>
            <a:pPr lvl="1"/>
            <a:r>
              <a:rPr lang="cs-CZ" dirty="0"/>
              <a:t>Někdy může proces komunikovat i s jiným procesem, který do jeho clusteru </a:t>
            </a:r>
            <a:r>
              <a:rPr lang="cs-CZ" dirty="0" smtClean="0"/>
              <a:t>nepatří</a:t>
            </a:r>
          </a:p>
          <a:p>
            <a:r>
              <a:rPr lang="cs-CZ" dirty="0" smtClean="0"/>
              <a:t>Máme-li </a:t>
            </a:r>
            <a:r>
              <a:rPr lang="cs-CZ" dirty="0"/>
              <a:t>tři procesy s komunikací A – B, B – C, pak existují tři clustery</a:t>
            </a:r>
          </a:p>
          <a:p>
            <a:pPr lvl="1"/>
            <a:r>
              <a:rPr lang="cs-CZ" dirty="0" smtClean="0"/>
              <a:t>(A</a:t>
            </a:r>
            <a:r>
              <a:rPr lang="cs-CZ" dirty="0"/>
              <a:t>, </a:t>
            </a:r>
            <a:r>
              <a:rPr lang="cs-CZ" dirty="0" smtClean="0"/>
              <a:t>B); (B</a:t>
            </a:r>
            <a:r>
              <a:rPr lang="cs-CZ" dirty="0"/>
              <a:t>, </a:t>
            </a:r>
            <a:r>
              <a:rPr lang="cs-CZ" dirty="0" smtClean="0"/>
              <a:t>C); (A</a:t>
            </a:r>
            <a:r>
              <a:rPr lang="cs-CZ" dirty="0"/>
              <a:t>, B, </a:t>
            </a:r>
            <a:r>
              <a:rPr lang="cs-CZ" dirty="0" smtClean="0"/>
              <a:t>C)</a:t>
            </a:r>
            <a:endParaRPr lang="cs-CZ" dirty="0"/>
          </a:p>
          <a:p>
            <a:r>
              <a:rPr lang="cs-CZ" dirty="0"/>
              <a:t>Pomocí komunikačních funkcí lze trasovat komunikaci a odhalit tak </a:t>
            </a:r>
            <a:r>
              <a:rPr lang="cs-CZ" dirty="0" smtClean="0"/>
              <a:t>komunikační clustery</a:t>
            </a:r>
            <a:endParaRPr lang="cs-CZ" dirty="0"/>
          </a:p>
          <a:p>
            <a:pPr lvl="1"/>
            <a:r>
              <a:rPr lang="cs-CZ" dirty="0"/>
              <a:t>Potencionálně se nemusí odhalit celá virtuální topologie, protože tok zpráv může být závislý na </a:t>
            </a:r>
            <a:r>
              <a:rPr lang="cs-CZ" dirty="0" smtClean="0"/>
              <a:t>vstupních parametrech</a:t>
            </a:r>
            <a:endParaRPr lang="cs-CZ" dirty="0"/>
          </a:p>
          <a:p>
            <a:pPr lvl="1"/>
            <a:r>
              <a:rPr lang="cs-CZ" dirty="0"/>
              <a:t>Z hlediska efektivního snižování komunikačních zpoždění nemá smysl brát do úvahy komunikaci, za </a:t>
            </a:r>
            <a:r>
              <a:rPr lang="cs-CZ" dirty="0" smtClean="0"/>
              <a:t>celou dobu </a:t>
            </a:r>
            <a:r>
              <a:rPr lang="cs-CZ" dirty="0"/>
              <a:t>běhu, ale pouze za poslední dobu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053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10. MPI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err="1"/>
              <a:t>Message</a:t>
            </a:r>
            <a:r>
              <a:rPr lang="cs-CZ" b="1" dirty="0"/>
              <a:t> </a:t>
            </a:r>
            <a:r>
              <a:rPr lang="cs-CZ" b="1" dirty="0" err="1"/>
              <a:t>Passing</a:t>
            </a:r>
            <a:r>
              <a:rPr lang="cs-CZ" b="1" dirty="0"/>
              <a:t> Interface</a:t>
            </a:r>
            <a:r>
              <a:rPr lang="cs-CZ" dirty="0"/>
              <a:t>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975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10. MPI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Komunikační </a:t>
            </a:r>
            <a:r>
              <a:rPr lang="cs-CZ" dirty="0"/>
              <a:t>rozhraní pro paralelní programy </a:t>
            </a:r>
          </a:p>
          <a:p>
            <a:r>
              <a:rPr lang="cs-CZ" dirty="0" smtClean="0"/>
              <a:t>Knihovna </a:t>
            </a:r>
            <a:r>
              <a:rPr lang="cs-CZ" dirty="0"/>
              <a:t>s definovaným API </a:t>
            </a:r>
          </a:p>
          <a:p>
            <a:pPr lvl="1"/>
            <a:r>
              <a:rPr lang="cs-CZ" dirty="0" smtClean="0"/>
              <a:t>Nezávislé </a:t>
            </a:r>
            <a:r>
              <a:rPr lang="cs-CZ" dirty="0"/>
              <a:t>implementace, </a:t>
            </a:r>
            <a:r>
              <a:rPr lang="cs-CZ" dirty="0" smtClean="0"/>
              <a:t> přenositelnost</a:t>
            </a:r>
            <a:endParaRPr lang="cs-CZ" dirty="0"/>
          </a:p>
          <a:p>
            <a:pPr lvl="1"/>
            <a:r>
              <a:rPr lang="cs-CZ" dirty="0" smtClean="0"/>
              <a:t>Možnosti</a:t>
            </a:r>
            <a:r>
              <a:rPr lang="en-US" dirty="0" smtClean="0"/>
              <a:t> </a:t>
            </a:r>
            <a:r>
              <a:rPr lang="cs-CZ" dirty="0" smtClean="0"/>
              <a:t>optimalizace</a:t>
            </a:r>
            <a:r>
              <a:rPr lang="en-US" dirty="0" smtClean="0"/>
              <a:t> </a:t>
            </a:r>
            <a:r>
              <a:rPr lang="en-US" dirty="0"/>
              <a:t>pro </a:t>
            </a:r>
            <a:r>
              <a:rPr lang="cs-CZ" dirty="0" smtClean="0"/>
              <a:t>různý</a:t>
            </a:r>
            <a:r>
              <a:rPr lang="en-US" dirty="0" smtClean="0"/>
              <a:t> </a:t>
            </a:r>
            <a:r>
              <a:rPr lang="en-US" dirty="0"/>
              <a:t>hardware </a:t>
            </a:r>
          </a:p>
          <a:p>
            <a:r>
              <a:rPr lang="cs-CZ" dirty="0" smtClean="0"/>
              <a:t>Častým </a:t>
            </a:r>
            <a:r>
              <a:rPr lang="cs-CZ" dirty="0"/>
              <a:t>cílovým prostředím MPI aplikací jsou clustery </a:t>
            </a:r>
          </a:p>
          <a:p>
            <a:pPr lvl="1"/>
            <a:r>
              <a:rPr lang="cs-CZ" dirty="0" smtClean="0"/>
              <a:t>Skupina </a:t>
            </a:r>
            <a:r>
              <a:rPr lang="cs-CZ" dirty="0"/>
              <a:t>počítačů propojených sítí, které se navenek tváří jako jeden superpočítač s distribuovanou pamětí </a:t>
            </a:r>
          </a:p>
          <a:p>
            <a:pPr lvl="1"/>
            <a:r>
              <a:rPr lang="cs-CZ" dirty="0" smtClean="0"/>
              <a:t>Počítače </a:t>
            </a:r>
            <a:r>
              <a:rPr lang="cs-CZ" dirty="0"/>
              <a:t>v clusteru spolupracují - komunikují pomocí jasně definovaného rozhraní </a:t>
            </a:r>
          </a:p>
          <a:p>
            <a:pPr lvl="2"/>
            <a:r>
              <a:rPr lang="cs-CZ" dirty="0" smtClean="0"/>
              <a:t>Změna </a:t>
            </a:r>
            <a:r>
              <a:rPr lang="cs-CZ" dirty="0"/>
              <a:t>jedné komponenty nevyžaduje změnu ostatních </a:t>
            </a:r>
          </a:p>
          <a:p>
            <a:pPr lvl="1"/>
            <a:r>
              <a:rPr lang="cs-CZ" dirty="0" smtClean="0"/>
              <a:t>Cílem </a:t>
            </a:r>
            <a:r>
              <a:rPr lang="cs-CZ" dirty="0"/>
              <a:t>je např. zvýšení výkonnosti, spolehlivosti… </a:t>
            </a:r>
          </a:p>
          <a:p>
            <a:pPr lvl="1"/>
            <a:r>
              <a:rPr lang="pt-BR" dirty="0" smtClean="0"/>
              <a:t>Dalším </a:t>
            </a:r>
            <a:r>
              <a:rPr lang="pt-BR" dirty="0"/>
              <a:t>prostředím jsou i paralelní počítače a gridy </a:t>
            </a:r>
            <a:endParaRPr lang="cs-CZ" dirty="0"/>
          </a:p>
          <a:p>
            <a:r>
              <a:rPr lang="cs-CZ" dirty="0"/>
              <a:t>Místo vláken procesy, které tvoří distribuovanou aplikaci </a:t>
            </a:r>
          </a:p>
          <a:p>
            <a:pPr lvl="1"/>
            <a:endParaRPr lang="pt-BR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160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10. Jádro práce s MPI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MPI_Init</a:t>
            </a:r>
            <a:endParaRPr lang="cs-CZ" dirty="0" smtClean="0"/>
          </a:p>
          <a:p>
            <a:pPr lvl="1"/>
            <a:r>
              <a:rPr lang="cs-CZ" dirty="0" smtClean="0"/>
              <a:t>Inicializace</a:t>
            </a:r>
          </a:p>
          <a:p>
            <a:pPr lvl="1"/>
            <a:r>
              <a:rPr lang="cs-CZ" dirty="0" smtClean="0"/>
              <a:t>Proces deklaruje, že bude používat MPI</a:t>
            </a:r>
          </a:p>
          <a:p>
            <a:r>
              <a:rPr lang="cs-CZ" dirty="0" err="1" smtClean="0"/>
              <a:t>MPI_Comm_Size</a:t>
            </a:r>
            <a:endParaRPr lang="cs-CZ" dirty="0" smtClean="0"/>
          </a:p>
          <a:p>
            <a:pPr lvl="1"/>
            <a:r>
              <a:rPr lang="cs-CZ" dirty="0" smtClean="0"/>
              <a:t>Vrací počet procesů používajících MPI</a:t>
            </a:r>
          </a:p>
          <a:p>
            <a:r>
              <a:rPr lang="cs-CZ" dirty="0" err="1" smtClean="0"/>
              <a:t>MPI_Comm_Rank</a:t>
            </a:r>
            <a:endParaRPr lang="cs-CZ" dirty="0" smtClean="0"/>
          </a:p>
          <a:p>
            <a:pPr lvl="1"/>
            <a:r>
              <a:rPr lang="cs-CZ" dirty="0" smtClean="0"/>
              <a:t>Vrací vlastní identifikační číslo v MPI</a:t>
            </a:r>
          </a:p>
          <a:p>
            <a:pPr lvl="1"/>
            <a:r>
              <a:rPr lang="cs-CZ" dirty="0" smtClean="0"/>
              <a:t>ID se používá pro zasílání zpráv</a:t>
            </a:r>
          </a:p>
          <a:p>
            <a:r>
              <a:rPr lang="cs-CZ" dirty="0" err="1" smtClean="0"/>
              <a:t>MPI_Send</a:t>
            </a:r>
            <a:endParaRPr lang="cs-CZ" dirty="0" smtClean="0"/>
          </a:p>
          <a:p>
            <a:pPr lvl="1"/>
            <a:r>
              <a:rPr lang="cs-CZ" dirty="0" smtClean="0"/>
              <a:t>Odesílání zprávy</a:t>
            </a:r>
          </a:p>
          <a:p>
            <a:pPr lvl="1"/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622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10. Jádro práce s MPI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MPI_Recv</a:t>
            </a:r>
            <a:endParaRPr lang="cs-CZ" dirty="0" smtClean="0"/>
          </a:p>
          <a:p>
            <a:pPr lvl="1"/>
            <a:r>
              <a:rPr lang="cs-CZ" dirty="0" smtClean="0"/>
              <a:t>Příjem zprávy</a:t>
            </a:r>
          </a:p>
          <a:p>
            <a:r>
              <a:rPr lang="cs-CZ" dirty="0" err="1" smtClean="0"/>
              <a:t>MPI_Finalize</a:t>
            </a:r>
            <a:endParaRPr lang="cs-CZ" dirty="0" smtClean="0"/>
          </a:p>
          <a:p>
            <a:pPr lvl="1"/>
            <a:r>
              <a:rPr lang="cs-CZ" dirty="0" smtClean="0"/>
              <a:t>Proces deklaruje, že už nebude používat MPI</a:t>
            </a:r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873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10. Jádro práce s MPI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 err="1"/>
              <a:t>MPI_Init</a:t>
            </a:r>
            <a:r>
              <a:rPr lang="cs-CZ" dirty="0"/>
              <a:t>(&amp;</a:t>
            </a:r>
            <a:r>
              <a:rPr lang="cs-CZ" dirty="0" err="1"/>
              <a:t>argc</a:t>
            </a:r>
            <a:r>
              <a:rPr lang="cs-CZ" dirty="0"/>
              <a:t>,&amp;</a:t>
            </a:r>
            <a:r>
              <a:rPr lang="cs-CZ" dirty="0" err="1"/>
              <a:t>argv</a:t>
            </a:r>
            <a:r>
              <a:rPr lang="cs-CZ" dirty="0"/>
              <a:t>); </a:t>
            </a:r>
            <a:r>
              <a:rPr lang="cs-CZ" dirty="0" err="1"/>
              <a:t>MPI_Comm_size</a:t>
            </a:r>
            <a:r>
              <a:rPr lang="cs-CZ" dirty="0"/>
              <a:t>(MPI_COMM_WORLD,&amp;</a:t>
            </a:r>
            <a:r>
              <a:rPr lang="cs-CZ" dirty="0" err="1"/>
              <a:t>numprocs</a:t>
            </a:r>
            <a:r>
              <a:rPr lang="cs-CZ" dirty="0"/>
              <a:t>); </a:t>
            </a:r>
            <a:r>
              <a:rPr lang="cs-CZ" dirty="0" err="1"/>
              <a:t>MPI_Comm_rank</a:t>
            </a:r>
            <a:r>
              <a:rPr lang="cs-CZ" dirty="0"/>
              <a:t>(MPI_COMM_WORLD,&amp;</a:t>
            </a:r>
            <a:r>
              <a:rPr lang="cs-CZ" dirty="0" err="1"/>
              <a:t>myid</a:t>
            </a:r>
            <a:r>
              <a:rPr lang="cs-CZ" dirty="0" smtClean="0"/>
              <a:t>);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if</a:t>
            </a:r>
            <a:r>
              <a:rPr lang="cs-CZ" dirty="0" smtClean="0"/>
              <a:t> </a:t>
            </a:r>
            <a:r>
              <a:rPr lang="cs-CZ" dirty="0"/>
              <a:t>(</a:t>
            </a:r>
            <a:r>
              <a:rPr lang="cs-CZ" dirty="0" err="1"/>
              <a:t>myid</a:t>
            </a:r>
            <a:r>
              <a:rPr lang="cs-CZ" dirty="0"/>
              <a:t> == 0) {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</a:t>
            </a:r>
            <a:r>
              <a:rPr lang="cs-CZ" dirty="0" err="1" smtClean="0"/>
              <a:t>printf</a:t>
            </a:r>
            <a:r>
              <a:rPr lang="cs-CZ" dirty="0"/>
              <a:t>("%d: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%d </a:t>
            </a:r>
            <a:r>
              <a:rPr lang="cs-CZ" dirty="0" err="1"/>
              <a:t>processes</a:t>
            </a:r>
            <a:r>
              <a:rPr lang="cs-CZ" dirty="0"/>
              <a:t>\n", </a:t>
            </a:r>
            <a:r>
              <a:rPr lang="cs-CZ" dirty="0" err="1"/>
              <a:t>myid</a:t>
            </a:r>
            <a:r>
              <a:rPr lang="cs-CZ" dirty="0"/>
              <a:t>, </a:t>
            </a:r>
            <a:r>
              <a:rPr lang="cs-CZ" dirty="0" err="1"/>
              <a:t>numprocs</a:t>
            </a:r>
            <a:r>
              <a:rPr lang="cs-CZ" dirty="0"/>
              <a:t>);</a:t>
            </a:r>
          </a:p>
          <a:p>
            <a:pPr marL="0" indent="0">
              <a:buNone/>
            </a:pPr>
            <a:r>
              <a:rPr lang="cs-CZ" dirty="0" smtClean="0"/>
              <a:t>  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/>
              <a:t>(i=1;i&lt;</a:t>
            </a:r>
            <a:r>
              <a:rPr lang="cs-CZ" dirty="0" err="1"/>
              <a:t>numprocs;i</a:t>
            </a:r>
            <a:r>
              <a:rPr lang="cs-CZ" dirty="0"/>
              <a:t>++) {</a:t>
            </a:r>
          </a:p>
          <a:p>
            <a:pPr marL="0" indent="0">
              <a:buNone/>
            </a:pPr>
            <a:r>
              <a:rPr lang="cs-CZ" dirty="0" smtClean="0"/>
              <a:t>       </a:t>
            </a:r>
            <a:r>
              <a:rPr lang="cs-CZ" dirty="0" err="1" smtClean="0"/>
              <a:t>sprintf</a:t>
            </a:r>
            <a:r>
              <a:rPr lang="cs-CZ" dirty="0" smtClean="0"/>
              <a:t>(</a:t>
            </a:r>
            <a:r>
              <a:rPr lang="cs-CZ" dirty="0" err="1" smtClean="0"/>
              <a:t>buff</a:t>
            </a:r>
            <a:r>
              <a:rPr lang="cs-CZ" dirty="0"/>
              <a:t>, "Hello %d! ", i);</a:t>
            </a:r>
          </a:p>
          <a:p>
            <a:pPr marL="0" indent="0">
              <a:buNone/>
            </a:pPr>
            <a:r>
              <a:rPr lang="cs-CZ" dirty="0" smtClean="0"/>
              <a:t>       </a:t>
            </a:r>
            <a:r>
              <a:rPr lang="cs-CZ" dirty="0" err="1" smtClean="0"/>
              <a:t>MPI_Send</a:t>
            </a:r>
            <a:r>
              <a:rPr lang="cs-CZ" dirty="0" smtClean="0"/>
              <a:t>(</a:t>
            </a:r>
            <a:r>
              <a:rPr lang="cs-CZ" dirty="0" err="1" smtClean="0"/>
              <a:t>buff</a:t>
            </a:r>
            <a:r>
              <a:rPr lang="cs-CZ" dirty="0"/>
              <a:t>, BUFSIZE, </a:t>
            </a:r>
            <a:r>
              <a:rPr lang="cs-CZ" dirty="0" err="1" smtClean="0"/>
              <a:t>MPI_CHAR,i,TAG</a:t>
            </a:r>
            <a:r>
              <a:rPr lang="cs-CZ" dirty="0" smtClean="0"/>
              <a:t>,				 	 MPI_COMM_WORLD);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   }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  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/>
              <a:t>(i=1;i&lt;</a:t>
            </a:r>
            <a:r>
              <a:rPr lang="cs-CZ" dirty="0" err="1"/>
              <a:t>numprocs;i</a:t>
            </a:r>
            <a:r>
              <a:rPr lang="cs-CZ" dirty="0"/>
              <a:t>++) {</a:t>
            </a:r>
          </a:p>
          <a:p>
            <a:pPr marL="0" indent="0">
              <a:buNone/>
            </a:pPr>
            <a:r>
              <a:rPr lang="cs-CZ" dirty="0" smtClean="0"/>
              <a:t>         </a:t>
            </a:r>
            <a:r>
              <a:rPr lang="cs-CZ" dirty="0" err="1" smtClean="0"/>
              <a:t>MPI_Recv</a:t>
            </a:r>
            <a:r>
              <a:rPr lang="cs-CZ" dirty="0" smtClean="0"/>
              <a:t>(</a:t>
            </a:r>
            <a:r>
              <a:rPr lang="cs-CZ" dirty="0" err="1" smtClean="0"/>
              <a:t>buff</a:t>
            </a:r>
            <a:r>
              <a:rPr lang="cs-CZ" dirty="0"/>
              <a:t>, BUFSIZE, MPI_CHAR, i, TAG, </a:t>
            </a:r>
            <a:r>
              <a:rPr lang="cs-CZ" dirty="0" smtClean="0"/>
              <a:t>    				   MPI_COMM_WORLD</a:t>
            </a:r>
            <a:r>
              <a:rPr lang="cs-CZ" dirty="0"/>
              <a:t>, &amp;</a:t>
            </a:r>
            <a:r>
              <a:rPr lang="cs-CZ" dirty="0" err="1"/>
              <a:t>stat</a:t>
            </a:r>
            <a:r>
              <a:rPr lang="cs-CZ" dirty="0"/>
              <a:t>);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</a:t>
            </a:r>
            <a:r>
              <a:rPr lang="cs-CZ" dirty="0" err="1" smtClean="0"/>
              <a:t>printf</a:t>
            </a:r>
            <a:r>
              <a:rPr lang="cs-CZ" dirty="0"/>
              <a:t>("%d: %s\n", </a:t>
            </a:r>
            <a:r>
              <a:rPr lang="cs-CZ" dirty="0" err="1"/>
              <a:t>myid</a:t>
            </a:r>
            <a:r>
              <a:rPr lang="cs-CZ" dirty="0"/>
              <a:t>, </a:t>
            </a:r>
            <a:r>
              <a:rPr lang="cs-CZ" dirty="0" err="1"/>
              <a:t>buff</a:t>
            </a:r>
            <a:r>
              <a:rPr lang="cs-CZ" dirty="0"/>
              <a:t>);</a:t>
            </a:r>
          </a:p>
          <a:p>
            <a:pPr marL="0" indent="0">
              <a:buNone/>
            </a:pPr>
            <a:r>
              <a:rPr lang="cs-CZ" dirty="0" smtClean="0"/>
              <a:t>    }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}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429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10. Jádro práce s MPI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 </a:t>
            </a:r>
            <a:r>
              <a:rPr lang="cs-CZ" dirty="0" err="1"/>
              <a:t>else</a:t>
            </a:r>
            <a:r>
              <a:rPr lang="cs-CZ" dirty="0"/>
              <a:t> {</a:t>
            </a:r>
          </a:p>
          <a:p>
            <a:pPr marL="0" indent="0">
              <a:buNone/>
            </a:pPr>
            <a:r>
              <a:rPr lang="cs-CZ" dirty="0" smtClean="0"/>
              <a:t>     /* </a:t>
            </a:r>
            <a:r>
              <a:rPr lang="cs-CZ" dirty="0" err="1"/>
              <a:t>receive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rank 0: */</a:t>
            </a:r>
          </a:p>
          <a:p>
            <a:pPr marL="0" indent="0">
              <a:buNone/>
            </a:pPr>
            <a:r>
              <a:rPr lang="cs-CZ" dirty="0" smtClean="0"/>
              <a:t>    </a:t>
            </a:r>
            <a:r>
              <a:rPr lang="cs-CZ" dirty="0" err="1" smtClean="0"/>
              <a:t>MPI_Recv</a:t>
            </a:r>
            <a:r>
              <a:rPr lang="cs-CZ" dirty="0" smtClean="0"/>
              <a:t>(</a:t>
            </a:r>
            <a:r>
              <a:rPr lang="cs-CZ" dirty="0" err="1" smtClean="0"/>
              <a:t>buff</a:t>
            </a:r>
            <a:r>
              <a:rPr lang="cs-CZ" dirty="0"/>
              <a:t>, BUFSIZE, MPI_CHAR, 0, TAG, </a:t>
            </a:r>
            <a:r>
              <a:rPr lang="cs-CZ" dirty="0" smtClean="0"/>
              <a:t>  		           	MPI_COMM_WORLD</a:t>
            </a:r>
            <a:r>
              <a:rPr lang="cs-CZ" dirty="0"/>
              <a:t>, &amp;</a:t>
            </a:r>
            <a:r>
              <a:rPr lang="cs-CZ" dirty="0" err="1"/>
              <a:t>stat</a:t>
            </a:r>
            <a:r>
              <a:rPr lang="cs-CZ" dirty="0" smtClean="0"/>
              <a:t>);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    </a:t>
            </a:r>
            <a:r>
              <a:rPr lang="cs-CZ" dirty="0" err="1" smtClean="0"/>
              <a:t>sprintf</a:t>
            </a:r>
            <a:r>
              <a:rPr lang="cs-CZ" dirty="0" smtClean="0"/>
              <a:t>(</a:t>
            </a:r>
            <a:r>
              <a:rPr lang="cs-CZ" dirty="0" err="1" smtClean="0"/>
              <a:t>idstr</a:t>
            </a:r>
            <a:r>
              <a:rPr lang="cs-CZ" dirty="0"/>
              <a:t>, "</a:t>
            </a:r>
            <a:r>
              <a:rPr lang="cs-CZ" dirty="0" err="1"/>
              <a:t>Processor</a:t>
            </a:r>
            <a:r>
              <a:rPr lang="cs-CZ" dirty="0"/>
              <a:t> %d ", </a:t>
            </a:r>
            <a:r>
              <a:rPr lang="cs-CZ" dirty="0" err="1"/>
              <a:t>myid</a:t>
            </a:r>
            <a:r>
              <a:rPr lang="cs-CZ" dirty="0"/>
              <a:t>);</a:t>
            </a:r>
          </a:p>
          <a:p>
            <a:pPr marL="0" indent="0">
              <a:buNone/>
            </a:pPr>
            <a:r>
              <a:rPr lang="cs-CZ" dirty="0" smtClean="0"/>
              <a:t>    </a:t>
            </a:r>
            <a:r>
              <a:rPr lang="cs-CZ" dirty="0" err="1" smtClean="0"/>
              <a:t>strcat</a:t>
            </a:r>
            <a:r>
              <a:rPr lang="cs-CZ" dirty="0" smtClean="0"/>
              <a:t>(</a:t>
            </a:r>
            <a:r>
              <a:rPr lang="cs-CZ" dirty="0" err="1" smtClean="0"/>
              <a:t>buff</a:t>
            </a:r>
            <a:r>
              <a:rPr lang="cs-CZ" dirty="0"/>
              <a:t>, </a:t>
            </a:r>
            <a:r>
              <a:rPr lang="cs-CZ" dirty="0" err="1"/>
              <a:t>idstr</a:t>
            </a:r>
            <a:r>
              <a:rPr lang="cs-CZ" dirty="0"/>
              <a:t>);</a:t>
            </a:r>
          </a:p>
          <a:p>
            <a:pPr marL="0" indent="0">
              <a:buNone/>
            </a:pPr>
            <a:r>
              <a:rPr lang="cs-CZ" dirty="0" smtClean="0"/>
              <a:t>    </a:t>
            </a:r>
            <a:r>
              <a:rPr lang="cs-CZ" dirty="0" err="1" smtClean="0"/>
              <a:t>strcat</a:t>
            </a:r>
            <a:r>
              <a:rPr lang="cs-CZ" dirty="0" smtClean="0"/>
              <a:t>(</a:t>
            </a:r>
            <a:r>
              <a:rPr lang="cs-CZ" dirty="0" err="1" smtClean="0"/>
              <a:t>buff</a:t>
            </a:r>
            <a:r>
              <a:rPr lang="cs-CZ" dirty="0"/>
              <a:t>, "reporting </a:t>
            </a:r>
            <a:r>
              <a:rPr lang="cs-CZ" dirty="0" err="1"/>
              <a:t>for</a:t>
            </a:r>
            <a:r>
              <a:rPr lang="cs-CZ" dirty="0"/>
              <a:t> duty\n");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/* </a:t>
            </a:r>
            <a:r>
              <a:rPr lang="cs-CZ" dirty="0" err="1"/>
              <a:t>send</a:t>
            </a:r>
            <a:r>
              <a:rPr lang="cs-CZ" dirty="0"/>
              <a:t> to rank 0: */</a:t>
            </a:r>
          </a:p>
          <a:p>
            <a:pPr marL="0" indent="0">
              <a:buNone/>
            </a:pPr>
            <a:r>
              <a:rPr lang="cs-CZ" dirty="0" smtClean="0"/>
              <a:t>    </a:t>
            </a:r>
            <a:r>
              <a:rPr lang="cs-CZ" dirty="0" err="1" smtClean="0"/>
              <a:t>MPI_Send</a:t>
            </a:r>
            <a:r>
              <a:rPr lang="cs-CZ" dirty="0" smtClean="0"/>
              <a:t>(</a:t>
            </a:r>
            <a:r>
              <a:rPr lang="cs-CZ" dirty="0" err="1" smtClean="0"/>
              <a:t>buff</a:t>
            </a:r>
            <a:r>
              <a:rPr lang="cs-CZ" dirty="0"/>
              <a:t>, BUFSIZE, MPI_CHAR, 0, TAG, </a:t>
            </a:r>
            <a:r>
              <a:rPr lang="cs-CZ" dirty="0" smtClean="0"/>
              <a:t>        </a:t>
            </a:r>
          </a:p>
          <a:p>
            <a:pPr marL="0" indent="0">
              <a:buNone/>
            </a:pPr>
            <a:r>
              <a:rPr lang="cs-CZ" dirty="0" smtClean="0"/>
              <a:t>                       MPI_COMM_WORLD</a:t>
            </a:r>
            <a:r>
              <a:rPr lang="cs-CZ" dirty="0"/>
              <a:t>);</a:t>
            </a:r>
          </a:p>
          <a:p>
            <a:pPr marL="0" indent="0">
              <a:buNone/>
            </a:pPr>
            <a:r>
              <a:rPr lang="cs-CZ" dirty="0"/>
              <a:t>}</a:t>
            </a:r>
          </a:p>
          <a:p>
            <a:pPr marL="0" indent="0">
              <a:buNone/>
            </a:pPr>
            <a:r>
              <a:rPr lang="cs-CZ" dirty="0" err="1"/>
              <a:t>MPI_Finalize</a:t>
            </a:r>
            <a:r>
              <a:rPr lang="cs-CZ" dirty="0"/>
              <a:t>();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22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10. Zasílání zpráv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 smtClean="0"/>
              <a:t>Zasílání zpráv</a:t>
            </a:r>
          </a:p>
          <a:p>
            <a:pPr lvl="1"/>
            <a:r>
              <a:rPr lang="cs-CZ" dirty="0" smtClean="0"/>
              <a:t>Rank příjemce (id kontextu v procesu)</a:t>
            </a:r>
          </a:p>
          <a:p>
            <a:pPr lvl="1"/>
            <a:r>
              <a:rPr lang="cs-CZ" dirty="0" smtClean="0"/>
              <a:t>Komunikátor</a:t>
            </a:r>
          </a:p>
          <a:p>
            <a:pPr lvl="1"/>
            <a:r>
              <a:rPr lang="cs-CZ" dirty="0" err="1" smtClean="0"/>
              <a:t>Message</a:t>
            </a:r>
            <a:r>
              <a:rPr lang="cs-CZ" dirty="0" smtClean="0"/>
              <a:t> </a:t>
            </a:r>
            <a:r>
              <a:rPr lang="cs-CZ" dirty="0" err="1" smtClean="0"/>
              <a:t>tag</a:t>
            </a:r>
            <a:endParaRPr lang="cs-CZ" dirty="0" smtClean="0"/>
          </a:p>
          <a:p>
            <a:r>
              <a:rPr lang="cs-CZ" b="1" dirty="0" err="1" smtClean="0"/>
              <a:t>Message</a:t>
            </a:r>
            <a:r>
              <a:rPr lang="cs-CZ" b="1" dirty="0" smtClean="0"/>
              <a:t> </a:t>
            </a:r>
            <a:r>
              <a:rPr lang="cs-CZ" b="1" dirty="0" err="1" smtClean="0"/>
              <a:t>tag</a:t>
            </a:r>
            <a:endParaRPr lang="cs-CZ" b="1" dirty="0" smtClean="0"/>
          </a:p>
          <a:p>
            <a:pPr lvl="1"/>
            <a:r>
              <a:rPr lang="cs-CZ" dirty="0" smtClean="0"/>
              <a:t>Rozlišuje typy zpráv – skutečný obsah zprávy</a:t>
            </a:r>
          </a:p>
          <a:p>
            <a:pPr lvl="1"/>
            <a:r>
              <a:rPr lang="cs-CZ" dirty="0" smtClean="0"/>
              <a:t>Dvě různé zprávy mohou mít stejný </a:t>
            </a:r>
            <a:r>
              <a:rPr lang="cs-CZ" dirty="0" err="1" smtClean="0"/>
              <a:t>tag</a:t>
            </a:r>
            <a:r>
              <a:rPr lang="cs-CZ" dirty="0" smtClean="0"/>
              <a:t>, pokud jsou použity v různých kontextech různých komunikátorů</a:t>
            </a:r>
          </a:p>
          <a:p>
            <a:r>
              <a:rPr lang="cs-CZ" b="1" dirty="0" smtClean="0"/>
              <a:t>Kontext </a:t>
            </a:r>
            <a:endParaRPr lang="cs-CZ" b="1" dirty="0"/>
          </a:p>
          <a:p>
            <a:pPr lvl="1"/>
            <a:r>
              <a:rPr lang="pl-PL" dirty="0"/>
              <a:t>prostředek izolace privátní komunikace skupiny procesů </a:t>
            </a:r>
          </a:p>
          <a:p>
            <a:pPr lvl="1"/>
            <a:r>
              <a:rPr lang="cs-CZ" dirty="0"/>
              <a:t>lze zaslat a přijmout zprávu pouze v rámci stejného kontextu </a:t>
            </a:r>
          </a:p>
          <a:p>
            <a:pPr lvl="1"/>
            <a:r>
              <a:rPr lang="pl-PL" dirty="0"/>
              <a:t>rank – id procesu v kontextu 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210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10. Zasílání zpráv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Skupina (</a:t>
            </a:r>
            <a:r>
              <a:rPr lang="cs-CZ" b="1" dirty="0" err="1"/>
              <a:t>group</a:t>
            </a:r>
            <a:r>
              <a:rPr lang="cs-CZ" b="1" dirty="0"/>
              <a:t>)</a:t>
            </a:r>
          </a:p>
          <a:p>
            <a:pPr lvl="1"/>
            <a:r>
              <a:rPr lang="cs-CZ" dirty="0"/>
              <a:t>Seznam procesů</a:t>
            </a:r>
          </a:p>
          <a:p>
            <a:pPr lvl="1"/>
            <a:r>
              <a:rPr lang="cs-CZ" dirty="0"/>
              <a:t>Proces je určen svým pořadím ve skupině</a:t>
            </a:r>
          </a:p>
          <a:p>
            <a:pPr lvl="1"/>
            <a:r>
              <a:rPr lang="cs-CZ" dirty="0"/>
              <a:t>Při hromadné komunikaci jsou příjemci adresováni </a:t>
            </a:r>
            <a:r>
              <a:rPr lang="cs-CZ" dirty="0" smtClean="0"/>
              <a:t>skupinou</a:t>
            </a:r>
          </a:p>
          <a:p>
            <a:pPr lvl="1"/>
            <a:r>
              <a:rPr lang="cs-CZ" dirty="0" smtClean="0"/>
              <a:t>Proces může být v několika skupinách </a:t>
            </a:r>
          </a:p>
          <a:p>
            <a:pPr lvl="1"/>
            <a:r>
              <a:rPr lang="cs-CZ" dirty="0" smtClean="0"/>
              <a:t>Operace se skupinou je lokální operace</a:t>
            </a:r>
          </a:p>
          <a:p>
            <a:pPr lvl="1"/>
            <a:endParaRPr lang="cs-CZ" dirty="0" smtClean="0"/>
          </a:p>
          <a:p>
            <a:r>
              <a:rPr lang="cs-CZ" b="1" dirty="0" smtClean="0"/>
              <a:t>Komunikátor</a:t>
            </a:r>
          </a:p>
          <a:p>
            <a:pPr lvl="1"/>
            <a:r>
              <a:rPr lang="pl-PL" dirty="0"/>
              <a:t>Skupina a kontext </a:t>
            </a:r>
            <a:r>
              <a:rPr lang="pl-PL" dirty="0" smtClean="0"/>
              <a:t>společně definují komunikator</a:t>
            </a:r>
          </a:p>
          <a:p>
            <a:pPr lvl="1"/>
            <a:r>
              <a:rPr lang="cs-CZ" dirty="0" smtClean="0"/>
              <a:t>Popisuje skupinu procesů, má kontext, vyrovnávací paměť a obsahuje další specifické informace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259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</a:t>
            </a:r>
            <a:r>
              <a:rPr lang="cs-CZ" dirty="0" err="1"/>
              <a:t>Flynnova</a:t>
            </a:r>
            <a:r>
              <a:rPr lang="cs-CZ" dirty="0"/>
              <a:t> taxonomie – MISD (MPSD)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33</a:t>
            </a:fld>
            <a:endParaRPr lang="cs-CZ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80728"/>
            <a:ext cx="5184576" cy="5113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888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10. Komunikátor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Intra-komunikátor</a:t>
            </a:r>
            <a:endParaRPr lang="cs-CZ" b="1" dirty="0"/>
          </a:p>
          <a:p>
            <a:pPr lvl="1"/>
            <a:r>
              <a:rPr lang="cs-CZ" dirty="0"/>
              <a:t>Komunikace uvnitř skupiny</a:t>
            </a:r>
          </a:p>
          <a:p>
            <a:pPr lvl="1"/>
            <a:r>
              <a:rPr lang="cs-CZ" dirty="0"/>
              <a:t>MPI_COMM_WORLD – všechny procesy v MPI aplikaci</a:t>
            </a:r>
          </a:p>
          <a:p>
            <a:pPr lvl="1"/>
            <a:r>
              <a:rPr lang="cs-CZ" dirty="0"/>
              <a:t>Lze mu přiřadit virtuální topologii – např. mřížka</a:t>
            </a:r>
          </a:p>
          <a:p>
            <a:pPr lvl="2"/>
            <a:r>
              <a:rPr lang="cs-CZ" dirty="0"/>
              <a:t>Proces pak může komunikovat jenom se svými sousedy</a:t>
            </a:r>
          </a:p>
          <a:p>
            <a:r>
              <a:rPr lang="cs-CZ" b="1" dirty="0" smtClean="0"/>
              <a:t>Inter-komunikátor</a:t>
            </a:r>
          </a:p>
          <a:p>
            <a:pPr lvl="1"/>
            <a:r>
              <a:rPr lang="cs-CZ" dirty="0" smtClean="0"/>
              <a:t>Komunikace mezi dvěma MPI procesy – point to point</a:t>
            </a:r>
          </a:p>
          <a:p>
            <a:pPr lvl="1"/>
            <a:r>
              <a:rPr lang="cs-CZ" dirty="0" smtClean="0"/>
              <a:t>Propojení dvou intra-komunikátorů</a:t>
            </a:r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328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10. Komunikační režim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Standardní</a:t>
            </a:r>
          </a:p>
          <a:p>
            <a:pPr lvl="1"/>
            <a:r>
              <a:rPr lang="cs-CZ" dirty="0" smtClean="0"/>
              <a:t>MPI rozhodne, zda se zpráva zkopíruje do vyrovnávacího </a:t>
            </a:r>
            <a:r>
              <a:rPr lang="cs-CZ" dirty="0" err="1" smtClean="0"/>
              <a:t>bufferu</a:t>
            </a:r>
            <a:r>
              <a:rPr lang="cs-CZ" dirty="0" smtClean="0"/>
              <a:t> nebo se příjemce a odesílatel budou synchronizovat</a:t>
            </a:r>
          </a:p>
          <a:p>
            <a:pPr lvl="1"/>
            <a:r>
              <a:rPr lang="cs-CZ" dirty="0" smtClean="0"/>
              <a:t>Vyžaduje kopírování do paměti</a:t>
            </a:r>
          </a:p>
          <a:p>
            <a:pPr lvl="1"/>
            <a:r>
              <a:rPr lang="cs-CZ" dirty="0" smtClean="0"/>
              <a:t>Operace skončí po zkopírování/odeslání celé zprávy</a:t>
            </a:r>
          </a:p>
          <a:p>
            <a:pPr lvl="1"/>
            <a:r>
              <a:rPr lang="cs-CZ" dirty="0" smtClean="0"/>
              <a:t>Lze použít </a:t>
            </a:r>
            <a:r>
              <a:rPr lang="cs-CZ" i="1" dirty="0" err="1" smtClean="0"/>
              <a:t>send</a:t>
            </a:r>
            <a:r>
              <a:rPr lang="cs-CZ" dirty="0" smtClean="0"/>
              <a:t>, aniž by příjemce musel volat </a:t>
            </a:r>
            <a:r>
              <a:rPr lang="cs-CZ" i="1" dirty="0" err="1" smtClean="0"/>
              <a:t>recieve</a:t>
            </a:r>
            <a:endParaRPr lang="cs-CZ" i="1" dirty="0" smtClean="0"/>
          </a:p>
          <a:p>
            <a:pPr lvl="2"/>
            <a:r>
              <a:rPr lang="cs-CZ" dirty="0" smtClean="0"/>
              <a:t>Pokud se zpráva nevejde do </a:t>
            </a:r>
            <a:r>
              <a:rPr lang="cs-CZ" dirty="0" err="1" smtClean="0"/>
              <a:t>bufferu</a:t>
            </a:r>
            <a:r>
              <a:rPr lang="cs-CZ" dirty="0" smtClean="0"/>
              <a:t> musí odesílatel čekat než příjemce </a:t>
            </a:r>
            <a:r>
              <a:rPr lang="cs-CZ" i="1" dirty="0" err="1"/>
              <a:t>recieve</a:t>
            </a:r>
            <a:r>
              <a:rPr lang="cs-CZ" i="1" dirty="0"/>
              <a:t> </a:t>
            </a:r>
            <a:r>
              <a:rPr lang="cs-CZ" dirty="0" smtClean="0"/>
              <a:t>provede</a:t>
            </a:r>
            <a:endParaRPr lang="cs-CZ" i="1" dirty="0" smtClean="0"/>
          </a:p>
          <a:p>
            <a:pPr lvl="2"/>
            <a:r>
              <a:rPr lang="cs-CZ" dirty="0" smtClean="0"/>
              <a:t>Možnost </a:t>
            </a:r>
            <a:r>
              <a:rPr lang="cs-CZ" dirty="0" err="1" smtClean="0"/>
              <a:t>deadlocku</a:t>
            </a:r>
            <a:r>
              <a:rPr lang="cs-CZ" dirty="0" smtClean="0"/>
              <a:t>, pokud příjemce </a:t>
            </a:r>
            <a:r>
              <a:rPr lang="cs-CZ" dirty="0" err="1" smtClean="0"/>
              <a:t>recieve</a:t>
            </a:r>
            <a:r>
              <a:rPr lang="cs-CZ" dirty="0" smtClean="0"/>
              <a:t> neprovede</a:t>
            </a:r>
          </a:p>
          <a:p>
            <a:pPr lvl="2"/>
            <a:endParaRPr lang="cs-CZ" dirty="0" smtClean="0"/>
          </a:p>
          <a:p>
            <a:pPr lvl="2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318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10. </a:t>
            </a:r>
            <a:r>
              <a:rPr lang="cs-CZ" dirty="0"/>
              <a:t>Komunikační režim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/>
              <a:t>Buffered</a:t>
            </a:r>
            <a:r>
              <a:rPr lang="cs-CZ" b="1" dirty="0" smtClean="0"/>
              <a:t> </a:t>
            </a:r>
            <a:r>
              <a:rPr lang="cs-CZ" b="1" dirty="0" err="1" smtClean="0"/>
              <a:t>communication</a:t>
            </a:r>
            <a:r>
              <a:rPr lang="cs-CZ" b="1" dirty="0" smtClean="0"/>
              <a:t> mode</a:t>
            </a:r>
          </a:p>
          <a:p>
            <a:pPr lvl="1"/>
            <a:r>
              <a:rPr lang="cs-CZ" dirty="0" smtClean="0"/>
              <a:t>Zpráva je vždy kopírována do </a:t>
            </a:r>
            <a:r>
              <a:rPr lang="cs-CZ" dirty="0" err="1" smtClean="0"/>
              <a:t>bufferu</a:t>
            </a:r>
            <a:r>
              <a:rPr lang="cs-CZ" dirty="0" smtClean="0"/>
              <a:t>, aby odesílající nebyl blokován </a:t>
            </a:r>
          </a:p>
          <a:p>
            <a:pPr lvl="1"/>
            <a:r>
              <a:rPr lang="cs-CZ" dirty="0" smtClean="0"/>
              <a:t>Pokud se do </a:t>
            </a:r>
            <a:r>
              <a:rPr lang="cs-CZ" dirty="0" err="1" smtClean="0"/>
              <a:t>bufferu</a:t>
            </a:r>
            <a:r>
              <a:rPr lang="cs-CZ" dirty="0" smtClean="0"/>
              <a:t> nevejde, vrátí se chyba</a:t>
            </a:r>
          </a:p>
          <a:p>
            <a:r>
              <a:rPr lang="cs-CZ" b="1" dirty="0" smtClean="0"/>
              <a:t>Synchronní</a:t>
            </a:r>
          </a:p>
          <a:p>
            <a:pPr lvl="1"/>
            <a:r>
              <a:rPr lang="cs-CZ" dirty="0" err="1" smtClean="0"/>
              <a:t>Send</a:t>
            </a:r>
            <a:r>
              <a:rPr lang="cs-CZ" dirty="0" smtClean="0"/>
              <a:t> je vždy blokující, dokud zpráva není přijata, tj. příjemce zavolal </a:t>
            </a:r>
            <a:r>
              <a:rPr lang="cs-CZ" dirty="0" err="1" smtClean="0"/>
              <a:t>receive</a:t>
            </a:r>
            <a:endParaRPr lang="cs-CZ" dirty="0" smtClean="0"/>
          </a:p>
          <a:p>
            <a:r>
              <a:rPr lang="cs-CZ" b="1" dirty="0" err="1" smtClean="0"/>
              <a:t>Ready</a:t>
            </a:r>
            <a:endParaRPr lang="cs-CZ" b="1" dirty="0" smtClean="0"/>
          </a:p>
          <a:p>
            <a:pPr lvl="1"/>
            <a:r>
              <a:rPr lang="cs-CZ" dirty="0" smtClean="0"/>
              <a:t>Operace </a:t>
            </a:r>
            <a:r>
              <a:rPr lang="cs-CZ" dirty="0" err="1" smtClean="0"/>
              <a:t>send</a:t>
            </a:r>
            <a:r>
              <a:rPr lang="cs-CZ" dirty="0" smtClean="0"/>
              <a:t> může proběhnou pouze tehdy, pokud příjemce dopředu provedl </a:t>
            </a:r>
            <a:r>
              <a:rPr lang="cs-CZ" dirty="0" err="1" smtClean="0"/>
              <a:t>receive</a:t>
            </a:r>
            <a:r>
              <a:rPr lang="cs-CZ" dirty="0" smtClean="0"/>
              <a:t> a čeká na zprávu</a:t>
            </a:r>
          </a:p>
          <a:p>
            <a:pPr lvl="1"/>
            <a:r>
              <a:rPr lang="cs-CZ" dirty="0" smtClean="0"/>
              <a:t>Eliminuje potřebu hand-</a:t>
            </a:r>
            <a:r>
              <a:rPr lang="cs-CZ" dirty="0" err="1" smtClean="0"/>
              <a:t>shake</a:t>
            </a:r>
            <a:r>
              <a:rPr lang="cs-CZ" dirty="0" smtClean="0"/>
              <a:t>, protože příjemce čeká na zprávu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934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10. </a:t>
            </a:r>
            <a:r>
              <a:rPr lang="cs-CZ" dirty="0"/>
              <a:t>Komunikační režim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Funkce používající jiný než standardní režim, jsou odlišeny prefixem</a:t>
            </a:r>
          </a:p>
          <a:p>
            <a:pPr lvl="1"/>
            <a:r>
              <a:rPr lang="cs-CZ" dirty="0" smtClean="0"/>
              <a:t>MPI_SEND</a:t>
            </a:r>
          </a:p>
          <a:p>
            <a:pPr lvl="1"/>
            <a:r>
              <a:rPr lang="cs-CZ" dirty="0" smtClean="0"/>
              <a:t>MPI_BSEND</a:t>
            </a:r>
          </a:p>
          <a:p>
            <a:pPr lvl="1"/>
            <a:r>
              <a:rPr lang="cs-CZ" dirty="0" smtClean="0"/>
              <a:t>MPI_SSEND</a:t>
            </a:r>
          </a:p>
          <a:p>
            <a:pPr lvl="1"/>
            <a:r>
              <a:rPr lang="cs-CZ" dirty="0" smtClean="0"/>
              <a:t>MPI_RSEND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09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10. </a:t>
            </a:r>
            <a:r>
              <a:rPr lang="cs-CZ" dirty="0" err="1" smtClean="0"/>
              <a:t>Send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int</a:t>
            </a:r>
            <a:r>
              <a:rPr lang="cs-CZ" dirty="0"/>
              <a:t> </a:t>
            </a:r>
            <a:r>
              <a:rPr lang="cs-CZ" b="1" dirty="0" err="1" smtClean="0"/>
              <a:t>MPI_Send</a:t>
            </a:r>
            <a:r>
              <a:rPr lang="cs-CZ" dirty="0" smtClean="0"/>
              <a:t>(</a:t>
            </a:r>
            <a:r>
              <a:rPr lang="cs-CZ" dirty="0" err="1" smtClean="0"/>
              <a:t>void</a:t>
            </a:r>
            <a:r>
              <a:rPr lang="cs-CZ" dirty="0" smtClean="0"/>
              <a:t> </a:t>
            </a:r>
            <a:r>
              <a:rPr lang="cs-CZ" dirty="0"/>
              <a:t>*</a:t>
            </a:r>
            <a:r>
              <a:rPr lang="cs-CZ" b="1" dirty="0" err="1"/>
              <a:t>buf</a:t>
            </a:r>
            <a:r>
              <a:rPr lang="cs-CZ" dirty="0"/>
              <a:t>, </a:t>
            </a:r>
            <a:r>
              <a:rPr lang="cs-CZ" dirty="0" err="1"/>
              <a:t>int</a:t>
            </a:r>
            <a:r>
              <a:rPr lang="cs-CZ" dirty="0"/>
              <a:t> </a:t>
            </a:r>
            <a:r>
              <a:rPr lang="cs-CZ" dirty="0" err="1"/>
              <a:t>count</a:t>
            </a:r>
            <a:r>
              <a:rPr lang="cs-CZ" dirty="0"/>
              <a:t>, </a:t>
            </a:r>
            <a:r>
              <a:rPr lang="cs-CZ" dirty="0" err="1"/>
              <a:t>MPI_Datatype</a:t>
            </a:r>
            <a:r>
              <a:rPr lang="cs-CZ" dirty="0"/>
              <a:t> </a:t>
            </a:r>
            <a:r>
              <a:rPr lang="cs-CZ" dirty="0" err="1"/>
              <a:t>datatype</a:t>
            </a:r>
            <a:r>
              <a:rPr lang="cs-CZ" dirty="0"/>
              <a:t>, </a:t>
            </a:r>
            <a:r>
              <a:rPr lang="cs-CZ" dirty="0" err="1"/>
              <a:t>int</a:t>
            </a:r>
            <a:r>
              <a:rPr lang="cs-CZ" dirty="0"/>
              <a:t> </a:t>
            </a:r>
            <a:r>
              <a:rPr lang="cs-CZ" b="1" dirty="0" err="1"/>
              <a:t>dest</a:t>
            </a:r>
            <a:r>
              <a:rPr lang="cs-CZ" dirty="0"/>
              <a:t>, </a:t>
            </a:r>
            <a:r>
              <a:rPr lang="cs-CZ" dirty="0" err="1"/>
              <a:t>int</a:t>
            </a:r>
            <a:r>
              <a:rPr lang="cs-CZ" dirty="0"/>
              <a:t> </a:t>
            </a:r>
            <a:r>
              <a:rPr lang="cs-CZ" b="1" dirty="0" err="1"/>
              <a:t>tag</a:t>
            </a:r>
            <a:r>
              <a:rPr lang="cs-CZ" dirty="0"/>
              <a:t>, </a:t>
            </a:r>
            <a:r>
              <a:rPr lang="cs-CZ" dirty="0" err="1"/>
              <a:t>MPI_Comm</a:t>
            </a:r>
            <a:r>
              <a:rPr lang="cs-CZ" dirty="0"/>
              <a:t> </a:t>
            </a:r>
            <a:r>
              <a:rPr lang="cs-CZ" dirty="0" err="1"/>
              <a:t>comm</a:t>
            </a:r>
            <a:r>
              <a:rPr lang="cs-CZ" dirty="0"/>
              <a:t>)</a:t>
            </a:r>
          </a:p>
          <a:p>
            <a:pPr lvl="1"/>
            <a:r>
              <a:rPr lang="cs-CZ" dirty="0" err="1"/>
              <a:t>buf</a:t>
            </a:r>
            <a:r>
              <a:rPr lang="cs-CZ" dirty="0"/>
              <a:t> – adresa prvního prvku k odeslání</a:t>
            </a:r>
          </a:p>
          <a:p>
            <a:pPr lvl="1"/>
            <a:r>
              <a:rPr lang="cs-CZ" dirty="0" err="1"/>
              <a:t>count</a:t>
            </a:r>
            <a:r>
              <a:rPr lang="cs-CZ" dirty="0"/>
              <a:t> – počet prvků k odeslání</a:t>
            </a:r>
          </a:p>
          <a:p>
            <a:pPr lvl="1"/>
            <a:r>
              <a:rPr lang="cs-CZ" dirty="0" err="1"/>
              <a:t>datatype</a:t>
            </a:r>
            <a:r>
              <a:rPr lang="cs-CZ" dirty="0"/>
              <a:t> – datový typ prvků k odeslání</a:t>
            </a:r>
          </a:p>
          <a:p>
            <a:pPr lvl="1"/>
            <a:r>
              <a:rPr lang="cs-CZ" dirty="0" err="1"/>
              <a:t>dest</a:t>
            </a:r>
            <a:r>
              <a:rPr lang="cs-CZ" dirty="0"/>
              <a:t> – cílový </a:t>
            </a:r>
            <a:r>
              <a:rPr lang="cs-CZ" dirty="0" smtClean="0"/>
              <a:t>proces (příjemce)</a:t>
            </a:r>
            <a:endParaRPr lang="cs-CZ" dirty="0"/>
          </a:p>
          <a:p>
            <a:pPr lvl="1"/>
            <a:r>
              <a:rPr lang="cs-CZ" dirty="0" err="1"/>
              <a:t>tag</a:t>
            </a:r>
            <a:r>
              <a:rPr lang="cs-CZ" dirty="0"/>
              <a:t> – značka zprávy (</a:t>
            </a:r>
            <a:r>
              <a:rPr lang="cs-CZ" dirty="0" err="1"/>
              <a:t>message</a:t>
            </a:r>
            <a:r>
              <a:rPr lang="cs-CZ" dirty="0"/>
              <a:t> </a:t>
            </a:r>
            <a:r>
              <a:rPr lang="cs-CZ" dirty="0" err="1"/>
              <a:t>tag</a:t>
            </a:r>
            <a:r>
              <a:rPr lang="cs-CZ" dirty="0"/>
              <a:t>)</a:t>
            </a:r>
          </a:p>
          <a:p>
            <a:pPr lvl="1"/>
            <a:r>
              <a:rPr lang="cs-CZ" dirty="0" err="1"/>
              <a:t>comm</a:t>
            </a:r>
            <a:r>
              <a:rPr lang="cs-CZ" dirty="0"/>
              <a:t> – </a:t>
            </a:r>
            <a:r>
              <a:rPr lang="cs-CZ" dirty="0" smtClean="0"/>
              <a:t>komunikátor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977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10. </a:t>
            </a:r>
            <a:r>
              <a:rPr lang="cs-CZ" dirty="0" err="1" smtClean="0"/>
              <a:t>Receive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/>
              <a:t>int</a:t>
            </a:r>
            <a:r>
              <a:rPr lang="cs-CZ" dirty="0"/>
              <a:t> </a:t>
            </a:r>
            <a:r>
              <a:rPr lang="cs-CZ" b="1" dirty="0" err="1"/>
              <a:t>MPI_Recv</a:t>
            </a:r>
            <a:r>
              <a:rPr lang="cs-CZ" dirty="0"/>
              <a:t>(</a:t>
            </a:r>
            <a:r>
              <a:rPr lang="cs-CZ" dirty="0" err="1"/>
              <a:t>void</a:t>
            </a:r>
            <a:r>
              <a:rPr lang="cs-CZ" dirty="0"/>
              <a:t> *</a:t>
            </a:r>
            <a:r>
              <a:rPr lang="cs-CZ" b="1" dirty="0" err="1"/>
              <a:t>buf</a:t>
            </a:r>
            <a:r>
              <a:rPr lang="cs-CZ" dirty="0"/>
              <a:t>, </a:t>
            </a:r>
            <a:r>
              <a:rPr lang="cs-CZ" dirty="0" err="1"/>
              <a:t>int</a:t>
            </a:r>
            <a:r>
              <a:rPr lang="cs-CZ" dirty="0"/>
              <a:t> </a:t>
            </a:r>
            <a:r>
              <a:rPr lang="cs-CZ" dirty="0" err="1"/>
              <a:t>count</a:t>
            </a:r>
            <a:r>
              <a:rPr lang="cs-CZ" dirty="0"/>
              <a:t>, </a:t>
            </a:r>
            <a:r>
              <a:rPr lang="cs-CZ" dirty="0" err="1"/>
              <a:t>MPI_Datatype</a:t>
            </a:r>
            <a:r>
              <a:rPr lang="cs-CZ" dirty="0"/>
              <a:t> </a:t>
            </a:r>
            <a:r>
              <a:rPr lang="cs-CZ" dirty="0" err="1"/>
              <a:t>datatype</a:t>
            </a:r>
            <a:r>
              <a:rPr lang="cs-CZ" dirty="0"/>
              <a:t>, </a:t>
            </a:r>
            <a:r>
              <a:rPr lang="cs-CZ" dirty="0" err="1"/>
              <a:t>int</a:t>
            </a:r>
            <a:r>
              <a:rPr lang="cs-CZ" dirty="0"/>
              <a:t> </a:t>
            </a:r>
            <a:r>
              <a:rPr lang="cs-CZ" b="1" dirty="0"/>
              <a:t>source</a:t>
            </a:r>
            <a:r>
              <a:rPr lang="cs-CZ" dirty="0"/>
              <a:t>, </a:t>
            </a:r>
            <a:r>
              <a:rPr lang="cs-CZ" dirty="0" err="1"/>
              <a:t>int</a:t>
            </a:r>
            <a:r>
              <a:rPr lang="cs-CZ" dirty="0"/>
              <a:t> </a:t>
            </a:r>
            <a:r>
              <a:rPr lang="cs-CZ" b="1" dirty="0" err="1"/>
              <a:t>tag</a:t>
            </a:r>
            <a:r>
              <a:rPr lang="cs-CZ" dirty="0"/>
              <a:t>, </a:t>
            </a:r>
            <a:r>
              <a:rPr lang="cs-CZ" dirty="0" err="1"/>
              <a:t>MPI_Comm</a:t>
            </a:r>
            <a:r>
              <a:rPr lang="cs-CZ" dirty="0"/>
              <a:t> </a:t>
            </a:r>
            <a:r>
              <a:rPr lang="cs-CZ" dirty="0" err="1"/>
              <a:t>comm</a:t>
            </a:r>
            <a:r>
              <a:rPr lang="cs-CZ" dirty="0"/>
              <a:t>, </a:t>
            </a:r>
            <a:r>
              <a:rPr lang="cs-CZ" dirty="0" err="1"/>
              <a:t>MPI_Status</a:t>
            </a:r>
            <a:r>
              <a:rPr lang="cs-CZ" dirty="0"/>
              <a:t> *status )</a:t>
            </a:r>
          </a:p>
          <a:p>
            <a:pPr lvl="1"/>
            <a:r>
              <a:rPr lang="cs-CZ" dirty="0" err="1"/>
              <a:t>buf</a:t>
            </a:r>
            <a:r>
              <a:rPr lang="cs-CZ" dirty="0"/>
              <a:t> – </a:t>
            </a:r>
            <a:r>
              <a:rPr lang="cs-CZ" dirty="0" err="1" smtClean="0"/>
              <a:t>adr</a:t>
            </a:r>
            <a:r>
              <a:rPr lang="cs-CZ" dirty="0" smtClean="0"/>
              <a:t>. prvního </a:t>
            </a:r>
            <a:r>
              <a:rPr lang="cs-CZ" dirty="0"/>
              <a:t>prvku, kam zkopírovat hodnotu ze zprávy</a:t>
            </a:r>
          </a:p>
          <a:p>
            <a:pPr lvl="1"/>
            <a:r>
              <a:rPr lang="cs-CZ" dirty="0" err="1"/>
              <a:t>count</a:t>
            </a:r>
            <a:r>
              <a:rPr lang="cs-CZ" dirty="0"/>
              <a:t> – počet </a:t>
            </a:r>
            <a:r>
              <a:rPr lang="cs-CZ" dirty="0" smtClean="0"/>
              <a:t>prvků (lze </a:t>
            </a:r>
            <a:r>
              <a:rPr lang="cs-CZ" dirty="0"/>
              <a:t>zjistit pomocí </a:t>
            </a:r>
            <a:r>
              <a:rPr lang="cs-CZ" dirty="0" err="1" smtClean="0"/>
              <a:t>MPI_Get_Count</a:t>
            </a:r>
            <a:r>
              <a:rPr lang="cs-CZ" dirty="0" smtClean="0"/>
              <a:t>)</a:t>
            </a:r>
            <a:endParaRPr lang="cs-CZ" dirty="0"/>
          </a:p>
          <a:p>
            <a:pPr lvl="1"/>
            <a:r>
              <a:rPr lang="cs-CZ" dirty="0" err="1"/>
              <a:t>datatype</a:t>
            </a:r>
            <a:r>
              <a:rPr lang="cs-CZ" dirty="0"/>
              <a:t> – datový typ prvků</a:t>
            </a:r>
          </a:p>
          <a:p>
            <a:pPr lvl="1"/>
            <a:r>
              <a:rPr lang="cs-CZ" dirty="0"/>
              <a:t>source – od koho chceme data přijmout</a:t>
            </a:r>
          </a:p>
          <a:p>
            <a:pPr lvl="2"/>
            <a:r>
              <a:rPr lang="cs-CZ" dirty="0" smtClean="0"/>
              <a:t>lze </a:t>
            </a:r>
            <a:r>
              <a:rPr lang="cs-CZ" dirty="0"/>
              <a:t>zadat MPI_ANY_SOURCE</a:t>
            </a:r>
          </a:p>
          <a:p>
            <a:pPr lvl="2"/>
            <a:r>
              <a:rPr lang="cs-CZ" dirty="0" smtClean="0"/>
              <a:t>rank </a:t>
            </a:r>
            <a:r>
              <a:rPr lang="cs-CZ" dirty="0"/>
              <a:t>odesílajícího procesu</a:t>
            </a:r>
          </a:p>
          <a:p>
            <a:pPr lvl="1"/>
            <a:r>
              <a:rPr lang="cs-CZ" dirty="0" err="1"/>
              <a:t>tag</a:t>
            </a:r>
            <a:r>
              <a:rPr lang="cs-CZ" dirty="0"/>
              <a:t> – </a:t>
            </a:r>
            <a:r>
              <a:rPr lang="cs-CZ" dirty="0" err="1"/>
              <a:t>message</a:t>
            </a:r>
            <a:r>
              <a:rPr lang="cs-CZ" dirty="0"/>
              <a:t> </a:t>
            </a:r>
            <a:r>
              <a:rPr lang="cs-CZ" dirty="0" err="1" smtClean="0"/>
              <a:t>tag</a:t>
            </a:r>
            <a:r>
              <a:rPr lang="cs-CZ" dirty="0" smtClean="0"/>
              <a:t> (lze </a:t>
            </a:r>
            <a:r>
              <a:rPr lang="cs-CZ" dirty="0"/>
              <a:t>zadat </a:t>
            </a:r>
            <a:r>
              <a:rPr lang="cs-CZ" dirty="0" smtClean="0"/>
              <a:t>MPI_ANY_TAG)</a:t>
            </a:r>
          </a:p>
          <a:p>
            <a:pPr lvl="1"/>
            <a:r>
              <a:rPr lang="cs-CZ" dirty="0" err="1"/>
              <a:t>comm</a:t>
            </a:r>
            <a:r>
              <a:rPr lang="cs-CZ" dirty="0"/>
              <a:t> – komunikátor</a:t>
            </a:r>
            <a:endParaRPr lang="cs-CZ" sz="3600" dirty="0"/>
          </a:p>
          <a:p>
            <a:pPr lvl="1"/>
            <a:r>
              <a:rPr lang="cs-CZ" dirty="0"/>
              <a:t>status – popis výsledku operace</a:t>
            </a:r>
            <a:endParaRPr lang="cs-CZ" sz="3600" dirty="0"/>
          </a:p>
          <a:p>
            <a:pPr lvl="2"/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911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10. Datové typy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Popsány adresou, délkou a ID datového typu</a:t>
            </a:r>
          </a:p>
          <a:p>
            <a:r>
              <a:rPr lang="cs-CZ" dirty="0" smtClean="0"/>
              <a:t>Je možné definovat vlastní typy</a:t>
            </a:r>
          </a:p>
          <a:p>
            <a:r>
              <a:rPr lang="cs-CZ" dirty="0" smtClean="0"/>
              <a:t>Cílem je snížit režii spojenou s používáním velkého množství malých zpráv</a:t>
            </a:r>
          </a:p>
          <a:p>
            <a:r>
              <a:rPr lang="cs-CZ" b="1" dirty="0" err="1" smtClean="0"/>
              <a:t>MPI_Datatype</a:t>
            </a:r>
            <a:r>
              <a:rPr lang="cs-CZ" dirty="0" smtClean="0"/>
              <a:t> je rekurzivně definován pomocí:</a:t>
            </a:r>
          </a:p>
          <a:p>
            <a:pPr lvl="1"/>
            <a:r>
              <a:rPr lang="cs-CZ" dirty="0" smtClean="0"/>
              <a:t>Předdefinovaných typů – např. MPI_INT</a:t>
            </a:r>
          </a:p>
          <a:p>
            <a:pPr lvl="1"/>
            <a:r>
              <a:rPr lang="cs-CZ" dirty="0" smtClean="0"/>
              <a:t>Souvislého/krokového pole MPI </a:t>
            </a:r>
            <a:r>
              <a:rPr lang="cs-CZ" dirty="0" err="1" smtClean="0"/>
              <a:t>datatypů</a:t>
            </a:r>
            <a:endParaRPr lang="cs-CZ" dirty="0" smtClean="0"/>
          </a:p>
          <a:p>
            <a:pPr lvl="1"/>
            <a:r>
              <a:rPr lang="cs-CZ" dirty="0" smtClean="0"/>
              <a:t>Indexovaného pole bloků </a:t>
            </a:r>
            <a:r>
              <a:rPr lang="cs-CZ" dirty="0" err="1" smtClean="0"/>
              <a:t>datatypů</a:t>
            </a:r>
            <a:endParaRPr lang="cs-CZ" dirty="0" smtClean="0"/>
          </a:p>
          <a:p>
            <a:pPr lvl="1"/>
            <a:r>
              <a:rPr lang="cs-CZ" dirty="0" smtClean="0"/>
              <a:t>Vlastní struktury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35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10. Datové typy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/>
              <a:t>int</a:t>
            </a:r>
            <a:r>
              <a:rPr lang="cs-CZ" dirty="0"/>
              <a:t> </a:t>
            </a:r>
            <a:r>
              <a:rPr lang="cs-CZ" dirty="0" err="1"/>
              <a:t>MPI_Type_extent</a:t>
            </a:r>
            <a:r>
              <a:rPr lang="cs-CZ" dirty="0"/>
              <a:t>( </a:t>
            </a:r>
            <a:r>
              <a:rPr lang="cs-CZ" dirty="0" err="1"/>
              <a:t>MPI_Datatype</a:t>
            </a:r>
            <a:r>
              <a:rPr lang="cs-CZ" dirty="0"/>
              <a:t> </a:t>
            </a:r>
            <a:r>
              <a:rPr lang="cs-CZ" dirty="0" err="1"/>
              <a:t>datatype</a:t>
            </a:r>
            <a:r>
              <a:rPr lang="cs-CZ" dirty="0"/>
              <a:t>,  </a:t>
            </a:r>
            <a:r>
              <a:rPr lang="cs-CZ" dirty="0" err="1"/>
              <a:t>MPI_Aint</a:t>
            </a:r>
            <a:r>
              <a:rPr lang="cs-CZ" dirty="0"/>
              <a:t> *</a:t>
            </a:r>
            <a:r>
              <a:rPr lang="cs-CZ" dirty="0" err="1"/>
              <a:t>extent</a:t>
            </a:r>
            <a:r>
              <a:rPr lang="cs-CZ" dirty="0"/>
              <a:t> )</a:t>
            </a:r>
          </a:p>
          <a:p>
            <a:pPr lvl="1"/>
            <a:r>
              <a:rPr lang="cs-CZ" dirty="0" err="1"/>
              <a:t>datatype</a:t>
            </a:r>
            <a:r>
              <a:rPr lang="cs-CZ" dirty="0"/>
              <a:t> –datový typ</a:t>
            </a:r>
          </a:p>
          <a:p>
            <a:pPr lvl="1"/>
            <a:r>
              <a:rPr lang="cs-CZ" dirty="0" err="1"/>
              <a:t>extent</a:t>
            </a:r>
            <a:r>
              <a:rPr lang="cs-CZ" dirty="0"/>
              <a:t> – velikost datového typu (</a:t>
            </a:r>
            <a:r>
              <a:rPr lang="cs-CZ" dirty="0" err="1"/>
              <a:t>sizeof</a:t>
            </a:r>
            <a:r>
              <a:rPr lang="cs-CZ" dirty="0" smtClean="0"/>
              <a:t>)</a:t>
            </a:r>
          </a:p>
          <a:p>
            <a:pPr lvl="1"/>
            <a:endParaRPr lang="cs-CZ" dirty="0"/>
          </a:p>
          <a:p>
            <a:r>
              <a:rPr lang="cs-CZ" dirty="0" err="1"/>
              <a:t>int</a:t>
            </a:r>
            <a:r>
              <a:rPr lang="cs-CZ" dirty="0"/>
              <a:t> </a:t>
            </a:r>
            <a:r>
              <a:rPr lang="cs-CZ" dirty="0" err="1"/>
              <a:t>MPI_Type_struct</a:t>
            </a:r>
            <a:r>
              <a:rPr lang="cs-CZ" dirty="0"/>
              <a:t>(</a:t>
            </a:r>
            <a:r>
              <a:rPr lang="cs-CZ" dirty="0" err="1"/>
              <a:t>int</a:t>
            </a:r>
            <a:r>
              <a:rPr lang="cs-CZ" dirty="0"/>
              <a:t> </a:t>
            </a:r>
            <a:r>
              <a:rPr lang="cs-CZ" dirty="0" err="1"/>
              <a:t>count</a:t>
            </a:r>
            <a:r>
              <a:rPr lang="cs-CZ" dirty="0"/>
              <a:t>, </a:t>
            </a:r>
            <a:r>
              <a:rPr lang="cs-CZ" dirty="0" err="1"/>
              <a:t>int</a:t>
            </a:r>
            <a:r>
              <a:rPr lang="cs-CZ" dirty="0"/>
              <a:t> </a:t>
            </a:r>
            <a:r>
              <a:rPr lang="cs-CZ" dirty="0" err="1"/>
              <a:t>blocklens</a:t>
            </a:r>
            <a:r>
              <a:rPr lang="cs-CZ" dirty="0" smtClean="0"/>
              <a:t>[], </a:t>
            </a:r>
            <a:r>
              <a:rPr lang="cs-CZ" dirty="0" err="1" smtClean="0"/>
              <a:t>MPI_Aint</a:t>
            </a:r>
            <a:r>
              <a:rPr lang="cs-CZ" dirty="0" smtClean="0"/>
              <a:t> </a:t>
            </a:r>
            <a:r>
              <a:rPr lang="cs-CZ" dirty="0" err="1"/>
              <a:t>indices</a:t>
            </a:r>
            <a:r>
              <a:rPr lang="cs-CZ" dirty="0"/>
              <a:t>[], </a:t>
            </a:r>
            <a:r>
              <a:rPr lang="cs-CZ" dirty="0" err="1"/>
              <a:t>MPI_Datatype</a:t>
            </a:r>
            <a:r>
              <a:rPr lang="cs-CZ" dirty="0"/>
              <a:t> </a:t>
            </a:r>
            <a:r>
              <a:rPr lang="cs-CZ" dirty="0" err="1"/>
              <a:t>old_types</a:t>
            </a:r>
            <a:r>
              <a:rPr lang="cs-CZ" dirty="0"/>
              <a:t>[], </a:t>
            </a:r>
            <a:r>
              <a:rPr lang="cs-CZ" dirty="0" err="1"/>
              <a:t>MPI_Datatype</a:t>
            </a:r>
            <a:r>
              <a:rPr lang="cs-CZ" dirty="0"/>
              <a:t> *</a:t>
            </a:r>
            <a:r>
              <a:rPr lang="cs-CZ" dirty="0" err="1"/>
              <a:t>newtype</a:t>
            </a:r>
            <a:r>
              <a:rPr lang="cs-CZ" dirty="0"/>
              <a:t> )</a:t>
            </a:r>
          </a:p>
          <a:p>
            <a:pPr lvl="1"/>
            <a:r>
              <a:rPr lang="cs-CZ" dirty="0" smtClean="0"/>
              <a:t>vytvoří </a:t>
            </a:r>
            <a:r>
              <a:rPr lang="cs-CZ" dirty="0"/>
              <a:t>nový datový typ</a:t>
            </a:r>
          </a:p>
          <a:p>
            <a:pPr lvl="1"/>
            <a:r>
              <a:rPr lang="cs-CZ" dirty="0" err="1"/>
              <a:t>count</a:t>
            </a:r>
            <a:r>
              <a:rPr lang="cs-CZ" dirty="0"/>
              <a:t> – velikost polí v jejich prvcích</a:t>
            </a:r>
          </a:p>
          <a:p>
            <a:pPr lvl="1"/>
            <a:r>
              <a:rPr lang="cs-CZ" dirty="0" err="1"/>
              <a:t>blocklens</a:t>
            </a:r>
            <a:r>
              <a:rPr lang="cs-CZ" dirty="0"/>
              <a:t> – počet prvků v každém bloku</a:t>
            </a:r>
          </a:p>
          <a:p>
            <a:pPr lvl="1"/>
            <a:r>
              <a:rPr lang="cs-CZ" dirty="0" err="1"/>
              <a:t>indices</a:t>
            </a:r>
            <a:r>
              <a:rPr lang="cs-CZ" dirty="0"/>
              <a:t> – offsety bloků</a:t>
            </a:r>
          </a:p>
          <a:p>
            <a:pPr lvl="1"/>
            <a:r>
              <a:rPr lang="cs-CZ" dirty="0" err="1"/>
              <a:t>old_types</a:t>
            </a:r>
            <a:r>
              <a:rPr lang="cs-CZ" dirty="0"/>
              <a:t> – datové typy bloků</a:t>
            </a:r>
          </a:p>
          <a:p>
            <a:pPr lvl="1"/>
            <a:r>
              <a:rPr lang="cs-CZ" dirty="0" err="1"/>
              <a:t>newtype</a:t>
            </a:r>
            <a:r>
              <a:rPr lang="cs-CZ" dirty="0"/>
              <a:t> – id nového datového typu</a:t>
            </a:r>
          </a:p>
          <a:p>
            <a:r>
              <a:rPr lang="cs-CZ" dirty="0" err="1"/>
              <a:t>MPI_Type_commit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081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10. Datové typy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 err="1"/>
              <a:t>typedef</a:t>
            </a:r>
            <a:r>
              <a:rPr lang="cs-CZ" dirty="0"/>
              <a:t> </a:t>
            </a:r>
            <a:r>
              <a:rPr lang="cs-CZ" dirty="0" err="1"/>
              <a:t>struct</a:t>
            </a:r>
            <a:r>
              <a:rPr lang="cs-CZ" dirty="0"/>
              <a:t> { </a:t>
            </a:r>
            <a:r>
              <a:rPr lang="cs-CZ" dirty="0" err="1"/>
              <a:t>float</a:t>
            </a:r>
            <a:r>
              <a:rPr lang="cs-CZ" dirty="0"/>
              <a:t> f1,f2,f3,f4</a:t>
            </a:r>
            <a:r>
              <a:rPr lang="cs-CZ" dirty="0" smtClean="0"/>
              <a:t>;   </a:t>
            </a:r>
            <a:r>
              <a:rPr lang="cs-CZ" dirty="0" err="1" smtClean="0"/>
              <a:t>int</a:t>
            </a:r>
            <a:r>
              <a:rPr lang="cs-CZ" dirty="0"/>
              <a:t> </a:t>
            </a:r>
            <a:r>
              <a:rPr lang="cs-CZ" dirty="0" smtClean="0"/>
              <a:t>i1,i2</a:t>
            </a:r>
            <a:r>
              <a:rPr lang="cs-CZ" dirty="0"/>
              <a:t>; </a:t>
            </a:r>
            <a:r>
              <a:rPr lang="cs-CZ" dirty="0" smtClean="0"/>
              <a:t>}  f4i2</a:t>
            </a:r>
            <a:r>
              <a:rPr lang="cs-CZ" dirty="0"/>
              <a:t>;</a:t>
            </a:r>
          </a:p>
          <a:p>
            <a:pPr marL="0" indent="0">
              <a:buNone/>
            </a:pPr>
            <a:r>
              <a:rPr lang="cs-CZ" dirty="0"/>
              <a:t>f4i2	</a:t>
            </a:r>
            <a:r>
              <a:rPr lang="cs-CZ" dirty="0" err="1"/>
              <a:t>rbuff</a:t>
            </a:r>
            <a:r>
              <a:rPr lang="cs-CZ" dirty="0"/>
              <a:t>, </a:t>
            </a:r>
            <a:r>
              <a:rPr lang="cs-CZ" dirty="0" err="1"/>
              <a:t>sbuff</a:t>
            </a:r>
            <a:r>
              <a:rPr lang="cs-CZ" dirty="0"/>
              <a:t>;</a:t>
            </a:r>
          </a:p>
          <a:p>
            <a:pPr marL="0" indent="0">
              <a:buNone/>
            </a:pPr>
            <a:r>
              <a:rPr lang="cs-CZ" dirty="0" err="1"/>
              <a:t>MPI_Datatype</a:t>
            </a:r>
            <a:r>
              <a:rPr lang="cs-CZ" dirty="0"/>
              <a:t> </a:t>
            </a:r>
            <a:r>
              <a:rPr lang="cs-CZ" dirty="0" err="1"/>
              <a:t>newtype</a:t>
            </a:r>
            <a:r>
              <a:rPr lang="cs-CZ" dirty="0"/>
              <a:t>, </a:t>
            </a:r>
            <a:r>
              <a:rPr lang="cs-CZ" dirty="0" err="1"/>
              <a:t>oldtypes</a:t>
            </a:r>
            <a:r>
              <a:rPr lang="cs-CZ" dirty="0"/>
              <a:t>[2</a:t>
            </a:r>
            <a:r>
              <a:rPr lang="cs-CZ" dirty="0" smtClean="0"/>
              <a:t>]; </a:t>
            </a:r>
            <a:r>
              <a:rPr lang="cs-CZ" dirty="0" err="1" smtClean="0"/>
              <a:t>Int</a:t>
            </a:r>
            <a:r>
              <a:rPr lang="cs-CZ" dirty="0" smtClean="0"/>
              <a:t> </a:t>
            </a:r>
            <a:r>
              <a:rPr lang="cs-CZ" dirty="0" err="1" smtClean="0"/>
              <a:t>blockcounts</a:t>
            </a:r>
            <a:r>
              <a:rPr lang="cs-CZ" dirty="0" smtClean="0"/>
              <a:t>[2</a:t>
            </a:r>
            <a:r>
              <a:rPr lang="cs-CZ" dirty="0"/>
              <a:t>]; 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MPI_Aint</a:t>
            </a:r>
            <a:r>
              <a:rPr lang="cs-CZ" dirty="0"/>
              <a:t> </a:t>
            </a:r>
            <a:r>
              <a:rPr lang="cs-CZ" dirty="0" err="1" smtClean="0"/>
              <a:t>offsets</a:t>
            </a:r>
            <a:r>
              <a:rPr lang="cs-CZ" dirty="0" smtClean="0"/>
              <a:t>[2</a:t>
            </a:r>
            <a:r>
              <a:rPr lang="cs-CZ" dirty="0"/>
              <a:t>], </a:t>
            </a:r>
            <a:r>
              <a:rPr lang="cs-CZ" dirty="0" err="1"/>
              <a:t>extent</a:t>
            </a:r>
            <a:r>
              <a:rPr lang="cs-CZ" dirty="0"/>
              <a:t>;	</a:t>
            </a:r>
            <a:r>
              <a:rPr lang="cs-CZ" dirty="0" smtClean="0"/>
              <a:t>      </a:t>
            </a:r>
            <a:r>
              <a:rPr lang="cs-CZ" dirty="0" err="1" smtClean="0"/>
              <a:t>MPI_Status</a:t>
            </a:r>
            <a:r>
              <a:rPr lang="cs-CZ" dirty="0" smtClean="0"/>
              <a:t>  </a:t>
            </a:r>
            <a:r>
              <a:rPr lang="cs-CZ" dirty="0" err="1" smtClean="0"/>
              <a:t>stat</a:t>
            </a:r>
            <a:r>
              <a:rPr lang="cs-CZ" dirty="0" smtClean="0"/>
              <a:t>;</a:t>
            </a:r>
            <a:endParaRPr lang="cs-CZ" b="1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// </a:t>
            </a:r>
            <a:r>
              <a:rPr lang="cs-CZ" dirty="0" err="1"/>
              <a:t>Setup</a:t>
            </a:r>
            <a:r>
              <a:rPr lang="cs-CZ" dirty="0"/>
              <a:t> MPI </a:t>
            </a:r>
            <a:r>
              <a:rPr lang="cs-CZ" dirty="0" err="1"/>
              <a:t>structured</a:t>
            </a:r>
            <a:r>
              <a:rPr lang="cs-CZ" dirty="0"/>
              <a:t> type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4 </a:t>
            </a:r>
            <a:r>
              <a:rPr lang="cs-CZ" dirty="0" err="1"/>
              <a:t>floats</a:t>
            </a:r>
            <a:r>
              <a:rPr lang="cs-CZ" dirty="0"/>
              <a:t> and 2 </a:t>
            </a:r>
            <a:r>
              <a:rPr lang="cs-CZ" dirty="0" err="1"/>
              <a:t>ints</a:t>
            </a:r>
            <a:endParaRPr lang="cs-CZ" dirty="0"/>
          </a:p>
          <a:p>
            <a:pPr marL="0" indent="0">
              <a:buNone/>
            </a:pPr>
            <a:r>
              <a:rPr lang="cs-CZ" dirty="0" err="1"/>
              <a:t>offsets</a:t>
            </a:r>
            <a:r>
              <a:rPr lang="cs-CZ" dirty="0"/>
              <a:t>[0] = 0;	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oldtypes</a:t>
            </a:r>
            <a:r>
              <a:rPr lang="cs-CZ" dirty="0" smtClean="0"/>
              <a:t>[0</a:t>
            </a:r>
            <a:r>
              <a:rPr lang="cs-CZ" dirty="0"/>
              <a:t>] = MPI_FLOAT;	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blockcounts</a:t>
            </a:r>
            <a:r>
              <a:rPr lang="cs-CZ" dirty="0" smtClean="0"/>
              <a:t>[0</a:t>
            </a:r>
            <a:r>
              <a:rPr lang="cs-CZ" dirty="0"/>
              <a:t>] = 4; 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MPI_Type_extent</a:t>
            </a:r>
            <a:r>
              <a:rPr lang="cs-CZ" dirty="0" smtClean="0"/>
              <a:t>(MPI_FLOAT</a:t>
            </a:r>
            <a:r>
              <a:rPr lang="cs-CZ" dirty="0"/>
              <a:t>, &amp;</a:t>
            </a:r>
            <a:r>
              <a:rPr lang="cs-CZ" dirty="0" err="1"/>
              <a:t>extent</a:t>
            </a:r>
            <a:r>
              <a:rPr lang="cs-CZ" dirty="0"/>
              <a:t>);</a:t>
            </a:r>
          </a:p>
          <a:p>
            <a:pPr marL="0" indent="0">
              <a:buNone/>
            </a:pPr>
            <a:r>
              <a:rPr lang="cs-CZ" dirty="0" err="1"/>
              <a:t>offsets</a:t>
            </a:r>
            <a:r>
              <a:rPr lang="cs-CZ" dirty="0"/>
              <a:t>[1] = 4 * </a:t>
            </a:r>
            <a:r>
              <a:rPr lang="cs-CZ" dirty="0" err="1"/>
              <a:t>extent</a:t>
            </a:r>
            <a:r>
              <a:rPr lang="cs-CZ" dirty="0"/>
              <a:t>;	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oldtypes</a:t>
            </a:r>
            <a:r>
              <a:rPr lang="cs-CZ" dirty="0" smtClean="0"/>
              <a:t>[1</a:t>
            </a:r>
            <a:r>
              <a:rPr lang="cs-CZ" dirty="0"/>
              <a:t>] = MPI_INT;	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blockcounts</a:t>
            </a:r>
            <a:r>
              <a:rPr lang="cs-CZ" dirty="0" smtClean="0"/>
              <a:t>[1</a:t>
            </a:r>
            <a:r>
              <a:rPr lang="cs-CZ" dirty="0"/>
              <a:t>] = 2; 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MPI_Type_struct</a:t>
            </a:r>
            <a:r>
              <a:rPr lang="cs-CZ" dirty="0" smtClean="0"/>
              <a:t>(2</a:t>
            </a:r>
            <a:r>
              <a:rPr lang="cs-CZ" dirty="0"/>
              <a:t>, </a:t>
            </a:r>
            <a:r>
              <a:rPr lang="cs-CZ" dirty="0" err="1"/>
              <a:t>blockcounts</a:t>
            </a:r>
            <a:r>
              <a:rPr lang="cs-CZ" dirty="0"/>
              <a:t>, </a:t>
            </a:r>
            <a:r>
              <a:rPr lang="cs-CZ" dirty="0" err="1"/>
              <a:t>offsets</a:t>
            </a:r>
            <a:r>
              <a:rPr lang="cs-CZ" dirty="0"/>
              <a:t>, </a:t>
            </a:r>
            <a:r>
              <a:rPr lang="cs-CZ" dirty="0" err="1"/>
              <a:t>oldtypes</a:t>
            </a:r>
            <a:r>
              <a:rPr lang="cs-CZ" dirty="0"/>
              <a:t>, &amp;</a:t>
            </a:r>
            <a:r>
              <a:rPr lang="cs-CZ" dirty="0" err="1"/>
              <a:t>newtype</a:t>
            </a:r>
            <a:r>
              <a:rPr lang="cs-CZ" dirty="0"/>
              <a:t>);</a:t>
            </a:r>
          </a:p>
          <a:p>
            <a:pPr marL="0" indent="0">
              <a:buNone/>
            </a:pPr>
            <a:r>
              <a:rPr lang="cs-CZ" dirty="0" err="1"/>
              <a:t>MPI_Type_commit</a:t>
            </a:r>
            <a:r>
              <a:rPr lang="cs-CZ" dirty="0"/>
              <a:t>(&amp;</a:t>
            </a:r>
            <a:r>
              <a:rPr lang="cs-CZ" dirty="0" err="1"/>
              <a:t>newtype</a:t>
            </a:r>
            <a:r>
              <a:rPr lang="cs-CZ" dirty="0" smtClean="0"/>
              <a:t>);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310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10. Datové typy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/* </a:t>
            </a:r>
            <a:r>
              <a:rPr lang="cs-CZ" dirty="0" err="1"/>
              <a:t>Send</a:t>
            </a:r>
            <a:r>
              <a:rPr lang="cs-CZ" dirty="0"/>
              <a:t>/</a:t>
            </a:r>
            <a:r>
              <a:rPr lang="cs-CZ" dirty="0" err="1"/>
              <a:t>Receive</a:t>
            </a:r>
            <a:r>
              <a:rPr lang="cs-CZ" dirty="0"/>
              <a:t> 4 </a:t>
            </a:r>
            <a:r>
              <a:rPr lang="cs-CZ" dirty="0" err="1"/>
              <a:t>floats</a:t>
            </a:r>
            <a:r>
              <a:rPr lang="cs-CZ" dirty="0"/>
              <a:t> and 2 </a:t>
            </a:r>
            <a:r>
              <a:rPr lang="cs-CZ" dirty="0" err="1"/>
              <a:t>ints</a:t>
            </a:r>
            <a:r>
              <a:rPr lang="cs-CZ" dirty="0"/>
              <a:t> as a single element*/</a:t>
            </a:r>
          </a:p>
          <a:p>
            <a:pPr marL="0" indent="0">
              <a:buNone/>
            </a:pPr>
            <a:r>
              <a:rPr lang="cs-CZ" dirty="0" err="1"/>
              <a:t>for</a:t>
            </a:r>
            <a:r>
              <a:rPr lang="cs-CZ" dirty="0"/>
              <a:t> (i=1; i&lt;=REPS; i++){</a:t>
            </a:r>
          </a:p>
          <a:p>
            <a:pPr marL="0" indent="0">
              <a:buNone/>
            </a:pPr>
            <a:r>
              <a:rPr lang="cs-CZ" dirty="0" smtClean="0"/>
              <a:t>   </a:t>
            </a:r>
            <a:r>
              <a:rPr lang="cs-CZ" dirty="0" err="1" smtClean="0"/>
              <a:t>MPI_Send</a:t>
            </a:r>
            <a:r>
              <a:rPr lang="cs-CZ" dirty="0"/>
              <a:t>(&amp;</a:t>
            </a:r>
            <a:r>
              <a:rPr lang="cs-CZ" dirty="0" err="1"/>
              <a:t>sbuff</a:t>
            </a:r>
            <a:r>
              <a:rPr lang="cs-CZ" dirty="0"/>
              <a:t>, 1, </a:t>
            </a:r>
            <a:r>
              <a:rPr lang="cs-CZ" dirty="0" err="1"/>
              <a:t>newtype</a:t>
            </a:r>
            <a:r>
              <a:rPr lang="cs-CZ" dirty="0"/>
              <a:t>, 1, </a:t>
            </a:r>
            <a:r>
              <a:rPr lang="cs-CZ" dirty="0" err="1"/>
              <a:t>tag</a:t>
            </a:r>
            <a:r>
              <a:rPr lang="cs-CZ" dirty="0"/>
              <a:t>, MPI_COMM_WORLD);</a:t>
            </a:r>
          </a:p>
          <a:p>
            <a:pPr marL="0" indent="0">
              <a:buNone/>
            </a:pPr>
            <a:r>
              <a:rPr lang="cs-CZ" dirty="0" smtClean="0"/>
              <a:t>   </a:t>
            </a:r>
            <a:r>
              <a:rPr lang="cs-CZ" dirty="0" err="1" smtClean="0"/>
              <a:t>MPI_Recv</a:t>
            </a:r>
            <a:r>
              <a:rPr lang="cs-CZ" dirty="0"/>
              <a:t>(&amp;</a:t>
            </a:r>
            <a:r>
              <a:rPr lang="cs-CZ" dirty="0" err="1"/>
              <a:t>rbuff</a:t>
            </a:r>
            <a:r>
              <a:rPr lang="cs-CZ" dirty="0"/>
              <a:t>, 1, </a:t>
            </a:r>
            <a:r>
              <a:rPr lang="cs-CZ" dirty="0" err="1"/>
              <a:t>newtype</a:t>
            </a:r>
            <a:r>
              <a:rPr lang="cs-CZ" dirty="0"/>
              <a:t>, 1, </a:t>
            </a:r>
            <a:r>
              <a:rPr lang="cs-CZ" dirty="0" err="1"/>
              <a:t>tag</a:t>
            </a:r>
            <a:r>
              <a:rPr lang="cs-CZ" dirty="0"/>
              <a:t>, MPI_COMM_WORLD, </a:t>
            </a:r>
            <a:r>
              <a:rPr lang="cs-CZ" dirty="0" smtClean="0"/>
              <a:t>  	&amp;</a:t>
            </a:r>
            <a:r>
              <a:rPr lang="cs-CZ" dirty="0" err="1"/>
              <a:t>stat</a:t>
            </a:r>
            <a:r>
              <a:rPr lang="cs-CZ" dirty="0"/>
              <a:t>);</a:t>
            </a:r>
          </a:p>
          <a:p>
            <a:pPr marL="0" indent="0">
              <a:buNone/>
            </a:pPr>
            <a:r>
              <a:rPr lang="cs-CZ" dirty="0"/>
              <a:t>}</a:t>
            </a:r>
          </a:p>
          <a:p>
            <a:pPr marL="0" indent="0">
              <a:buNone/>
            </a:pPr>
            <a:r>
              <a:rPr lang="cs-CZ" dirty="0"/>
              <a:t>...</a:t>
            </a:r>
          </a:p>
          <a:p>
            <a:pPr marL="0" indent="0">
              <a:buNone/>
            </a:pPr>
            <a:r>
              <a:rPr lang="cs-CZ" dirty="0"/>
              <a:t>/* </a:t>
            </a:r>
            <a:r>
              <a:rPr lang="cs-CZ" dirty="0" err="1"/>
              <a:t>Send</a:t>
            </a:r>
            <a:r>
              <a:rPr lang="cs-CZ" dirty="0"/>
              <a:t>/</a:t>
            </a:r>
            <a:r>
              <a:rPr lang="cs-CZ" dirty="0" err="1"/>
              <a:t>Receive</a:t>
            </a:r>
            <a:r>
              <a:rPr lang="cs-CZ" dirty="0"/>
              <a:t> 4 </a:t>
            </a:r>
            <a:r>
              <a:rPr lang="cs-CZ" dirty="0" err="1"/>
              <a:t>floats</a:t>
            </a:r>
            <a:r>
              <a:rPr lang="cs-CZ" dirty="0"/>
              <a:t> and </a:t>
            </a:r>
            <a:r>
              <a:rPr lang="cs-CZ" dirty="0" err="1"/>
              <a:t>then</a:t>
            </a:r>
            <a:r>
              <a:rPr lang="cs-CZ" dirty="0"/>
              <a:t> 2 </a:t>
            </a:r>
            <a:r>
              <a:rPr lang="cs-CZ" dirty="0" err="1"/>
              <a:t>ints</a:t>
            </a:r>
            <a:r>
              <a:rPr lang="cs-CZ" dirty="0"/>
              <a:t> </a:t>
            </a:r>
            <a:r>
              <a:rPr lang="cs-CZ" dirty="0" err="1"/>
              <a:t>individually</a:t>
            </a:r>
            <a:r>
              <a:rPr lang="cs-CZ" dirty="0"/>
              <a:t> */</a:t>
            </a:r>
          </a:p>
          <a:p>
            <a:pPr marL="0" indent="0">
              <a:buNone/>
            </a:pPr>
            <a:r>
              <a:rPr lang="cs-CZ" dirty="0" err="1"/>
              <a:t>for</a:t>
            </a:r>
            <a:r>
              <a:rPr lang="cs-CZ" dirty="0"/>
              <a:t> (i=1; i&lt;=REPS; i++){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</a:t>
            </a:r>
            <a:r>
              <a:rPr lang="cs-CZ" dirty="0" err="1" smtClean="0"/>
              <a:t>MPI_Send</a:t>
            </a:r>
            <a:r>
              <a:rPr lang="cs-CZ" dirty="0"/>
              <a:t>(&amp;sbuff.f1, 4, MPI_FLOAT, 1, </a:t>
            </a:r>
            <a:r>
              <a:rPr lang="cs-CZ" dirty="0" err="1"/>
              <a:t>tag</a:t>
            </a:r>
            <a:r>
              <a:rPr lang="cs-CZ" dirty="0"/>
              <a:t>, </a:t>
            </a:r>
            <a:r>
              <a:rPr lang="cs-CZ" dirty="0" smtClean="0"/>
              <a:t>MPI_COMM_WORLD</a:t>
            </a:r>
            <a:r>
              <a:rPr lang="cs-CZ" dirty="0"/>
              <a:t>);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</a:t>
            </a:r>
            <a:r>
              <a:rPr lang="cs-CZ" dirty="0" err="1" smtClean="0"/>
              <a:t>MPI_Send</a:t>
            </a:r>
            <a:r>
              <a:rPr lang="cs-CZ" dirty="0"/>
              <a:t>(&amp;sbuff.i1, 2, MPI_INT, 1, </a:t>
            </a:r>
            <a:r>
              <a:rPr lang="cs-CZ" dirty="0" err="1" smtClean="0"/>
              <a:t>tag</a:t>
            </a:r>
            <a:r>
              <a:rPr lang="cs-CZ" dirty="0"/>
              <a:t>, MPI_COMM_WORLD);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</a:t>
            </a:r>
            <a:r>
              <a:rPr lang="cs-CZ" dirty="0" err="1" smtClean="0"/>
              <a:t>MPI_Recv</a:t>
            </a:r>
            <a:r>
              <a:rPr lang="cs-CZ" dirty="0"/>
              <a:t>(&amp;rbuff.f1, 4, </a:t>
            </a:r>
            <a:r>
              <a:rPr lang="cs-CZ" dirty="0" smtClean="0"/>
              <a:t>MPI_FLOAT</a:t>
            </a:r>
            <a:r>
              <a:rPr lang="cs-CZ" dirty="0"/>
              <a:t>, 1, </a:t>
            </a:r>
            <a:r>
              <a:rPr lang="cs-CZ" dirty="0" err="1"/>
              <a:t>tag</a:t>
            </a:r>
            <a:r>
              <a:rPr lang="cs-CZ" dirty="0"/>
              <a:t>, MPI_COMM_WORLD, </a:t>
            </a:r>
            <a:r>
              <a:rPr lang="cs-CZ" dirty="0" smtClean="0"/>
              <a:t>	&amp;</a:t>
            </a:r>
            <a:r>
              <a:rPr lang="cs-CZ" dirty="0" err="1"/>
              <a:t>stat</a:t>
            </a:r>
            <a:r>
              <a:rPr lang="cs-CZ" dirty="0" smtClean="0"/>
              <a:t>);</a:t>
            </a:r>
          </a:p>
          <a:p>
            <a:pPr marL="0" indent="0">
              <a:buNone/>
            </a:pPr>
            <a:r>
              <a:rPr lang="cs-CZ" dirty="0" smtClean="0"/>
              <a:t>   </a:t>
            </a:r>
            <a:r>
              <a:rPr lang="cs-CZ" dirty="0" err="1" smtClean="0"/>
              <a:t>MPI_Recv</a:t>
            </a:r>
            <a:r>
              <a:rPr lang="cs-CZ" dirty="0"/>
              <a:t>(&amp;rbuff.i1, 2, MPI_INT, 1, </a:t>
            </a:r>
            <a:r>
              <a:rPr lang="cs-CZ" dirty="0" err="1"/>
              <a:t>tag</a:t>
            </a:r>
            <a:r>
              <a:rPr lang="cs-CZ" dirty="0"/>
              <a:t>, MPI_COMM_WORLD, </a:t>
            </a:r>
            <a:r>
              <a:rPr lang="cs-CZ" dirty="0" smtClean="0"/>
              <a:t>	&amp;</a:t>
            </a:r>
            <a:r>
              <a:rPr lang="cs-CZ" dirty="0" err="1"/>
              <a:t>stat</a:t>
            </a:r>
            <a:r>
              <a:rPr lang="cs-CZ" dirty="0"/>
              <a:t>);</a:t>
            </a:r>
          </a:p>
          <a:p>
            <a:pPr marL="0" indent="0">
              <a:buNone/>
            </a:pPr>
            <a:r>
              <a:rPr lang="cs-CZ" dirty="0"/>
              <a:t>}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092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</a:t>
            </a:r>
            <a:r>
              <a:rPr lang="cs-CZ" dirty="0" err="1" smtClean="0"/>
              <a:t>Flynnova</a:t>
            </a:r>
            <a:r>
              <a:rPr lang="cs-CZ" dirty="0" smtClean="0"/>
              <a:t> taxonomie – MIMD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Multiple</a:t>
            </a:r>
            <a:r>
              <a:rPr lang="cs-CZ" dirty="0" smtClean="0"/>
              <a:t> </a:t>
            </a:r>
            <a:r>
              <a:rPr lang="cs-CZ" dirty="0" err="1" smtClean="0"/>
              <a:t>instruction</a:t>
            </a:r>
            <a:r>
              <a:rPr lang="cs-CZ" dirty="0" smtClean="0"/>
              <a:t>, </a:t>
            </a:r>
            <a:r>
              <a:rPr lang="cs-CZ" dirty="0" err="1" smtClean="0"/>
              <a:t>multiple</a:t>
            </a:r>
            <a:r>
              <a:rPr lang="cs-CZ" dirty="0" smtClean="0"/>
              <a:t> data</a:t>
            </a:r>
          </a:p>
          <a:p>
            <a:r>
              <a:rPr lang="cs-CZ" dirty="0" smtClean="0"/>
              <a:t>Distribuovaný </a:t>
            </a:r>
            <a:r>
              <a:rPr lang="cs-CZ" dirty="0"/>
              <a:t>systém</a:t>
            </a:r>
          </a:p>
          <a:p>
            <a:endParaRPr lang="cs-CZ" dirty="0" smtClean="0"/>
          </a:p>
          <a:p>
            <a:r>
              <a:rPr lang="cs-CZ" dirty="0" smtClean="0"/>
              <a:t>Několik proudů instrukcí (procesů) zpracovává každý svůj proud dat</a:t>
            </a:r>
          </a:p>
          <a:p>
            <a:r>
              <a:rPr lang="cs-CZ" dirty="0" smtClean="0"/>
              <a:t>Procesory pracují asynchronně, nezávisle na sobě</a:t>
            </a:r>
          </a:p>
          <a:p>
            <a:r>
              <a:rPr lang="cs-CZ" dirty="0" smtClean="0"/>
              <a:t>Sdílená nebo distribuovaná paměť</a:t>
            </a:r>
          </a:p>
          <a:p>
            <a:r>
              <a:rPr lang="cs-CZ" dirty="0" smtClean="0"/>
              <a:t>Oproti SISD vede k urychlení</a:t>
            </a:r>
          </a:p>
          <a:p>
            <a:endParaRPr lang="cs-CZ" dirty="0"/>
          </a:p>
          <a:p>
            <a:r>
              <a:rPr lang="cs-CZ" dirty="0" smtClean="0"/>
              <a:t>MPMD, SPMD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594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10. Persistentní komunikace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Obdoba TCP</a:t>
            </a:r>
            <a:endParaRPr lang="cs-CZ" dirty="0"/>
          </a:p>
          <a:p>
            <a:r>
              <a:rPr lang="cs-CZ" dirty="0" smtClean="0"/>
              <a:t>Snaha eliminovat </a:t>
            </a:r>
            <a:r>
              <a:rPr lang="cs-CZ" dirty="0"/>
              <a:t>režii spojenou s vytváření a odesíláním malých zpráv</a:t>
            </a:r>
          </a:p>
          <a:p>
            <a:r>
              <a:rPr lang="cs-CZ" dirty="0" smtClean="0"/>
              <a:t>Vytvoří se </a:t>
            </a:r>
            <a:r>
              <a:rPr lang="cs-CZ" dirty="0"/>
              <a:t>persistentní </a:t>
            </a:r>
            <a:r>
              <a:rPr lang="cs-CZ" dirty="0" smtClean="0"/>
              <a:t>požadavky</a:t>
            </a:r>
          </a:p>
          <a:p>
            <a:pPr lvl="1"/>
            <a:r>
              <a:rPr lang="cs-CZ" i="1" dirty="0" err="1"/>
              <a:t>MPI_Send_Init</a:t>
            </a:r>
            <a:endParaRPr lang="cs-CZ" sz="4000" i="1" dirty="0"/>
          </a:p>
          <a:p>
            <a:pPr lvl="1"/>
            <a:r>
              <a:rPr lang="cs-CZ" i="1" dirty="0" err="1" smtClean="0"/>
              <a:t>MPI_Recv_Init</a:t>
            </a:r>
            <a:endParaRPr lang="cs-CZ" sz="4000" i="1" dirty="0"/>
          </a:p>
          <a:p>
            <a:r>
              <a:rPr lang="cs-CZ" dirty="0"/>
              <a:t>zahájí se přenos</a:t>
            </a:r>
          </a:p>
          <a:p>
            <a:pPr lvl="1"/>
            <a:r>
              <a:rPr lang="cs-CZ" i="1" dirty="0" err="1"/>
              <a:t>MPI_Start</a:t>
            </a:r>
            <a:endParaRPr lang="cs-CZ" i="1" dirty="0"/>
          </a:p>
          <a:p>
            <a:pPr lvl="1"/>
            <a:r>
              <a:rPr lang="cs-CZ" i="1" dirty="0" err="1" smtClean="0"/>
              <a:t>MPI_StartAll</a:t>
            </a:r>
            <a:endParaRPr lang="cs-CZ" i="1" dirty="0" smtClean="0"/>
          </a:p>
          <a:p>
            <a:r>
              <a:rPr lang="cs-CZ" dirty="0"/>
              <a:t>počká se na dokončení</a:t>
            </a:r>
            <a:endParaRPr lang="cs-CZ" sz="4000" dirty="0"/>
          </a:p>
          <a:p>
            <a:pPr lvl="1"/>
            <a:r>
              <a:rPr lang="cs-CZ" i="1" dirty="0" err="1"/>
              <a:t>MPI_Wait</a:t>
            </a:r>
            <a:r>
              <a:rPr lang="cs-CZ" i="1" dirty="0"/>
              <a:t>*</a:t>
            </a:r>
            <a:endParaRPr lang="cs-CZ" sz="4000" i="1" dirty="0"/>
          </a:p>
          <a:p>
            <a:pPr lvl="1"/>
            <a:r>
              <a:rPr lang="cs-CZ" i="1" dirty="0" err="1"/>
              <a:t>MPI_Test</a:t>
            </a:r>
            <a:r>
              <a:rPr lang="cs-CZ" i="1" dirty="0" smtClean="0"/>
              <a:t>*</a:t>
            </a:r>
          </a:p>
          <a:p>
            <a:r>
              <a:rPr lang="cs-CZ" dirty="0" smtClean="0"/>
              <a:t>Uvolní se asociované prostředky</a:t>
            </a:r>
          </a:p>
          <a:p>
            <a:pPr lvl="1"/>
            <a:r>
              <a:rPr lang="cs-CZ" i="1" dirty="0" err="1" smtClean="0"/>
              <a:t>MPI_Request_Free</a:t>
            </a:r>
            <a:endParaRPr lang="cs-CZ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377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10. Persistentní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700" dirty="0" smtClean="0"/>
              <a:t>//</a:t>
            </a:r>
            <a:r>
              <a:rPr lang="cs-CZ" sz="2800" dirty="0" smtClean="0"/>
              <a:t>vytvoří </a:t>
            </a:r>
            <a:r>
              <a:rPr lang="cs-CZ" sz="2800" dirty="0"/>
              <a:t>se persistentní </a:t>
            </a:r>
            <a:r>
              <a:rPr lang="cs-CZ" sz="2800" dirty="0" smtClean="0"/>
              <a:t>požadavky</a:t>
            </a:r>
            <a:endParaRPr lang="cs-CZ" sz="2700" dirty="0" smtClean="0"/>
          </a:p>
          <a:p>
            <a:pPr marL="0" indent="0">
              <a:buNone/>
            </a:pPr>
            <a:r>
              <a:rPr lang="cs-CZ" sz="2700" dirty="0" err="1" smtClean="0"/>
              <a:t>MPI_Recv_init</a:t>
            </a:r>
            <a:r>
              <a:rPr lang="cs-CZ" sz="2700" dirty="0" smtClean="0"/>
              <a:t> </a:t>
            </a:r>
            <a:r>
              <a:rPr lang="cs-CZ" sz="2700" dirty="0"/>
              <a:t>(&amp;</a:t>
            </a:r>
            <a:r>
              <a:rPr lang="cs-CZ" sz="2700" dirty="0" smtClean="0"/>
              <a:t>rbuff,n,MPI_CHAR,src,tag,</a:t>
            </a:r>
            <a:r>
              <a:rPr lang="cs-CZ" sz="2700" dirty="0" err="1" smtClean="0"/>
              <a:t>comm</a:t>
            </a:r>
            <a:r>
              <a:rPr lang="cs-CZ" sz="2700" dirty="0" smtClean="0"/>
              <a:t>,&amp;</a:t>
            </a:r>
            <a:r>
              <a:rPr lang="cs-CZ" sz="2700" dirty="0" err="1"/>
              <a:t>reqs</a:t>
            </a:r>
            <a:r>
              <a:rPr lang="cs-CZ" sz="2700" dirty="0"/>
              <a:t>[0]); </a:t>
            </a:r>
            <a:endParaRPr lang="cs-CZ" sz="2700" dirty="0" smtClean="0"/>
          </a:p>
          <a:p>
            <a:pPr marL="0" indent="0">
              <a:buNone/>
            </a:pPr>
            <a:r>
              <a:rPr lang="cs-CZ" sz="2700" dirty="0" err="1" smtClean="0"/>
              <a:t>MPI_Send_init</a:t>
            </a:r>
            <a:r>
              <a:rPr lang="cs-CZ" sz="2700" dirty="0" smtClean="0"/>
              <a:t>(&amp;sbuff,n,MPI_CHAR,dest,tag,</a:t>
            </a:r>
            <a:r>
              <a:rPr lang="cs-CZ" sz="2700" dirty="0" err="1" smtClean="0"/>
              <a:t>comm</a:t>
            </a:r>
            <a:r>
              <a:rPr lang="cs-CZ" sz="2700" dirty="0" smtClean="0"/>
              <a:t>,&amp;</a:t>
            </a:r>
            <a:r>
              <a:rPr lang="cs-CZ" sz="2700" dirty="0" err="1" smtClean="0"/>
              <a:t>reqs</a:t>
            </a:r>
            <a:r>
              <a:rPr lang="cs-CZ" sz="2700" dirty="0" smtClean="0"/>
              <a:t>[1</a:t>
            </a:r>
            <a:r>
              <a:rPr lang="cs-CZ" sz="2700" dirty="0"/>
              <a:t>]);</a:t>
            </a:r>
          </a:p>
          <a:p>
            <a:pPr marL="0" indent="0">
              <a:buNone/>
            </a:pPr>
            <a:r>
              <a:rPr lang="cs-CZ" sz="2800" dirty="0" smtClean="0"/>
              <a:t>//zahájí </a:t>
            </a:r>
            <a:r>
              <a:rPr lang="cs-CZ" sz="2800" dirty="0"/>
              <a:t>se přenos</a:t>
            </a:r>
            <a:endParaRPr lang="cs-CZ" sz="2700" b="1" dirty="0" smtClean="0"/>
          </a:p>
          <a:p>
            <a:pPr marL="0" indent="0">
              <a:buNone/>
            </a:pPr>
            <a:r>
              <a:rPr lang="cs-CZ" sz="2700" b="1" dirty="0" err="1" smtClean="0"/>
              <a:t>for</a:t>
            </a:r>
            <a:r>
              <a:rPr lang="cs-CZ" sz="2700" b="1" dirty="0" smtClean="0"/>
              <a:t> </a:t>
            </a:r>
            <a:r>
              <a:rPr lang="cs-CZ" sz="2700" dirty="0"/>
              <a:t>(i=1; i &lt;=REPS; i</a:t>
            </a:r>
            <a:r>
              <a:rPr lang="cs-CZ" sz="2700" dirty="0" smtClean="0"/>
              <a:t>++){</a:t>
            </a:r>
            <a:endParaRPr lang="cs-CZ" sz="2700" dirty="0"/>
          </a:p>
          <a:p>
            <a:pPr marL="0" indent="0">
              <a:buNone/>
            </a:pPr>
            <a:r>
              <a:rPr lang="cs-CZ" sz="2700" dirty="0" smtClean="0"/>
              <a:t>   </a:t>
            </a:r>
            <a:r>
              <a:rPr lang="cs-CZ" sz="2700" dirty="0" err="1" smtClean="0"/>
              <a:t>MPI_Startall</a:t>
            </a:r>
            <a:r>
              <a:rPr lang="cs-CZ" sz="2700" dirty="0" smtClean="0"/>
              <a:t> </a:t>
            </a:r>
            <a:r>
              <a:rPr lang="cs-CZ" sz="2700" dirty="0"/>
              <a:t>(2, </a:t>
            </a:r>
            <a:r>
              <a:rPr lang="cs-CZ" sz="2700" dirty="0" err="1"/>
              <a:t>reqs</a:t>
            </a:r>
            <a:r>
              <a:rPr lang="cs-CZ" sz="2700" dirty="0" smtClean="0"/>
              <a:t>);</a:t>
            </a:r>
            <a:endParaRPr lang="cs-CZ" sz="2700" dirty="0"/>
          </a:p>
          <a:p>
            <a:pPr marL="0" indent="0">
              <a:buNone/>
            </a:pPr>
            <a:r>
              <a:rPr lang="cs-CZ" sz="2700" dirty="0" smtClean="0"/>
              <a:t>   </a:t>
            </a:r>
            <a:r>
              <a:rPr lang="cs-CZ" sz="2700" dirty="0" err="1" smtClean="0"/>
              <a:t>MPI_Waitall</a:t>
            </a:r>
            <a:r>
              <a:rPr lang="cs-CZ" sz="2700" dirty="0" smtClean="0"/>
              <a:t> </a:t>
            </a:r>
            <a:r>
              <a:rPr lang="cs-CZ" sz="2700" dirty="0"/>
              <a:t>(2, </a:t>
            </a:r>
            <a:r>
              <a:rPr lang="cs-CZ" sz="2700" dirty="0" err="1"/>
              <a:t>reqs</a:t>
            </a:r>
            <a:r>
              <a:rPr lang="cs-CZ" sz="2700" dirty="0"/>
              <a:t>, </a:t>
            </a:r>
            <a:r>
              <a:rPr lang="cs-CZ" sz="2700" dirty="0" err="1"/>
              <a:t>stats</a:t>
            </a:r>
            <a:r>
              <a:rPr lang="cs-CZ" sz="2700" dirty="0" smtClean="0"/>
              <a:t>);</a:t>
            </a:r>
            <a:endParaRPr lang="cs-CZ" sz="2700" dirty="0"/>
          </a:p>
          <a:p>
            <a:pPr marL="0" indent="0">
              <a:buNone/>
            </a:pPr>
            <a:r>
              <a:rPr lang="cs-CZ" sz="2700" dirty="0" smtClean="0"/>
              <a:t>}</a:t>
            </a:r>
            <a:r>
              <a:rPr lang="cs-CZ" sz="2700" dirty="0"/>
              <a:t> </a:t>
            </a:r>
            <a:endParaRPr lang="cs-CZ" sz="2700" dirty="0" smtClean="0"/>
          </a:p>
          <a:p>
            <a:pPr marL="0" indent="0">
              <a:buNone/>
            </a:pPr>
            <a:r>
              <a:rPr lang="cs-CZ" sz="2800" dirty="0" smtClean="0"/>
              <a:t>//počká </a:t>
            </a:r>
            <a:r>
              <a:rPr lang="cs-CZ" sz="2800" dirty="0"/>
              <a:t>se na dokončení</a:t>
            </a:r>
            <a:endParaRPr lang="cs-CZ" sz="2700" dirty="0" smtClean="0"/>
          </a:p>
          <a:p>
            <a:pPr marL="0" indent="0">
              <a:buNone/>
            </a:pPr>
            <a:r>
              <a:rPr lang="cs-CZ" sz="2700" dirty="0" err="1" smtClean="0"/>
              <a:t>MPI_Request_free</a:t>
            </a:r>
            <a:r>
              <a:rPr lang="cs-CZ" sz="2700" dirty="0" smtClean="0"/>
              <a:t> </a:t>
            </a:r>
            <a:r>
              <a:rPr lang="cs-CZ" sz="2700" dirty="0"/>
              <a:t>(&amp;</a:t>
            </a:r>
            <a:r>
              <a:rPr lang="cs-CZ" sz="2700" dirty="0" err="1"/>
              <a:t>reqs</a:t>
            </a:r>
            <a:r>
              <a:rPr lang="cs-CZ" sz="2700" dirty="0"/>
              <a:t>[0]);</a:t>
            </a:r>
          </a:p>
          <a:p>
            <a:pPr marL="0" indent="0">
              <a:buNone/>
            </a:pPr>
            <a:r>
              <a:rPr lang="cs-CZ" sz="2700" dirty="0" err="1"/>
              <a:t>MPI_Request_free</a:t>
            </a:r>
            <a:r>
              <a:rPr lang="cs-CZ" sz="2700" dirty="0"/>
              <a:t> (&amp;</a:t>
            </a:r>
            <a:r>
              <a:rPr lang="cs-CZ" sz="2700" dirty="0" err="1"/>
              <a:t>reqs</a:t>
            </a:r>
            <a:r>
              <a:rPr lang="cs-CZ" sz="2700" dirty="0"/>
              <a:t>[1]);</a:t>
            </a:r>
          </a:p>
          <a:p>
            <a:endParaRPr lang="cs-CZ" sz="27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644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10. Skupinová komunikace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Provádějí se </a:t>
            </a:r>
            <a:r>
              <a:rPr lang="cs-CZ" dirty="0"/>
              <a:t>současně nad všemi procesy skupiny</a:t>
            </a:r>
          </a:p>
          <a:p>
            <a:pPr lvl="1"/>
            <a:r>
              <a:rPr lang="cs-CZ" dirty="0" smtClean="0"/>
              <a:t>Slouží k </a:t>
            </a:r>
            <a:r>
              <a:rPr lang="cs-CZ" dirty="0"/>
              <a:t>nahrazení sekvencí </a:t>
            </a:r>
            <a:r>
              <a:rPr lang="cs-CZ" dirty="0" err="1"/>
              <a:t>send</a:t>
            </a:r>
            <a:r>
              <a:rPr lang="cs-CZ" dirty="0"/>
              <a:t> a </a:t>
            </a:r>
            <a:r>
              <a:rPr lang="cs-CZ" dirty="0" err="1"/>
              <a:t>receive</a:t>
            </a:r>
            <a:r>
              <a:rPr lang="cs-CZ" dirty="0"/>
              <a:t> </a:t>
            </a:r>
            <a:r>
              <a:rPr lang="cs-CZ" dirty="0" smtClean="0"/>
              <a:t>(výkon)</a:t>
            </a:r>
            <a:endParaRPr lang="cs-CZ" dirty="0"/>
          </a:p>
          <a:p>
            <a:pPr lvl="1"/>
            <a:r>
              <a:rPr lang="cs-CZ" dirty="0"/>
              <a:t>MPI nepředepisuje, jak mají být implementovány - výkonnost je tak věcí vývojářů a hardware</a:t>
            </a:r>
          </a:p>
          <a:p>
            <a:r>
              <a:rPr lang="cs-CZ" b="1" dirty="0" smtClean="0"/>
              <a:t>Bariéra </a:t>
            </a:r>
          </a:p>
          <a:p>
            <a:pPr lvl="1"/>
            <a:r>
              <a:rPr lang="cs-CZ" i="1" dirty="0" err="1" smtClean="0"/>
              <a:t>int</a:t>
            </a:r>
            <a:r>
              <a:rPr lang="cs-CZ" i="1" dirty="0" smtClean="0"/>
              <a:t> </a:t>
            </a:r>
            <a:r>
              <a:rPr lang="cs-CZ" i="1" dirty="0" err="1"/>
              <a:t>MPI_Barrier</a:t>
            </a:r>
            <a:r>
              <a:rPr lang="cs-CZ" i="1" dirty="0"/>
              <a:t> (</a:t>
            </a:r>
            <a:r>
              <a:rPr lang="cs-CZ" i="1" dirty="0" err="1"/>
              <a:t>MPI_Comm</a:t>
            </a:r>
            <a:r>
              <a:rPr lang="cs-CZ" i="1" dirty="0"/>
              <a:t> </a:t>
            </a:r>
            <a:r>
              <a:rPr lang="cs-CZ" i="1" dirty="0" err="1"/>
              <a:t>comm</a:t>
            </a:r>
            <a:r>
              <a:rPr lang="cs-CZ" i="1" dirty="0"/>
              <a:t>)</a:t>
            </a:r>
          </a:p>
          <a:p>
            <a:r>
              <a:rPr lang="cs-CZ" b="1" dirty="0" err="1" smtClean="0"/>
              <a:t>Broadcast</a:t>
            </a:r>
            <a:endParaRPr lang="cs-CZ" b="1" dirty="0"/>
          </a:p>
          <a:p>
            <a:pPr lvl="1"/>
            <a:r>
              <a:rPr lang="cs-CZ" i="1" dirty="0" err="1"/>
              <a:t>int</a:t>
            </a:r>
            <a:r>
              <a:rPr lang="cs-CZ" i="1" dirty="0"/>
              <a:t> </a:t>
            </a:r>
            <a:r>
              <a:rPr lang="cs-CZ" i="1" dirty="0" err="1"/>
              <a:t>MPI_Bcast</a:t>
            </a:r>
            <a:r>
              <a:rPr lang="cs-CZ" i="1" dirty="0"/>
              <a:t> ( </a:t>
            </a:r>
            <a:r>
              <a:rPr lang="cs-CZ" i="1" dirty="0" err="1"/>
              <a:t>void</a:t>
            </a:r>
            <a:r>
              <a:rPr lang="cs-CZ" i="1" dirty="0"/>
              <a:t> *</a:t>
            </a:r>
            <a:r>
              <a:rPr lang="cs-CZ" i="1" dirty="0" err="1"/>
              <a:t>buffer</a:t>
            </a:r>
            <a:r>
              <a:rPr lang="cs-CZ" i="1" dirty="0"/>
              <a:t>, </a:t>
            </a:r>
            <a:r>
              <a:rPr lang="cs-CZ" i="1" dirty="0" err="1"/>
              <a:t>int</a:t>
            </a:r>
            <a:r>
              <a:rPr lang="cs-CZ" i="1" dirty="0"/>
              <a:t> </a:t>
            </a:r>
            <a:r>
              <a:rPr lang="cs-CZ" i="1" dirty="0" err="1"/>
              <a:t>count</a:t>
            </a:r>
            <a:r>
              <a:rPr lang="cs-CZ" i="1" dirty="0"/>
              <a:t>, </a:t>
            </a:r>
            <a:r>
              <a:rPr lang="cs-CZ" i="1" dirty="0" err="1"/>
              <a:t>MPI_Datatype</a:t>
            </a:r>
            <a:r>
              <a:rPr lang="cs-CZ" i="1" dirty="0"/>
              <a:t> </a:t>
            </a:r>
            <a:r>
              <a:rPr lang="cs-CZ" i="1" dirty="0" err="1"/>
              <a:t>datatype</a:t>
            </a:r>
            <a:r>
              <a:rPr lang="cs-CZ" i="1" dirty="0"/>
              <a:t>, </a:t>
            </a:r>
            <a:r>
              <a:rPr lang="cs-CZ" i="1" dirty="0" err="1"/>
              <a:t>int</a:t>
            </a:r>
            <a:r>
              <a:rPr lang="cs-CZ" i="1" dirty="0"/>
              <a:t> </a:t>
            </a:r>
            <a:r>
              <a:rPr lang="cs-CZ" i="1" dirty="0" err="1"/>
              <a:t>root</a:t>
            </a:r>
            <a:r>
              <a:rPr lang="cs-CZ" i="1" dirty="0"/>
              <a:t>, </a:t>
            </a:r>
            <a:r>
              <a:rPr lang="cs-CZ" i="1" dirty="0" err="1"/>
              <a:t>MPI_Comm</a:t>
            </a:r>
            <a:r>
              <a:rPr lang="cs-CZ" i="1" dirty="0"/>
              <a:t> </a:t>
            </a:r>
            <a:r>
              <a:rPr lang="cs-CZ" i="1" dirty="0" err="1"/>
              <a:t>comm</a:t>
            </a:r>
            <a:r>
              <a:rPr lang="cs-CZ" i="1" dirty="0"/>
              <a:t> )</a:t>
            </a:r>
          </a:p>
          <a:p>
            <a:pPr lvl="1"/>
            <a:r>
              <a:rPr lang="cs-CZ" dirty="0" smtClean="0"/>
              <a:t>Odešle zprávu </a:t>
            </a:r>
            <a:r>
              <a:rPr lang="cs-CZ" dirty="0"/>
              <a:t>od procesu </a:t>
            </a:r>
            <a:r>
              <a:rPr lang="cs-CZ" dirty="0" err="1"/>
              <a:t>root</a:t>
            </a:r>
            <a:r>
              <a:rPr lang="cs-CZ" dirty="0"/>
              <a:t> všem ostatním ve </a:t>
            </a:r>
            <a:r>
              <a:rPr lang="cs-CZ" dirty="0" smtClean="0"/>
              <a:t>skupině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986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10. Skupinová </a:t>
            </a:r>
            <a:r>
              <a:rPr lang="cs-CZ" dirty="0" smtClean="0"/>
              <a:t>komunikace - </a:t>
            </a:r>
            <a:r>
              <a:rPr lang="cs-CZ" dirty="0" err="1" smtClean="0"/>
              <a:t>Complete</a:t>
            </a:r>
            <a:r>
              <a:rPr lang="cs-CZ" dirty="0" smtClean="0"/>
              <a:t> </a:t>
            </a:r>
            <a:r>
              <a:rPr lang="cs-CZ" dirty="0"/>
              <a:t>Exchange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all</a:t>
            </a:r>
            <a:r>
              <a:rPr lang="cs-CZ" b="1" dirty="0"/>
              <a:t>-to-</a:t>
            </a:r>
            <a:r>
              <a:rPr lang="cs-CZ" b="1" dirty="0" err="1"/>
              <a:t>all</a:t>
            </a:r>
            <a:endParaRPr lang="cs-CZ" b="1" dirty="0"/>
          </a:p>
          <a:p>
            <a:pPr lvl="1"/>
            <a:r>
              <a:rPr lang="cs-CZ" dirty="0" err="1"/>
              <a:t>int</a:t>
            </a:r>
            <a:r>
              <a:rPr lang="cs-CZ" dirty="0"/>
              <a:t> </a:t>
            </a:r>
            <a:r>
              <a:rPr lang="cs-CZ" dirty="0" err="1"/>
              <a:t>MPI_Alltoall</a:t>
            </a:r>
            <a:r>
              <a:rPr lang="cs-CZ" dirty="0"/>
              <a:t>( </a:t>
            </a:r>
            <a:r>
              <a:rPr lang="cs-CZ" dirty="0" err="1"/>
              <a:t>void</a:t>
            </a:r>
            <a:r>
              <a:rPr lang="cs-CZ" dirty="0"/>
              <a:t> *</a:t>
            </a:r>
            <a:r>
              <a:rPr lang="cs-CZ" dirty="0" err="1"/>
              <a:t>sendbuf</a:t>
            </a:r>
            <a:r>
              <a:rPr lang="cs-CZ" dirty="0"/>
              <a:t>, </a:t>
            </a:r>
            <a:r>
              <a:rPr lang="cs-CZ" dirty="0" err="1"/>
              <a:t>int</a:t>
            </a:r>
            <a:r>
              <a:rPr lang="cs-CZ" dirty="0"/>
              <a:t> </a:t>
            </a:r>
            <a:r>
              <a:rPr lang="cs-CZ" dirty="0" err="1"/>
              <a:t>sendcount</a:t>
            </a:r>
            <a:r>
              <a:rPr lang="cs-CZ" dirty="0"/>
              <a:t>, </a:t>
            </a:r>
            <a:r>
              <a:rPr lang="cs-CZ" dirty="0" err="1"/>
              <a:t>MPI_Datatype</a:t>
            </a:r>
            <a:r>
              <a:rPr lang="cs-CZ" dirty="0"/>
              <a:t> </a:t>
            </a:r>
            <a:r>
              <a:rPr lang="cs-CZ" dirty="0" err="1"/>
              <a:t>sendtype</a:t>
            </a:r>
            <a:r>
              <a:rPr lang="cs-CZ" dirty="0"/>
              <a:t>, </a:t>
            </a:r>
            <a:r>
              <a:rPr lang="cs-CZ" dirty="0" err="1"/>
              <a:t>void</a:t>
            </a:r>
            <a:r>
              <a:rPr lang="cs-CZ" dirty="0"/>
              <a:t> *</a:t>
            </a:r>
            <a:r>
              <a:rPr lang="cs-CZ" dirty="0" err="1"/>
              <a:t>recvbuf</a:t>
            </a:r>
            <a:r>
              <a:rPr lang="cs-CZ" dirty="0"/>
              <a:t>, </a:t>
            </a:r>
            <a:r>
              <a:rPr lang="cs-CZ" dirty="0" err="1"/>
              <a:t>int</a:t>
            </a:r>
            <a:r>
              <a:rPr lang="cs-CZ" dirty="0"/>
              <a:t> </a:t>
            </a:r>
            <a:r>
              <a:rPr lang="cs-CZ" dirty="0" err="1"/>
              <a:t>recvcnt</a:t>
            </a:r>
            <a:r>
              <a:rPr lang="cs-CZ" dirty="0"/>
              <a:t>, </a:t>
            </a:r>
            <a:r>
              <a:rPr lang="cs-CZ" dirty="0" err="1"/>
              <a:t>MPI_Datatype</a:t>
            </a:r>
            <a:r>
              <a:rPr lang="cs-CZ" dirty="0"/>
              <a:t> </a:t>
            </a:r>
            <a:r>
              <a:rPr lang="cs-CZ" dirty="0" err="1"/>
              <a:t>recvtype</a:t>
            </a:r>
            <a:r>
              <a:rPr lang="cs-CZ" dirty="0"/>
              <a:t>, </a:t>
            </a:r>
            <a:r>
              <a:rPr lang="cs-CZ" dirty="0" err="1"/>
              <a:t>MPI_Comm</a:t>
            </a:r>
            <a:r>
              <a:rPr lang="cs-CZ" dirty="0"/>
              <a:t> </a:t>
            </a:r>
            <a:r>
              <a:rPr lang="cs-CZ" dirty="0" err="1"/>
              <a:t>comm</a:t>
            </a:r>
            <a:r>
              <a:rPr lang="cs-CZ" dirty="0"/>
              <a:t> )</a:t>
            </a:r>
          </a:p>
          <a:p>
            <a:pPr lvl="1"/>
            <a:r>
              <a:rPr lang="cs-CZ" dirty="0"/>
              <a:t>každý každému</a:t>
            </a:r>
            <a:endParaRPr lang="cs-CZ" sz="3600" dirty="0"/>
          </a:p>
          <a:p>
            <a:pPr lvl="2"/>
            <a:r>
              <a:rPr lang="cs-CZ" dirty="0"/>
              <a:t>každý odešle svou zprávu</a:t>
            </a:r>
            <a:endParaRPr lang="cs-CZ" sz="3200" dirty="0"/>
          </a:p>
          <a:p>
            <a:pPr lvl="2"/>
            <a:r>
              <a:rPr lang="cs-CZ" dirty="0"/>
              <a:t>a přijme zprávy ostatních sdružených do jednoho pole</a:t>
            </a:r>
            <a:endParaRPr lang="cs-CZ" sz="3200" dirty="0"/>
          </a:p>
          <a:p>
            <a:pPr lvl="1"/>
            <a:r>
              <a:rPr lang="cs-CZ" dirty="0"/>
              <a:t>A proto se celá operace nazývá </a:t>
            </a:r>
            <a:r>
              <a:rPr lang="cs-CZ" dirty="0" err="1"/>
              <a:t>complete</a:t>
            </a:r>
            <a:r>
              <a:rPr lang="cs-CZ" dirty="0"/>
              <a:t> </a:t>
            </a:r>
            <a:r>
              <a:rPr lang="cs-CZ" dirty="0" err="1"/>
              <a:t>exchange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938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10. Skupinová </a:t>
            </a:r>
            <a:r>
              <a:rPr lang="cs-CZ" dirty="0" smtClean="0"/>
              <a:t>komunikace - </a:t>
            </a:r>
            <a:r>
              <a:rPr lang="cs-CZ" dirty="0" err="1" smtClean="0"/>
              <a:t>Scatter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Root</a:t>
            </a:r>
            <a:r>
              <a:rPr lang="cs-CZ" dirty="0"/>
              <a:t> skupiny rozešle všem ostatním procesům v </a:t>
            </a:r>
            <a:r>
              <a:rPr lang="cs-CZ" dirty="0" smtClean="0"/>
              <a:t>daném komunikátoru </a:t>
            </a:r>
            <a:r>
              <a:rPr lang="cs-CZ" dirty="0"/>
              <a:t>část pole</a:t>
            </a:r>
          </a:p>
          <a:p>
            <a:r>
              <a:rPr lang="cs-CZ" dirty="0"/>
              <a:t>Kontrast s </a:t>
            </a:r>
            <a:r>
              <a:rPr lang="cs-CZ" dirty="0" err="1" smtClean="0"/>
              <a:t>Broadcast</a:t>
            </a:r>
            <a:r>
              <a:rPr lang="cs-CZ" dirty="0"/>
              <a:t>, které jim pošle celé pole</a:t>
            </a:r>
          </a:p>
          <a:p>
            <a:r>
              <a:rPr lang="cs-CZ" dirty="0" smtClean="0"/>
              <a:t>data </a:t>
            </a:r>
            <a:r>
              <a:rPr lang="cs-CZ" dirty="0"/>
              <a:t>přijdou i volajícímu procesu – je v komunikátoru =&gt; </a:t>
            </a:r>
            <a:r>
              <a:rPr lang="cs-CZ" dirty="0" err="1"/>
              <a:t>recvbuffer</a:t>
            </a:r>
            <a:endParaRPr lang="cs-CZ" dirty="0"/>
          </a:p>
          <a:p>
            <a:r>
              <a:rPr lang="cs-CZ" dirty="0" err="1"/>
              <a:t>Root</a:t>
            </a:r>
            <a:r>
              <a:rPr lang="cs-CZ" dirty="0"/>
              <a:t> je rank odesílajícího procesu v daném </a:t>
            </a:r>
            <a:r>
              <a:rPr lang="cs-CZ" dirty="0" smtClean="0"/>
              <a:t>komunikátoru</a:t>
            </a:r>
            <a:endParaRPr lang="cs-CZ" dirty="0"/>
          </a:p>
          <a:p>
            <a:r>
              <a:rPr lang="cs-CZ" i="1" dirty="0" err="1"/>
              <a:t>int</a:t>
            </a:r>
            <a:r>
              <a:rPr lang="cs-CZ" i="1" dirty="0"/>
              <a:t> </a:t>
            </a:r>
            <a:r>
              <a:rPr lang="cs-CZ" i="1" dirty="0" err="1"/>
              <a:t>MPI_Scatter</a:t>
            </a:r>
            <a:r>
              <a:rPr lang="cs-CZ" i="1" dirty="0"/>
              <a:t> (</a:t>
            </a:r>
            <a:r>
              <a:rPr lang="cs-CZ" i="1" dirty="0" err="1"/>
              <a:t>void</a:t>
            </a:r>
            <a:r>
              <a:rPr lang="cs-CZ" i="1" dirty="0"/>
              <a:t> *</a:t>
            </a:r>
            <a:r>
              <a:rPr lang="cs-CZ" i="1" dirty="0" err="1"/>
              <a:t>sendbuf</a:t>
            </a:r>
            <a:r>
              <a:rPr lang="cs-CZ" i="1" dirty="0"/>
              <a:t>, </a:t>
            </a:r>
            <a:r>
              <a:rPr lang="cs-CZ" i="1" dirty="0" err="1"/>
              <a:t>int</a:t>
            </a:r>
            <a:r>
              <a:rPr lang="cs-CZ" i="1" dirty="0"/>
              <a:t> </a:t>
            </a:r>
            <a:r>
              <a:rPr lang="cs-CZ" i="1" dirty="0" err="1"/>
              <a:t>sendcnt</a:t>
            </a:r>
            <a:r>
              <a:rPr lang="cs-CZ" i="1" dirty="0"/>
              <a:t>, </a:t>
            </a:r>
            <a:r>
              <a:rPr lang="cs-CZ" i="1" dirty="0" err="1"/>
              <a:t>MPI_Datatype</a:t>
            </a:r>
            <a:r>
              <a:rPr lang="cs-CZ" i="1" dirty="0"/>
              <a:t> </a:t>
            </a:r>
            <a:r>
              <a:rPr lang="cs-CZ" i="1" dirty="0" err="1"/>
              <a:t>sendtype</a:t>
            </a:r>
            <a:r>
              <a:rPr lang="cs-CZ" i="1" dirty="0"/>
              <a:t>, </a:t>
            </a:r>
            <a:r>
              <a:rPr lang="cs-CZ" i="1" dirty="0" err="1"/>
              <a:t>void</a:t>
            </a:r>
            <a:r>
              <a:rPr lang="cs-CZ" i="1" dirty="0"/>
              <a:t> *</a:t>
            </a:r>
            <a:r>
              <a:rPr lang="cs-CZ" i="1" dirty="0" err="1"/>
              <a:t>recvbuf</a:t>
            </a:r>
            <a:r>
              <a:rPr lang="cs-CZ" i="1" dirty="0"/>
              <a:t>, </a:t>
            </a:r>
            <a:r>
              <a:rPr lang="cs-CZ" i="1" dirty="0" err="1"/>
              <a:t>int</a:t>
            </a:r>
            <a:r>
              <a:rPr lang="cs-CZ" i="1" dirty="0"/>
              <a:t> </a:t>
            </a:r>
            <a:r>
              <a:rPr lang="cs-CZ" i="1" dirty="0" err="1"/>
              <a:t>recvcnt</a:t>
            </a:r>
            <a:r>
              <a:rPr lang="cs-CZ" i="1" dirty="0"/>
              <a:t>, </a:t>
            </a:r>
            <a:r>
              <a:rPr lang="cs-CZ" i="1" dirty="0" err="1"/>
              <a:t>MPI_Datatype</a:t>
            </a:r>
            <a:r>
              <a:rPr lang="cs-CZ" i="1" dirty="0"/>
              <a:t> </a:t>
            </a:r>
            <a:r>
              <a:rPr lang="cs-CZ" i="1" dirty="0" err="1"/>
              <a:t>recvtype</a:t>
            </a:r>
            <a:r>
              <a:rPr lang="cs-CZ" i="1" dirty="0"/>
              <a:t>, </a:t>
            </a:r>
            <a:r>
              <a:rPr lang="cs-CZ" i="1" dirty="0" err="1"/>
              <a:t>int</a:t>
            </a:r>
            <a:r>
              <a:rPr lang="cs-CZ" i="1" dirty="0"/>
              <a:t> </a:t>
            </a:r>
            <a:r>
              <a:rPr lang="cs-CZ" i="1" dirty="0" err="1"/>
              <a:t>root</a:t>
            </a:r>
            <a:r>
              <a:rPr lang="cs-CZ" i="1" dirty="0"/>
              <a:t>, </a:t>
            </a:r>
            <a:r>
              <a:rPr lang="cs-CZ" i="1" dirty="0" err="1"/>
              <a:t>MPI_Comm</a:t>
            </a:r>
            <a:r>
              <a:rPr lang="cs-CZ" i="1" dirty="0"/>
              <a:t> </a:t>
            </a:r>
            <a:r>
              <a:rPr lang="cs-CZ" i="1" dirty="0" err="1"/>
              <a:t>comm</a:t>
            </a:r>
            <a:r>
              <a:rPr lang="cs-CZ" i="1" dirty="0"/>
              <a:t>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832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10. Skupinová komunikace - </a:t>
            </a:r>
            <a:r>
              <a:rPr lang="cs-CZ" dirty="0" err="1"/>
              <a:t>Gather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Inverzní operace ke </a:t>
            </a:r>
            <a:r>
              <a:rPr lang="cs-CZ" dirty="0" err="1" smtClean="0"/>
              <a:t>scatter</a:t>
            </a:r>
            <a:endParaRPr lang="cs-CZ" dirty="0" smtClean="0"/>
          </a:p>
          <a:p>
            <a:pPr lvl="1"/>
            <a:r>
              <a:rPr lang="cs-CZ" dirty="0" smtClean="0"/>
              <a:t>Daný proces přijme části pole od ostatních procesů</a:t>
            </a:r>
          </a:p>
          <a:p>
            <a:pPr lvl="1"/>
            <a:r>
              <a:rPr lang="cs-CZ" dirty="0" smtClean="0"/>
              <a:t>A tyto části jsou sloučeny do jednoho pole</a:t>
            </a:r>
          </a:p>
          <a:p>
            <a:pPr lvl="1"/>
            <a:endParaRPr lang="cs-CZ" dirty="0" smtClean="0"/>
          </a:p>
          <a:p>
            <a:pPr marL="0" indent="0">
              <a:buNone/>
            </a:pPr>
            <a:r>
              <a:rPr lang="cs-CZ" i="1" dirty="0" err="1" smtClean="0"/>
              <a:t>Int</a:t>
            </a:r>
            <a:r>
              <a:rPr lang="cs-CZ" i="1" dirty="0" smtClean="0"/>
              <a:t> </a:t>
            </a:r>
            <a:r>
              <a:rPr lang="cs-CZ" i="1" dirty="0" err="1" smtClean="0"/>
              <a:t>MPI_Gather</a:t>
            </a:r>
            <a:r>
              <a:rPr lang="cs-CZ" i="1" dirty="0" smtClean="0"/>
              <a:t>(</a:t>
            </a:r>
            <a:r>
              <a:rPr lang="cs-CZ" i="1" dirty="0" err="1" smtClean="0"/>
              <a:t>void</a:t>
            </a:r>
            <a:r>
              <a:rPr lang="cs-CZ" i="1" dirty="0" smtClean="0"/>
              <a:t>*</a:t>
            </a:r>
            <a:r>
              <a:rPr lang="cs-CZ" i="1" dirty="0" err="1" smtClean="0"/>
              <a:t>sendbuf</a:t>
            </a:r>
            <a:r>
              <a:rPr lang="cs-CZ" i="1" dirty="0"/>
              <a:t>, </a:t>
            </a:r>
            <a:r>
              <a:rPr lang="cs-CZ" i="1" dirty="0" err="1"/>
              <a:t>intsendcnt</a:t>
            </a:r>
            <a:r>
              <a:rPr lang="cs-CZ" i="1" dirty="0"/>
              <a:t>, </a:t>
            </a:r>
          </a:p>
          <a:p>
            <a:pPr marL="0" indent="0">
              <a:buNone/>
            </a:pPr>
            <a:r>
              <a:rPr lang="cs-CZ" i="1" dirty="0" smtClean="0"/>
              <a:t>			</a:t>
            </a:r>
            <a:r>
              <a:rPr lang="cs-CZ" i="1" dirty="0" err="1" smtClean="0"/>
              <a:t>MPI_Datatypesendtype</a:t>
            </a:r>
            <a:r>
              <a:rPr lang="cs-CZ" i="1" dirty="0"/>
              <a:t>, </a:t>
            </a:r>
          </a:p>
          <a:p>
            <a:pPr marL="0" indent="0">
              <a:buNone/>
            </a:pPr>
            <a:r>
              <a:rPr lang="cs-CZ" i="1" dirty="0" smtClean="0"/>
              <a:t>			</a:t>
            </a:r>
            <a:r>
              <a:rPr lang="cs-CZ" i="1" dirty="0" err="1" smtClean="0"/>
              <a:t>void</a:t>
            </a:r>
            <a:r>
              <a:rPr lang="cs-CZ" i="1" dirty="0" smtClean="0"/>
              <a:t>*</a:t>
            </a:r>
            <a:r>
              <a:rPr lang="cs-CZ" i="1" dirty="0" err="1" smtClean="0"/>
              <a:t>recvbuf</a:t>
            </a:r>
            <a:r>
              <a:rPr lang="cs-CZ" i="1" dirty="0"/>
              <a:t>, </a:t>
            </a:r>
            <a:r>
              <a:rPr lang="cs-CZ" i="1" dirty="0" err="1"/>
              <a:t>intrecvcount</a:t>
            </a:r>
            <a:endParaRPr lang="cs-CZ" i="1" dirty="0"/>
          </a:p>
          <a:p>
            <a:pPr marL="0" indent="0">
              <a:buNone/>
            </a:pPr>
            <a:r>
              <a:rPr lang="cs-CZ" i="1" dirty="0" smtClean="0"/>
              <a:t>			</a:t>
            </a:r>
            <a:r>
              <a:rPr lang="cs-CZ" i="1" dirty="0" err="1" smtClean="0"/>
              <a:t>MPI_Datatyperecvtype</a:t>
            </a:r>
            <a:r>
              <a:rPr lang="cs-CZ" i="1" dirty="0"/>
              <a:t>, </a:t>
            </a:r>
          </a:p>
          <a:p>
            <a:pPr marL="0" indent="0">
              <a:buNone/>
            </a:pPr>
            <a:r>
              <a:rPr lang="cs-CZ" i="1" dirty="0" smtClean="0"/>
              <a:t>			</a:t>
            </a:r>
            <a:r>
              <a:rPr lang="cs-CZ" i="1" dirty="0" err="1" smtClean="0"/>
              <a:t>introot</a:t>
            </a:r>
            <a:r>
              <a:rPr lang="cs-CZ" i="1" dirty="0"/>
              <a:t>, </a:t>
            </a:r>
            <a:r>
              <a:rPr lang="cs-CZ" i="1" dirty="0" err="1"/>
              <a:t>MPI_Commcomm</a:t>
            </a:r>
            <a:r>
              <a:rPr lang="cs-CZ" i="1" dirty="0"/>
              <a:t>)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59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10. Skupinová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3571822" cy="2033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1008"/>
            <a:ext cx="3698826" cy="198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29600"/>
            <a:ext cx="3168352" cy="2461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56992"/>
            <a:ext cx="3892495" cy="2273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729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10. </a:t>
            </a:r>
            <a:r>
              <a:rPr lang="cs-CZ" dirty="0"/>
              <a:t>Skupinová komunikace </a:t>
            </a:r>
            <a:r>
              <a:rPr lang="cs-CZ" dirty="0" smtClean="0"/>
              <a:t>- </a:t>
            </a:r>
            <a:r>
              <a:rPr lang="cs-CZ" dirty="0" err="1" smtClean="0"/>
              <a:t>Reduce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Umožňuje provést </a:t>
            </a:r>
            <a:r>
              <a:rPr lang="cs-CZ" dirty="0"/>
              <a:t>globální operaci, jako je třeba nalezení minima nebo spočítání průměru, nad daty, která jsou distribuována přes procesy ve skupině</a:t>
            </a:r>
          </a:p>
          <a:p>
            <a:pPr lvl="1"/>
            <a:r>
              <a:rPr lang="cs-CZ" dirty="0"/>
              <a:t>Každý proces zpracuje svou část pole</a:t>
            </a:r>
          </a:p>
          <a:p>
            <a:pPr lvl="1"/>
            <a:r>
              <a:rPr lang="cs-CZ" dirty="0"/>
              <a:t>A výsledek se pošle </a:t>
            </a:r>
            <a:r>
              <a:rPr lang="cs-CZ" dirty="0" err="1" smtClean="0"/>
              <a:t>rootu</a:t>
            </a:r>
            <a:endParaRPr lang="cs-CZ" dirty="0" smtClean="0"/>
          </a:p>
          <a:p>
            <a:pPr lvl="1"/>
            <a:endParaRPr lang="cs-CZ" dirty="0"/>
          </a:p>
          <a:p>
            <a:r>
              <a:rPr lang="cs-CZ" i="1" dirty="0" err="1"/>
              <a:t>int</a:t>
            </a:r>
            <a:r>
              <a:rPr lang="cs-CZ" i="1" dirty="0"/>
              <a:t> </a:t>
            </a:r>
            <a:r>
              <a:rPr lang="cs-CZ" i="1" dirty="0" err="1"/>
              <a:t>MPI_Reduce</a:t>
            </a:r>
            <a:r>
              <a:rPr lang="cs-CZ" i="1" dirty="0"/>
              <a:t> (</a:t>
            </a:r>
            <a:r>
              <a:rPr lang="cs-CZ" i="1" dirty="0" err="1"/>
              <a:t>void</a:t>
            </a:r>
            <a:r>
              <a:rPr lang="cs-CZ" i="1" dirty="0"/>
              <a:t> *</a:t>
            </a:r>
            <a:r>
              <a:rPr lang="cs-CZ" i="1" dirty="0" err="1"/>
              <a:t>sendbuf</a:t>
            </a:r>
            <a:r>
              <a:rPr lang="cs-CZ" i="1" dirty="0"/>
              <a:t>, </a:t>
            </a:r>
            <a:r>
              <a:rPr lang="cs-CZ" i="1" dirty="0" err="1"/>
              <a:t>void</a:t>
            </a:r>
            <a:r>
              <a:rPr lang="cs-CZ" i="1" dirty="0"/>
              <a:t> *</a:t>
            </a:r>
            <a:r>
              <a:rPr lang="cs-CZ" i="1" dirty="0" err="1"/>
              <a:t>recvbuf</a:t>
            </a:r>
            <a:r>
              <a:rPr lang="cs-CZ" i="1" dirty="0"/>
              <a:t>, </a:t>
            </a:r>
            <a:r>
              <a:rPr lang="cs-CZ" i="1" dirty="0" err="1"/>
              <a:t>int</a:t>
            </a:r>
            <a:r>
              <a:rPr lang="cs-CZ" i="1" dirty="0"/>
              <a:t> </a:t>
            </a:r>
            <a:r>
              <a:rPr lang="cs-CZ" i="1" dirty="0" err="1" smtClean="0"/>
              <a:t>count</a:t>
            </a:r>
            <a:r>
              <a:rPr lang="cs-CZ" i="1" dirty="0" smtClean="0"/>
              <a:t>, </a:t>
            </a:r>
            <a:r>
              <a:rPr lang="cs-CZ" i="1" dirty="0" err="1" smtClean="0"/>
              <a:t>MPI_Datatype</a:t>
            </a:r>
            <a:r>
              <a:rPr lang="cs-CZ" i="1" dirty="0" smtClean="0"/>
              <a:t> </a:t>
            </a:r>
            <a:r>
              <a:rPr lang="cs-CZ" i="1" dirty="0" err="1"/>
              <a:t>datatype</a:t>
            </a:r>
            <a:r>
              <a:rPr lang="cs-CZ" i="1" dirty="0"/>
              <a:t>, </a:t>
            </a:r>
            <a:r>
              <a:rPr lang="cs-CZ" i="1" dirty="0" err="1"/>
              <a:t>MPI_Op</a:t>
            </a:r>
            <a:r>
              <a:rPr lang="cs-CZ" i="1" dirty="0"/>
              <a:t> op, </a:t>
            </a:r>
            <a:r>
              <a:rPr lang="cs-CZ" i="1" dirty="0" err="1"/>
              <a:t>int</a:t>
            </a:r>
            <a:r>
              <a:rPr lang="cs-CZ" i="1" dirty="0"/>
              <a:t> </a:t>
            </a:r>
            <a:r>
              <a:rPr lang="cs-CZ" i="1" dirty="0" err="1"/>
              <a:t>root</a:t>
            </a:r>
            <a:r>
              <a:rPr lang="cs-CZ" i="1" dirty="0"/>
              <a:t>, </a:t>
            </a:r>
            <a:r>
              <a:rPr lang="cs-CZ" i="1" dirty="0" err="1"/>
              <a:t>MPI_Comm</a:t>
            </a:r>
            <a:r>
              <a:rPr lang="cs-CZ" i="1" dirty="0"/>
              <a:t> </a:t>
            </a:r>
            <a:r>
              <a:rPr lang="cs-CZ" i="1" dirty="0" err="1"/>
              <a:t>comm</a:t>
            </a:r>
            <a:r>
              <a:rPr lang="cs-CZ" i="1" dirty="0"/>
              <a:t>)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460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10. Skupinová komunikace </a:t>
            </a:r>
            <a:r>
              <a:rPr lang="cs-CZ" dirty="0" smtClean="0"/>
              <a:t> - </a:t>
            </a:r>
            <a:r>
              <a:rPr lang="cs-CZ" dirty="0" err="1" smtClean="0"/>
              <a:t>Reduce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Pozor na to, že </a:t>
            </a:r>
            <a:r>
              <a:rPr lang="cs-CZ" dirty="0" err="1"/>
              <a:t>MPI_Reduce</a:t>
            </a:r>
            <a:r>
              <a:rPr lang="cs-CZ" dirty="0"/>
              <a:t> dělá vektorovou operaci!</a:t>
            </a:r>
          </a:p>
          <a:p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076" y="4182120"/>
            <a:ext cx="5229225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72816"/>
            <a:ext cx="4896448" cy="2257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640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346050"/>
          </a:xfrm>
        </p:spPr>
        <p:txBody>
          <a:bodyPr/>
          <a:lstStyle/>
          <a:p>
            <a:r>
              <a:rPr lang="cs-CZ" dirty="0"/>
              <a:t>10. Skupinová komunikace </a:t>
            </a:r>
            <a:r>
              <a:rPr lang="cs-CZ" dirty="0" smtClean="0"/>
              <a:t>- </a:t>
            </a:r>
            <a:r>
              <a:rPr lang="cs-CZ" dirty="0" err="1" smtClean="0"/>
              <a:t>Reduce</a:t>
            </a:r>
            <a:r>
              <a:rPr lang="cs-CZ" dirty="0" smtClean="0"/>
              <a:t> –skalární výsledek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err="1"/>
              <a:t>float</a:t>
            </a:r>
            <a:r>
              <a:rPr lang="cs-CZ" dirty="0"/>
              <a:t> *</a:t>
            </a:r>
            <a:r>
              <a:rPr lang="cs-CZ" dirty="0" err="1"/>
              <a:t>rand_nums</a:t>
            </a:r>
            <a:r>
              <a:rPr lang="cs-CZ" dirty="0"/>
              <a:t> = NULL;</a:t>
            </a:r>
          </a:p>
          <a:p>
            <a:pPr marL="0" indent="0">
              <a:buNone/>
            </a:pPr>
            <a:r>
              <a:rPr lang="cs-CZ" dirty="0" err="1"/>
              <a:t>rand_nums</a:t>
            </a:r>
            <a:r>
              <a:rPr lang="cs-CZ" dirty="0"/>
              <a:t> = </a:t>
            </a:r>
            <a:r>
              <a:rPr lang="cs-CZ" dirty="0" smtClean="0"/>
              <a:t>  	</a:t>
            </a:r>
            <a:r>
              <a:rPr lang="cs-CZ" dirty="0" err="1" smtClean="0"/>
              <a:t>create_rand_nums</a:t>
            </a:r>
            <a:r>
              <a:rPr lang="cs-CZ" dirty="0" smtClean="0"/>
              <a:t>(</a:t>
            </a:r>
            <a:r>
              <a:rPr lang="cs-CZ" dirty="0" err="1" smtClean="0"/>
              <a:t>num_elements_per_proc</a:t>
            </a:r>
            <a:r>
              <a:rPr lang="cs-CZ" dirty="0"/>
              <a:t>);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// </a:t>
            </a:r>
            <a:r>
              <a:rPr lang="cs-CZ" dirty="0"/>
              <a:t>Sum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numbers</a:t>
            </a:r>
            <a:r>
              <a:rPr lang="cs-CZ" dirty="0"/>
              <a:t> </a:t>
            </a:r>
            <a:r>
              <a:rPr lang="cs-CZ" dirty="0" err="1"/>
              <a:t>locally</a:t>
            </a:r>
            <a:r>
              <a:rPr lang="cs-CZ" dirty="0"/>
              <a:t> 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float</a:t>
            </a:r>
            <a:r>
              <a:rPr lang="cs-CZ" dirty="0" smtClean="0"/>
              <a:t> </a:t>
            </a:r>
            <a:r>
              <a:rPr lang="cs-CZ" dirty="0" err="1"/>
              <a:t>local_sum</a:t>
            </a:r>
            <a:r>
              <a:rPr lang="cs-CZ" dirty="0"/>
              <a:t> = </a:t>
            </a:r>
            <a:r>
              <a:rPr lang="cs-CZ" dirty="0" smtClean="0"/>
              <a:t>0;</a:t>
            </a:r>
          </a:p>
          <a:p>
            <a:pPr marL="0" indent="0">
              <a:buNone/>
            </a:pPr>
            <a:r>
              <a:rPr lang="cs-CZ" dirty="0" err="1" smtClean="0"/>
              <a:t>for</a:t>
            </a:r>
            <a:r>
              <a:rPr lang="cs-CZ" dirty="0" smtClean="0"/>
              <a:t> (</a:t>
            </a:r>
            <a:r>
              <a:rPr lang="cs-CZ" dirty="0" err="1" smtClean="0"/>
              <a:t>int</a:t>
            </a:r>
            <a:r>
              <a:rPr lang="cs-CZ" dirty="0" smtClean="0"/>
              <a:t> i </a:t>
            </a:r>
            <a:r>
              <a:rPr lang="cs-CZ" dirty="0"/>
              <a:t>= 0; i &lt; </a:t>
            </a:r>
            <a:r>
              <a:rPr lang="cs-CZ" dirty="0" err="1"/>
              <a:t>num_elements_per_proc</a:t>
            </a:r>
            <a:r>
              <a:rPr lang="cs-CZ" dirty="0"/>
              <a:t>; i++) {</a:t>
            </a:r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dirty="0" err="1" smtClean="0"/>
              <a:t>local_sum</a:t>
            </a:r>
            <a:r>
              <a:rPr lang="cs-CZ" dirty="0" smtClean="0"/>
              <a:t> </a:t>
            </a:r>
            <a:r>
              <a:rPr lang="cs-CZ" dirty="0"/>
              <a:t>+= </a:t>
            </a:r>
            <a:r>
              <a:rPr lang="cs-CZ" dirty="0" err="1"/>
              <a:t>rand_nums</a:t>
            </a:r>
            <a:r>
              <a:rPr lang="cs-CZ" dirty="0"/>
              <a:t>[i];</a:t>
            </a:r>
          </a:p>
          <a:p>
            <a:pPr marL="0" indent="0">
              <a:buNone/>
            </a:pPr>
            <a:r>
              <a:rPr lang="cs-CZ" dirty="0" smtClean="0"/>
              <a:t>}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// </a:t>
            </a:r>
            <a:r>
              <a:rPr lang="cs-CZ" dirty="0" err="1"/>
              <a:t>Print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random</a:t>
            </a:r>
            <a:r>
              <a:rPr lang="cs-CZ" dirty="0"/>
              <a:t> </a:t>
            </a:r>
            <a:r>
              <a:rPr lang="cs-CZ" dirty="0" err="1"/>
              <a:t>numbers</a:t>
            </a:r>
            <a:r>
              <a:rPr lang="cs-CZ" dirty="0"/>
              <a:t> on </a:t>
            </a:r>
            <a:r>
              <a:rPr lang="cs-CZ" dirty="0" err="1"/>
              <a:t>each</a:t>
            </a:r>
            <a:r>
              <a:rPr lang="cs-CZ" dirty="0"/>
              <a:t> proces</a:t>
            </a:r>
          </a:p>
          <a:p>
            <a:pPr marL="0" indent="0">
              <a:buNone/>
            </a:pPr>
            <a:r>
              <a:rPr lang="cs-CZ" dirty="0" err="1"/>
              <a:t>printf</a:t>
            </a:r>
            <a:r>
              <a:rPr lang="cs-CZ" dirty="0"/>
              <a:t>("</a:t>
            </a:r>
            <a:r>
              <a:rPr lang="cs-CZ" dirty="0" err="1"/>
              <a:t>Local</a:t>
            </a:r>
            <a:r>
              <a:rPr lang="cs-CZ" dirty="0"/>
              <a:t> sum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process</a:t>
            </a:r>
            <a:r>
              <a:rPr lang="cs-CZ" dirty="0"/>
              <a:t> %d - %f, </a:t>
            </a:r>
            <a:r>
              <a:rPr lang="cs-CZ" dirty="0" err="1"/>
              <a:t>avg</a:t>
            </a:r>
            <a:r>
              <a:rPr lang="cs-CZ" dirty="0"/>
              <a:t> = %f\n", </a:t>
            </a:r>
            <a:r>
              <a:rPr lang="cs-CZ" dirty="0" smtClean="0"/>
              <a:t>	</a:t>
            </a:r>
            <a:r>
              <a:rPr lang="cs-CZ" dirty="0" err="1" smtClean="0"/>
              <a:t>world_rank</a:t>
            </a:r>
            <a:r>
              <a:rPr lang="cs-CZ" dirty="0"/>
              <a:t>, </a:t>
            </a:r>
            <a:r>
              <a:rPr lang="cs-CZ" dirty="0" err="1"/>
              <a:t>local_sum</a:t>
            </a:r>
            <a:r>
              <a:rPr lang="cs-CZ" dirty="0"/>
              <a:t>, </a:t>
            </a:r>
            <a:r>
              <a:rPr lang="cs-CZ" dirty="0" err="1"/>
              <a:t>local_sum</a:t>
            </a:r>
            <a:r>
              <a:rPr lang="cs-CZ" dirty="0"/>
              <a:t> / </a:t>
            </a:r>
            <a:r>
              <a:rPr lang="cs-CZ" dirty="0" smtClean="0"/>
              <a:t>				</a:t>
            </a:r>
            <a:r>
              <a:rPr lang="cs-CZ" dirty="0" err="1" smtClean="0"/>
              <a:t>num_elements_per_proc</a:t>
            </a:r>
            <a:r>
              <a:rPr lang="cs-CZ" dirty="0" smtClean="0"/>
              <a:t>);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842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</a:t>
            </a:r>
            <a:r>
              <a:rPr lang="cs-CZ" dirty="0" err="1"/>
              <a:t>Flynnova</a:t>
            </a:r>
            <a:r>
              <a:rPr lang="cs-CZ" dirty="0"/>
              <a:t> taxonomie – MIMD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35</a:t>
            </a:fld>
            <a:endParaRPr lang="cs-CZ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24744"/>
            <a:ext cx="4968552" cy="4848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845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01000" cy="346050"/>
          </a:xfrm>
        </p:spPr>
        <p:txBody>
          <a:bodyPr/>
          <a:lstStyle/>
          <a:p>
            <a:r>
              <a:rPr lang="cs-CZ" dirty="0"/>
              <a:t>10. Skupinová komunikace </a:t>
            </a:r>
            <a:r>
              <a:rPr lang="cs-CZ" dirty="0" smtClean="0"/>
              <a:t>- </a:t>
            </a:r>
            <a:r>
              <a:rPr lang="cs-CZ" dirty="0" err="1" smtClean="0"/>
              <a:t>Reduce</a:t>
            </a:r>
            <a:r>
              <a:rPr lang="cs-CZ" dirty="0" smtClean="0"/>
              <a:t> –skalární </a:t>
            </a:r>
            <a:r>
              <a:rPr lang="cs-CZ" dirty="0"/>
              <a:t>výsledek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// </a:t>
            </a:r>
            <a:r>
              <a:rPr lang="cs-CZ" dirty="0" err="1"/>
              <a:t>Reduce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local</a:t>
            </a:r>
            <a:r>
              <a:rPr lang="cs-CZ" dirty="0"/>
              <a:t> </a:t>
            </a:r>
            <a:r>
              <a:rPr lang="cs-CZ" dirty="0" err="1"/>
              <a:t>sums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global</a:t>
            </a:r>
            <a:r>
              <a:rPr lang="cs-CZ" dirty="0"/>
              <a:t> sum </a:t>
            </a:r>
            <a:r>
              <a:rPr lang="cs-CZ" dirty="0" err="1"/>
              <a:t>float</a:t>
            </a:r>
            <a:r>
              <a:rPr lang="cs-CZ" dirty="0"/>
              <a:t> </a:t>
            </a:r>
            <a:r>
              <a:rPr lang="cs-CZ" dirty="0" err="1"/>
              <a:t>global_sum</a:t>
            </a:r>
            <a:r>
              <a:rPr lang="cs-CZ" dirty="0" smtClean="0"/>
              <a:t>;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MPI_Reduce</a:t>
            </a:r>
            <a:r>
              <a:rPr lang="cs-CZ" dirty="0"/>
              <a:t>(&amp;</a:t>
            </a:r>
            <a:r>
              <a:rPr lang="cs-CZ" dirty="0" err="1"/>
              <a:t>local_sum</a:t>
            </a:r>
            <a:r>
              <a:rPr lang="cs-CZ" dirty="0"/>
              <a:t>, &amp;</a:t>
            </a:r>
            <a:r>
              <a:rPr lang="cs-CZ" dirty="0" err="1"/>
              <a:t>global_sum</a:t>
            </a:r>
            <a:r>
              <a:rPr lang="cs-CZ" dirty="0"/>
              <a:t>, 1, 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MPI_FLOAT</a:t>
            </a:r>
            <a:r>
              <a:rPr lang="cs-CZ" dirty="0"/>
              <a:t>, MPI_SUM, 0, MPI_COMM_WORLD);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// </a:t>
            </a:r>
            <a:r>
              <a:rPr lang="cs-CZ" dirty="0" err="1"/>
              <a:t>Print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result</a:t>
            </a:r>
            <a:endParaRPr lang="cs-CZ" dirty="0"/>
          </a:p>
          <a:p>
            <a:pPr marL="0" indent="0">
              <a:buNone/>
            </a:pPr>
            <a:r>
              <a:rPr lang="cs-CZ" dirty="0" err="1"/>
              <a:t>if</a:t>
            </a:r>
            <a:r>
              <a:rPr lang="cs-CZ" dirty="0"/>
              <a:t> (</a:t>
            </a:r>
            <a:r>
              <a:rPr lang="cs-CZ" dirty="0" err="1"/>
              <a:t>world_rank</a:t>
            </a:r>
            <a:r>
              <a:rPr lang="cs-CZ" dirty="0"/>
              <a:t> == 0) {</a:t>
            </a:r>
          </a:p>
          <a:p>
            <a:pPr marL="0" indent="0">
              <a:buNone/>
            </a:pPr>
            <a:r>
              <a:rPr lang="cs-CZ" dirty="0" err="1"/>
              <a:t>printf</a:t>
            </a:r>
            <a:r>
              <a:rPr lang="cs-CZ" dirty="0"/>
              <a:t>("</a:t>
            </a:r>
            <a:r>
              <a:rPr lang="cs-CZ" dirty="0" err="1"/>
              <a:t>Total</a:t>
            </a:r>
            <a:r>
              <a:rPr lang="cs-CZ" dirty="0"/>
              <a:t> sum = %f, </a:t>
            </a:r>
            <a:r>
              <a:rPr lang="cs-CZ" dirty="0" err="1"/>
              <a:t>avg</a:t>
            </a:r>
            <a:r>
              <a:rPr lang="cs-CZ" dirty="0"/>
              <a:t> = %f\n", </a:t>
            </a:r>
            <a:r>
              <a:rPr lang="cs-CZ" dirty="0" err="1"/>
              <a:t>global_sum</a:t>
            </a:r>
            <a:r>
              <a:rPr lang="cs-CZ" dirty="0"/>
              <a:t>, </a:t>
            </a:r>
            <a:r>
              <a:rPr lang="cs-CZ" dirty="0" err="1" smtClean="0"/>
              <a:t>global_sum</a:t>
            </a:r>
            <a:r>
              <a:rPr lang="cs-CZ" dirty="0" smtClean="0"/>
              <a:t>/(</a:t>
            </a:r>
            <a:r>
              <a:rPr lang="cs-CZ" dirty="0" err="1" smtClean="0"/>
              <a:t>world_size</a:t>
            </a:r>
            <a:r>
              <a:rPr lang="cs-CZ" dirty="0" smtClean="0"/>
              <a:t>*</a:t>
            </a:r>
            <a:r>
              <a:rPr lang="cs-CZ" dirty="0" err="1" smtClean="0"/>
              <a:t>num_elements_per_proc</a:t>
            </a:r>
            <a:r>
              <a:rPr lang="cs-CZ" dirty="0"/>
              <a:t>));</a:t>
            </a:r>
          </a:p>
          <a:p>
            <a:pPr marL="0" indent="0">
              <a:buNone/>
            </a:pPr>
            <a:r>
              <a:rPr lang="cs-CZ" dirty="0" smtClean="0"/>
              <a:t>}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860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346050"/>
          </a:xfrm>
        </p:spPr>
        <p:txBody>
          <a:bodyPr/>
          <a:lstStyle/>
          <a:p>
            <a:r>
              <a:rPr lang="cs-CZ" dirty="0" smtClean="0"/>
              <a:t>10. </a:t>
            </a:r>
            <a:r>
              <a:rPr lang="cs-CZ" dirty="0"/>
              <a:t>Skupinová komunikace </a:t>
            </a:r>
            <a:r>
              <a:rPr lang="cs-CZ" dirty="0" smtClean="0"/>
              <a:t>- </a:t>
            </a:r>
            <a:r>
              <a:rPr lang="cs-CZ" dirty="0" err="1" smtClean="0"/>
              <a:t>Reduce</a:t>
            </a:r>
            <a:r>
              <a:rPr lang="cs-CZ" dirty="0" smtClean="0"/>
              <a:t> – skalární </a:t>
            </a:r>
            <a:r>
              <a:rPr lang="cs-CZ" dirty="0"/>
              <a:t>výsledek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 err="1"/>
              <a:t>int</a:t>
            </a:r>
            <a:r>
              <a:rPr lang="cs-CZ" dirty="0"/>
              <a:t> </a:t>
            </a:r>
            <a:r>
              <a:rPr lang="cs-CZ" dirty="0" err="1"/>
              <a:t>localsum</a:t>
            </a:r>
            <a:r>
              <a:rPr lang="cs-CZ" dirty="0"/>
              <a:t>[2] = {0,0};</a:t>
            </a:r>
          </a:p>
          <a:p>
            <a:pPr marL="0" indent="0">
              <a:buNone/>
            </a:pPr>
            <a:r>
              <a:rPr lang="cs-CZ" dirty="0" err="1"/>
              <a:t>int</a:t>
            </a:r>
            <a:r>
              <a:rPr lang="cs-CZ" dirty="0"/>
              <a:t> </a:t>
            </a:r>
            <a:r>
              <a:rPr lang="cs-CZ" dirty="0" err="1"/>
              <a:t>globalsum</a:t>
            </a:r>
            <a:r>
              <a:rPr lang="cs-CZ" dirty="0"/>
              <a:t>[2] = {0,0};</a:t>
            </a:r>
          </a:p>
          <a:p>
            <a:pPr marL="0" indent="0">
              <a:buNone/>
            </a:pPr>
            <a:r>
              <a:rPr lang="cs-CZ" dirty="0" err="1"/>
              <a:t>if</a:t>
            </a:r>
            <a:r>
              <a:rPr lang="cs-CZ" dirty="0"/>
              <a:t>(rank % 2 == 1) {</a:t>
            </a:r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dirty="0" err="1" smtClean="0"/>
              <a:t>localsum</a:t>
            </a:r>
            <a:r>
              <a:rPr lang="cs-CZ" dirty="0" smtClean="0"/>
              <a:t>[0</a:t>
            </a:r>
            <a:r>
              <a:rPr lang="cs-CZ" dirty="0"/>
              <a:t>] += 5;</a:t>
            </a:r>
          </a:p>
          <a:p>
            <a:pPr marL="0" indent="0">
              <a:buNone/>
            </a:pPr>
            <a:r>
              <a:rPr lang="cs-CZ" dirty="0"/>
              <a:t>} </a:t>
            </a:r>
            <a:r>
              <a:rPr lang="cs-CZ" dirty="0" err="1"/>
              <a:t>else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dirty="0" err="1" smtClean="0"/>
              <a:t>if</a:t>
            </a:r>
            <a:r>
              <a:rPr lang="cs-CZ" dirty="0"/>
              <a:t>( rank &gt; 0 &amp;&amp; (rank % 2 == 0)) {</a:t>
            </a:r>
          </a:p>
          <a:p>
            <a:pPr marL="0" indent="0">
              <a:buNone/>
            </a:pPr>
            <a:r>
              <a:rPr lang="cs-CZ" dirty="0" smtClean="0"/>
              <a:t>		</a:t>
            </a:r>
            <a:r>
              <a:rPr lang="cs-CZ" dirty="0" err="1" smtClean="0"/>
              <a:t>localsum</a:t>
            </a:r>
            <a:r>
              <a:rPr lang="cs-CZ" dirty="0" smtClean="0"/>
              <a:t>[1</a:t>
            </a:r>
            <a:r>
              <a:rPr lang="cs-CZ" dirty="0"/>
              <a:t>] += 10;</a:t>
            </a:r>
          </a:p>
          <a:p>
            <a:pPr marL="0" indent="0">
              <a:buNone/>
            </a:pPr>
            <a:r>
              <a:rPr lang="cs-CZ" dirty="0"/>
              <a:t>}</a:t>
            </a:r>
          </a:p>
          <a:p>
            <a:pPr marL="0" indent="0">
              <a:buNone/>
            </a:pPr>
            <a:r>
              <a:rPr lang="cs-CZ" dirty="0" err="1"/>
              <a:t>MPI_Reduce</a:t>
            </a:r>
            <a:r>
              <a:rPr lang="cs-CZ" dirty="0"/>
              <a:t>(localsum,globalsum,2,MPI_INT,MPI_SUM,0,MPI</a:t>
            </a:r>
            <a:r>
              <a:rPr lang="cs-CZ" dirty="0" smtClean="0"/>
              <a:t>_	COMM_WORLD</a:t>
            </a:r>
            <a:r>
              <a:rPr lang="cs-CZ" dirty="0"/>
              <a:t>);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if</a:t>
            </a:r>
            <a:r>
              <a:rPr lang="cs-CZ" dirty="0" smtClean="0"/>
              <a:t>(rank</a:t>
            </a:r>
            <a:r>
              <a:rPr lang="cs-CZ" dirty="0"/>
              <a:t>==0) {</a:t>
            </a:r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dirty="0" err="1" smtClean="0"/>
              <a:t>printf</a:t>
            </a:r>
            <a:r>
              <a:rPr lang="cs-CZ" dirty="0"/>
              <a:t>("globalsum1 = %d \n",</a:t>
            </a:r>
            <a:r>
              <a:rPr lang="cs-CZ" dirty="0" err="1"/>
              <a:t>globalsum</a:t>
            </a:r>
            <a:r>
              <a:rPr lang="cs-CZ" dirty="0"/>
              <a:t>[0]);</a:t>
            </a:r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dirty="0" err="1" smtClean="0"/>
              <a:t>printf</a:t>
            </a:r>
            <a:r>
              <a:rPr lang="cs-CZ" dirty="0"/>
              <a:t>("globalsum2 = %d \n",</a:t>
            </a:r>
            <a:r>
              <a:rPr lang="cs-CZ" dirty="0" err="1"/>
              <a:t>globalsum</a:t>
            </a:r>
            <a:r>
              <a:rPr lang="cs-CZ" dirty="0"/>
              <a:t>[1]);</a:t>
            </a:r>
          </a:p>
          <a:p>
            <a:pPr marL="0" indent="0">
              <a:buNone/>
            </a:pPr>
            <a:r>
              <a:rPr lang="cs-CZ" dirty="0"/>
              <a:t>}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906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10. Transformace</a:t>
            </a:r>
            <a:r>
              <a:rPr lang="cs-CZ" dirty="0"/>
              <a:t>	obrazu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Mějme černobílý obraz, tj. 1B na pixel, jehož hodnoty chceme </a:t>
            </a:r>
            <a:r>
              <a:rPr lang="cs-CZ" dirty="0" err="1" smtClean="0"/>
              <a:t>přeškálovat</a:t>
            </a:r>
            <a:r>
              <a:rPr lang="cs-CZ" dirty="0" smtClean="0"/>
              <a:t> od </a:t>
            </a:r>
            <a:r>
              <a:rPr lang="cs-CZ" dirty="0"/>
              <a:t>0 to 255</a:t>
            </a:r>
          </a:p>
          <a:p>
            <a:r>
              <a:rPr lang="cs-CZ" dirty="0"/>
              <a:t>Nejprve pomocí </a:t>
            </a:r>
            <a:r>
              <a:rPr lang="cs-CZ" dirty="0" err="1"/>
              <a:t>reduce</a:t>
            </a:r>
            <a:r>
              <a:rPr lang="cs-CZ" dirty="0"/>
              <a:t> najdeme minimální a maximální hodnoty</a:t>
            </a:r>
          </a:p>
          <a:p>
            <a:pPr lvl="1"/>
            <a:r>
              <a:rPr lang="cs-CZ" dirty="0"/>
              <a:t>Obdrží je </a:t>
            </a:r>
            <a:r>
              <a:rPr lang="cs-CZ" dirty="0" err="1"/>
              <a:t>root</a:t>
            </a:r>
            <a:r>
              <a:rPr lang="cs-CZ" dirty="0"/>
              <a:t>, který z nich vypočítá transformační hodnoty</a:t>
            </a:r>
          </a:p>
          <a:p>
            <a:pPr lvl="2"/>
            <a:r>
              <a:rPr lang="cs-CZ" dirty="0" smtClean="0"/>
              <a:t>Tyto </a:t>
            </a:r>
            <a:r>
              <a:rPr lang="cs-CZ" dirty="0"/>
              <a:t>hodnoty rozešle </a:t>
            </a:r>
            <a:r>
              <a:rPr lang="cs-CZ" dirty="0" err="1"/>
              <a:t>broadcastem</a:t>
            </a:r>
            <a:r>
              <a:rPr lang="cs-CZ" dirty="0"/>
              <a:t> všem</a:t>
            </a:r>
          </a:p>
          <a:p>
            <a:r>
              <a:rPr lang="cs-CZ" dirty="0"/>
              <a:t>Následně </a:t>
            </a:r>
            <a:r>
              <a:rPr lang="cs-CZ" dirty="0" err="1"/>
              <a:t>root</a:t>
            </a:r>
            <a:r>
              <a:rPr lang="cs-CZ" dirty="0"/>
              <a:t> pomocí </a:t>
            </a:r>
            <a:r>
              <a:rPr lang="cs-CZ" dirty="0" err="1"/>
              <a:t>scatter</a:t>
            </a:r>
            <a:r>
              <a:rPr lang="cs-CZ" dirty="0"/>
              <a:t> rozešle ostatním část obrazu, kterou </a:t>
            </a:r>
            <a:r>
              <a:rPr lang="cs-CZ" dirty="0" smtClean="0"/>
              <a:t>mají transformovat</a:t>
            </a:r>
            <a:endParaRPr lang="cs-CZ" dirty="0"/>
          </a:p>
          <a:p>
            <a:r>
              <a:rPr lang="cs-CZ" dirty="0"/>
              <a:t>Až procesy dokončí svou část transformace, pomocí </a:t>
            </a:r>
            <a:r>
              <a:rPr lang="cs-CZ" dirty="0" err="1"/>
              <a:t>gather</a:t>
            </a:r>
            <a:r>
              <a:rPr lang="cs-CZ" dirty="0"/>
              <a:t> odevzdají svou část práce </a:t>
            </a:r>
            <a:r>
              <a:rPr lang="cs-CZ" dirty="0" err="1"/>
              <a:t>rootu</a:t>
            </a:r>
            <a:endParaRPr lang="cs-CZ" dirty="0"/>
          </a:p>
          <a:p>
            <a:pPr lvl="1"/>
            <a:r>
              <a:rPr lang="cs-CZ" dirty="0"/>
              <a:t>Pokud by celý obraz měly získat všechny procesy, použily by </a:t>
            </a:r>
            <a:r>
              <a:rPr lang="cs-CZ" dirty="0" err="1"/>
              <a:t>MPI_Allgather</a:t>
            </a:r>
            <a:endParaRPr lang="cs-CZ" dirty="0"/>
          </a:p>
          <a:p>
            <a:pPr lvl="1"/>
            <a:r>
              <a:rPr lang="cs-CZ" dirty="0"/>
              <a:t>Předpokládá se homogenní cluster, kde jsou všechny uzly stejně výkonné a tudíž nemusíme provádět </a:t>
            </a:r>
            <a:r>
              <a:rPr lang="cs-CZ" dirty="0" err="1"/>
              <a:t>load-balancing</a:t>
            </a:r>
            <a:r>
              <a:rPr lang="cs-CZ" dirty="0"/>
              <a:t> (např. pomocí </a:t>
            </a:r>
            <a:r>
              <a:rPr lang="cs-CZ" dirty="0" err="1"/>
              <a:t>farmer-worker</a:t>
            </a:r>
            <a:r>
              <a:rPr lang="cs-CZ" dirty="0"/>
              <a:t>).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877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10. Práce se</a:t>
            </a:r>
            <a:r>
              <a:rPr lang="cs-CZ" dirty="0"/>
              <a:t> </a:t>
            </a:r>
            <a:r>
              <a:rPr lang="cs-CZ" dirty="0" smtClean="0"/>
              <a:t>soubory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MPI proces může pracovat se soubory buď se </a:t>
            </a:r>
            <a:r>
              <a:rPr lang="cs-CZ" dirty="0" smtClean="0"/>
              <a:t>standardními souborovými </a:t>
            </a:r>
            <a:r>
              <a:rPr lang="cs-CZ" dirty="0"/>
              <a:t>funkcemi z C/C++ RTL</a:t>
            </a:r>
          </a:p>
          <a:p>
            <a:r>
              <a:rPr lang="cs-CZ" dirty="0"/>
              <a:t>Anebo může použít souborové funkce MPI.</a:t>
            </a:r>
          </a:p>
          <a:p>
            <a:r>
              <a:rPr lang="cs-CZ" dirty="0"/>
              <a:t>MPI podporuje současné provádění souborových operací několika procesy nad jedním souborem</a:t>
            </a:r>
          </a:p>
          <a:p>
            <a:pPr lvl="1"/>
            <a:r>
              <a:rPr lang="cs-CZ" dirty="0"/>
              <a:t>cílem je odstranit úzká místa při datovém toku, která vznikají </a:t>
            </a:r>
            <a:r>
              <a:rPr lang="cs-CZ" dirty="0" smtClean="0"/>
              <a:t>díky optimalizaci </a:t>
            </a:r>
            <a:r>
              <a:rPr lang="cs-CZ" dirty="0"/>
              <a:t>pro ne-paralelní přístup k datům</a:t>
            </a:r>
          </a:p>
          <a:p>
            <a:pPr lvl="1"/>
            <a:r>
              <a:rPr lang="cs-CZ" dirty="0"/>
              <a:t>OS předpokládá jiný typ procesů, než ty od paralelní </a:t>
            </a:r>
            <a:r>
              <a:rPr lang="cs-CZ" dirty="0" smtClean="0"/>
              <a:t>aplikace soubor </a:t>
            </a:r>
            <a:r>
              <a:rPr lang="cs-CZ" dirty="0"/>
              <a:t>se rozdělí na jeden až </a:t>
            </a:r>
            <a:r>
              <a:rPr lang="cs-CZ" i="1" dirty="0"/>
              <a:t>n</a:t>
            </a:r>
            <a:r>
              <a:rPr lang="cs-CZ" dirty="0"/>
              <a:t> bloků</a:t>
            </a:r>
          </a:p>
          <a:p>
            <a:r>
              <a:rPr lang="cs-CZ" dirty="0"/>
              <a:t>bloky nemusí jít lineárně po sobě</a:t>
            </a:r>
          </a:p>
          <a:p>
            <a:r>
              <a:rPr lang="cs-CZ" dirty="0"/>
              <a:t>čtení a zápis sleduje filozofii zasílání zpráv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266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10. Práce se soubory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err="1"/>
              <a:t>file</a:t>
            </a:r>
            <a:endParaRPr lang="cs-CZ" b="1" dirty="0"/>
          </a:p>
          <a:p>
            <a:pPr lvl="1"/>
            <a:r>
              <a:rPr lang="cs-CZ" dirty="0"/>
              <a:t>MPI soubor je kolekce typovaných datových prvků</a:t>
            </a:r>
          </a:p>
          <a:p>
            <a:pPr lvl="1"/>
            <a:r>
              <a:rPr lang="cs-CZ" dirty="0"/>
              <a:t>MPI podporuje náhodný a sekvenční přístup</a:t>
            </a:r>
          </a:p>
          <a:p>
            <a:pPr lvl="1"/>
            <a:r>
              <a:rPr lang="cs-CZ" dirty="0"/>
              <a:t>Jeden soubor je obvykle otevřen několika procesy</a:t>
            </a:r>
          </a:p>
          <a:p>
            <a:r>
              <a:rPr lang="cs-CZ" b="1" dirty="0" err="1"/>
              <a:t>displacement</a:t>
            </a:r>
            <a:r>
              <a:rPr lang="cs-CZ" dirty="0"/>
              <a:t> – offset od začátku souboru</a:t>
            </a:r>
          </a:p>
          <a:p>
            <a:r>
              <a:rPr lang="cs-CZ" b="1" dirty="0" err="1"/>
              <a:t>etype</a:t>
            </a:r>
            <a:endParaRPr lang="cs-CZ" b="1" dirty="0"/>
          </a:p>
          <a:p>
            <a:pPr lvl="1"/>
            <a:r>
              <a:rPr lang="cs-CZ" dirty="0"/>
              <a:t>základní datový typ souboru</a:t>
            </a:r>
          </a:p>
          <a:p>
            <a:pPr lvl="1"/>
            <a:r>
              <a:rPr lang="cs-CZ" dirty="0"/>
              <a:t>měří se v něm velikost a pozice v souboru</a:t>
            </a:r>
          </a:p>
          <a:p>
            <a:r>
              <a:rPr lang="cs-CZ" b="1" dirty="0" err="1"/>
              <a:t>filetype</a:t>
            </a:r>
            <a:r>
              <a:rPr lang="cs-CZ" b="1" dirty="0"/>
              <a:t> </a:t>
            </a:r>
            <a:endParaRPr lang="cs-CZ" b="1" dirty="0" smtClean="0"/>
          </a:p>
          <a:p>
            <a:pPr lvl="1"/>
            <a:r>
              <a:rPr lang="cs-CZ" dirty="0" smtClean="0"/>
              <a:t>základní </a:t>
            </a:r>
            <a:r>
              <a:rPr lang="cs-CZ" dirty="0"/>
              <a:t>datový typ pro </a:t>
            </a:r>
            <a:r>
              <a:rPr lang="cs-CZ" dirty="0" smtClean="0"/>
              <a:t>rozdělení souboru </a:t>
            </a:r>
            <a:r>
              <a:rPr lang="cs-CZ" dirty="0"/>
              <a:t>mezi </a:t>
            </a:r>
            <a:r>
              <a:rPr lang="cs-CZ" dirty="0" smtClean="0"/>
              <a:t>procesy, může </a:t>
            </a:r>
            <a:r>
              <a:rPr lang="cs-CZ" dirty="0"/>
              <a:t>obsahovat „mezery“, kde nejsou data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0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10. Práce </a:t>
            </a:r>
            <a:r>
              <a:rPr lang="cs-CZ" dirty="0"/>
              <a:t>se soubory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b="1" dirty="0" err="1"/>
              <a:t>view</a:t>
            </a:r>
            <a:r>
              <a:rPr lang="cs-CZ" dirty="0"/>
              <a:t> – množina dat, které proces vidí a může k nim přistupovat</a:t>
            </a:r>
          </a:p>
          <a:p>
            <a:r>
              <a:rPr lang="cs-CZ" b="1" dirty="0"/>
              <a:t>offset</a:t>
            </a:r>
            <a:r>
              <a:rPr lang="cs-CZ" dirty="0"/>
              <a:t> – offset relativní k </a:t>
            </a:r>
            <a:r>
              <a:rPr lang="cs-CZ" dirty="0" err="1"/>
              <a:t>view</a:t>
            </a:r>
            <a:r>
              <a:rPr lang="cs-CZ" dirty="0"/>
              <a:t>, mezery se nepočítají</a:t>
            </a:r>
          </a:p>
          <a:p>
            <a:r>
              <a:rPr lang="cs-CZ" b="1" dirty="0" err="1"/>
              <a:t>file</a:t>
            </a:r>
            <a:r>
              <a:rPr lang="cs-CZ" b="1" dirty="0"/>
              <a:t> pointer </a:t>
            </a:r>
            <a:r>
              <a:rPr lang="cs-CZ" dirty="0"/>
              <a:t>– pozice v souboru, může být sdílená procesy</a:t>
            </a:r>
          </a:p>
          <a:p>
            <a:r>
              <a:rPr lang="cs-CZ" b="1" dirty="0" err="1"/>
              <a:t>file</a:t>
            </a:r>
            <a:r>
              <a:rPr lang="cs-CZ" b="1" dirty="0"/>
              <a:t> handle </a:t>
            </a:r>
            <a:r>
              <a:rPr lang="cs-CZ" dirty="0"/>
              <a:t>– handle, pod kterým se provádějí operace</a:t>
            </a:r>
          </a:p>
          <a:p>
            <a:endParaRPr lang="cs-CZ" i="1" dirty="0" smtClean="0"/>
          </a:p>
          <a:p>
            <a:r>
              <a:rPr lang="cs-CZ" i="1" dirty="0" err="1" smtClean="0"/>
              <a:t>int</a:t>
            </a:r>
            <a:r>
              <a:rPr lang="cs-CZ" i="1" dirty="0" smtClean="0"/>
              <a:t> </a:t>
            </a:r>
            <a:r>
              <a:rPr lang="cs-CZ" i="1" dirty="0" err="1"/>
              <a:t>MPI_</a:t>
            </a:r>
            <a:r>
              <a:rPr lang="cs-CZ" b="1" i="1" dirty="0" err="1"/>
              <a:t>File_read</a:t>
            </a:r>
            <a:r>
              <a:rPr lang="cs-CZ" i="1" dirty="0"/>
              <a:t>(</a:t>
            </a:r>
            <a:r>
              <a:rPr lang="cs-CZ" i="1" dirty="0" err="1"/>
              <a:t>MPI_File</a:t>
            </a:r>
            <a:r>
              <a:rPr lang="cs-CZ" i="1" dirty="0"/>
              <a:t> </a:t>
            </a:r>
            <a:r>
              <a:rPr lang="cs-CZ" i="1" dirty="0" err="1"/>
              <a:t>fh</a:t>
            </a:r>
            <a:r>
              <a:rPr lang="cs-CZ" i="1" dirty="0"/>
              <a:t>, </a:t>
            </a:r>
            <a:r>
              <a:rPr lang="cs-CZ" i="1" dirty="0" err="1"/>
              <a:t>void</a:t>
            </a:r>
            <a:r>
              <a:rPr lang="cs-CZ" i="1" dirty="0"/>
              <a:t> *</a:t>
            </a:r>
            <a:r>
              <a:rPr lang="cs-CZ" i="1" dirty="0" err="1"/>
              <a:t>buf</a:t>
            </a:r>
            <a:r>
              <a:rPr lang="cs-CZ" i="1" dirty="0"/>
              <a:t>, </a:t>
            </a:r>
            <a:r>
              <a:rPr lang="cs-CZ" i="1" dirty="0" err="1"/>
              <a:t>int</a:t>
            </a:r>
            <a:r>
              <a:rPr lang="cs-CZ" i="1" dirty="0"/>
              <a:t> </a:t>
            </a:r>
            <a:r>
              <a:rPr lang="cs-CZ" i="1" dirty="0" err="1"/>
              <a:t>count</a:t>
            </a:r>
            <a:r>
              <a:rPr lang="cs-CZ" i="1" dirty="0"/>
              <a:t>, </a:t>
            </a:r>
            <a:r>
              <a:rPr lang="cs-CZ" i="1" dirty="0" err="1"/>
              <a:t>MPI_Datatype</a:t>
            </a:r>
            <a:r>
              <a:rPr lang="cs-CZ" i="1" dirty="0"/>
              <a:t> </a:t>
            </a:r>
            <a:r>
              <a:rPr lang="cs-CZ" i="1" dirty="0" err="1"/>
              <a:t>datatype</a:t>
            </a:r>
            <a:r>
              <a:rPr lang="cs-CZ" i="1" dirty="0"/>
              <a:t>, </a:t>
            </a:r>
            <a:r>
              <a:rPr lang="cs-CZ" i="1" dirty="0" err="1"/>
              <a:t>MPI_Status</a:t>
            </a:r>
            <a:r>
              <a:rPr lang="cs-CZ" i="1" dirty="0"/>
              <a:t> *status)</a:t>
            </a:r>
          </a:p>
          <a:p>
            <a:r>
              <a:rPr lang="cs-CZ" i="1" dirty="0" err="1"/>
              <a:t>int</a:t>
            </a:r>
            <a:r>
              <a:rPr lang="cs-CZ" i="1" dirty="0"/>
              <a:t> </a:t>
            </a:r>
            <a:r>
              <a:rPr lang="cs-CZ" i="1" dirty="0" err="1"/>
              <a:t>MPI_</a:t>
            </a:r>
            <a:r>
              <a:rPr lang="cs-CZ" b="1" i="1" dirty="0" err="1"/>
              <a:t>File_write</a:t>
            </a:r>
            <a:r>
              <a:rPr lang="cs-CZ" i="1" dirty="0"/>
              <a:t> (</a:t>
            </a:r>
            <a:r>
              <a:rPr lang="cs-CZ" i="1" dirty="0" err="1"/>
              <a:t>MPI_File</a:t>
            </a:r>
            <a:r>
              <a:rPr lang="cs-CZ" i="1" dirty="0"/>
              <a:t> </a:t>
            </a:r>
            <a:r>
              <a:rPr lang="cs-CZ" i="1" dirty="0" err="1"/>
              <a:t>fh</a:t>
            </a:r>
            <a:r>
              <a:rPr lang="cs-CZ" i="1" dirty="0"/>
              <a:t>, </a:t>
            </a:r>
            <a:r>
              <a:rPr lang="cs-CZ" i="1" dirty="0" err="1"/>
              <a:t>void</a:t>
            </a:r>
            <a:r>
              <a:rPr lang="cs-CZ" i="1" dirty="0"/>
              <a:t> *</a:t>
            </a:r>
            <a:r>
              <a:rPr lang="cs-CZ" i="1" dirty="0" err="1"/>
              <a:t>buffer</a:t>
            </a:r>
            <a:r>
              <a:rPr lang="cs-CZ" i="1" dirty="0"/>
              <a:t>, </a:t>
            </a:r>
            <a:r>
              <a:rPr lang="cs-CZ" i="1" dirty="0" err="1"/>
              <a:t>int</a:t>
            </a:r>
            <a:r>
              <a:rPr lang="cs-CZ" i="1" dirty="0"/>
              <a:t> </a:t>
            </a:r>
            <a:r>
              <a:rPr lang="cs-CZ" i="1" dirty="0" err="1"/>
              <a:t>count</a:t>
            </a:r>
            <a:r>
              <a:rPr lang="cs-CZ" i="1" dirty="0"/>
              <a:t>, </a:t>
            </a:r>
            <a:r>
              <a:rPr lang="cs-CZ" i="1" dirty="0" err="1"/>
              <a:t>MPI_Datatype</a:t>
            </a:r>
            <a:r>
              <a:rPr lang="cs-CZ" i="1" dirty="0"/>
              <a:t> </a:t>
            </a:r>
            <a:r>
              <a:rPr lang="cs-CZ" i="1" dirty="0" err="1"/>
              <a:t>datatype</a:t>
            </a:r>
            <a:r>
              <a:rPr lang="cs-CZ" i="1" dirty="0"/>
              <a:t>, </a:t>
            </a:r>
            <a:r>
              <a:rPr lang="cs-CZ" i="1" dirty="0" err="1"/>
              <a:t>MPI_Status</a:t>
            </a:r>
            <a:r>
              <a:rPr lang="cs-CZ" i="1" dirty="0"/>
              <a:t> *status);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60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10. bariera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</a:t>
            </a:r>
            <a:r>
              <a:rPr lang="cs-CZ" dirty="0"/>
              <a:t> prostředí MPI potřebujete implementovat svou vlastní bariéru, tj. ekvivalent funkce </a:t>
            </a:r>
            <a:r>
              <a:rPr lang="cs-CZ" dirty="0" err="1"/>
              <a:t>MPI_Barrier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a) </a:t>
            </a:r>
            <a:r>
              <a:rPr lang="cs-CZ" dirty="0" smtClean="0"/>
              <a:t>Uveďte </a:t>
            </a:r>
            <a:r>
              <a:rPr lang="cs-CZ" dirty="0"/>
              <a:t>slovně a doplňte příslušným fragmentem kódu, jak byste bariéru realizovali.</a:t>
            </a:r>
            <a:br>
              <a:rPr lang="cs-CZ" dirty="0"/>
            </a:br>
            <a:r>
              <a:rPr lang="cs-CZ" dirty="0"/>
              <a:t>b) </a:t>
            </a:r>
            <a:r>
              <a:rPr lang="cs-CZ" dirty="0" smtClean="0"/>
              <a:t>Popište </a:t>
            </a:r>
            <a:r>
              <a:rPr lang="cs-CZ" dirty="0"/>
              <a:t>slovně funkce MPI (co dělají, parametry, které jste potřebovali v bodě b.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732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10. bariera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/>
              <a:t>char</a:t>
            </a:r>
            <a:r>
              <a:rPr lang="cs-CZ" dirty="0"/>
              <a:t> </a:t>
            </a:r>
            <a:r>
              <a:rPr lang="cs-CZ" dirty="0" err="1"/>
              <a:t>buf</a:t>
            </a:r>
            <a:r>
              <a:rPr lang="cs-CZ" dirty="0"/>
              <a:t>[256];</a:t>
            </a:r>
          </a:p>
          <a:p>
            <a:pPr marL="0" indent="0">
              <a:buNone/>
            </a:pPr>
            <a:r>
              <a:rPr lang="cs-CZ" dirty="0" err="1"/>
              <a:t>int</a:t>
            </a:r>
            <a:r>
              <a:rPr lang="cs-CZ" dirty="0"/>
              <a:t> </a:t>
            </a:r>
            <a:r>
              <a:rPr lang="cs-CZ" dirty="0" err="1"/>
              <a:t>my_rank</a:t>
            </a:r>
            <a:r>
              <a:rPr lang="cs-CZ" dirty="0"/>
              <a:t>, </a:t>
            </a:r>
            <a:r>
              <a:rPr lang="cs-CZ" dirty="0" err="1"/>
              <a:t>num_procs</a:t>
            </a:r>
            <a:r>
              <a:rPr lang="cs-CZ" dirty="0"/>
              <a:t>;</a:t>
            </a:r>
          </a:p>
          <a:p>
            <a:pPr marL="0" indent="0">
              <a:buNone/>
            </a:pPr>
            <a:r>
              <a:rPr lang="cs-CZ" dirty="0" err="1"/>
              <a:t>MPI_Init</a:t>
            </a:r>
            <a:r>
              <a:rPr lang="cs-CZ" dirty="0"/>
              <a:t>(&amp;</a:t>
            </a:r>
            <a:r>
              <a:rPr lang="cs-CZ" dirty="0" err="1"/>
              <a:t>argc</a:t>
            </a:r>
            <a:r>
              <a:rPr lang="cs-CZ" dirty="0"/>
              <a:t>, &amp;</a:t>
            </a:r>
            <a:r>
              <a:rPr lang="cs-CZ" dirty="0" err="1"/>
              <a:t>argv</a:t>
            </a:r>
            <a:r>
              <a:rPr lang="cs-CZ" dirty="0"/>
              <a:t>);</a:t>
            </a:r>
          </a:p>
          <a:p>
            <a:pPr marL="0" indent="0">
              <a:buNone/>
            </a:pPr>
            <a:r>
              <a:rPr lang="cs-CZ" dirty="0" err="1"/>
              <a:t>MPI_Comm_rank</a:t>
            </a:r>
            <a:r>
              <a:rPr lang="cs-CZ" dirty="0"/>
              <a:t>(MPI_COMM_WORLD, &amp;</a:t>
            </a:r>
            <a:r>
              <a:rPr lang="cs-CZ" dirty="0" err="1"/>
              <a:t>my_rank</a:t>
            </a:r>
            <a:r>
              <a:rPr lang="cs-CZ" dirty="0"/>
              <a:t>);</a:t>
            </a:r>
          </a:p>
          <a:p>
            <a:pPr marL="0" indent="0">
              <a:buNone/>
            </a:pPr>
            <a:r>
              <a:rPr lang="cs-CZ" dirty="0" err="1"/>
              <a:t>MPI_Comm_size</a:t>
            </a:r>
            <a:r>
              <a:rPr lang="cs-CZ" dirty="0"/>
              <a:t>(MPI_COMM_WORLD, &amp;</a:t>
            </a:r>
            <a:r>
              <a:rPr lang="cs-CZ" dirty="0" err="1"/>
              <a:t>num_procs</a:t>
            </a:r>
            <a:r>
              <a:rPr lang="cs-CZ" dirty="0"/>
              <a:t>);</a:t>
            </a:r>
          </a:p>
          <a:p>
            <a:pPr marL="0" indent="0">
              <a:buNone/>
            </a:pPr>
            <a:r>
              <a:rPr lang="cs-CZ" dirty="0"/>
              <a:t>//</a:t>
            </a:r>
            <a:r>
              <a:rPr lang="cs-CZ" dirty="0" err="1"/>
              <a:t>nejaka</a:t>
            </a:r>
            <a:r>
              <a:rPr lang="cs-CZ" dirty="0"/>
              <a:t> </a:t>
            </a:r>
            <a:r>
              <a:rPr lang="cs-CZ" dirty="0" err="1"/>
              <a:t>prace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008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10. bariera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 smtClean="0"/>
              <a:t>//bariera</a:t>
            </a:r>
          </a:p>
          <a:p>
            <a:pPr marL="0" indent="0">
              <a:buNone/>
            </a:pPr>
            <a:r>
              <a:rPr lang="cs-CZ" dirty="0" err="1" smtClean="0"/>
              <a:t>if</a:t>
            </a:r>
            <a:r>
              <a:rPr lang="cs-CZ" dirty="0" smtClean="0"/>
              <a:t> (</a:t>
            </a:r>
            <a:r>
              <a:rPr lang="cs-CZ" dirty="0" err="1" smtClean="0"/>
              <a:t>my_rank</a:t>
            </a:r>
            <a:r>
              <a:rPr lang="cs-CZ" dirty="0" smtClean="0"/>
              <a:t> == 0) {</a:t>
            </a:r>
          </a:p>
          <a:p>
            <a:pPr marL="0" indent="0">
              <a:buNone/>
            </a:pPr>
            <a:r>
              <a:rPr lang="cs-CZ" dirty="0" smtClean="0"/>
              <a:t>  //</a:t>
            </a:r>
            <a:r>
              <a:rPr lang="cs-CZ" dirty="0" err="1" smtClean="0"/>
              <a:t>blokujici</a:t>
            </a:r>
            <a:r>
              <a:rPr lang="cs-CZ" dirty="0" smtClean="0"/>
              <a:t> </a:t>
            </a:r>
            <a:r>
              <a:rPr lang="cs-CZ" dirty="0" err="1" smtClean="0"/>
              <a:t>recv</a:t>
            </a:r>
            <a:r>
              <a:rPr lang="cs-CZ" dirty="0" smtClean="0"/>
              <a:t> - </a:t>
            </a:r>
            <a:r>
              <a:rPr lang="cs-CZ" dirty="0" err="1" smtClean="0"/>
              <a:t>cekame</a:t>
            </a:r>
            <a:r>
              <a:rPr lang="cs-CZ" dirty="0" smtClean="0"/>
              <a:t> </a:t>
            </a:r>
            <a:r>
              <a:rPr lang="cs-CZ" dirty="0" err="1" smtClean="0"/>
              <a:t>nez</a:t>
            </a:r>
            <a:r>
              <a:rPr lang="cs-CZ" dirty="0" smtClean="0"/>
              <a:t> </a:t>
            </a:r>
            <a:r>
              <a:rPr lang="cs-CZ" dirty="0" err="1" smtClean="0"/>
              <a:t>ostatni</a:t>
            </a:r>
            <a:r>
              <a:rPr lang="cs-CZ" dirty="0" smtClean="0"/>
              <a:t> </a:t>
            </a:r>
            <a:r>
              <a:rPr lang="cs-CZ" dirty="0" err="1" smtClean="0"/>
              <a:t>vlakna</a:t>
            </a:r>
            <a:r>
              <a:rPr lang="cs-CZ" dirty="0" smtClean="0"/>
              <a:t> </a:t>
            </a:r>
            <a:r>
              <a:rPr lang="cs-CZ" dirty="0" err="1" smtClean="0"/>
              <a:t>dokonci</a:t>
            </a:r>
            <a:r>
              <a:rPr lang="cs-CZ" dirty="0" smtClean="0"/>
              <a:t> </a:t>
            </a:r>
            <a:r>
              <a:rPr lang="cs-CZ" dirty="0" err="1" smtClean="0"/>
              <a:t>praci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</a:t>
            </a:r>
            <a:r>
              <a:rPr lang="cs-CZ" dirty="0" err="1" smtClean="0"/>
              <a:t>for</a:t>
            </a:r>
            <a:r>
              <a:rPr lang="cs-CZ" dirty="0" smtClean="0"/>
              <a:t> (</a:t>
            </a:r>
            <a:r>
              <a:rPr lang="cs-CZ" dirty="0" err="1" smtClean="0"/>
              <a:t>int</a:t>
            </a:r>
            <a:r>
              <a:rPr lang="cs-CZ" dirty="0" smtClean="0"/>
              <a:t> </a:t>
            </a:r>
            <a:r>
              <a:rPr lang="cs-CZ" dirty="0" err="1" smtClean="0"/>
              <a:t>other_rank</a:t>
            </a:r>
            <a:r>
              <a:rPr lang="cs-CZ" dirty="0" smtClean="0"/>
              <a:t> = 1; </a:t>
            </a:r>
            <a:r>
              <a:rPr lang="cs-CZ" dirty="0" err="1" smtClean="0"/>
              <a:t>other_rank</a:t>
            </a:r>
            <a:r>
              <a:rPr lang="cs-CZ" dirty="0" smtClean="0"/>
              <a:t> &lt; </a:t>
            </a:r>
            <a:r>
              <a:rPr lang="cs-CZ" dirty="0" err="1" smtClean="0"/>
              <a:t>num_procs</a:t>
            </a:r>
            <a:r>
              <a:rPr lang="cs-CZ" dirty="0" smtClean="0"/>
              <a:t>; 	</a:t>
            </a:r>
            <a:r>
              <a:rPr lang="cs-CZ" dirty="0" err="1" smtClean="0"/>
              <a:t>other_rank</a:t>
            </a:r>
            <a:r>
              <a:rPr lang="cs-CZ" dirty="0" smtClean="0"/>
              <a:t>++) {</a:t>
            </a:r>
          </a:p>
          <a:p>
            <a:pPr marL="0" indent="0">
              <a:buNone/>
            </a:pPr>
            <a:r>
              <a:rPr lang="cs-CZ" dirty="0" smtClean="0"/>
              <a:t>       </a:t>
            </a:r>
            <a:r>
              <a:rPr lang="cs-CZ" dirty="0" err="1" smtClean="0"/>
              <a:t>MPI_Recv</a:t>
            </a:r>
            <a:r>
              <a:rPr lang="cs-CZ" dirty="0" smtClean="0"/>
              <a:t>(</a:t>
            </a:r>
            <a:r>
              <a:rPr lang="cs-CZ" dirty="0" err="1" smtClean="0"/>
              <a:t>buf</a:t>
            </a:r>
            <a:r>
              <a:rPr lang="cs-CZ" dirty="0" smtClean="0"/>
              <a:t>, </a:t>
            </a:r>
            <a:r>
              <a:rPr lang="cs-CZ" dirty="0" err="1" smtClean="0"/>
              <a:t>sizeof</a:t>
            </a:r>
            <a:r>
              <a:rPr lang="cs-CZ" dirty="0" smtClean="0"/>
              <a:t>(</a:t>
            </a:r>
            <a:r>
              <a:rPr lang="cs-CZ" dirty="0" err="1" smtClean="0"/>
              <a:t>buf</a:t>
            </a:r>
            <a:r>
              <a:rPr lang="cs-CZ" dirty="0" smtClean="0"/>
              <a:t>), MPI_CHAR, </a:t>
            </a:r>
            <a:r>
              <a:rPr lang="cs-CZ" dirty="0" err="1" smtClean="0"/>
              <a:t>other_rank</a:t>
            </a:r>
            <a:r>
              <a:rPr lang="cs-CZ" dirty="0" smtClean="0"/>
              <a:t>, 0,    	MPI_COMM_WORLD,    	MPI_STATUS_IGNORE);</a:t>
            </a:r>
          </a:p>
          <a:p>
            <a:pPr marL="0" indent="0">
              <a:buNone/>
            </a:pPr>
            <a:r>
              <a:rPr lang="cs-CZ" dirty="0" smtClean="0"/>
              <a:t>  }</a:t>
            </a:r>
          </a:p>
          <a:p>
            <a:pPr marL="0" indent="0">
              <a:buNone/>
            </a:pPr>
            <a:r>
              <a:rPr lang="cs-CZ" dirty="0" smtClean="0"/>
              <a:t>  //</a:t>
            </a:r>
            <a:r>
              <a:rPr lang="cs-CZ" dirty="0" err="1" smtClean="0"/>
              <a:t>ostatni</a:t>
            </a:r>
            <a:r>
              <a:rPr lang="cs-CZ" dirty="0" smtClean="0"/>
              <a:t> </a:t>
            </a:r>
            <a:r>
              <a:rPr lang="cs-CZ" dirty="0" err="1" smtClean="0"/>
              <a:t>vlakna</a:t>
            </a:r>
            <a:r>
              <a:rPr lang="cs-CZ" dirty="0" smtClean="0"/>
              <a:t> </a:t>
            </a:r>
            <a:r>
              <a:rPr lang="cs-CZ" dirty="0" err="1" smtClean="0"/>
              <a:t>cekaji</a:t>
            </a:r>
            <a:r>
              <a:rPr lang="cs-CZ" dirty="0" smtClean="0"/>
              <a:t> - odblokujeme je</a:t>
            </a:r>
          </a:p>
          <a:p>
            <a:pPr marL="0" indent="0">
              <a:buNone/>
            </a:pPr>
            <a:r>
              <a:rPr lang="cs-CZ" dirty="0" smtClean="0"/>
              <a:t>  </a:t>
            </a:r>
            <a:r>
              <a:rPr lang="cs-CZ" dirty="0" err="1" smtClean="0"/>
              <a:t>for</a:t>
            </a:r>
            <a:r>
              <a:rPr lang="cs-CZ" dirty="0" smtClean="0"/>
              <a:t> (</a:t>
            </a:r>
            <a:r>
              <a:rPr lang="cs-CZ" dirty="0" err="1" smtClean="0"/>
              <a:t>int</a:t>
            </a:r>
            <a:r>
              <a:rPr lang="cs-CZ" dirty="0" smtClean="0"/>
              <a:t> </a:t>
            </a:r>
            <a:r>
              <a:rPr lang="cs-CZ" dirty="0" err="1" smtClean="0"/>
              <a:t>other_rank</a:t>
            </a:r>
            <a:r>
              <a:rPr lang="cs-CZ" dirty="0" smtClean="0"/>
              <a:t> = 1; </a:t>
            </a:r>
            <a:r>
              <a:rPr lang="cs-CZ" dirty="0" err="1" smtClean="0"/>
              <a:t>other_rank</a:t>
            </a:r>
            <a:r>
              <a:rPr lang="cs-CZ" dirty="0" smtClean="0"/>
              <a:t> &lt; </a:t>
            </a:r>
            <a:r>
              <a:rPr lang="cs-CZ" dirty="0" err="1" smtClean="0"/>
              <a:t>num_procs</a:t>
            </a:r>
            <a:r>
              <a:rPr lang="cs-CZ" dirty="0" smtClean="0"/>
              <a:t>; 	</a:t>
            </a:r>
            <a:r>
              <a:rPr lang="cs-CZ" dirty="0" err="1" smtClean="0"/>
              <a:t>other_rank</a:t>
            </a:r>
            <a:r>
              <a:rPr lang="cs-CZ" dirty="0" smtClean="0"/>
              <a:t>++) {</a:t>
            </a:r>
          </a:p>
          <a:p>
            <a:pPr marL="0" indent="0">
              <a:buNone/>
            </a:pPr>
            <a:r>
              <a:rPr lang="cs-CZ" dirty="0" smtClean="0"/>
              <a:t>       </a:t>
            </a:r>
            <a:r>
              <a:rPr lang="cs-CZ" dirty="0" err="1" smtClean="0"/>
              <a:t>MPI_Send</a:t>
            </a:r>
            <a:r>
              <a:rPr lang="cs-CZ" dirty="0" smtClean="0"/>
              <a:t>(</a:t>
            </a:r>
            <a:r>
              <a:rPr lang="cs-CZ" dirty="0" err="1" smtClean="0"/>
              <a:t>buf</a:t>
            </a:r>
            <a:r>
              <a:rPr lang="cs-CZ" dirty="0" smtClean="0"/>
              <a:t>, </a:t>
            </a:r>
            <a:r>
              <a:rPr lang="cs-CZ" dirty="0" err="1" smtClean="0"/>
              <a:t>sizeof</a:t>
            </a:r>
            <a:r>
              <a:rPr lang="cs-CZ" dirty="0" smtClean="0"/>
              <a:t>(</a:t>
            </a:r>
            <a:r>
              <a:rPr lang="cs-CZ" dirty="0" err="1" smtClean="0"/>
              <a:t>buf</a:t>
            </a:r>
            <a:r>
              <a:rPr lang="cs-CZ" dirty="0" smtClean="0"/>
              <a:t>), MPI_CHAR, </a:t>
            </a:r>
            <a:r>
              <a:rPr lang="cs-CZ" dirty="0" err="1" smtClean="0"/>
              <a:t>other_rank</a:t>
            </a:r>
            <a:r>
              <a:rPr lang="cs-CZ" dirty="0" smtClean="0"/>
              <a:t>, 0, 	MPI_COMM_WORLD);</a:t>
            </a:r>
          </a:p>
          <a:p>
            <a:pPr marL="0" indent="0">
              <a:buNone/>
            </a:pPr>
            <a:r>
              <a:rPr lang="cs-CZ" dirty="0" smtClean="0"/>
              <a:t>  }</a:t>
            </a:r>
          </a:p>
          <a:p>
            <a:pPr marL="0" indent="0">
              <a:buNone/>
            </a:pPr>
            <a:r>
              <a:rPr lang="cs-CZ" dirty="0" smtClean="0"/>
              <a:t>}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pPr/>
              <a:t>358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44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10. bariera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/>
              <a:t>else</a:t>
            </a:r>
            <a:r>
              <a:rPr lang="cs-CZ" dirty="0"/>
              <a:t> {</a:t>
            </a:r>
          </a:p>
          <a:p>
            <a:pPr marL="0" indent="0">
              <a:buNone/>
            </a:pPr>
            <a:r>
              <a:rPr lang="cs-CZ" dirty="0"/>
              <a:t>  //</a:t>
            </a:r>
            <a:r>
              <a:rPr lang="cs-CZ" dirty="0" err="1"/>
              <a:t>posleme</a:t>
            </a:r>
            <a:r>
              <a:rPr lang="cs-CZ" dirty="0"/>
              <a:t> </a:t>
            </a:r>
            <a:r>
              <a:rPr lang="cs-CZ" dirty="0" err="1"/>
              <a:t>zpravu</a:t>
            </a:r>
            <a:r>
              <a:rPr lang="cs-CZ" dirty="0"/>
              <a:t>, ze </a:t>
            </a:r>
            <a:r>
              <a:rPr lang="cs-CZ" dirty="0" err="1"/>
              <a:t>mame</a:t>
            </a:r>
            <a:r>
              <a:rPr lang="cs-CZ" dirty="0"/>
              <a:t> hotovo</a:t>
            </a:r>
          </a:p>
          <a:p>
            <a:pPr marL="0" indent="0">
              <a:buNone/>
            </a:pPr>
            <a:r>
              <a:rPr lang="cs-CZ" dirty="0"/>
              <a:t>  </a:t>
            </a:r>
            <a:r>
              <a:rPr lang="cs-CZ" dirty="0" err="1"/>
              <a:t>MPI_Send</a:t>
            </a:r>
            <a:r>
              <a:rPr lang="cs-CZ" dirty="0"/>
              <a:t>(</a:t>
            </a:r>
            <a:r>
              <a:rPr lang="cs-CZ" dirty="0" err="1"/>
              <a:t>buf</a:t>
            </a:r>
            <a:r>
              <a:rPr lang="cs-CZ" dirty="0"/>
              <a:t>, </a:t>
            </a:r>
            <a:r>
              <a:rPr lang="cs-CZ" dirty="0" err="1"/>
              <a:t>sizeof</a:t>
            </a:r>
            <a:r>
              <a:rPr lang="cs-CZ" dirty="0"/>
              <a:t>(</a:t>
            </a:r>
            <a:r>
              <a:rPr lang="cs-CZ" dirty="0" err="1"/>
              <a:t>buf</a:t>
            </a:r>
            <a:r>
              <a:rPr lang="cs-CZ" dirty="0"/>
              <a:t>), MPI_CHAR, 0, 0,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MPI_COMM_WORLD</a:t>
            </a:r>
            <a:r>
              <a:rPr lang="cs-CZ" dirty="0"/>
              <a:t>);</a:t>
            </a:r>
          </a:p>
          <a:p>
            <a:pPr marL="0" indent="0">
              <a:buNone/>
            </a:pPr>
            <a:r>
              <a:rPr lang="cs-CZ" dirty="0"/>
              <a:t>  //</a:t>
            </a:r>
            <a:r>
              <a:rPr lang="cs-CZ" dirty="0" err="1"/>
              <a:t>cekame</a:t>
            </a:r>
            <a:r>
              <a:rPr lang="cs-CZ" dirty="0"/>
              <a:t> na </a:t>
            </a:r>
            <a:r>
              <a:rPr lang="cs-CZ" dirty="0" err="1"/>
              <a:t>odblokovani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</a:t>
            </a:r>
            <a:r>
              <a:rPr lang="cs-CZ" dirty="0" err="1"/>
              <a:t>MPI_Recv</a:t>
            </a:r>
            <a:r>
              <a:rPr lang="cs-CZ" dirty="0"/>
              <a:t>(</a:t>
            </a:r>
            <a:r>
              <a:rPr lang="cs-CZ" dirty="0" err="1"/>
              <a:t>buf</a:t>
            </a:r>
            <a:r>
              <a:rPr lang="cs-CZ" dirty="0"/>
              <a:t>, </a:t>
            </a:r>
            <a:r>
              <a:rPr lang="cs-CZ" dirty="0" err="1"/>
              <a:t>sizeof</a:t>
            </a:r>
            <a:r>
              <a:rPr lang="cs-CZ" dirty="0"/>
              <a:t>(</a:t>
            </a:r>
            <a:r>
              <a:rPr lang="cs-CZ" dirty="0" err="1"/>
              <a:t>buf</a:t>
            </a:r>
            <a:r>
              <a:rPr lang="cs-CZ" dirty="0"/>
              <a:t>), MPI_CHAR, </a:t>
            </a:r>
            <a:r>
              <a:rPr lang="cs-CZ" dirty="0" err="1"/>
              <a:t>other_rank</a:t>
            </a:r>
            <a:r>
              <a:rPr lang="cs-CZ" dirty="0"/>
              <a:t>, </a:t>
            </a:r>
            <a:r>
              <a:rPr lang="cs-CZ" dirty="0" smtClean="0"/>
              <a:t>  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0</a:t>
            </a:r>
            <a:r>
              <a:rPr lang="cs-CZ" dirty="0"/>
              <a:t>, MPI_COMM_WORLD, 	MPI_STATUS_IGNORE);</a:t>
            </a:r>
          </a:p>
          <a:p>
            <a:pPr marL="0" indent="0">
              <a:buNone/>
            </a:pPr>
            <a:r>
              <a:rPr lang="cs-CZ" dirty="0"/>
              <a:t>}</a:t>
            </a:r>
          </a:p>
          <a:p>
            <a:pPr marL="0" indent="0">
              <a:buNone/>
            </a:pPr>
            <a:r>
              <a:rPr lang="cs-CZ" dirty="0" err="1"/>
              <a:t>MPI_Finalize</a:t>
            </a:r>
            <a:r>
              <a:rPr lang="cs-CZ" dirty="0"/>
              <a:t>();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633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</a:t>
            </a:r>
            <a:r>
              <a:rPr lang="cs-CZ" dirty="0" err="1" smtClean="0"/>
              <a:t>Flynnova</a:t>
            </a:r>
            <a:r>
              <a:rPr lang="cs-CZ" dirty="0" smtClean="0"/>
              <a:t> taxonomie – MIMD: SPMD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Single program, </a:t>
            </a:r>
            <a:r>
              <a:rPr lang="cs-CZ" dirty="0" err="1" smtClean="0"/>
              <a:t>multiple</a:t>
            </a:r>
            <a:r>
              <a:rPr lang="cs-CZ" dirty="0" smtClean="0"/>
              <a:t> data</a:t>
            </a:r>
          </a:p>
          <a:p>
            <a:r>
              <a:rPr lang="cs-CZ" dirty="0" smtClean="0"/>
              <a:t>Několik procesorů autonomně vykonává </a:t>
            </a:r>
            <a:r>
              <a:rPr lang="cs-CZ" b="1" dirty="0" smtClean="0"/>
              <a:t>jeden</a:t>
            </a:r>
            <a:r>
              <a:rPr lang="cs-CZ" dirty="0" smtClean="0"/>
              <a:t> </a:t>
            </a:r>
            <a:r>
              <a:rPr lang="cs-CZ" b="1" dirty="0" smtClean="0"/>
              <a:t>program</a:t>
            </a:r>
            <a:r>
              <a:rPr lang="cs-CZ" dirty="0" smtClean="0"/>
              <a:t> nad </a:t>
            </a:r>
            <a:r>
              <a:rPr lang="cs-CZ" b="1" dirty="0" smtClean="0"/>
              <a:t>různými</a:t>
            </a:r>
            <a:r>
              <a:rPr lang="cs-CZ" dirty="0" smtClean="0"/>
              <a:t> </a:t>
            </a:r>
            <a:r>
              <a:rPr lang="cs-CZ" b="1" dirty="0" smtClean="0"/>
              <a:t>daty</a:t>
            </a:r>
          </a:p>
          <a:p>
            <a:r>
              <a:rPr lang="cs-CZ" dirty="0" smtClean="0"/>
              <a:t>Bod vykonávání programu nemusí být na všech procesorech stejný</a:t>
            </a:r>
          </a:p>
          <a:p>
            <a:r>
              <a:rPr lang="cs-CZ" dirty="0" smtClean="0"/>
              <a:t>Relativně jednoduché činnosti jsou prováděny nad velkými daty</a:t>
            </a:r>
          </a:p>
          <a:p>
            <a:r>
              <a:rPr lang="cs-CZ" b="1" dirty="0" smtClean="0"/>
              <a:t>Dekompozice podle dat</a:t>
            </a:r>
          </a:p>
          <a:p>
            <a:r>
              <a:rPr lang="cs-CZ" b="1" dirty="0" smtClean="0"/>
              <a:t>Cílem</a:t>
            </a:r>
            <a:r>
              <a:rPr lang="cs-CZ" dirty="0" smtClean="0"/>
              <a:t> </a:t>
            </a:r>
            <a:r>
              <a:rPr lang="cs-CZ" b="1" dirty="0" smtClean="0"/>
              <a:t>urychlení</a:t>
            </a:r>
            <a:r>
              <a:rPr lang="cs-CZ" dirty="0" smtClean="0"/>
              <a:t> výpočtu</a:t>
            </a:r>
          </a:p>
          <a:p>
            <a:r>
              <a:rPr lang="cs-CZ" dirty="0" smtClean="0"/>
              <a:t>Př.: násobení matic – jednotlivé prvky (řádky, sloupce) můžeme zpracovat paralelně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043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10. Hello MPI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Napište </a:t>
            </a:r>
            <a:r>
              <a:rPr lang="cs-CZ" dirty="0"/>
              <a:t>MPI program, jehož jeden proces vypíše  na standardní výstup (uzlu, na němž běží proces s rankem MPI_COMM_WORLD 0) zprávu "Nazdar z procesu </a:t>
            </a:r>
            <a:r>
              <a:rPr lang="cs-CZ" dirty="0" err="1"/>
              <a:t>xx</a:t>
            </a:r>
            <a:r>
              <a:rPr lang="cs-CZ" dirty="0"/>
              <a:t>!" ze všech  procesů v konfiguraci systému. </a:t>
            </a:r>
            <a:endParaRPr lang="cs-CZ" dirty="0" smtClean="0"/>
          </a:p>
          <a:p>
            <a:r>
              <a:rPr lang="cs-CZ" dirty="0" smtClean="0"/>
              <a:t>Komentujte</a:t>
            </a:r>
            <a:r>
              <a:rPr lang="cs-CZ" dirty="0"/>
              <a:t>, co dělají jednotlivé použité MPI funkce.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569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8864" y="116632"/>
            <a:ext cx="8229600" cy="346050"/>
          </a:xfrm>
        </p:spPr>
        <p:txBody>
          <a:bodyPr/>
          <a:lstStyle/>
          <a:p>
            <a:r>
              <a:rPr lang="cs-CZ" dirty="0" smtClean="0"/>
              <a:t>10. Hello MPI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 err="1" smtClean="0"/>
              <a:t>int</a:t>
            </a:r>
            <a:r>
              <a:rPr lang="cs-CZ" dirty="0" smtClean="0"/>
              <a:t> </a:t>
            </a:r>
            <a:r>
              <a:rPr lang="cs-CZ" dirty="0" err="1" smtClean="0"/>
              <a:t>main</a:t>
            </a:r>
            <a:r>
              <a:rPr lang="cs-CZ" dirty="0" smtClean="0"/>
              <a:t>(</a:t>
            </a:r>
            <a:r>
              <a:rPr lang="cs-CZ" dirty="0" err="1" smtClean="0"/>
              <a:t>int</a:t>
            </a:r>
            <a:r>
              <a:rPr lang="cs-CZ" dirty="0" smtClean="0"/>
              <a:t> </a:t>
            </a:r>
            <a:r>
              <a:rPr lang="cs-CZ" dirty="0" err="1" smtClean="0"/>
              <a:t>argc</a:t>
            </a:r>
            <a:r>
              <a:rPr lang="cs-CZ" dirty="0" smtClean="0"/>
              <a:t>, </a:t>
            </a:r>
            <a:r>
              <a:rPr lang="cs-CZ" dirty="0" err="1" smtClean="0"/>
              <a:t>char</a:t>
            </a:r>
            <a:r>
              <a:rPr lang="cs-CZ" dirty="0" smtClean="0"/>
              <a:t> **</a:t>
            </a:r>
            <a:r>
              <a:rPr lang="cs-CZ" dirty="0" err="1" smtClean="0"/>
              <a:t>argv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 smtClean="0"/>
              <a:t>{</a:t>
            </a:r>
          </a:p>
          <a:p>
            <a:pPr marL="0" indent="0">
              <a:buNone/>
            </a:pPr>
            <a:r>
              <a:rPr lang="cs-CZ" dirty="0" smtClean="0"/>
              <a:t>    </a:t>
            </a:r>
            <a:r>
              <a:rPr lang="cs-CZ" dirty="0" err="1" smtClean="0"/>
              <a:t>char</a:t>
            </a:r>
            <a:r>
              <a:rPr lang="cs-CZ" dirty="0" smtClean="0"/>
              <a:t> </a:t>
            </a:r>
            <a:r>
              <a:rPr lang="cs-CZ" dirty="0" err="1" smtClean="0"/>
              <a:t>buf</a:t>
            </a:r>
            <a:r>
              <a:rPr lang="cs-CZ" dirty="0" smtClean="0"/>
              <a:t>[256];</a:t>
            </a:r>
          </a:p>
          <a:p>
            <a:pPr marL="0" indent="0">
              <a:buNone/>
            </a:pPr>
            <a:r>
              <a:rPr lang="cs-CZ" dirty="0" smtClean="0"/>
              <a:t>    </a:t>
            </a:r>
            <a:r>
              <a:rPr lang="cs-CZ" dirty="0" err="1" smtClean="0"/>
              <a:t>int</a:t>
            </a:r>
            <a:r>
              <a:rPr lang="cs-CZ" dirty="0" smtClean="0"/>
              <a:t> </a:t>
            </a:r>
            <a:r>
              <a:rPr lang="cs-CZ" dirty="0" err="1" smtClean="0"/>
              <a:t>my_rank</a:t>
            </a:r>
            <a:r>
              <a:rPr lang="cs-CZ" dirty="0" smtClean="0"/>
              <a:t>, </a:t>
            </a:r>
            <a:r>
              <a:rPr lang="cs-CZ" dirty="0" err="1" smtClean="0"/>
              <a:t>num_procs</a:t>
            </a:r>
            <a:r>
              <a:rPr lang="cs-CZ" dirty="0" smtClean="0"/>
              <a:t>;</a:t>
            </a:r>
          </a:p>
          <a:p>
            <a:pPr marL="0" indent="0">
              <a:buNone/>
            </a:pPr>
            <a:r>
              <a:rPr lang="cs-CZ" dirty="0" smtClean="0"/>
              <a:t> /* </a:t>
            </a:r>
            <a:r>
              <a:rPr lang="cs-CZ" dirty="0" err="1" smtClean="0"/>
              <a:t>Initialize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infrastructure</a:t>
            </a:r>
            <a:r>
              <a:rPr lang="cs-CZ" dirty="0" smtClean="0"/>
              <a:t> </a:t>
            </a:r>
            <a:r>
              <a:rPr lang="cs-CZ" dirty="0" err="1" smtClean="0"/>
              <a:t>necessary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communication</a:t>
            </a:r>
            <a:r>
              <a:rPr lang="cs-CZ" dirty="0" smtClean="0"/>
              <a:t> */</a:t>
            </a:r>
          </a:p>
          <a:p>
            <a:pPr marL="0" indent="0">
              <a:buNone/>
            </a:pPr>
            <a:r>
              <a:rPr lang="cs-CZ" dirty="0" smtClean="0"/>
              <a:t>    </a:t>
            </a:r>
            <a:r>
              <a:rPr lang="cs-CZ" dirty="0" err="1" smtClean="0"/>
              <a:t>MPI_Init</a:t>
            </a:r>
            <a:r>
              <a:rPr lang="cs-CZ" dirty="0" smtClean="0"/>
              <a:t>(&amp;</a:t>
            </a:r>
            <a:r>
              <a:rPr lang="cs-CZ" dirty="0" err="1" smtClean="0"/>
              <a:t>argc</a:t>
            </a:r>
            <a:r>
              <a:rPr lang="cs-CZ" dirty="0" smtClean="0"/>
              <a:t>, &amp;</a:t>
            </a:r>
            <a:r>
              <a:rPr lang="cs-CZ" dirty="0" err="1" smtClean="0"/>
              <a:t>argv</a:t>
            </a:r>
            <a:r>
              <a:rPr lang="cs-CZ" dirty="0" smtClean="0"/>
              <a:t>);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 /* </a:t>
            </a:r>
            <a:r>
              <a:rPr lang="cs-CZ" dirty="0" err="1" smtClean="0"/>
              <a:t>Identify</a:t>
            </a:r>
            <a:r>
              <a:rPr lang="cs-CZ" dirty="0" smtClean="0"/>
              <a:t> </a:t>
            </a:r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process</a:t>
            </a:r>
            <a:r>
              <a:rPr lang="cs-CZ" dirty="0" smtClean="0"/>
              <a:t> */</a:t>
            </a:r>
          </a:p>
          <a:p>
            <a:pPr marL="0" indent="0">
              <a:buNone/>
            </a:pPr>
            <a:r>
              <a:rPr lang="cs-CZ" dirty="0" smtClean="0"/>
              <a:t>    </a:t>
            </a:r>
            <a:r>
              <a:rPr lang="cs-CZ" dirty="0" err="1" smtClean="0"/>
              <a:t>MPI_Comm_rank</a:t>
            </a:r>
            <a:r>
              <a:rPr lang="cs-CZ" dirty="0" smtClean="0"/>
              <a:t>(MPI_COMM_WORLD, &amp;</a:t>
            </a:r>
            <a:r>
              <a:rPr lang="cs-CZ" dirty="0" err="1" smtClean="0"/>
              <a:t>my_rank</a:t>
            </a:r>
            <a:r>
              <a:rPr lang="cs-CZ" dirty="0" smtClean="0"/>
              <a:t>);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 /* </a:t>
            </a:r>
            <a:r>
              <a:rPr lang="cs-CZ" dirty="0" err="1" smtClean="0"/>
              <a:t>Find</a:t>
            </a:r>
            <a:r>
              <a:rPr lang="cs-CZ" dirty="0" smtClean="0"/>
              <a:t> </a:t>
            </a:r>
            <a:r>
              <a:rPr lang="cs-CZ" dirty="0" err="1" smtClean="0"/>
              <a:t>out</a:t>
            </a:r>
            <a:r>
              <a:rPr lang="cs-CZ" dirty="0" smtClean="0"/>
              <a:t> </a:t>
            </a:r>
            <a:r>
              <a:rPr lang="cs-CZ" dirty="0" err="1" smtClean="0"/>
              <a:t>how</a:t>
            </a:r>
            <a:r>
              <a:rPr lang="cs-CZ" dirty="0" smtClean="0"/>
              <a:t> many </a:t>
            </a:r>
            <a:r>
              <a:rPr lang="cs-CZ" dirty="0" err="1" smtClean="0"/>
              <a:t>total</a:t>
            </a:r>
            <a:r>
              <a:rPr lang="cs-CZ" dirty="0" smtClean="0"/>
              <a:t> </a:t>
            </a:r>
            <a:r>
              <a:rPr lang="cs-CZ" dirty="0" err="1" smtClean="0"/>
              <a:t>processes</a:t>
            </a:r>
            <a:r>
              <a:rPr lang="cs-CZ" dirty="0" smtClean="0"/>
              <a:t> are </a:t>
            </a:r>
            <a:r>
              <a:rPr lang="cs-CZ" dirty="0" err="1" smtClean="0"/>
              <a:t>active</a:t>
            </a:r>
            <a:r>
              <a:rPr lang="cs-CZ" dirty="0" smtClean="0"/>
              <a:t> */</a:t>
            </a:r>
          </a:p>
          <a:p>
            <a:pPr marL="0" indent="0">
              <a:buNone/>
            </a:pPr>
            <a:r>
              <a:rPr lang="cs-CZ" dirty="0" smtClean="0"/>
              <a:t>    </a:t>
            </a:r>
            <a:r>
              <a:rPr lang="cs-CZ" dirty="0" err="1" smtClean="0"/>
              <a:t>MPI_Comm_size</a:t>
            </a:r>
            <a:r>
              <a:rPr lang="cs-CZ" dirty="0" smtClean="0"/>
              <a:t>(MPI_COMM_WORLD, &amp;</a:t>
            </a:r>
            <a:r>
              <a:rPr lang="cs-CZ" dirty="0" err="1" smtClean="0"/>
              <a:t>num_procs</a:t>
            </a:r>
            <a:r>
              <a:rPr lang="cs-CZ" dirty="0" smtClean="0"/>
              <a:t>);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361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946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10. Hello MPI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 err="1" smtClean="0"/>
              <a:t>if</a:t>
            </a:r>
            <a:r>
              <a:rPr lang="cs-CZ" dirty="0" smtClean="0"/>
              <a:t> (</a:t>
            </a:r>
            <a:r>
              <a:rPr lang="cs-CZ" dirty="0" err="1" smtClean="0"/>
              <a:t>my_rank</a:t>
            </a:r>
            <a:r>
              <a:rPr lang="cs-CZ" dirty="0" smtClean="0"/>
              <a:t> == 0) {</a:t>
            </a:r>
          </a:p>
          <a:p>
            <a:pPr marL="0" indent="0">
              <a:buNone/>
            </a:pPr>
            <a:r>
              <a:rPr lang="cs-CZ" dirty="0" smtClean="0"/>
              <a:t>       //</a:t>
            </a:r>
            <a:r>
              <a:rPr lang="cs-CZ" dirty="0" err="1" smtClean="0"/>
              <a:t>Receive</a:t>
            </a:r>
            <a:r>
              <a:rPr lang="cs-CZ" dirty="0" smtClean="0"/>
              <a:t> </a:t>
            </a:r>
            <a:r>
              <a:rPr lang="cs-CZ" dirty="0" err="1" smtClean="0"/>
              <a:t>messages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other</a:t>
            </a:r>
            <a:r>
              <a:rPr lang="cs-CZ" dirty="0" smtClean="0"/>
              <a:t> </a:t>
            </a:r>
            <a:r>
              <a:rPr lang="cs-CZ" dirty="0" err="1" smtClean="0"/>
              <a:t>process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 smtClean="0"/>
              <a:t>       </a:t>
            </a:r>
            <a:r>
              <a:rPr lang="cs-CZ" dirty="0" err="1" smtClean="0"/>
              <a:t>for</a:t>
            </a:r>
            <a:r>
              <a:rPr lang="cs-CZ" dirty="0" smtClean="0"/>
              <a:t> (i= 1;i&lt; </a:t>
            </a:r>
            <a:r>
              <a:rPr lang="cs-CZ" dirty="0" err="1" smtClean="0"/>
              <a:t>num_procs;i</a:t>
            </a:r>
            <a:r>
              <a:rPr lang="cs-CZ" dirty="0" smtClean="0"/>
              <a:t>++){</a:t>
            </a:r>
          </a:p>
          <a:p>
            <a:pPr marL="0" indent="0">
              <a:buNone/>
            </a:pPr>
            <a:r>
              <a:rPr lang="cs-CZ" dirty="0" smtClean="0"/>
              <a:t>         </a:t>
            </a:r>
            <a:r>
              <a:rPr lang="cs-CZ" dirty="0" err="1" smtClean="0"/>
              <a:t>MPI_Recv</a:t>
            </a:r>
            <a:r>
              <a:rPr lang="cs-CZ" dirty="0" smtClean="0"/>
              <a:t>(</a:t>
            </a:r>
            <a:r>
              <a:rPr lang="cs-CZ" dirty="0" err="1" smtClean="0"/>
              <a:t>buf</a:t>
            </a:r>
            <a:r>
              <a:rPr lang="cs-CZ" dirty="0" smtClean="0"/>
              <a:t>, </a:t>
            </a:r>
            <a:r>
              <a:rPr lang="cs-CZ" dirty="0" err="1" smtClean="0"/>
              <a:t>sizeof</a:t>
            </a:r>
            <a:r>
              <a:rPr lang="cs-CZ" dirty="0" smtClean="0"/>
              <a:t>(</a:t>
            </a:r>
            <a:r>
              <a:rPr lang="cs-CZ" dirty="0" err="1" smtClean="0"/>
              <a:t>buf</a:t>
            </a:r>
            <a:r>
              <a:rPr lang="cs-CZ" dirty="0" smtClean="0"/>
              <a:t>), MPI_CHAR, i,  0,     	 	  		MPI_COMM_WORLD,  MPI_STATUS_IGNORE);</a:t>
            </a:r>
          </a:p>
          <a:p>
            <a:pPr marL="0" indent="0">
              <a:buNone/>
            </a:pPr>
            <a:r>
              <a:rPr lang="cs-CZ" dirty="0" smtClean="0"/>
              <a:t>            </a:t>
            </a:r>
            <a:r>
              <a:rPr lang="cs-CZ" dirty="0" err="1" smtClean="0"/>
              <a:t>printf</a:t>
            </a:r>
            <a:r>
              <a:rPr lang="cs-CZ" dirty="0" smtClean="0"/>
              <a:t>("%s\n", </a:t>
            </a:r>
            <a:r>
              <a:rPr lang="cs-CZ" dirty="0" err="1" smtClean="0"/>
              <a:t>buf</a:t>
            </a:r>
            <a:r>
              <a:rPr lang="cs-CZ" dirty="0" smtClean="0"/>
              <a:t>);</a:t>
            </a:r>
          </a:p>
          <a:p>
            <a:pPr marL="0" indent="0">
              <a:buNone/>
            </a:pPr>
            <a:r>
              <a:rPr lang="cs-CZ" dirty="0" smtClean="0"/>
              <a:t>        }</a:t>
            </a:r>
          </a:p>
          <a:p>
            <a:pPr marL="0" indent="0">
              <a:buNone/>
            </a:pPr>
            <a:r>
              <a:rPr lang="cs-CZ" dirty="0" smtClean="0"/>
              <a:t>   } </a:t>
            </a:r>
            <a:r>
              <a:rPr lang="cs-CZ" dirty="0" err="1" smtClean="0"/>
              <a:t>else</a:t>
            </a:r>
            <a:r>
              <a:rPr lang="cs-CZ" dirty="0" smtClean="0"/>
              <a:t> { /* </a:t>
            </a:r>
            <a:r>
              <a:rPr lang="cs-CZ" dirty="0" err="1" smtClean="0"/>
              <a:t>Send</a:t>
            </a:r>
            <a:r>
              <a:rPr lang="cs-CZ" dirty="0" smtClean="0"/>
              <a:t> </a:t>
            </a:r>
            <a:r>
              <a:rPr lang="cs-CZ" dirty="0" err="1" smtClean="0"/>
              <a:t>message</a:t>
            </a:r>
            <a:r>
              <a:rPr lang="cs-CZ" dirty="0" smtClean="0"/>
              <a:t> to </a:t>
            </a:r>
            <a:r>
              <a:rPr lang="cs-CZ" dirty="0" err="1" smtClean="0"/>
              <a:t>process</a:t>
            </a:r>
            <a:r>
              <a:rPr lang="cs-CZ" dirty="0" smtClean="0"/>
              <a:t> #0 */</a:t>
            </a:r>
          </a:p>
          <a:p>
            <a:pPr marL="0" indent="0">
              <a:buNone/>
            </a:pPr>
            <a:r>
              <a:rPr lang="cs-CZ" dirty="0" smtClean="0"/>
              <a:t>      </a:t>
            </a:r>
            <a:r>
              <a:rPr lang="cs-CZ" dirty="0" err="1" smtClean="0"/>
              <a:t>sprintf</a:t>
            </a:r>
            <a:r>
              <a:rPr lang="cs-CZ" dirty="0" smtClean="0"/>
              <a:t>(</a:t>
            </a:r>
            <a:r>
              <a:rPr lang="cs-CZ" dirty="0" err="1" smtClean="0"/>
              <a:t>buf</a:t>
            </a:r>
            <a:r>
              <a:rPr lang="cs-CZ" dirty="0" smtClean="0"/>
              <a:t>, "</a:t>
            </a:r>
            <a:r>
              <a:rPr lang="cs-CZ" dirty="0" err="1" smtClean="0"/>
              <a:t>Process</a:t>
            </a:r>
            <a:r>
              <a:rPr lang="cs-CZ" dirty="0" smtClean="0"/>
              <a:t> %i reporting </a:t>
            </a:r>
            <a:r>
              <a:rPr lang="cs-CZ" dirty="0" err="1" smtClean="0"/>
              <a:t>for</a:t>
            </a:r>
            <a:r>
              <a:rPr lang="cs-CZ" dirty="0" smtClean="0"/>
              <a:t> duty.", </a:t>
            </a:r>
            <a:r>
              <a:rPr lang="cs-CZ" dirty="0" err="1" smtClean="0"/>
              <a:t>my_rank</a:t>
            </a:r>
            <a:r>
              <a:rPr lang="cs-CZ" dirty="0" smtClean="0"/>
              <a:t>);</a:t>
            </a:r>
          </a:p>
          <a:p>
            <a:pPr marL="0" indent="0">
              <a:buNone/>
            </a:pPr>
            <a:r>
              <a:rPr lang="cs-CZ" dirty="0" smtClean="0"/>
              <a:t>        </a:t>
            </a:r>
            <a:r>
              <a:rPr lang="cs-CZ" dirty="0" err="1" smtClean="0"/>
              <a:t>MPI_Send</a:t>
            </a:r>
            <a:r>
              <a:rPr lang="cs-CZ" dirty="0" smtClean="0"/>
              <a:t>(</a:t>
            </a:r>
            <a:r>
              <a:rPr lang="cs-CZ" dirty="0" err="1" smtClean="0"/>
              <a:t>buf</a:t>
            </a:r>
            <a:r>
              <a:rPr lang="cs-CZ" dirty="0" smtClean="0"/>
              <a:t>, </a:t>
            </a:r>
            <a:r>
              <a:rPr lang="cs-CZ" dirty="0" err="1" smtClean="0"/>
              <a:t>sizeof</a:t>
            </a:r>
            <a:r>
              <a:rPr lang="cs-CZ" dirty="0" smtClean="0"/>
              <a:t>(</a:t>
            </a:r>
            <a:r>
              <a:rPr lang="cs-CZ" dirty="0" err="1" smtClean="0"/>
              <a:t>buf</a:t>
            </a:r>
            <a:r>
              <a:rPr lang="cs-CZ" dirty="0" smtClean="0"/>
              <a:t>), MPI_CHAR, 0,  0, 	  			MPI_COMM_WORLD);</a:t>
            </a:r>
          </a:p>
          <a:p>
            <a:pPr marL="0" indent="0">
              <a:buNone/>
            </a:pPr>
            <a:r>
              <a:rPr lang="cs-CZ" dirty="0" smtClean="0"/>
              <a:t>  }</a:t>
            </a:r>
          </a:p>
          <a:p>
            <a:pPr marL="0" indent="0">
              <a:buNone/>
            </a:pPr>
            <a:r>
              <a:rPr lang="cs-CZ" dirty="0" smtClean="0"/>
              <a:t>/* </a:t>
            </a:r>
            <a:r>
              <a:rPr lang="cs-CZ" dirty="0" err="1" smtClean="0"/>
              <a:t>Tear</a:t>
            </a:r>
            <a:r>
              <a:rPr lang="cs-CZ" dirty="0" smtClean="0"/>
              <a:t> </a:t>
            </a:r>
            <a:r>
              <a:rPr lang="cs-CZ" dirty="0" err="1" smtClean="0"/>
              <a:t>down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com</a:t>
            </a:r>
            <a:r>
              <a:rPr lang="cs-CZ" dirty="0" smtClean="0"/>
              <a:t>. </a:t>
            </a:r>
            <a:r>
              <a:rPr lang="cs-CZ" dirty="0" err="1" smtClean="0"/>
              <a:t>infrastructure</a:t>
            </a:r>
            <a:r>
              <a:rPr lang="cs-CZ" dirty="0" smtClean="0"/>
              <a:t>, </a:t>
            </a:r>
            <a:r>
              <a:rPr lang="cs-CZ" dirty="0" err="1" smtClean="0"/>
              <a:t>weak</a:t>
            </a:r>
            <a:r>
              <a:rPr lang="cs-CZ" dirty="0" smtClean="0"/>
              <a:t> </a:t>
            </a:r>
            <a:r>
              <a:rPr lang="cs-CZ" dirty="0" err="1" smtClean="0"/>
              <a:t>synchronization</a:t>
            </a:r>
            <a:r>
              <a:rPr lang="cs-CZ" dirty="0" smtClean="0"/>
              <a:t> point*/</a:t>
            </a:r>
          </a:p>
          <a:p>
            <a:pPr marL="0" indent="0">
              <a:buNone/>
            </a:pPr>
            <a:r>
              <a:rPr lang="cs-CZ" dirty="0" smtClean="0"/>
              <a:t>    </a:t>
            </a:r>
            <a:r>
              <a:rPr lang="cs-CZ" dirty="0" err="1" smtClean="0"/>
              <a:t>MPI_Finalize</a:t>
            </a:r>
            <a:r>
              <a:rPr lang="cs-CZ" dirty="0" smtClean="0"/>
              <a:t>();     return 0;</a:t>
            </a:r>
          </a:p>
          <a:p>
            <a:pPr marL="0" indent="0">
              <a:buNone/>
            </a:pPr>
            <a:r>
              <a:rPr lang="cs-CZ" dirty="0" smtClean="0"/>
              <a:t>}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pPr/>
              <a:t>362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918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11. Pokročilé metody urychlení distribuovaného výpočtu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363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675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11. Faktory ovlivňující rychlost výpočtu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Virtuální topologie, komunikační schéma, distribuované aplikace</a:t>
            </a:r>
          </a:p>
          <a:p>
            <a:r>
              <a:rPr lang="cs-CZ" dirty="0" smtClean="0"/>
              <a:t>Prezentovaná síťová topologie</a:t>
            </a:r>
          </a:p>
          <a:p>
            <a:r>
              <a:rPr lang="cs-CZ" dirty="0" smtClean="0"/>
              <a:t>Fyzická síťová topologie</a:t>
            </a:r>
          </a:p>
          <a:p>
            <a:r>
              <a:rPr lang="cs-CZ" dirty="0" smtClean="0"/>
              <a:t>Výkonnost jednotlivých uzlů v síti</a:t>
            </a:r>
          </a:p>
          <a:p>
            <a:r>
              <a:rPr lang="cs-CZ" dirty="0" smtClean="0"/>
              <a:t>Výpočetní model distribuované aplikace</a:t>
            </a:r>
          </a:p>
          <a:p>
            <a:pPr lvl="1"/>
            <a:r>
              <a:rPr lang="cs-CZ" dirty="0" smtClean="0"/>
              <a:t>Každý proces může běžet podle vlastního programu</a:t>
            </a:r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364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529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11. Obecné řešení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Umístit </a:t>
            </a:r>
            <a:r>
              <a:rPr lang="cs-CZ" dirty="0"/>
              <a:t>procesy na uzly sítě takovým způsobem, aby běžely co nejrychleji </a:t>
            </a:r>
            <a:r>
              <a:rPr lang="cs-CZ" dirty="0" smtClean="0"/>
              <a:t>a zároveň </a:t>
            </a:r>
            <a:r>
              <a:rPr lang="cs-CZ" dirty="0"/>
              <a:t>bylo komunikační zpoždění co nejmenší</a:t>
            </a:r>
          </a:p>
          <a:p>
            <a:pPr lvl="1"/>
            <a:r>
              <a:rPr lang="cs-CZ" dirty="0" smtClean="0"/>
              <a:t>Může </a:t>
            </a:r>
            <a:r>
              <a:rPr lang="cs-CZ" dirty="0"/>
              <a:t>se jednat i o protichůdné požadavky</a:t>
            </a:r>
          </a:p>
          <a:p>
            <a:r>
              <a:rPr lang="cs-CZ" dirty="0" smtClean="0"/>
              <a:t>Zatížení </a:t>
            </a:r>
            <a:r>
              <a:rPr lang="cs-CZ" dirty="0"/>
              <a:t>a dostupnost uzlů se může měnit v čase</a:t>
            </a:r>
          </a:p>
          <a:p>
            <a:r>
              <a:rPr lang="cs-CZ" dirty="0" smtClean="0"/>
              <a:t>Jsou </a:t>
            </a:r>
            <a:r>
              <a:rPr lang="cs-CZ" dirty="0"/>
              <a:t>tři typy úloh</a:t>
            </a:r>
          </a:p>
          <a:p>
            <a:pPr lvl="1"/>
            <a:r>
              <a:rPr lang="cs-CZ" b="1" dirty="0" smtClean="0"/>
              <a:t>S </a:t>
            </a:r>
            <a:r>
              <a:rPr lang="cs-CZ" b="1" dirty="0"/>
              <a:t>konečným časem výpočtu </a:t>
            </a:r>
            <a:r>
              <a:rPr lang="cs-CZ" dirty="0"/>
              <a:t>– distribuovaná aplikace má jenom něco spočítat a pak skončí</a:t>
            </a:r>
          </a:p>
          <a:p>
            <a:pPr lvl="1"/>
            <a:r>
              <a:rPr lang="cs-CZ" b="1" dirty="0" smtClean="0"/>
              <a:t>S </a:t>
            </a:r>
            <a:r>
              <a:rPr lang="cs-CZ" b="1" dirty="0"/>
              <a:t>teoreticky nekonečným časem výpočtu</a:t>
            </a:r>
            <a:r>
              <a:rPr lang="cs-CZ" dirty="0"/>
              <a:t> – distribuovaná aplikace poskytuje službu</a:t>
            </a:r>
          </a:p>
          <a:p>
            <a:pPr lvl="2"/>
            <a:r>
              <a:rPr lang="cs-CZ" dirty="0" smtClean="0"/>
              <a:t>Neplatí</a:t>
            </a:r>
            <a:r>
              <a:rPr lang="cs-CZ" dirty="0"/>
              <a:t>, že uzel musí být zcela vytížen výpočtem po celou </a:t>
            </a:r>
            <a:r>
              <a:rPr lang="cs-CZ" dirty="0" smtClean="0"/>
              <a:t>dobu</a:t>
            </a:r>
            <a:endParaRPr lang="cs-CZ" dirty="0"/>
          </a:p>
          <a:p>
            <a:pPr lvl="1"/>
            <a:r>
              <a:rPr lang="cs-CZ" b="1" dirty="0" err="1" smtClean="0"/>
              <a:t>Processing</a:t>
            </a:r>
            <a:r>
              <a:rPr lang="cs-CZ" b="1" dirty="0" smtClean="0"/>
              <a:t> </a:t>
            </a:r>
            <a:r>
              <a:rPr lang="cs-CZ" b="1" dirty="0" err="1"/>
              <a:t>While</a:t>
            </a:r>
            <a:r>
              <a:rPr lang="cs-CZ" b="1" dirty="0"/>
              <a:t> in Transit</a:t>
            </a:r>
            <a:r>
              <a:rPr lang="cs-CZ" dirty="0"/>
              <a:t> – výpočet se nad daty provádí během jejich přenosu</a:t>
            </a:r>
          </a:p>
          <a:p>
            <a:pPr lvl="2"/>
            <a:r>
              <a:rPr lang="cs-CZ" dirty="0" smtClean="0"/>
              <a:t>Např</a:t>
            </a:r>
            <a:r>
              <a:rPr lang="cs-CZ" dirty="0"/>
              <a:t>. </a:t>
            </a:r>
            <a:r>
              <a:rPr lang="cs-CZ" dirty="0" err="1"/>
              <a:t>Active</a:t>
            </a:r>
            <a:r>
              <a:rPr lang="cs-CZ" dirty="0"/>
              <a:t> Network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365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363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11. </a:t>
            </a:r>
            <a:r>
              <a:rPr lang="cs-CZ" dirty="0" err="1"/>
              <a:t>Load</a:t>
            </a:r>
            <a:r>
              <a:rPr lang="cs-CZ" dirty="0"/>
              <a:t> </a:t>
            </a:r>
            <a:r>
              <a:rPr lang="cs-CZ" dirty="0" err="1" smtClean="0"/>
              <a:t>Sharing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Předpokládá </a:t>
            </a:r>
            <a:r>
              <a:rPr lang="cs-CZ" dirty="0"/>
              <a:t>se prostředí pracovních stanic, které nemusejí být vždy plně vytíženy</a:t>
            </a:r>
          </a:p>
          <a:p>
            <a:r>
              <a:rPr lang="cs-CZ" dirty="0" smtClean="0"/>
              <a:t>Jeden </a:t>
            </a:r>
            <a:r>
              <a:rPr lang="cs-CZ" dirty="0"/>
              <a:t>uzel se vyhradí jako master, kde se spustí aplikace</a:t>
            </a:r>
          </a:p>
          <a:p>
            <a:pPr lvl="1"/>
            <a:r>
              <a:rPr lang="cs-CZ" dirty="0" smtClean="0"/>
              <a:t>Ostatní </a:t>
            </a:r>
            <a:r>
              <a:rPr lang="cs-CZ" dirty="0"/>
              <a:t>uzly se označují termínem </a:t>
            </a:r>
            <a:r>
              <a:rPr lang="cs-CZ" dirty="0" err="1"/>
              <a:t>slave</a:t>
            </a:r>
            <a:endParaRPr lang="cs-CZ" dirty="0"/>
          </a:p>
          <a:p>
            <a:r>
              <a:rPr lang="cs-CZ" dirty="0" smtClean="0"/>
              <a:t>V </a:t>
            </a:r>
            <a:r>
              <a:rPr lang="cs-CZ" dirty="0"/>
              <a:t>okamžiku, kdy je master vytížen na maximum, zkusí se vyhledat nevytížený uzel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366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742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10. LS - Červ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Jednotlivé procesy </a:t>
            </a:r>
            <a:r>
              <a:rPr lang="cs-CZ" dirty="0"/>
              <a:t>se mohou replikovat na nevytížených uzlech</a:t>
            </a:r>
          </a:p>
          <a:p>
            <a:r>
              <a:rPr lang="cs-CZ" dirty="0" smtClean="0"/>
              <a:t>Červ se </a:t>
            </a:r>
            <a:r>
              <a:rPr lang="cs-CZ" dirty="0"/>
              <a:t>skládá z několika segmentů – procesů</a:t>
            </a:r>
          </a:p>
          <a:p>
            <a:r>
              <a:rPr lang="cs-CZ" dirty="0" smtClean="0"/>
              <a:t>Počet segmentů </a:t>
            </a:r>
            <a:r>
              <a:rPr lang="cs-CZ" dirty="0"/>
              <a:t>je buď pevně stanoven, nebo se při </a:t>
            </a:r>
            <a:r>
              <a:rPr lang="cs-CZ" dirty="0" smtClean="0"/>
              <a:t>pokročilejší implementaci stanovuje </a:t>
            </a:r>
            <a:r>
              <a:rPr lang="cs-CZ" dirty="0"/>
              <a:t>dynamicky podle okolností</a:t>
            </a:r>
          </a:p>
          <a:p>
            <a:r>
              <a:rPr lang="cs-CZ" dirty="0" smtClean="0"/>
              <a:t>Nápadně připomíná </a:t>
            </a:r>
            <a:r>
              <a:rPr lang="cs-CZ" dirty="0"/>
              <a:t>šíření virů</a:t>
            </a:r>
          </a:p>
          <a:p>
            <a:r>
              <a:rPr lang="cs-CZ" dirty="0" smtClean="0"/>
              <a:t>Červ musí </a:t>
            </a:r>
            <a:r>
              <a:rPr lang="cs-CZ" dirty="0"/>
              <a:t>být věrohodný pro uživatele pracovních stanic</a:t>
            </a:r>
          </a:p>
          <a:p>
            <a:r>
              <a:rPr lang="cs-CZ" dirty="0" smtClean="0"/>
              <a:t>Komponenty červa</a:t>
            </a:r>
            <a:endParaRPr lang="cs-CZ" dirty="0"/>
          </a:p>
          <a:p>
            <a:pPr lvl="1"/>
            <a:r>
              <a:rPr lang="cs-CZ" dirty="0" smtClean="0"/>
              <a:t>inicializační </a:t>
            </a:r>
            <a:r>
              <a:rPr lang="cs-CZ" dirty="0"/>
              <a:t>kód ke spuštění master</a:t>
            </a:r>
          </a:p>
          <a:p>
            <a:pPr lvl="1"/>
            <a:r>
              <a:rPr lang="cs-CZ" dirty="0" smtClean="0"/>
              <a:t>inicializační </a:t>
            </a:r>
            <a:r>
              <a:rPr lang="cs-CZ" dirty="0"/>
              <a:t>kód ke spuštění </a:t>
            </a:r>
            <a:r>
              <a:rPr lang="cs-CZ" dirty="0" err="1"/>
              <a:t>slave</a:t>
            </a:r>
            <a:endParaRPr lang="cs-CZ" dirty="0"/>
          </a:p>
          <a:p>
            <a:pPr lvl="1"/>
            <a:r>
              <a:rPr lang="cs-CZ" dirty="0" smtClean="0"/>
              <a:t>výpočetní </a:t>
            </a:r>
            <a:r>
              <a:rPr lang="cs-CZ" dirty="0"/>
              <a:t>program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367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802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10. LS - </a:t>
            </a:r>
            <a:r>
              <a:rPr lang="cs-CZ" dirty="0" smtClean="0"/>
              <a:t>Červ - život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Nalezení nevytíženého </a:t>
            </a:r>
            <a:r>
              <a:rPr lang="cs-CZ" dirty="0"/>
              <a:t>uzlu</a:t>
            </a:r>
          </a:p>
          <a:p>
            <a:pPr lvl="1"/>
            <a:r>
              <a:rPr lang="cs-CZ" dirty="0" smtClean="0"/>
              <a:t>žádný </a:t>
            </a:r>
            <a:r>
              <a:rPr lang="cs-CZ" dirty="0"/>
              <a:t>uzel nezná globální stav sítě a proto se každý segment musí postarat o nalezení volné stanice sám za sebe</a:t>
            </a:r>
          </a:p>
          <a:p>
            <a:pPr lvl="1"/>
            <a:r>
              <a:rPr lang="cs-CZ" dirty="0" smtClean="0"/>
              <a:t>lze </a:t>
            </a:r>
            <a:r>
              <a:rPr lang="cs-CZ" dirty="0"/>
              <a:t>hledat například pomocí </a:t>
            </a:r>
            <a:r>
              <a:rPr lang="cs-CZ" dirty="0" err="1"/>
              <a:t>broadcastu</a:t>
            </a:r>
            <a:endParaRPr lang="cs-CZ" dirty="0"/>
          </a:p>
          <a:p>
            <a:pPr lvl="1"/>
            <a:r>
              <a:rPr lang="cs-CZ" dirty="0" smtClean="0"/>
              <a:t>hodila </a:t>
            </a:r>
            <a:r>
              <a:rPr lang="cs-CZ" dirty="0"/>
              <a:t>by se synchronizace, protože několik segmentů může soupeřit o </a:t>
            </a:r>
            <a:r>
              <a:rPr lang="cs-CZ" dirty="0" smtClean="0"/>
              <a:t>stejný uzel</a:t>
            </a:r>
            <a:endParaRPr lang="cs-CZ" dirty="0"/>
          </a:p>
          <a:p>
            <a:r>
              <a:rPr lang="cs-CZ" dirty="0" smtClean="0"/>
              <a:t>Uvolnění uzlu</a:t>
            </a:r>
            <a:endParaRPr lang="cs-CZ" dirty="0"/>
          </a:p>
          <a:p>
            <a:pPr lvl="1"/>
            <a:r>
              <a:rPr lang="cs-CZ" dirty="0" smtClean="0"/>
              <a:t>segment </a:t>
            </a:r>
            <a:r>
              <a:rPr lang="cs-CZ" dirty="0"/>
              <a:t>se musí postarat, aby uzel byl zase viditelný jako dostupný i pro ostatní</a:t>
            </a:r>
          </a:p>
          <a:p>
            <a:r>
              <a:rPr lang="cs-CZ" dirty="0" smtClean="0"/>
              <a:t>Kontrola růstu</a:t>
            </a:r>
            <a:endParaRPr lang="cs-CZ" dirty="0"/>
          </a:p>
          <a:p>
            <a:pPr lvl="1"/>
            <a:r>
              <a:rPr lang="cs-CZ" dirty="0" smtClean="0"/>
              <a:t>čím </a:t>
            </a:r>
            <a:r>
              <a:rPr lang="cs-CZ" dirty="0"/>
              <a:t>větší červ, tím vyšší rychlost výpočtu, ale vznikají další problémy</a:t>
            </a:r>
          </a:p>
          <a:p>
            <a:pPr lvl="2"/>
            <a:r>
              <a:rPr lang="cs-CZ" dirty="0" smtClean="0"/>
              <a:t>rychlost </a:t>
            </a:r>
            <a:r>
              <a:rPr lang="cs-CZ" dirty="0"/>
              <a:t>nemusí růst lineárně</a:t>
            </a:r>
          </a:p>
          <a:p>
            <a:pPr lvl="2"/>
            <a:r>
              <a:rPr lang="cs-CZ" dirty="0" smtClean="0"/>
              <a:t>synchronizace</a:t>
            </a:r>
            <a:endParaRPr lang="cs-CZ" dirty="0"/>
          </a:p>
          <a:p>
            <a:pPr lvl="2"/>
            <a:r>
              <a:rPr lang="cs-CZ" dirty="0" smtClean="0"/>
              <a:t>stabilita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368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052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11. </a:t>
            </a:r>
            <a:r>
              <a:rPr lang="cs-CZ" dirty="0"/>
              <a:t>LS - </a:t>
            </a:r>
            <a:r>
              <a:rPr lang="cs-CZ" dirty="0" err="1" smtClean="0"/>
              <a:t>Condor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Snaží se </a:t>
            </a:r>
            <a:r>
              <a:rPr lang="cs-CZ" dirty="0"/>
              <a:t>o </a:t>
            </a:r>
            <a:r>
              <a:rPr lang="cs-CZ" dirty="0" err="1"/>
              <a:t>fér</a:t>
            </a:r>
            <a:r>
              <a:rPr lang="cs-CZ" dirty="0"/>
              <a:t> využívání všech uzlů</a:t>
            </a:r>
          </a:p>
          <a:p>
            <a:r>
              <a:rPr lang="cs-CZ" dirty="0" smtClean="0"/>
              <a:t>Pokud některý </a:t>
            </a:r>
            <a:r>
              <a:rPr lang="cs-CZ" dirty="0"/>
              <a:t>uzel selže, proces se restartuje jinde</a:t>
            </a:r>
          </a:p>
          <a:p>
            <a:r>
              <a:rPr lang="cs-CZ" dirty="0" smtClean="0"/>
              <a:t>arbitr</a:t>
            </a:r>
            <a:r>
              <a:rPr lang="cs-CZ" dirty="0"/>
              <a:t>, který rozhoduje o tom, kde se spustí proces</a:t>
            </a:r>
          </a:p>
          <a:p>
            <a:pPr lvl="1"/>
            <a:r>
              <a:rPr lang="cs-CZ" dirty="0" smtClean="0"/>
              <a:t>sám </a:t>
            </a:r>
            <a:r>
              <a:rPr lang="cs-CZ" dirty="0"/>
              <a:t>hledá použitelné uzly</a:t>
            </a:r>
          </a:p>
          <a:p>
            <a:pPr lvl="1"/>
            <a:r>
              <a:rPr lang="cs-CZ" dirty="0" smtClean="0"/>
              <a:t>centralizované </a:t>
            </a:r>
            <a:r>
              <a:rPr lang="cs-CZ" dirty="0"/>
              <a:t>místo – možnost selhání</a:t>
            </a:r>
          </a:p>
          <a:p>
            <a:r>
              <a:rPr lang="cs-CZ" dirty="0" smtClean="0"/>
              <a:t></a:t>
            </a:r>
            <a:r>
              <a:rPr lang="cs-CZ" dirty="0" err="1" smtClean="0"/>
              <a:t>checkpoints</a:t>
            </a:r>
            <a:endParaRPr lang="cs-CZ" dirty="0"/>
          </a:p>
          <a:p>
            <a:pPr lvl="1"/>
            <a:r>
              <a:rPr lang="cs-CZ" dirty="0" smtClean="0"/>
              <a:t>procesy </a:t>
            </a:r>
            <a:r>
              <a:rPr lang="cs-CZ" dirty="0"/>
              <a:t>lze relokovat za běhu distribuované aplikace</a:t>
            </a:r>
          </a:p>
          <a:p>
            <a:pPr lvl="2"/>
            <a:r>
              <a:rPr lang="cs-CZ" dirty="0" smtClean="0"/>
              <a:t>používá </a:t>
            </a:r>
            <a:r>
              <a:rPr lang="cs-CZ" dirty="0"/>
              <a:t>se ukládání obrazu procesu v paměti, ne rekonstrukce stavu</a:t>
            </a:r>
          </a:p>
          <a:p>
            <a:pPr lvl="2"/>
            <a:r>
              <a:rPr lang="cs-CZ" dirty="0" smtClean="0"/>
              <a:t>uzly </a:t>
            </a:r>
            <a:r>
              <a:rPr lang="cs-CZ" dirty="0"/>
              <a:t>musejí být identické</a:t>
            </a:r>
          </a:p>
          <a:p>
            <a:r>
              <a:rPr lang="cs-CZ" dirty="0" smtClean="0"/>
              <a:t></a:t>
            </a:r>
            <a:r>
              <a:rPr lang="cs-CZ" dirty="0" err="1" smtClean="0"/>
              <a:t>checkpoint</a:t>
            </a:r>
            <a:r>
              <a:rPr lang="cs-CZ" dirty="0" smtClean="0"/>
              <a:t> </a:t>
            </a:r>
            <a:r>
              <a:rPr lang="cs-CZ" dirty="0"/>
              <a:t>se ukládá periodicky</a:t>
            </a:r>
          </a:p>
          <a:p>
            <a:pPr lvl="1"/>
            <a:r>
              <a:rPr lang="cs-CZ" dirty="0" smtClean="0"/>
              <a:t>pokud </a:t>
            </a:r>
            <a:r>
              <a:rPr lang="cs-CZ" dirty="0"/>
              <a:t>selže výpočet, použije se poslední </a:t>
            </a:r>
            <a:r>
              <a:rPr lang="cs-CZ" dirty="0" err="1"/>
              <a:t>checkpoint</a:t>
            </a:r>
            <a:endParaRPr lang="cs-CZ" dirty="0"/>
          </a:p>
          <a:p>
            <a:r>
              <a:rPr lang="cs-CZ" dirty="0" smtClean="0"/>
              <a:t></a:t>
            </a:r>
            <a:r>
              <a:rPr lang="cs-CZ" dirty="0" err="1" smtClean="0"/>
              <a:t>pre-emptivnost</a:t>
            </a:r>
            <a:r>
              <a:rPr lang="cs-CZ" dirty="0" smtClean="0"/>
              <a:t> </a:t>
            </a:r>
            <a:r>
              <a:rPr lang="cs-CZ" dirty="0"/>
              <a:t>procesů je implementována pomocí </a:t>
            </a:r>
            <a:r>
              <a:rPr lang="cs-CZ" dirty="0" err="1" smtClean="0"/>
              <a:t>checkpointů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369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880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</a:t>
            </a:r>
            <a:r>
              <a:rPr lang="cs-CZ" dirty="0" err="1" smtClean="0"/>
              <a:t>Flynnova</a:t>
            </a:r>
            <a:r>
              <a:rPr lang="cs-CZ" dirty="0" smtClean="0"/>
              <a:t> taxonomie – MIMD: MPMD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Multiple</a:t>
            </a:r>
            <a:r>
              <a:rPr lang="cs-CZ" dirty="0" smtClean="0"/>
              <a:t> program, </a:t>
            </a:r>
            <a:r>
              <a:rPr lang="cs-CZ" dirty="0" err="1" smtClean="0"/>
              <a:t>multiple</a:t>
            </a:r>
            <a:r>
              <a:rPr lang="cs-CZ" dirty="0" smtClean="0"/>
              <a:t> data</a:t>
            </a:r>
          </a:p>
          <a:p>
            <a:r>
              <a:rPr lang="cs-CZ" dirty="0" smtClean="0"/>
              <a:t>Několik procesorů autonomně vykonává </a:t>
            </a:r>
            <a:r>
              <a:rPr lang="cs-CZ" b="1" dirty="0" smtClean="0"/>
              <a:t>více</a:t>
            </a:r>
            <a:r>
              <a:rPr lang="cs-CZ" dirty="0" smtClean="0"/>
              <a:t> </a:t>
            </a:r>
            <a:r>
              <a:rPr lang="cs-CZ" b="1" dirty="0" smtClean="0"/>
              <a:t>programů</a:t>
            </a:r>
            <a:r>
              <a:rPr lang="cs-CZ" dirty="0" smtClean="0"/>
              <a:t> nad </a:t>
            </a:r>
            <a:r>
              <a:rPr lang="cs-CZ" b="1" dirty="0" smtClean="0"/>
              <a:t>různými</a:t>
            </a:r>
            <a:r>
              <a:rPr lang="cs-CZ" dirty="0" smtClean="0"/>
              <a:t> </a:t>
            </a:r>
            <a:r>
              <a:rPr lang="cs-CZ" b="1" dirty="0" smtClean="0"/>
              <a:t>daty</a:t>
            </a:r>
          </a:p>
          <a:p>
            <a:r>
              <a:rPr lang="cs-CZ" dirty="0" smtClean="0"/>
              <a:t>Např. </a:t>
            </a:r>
            <a:r>
              <a:rPr lang="cs-CZ" dirty="0" err="1" smtClean="0"/>
              <a:t>farmer-worker</a:t>
            </a:r>
            <a:endParaRPr lang="cs-CZ" dirty="0" smtClean="0"/>
          </a:p>
          <a:p>
            <a:pPr lvl="1"/>
            <a:r>
              <a:rPr lang="cs-CZ" dirty="0" smtClean="0"/>
              <a:t>Jeden proces úkoluje ostatní</a:t>
            </a:r>
          </a:p>
          <a:p>
            <a:r>
              <a:rPr lang="cs-CZ" b="1" dirty="0" smtClean="0"/>
              <a:t>Nemusí jít o urychlení</a:t>
            </a:r>
            <a:r>
              <a:rPr lang="cs-CZ" dirty="0" smtClean="0"/>
              <a:t> výpočtu</a:t>
            </a:r>
          </a:p>
          <a:p>
            <a:r>
              <a:rPr lang="cs-CZ" b="1" dirty="0" smtClean="0"/>
              <a:t>Dekompozice výpočtu </a:t>
            </a:r>
            <a:r>
              <a:rPr lang="cs-CZ" dirty="0" smtClean="0"/>
              <a:t>na relativně samostatné činnosti, z nichž některé lze vykonat paralelně</a:t>
            </a:r>
          </a:p>
          <a:p>
            <a:r>
              <a:rPr lang="cs-CZ" dirty="0" smtClean="0"/>
              <a:t>Složitá činnost nad menšími daty</a:t>
            </a:r>
          </a:p>
          <a:p>
            <a:pPr lvl="1"/>
            <a:r>
              <a:rPr lang="cs-CZ" dirty="0" smtClean="0"/>
              <a:t>Dílčí </a:t>
            </a:r>
            <a:r>
              <a:rPr lang="cs-CZ" dirty="0"/>
              <a:t>činnosti mají přiřazena svá </a:t>
            </a:r>
            <a:r>
              <a:rPr lang="cs-CZ" dirty="0" smtClean="0"/>
              <a:t>lokální data</a:t>
            </a:r>
          </a:p>
          <a:p>
            <a:r>
              <a:rPr lang="cs-CZ" dirty="0" smtClean="0"/>
              <a:t>Dekompozici lze vyjádřit precedenčním grafem</a:t>
            </a:r>
          </a:p>
          <a:p>
            <a:r>
              <a:rPr lang="cs-CZ" dirty="0" smtClean="0"/>
              <a:t>Lze implementovat na jedno i multiprocesoru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30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11. </a:t>
            </a:r>
            <a:r>
              <a:rPr lang="cs-CZ" dirty="0" err="1"/>
              <a:t>Load</a:t>
            </a:r>
            <a:r>
              <a:rPr lang="cs-CZ" dirty="0"/>
              <a:t> </a:t>
            </a:r>
            <a:r>
              <a:rPr lang="cs-CZ" dirty="0" err="1" smtClean="0"/>
              <a:t>Balancing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Proces distribuce </a:t>
            </a:r>
            <a:r>
              <a:rPr lang="cs-CZ" dirty="0"/>
              <a:t>síťového provozu mezi několik serverů</a:t>
            </a:r>
            <a:endParaRPr lang="cs-CZ" dirty="0" smtClean="0"/>
          </a:p>
          <a:p>
            <a:r>
              <a:rPr lang="cs-CZ" dirty="0" smtClean="0"/>
              <a:t>Na rozdíl </a:t>
            </a:r>
            <a:r>
              <a:rPr lang="cs-CZ" dirty="0"/>
              <a:t>od </a:t>
            </a:r>
            <a:r>
              <a:rPr lang="cs-CZ" dirty="0" err="1"/>
              <a:t>load-sharingu</a:t>
            </a:r>
            <a:r>
              <a:rPr lang="cs-CZ" dirty="0"/>
              <a:t> se předpokládá, že celá síť je dostupná pro výpočet</a:t>
            </a:r>
          </a:p>
          <a:p>
            <a:r>
              <a:rPr lang="cs-CZ" dirty="0" smtClean="0"/>
              <a:t>Existuje několik </a:t>
            </a:r>
            <a:r>
              <a:rPr lang="cs-CZ" dirty="0"/>
              <a:t>různých metod, které se liší použitelností, účinností, náročností na zdroje (paměť, procesor, …), přesností, spolehlivostí, </a:t>
            </a:r>
            <a:r>
              <a:rPr lang="cs-CZ" dirty="0" smtClean="0"/>
              <a:t>…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370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301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11. </a:t>
            </a:r>
            <a:r>
              <a:rPr lang="cs-CZ" dirty="0" err="1"/>
              <a:t>Load</a:t>
            </a:r>
            <a:r>
              <a:rPr lang="cs-CZ" dirty="0"/>
              <a:t> </a:t>
            </a:r>
            <a:r>
              <a:rPr lang="cs-CZ" dirty="0" err="1"/>
              <a:t>Balancing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371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4" y="620688"/>
            <a:ext cx="8899865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940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11. </a:t>
            </a:r>
            <a:r>
              <a:rPr lang="cs-CZ" dirty="0" smtClean="0"/>
              <a:t>Static </a:t>
            </a:r>
            <a:r>
              <a:rPr lang="cs-CZ" dirty="0" err="1" smtClean="0"/>
              <a:t>Load</a:t>
            </a:r>
            <a:r>
              <a:rPr lang="cs-CZ" dirty="0" smtClean="0"/>
              <a:t> </a:t>
            </a:r>
            <a:r>
              <a:rPr lang="cs-CZ" dirty="0" err="1"/>
              <a:t>Balancing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Výpočet přiřazení procesů na uzly je proveden ještě před spuštěním distribuované aplikace</a:t>
            </a:r>
          </a:p>
          <a:p>
            <a:pPr lvl="1"/>
            <a:r>
              <a:rPr lang="cs-CZ" dirty="0" smtClean="0"/>
              <a:t>Výpočet může běžet libovolně dlouho, abychom dosáhli požadované přesnosti předpovědi </a:t>
            </a:r>
          </a:p>
          <a:p>
            <a:pPr lvl="2"/>
            <a:r>
              <a:rPr lang="cs-CZ" dirty="0" smtClean="0"/>
              <a:t>Pokud ji metoda umožňuje dosáhnout</a:t>
            </a:r>
          </a:p>
          <a:p>
            <a:r>
              <a:rPr lang="cs-CZ" dirty="0" smtClean="0"/>
              <a:t>Nelze reagovat na dynamické prostředí</a:t>
            </a:r>
          </a:p>
          <a:p>
            <a:r>
              <a:rPr lang="cs-CZ" dirty="0" smtClean="0"/>
              <a:t>Vyžaduje předem informace o chování sítě a aplikace </a:t>
            </a:r>
          </a:p>
          <a:p>
            <a:pPr lvl="1"/>
            <a:r>
              <a:rPr lang="cs-CZ" dirty="0" smtClean="0"/>
              <a:t>Např. komunikační zpoždění, doby běhu procesů</a:t>
            </a:r>
            <a:endParaRPr lang="cs-CZ" dirty="0"/>
          </a:p>
          <a:p>
            <a:pPr lvl="1"/>
            <a:r>
              <a:rPr lang="pl-PL" dirty="0"/>
              <a:t>vliv na přesnost a tedy i rychlost výpočtu </a:t>
            </a:r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372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308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11. </a:t>
            </a:r>
            <a:r>
              <a:rPr lang="cs-CZ" dirty="0" err="1" smtClean="0"/>
              <a:t>Dynamic</a:t>
            </a:r>
            <a:r>
              <a:rPr lang="cs-CZ" dirty="0" smtClean="0"/>
              <a:t> </a:t>
            </a:r>
            <a:r>
              <a:rPr lang="cs-CZ" dirty="0" err="1" smtClean="0"/>
              <a:t>load</a:t>
            </a:r>
            <a:r>
              <a:rPr lang="cs-CZ" dirty="0" smtClean="0"/>
              <a:t> </a:t>
            </a:r>
            <a:r>
              <a:rPr lang="cs-CZ" dirty="0" err="1" smtClean="0"/>
              <a:t>balancing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Výpočet přiřazení procesů na uzly sítě se provádí za běhu distribuované aplikace</a:t>
            </a:r>
          </a:p>
          <a:p>
            <a:pPr lvl="1"/>
            <a:r>
              <a:rPr lang="cs-CZ" dirty="0" smtClean="0"/>
              <a:t>Výpočet se odehrává v reálném čase </a:t>
            </a:r>
          </a:p>
          <a:p>
            <a:pPr lvl="2"/>
            <a:r>
              <a:rPr lang="cs-CZ" dirty="0" smtClean="0"/>
              <a:t>Nemůže si dovolit konzumovat příliš zdrojů</a:t>
            </a:r>
          </a:p>
          <a:p>
            <a:r>
              <a:rPr lang="cs-CZ" dirty="0" smtClean="0"/>
              <a:t>Umí se vyrovnat s dynamickými změnami</a:t>
            </a:r>
          </a:p>
          <a:p>
            <a:pPr lvl="1"/>
            <a:r>
              <a:rPr lang="cs-CZ" dirty="0" smtClean="0"/>
              <a:t>Procesy musí umět preempci</a:t>
            </a:r>
          </a:p>
          <a:p>
            <a:r>
              <a:rPr lang="cs-CZ" dirty="0" smtClean="0"/>
              <a:t>Potřebné informace lze zajistit až za běhu aplikace</a:t>
            </a:r>
          </a:p>
          <a:p>
            <a:pPr lvl="1"/>
            <a:r>
              <a:rPr lang="cs-CZ" dirty="0" smtClean="0"/>
              <a:t>Nebo si část vyžádat předem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373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771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11. DLB - </a:t>
            </a:r>
            <a:r>
              <a:rPr lang="cs-CZ" dirty="0" err="1" smtClean="0"/>
              <a:t>pre-emptivní</a:t>
            </a:r>
            <a:r>
              <a:rPr lang="cs-CZ" dirty="0" smtClean="0"/>
              <a:t> </a:t>
            </a:r>
            <a:r>
              <a:rPr lang="cs-CZ" dirty="0" err="1" smtClean="0"/>
              <a:t>load</a:t>
            </a:r>
            <a:r>
              <a:rPr lang="cs-CZ" dirty="0" smtClean="0"/>
              <a:t> </a:t>
            </a:r>
            <a:r>
              <a:rPr lang="cs-CZ" dirty="0" err="1" smtClean="0"/>
              <a:t>balancing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Procesy lze </a:t>
            </a:r>
            <a:r>
              <a:rPr lang="cs-CZ" dirty="0"/>
              <a:t>přerušit během výpočtu a přemístit je na jiný uzel, aby bylo možné kompenzovat změny v síti</a:t>
            </a:r>
          </a:p>
          <a:p>
            <a:r>
              <a:rPr lang="cs-CZ" dirty="0" smtClean="0"/>
              <a:t>Např. </a:t>
            </a:r>
            <a:r>
              <a:rPr lang="cs-CZ" dirty="0"/>
              <a:t>některý z procesů mohl skončit svoji činnost, </a:t>
            </a:r>
            <a:r>
              <a:rPr lang="cs-CZ" dirty="0" smtClean="0"/>
              <a:t>nebo </a:t>
            </a:r>
            <a:r>
              <a:rPr lang="cs-CZ" dirty="0"/>
              <a:t>se odebral do dlouhodobého </a:t>
            </a:r>
            <a:r>
              <a:rPr lang="cs-CZ" dirty="0" err="1"/>
              <a:t>wait</a:t>
            </a:r>
            <a:r>
              <a:rPr lang="cs-CZ" dirty="0"/>
              <a:t>-stavu</a:t>
            </a:r>
          </a:p>
          <a:p>
            <a:pPr lvl="1"/>
            <a:r>
              <a:rPr lang="cs-CZ" dirty="0" smtClean="0"/>
              <a:t>pokud </a:t>
            </a:r>
            <a:r>
              <a:rPr lang="cs-CZ" dirty="0"/>
              <a:t>tuto vlastnost procesy nemají, na změny lze reagovat až při </a:t>
            </a:r>
            <a:r>
              <a:rPr lang="cs-CZ" dirty="0" smtClean="0"/>
              <a:t>vytváření</a:t>
            </a:r>
          </a:p>
          <a:p>
            <a:pPr lvl="1"/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374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419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11. </a:t>
            </a:r>
            <a:r>
              <a:rPr lang="cs-CZ" dirty="0" smtClean="0"/>
              <a:t>DLB - Centralizované </a:t>
            </a:r>
            <a:r>
              <a:rPr lang="cs-CZ" dirty="0" err="1"/>
              <a:t>load</a:t>
            </a:r>
            <a:r>
              <a:rPr lang="cs-CZ" dirty="0"/>
              <a:t> </a:t>
            </a:r>
            <a:r>
              <a:rPr lang="cs-CZ" dirty="0" err="1"/>
              <a:t>balancing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Mají jeden </a:t>
            </a:r>
            <a:r>
              <a:rPr lang="cs-CZ" dirty="0"/>
              <a:t>centrální prvek, arbitr, který rozhoduje o rozdělování zátěže na jednotlivé uzly</a:t>
            </a:r>
          </a:p>
          <a:p>
            <a:pPr lvl="1"/>
            <a:r>
              <a:rPr lang="cs-CZ" dirty="0"/>
              <a:t>centrální prvek je slabé </a:t>
            </a:r>
            <a:r>
              <a:rPr lang="cs-CZ" dirty="0" smtClean="0"/>
              <a:t>místo</a:t>
            </a:r>
            <a:endParaRPr lang="cs-CZ" dirty="0"/>
          </a:p>
          <a:p>
            <a:pPr lvl="1"/>
            <a:r>
              <a:rPr lang="cs-CZ" dirty="0"/>
              <a:t>centralizované správa vyžaduje komunikaci jednoho uzlu se všemi</a:t>
            </a:r>
          </a:p>
          <a:p>
            <a:pPr lvl="2"/>
            <a:r>
              <a:rPr lang="cs-CZ" dirty="0"/>
              <a:t>možnost přetížení</a:t>
            </a:r>
          </a:p>
          <a:p>
            <a:pPr lvl="1"/>
            <a:r>
              <a:rPr lang="cs-CZ" dirty="0"/>
              <a:t>arbitr má přehled o známé síti a proto lze očekávat, že dokáže zátěž rozdělovat celkem efektivně bez rizik, která jsou jinak spojena s distribuovaným principem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375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553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11. </a:t>
            </a:r>
            <a:r>
              <a:rPr lang="cs-CZ" dirty="0" smtClean="0"/>
              <a:t>DLB - Distribuované </a:t>
            </a:r>
            <a:r>
              <a:rPr lang="cs-CZ" dirty="0" err="1" smtClean="0"/>
              <a:t>load</a:t>
            </a:r>
            <a:r>
              <a:rPr lang="cs-CZ" dirty="0" smtClean="0"/>
              <a:t> </a:t>
            </a:r>
            <a:r>
              <a:rPr lang="cs-CZ" dirty="0" err="1"/>
              <a:t>balancing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Rozhodování o </a:t>
            </a:r>
            <a:r>
              <a:rPr lang="cs-CZ" dirty="0"/>
              <a:t>rozdělování zátěže provádí několik procesů, až všechny procesy</a:t>
            </a:r>
          </a:p>
          <a:p>
            <a:pPr lvl="1"/>
            <a:r>
              <a:rPr lang="cs-CZ" dirty="0" smtClean="0"/>
              <a:t>mohou </a:t>
            </a:r>
            <a:r>
              <a:rPr lang="cs-CZ" dirty="0"/>
              <a:t>být distribuovány na několik uzlů</a:t>
            </a:r>
          </a:p>
          <a:p>
            <a:r>
              <a:rPr lang="cs-CZ" dirty="0" smtClean="0"/>
              <a:t>Když jeden </a:t>
            </a:r>
            <a:r>
              <a:rPr lang="cs-CZ" dirty="0"/>
              <a:t>selže, nic se neděje, pokud ho výpočetní model aplikace nutně nepotřebuje k životu</a:t>
            </a:r>
          </a:p>
          <a:p>
            <a:r>
              <a:rPr lang="cs-CZ" dirty="0" smtClean="0"/>
              <a:t>Procesy, </a:t>
            </a:r>
            <a:r>
              <a:rPr lang="cs-CZ" dirty="0"/>
              <a:t>které provádějí rozhodování mohou být buď specialisté, anebo to mají jako „vedlejšák“ ke </a:t>
            </a:r>
            <a:r>
              <a:rPr lang="cs-CZ" dirty="0" smtClean="0"/>
              <a:t>své hlavní </a:t>
            </a:r>
            <a:r>
              <a:rPr lang="cs-CZ" dirty="0"/>
              <a:t>činnosti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376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211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11. </a:t>
            </a:r>
            <a:r>
              <a:rPr lang="cs-CZ" dirty="0" smtClean="0"/>
              <a:t>DLB - adaptivní, kooperativní </a:t>
            </a:r>
            <a:r>
              <a:rPr lang="cs-CZ" dirty="0" err="1" smtClean="0"/>
              <a:t>load</a:t>
            </a:r>
            <a:r>
              <a:rPr lang="cs-CZ" dirty="0" smtClean="0"/>
              <a:t> </a:t>
            </a:r>
            <a:r>
              <a:rPr lang="cs-CZ" dirty="0" err="1" smtClean="0"/>
              <a:t>balancing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adaptivní</a:t>
            </a:r>
          </a:p>
          <a:p>
            <a:pPr lvl="1"/>
            <a:r>
              <a:rPr lang="cs-CZ" dirty="0" smtClean="0"/>
              <a:t>síť </a:t>
            </a:r>
            <a:r>
              <a:rPr lang="cs-CZ" dirty="0"/>
              <a:t>prochází změnami během výpočtu – mění se stav uzlů</a:t>
            </a:r>
          </a:p>
          <a:p>
            <a:pPr lvl="1"/>
            <a:r>
              <a:rPr lang="cs-CZ" dirty="0" smtClean="0"/>
              <a:t>adaptivní </a:t>
            </a:r>
            <a:r>
              <a:rPr lang="cs-CZ" dirty="0"/>
              <a:t>metody berou do úvahy i několik předchozích stavů při rozhodování o přidělení zátěže</a:t>
            </a:r>
          </a:p>
          <a:p>
            <a:r>
              <a:rPr lang="cs-CZ" dirty="0"/>
              <a:t> </a:t>
            </a:r>
            <a:r>
              <a:rPr lang="cs-CZ" b="1" dirty="0" smtClean="0"/>
              <a:t>kooperativní</a:t>
            </a:r>
            <a:endParaRPr lang="cs-CZ" b="1" dirty="0"/>
          </a:p>
          <a:p>
            <a:pPr lvl="1"/>
            <a:r>
              <a:rPr lang="cs-CZ" dirty="0" smtClean="0"/>
              <a:t>každý </a:t>
            </a:r>
            <a:r>
              <a:rPr lang="cs-CZ" dirty="0"/>
              <a:t>proces se může rozhodovat buď sám za sebe, nebo může na rozhodnutí spolupracovat s ostatními</a:t>
            </a:r>
          </a:p>
          <a:p>
            <a:pPr lvl="1"/>
            <a:r>
              <a:rPr lang="cs-CZ" b="1" dirty="0" smtClean="0"/>
              <a:t>přímo</a:t>
            </a:r>
            <a:r>
              <a:rPr lang="cs-CZ" dirty="0" smtClean="0"/>
              <a:t> </a:t>
            </a:r>
            <a:r>
              <a:rPr lang="cs-CZ" dirty="0"/>
              <a:t>– procesy spolupracují nad konkrétním rozhodnutí</a:t>
            </a:r>
          </a:p>
          <a:p>
            <a:pPr lvl="1"/>
            <a:r>
              <a:rPr lang="cs-CZ" b="1" dirty="0" smtClean="0"/>
              <a:t>nepřímo</a:t>
            </a:r>
            <a:r>
              <a:rPr lang="cs-CZ" dirty="0" smtClean="0"/>
              <a:t> </a:t>
            </a:r>
            <a:r>
              <a:rPr lang="cs-CZ" dirty="0"/>
              <a:t>– procesy dávají informace o svých rozhodnutích k dispozici ostatním a ty je použijí při svých rozhodnutích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377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180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496" y="116632"/>
            <a:ext cx="9001000" cy="346050"/>
          </a:xfrm>
        </p:spPr>
        <p:txBody>
          <a:bodyPr/>
          <a:lstStyle/>
          <a:p>
            <a:r>
              <a:rPr lang="cs-CZ" dirty="0"/>
              <a:t>11. DLB - </a:t>
            </a:r>
            <a:r>
              <a:rPr lang="cs-CZ" dirty="0" err="1" smtClean="0"/>
              <a:t>sender-initiated</a:t>
            </a:r>
            <a:r>
              <a:rPr lang="cs-CZ" dirty="0" smtClean="0"/>
              <a:t>, </a:t>
            </a:r>
            <a:r>
              <a:rPr lang="cs-CZ" dirty="0" err="1" smtClean="0"/>
              <a:t>receiver-init</a:t>
            </a:r>
            <a:r>
              <a:rPr lang="cs-CZ" dirty="0" smtClean="0"/>
              <a:t>. </a:t>
            </a:r>
            <a:r>
              <a:rPr lang="cs-CZ" dirty="0" err="1" smtClean="0"/>
              <a:t>load</a:t>
            </a:r>
            <a:r>
              <a:rPr lang="cs-CZ" dirty="0" smtClean="0"/>
              <a:t> </a:t>
            </a:r>
            <a:r>
              <a:rPr lang="cs-CZ" dirty="0" err="1" smtClean="0"/>
              <a:t>balancing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err="1"/>
              <a:t>sender-initiated</a:t>
            </a:r>
            <a:endParaRPr lang="cs-CZ" b="1" dirty="0"/>
          </a:p>
          <a:p>
            <a:pPr lvl="1"/>
            <a:r>
              <a:rPr lang="cs-CZ" dirty="0" smtClean="0"/>
              <a:t>v </a:t>
            </a:r>
            <a:r>
              <a:rPr lang="cs-CZ" dirty="0"/>
              <a:t>okamžiku, kdy je uzel zatížen přes určitou mez, začne vyhledávat jiné uzly, kam by přemístil část své zátěže</a:t>
            </a:r>
          </a:p>
          <a:p>
            <a:pPr lvl="1"/>
            <a:r>
              <a:rPr lang="cs-CZ" dirty="0" smtClean="0"/>
              <a:t>je </a:t>
            </a:r>
            <a:r>
              <a:rPr lang="cs-CZ" dirty="0"/>
              <a:t>to režie navíc, protože čas potřebný na vyhledávání nových uzlů mohl být použit na běh procesů</a:t>
            </a:r>
          </a:p>
          <a:p>
            <a:r>
              <a:rPr lang="cs-CZ" dirty="0"/>
              <a:t> </a:t>
            </a:r>
            <a:r>
              <a:rPr lang="cs-CZ" b="1" dirty="0" err="1" smtClean="0"/>
              <a:t>receiver-initiated</a:t>
            </a:r>
            <a:endParaRPr lang="cs-CZ" b="1" dirty="0"/>
          </a:p>
          <a:p>
            <a:pPr lvl="1"/>
            <a:r>
              <a:rPr lang="cs-CZ" dirty="0" smtClean="0"/>
              <a:t>v </a:t>
            </a:r>
            <a:r>
              <a:rPr lang="cs-CZ" dirty="0"/>
              <a:t>okamžiku, kdy zátěž uzlu klesne pod určitou mez, začne vyhledávat jiné uzly, odkud by mohl převzít jejich zátěž</a:t>
            </a:r>
          </a:p>
          <a:p>
            <a:pPr lvl="1"/>
            <a:r>
              <a:rPr lang="cs-CZ" dirty="0" smtClean="0"/>
              <a:t>režie </a:t>
            </a:r>
            <a:r>
              <a:rPr lang="cs-CZ" dirty="0"/>
              <a:t>se projeví zvýšenou komunikací, uzel má dost volného výpočetního času, který může alokovat </a:t>
            </a:r>
            <a:r>
              <a:rPr lang="cs-CZ" dirty="0" smtClean="0"/>
              <a:t>pro vyhledávání </a:t>
            </a:r>
            <a:r>
              <a:rPr lang="cs-CZ" dirty="0"/>
              <a:t>zátěže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378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934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11. </a:t>
            </a:r>
            <a:r>
              <a:rPr lang="cs-CZ" dirty="0" err="1" smtClean="0"/>
              <a:t>Load</a:t>
            </a:r>
            <a:r>
              <a:rPr lang="cs-CZ" dirty="0" smtClean="0"/>
              <a:t> </a:t>
            </a:r>
            <a:r>
              <a:rPr lang="cs-CZ" dirty="0" err="1"/>
              <a:t>Redistribution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Load</a:t>
            </a:r>
            <a:r>
              <a:rPr lang="cs-CZ" dirty="0" smtClean="0"/>
              <a:t> </a:t>
            </a:r>
            <a:r>
              <a:rPr lang="cs-CZ" dirty="0" err="1" smtClean="0"/>
              <a:t>balancing</a:t>
            </a:r>
            <a:r>
              <a:rPr lang="cs-CZ" dirty="0" smtClean="0"/>
              <a:t> měří zátěž v počtu procesů</a:t>
            </a:r>
          </a:p>
          <a:p>
            <a:pPr lvl="1"/>
            <a:r>
              <a:rPr lang="cs-CZ" dirty="0" smtClean="0"/>
              <a:t>Není nejlepší</a:t>
            </a:r>
            <a:endParaRPr lang="cs-CZ" dirty="0"/>
          </a:p>
          <a:p>
            <a:r>
              <a:rPr lang="cs-CZ" dirty="0" smtClean="0"/>
              <a:t>Metoda vyžaduje </a:t>
            </a:r>
            <a:r>
              <a:rPr lang="cs-CZ" dirty="0"/>
              <a:t>pokročilou síťovou architekturu jako jsou Aktivní sítě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379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869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 – Složitost (</a:t>
            </a:r>
            <a:r>
              <a:rPr lang="cs-CZ" dirty="0" err="1" smtClean="0"/>
              <a:t>Complexity</a:t>
            </a:r>
            <a:r>
              <a:rPr lang="cs-CZ" dirty="0" smtClean="0"/>
              <a:t>), Cena (</a:t>
            </a:r>
            <a:r>
              <a:rPr lang="cs-CZ" dirty="0" err="1" smtClean="0"/>
              <a:t>cost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Složitost </a:t>
            </a:r>
            <a:r>
              <a:rPr lang="cs-CZ" dirty="0" smtClean="0"/>
              <a:t>(</a:t>
            </a:r>
            <a:r>
              <a:rPr lang="cs-CZ" dirty="0" err="1" smtClean="0"/>
              <a:t>complexity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Maxim. doba výpočtu algoritmu pro všechny možné kombinace dat</a:t>
            </a:r>
          </a:p>
          <a:p>
            <a:pPr lvl="1"/>
            <a:r>
              <a:rPr lang="cs-CZ" dirty="0" smtClean="0"/>
              <a:t>O(n) = n – složitost </a:t>
            </a:r>
            <a:r>
              <a:rPr lang="cs-CZ" dirty="0" err="1" smtClean="0"/>
              <a:t>sekv</a:t>
            </a:r>
            <a:r>
              <a:rPr lang="cs-CZ" dirty="0" smtClean="0"/>
              <a:t>. </a:t>
            </a:r>
            <a:r>
              <a:rPr lang="cs-CZ" dirty="0" err="1" smtClean="0"/>
              <a:t>alg</a:t>
            </a:r>
            <a:r>
              <a:rPr lang="cs-CZ" dirty="0" smtClean="0"/>
              <a:t>., která je lin. závislá na počtu prvků (</a:t>
            </a:r>
            <a:r>
              <a:rPr lang="cs-CZ" i="1" dirty="0" smtClean="0"/>
              <a:t>n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Paralelní součet na p=n/2 procesorech – O(log n)</a:t>
            </a:r>
          </a:p>
          <a:p>
            <a:r>
              <a:rPr lang="cs-CZ" b="1" dirty="0" smtClean="0"/>
              <a:t>Cena </a:t>
            </a:r>
            <a:r>
              <a:rPr lang="cs-CZ" dirty="0" smtClean="0"/>
              <a:t>(</a:t>
            </a:r>
            <a:r>
              <a:rPr lang="cs-CZ" dirty="0" err="1" smtClean="0"/>
              <a:t>cost</a:t>
            </a:r>
            <a:r>
              <a:rPr lang="cs-CZ" dirty="0" smtClean="0"/>
              <a:t>)</a:t>
            </a:r>
            <a:endParaRPr lang="cs-CZ" b="1" dirty="0" smtClean="0"/>
          </a:p>
          <a:p>
            <a:pPr lvl="1"/>
            <a:r>
              <a:rPr lang="cs-CZ" dirty="0" smtClean="0"/>
              <a:t>Složitost krát počet procesorů:   </a:t>
            </a:r>
            <a:r>
              <a:rPr lang="cs-CZ" dirty="0" err="1" smtClean="0"/>
              <a:t>cost</a:t>
            </a:r>
            <a:r>
              <a:rPr lang="cs-CZ" dirty="0" smtClean="0"/>
              <a:t> = </a:t>
            </a:r>
            <a:r>
              <a:rPr lang="cs-CZ" dirty="0" err="1" smtClean="0"/>
              <a:t>compl</a:t>
            </a:r>
            <a:r>
              <a:rPr lang="cs-CZ" dirty="0" smtClean="0"/>
              <a:t>. * p</a:t>
            </a:r>
          </a:p>
          <a:p>
            <a:pPr lvl="1"/>
            <a:r>
              <a:rPr lang="cs-CZ" dirty="0" smtClean="0"/>
              <a:t>Složitost vzhledem k počtu použitých procesorů</a:t>
            </a:r>
          </a:p>
          <a:p>
            <a:pPr lvl="1"/>
            <a:r>
              <a:rPr lang="cs-CZ" dirty="0" smtClean="0"/>
              <a:t>Je úměrná celkovému strojovému času všech použitých procesorů</a:t>
            </a:r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849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11. LRD - Programovatelná síť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 tradiční síti založené na IP si uzly mezi sebou posílají pakety, které mohou </a:t>
            </a:r>
            <a:r>
              <a:rPr lang="cs-CZ" dirty="0" smtClean="0"/>
              <a:t>nést PDU </a:t>
            </a:r>
            <a:r>
              <a:rPr lang="cs-CZ" dirty="0"/>
              <a:t>(</a:t>
            </a:r>
            <a:r>
              <a:rPr lang="cs-CZ" dirty="0" err="1"/>
              <a:t>Protocol</a:t>
            </a:r>
            <a:r>
              <a:rPr lang="cs-CZ" dirty="0"/>
              <a:t> Data Unit) vyšších (ISO/OSI) vrstev</a:t>
            </a:r>
          </a:p>
          <a:p>
            <a:pPr lvl="1"/>
            <a:r>
              <a:rPr lang="cs-CZ" dirty="0" smtClean="0"/>
              <a:t>Pokud </a:t>
            </a:r>
            <a:r>
              <a:rPr lang="cs-CZ" dirty="0"/>
              <a:t>ale na cílovém uzlu není přítomen sw, který by danému PDU </a:t>
            </a:r>
            <a:r>
              <a:rPr lang="cs-CZ" dirty="0" smtClean="0"/>
              <a:t>rozuměl, je </a:t>
            </a:r>
            <a:r>
              <a:rPr lang="cs-CZ" dirty="0"/>
              <a:t>PDU zahozena</a:t>
            </a:r>
          </a:p>
          <a:p>
            <a:pPr lvl="1"/>
            <a:r>
              <a:rPr lang="cs-CZ" dirty="0" smtClean="0"/>
              <a:t>Síť </a:t>
            </a:r>
            <a:r>
              <a:rPr lang="cs-CZ" dirty="0"/>
              <a:t>nedokáže získávat (učit se) novou funkcionalitu</a:t>
            </a:r>
          </a:p>
          <a:p>
            <a:pPr lvl="1"/>
            <a:r>
              <a:rPr lang="cs-CZ" dirty="0" smtClean="0"/>
              <a:t>Je </a:t>
            </a:r>
            <a:r>
              <a:rPr lang="cs-CZ" dirty="0"/>
              <a:t>to jenom reaktivní přístup</a:t>
            </a:r>
          </a:p>
          <a:p>
            <a:pPr lvl="2"/>
            <a:r>
              <a:rPr lang="cs-CZ" dirty="0" smtClean="0"/>
              <a:t>Všechno </a:t>
            </a:r>
            <a:r>
              <a:rPr lang="cs-CZ" dirty="0"/>
              <a:t>musí být už předem připraveno. Např. na všech uzlech musíte mít nainstalované a spuštěné MPI, než spustíte svoji aplikaci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380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715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11. LRD - Programovatelná síť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Programovatelná </a:t>
            </a:r>
            <a:r>
              <a:rPr lang="cs-CZ" dirty="0"/>
              <a:t>síť dokáže spustit na uzlu kód v závislosti na obsahu přijatého</a:t>
            </a:r>
          </a:p>
          <a:p>
            <a:r>
              <a:rPr lang="cs-CZ" dirty="0"/>
              <a:t>PDU</a:t>
            </a:r>
          </a:p>
          <a:p>
            <a:pPr lvl="1"/>
            <a:r>
              <a:rPr lang="cs-CZ" dirty="0" smtClean="0"/>
              <a:t>Jedná </a:t>
            </a:r>
            <a:r>
              <a:rPr lang="cs-CZ" dirty="0"/>
              <a:t>se o pro-aktivní přístup – tj. je to distribuovaný výpočet</a:t>
            </a:r>
          </a:p>
          <a:p>
            <a:pPr lvl="1"/>
            <a:r>
              <a:rPr lang="cs-CZ" dirty="0" smtClean="0"/>
              <a:t>Dle </a:t>
            </a:r>
            <a:r>
              <a:rPr lang="cs-CZ" dirty="0"/>
              <a:t>potřeby umí kód získat odjinud (což jim pro praktické nasazení „zlomilo vaz“)</a:t>
            </a:r>
          </a:p>
          <a:p>
            <a:pPr lvl="2"/>
            <a:r>
              <a:rPr lang="cs-CZ" dirty="0" smtClean="0"/>
              <a:t>Mobilní </a:t>
            </a:r>
            <a:r>
              <a:rPr lang="cs-CZ" dirty="0"/>
              <a:t>agenti, Aktivní sítě</a:t>
            </a:r>
          </a:p>
          <a:p>
            <a:pPr lvl="2"/>
            <a:r>
              <a:rPr lang="cs-CZ" dirty="0" smtClean="0"/>
              <a:t>Pro-aktivní </a:t>
            </a:r>
            <a:r>
              <a:rPr lang="cs-CZ" dirty="0"/>
              <a:t>síť umožňuje elegantně řešit složité problémy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381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780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11. LRD - </a:t>
            </a:r>
            <a:r>
              <a:rPr lang="cs-CZ" dirty="0" smtClean="0"/>
              <a:t>PS - Aktivní síť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aktivní síti je zapotřebí standardizace pouze dvou věcí:</a:t>
            </a:r>
          </a:p>
          <a:p>
            <a:pPr lvl="1"/>
            <a:r>
              <a:rPr lang="cs-CZ" dirty="0" smtClean="0"/>
              <a:t>Programového </a:t>
            </a:r>
            <a:r>
              <a:rPr lang="cs-CZ" dirty="0"/>
              <a:t>kódu</a:t>
            </a:r>
          </a:p>
          <a:p>
            <a:pPr lvl="2"/>
            <a:r>
              <a:rPr lang="cs-CZ" dirty="0" smtClean="0"/>
              <a:t>Kód </a:t>
            </a:r>
            <a:r>
              <a:rPr lang="cs-CZ" dirty="0"/>
              <a:t>vykonává </a:t>
            </a:r>
            <a:r>
              <a:rPr lang="cs-CZ" dirty="0" err="1"/>
              <a:t>Execution</a:t>
            </a:r>
            <a:r>
              <a:rPr lang="cs-CZ" dirty="0"/>
              <a:t> </a:t>
            </a:r>
            <a:r>
              <a:rPr lang="cs-CZ" dirty="0" err="1"/>
              <a:t>Environment</a:t>
            </a:r>
            <a:r>
              <a:rPr lang="cs-CZ" dirty="0"/>
              <a:t> (EE).</a:t>
            </a:r>
          </a:p>
          <a:p>
            <a:pPr lvl="2"/>
            <a:r>
              <a:rPr lang="cs-CZ" dirty="0" smtClean="0"/>
              <a:t>Na </a:t>
            </a:r>
            <a:r>
              <a:rPr lang="cs-CZ" dirty="0"/>
              <a:t>jednom uzlu může být několik EE.</a:t>
            </a:r>
          </a:p>
          <a:p>
            <a:pPr lvl="1"/>
            <a:r>
              <a:rPr lang="cs-CZ" dirty="0" err="1" smtClean="0"/>
              <a:t>Code</a:t>
            </a:r>
            <a:r>
              <a:rPr lang="cs-CZ" dirty="0" smtClean="0"/>
              <a:t> </a:t>
            </a:r>
            <a:r>
              <a:rPr lang="cs-CZ" dirty="0" err="1"/>
              <a:t>distribution</a:t>
            </a:r>
            <a:r>
              <a:rPr lang="cs-CZ" dirty="0"/>
              <a:t> </a:t>
            </a:r>
            <a:r>
              <a:rPr lang="cs-CZ" dirty="0" err="1"/>
              <a:t>protocol</a:t>
            </a:r>
            <a:endParaRPr lang="cs-CZ" dirty="0"/>
          </a:p>
          <a:p>
            <a:pPr lvl="2"/>
            <a:r>
              <a:rPr lang="cs-CZ" dirty="0" smtClean="0"/>
              <a:t>Vše </a:t>
            </a:r>
            <a:r>
              <a:rPr lang="cs-CZ" dirty="0"/>
              <a:t>ostatní je pak už aplikačně specifické.</a:t>
            </a:r>
          </a:p>
          <a:p>
            <a:pPr lvl="3"/>
            <a:r>
              <a:rPr lang="cs-CZ" dirty="0" smtClean="0"/>
              <a:t>Objevili </a:t>
            </a:r>
            <a:r>
              <a:rPr lang="cs-CZ" dirty="0"/>
              <a:t>jsme v protokolu bezpečnostní chybu?</a:t>
            </a:r>
          </a:p>
          <a:p>
            <a:pPr lvl="3"/>
            <a:r>
              <a:rPr lang="cs-CZ" dirty="0" smtClean="0"/>
              <a:t>Nevadí</a:t>
            </a:r>
            <a:r>
              <a:rPr lang="cs-CZ" dirty="0"/>
              <a:t>, namísto dlouhého </a:t>
            </a:r>
            <a:r>
              <a:rPr lang="cs-CZ" dirty="0" smtClean="0"/>
              <a:t>čekání na konsensus o tom, jak ji opravit můžeme hned nasadit vlastní opravu, protože může koexistovat s původním protokolem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382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944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11. </a:t>
            </a:r>
            <a:r>
              <a:rPr lang="cs-CZ" dirty="0">
                <a:solidFill>
                  <a:srgbClr val="FF0000"/>
                </a:solidFill>
              </a:rPr>
              <a:t>LRD - PS - Aktivní </a:t>
            </a:r>
            <a:r>
              <a:rPr lang="cs-CZ" dirty="0" smtClean="0">
                <a:solidFill>
                  <a:srgbClr val="FF0000"/>
                </a:solidFill>
              </a:rPr>
              <a:t>síť, IP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404664"/>
            <a:ext cx="8928992" cy="6453336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 smtClean="0"/>
              <a:t>IP </a:t>
            </a:r>
            <a:endParaRPr lang="cs-CZ" b="1" dirty="0"/>
          </a:p>
          <a:p>
            <a:pPr lvl="1"/>
            <a:r>
              <a:rPr lang="cs-CZ" dirty="0" smtClean="0"/>
              <a:t>Dvojice </a:t>
            </a:r>
            <a:r>
              <a:rPr lang="cs-CZ" dirty="0"/>
              <a:t>vysílající a příjemce </a:t>
            </a:r>
          </a:p>
          <a:p>
            <a:pPr lvl="1"/>
            <a:r>
              <a:rPr lang="cs-CZ" dirty="0" smtClean="0"/>
              <a:t>Vysílající </a:t>
            </a:r>
            <a:r>
              <a:rPr lang="cs-CZ" dirty="0"/>
              <a:t>odešle paket na konkrétní adresu, včetně portu, kde předpokládá příjemce </a:t>
            </a:r>
          </a:p>
          <a:p>
            <a:pPr lvl="1"/>
            <a:r>
              <a:rPr lang="cs-CZ" dirty="0" smtClean="0"/>
              <a:t>Pokud </a:t>
            </a:r>
            <a:r>
              <a:rPr lang="cs-CZ" dirty="0"/>
              <a:t>tam není, paket se zahodí a vysílající zjistí chybu až </a:t>
            </a:r>
            <a:r>
              <a:rPr lang="cs-CZ" dirty="0" err="1"/>
              <a:t>timeoutem</a:t>
            </a:r>
            <a:r>
              <a:rPr lang="cs-CZ" dirty="0"/>
              <a:t> </a:t>
            </a:r>
          </a:p>
          <a:p>
            <a:r>
              <a:rPr lang="cs-CZ" b="1" dirty="0"/>
              <a:t>Aktivní síť </a:t>
            </a:r>
          </a:p>
          <a:p>
            <a:pPr lvl="1"/>
            <a:r>
              <a:rPr lang="cs-CZ" dirty="0" smtClean="0"/>
              <a:t>Paket</a:t>
            </a:r>
            <a:r>
              <a:rPr lang="cs-CZ" dirty="0"/>
              <a:t>, nazývaný </a:t>
            </a:r>
            <a:r>
              <a:rPr lang="cs-CZ" dirty="0" err="1"/>
              <a:t>capsule</a:t>
            </a:r>
            <a:r>
              <a:rPr lang="cs-CZ" dirty="0"/>
              <a:t>, je asociován s kódem, který se spustí na každém uzlu, kterým </a:t>
            </a:r>
            <a:r>
              <a:rPr lang="cs-CZ" dirty="0" err="1"/>
              <a:t>capsule</a:t>
            </a:r>
            <a:r>
              <a:rPr lang="cs-CZ" dirty="0"/>
              <a:t> prochází </a:t>
            </a:r>
          </a:p>
          <a:p>
            <a:pPr lvl="2"/>
            <a:r>
              <a:rPr lang="cs-CZ" dirty="0" smtClean="0"/>
              <a:t>Vždy </a:t>
            </a:r>
            <a:r>
              <a:rPr lang="cs-CZ" dirty="0"/>
              <a:t>je přítomný příjemce </a:t>
            </a:r>
          </a:p>
          <a:p>
            <a:pPr lvl="1"/>
            <a:r>
              <a:rPr lang="cs-CZ" dirty="0"/>
              <a:t>Kód může manipulovat s daty, vlastnostmi (cíl, TTL, atd.) a vykonávat další uživatelsky definované činnosti </a:t>
            </a:r>
          </a:p>
          <a:p>
            <a:pPr lvl="1"/>
            <a:r>
              <a:rPr lang="pt-BR" dirty="0" smtClean="0"/>
              <a:t>Proces </a:t>
            </a:r>
            <a:r>
              <a:rPr lang="pt-BR" dirty="0"/>
              <a:t>se označuje termínem aktivní aplikace </a:t>
            </a:r>
          </a:p>
          <a:p>
            <a:pPr lvl="2"/>
            <a:r>
              <a:rPr lang="cs-CZ" dirty="0" smtClean="0"/>
              <a:t>Distribuovaná </a:t>
            </a:r>
            <a:r>
              <a:rPr lang="cs-CZ" dirty="0"/>
              <a:t>aktivní aplikace se skládá z několika aktivních aplikací, které mohou injektovat </a:t>
            </a:r>
            <a:r>
              <a:rPr lang="cs-CZ" dirty="0" err="1"/>
              <a:t>capsule</a:t>
            </a:r>
            <a:r>
              <a:rPr lang="cs-CZ" dirty="0"/>
              <a:t> a zároveň </a:t>
            </a:r>
            <a:r>
              <a:rPr lang="cs-CZ" dirty="0" err="1"/>
              <a:t>capsule</a:t>
            </a:r>
            <a:r>
              <a:rPr lang="cs-CZ" dirty="0"/>
              <a:t> může injektovat aktivní aplikace </a:t>
            </a:r>
          </a:p>
          <a:p>
            <a:pPr lvl="2"/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383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118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11. </a:t>
            </a:r>
            <a:r>
              <a:rPr lang="cs-CZ" dirty="0" err="1" smtClean="0"/>
              <a:t>Load</a:t>
            </a:r>
            <a:r>
              <a:rPr lang="cs-CZ" dirty="0" smtClean="0"/>
              <a:t> </a:t>
            </a:r>
            <a:r>
              <a:rPr lang="cs-CZ" dirty="0" err="1" smtClean="0"/>
              <a:t>Redistribution</a:t>
            </a:r>
            <a:r>
              <a:rPr lang="cs-CZ" dirty="0" smtClean="0"/>
              <a:t>, Case</a:t>
            </a:r>
            <a:r>
              <a:rPr lang="cs-CZ" dirty="0"/>
              <a:t> </a:t>
            </a:r>
            <a:r>
              <a:rPr lang="cs-CZ" dirty="0" smtClean="0"/>
              <a:t>Study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Metoda bude </a:t>
            </a:r>
            <a:r>
              <a:rPr lang="cs-CZ" dirty="0"/>
              <a:t>naprosto nezávislá na konkrétní aplikaci a síťové topologie, </a:t>
            </a:r>
            <a:r>
              <a:rPr lang="cs-CZ" dirty="0" smtClean="0"/>
              <a:t>výkonnosti uzlů</a:t>
            </a:r>
            <a:r>
              <a:rPr lang="cs-CZ" dirty="0"/>
              <a:t>, atd.</a:t>
            </a:r>
          </a:p>
          <a:p>
            <a:pPr lvl="1"/>
            <a:r>
              <a:rPr lang="cs-CZ" dirty="0" smtClean="0"/>
              <a:t>vše </a:t>
            </a:r>
            <a:r>
              <a:rPr lang="cs-CZ" dirty="0"/>
              <a:t>si dokáže zjistit sama za běhu</a:t>
            </a:r>
          </a:p>
          <a:p>
            <a:pPr lvl="1"/>
            <a:r>
              <a:rPr lang="cs-CZ" dirty="0" smtClean="0"/>
              <a:t>programátor </a:t>
            </a:r>
            <a:r>
              <a:rPr lang="cs-CZ" dirty="0"/>
              <a:t>ji jenom použije jako knihovnu a napíšu podporu pro </a:t>
            </a:r>
            <a:r>
              <a:rPr lang="cs-CZ" dirty="0" smtClean="0"/>
              <a:t>migraci procesů</a:t>
            </a:r>
            <a:endParaRPr lang="cs-CZ" dirty="0"/>
          </a:p>
          <a:p>
            <a:pPr lvl="1"/>
            <a:r>
              <a:rPr lang="cs-CZ" dirty="0" smtClean="0"/>
              <a:t>ukládání </a:t>
            </a:r>
            <a:r>
              <a:rPr lang="cs-CZ" dirty="0"/>
              <a:t>a rekonstrukce stavu, protože v uzly nemusejí být identické a tím pádem ani nelze obnovovat</a:t>
            </a:r>
          </a:p>
          <a:p>
            <a:pPr lvl="1"/>
            <a:r>
              <a:rPr lang="cs-CZ" dirty="0"/>
              <a:t>paměťový obraz</a:t>
            </a:r>
          </a:p>
          <a:p>
            <a:pPr lvl="1"/>
            <a:r>
              <a:rPr lang="cs-CZ" dirty="0" smtClean="0"/>
              <a:t>jak </a:t>
            </a:r>
            <a:r>
              <a:rPr lang="cs-CZ" dirty="0"/>
              <a:t>obnovit platné </a:t>
            </a:r>
            <a:r>
              <a:rPr lang="cs-CZ" dirty="0" err="1"/>
              <a:t>handles</a:t>
            </a:r>
            <a:r>
              <a:rPr lang="cs-CZ" dirty="0"/>
              <a:t> systémových objektů na jiném uzlu?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384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365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11. </a:t>
            </a:r>
            <a:r>
              <a:rPr lang="cs-CZ" dirty="0" smtClean="0"/>
              <a:t>LRD, </a:t>
            </a:r>
            <a:r>
              <a:rPr lang="cs-CZ" dirty="0"/>
              <a:t>Case Study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Princip</a:t>
            </a:r>
          </a:p>
          <a:p>
            <a:pPr lvl="1"/>
            <a:r>
              <a:rPr lang="cs-CZ" dirty="0"/>
              <a:t>Procesy se rozhodují samy za sebe,</a:t>
            </a:r>
          </a:p>
          <a:p>
            <a:pPr lvl="1"/>
            <a:r>
              <a:rPr lang="cs-CZ" dirty="0"/>
              <a:t>Periodicky zkoumají své okolí</a:t>
            </a:r>
          </a:p>
          <a:p>
            <a:pPr lvl="1"/>
            <a:r>
              <a:rPr lang="cs-CZ" dirty="0"/>
              <a:t>Nepřímo spolupracují</a:t>
            </a:r>
          </a:p>
          <a:p>
            <a:pPr lvl="1"/>
            <a:r>
              <a:rPr lang="cs-CZ" dirty="0"/>
              <a:t>=&gt; chovají se jako kolonie organismů, které mají jednoduchá pravidla, ale dohromady vytvářejí inteligentní chování a dokáží se adaptovat na změny</a:t>
            </a:r>
          </a:p>
          <a:p>
            <a:pPr lvl="1"/>
            <a:r>
              <a:rPr lang="cs-CZ" dirty="0"/>
              <a:t>Metoda se nesnaží dosáhnout dobře vyváženého stavu hned na první pokus, ale postupně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385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015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11. LRD – Migrace procesů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Migrující </a:t>
            </a:r>
            <a:r>
              <a:rPr lang="cs-CZ" dirty="0"/>
              <a:t>proces změní svoji síťovou adresu, ale ještě ji nedal na vědomí ostatním procesům </a:t>
            </a:r>
          </a:p>
          <a:p>
            <a:r>
              <a:rPr lang="cs-CZ" dirty="0" smtClean="0"/>
              <a:t>Informaci </a:t>
            </a:r>
            <a:r>
              <a:rPr lang="cs-CZ" dirty="0"/>
              <a:t>o své nové síťové adrese zanechal na uzlu, odkud migroval </a:t>
            </a:r>
          </a:p>
          <a:p>
            <a:r>
              <a:rPr lang="cs-CZ" dirty="0" err="1" smtClean="0"/>
              <a:t>Capsule</a:t>
            </a:r>
            <a:r>
              <a:rPr lang="cs-CZ" dirty="0"/>
              <a:t>, která má doručit data, dorazí na uzel, odkud proces </a:t>
            </a:r>
            <a:r>
              <a:rPr lang="cs-CZ" dirty="0" err="1"/>
              <a:t>odmigroval</a:t>
            </a:r>
            <a:r>
              <a:rPr lang="cs-CZ" dirty="0"/>
              <a:t>, tam ho nenajde, ale použije svůj kód, aby si přečetla novou adresu a pouze změní svůj cíl </a:t>
            </a:r>
          </a:p>
          <a:p>
            <a:r>
              <a:rPr lang="cs-CZ" dirty="0" smtClean="0"/>
              <a:t>Ostatní </a:t>
            </a:r>
            <a:r>
              <a:rPr lang="cs-CZ" dirty="0"/>
              <a:t>procesy si mohou aktualizovat záznamy až později – </a:t>
            </a:r>
            <a:r>
              <a:rPr lang="cs-CZ" dirty="0" err="1"/>
              <a:t>lazy</a:t>
            </a:r>
            <a:r>
              <a:rPr lang="cs-CZ" dirty="0"/>
              <a:t> update, u IP je nutné vyřešit předem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386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221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11. </a:t>
            </a:r>
            <a:r>
              <a:rPr lang="cs-CZ" dirty="0"/>
              <a:t>LRD - </a:t>
            </a:r>
            <a:r>
              <a:rPr lang="cs-CZ" dirty="0" err="1" smtClean="0"/>
              <a:t>Discovery</a:t>
            </a:r>
            <a:r>
              <a:rPr lang="cs-CZ" dirty="0" smtClean="0"/>
              <a:t> </a:t>
            </a:r>
            <a:r>
              <a:rPr lang="cs-CZ" dirty="0"/>
              <a:t>- Síťové </a:t>
            </a:r>
            <a:r>
              <a:rPr lang="cs-CZ" dirty="0" smtClean="0"/>
              <a:t>prostředí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Procesy </a:t>
            </a:r>
            <a:r>
              <a:rPr lang="cs-CZ" dirty="0"/>
              <a:t>injektují speciální </a:t>
            </a:r>
            <a:r>
              <a:rPr lang="cs-CZ" dirty="0" err="1"/>
              <a:t>capsules</a:t>
            </a:r>
            <a:r>
              <a:rPr lang="cs-CZ" dirty="0"/>
              <a:t> – </a:t>
            </a:r>
            <a:r>
              <a:rPr lang="cs-CZ" dirty="0" err="1"/>
              <a:t>PerformanceScouts</a:t>
            </a:r>
            <a:endParaRPr lang="cs-CZ" dirty="0"/>
          </a:p>
          <a:p>
            <a:pPr lvl="1"/>
            <a:r>
              <a:rPr lang="cs-CZ" dirty="0" err="1" smtClean="0"/>
              <a:t>Capsule</a:t>
            </a:r>
            <a:r>
              <a:rPr lang="cs-CZ" dirty="0" smtClean="0"/>
              <a:t> </a:t>
            </a:r>
            <a:r>
              <a:rPr lang="cs-CZ" dirty="0"/>
              <a:t>je PDU aktivních sítí</a:t>
            </a:r>
          </a:p>
          <a:p>
            <a:r>
              <a:rPr lang="cs-CZ" dirty="0" smtClean="0"/>
              <a:t>Taková </a:t>
            </a:r>
            <a:r>
              <a:rPr lang="cs-CZ" dirty="0" err="1"/>
              <a:t>capsule</a:t>
            </a:r>
            <a:r>
              <a:rPr lang="cs-CZ" dirty="0"/>
              <a:t> nejen, že zjistí, jak vypadá síťové okolí uzlu z hlediska topologie, ale také výkonnost, zatížení, komunikační zpoždění a další informace o navštívených uzlech</a:t>
            </a:r>
          </a:p>
          <a:p>
            <a:r>
              <a:rPr lang="cs-CZ" dirty="0" smtClean="0"/>
              <a:t>Takto </a:t>
            </a:r>
            <a:r>
              <a:rPr lang="cs-CZ" dirty="0"/>
              <a:t>zjištěné informace se pak využijí při hledání uzlu, kam by mohlo být vhodnější </a:t>
            </a:r>
            <a:r>
              <a:rPr lang="cs-CZ" dirty="0" err="1"/>
              <a:t>odmigrovat</a:t>
            </a:r>
            <a:r>
              <a:rPr lang="cs-CZ" dirty="0"/>
              <a:t> </a:t>
            </a:r>
            <a:r>
              <a:rPr lang="cs-CZ" dirty="0" smtClean="0"/>
              <a:t>proces, protože </a:t>
            </a:r>
            <a:r>
              <a:rPr lang="cs-CZ" dirty="0"/>
              <a:t>by tam mohl běžet rychleji</a:t>
            </a:r>
          </a:p>
          <a:p>
            <a:pPr lvl="1"/>
            <a:r>
              <a:rPr lang="cs-CZ" dirty="0" smtClean="0"/>
              <a:t>Network </a:t>
            </a:r>
            <a:r>
              <a:rPr lang="cs-CZ" dirty="0" err="1"/>
              <a:t>topology</a:t>
            </a:r>
            <a:r>
              <a:rPr lang="cs-CZ" dirty="0"/>
              <a:t> </a:t>
            </a:r>
            <a:r>
              <a:rPr lang="cs-CZ" dirty="0" err="1" smtClean="0"/>
              <a:t>discovery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387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706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11. LRD - </a:t>
            </a:r>
            <a:r>
              <a:rPr lang="cs-CZ" dirty="0" err="1" smtClean="0"/>
              <a:t>Discovery</a:t>
            </a:r>
            <a:r>
              <a:rPr lang="cs-CZ" dirty="0" smtClean="0"/>
              <a:t> </a:t>
            </a:r>
            <a:r>
              <a:rPr lang="cs-CZ" dirty="0"/>
              <a:t>-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pokud </a:t>
            </a:r>
            <a:r>
              <a:rPr lang="cs-CZ" dirty="0"/>
              <a:t>je distribuovaná aplikace dobře napsaná, pak procesy tvoří skupiny, které mezi sebou komunikují</a:t>
            </a:r>
          </a:p>
          <a:p>
            <a:pPr lvl="1"/>
            <a:r>
              <a:rPr lang="cs-CZ" dirty="0" err="1"/>
              <a:t>Communication</a:t>
            </a:r>
            <a:r>
              <a:rPr lang="cs-CZ" dirty="0"/>
              <a:t> cluster</a:t>
            </a:r>
          </a:p>
          <a:p>
            <a:r>
              <a:rPr lang="cs-CZ" dirty="0"/>
              <a:t>Může být tolik clusterů, kolik je procesů</a:t>
            </a:r>
          </a:p>
          <a:p>
            <a:r>
              <a:rPr lang="cs-CZ" dirty="0"/>
              <a:t>Clustery jsou definovány virtuální topologií – komunikační schéma distribuované aplikace</a:t>
            </a:r>
          </a:p>
          <a:p>
            <a:r>
              <a:rPr lang="cs-CZ" dirty="0"/>
              <a:t>Vyplatí se držet procesy z daného clusteru blízko sebe, aby se snížilo komunikační zpoždění</a:t>
            </a:r>
          </a:p>
          <a:p>
            <a:pPr lvl="1"/>
            <a:r>
              <a:rPr lang="cs-CZ" dirty="0"/>
              <a:t>Během migrace si procesy mohou uzly i značkovat (modrý trojúhelník na předchozím </a:t>
            </a:r>
            <a:r>
              <a:rPr lang="cs-CZ" dirty="0" err="1"/>
              <a:t>slidu</a:t>
            </a:r>
            <a:r>
              <a:rPr lang="cs-CZ" dirty="0"/>
              <a:t>)</a:t>
            </a:r>
          </a:p>
          <a:p>
            <a:r>
              <a:rPr lang="cs-CZ" dirty="0"/>
              <a:t>Čas od času může proces komunikovat i s jiným  procesem, který do jeho clusteru nepatří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388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205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11. </a:t>
            </a:r>
            <a:r>
              <a:rPr lang="cs-CZ" dirty="0"/>
              <a:t>LRD - Výkon </a:t>
            </a:r>
            <a:r>
              <a:rPr lang="cs-CZ" dirty="0" smtClean="0"/>
              <a:t>a rychlost běhu</a:t>
            </a:r>
            <a:r>
              <a:rPr lang="cs-CZ" dirty="0"/>
              <a:t> </a:t>
            </a:r>
            <a:r>
              <a:rPr lang="cs-CZ" dirty="0" smtClean="0"/>
              <a:t>procesu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Lze změřit, kolik procesorového času proces konzumuje na lokálním uzlu a </a:t>
            </a:r>
            <a:r>
              <a:rPr lang="cs-CZ" dirty="0" smtClean="0"/>
              <a:t>následně porovnat</a:t>
            </a:r>
            <a:r>
              <a:rPr lang="cs-CZ" dirty="0"/>
              <a:t>, zda by mu jiný uzel mohl poskytnout více procesorového času</a:t>
            </a:r>
          </a:p>
          <a:p>
            <a:pPr lvl="1"/>
            <a:r>
              <a:rPr lang="cs-CZ" dirty="0" smtClean="0"/>
              <a:t>Pomocí </a:t>
            </a:r>
            <a:r>
              <a:rPr lang="cs-CZ" dirty="0" err="1"/>
              <a:t>benchmarku</a:t>
            </a:r>
            <a:r>
              <a:rPr lang="cs-CZ" dirty="0"/>
              <a:t> se dá porovnávat výkon na různých typech procesorů</a:t>
            </a:r>
          </a:p>
          <a:p>
            <a:r>
              <a:rPr lang="cs-CZ" dirty="0" smtClean="0"/>
              <a:t>Lze </a:t>
            </a:r>
            <a:r>
              <a:rPr lang="cs-CZ" dirty="0"/>
              <a:t>identifikovat několik uzlů, kde by proces mohl běžet rychleji</a:t>
            </a:r>
          </a:p>
          <a:p>
            <a:pPr lvl="1"/>
            <a:r>
              <a:rPr lang="cs-CZ" dirty="0" smtClean="0"/>
              <a:t>Vybere </a:t>
            </a:r>
            <a:r>
              <a:rPr lang="cs-CZ" dirty="0"/>
              <a:t>se ten, kde dojde k největší minimalizaci komunikačního zpoždění</a:t>
            </a:r>
          </a:p>
          <a:p>
            <a:pPr lvl="2"/>
            <a:r>
              <a:rPr lang="cs-CZ" dirty="0" smtClean="0"/>
              <a:t>Pokud </a:t>
            </a:r>
            <a:r>
              <a:rPr lang="cs-CZ" dirty="0"/>
              <a:t>bychom dali požadavek na dostupný procesorový čas a požadavek na minimalizaci komunikačních zpoždění na stejnou úroveň, v praxi by se pak většinou jednalo o protichůdné požadavky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389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226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Urychlení, účinnost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Urychlení (speed up)</a:t>
            </a:r>
          </a:p>
          <a:p>
            <a:pPr lvl="1"/>
            <a:r>
              <a:rPr lang="cs-CZ" dirty="0" smtClean="0"/>
              <a:t>Poměr doby výpočtu referenčního </a:t>
            </a:r>
            <a:r>
              <a:rPr lang="cs-CZ" dirty="0" err="1" smtClean="0"/>
              <a:t>alg</a:t>
            </a:r>
            <a:r>
              <a:rPr lang="cs-CZ" dirty="0" smtClean="0"/>
              <a:t>. (např. nejlepší sekvenční) a porovnávaného (např. paralelního)</a:t>
            </a:r>
          </a:p>
          <a:p>
            <a:pPr lvl="1"/>
            <a:r>
              <a:rPr lang="cs-CZ" i="1" dirty="0" smtClean="0"/>
              <a:t>S(p) = E(1)/E(p); p - počet procesorů</a:t>
            </a:r>
          </a:p>
          <a:p>
            <a:pPr lvl="1"/>
            <a:r>
              <a:rPr lang="cs-CZ" dirty="0" smtClean="0"/>
              <a:t>S &gt; 1 =&gt; urychlení</a:t>
            </a:r>
            <a:endParaRPr lang="cs-CZ" dirty="0"/>
          </a:p>
          <a:p>
            <a:r>
              <a:rPr lang="cs-CZ" b="1" dirty="0"/>
              <a:t>Účinnost </a:t>
            </a:r>
            <a:r>
              <a:rPr lang="cs-CZ" dirty="0"/>
              <a:t>(</a:t>
            </a:r>
            <a:r>
              <a:rPr lang="cs-CZ" dirty="0" err="1"/>
              <a:t>efficiency</a:t>
            </a:r>
            <a:r>
              <a:rPr lang="cs-CZ" dirty="0"/>
              <a:t>)</a:t>
            </a:r>
            <a:endParaRPr lang="cs-CZ" b="1" dirty="0"/>
          </a:p>
          <a:p>
            <a:pPr lvl="1"/>
            <a:r>
              <a:rPr lang="cs-CZ" dirty="0"/>
              <a:t>E = </a:t>
            </a:r>
            <a:r>
              <a:rPr lang="cs-CZ" dirty="0" smtClean="0"/>
              <a:t>S/p</a:t>
            </a:r>
          </a:p>
          <a:p>
            <a:r>
              <a:rPr lang="cs-CZ" dirty="0" smtClean="0"/>
              <a:t>Př.: např. násobení velkých matic</a:t>
            </a:r>
            <a:endParaRPr lang="cs-CZ" dirty="0"/>
          </a:p>
          <a:p>
            <a:pPr lvl="1"/>
            <a:r>
              <a:rPr lang="cs-CZ" dirty="0"/>
              <a:t>Sekvenční výpočet trvá 10s,</a:t>
            </a:r>
          </a:p>
          <a:p>
            <a:pPr lvl="1"/>
            <a:r>
              <a:rPr lang="pt-BR" dirty="0" smtClean="0"/>
              <a:t>Paralelní algoritmus </a:t>
            </a:r>
            <a:r>
              <a:rPr lang="pt-BR" dirty="0"/>
              <a:t>na 4 procesorech trvá 5s</a:t>
            </a:r>
          </a:p>
          <a:p>
            <a:pPr lvl="1"/>
            <a:r>
              <a:rPr lang="cs-CZ" dirty="0"/>
              <a:t> Urychlení: </a:t>
            </a:r>
            <a:r>
              <a:rPr lang="cs-CZ" dirty="0" smtClean="0"/>
              <a:t>2;    </a:t>
            </a:r>
            <a:r>
              <a:rPr lang="cs-CZ" dirty="0"/>
              <a:t>Účinnost: 0,5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963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11. LRD - </a:t>
            </a:r>
            <a:r>
              <a:rPr lang="cs-CZ" dirty="0" smtClean="0"/>
              <a:t>Kolektivní rozhodování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2755"/>
          </a:xfrm>
        </p:spPr>
        <p:txBody>
          <a:bodyPr>
            <a:normAutofit/>
          </a:bodyPr>
          <a:lstStyle/>
          <a:p>
            <a:r>
              <a:rPr lang="cs-CZ" b="1" dirty="0" smtClean="0"/>
              <a:t>Synchronizace</a:t>
            </a:r>
          </a:p>
          <a:p>
            <a:pPr lvl="1"/>
            <a:r>
              <a:rPr lang="cs-CZ" dirty="0" smtClean="0"/>
              <a:t>Každý proces se rozhoduje sám za sebe, ale nepřímo spolupracuje s ostatními pomocí </a:t>
            </a:r>
            <a:r>
              <a:rPr lang="cs-CZ" dirty="0" err="1" smtClean="0"/>
              <a:t>blackboards</a:t>
            </a:r>
            <a:r>
              <a:rPr lang="cs-CZ" dirty="0" smtClean="0"/>
              <a:t>, které jsou podporovány přímo aktivním uzlem</a:t>
            </a:r>
          </a:p>
          <a:p>
            <a:r>
              <a:rPr lang="cs-CZ" b="1" dirty="0" smtClean="0"/>
              <a:t>Masová migrace</a:t>
            </a:r>
          </a:p>
          <a:p>
            <a:pPr lvl="1"/>
            <a:r>
              <a:rPr lang="cs-CZ" dirty="0" smtClean="0"/>
              <a:t>Několik procesů, i z několika různých uzlů, si může jako nový cíl vybrat stejný uzel, který se stane přetíženým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pPr/>
              <a:t>390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762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11. LRD - </a:t>
            </a:r>
            <a:r>
              <a:rPr lang="cs-CZ" dirty="0" smtClean="0"/>
              <a:t>Kolektivní rozhodování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2755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 smtClean="0"/>
              <a:t>Oscilace</a:t>
            </a:r>
          </a:p>
          <a:p>
            <a:pPr lvl="1"/>
            <a:r>
              <a:rPr lang="cs-CZ" dirty="0" smtClean="0"/>
              <a:t>Proces se může pohybovat po síti, aniž by cokoliv spočítal</a:t>
            </a:r>
          </a:p>
          <a:p>
            <a:pPr lvl="1"/>
            <a:r>
              <a:rPr lang="cs-CZ" dirty="0" smtClean="0"/>
              <a:t>Zavedení kreditů - dokud toho dost nenapočítá, nikam se migrovat nebude</a:t>
            </a:r>
          </a:p>
          <a:p>
            <a:pPr lvl="1"/>
            <a:r>
              <a:rPr lang="cs-CZ" dirty="0" smtClean="0"/>
              <a:t>Extrémní forma je migrace mezi dvě uzly</a:t>
            </a:r>
          </a:p>
          <a:p>
            <a:r>
              <a:rPr lang="cs-CZ" b="1" dirty="0" smtClean="0"/>
              <a:t>Zbytečné migrace procesů</a:t>
            </a:r>
          </a:p>
          <a:p>
            <a:pPr lvl="1"/>
            <a:r>
              <a:rPr lang="cs-CZ" dirty="0" smtClean="0"/>
              <a:t>Viz oscilace</a:t>
            </a:r>
          </a:p>
          <a:p>
            <a:pPr lvl="1"/>
            <a:r>
              <a:rPr lang="cs-CZ" dirty="0" smtClean="0"/>
              <a:t>Pokud mají dva uzly přibližně stejné množství procesorového času, který mohou nabídnout procesu, může dojít k migraci, aniž by došlo k urychlení výpočtu</a:t>
            </a:r>
          </a:p>
          <a:p>
            <a:pPr lvl="2"/>
            <a:r>
              <a:rPr lang="cs-CZ" dirty="0" smtClean="0"/>
              <a:t>Procesorový čas poskytovaný lokálním uzlem se dynamicky „papírově“ navýší</a:t>
            </a:r>
          </a:p>
          <a:p>
            <a:pPr lvl="3"/>
            <a:r>
              <a:rPr lang="cs-CZ" dirty="0" smtClean="0"/>
              <a:t>Pokrývá režii spojenou s migrací</a:t>
            </a:r>
          </a:p>
          <a:p>
            <a:pPr lvl="3"/>
            <a:r>
              <a:rPr lang="cs-CZ" dirty="0" smtClean="0"/>
              <a:t>Zaručuje, že nebude docházet k migraci, pokud je systém v dobře vyváženém stavu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pPr/>
              <a:t>391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428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11. </a:t>
            </a:r>
            <a:r>
              <a:rPr lang="cs-CZ" dirty="0"/>
              <a:t>Diskrétní simulace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Diskrétní simulace</a:t>
            </a:r>
          </a:p>
          <a:p>
            <a:pPr lvl="1"/>
            <a:r>
              <a:rPr lang="cs-CZ" dirty="0" err="1" smtClean="0"/>
              <a:t>Pseudoparalelní</a:t>
            </a:r>
            <a:r>
              <a:rPr lang="cs-CZ" dirty="0" smtClean="0"/>
              <a:t> </a:t>
            </a:r>
            <a:r>
              <a:rPr lang="cs-CZ" dirty="0"/>
              <a:t>procesy</a:t>
            </a:r>
          </a:p>
          <a:p>
            <a:pPr lvl="1"/>
            <a:r>
              <a:rPr lang="cs-CZ" dirty="0" err="1" smtClean="0"/>
              <a:t>Event-driven</a:t>
            </a:r>
            <a:endParaRPr lang="cs-CZ" dirty="0"/>
          </a:p>
          <a:p>
            <a:r>
              <a:rPr lang="cs-CZ" b="1" smtClean="0"/>
              <a:t>Virtuální </a:t>
            </a:r>
            <a:r>
              <a:rPr lang="cs-CZ" b="1" dirty="0" smtClean="0"/>
              <a:t>instrukce </a:t>
            </a:r>
            <a:r>
              <a:rPr lang="cs-CZ" b="1" dirty="0"/>
              <a:t>(VI)</a:t>
            </a:r>
          </a:p>
          <a:p>
            <a:pPr lvl="1"/>
            <a:r>
              <a:rPr lang="cs-CZ" dirty="0" smtClean="0"/>
              <a:t>Vyjádříme </a:t>
            </a:r>
            <a:r>
              <a:rPr lang="cs-CZ" dirty="0"/>
              <a:t>výkon uzlu ve VI za simulovaný čas (ST)</a:t>
            </a:r>
          </a:p>
          <a:p>
            <a:pPr lvl="2"/>
            <a:r>
              <a:rPr lang="cs-CZ" dirty="0" smtClean="0"/>
              <a:t>Obdoba </a:t>
            </a:r>
            <a:r>
              <a:rPr lang="cs-CZ" dirty="0"/>
              <a:t>např. FLOPS</a:t>
            </a:r>
          </a:p>
          <a:p>
            <a:pPr lvl="1"/>
            <a:r>
              <a:rPr lang="cs-CZ" dirty="0" smtClean="0"/>
              <a:t>A </a:t>
            </a:r>
            <a:r>
              <a:rPr lang="cs-CZ" dirty="0"/>
              <a:t>místo toho, abychom proces uspali na nějakou dobu, řekneme, že si musí odpracovat nějaké množství VI</a:t>
            </a:r>
          </a:p>
          <a:p>
            <a:pPr lvl="1"/>
            <a:r>
              <a:rPr lang="cs-CZ" dirty="0" smtClean="0"/>
              <a:t>Takže </a:t>
            </a:r>
            <a:r>
              <a:rPr lang="cs-CZ" dirty="0"/>
              <a:t>doba, po kterou bude proces spát, bude záviset i na tom, kolik je na </a:t>
            </a:r>
            <a:r>
              <a:rPr lang="cs-CZ" dirty="0" smtClean="0"/>
              <a:t>uzlu zrovna </a:t>
            </a:r>
            <a:r>
              <a:rPr lang="cs-CZ" dirty="0"/>
              <a:t>běžících procesů</a:t>
            </a:r>
          </a:p>
          <a:p>
            <a:pPr lvl="2"/>
            <a:r>
              <a:rPr lang="cs-CZ" dirty="0" smtClean="0"/>
              <a:t>Protože </a:t>
            </a:r>
            <a:r>
              <a:rPr lang="cs-CZ" dirty="0"/>
              <a:t>ty všechny budou konzumovat VI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392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719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11. </a:t>
            </a:r>
            <a:r>
              <a:rPr lang="cs-CZ" dirty="0" err="1" smtClean="0"/>
              <a:t>Time</a:t>
            </a:r>
            <a:r>
              <a:rPr lang="cs-CZ" dirty="0"/>
              <a:t> </a:t>
            </a:r>
            <a:r>
              <a:rPr lang="cs-CZ" dirty="0" err="1" smtClean="0"/>
              <a:t>Warp</a:t>
            </a:r>
            <a:r>
              <a:rPr lang="cs-CZ" dirty="0"/>
              <a:t> </a:t>
            </a:r>
            <a:r>
              <a:rPr lang="cs-CZ" dirty="0" smtClean="0"/>
              <a:t>Simulace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Distribuovaná simulace</a:t>
            </a:r>
          </a:p>
          <a:p>
            <a:pPr lvl="1"/>
            <a:r>
              <a:rPr lang="cs-CZ" dirty="0" smtClean="0"/>
              <a:t>Optimistická </a:t>
            </a:r>
            <a:r>
              <a:rPr lang="cs-CZ" dirty="0"/>
              <a:t>simulace, která pokračuje kupředu a předpokládá, že vše proběhlo v </a:t>
            </a:r>
            <a:r>
              <a:rPr lang="cs-CZ" dirty="0" smtClean="0"/>
              <a:t>pořádku </a:t>
            </a:r>
          </a:p>
          <a:p>
            <a:pPr lvl="1"/>
            <a:r>
              <a:rPr lang="cs-CZ" dirty="0" smtClean="0"/>
              <a:t>procesy </a:t>
            </a:r>
            <a:r>
              <a:rPr lang="cs-CZ" dirty="0"/>
              <a:t>spolu komunikují pomocí zpráv</a:t>
            </a:r>
          </a:p>
          <a:p>
            <a:pPr lvl="1"/>
            <a:r>
              <a:rPr lang="cs-CZ" dirty="0" smtClean="0"/>
              <a:t>pokud </a:t>
            </a:r>
            <a:r>
              <a:rPr lang="cs-CZ" dirty="0"/>
              <a:t>přece jenom něco neproběhlo v pořádku, pak se zašle </a:t>
            </a:r>
            <a:r>
              <a:rPr lang="cs-CZ" dirty="0" err="1"/>
              <a:t>antimessage</a:t>
            </a:r>
            <a:endParaRPr lang="cs-CZ" dirty="0"/>
          </a:p>
          <a:p>
            <a:pPr lvl="2"/>
            <a:r>
              <a:rPr lang="cs-CZ" dirty="0" smtClean="0"/>
              <a:t>pokud </a:t>
            </a:r>
            <a:r>
              <a:rPr lang="cs-CZ" dirty="0"/>
              <a:t>příjemce ve své frontě příchozích zpráv zjistí i anti-zprávu, příslušnou zprávu jednoduše smaže</a:t>
            </a:r>
          </a:p>
          <a:p>
            <a:pPr lvl="2"/>
            <a:r>
              <a:rPr lang="cs-CZ" dirty="0" smtClean="0"/>
              <a:t>pokud </a:t>
            </a:r>
            <a:r>
              <a:rPr lang="cs-CZ" dirty="0"/>
              <a:t>anti-zpráv přišla pozdě, provede se </a:t>
            </a:r>
            <a:r>
              <a:rPr lang="cs-CZ" dirty="0" err="1"/>
              <a:t>rollback</a:t>
            </a:r>
            <a:r>
              <a:rPr lang="cs-CZ" dirty="0"/>
              <a:t> zpět do doby, než se příslušná </a:t>
            </a:r>
            <a:r>
              <a:rPr lang="cs-CZ" dirty="0" smtClean="0"/>
              <a:t>zpráv zpracovala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393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20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11. </a:t>
            </a:r>
            <a:r>
              <a:rPr lang="cs-CZ" dirty="0" err="1"/>
              <a:t>Time</a:t>
            </a:r>
            <a:r>
              <a:rPr lang="cs-CZ" dirty="0"/>
              <a:t> </a:t>
            </a:r>
            <a:r>
              <a:rPr lang="cs-CZ" dirty="0" err="1"/>
              <a:t>Warp</a:t>
            </a:r>
            <a:r>
              <a:rPr lang="cs-CZ" dirty="0"/>
              <a:t> Simulace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Existují troje hodiny</a:t>
            </a:r>
          </a:p>
          <a:p>
            <a:pPr lvl="1"/>
            <a:r>
              <a:rPr lang="cs-CZ" dirty="0"/>
              <a:t>reálné</a:t>
            </a:r>
          </a:p>
          <a:p>
            <a:pPr lvl="1"/>
            <a:r>
              <a:rPr lang="cs-CZ" dirty="0" err="1"/>
              <a:t>wallclock</a:t>
            </a:r>
            <a:r>
              <a:rPr lang="cs-CZ" dirty="0"/>
              <a:t> – jak dlouho už simulace běží</a:t>
            </a:r>
          </a:p>
          <a:p>
            <a:pPr lvl="1"/>
            <a:r>
              <a:rPr lang="cs-CZ" dirty="0" smtClean="0"/>
              <a:t>Simulační – časová komprese – čas neodpovídá realitě</a:t>
            </a:r>
            <a:endParaRPr lang="cs-CZ" dirty="0"/>
          </a:p>
          <a:p>
            <a:pPr lvl="1"/>
            <a:r>
              <a:rPr lang="cs-CZ" dirty="0"/>
              <a:t>je potřeba znát minimální čas, kdy jsou všechny zprávy potvrzeny a už pro ně nepřijdou anti-zprávy</a:t>
            </a:r>
          </a:p>
          <a:p>
            <a:pPr lvl="2"/>
            <a:r>
              <a:rPr lang="cs-CZ" dirty="0"/>
              <a:t>není tak jednoduché určit, protože některé zprávy mohou být na cestě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394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913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11. </a:t>
            </a:r>
            <a:r>
              <a:rPr lang="cs-CZ" dirty="0"/>
              <a:t>Příklady </a:t>
            </a:r>
            <a:r>
              <a:rPr lang="cs-CZ" dirty="0" smtClean="0"/>
              <a:t>využití – LS, LB, LRD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load-sharing</a:t>
            </a:r>
            <a:r>
              <a:rPr lang="cs-CZ" dirty="0"/>
              <a:t>, </a:t>
            </a:r>
            <a:r>
              <a:rPr lang="cs-CZ" dirty="0" err="1"/>
              <a:t>load-balancing</a:t>
            </a:r>
            <a:r>
              <a:rPr lang="cs-CZ" dirty="0"/>
              <a:t>, </a:t>
            </a:r>
            <a:r>
              <a:rPr lang="cs-CZ" dirty="0" err="1"/>
              <a:t>load-redistribution</a:t>
            </a:r>
            <a:r>
              <a:rPr lang="cs-CZ" dirty="0"/>
              <a:t> </a:t>
            </a:r>
          </a:p>
          <a:p>
            <a:pPr lvl="1"/>
            <a:r>
              <a:rPr lang="cs-CZ" dirty="0" smtClean="0"/>
              <a:t>Urychlení rozsáhlých </a:t>
            </a:r>
            <a:r>
              <a:rPr lang="cs-CZ" dirty="0"/>
              <a:t>výpočtů </a:t>
            </a:r>
          </a:p>
          <a:p>
            <a:pPr lvl="2"/>
            <a:r>
              <a:rPr lang="cs-CZ" dirty="0" smtClean="0"/>
              <a:t>předpověď </a:t>
            </a:r>
            <a:r>
              <a:rPr lang="cs-CZ" dirty="0"/>
              <a:t>počasí </a:t>
            </a:r>
          </a:p>
          <a:p>
            <a:pPr lvl="2"/>
            <a:r>
              <a:rPr lang="cs-CZ" dirty="0" smtClean="0"/>
              <a:t>matematicko-fyzikální </a:t>
            </a:r>
            <a:r>
              <a:rPr lang="cs-CZ" dirty="0"/>
              <a:t>modely </a:t>
            </a:r>
          </a:p>
          <a:p>
            <a:pPr lvl="2"/>
            <a:r>
              <a:rPr lang="cs-CZ" dirty="0" err="1" smtClean="0"/>
              <a:t>Alcubierre</a:t>
            </a:r>
            <a:r>
              <a:rPr lang="cs-CZ" dirty="0" smtClean="0"/>
              <a:t> </a:t>
            </a:r>
            <a:r>
              <a:rPr lang="cs-CZ" dirty="0"/>
              <a:t>Drive? </a:t>
            </a:r>
          </a:p>
          <a:p>
            <a:pPr lvl="2"/>
            <a:r>
              <a:rPr lang="cs-CZ" dirty="0" err="1" smtClean="0"/>
              <a:t>rendering</a:t>
            </a:r>
            <a:r>
              <a:rPr lang="cs-CZ" dirty="0" smtClean="0"/>
              <a:t> </a:t>
            </a:r>
            <a:r>
              <a:rPr lang="cs-CZ" dirty="0"/>
              <a:t>– </a:t>
            </a:r>
            <a:r>
              <a:rPr lang="cs-CZ" dirty="0" err="1"/>
              <a:t>Shrek</a:t>
            </a:r>
            <a:r>
              <a:rPr lang="cs-CZ" dirty="0"/>
              <a:t> IV? </a:t>
            </a:r>
          </a:p>
          <a:p>
            <a:pPr lvl="2"/>
            <a:r>
              <a:rPr lang="cs-CZ" dirty="0" err="1" smtClean="0"/>
              <a:t>SETI@Home</a:t>
            </a:r>
            <a:r>
              <a:rPr lang="cs-CZ" dirty="0" smtClean="0"/>
              <a:t> </a:t>
            </a:r>
            <a:endParaRPr lang="cs-CZ" dirty="0"/>
          </a:p>
          <a:p>
            <a:pPr lvl="2"/>
            <a:r>
              <a:rPr lang="cs-CZ" dirty="0" smtClean="0"/>
              <a:t>Distribuované </a:t>
            </a:r>
            <a:r>
              <a:rPr lang="cs-CZ" dirty="0"/>
              <a:t>simulace </a:t>
            </a:r>
          </a:p>
          <a:p>
            <a:pPr lvl="1"/>
            <a:r>
              <a:rPr lang="cs-CZ" dirty="0" err="1" smtClean="0"/>
              <a:t>Fault-tolerant</a:t>
            </a:r>
            <a:r>
              <a:rPr lang="cs-CZ" dirty="0" smtClean="0"/>
              <a:t> </a:t>
            </a:r>
            <a:r>
              <a:rPr lang="cs-CZ" dirty="0"/>
              <a:t>systémy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395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064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11. Příklady využití </a:t>
            </a:r>
            <a:r>
              <a:rPr lang="cs-CZ" dirty="0" smtClean="0"/>
              <a:t>–LRD, 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Load-redistribution</a:t>
            </a:r>
            <a:r>
              <a:rPr lang="cs-CZ" dirty="0" smtClean="0"/>
              <a:t>/AN </a:t>
            </a:r>
            <a:endParaRPr lang="cs-CZ" dirty="0"/>
          </a:p>
          <a:p>
            <a:pPr lvl="1"/>
            <a:r>
              <a:rPr lang="cs-CZ" dirty="0" smtClean="0"/>
              <a:t>Možná </a:t>
            </a:r>
            <a:r>
              <a:rPr lang="cs-CZ" dirty="0"/>
              <a:t>obrana proti jakékoliv formě </a:t>
            </a:r>
            <a:r>
              <a:rPr lang="cs-CZ" dirty="0" err="1"/>
              <a:t>DoS</a:t>
            </a:r>
            <a:r>
              <a:rPr lang="cs-CZ" dirty="0"/>
              <a:t> útoku </a:t>
            </a:r>
          </a:p>
          <a:p>
            <a:pPr lvl="2"/>
            <a:r>
              <a:rPr lang="cs-CZ" dirty="0" smtClean="0"/>
              <a:t>Server se „prostě sebere“ a odstěhuje z napadeného uzlu </a:t>
            </a:r>
            <a:endParaRPr lang="cs-CZ" dirty="0"/>
          </a:p>
          <a:p>
            <a:pPr lvl="1"/>
            <a:r>
              <a:rPr lang="cs-CZ" dirty="0" smtClean="0"/>
              <a:t>Data </a:t>
            </a:r>
            <a:r>
              <a:rPr lang="cs-CZ" dirty="0" err="1"/>
              <a:t>processing</a:t>
            </a:r>
            <a:r>
              <a:rPr lang="cs-CZ" dirty="0"/>
              <a:t> </a:t>
            </a:r>
            <a:r>
              <a:rPr lang="cs-CZ" dirty="0" err="1"/>
              <a:t>while</a:t>
            </a:r>
            <a:r>
              <a:rPr lang="cs-CZ" dirty="0"/>
              <a:t> in transit </a:t>
            </a:r>
          </a:p>
          <a:p>
            <a:pPr lvl="2"/>
            <a:r>
              <a:rPr lang="cs-CZ" dirty="0" smtClean="0"/>
              <a:t>Video </a:t>
            </a:r>
            <a:r>
              <a:rPr lang="cs-CZ" dirty="0" err="1"/>
              <a:t>broadcasting</a:t>
            </a:r>
            <a:r>
              <a:rPr lang="cs-CZ" dirty="0"/>
              <a:t> </a:t>
            </a:r>
          </a:p>
          <a:p>
            <a:pPr lvl="1"/>
            <a:r>
              <a:rPr lang="pt-BR" dirty="0" smtClean="0"/>
              <a:t>Síť </a:t>
            </a:r>
            <a:r>
              <a:rPr lang="pt-BR" dirty="0"/>
              <a:t>se může měnit za chodu a změny se nemusí „hlásit“ distribuované aplikaci </a:t>
            </a:r>
          </a:p>
          <a:p>
            <a:pPr lvl="2"/>
            <a:r>
              <a:rPr lang="en-US" dirty="0" smtClean="0"/>
              <a:t>A </a:t>
            </a:r>
            <a:r>
              <a:rPr lang="en-US" dirty="0"/>
              <a:t>network that can turn on a dime. </a:t>
            </a:r>
          </a:p>
          <a:p>
            <a:pPr lvl="1"/>
            <a:r>
              <a:rPr lang="cs-CZ" dirty="0" smtClean="0"/>
              <a:t>NASA </a:t>
            </a:r>
            <a:r>
              <a:rPr lang="cs-CZ" dirty="0"/>
              <a:t>Asteroid </a:t>
            </a:r>
            <a:r>
              <a:rPr lang="cs-CZ" dirty="0" err="1"/>
              <a:t>Exploration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Autonomic</a:t>
            </a:r>
            <a:r>
              <a:rPr lang="cs-CZ" dirty="0"/>
              <a:t> Systems – množství malých, spolupracujících robotů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396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065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11. Příklady využití </a:t>
            </a:r>
            <a:r>
              <a:rPr lang="cs-CZ" dirty="0" smtClean="0"/>
              <a:t>–AN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Load-redistribution</a:t>
            </a:r>
            <a:r>
              <a:rPr lang="cs-CZ" dirty="0" smtClean="0"/>
              <a:t> ; AVNMP </a:t>
            </a:r>
            <a:endParaRPr lang="cs-CZ" dirty="0"/>
          </a:p>
          <a:p>
            <a:r>
              <a:rPr lang="cs-CZ" dirty="0" smtClean="0"/>
              <a:t>SAN </a:t>
            </a:r>
            <a:endParaRPr lang="cs-CZ" dirty="0"/>
          </a:p>
          <a:p>
            <a:pPr lvl="1"/>
            <a:r>
              <a:rPr lang="cs-CZ" dirty="0" smtClean="0"/>
              <a:t>umožňuje </a:t>
            </a:r>
            <a:r>
              <a:rPr lang="cs-CZ" dirty="0"/>
              <a:t>dynamické vytváření síťových adres, které jsou stále adresovatelné </a:t>
            </a:r>
          </a:p>
          <a:p>
            <a:pPr lvl="1"/>
            <a:r>
              <a:rPr lang="cs-CZ" dirty="0" smtClean="0"/>
              <a:t>adresa </a:t>
            </a:r>
            <a:r>
              <a:rPr lang="cs-CZ" dirty="0"/>
              <a:t>pak nemusí určovat místo, kde se fyzicky nalézá počítač tak, jak to známe z IP </a:t>
            </a:r>
          </a:p>
          <a:p>
            <a:pPr lvl="2"/>
            <a:r>
              <a:rPr lang="cs-CZ" dirty="0" smtClean="0"/>
              <a:t>anonymita </a:t>
            </a:r>
            <a:endParaRPr lang="cs-CZ" dirty="0"/>
          </a:p>
          <a:p>
            <a:r>
              <a:rPr lang="cs-CZ" dirty="0" smtClean="0"/>
              <a:t>Pro-aktivní </a:t>
            </a:r>
            <a:r>
              <a:rPr lang="cs-CZ" dirty="0"/>
              <a:t>přístup k řešení nejrůznějších problémů </a:t>
            </a:r>
          </a:p>
          <a:p>
            <a:pPr lvl="1"/>
            <a:r>
              <a:rPr lang="cs-CZ" dirty="0" smtClean="0"/>
              <a:t>Civilní </a:t>
            </a:r>
            <a:r>
              <a:rPr lang="cs-CZ" dirty="0"/>
              <a:t>i vojenské řešení </a:t>
            </a:r>
          </a:p>
          <a:p>
            <a:pPr lvl="2"/>
            <a:r>
              <a:rPr lang="cs-CZ" dirty="0" smtClean="0"/>
              <a:t>Např</a:t>
            </a:r>
            <a:r>
              <a:rPr lang="cs-CZ" dirty="0"/>
              <a:t>. vytvoření mobilní, plně zabezpečené, sítě na bojišti </a:t>
            </a:r>
          </a:p>
          <a:p>
            <a:pPr lvl="2"/>
            <a:r>
              <a:rPr lang="cs-CZ" dirty="0" smtClean="0"/>
              <a:t>ESA </a:t>
            </a:r>
            <a:r>
              <a:rPr lang="cs-CZ" dirty="0"/>
              <a:t>vypsala grant na studii možnosti vysílání digitální televizi právě pomocí aktivních sítí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397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781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11. AVNMP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/>
              <a:t>Active</a:t>
            </a:r>
            <a:r>
              <a:rPr lang="cs-CZ" dirty="0"/>
              <a:t> </a:t>
            </a:r>
            <a:r>
              <a:rPr lang="cs-CZ" dirty="0" err="1"/>
              <a:t>Virtual</a:t>
            </a:r>
            <a:r>
              <a:rPr lang="cs-CZ" dirty="0"/>
              <a:t> Network Management </a:t>
            </a:r>
            <a:r>
              <a:rPr lang="cs-CZ" dirty="0" err="1"/>
              <a:t>Prediction</a:t>
            </a:r>
            <a:endParaRPr lang="cs-CZ" dirty="0"/>
          </a:p>
          <a:p>
            <a:pPr lvl="1"/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://www.crd.ge.com/~bushsf/AVNMP.html</a:t>
            </a:r>
            <a:endParaRPr lang="cs-CZ" dirty="0"/>
          </a:p>
          <a:p>
            <a:r>
              <a:rPr lang="cs-CZ" dirty="0" smtClean="0"/>
              <a:t>Vytvoří </a:t>
            </a:r>
            <a:r>
              <a:rPr lang="cs-CZ" dirty="0"/>
              <a:t>se simulace sítě pomocí algoritmu z rodiny </a:t>
            </a:r>
            <a:r>
              <a:rPr lang="cs-CZ" dirty="0" err="1"/>
              <a:t>TimeWarp</a:t>
            </a:r>
            <a:r>
              <a:rPr lang="cs-CZ" dirty="0"/>
              <a:t> a tou se „překryje“ skutečná síť</a:t>
            </a:r>
          </a:p>
          <a:p>
            <a:r>
              <a:rPr lang="cs-CZ" dirty="0" smtClean="0"/>
              <a:t>Díky </a:t>
            </a:r>
            <a:r>
              <a:rPr lang="cs-CZ" dirty="0"/>
              <a:t>časové kompresi simulace, simulační čas běží rychleji než reálný, se za nějakou dobu dozvíme, co </a:t>
            </a:r>
            <a:r>
              <a:rPr lang="cs-CZ" dirty="0" smtClean="0"/>
              <a:t>se stane </a:t>
            </a:r>
            <a:r>
              <a:rPr lang="cs-CZ" dirty="0"/>
              <a:t>se sítí – predikce budoucnosti s nějakou pravděpodobností</a:t>
            </a:r>
          </a:p>
          <a:p>
            <a:r>
              <a:rPr lang="cs-CZ" dirty="0" err="1" smtClean="0"/>
              <a:t>Streptichron</a:t>
            </a:r>
            <a:endParaRPr lang="cs-CZ" dirty="0"/>
          </a:p>
          <a:p>
            <a:pPr lvl="1"/>
            <a:r>
              <a:rPr lang="cs-CZ" dirty="0" err="1" smtClean="0"/>
              <a:t>Capsule</a:t>
            </a:r>
            <a:r>
              <a:rPr lang="cs-CZ" dirty="0"/>
              <a:t>, která nese informaci, zprávu, o stavu sítě</a:t>
            </a:r>
          </a:p>
          <a:p>
            <a:pPr lvl="1"/>
            <a:r>
              <a:rPr lang="cs-CZ" dirty="0" smtClean="0"/>
              <a:t>Při </a:t>
            </a:r>
            <a:r>
              <a:rPr lang="cs-CZ" dirty="0"/>
              <a:t>průchodu jednotlivými uzly může předpověď aktualizovat podle jejich stavu</a:t>
            </a:r>
          </a:p>
          <a:p>
            <a:pPr lvl="2"/>
            <a:r>
              <a:rPr lang="cs-CZ" dirty="0" smtClean="0"/>
              <a:t>Data </a:t>
            </a:r>
            <a:r>
              <a:rPr lang="cs-CZ" dirty="0" err="1"/>
              <a:t>processing</a:t>
            </a:r>
            <a:r>
              <a:rPr lang="cs-CZ" dirty="0"/>
              <a:t> </a:t>
            </a:r>
            <a:r>
              <a:rPr lang="cs-CZ" dirty="0" err="1"/>
              <a:t>while</a:t>
            </a:r>
            <a:r>
              <a:rPr lang="cs-CZ" dirty="0"/>
              <a:t> in </a:t>
            </a:r>
            <a:r>
              <a:rPr lang="cs-CZ" dirty="0" smtClean="0"/>
              <a:t>transit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398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071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11. AVNMP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Využití</a:t>
            </a:r>
          </a:p>
          <a:p>
            <a:pPr lvl="1"/>
            <a:r>
              <a:rPr lang="cs-CZ" dirty="0"/>
              <a:t>Při přerozdělování zátěže lze tak dopředu predikovat stav, kterému by bylo záhodno se preventivně vyhnout i za cenu planého poplachu</a:t>
            </a:r>
          </a:p>
          <a:p>
            <a:pPr lvl="2"/>
            <a:r>
              <a:rPr lang="cs-CZ" dirty="0"/>
              <a:t>Nebo jsou ztráty v celkovém součtu přijatelné</a:t>
            </a:r>
          </a:p>
          <a:p>
            <a:pPr lvl="1"/>
            <a:r>
              <a:rPr lang="cs-CZ" dirty="0"/>
              <a:t>Algoritmu lze zadat vlastní parametry, které mohou reprezentovat možné výchozí situace a spustit několik simulací najednou</a:t>
            </a:r>
          </a:p>
          <a:p>
            <a:pPr lvl="1"/>
            <a:r>
              <a:rPr lang="cs-CZ" dirty="0"/>
              <a:t>Prevence proti útokům jako je </a:t>
            </a:r>
            <a:r>
              <a:rPr lang="cs-CZ" dirty="0" err="1"/>
              <a:t>DDoS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399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73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0. soft-</a:t>
            </a:r>
            <a:r>
              <a:rPr lang="cs-CZ" dirty="0" err="1" smtClean="0"/>
              <a:t>real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r>
              <a:rPr lang="cs-CZ" dirty="0" smtClean="0"/>
              <a:t>, </a:t>
            </a:r>
            <a:r>
              <a:rPr lang="cs-CZ" dirty="0"/>
              <a:t>hard-</a:t>
            </a:r>
            <a:r>
              <a:rPr lang="cs-CZ" dirty="0" err="1"/>
              <a:t>real</a:t>
            </a:r>
            <a:r>
              <a:rPr lang="cs-CZ" dirty="0"/>
              <a:t> </a:t>
            </a:r>
            <a:r>
              <a:rPr lang="cs-CZ" dirty="0" err="1" smtClean="0"/>
              <a:t>time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Hard Real </a:t>
            </a:r>
            <a:r>
              <a:rPr lang="cs-CZ" b="1" dirty="0" err="1" smtClean="0"/>
              <a:t>Time</a:t>
            </a:r>
            <a:endParaRPr lang="cs-CZ" b="1" dirty="0" smtClean="0"/>
          </a:p>
          <a:p>
            <a:pPr lvl="1"/>
            <a:r>
              <a:rPr lang="pl-PL" dirty="0" smtClean="0"/>
              <a:t>Dokončení výpočtu po termínu se považuje za </a:t>
            </a:r>
            <a:r>
              <a:rPr lang="cs-CZ" dirty="0" smtClean="0"/>
              <a:t>chybu a výsledek za bezcenný – </a:t>
            </a:r>
            <a:r>
              <a:rPr lang="cs-CZ" dirty="0" err="1" smtClean="0"/>
              <a:t>strict</a:t>
            </a:r>
            <a:r>
              <a:rPr lang="cs-CZ" dirty="0" smtClean="0"/>
              <a:t> </a:t>
            </a:r>
            <a:r>
              <a:rPr lang="cs-CZ" dirty="0" err="1" smtClean="0"/>
              <a:t>deadline</a:t>
            </a:r>
            <a:endParaRPr lang="cs-CZ" dirty="0" smtClean="0"/>
          </a:p>
          <a:p>
            <a:pPr lvl="1"/>
            <a:r>
              <a:rPr lang="cs-CZ" dirty="0" smtClean="0"/>
              <a:t>Nedodržení termínu může vést k celkovému selhání systému</a:t>
            </a:r>
          </a:p>
          <a:p>
            <a:pPr lvl="2"/>
            <a:r>
              <a:rPr lang="cs-CZ" dirty="0" smtClean="0"/>
              <a:t>Airbag, řízení motoru (nejenom auto má motor), jaderné zařízení</a:t>
            </a:r>
          </a:p>
          <a:p>
            <a:pPr lvl="1"/>
            <a:r>
              <a:rPr lang="cs-CZ" dirty="0" smtClean="0"/>
              <a:t>Vyžadovány tam, kde hrozí příliš velké škody v případě selhání systému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953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</a:t>
            </a:r>
            <a:r>
              <a:rPr lang="cs-CZ" dirty="0" smtClean="0"/>
              <a:t>Urychlení</a:t>
            </a:r>
            <a:r>
              <a:rPr lang="cs-CZ" dirty="0"/>
              <a:t> </a:t>
            </a:r>
            <a:r>
              <a:rPr lang="cs-CZ" dirty="0" smtClean="0"/>
              <a:t>- </a:t>
            </a:r>
            <a:r>
              <a:rPr lang="cs-CZ" dirty="0"/>
              <a:t>Perfektní </a:t>
            </a:r>
            <a:r>
              <a:rPr lang="cs-CZ" dirty="0" smtClean="0"/>
              <a:t>urychlení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Poměr </a:t>
            </a:r>
            <a:r>
              <a:rPr lang="cs-CZ" dirty="0"/>
              <a:t>je roven počtu </a:t>
            </a:r>
            <a:r>
              <a:rPr lang="cs-CZ" dirty="0" smtClean="0"/>
              <a:t>procesorů</a:t>
            </a:r>
          </a:p>
          <a:p>
            <a:endParaRPr lang="cs-CZ" dirty="0"/>
          </a:p>
          <a:p>
            <a:r>
              <a:rPr lang="cs-CZ" dirty="0"/>
              <a:t>Nutná úplná paralelizaci, potom je ale velká režie =&gt; </a:t>
            </a:r>
            <a:r>
              <a:rPr lang="cs-CZ" dirty="0" smtClean="0"/>
              <a:t>nereálné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620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Anomální urychlení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Při použití více procesorů dochází nejen k akumulaci výkonu, ale i dalších zdrojů</a:t>
            </a:r>
          </a:p>
          <a:p>
            <a:r>
              <a:rPr lang="cs-CZ" dirty="0" smtClean="0"/>
              <a:t>Distribuce rozsáhlých dat u distribuovaných </a:t>
            </a:r>
            <a:r>
              <a:rPr lang="cs-CZ" dirty="0" err="1" smtClean="0"/>
              <a:t>apl</a:t>
            </a:r>
            <a:r>
              <a:rPr lang="cs-CZ" dirty="0" smtClean="0"/>
              <a:t>. může omezit nutnost stránkovat RAM</a:t>
            </a:r>
          </a:p>
          <a:p>
            <a:pPr lvl="1"/>
            <a:r>
              <a:rPr lang="cs-CZ" dirty="0" smtClean="0"/>
              <a:t>Omezí se I/O operace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150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1. </a:t>
            </a:r>
            <a:r>
              <a:rPr lang="cs-CZ" dirty="0" err="1" smtClean="0">
                <a:solidFill>
                  <a:srgbClr val="FF0000"/>
                </a:solidFill>
              </a:rPr>
              <a:t>Superlineární</a:t>
            </a:r>
            <a:r>
              <a:rPr lang="cs-CZ" dirty="0" smtClean="0">
                <a:solidFill>
                  <a:srgbClr val="FF0000"/>
                </a:solidFill>
              </a:rPr>
              <a:t> urychlení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Někdy lze dosáhnout tzv. </a:t>
            </a:r>
            <a:r>
              <a:rPr lang="cs-CZ" b="1" dirty="0" err="1"/>
              <a:t>superlineárního</a:t>
            </a:r>
            <a:r>
              <a:rPr lang="cs-CZ" dirty="0"/>
              <a:t> </a:t>
            </a:r>
            <a:r>
              <a:rPr lang="cs-CZ" b="1" dirty="0"/>
              <a:t>urychlení</a:t>
            </a:r>
            <a:r>
              <a:rPr lang="cs-CZ" dirty="0"/>
              <a:t> (S &gt; PU</a:t>
            </a:r>
            <a:r>
              <a:rPr lang="cs-CZ" dirty="0" smtClean="0"/>
              <a:t>):</a:t>
            </a:r>
            <a:endParaRPr lang="cs-CZ" dirty="0"/>
          </a:p>
          <a:p>
            <a:r>
              <a:rPr lang="cs-CZ" dirty="0"/>
              <a:t>Efekt </a:t>
            </a:r>
            <a:r>
              <a:rPr lang="cs-CZ" dirty="0" err="1"/>
              <a:t>cache</a:t>
            </a:r>
            <a:r>
              <a:rPr lang="cs-CZ" dirty="0"/>
              <a:t> paměti </a:t>
            </a:r>
            <a:endParaRPr lang="cs-CZ" dirty="0" smtClean="0"/>
          </a:p>
          <a:p>
            <a:pPr lvl="1"/>
            <a:r>
              <a:rPr lang="cs-CZ" dirty="0" smtClean="0"/>
              <a:t>Rozdělením výpočtu mezi více procesorů může docházet k lepšímu </a:t>
            </a:r>
            <a:r>
              <a:rPr lang="cs-CZ" dirty="0"/>
              <a:t>využití lokálních </a:t>
            </a:r>
            <a:r>
              <a:rPr lang="cs-CZ" dirty="0" err="1"/>
              <a:t>cache</a:t>
            </a:r>
            <a:r>
              <a:rPr lang="cs-CZ" dirty="0"/>
              <a:t> </a:t>
            </a:r>
            <a:r>
              <a:rPr lang="cs-CZ" dirty="0" smtClean="0"/>
              <a:t>pamětí</a:t>
            </a:r>
          </a:p>
          <a:p>
            <a:pPr lvl="1"/>
            <a:r>
              <a:rPr lang="cs-CZ" dirty="0" smtClean="0"/>
              <a:t>Pokud algoritmus vykazoval sám o sobě dobré urychlení, může pak být celkové urychlení lepší než lineární</a:t>
            </a:r>
            <a:endParaRPr lang="cs-CZ" dirty="0"/>
          </a:p>
          <a:p>
            <a:r>
              <a:rPr lang="cs-CZ" dirty="0" smtClean="0"/>
              <a:t>Anomálie při vyhledávání</a:t>
            </a:r>
          </a:p>
          <a:p>
            <a:pPr lvl="1"/>
            <a:r>
              <a:rPr lang="cs-CZ" dirty="0" smtClean="0"/>
              <a:t>Paralelizované prohledávací </a:t>
            </a:r>
            <a:r>
              <a:rPr lang="cs-CZ" dirty="0" err="1" smtClean="0"/>
              <a:t>alg</a:t>
            </a:r>
            <a:r>
              <a:rPr lang="cs-CZ" dirty="0" smtClean="0"/>
              <a:t>. metodou „uřezávání“ </a:t>
            </a:r>
            <a:r>
              <a:rPr lang="cs-CZ" dirty="0"/>
              <a:t>(</a:t>
            </a:r>
            <a:r>
              <a:rPr lang="cs-CZ" dirty="0" err="1"/>
              <a:t>branch</a:t>
            </a:r>
            <a:r>
              <a:rPr lang="cs-CZ" dirty="0"/>
              <a:t>-and-</a:t>
            </a:r>
            <a:r>
              <a:rPr lang="cs-CZ" dirty="0" err="1"/>
              <a:t>bound</a:t>
            </a:r>
            <a:r>
              <a:rPr lang="cs-CZ" dirty="0" smtClean="0"/>
              <a:t>) - rychlejší </a:t>
            </a:r>
            <a:r>
              <a:rPr lang="cs-CZ" dirty="0"/>
              <a:t>upřesňování průběžného výběrového </a:t>
            </a:r>
            <a:r>
              <a:rPr lang="cs-CZ" dirty="0" smtClean="0"/>
              <a:t>kritéria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648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</a:t>
            </a:r>
            <a:r>
              <a:rPr lang="cs-CZ" dirty="0" err="1" smtClean="0"/>
              <a:t>Amdahlův</a:t>
            </a:r>
            <a:r>
              <a:rPr lang="cs-CZ" dirty="0" smtClean="0"/>
              <a:t> zákon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Nelze dosáhnout perfektního urychlení, protože vždy bude nějaká část výpočtu provedena sekvenčně</a:t>
            </a:r>
          </a:p>
          <a:p>
            <a:r>
              <a:rPr lang="cs-CZ" dirty="0" smtClean="0"/>
              <a:t>Kolik % výpočtového času bude trvat paralelní program oproti stejnému spuštěném na jednom procesoru</a:t>
            </a:r>
          </a:p>
          <a:p>
            <a:pPr lvl="1"/>
            <a:r>
              <a:rPr lang="cs-CZ" dirty="0" smtClean="0"/>
              <a:t>Vychází ze sekvenčního </a:t>
            </a:r>
            <a:r>
              <a:rPr lang="cs-CZ" dirty="0" err="1" smtClean="0"/>
              <a:t>alg</a:t>
            </a:r>
            <a:r>
              <a:rPr lang="cs-CZ" dirty="0" smtClean="0"/>
              <a:t>. a odvozuje kolikrát rychlejší by byl paralelizovaný</a:t>
            </a:r>
          </a:p>
          <a:p>
            <a:pPr lvl="1"/>
            <a:r>
              <a:rPr lang="cs-CZ" dirty="0" smtClean="0"/>
              <a:t>Velikost problému je konstantní</a:t>
            </a:r>
          </a:p>
          <a:p>
            <a:r>
              <a:rPr lang="cs-CZ" b="1" i="1" dirty="0" smtClean="0"/>
              <a:t>f</a:t>
            </a:r>
            <a:r>
              <a:rPr lang="cs-CZ" b="1" dirty="0" smtClean="0"/>
              <a:t> </a:t>
            </a:r>
            <a:r>
              <a:rPr lang="cs-CZ" dirty="0" smtClean="0"/>
              <a:t>– podíl času stráveného v kódu vykonávaném sekvenčně</a:t>
            </a:r>
          </a:p>
          <a:p>
            <a:pPr marL="0" indent="0">
              <a:buNone/>
            </a:pPr>
            <a:r>
              <a:rPr lang="cs-CZ" dirty="0"/>
              <a:t> 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234" y="5913361"/>
            <a:ext cx="12192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321209"/>
            <a:ext cx="2804667" cy="1517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025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</a:t>
            </a:r>
            <a:r>
              <a:rPr lang="cs-CZ" dirty="0" err="1"/>
              <a:t>Amdahlův</a:t>
            </a:r>
            <a:r>
              <a:rPr lang="cs-CZ" dirty="0"/>
              <a:t> zákon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G </a:t>
            </a:r>
            <a:r>
              <a:rPr lang="cs-CZ" dirty="0"/>
              <a:t>- čas strávený vykonáváním </a:t>
            </a:r>
            <a:r>
              <a:rPr lang="cs-CZ" dirty="0" err="1"/>
              <a:t>neparalelizovatelného</a:t>
            </a:r>
            <a:r>
              <a:rPr lang="cs-CZ" dirty="0"/>
              <a:t> kódu</a:t>
            </a:r>
          </a:p>
          <a:p>
            <a:r>
              <a:rPr lang="cs-CZ" dirty="0"/>
              <a:t>H - čas strávený vykonáváním </a:t>
            </a:r>
            <a:r>
              <a:rPr lang="cs-CZ" dirty="0" err="1"/>
              <a:t>paralelizovatelného</a:t>
            </a:r>
            <a:r>
              <a:rPr lang="cs-CZ" dirty="0"/>
              <a:t> kódu sekvenčně</a:t>
            </a:r>
          </a:p>
          <a:p>
            <a:r>
              <a:rPr lang="cs-CZ" dirty="0"/>
              <a:t>E(p) = G + H/p;  S(p) = (G+H)/E(p)</a:t>
            </a:r>
          </a:p>
          <a:p>
            <a:r>
              <a:rPr lang="cs-CZ" dirty="0"/>
              <a:t>Pro velké p: S(p) = 1 + </a:t>
            </a:r>
            <a:r>
              <a:rPr lang="cs-CZ" dirty="0" smtClean="0"/>
              <a:t>H/G</a:t>
            </a:r>
          </a:p>
          <a:p>
            <a:pPr lvl="1"/>
            <a:r>
              <a:rPr lang="pl-PL" dirty="0"/>
              <a:t>To by znamenalo, že dosažení </a:t>
            </a:r>
            <a:r>
              <a:rPr lang="pl-PL" dirty="0" smtClean="0"/>
              <a:t>perfektního </a:t>
            </a:r>
            <a:r>
              <a:rPr lang="cs-CZ" dirty="0" smtClean="0"/>
              <a:t>urychlení </a:t>
            </a:r>
            <a:r>
              <a:rPr lang="cs-CZ" dirty="0"/>
              <a:t>je možné, pokud se můžeme </a:t>
            </a:r>
            <a:r>
              <a:rPr lang="cs-CZ" dirty="0" smtClean="0"/>
              <a:t>vyhnout kódu</a:t>
            </a:r>
            <a:r>
              <a:rPr lang="cs-CZ" dirty="0"/>
              <a:t>, který nelze </a:t>
            </a:r>
            <a:r>
              <a:rPr lang="cs-CZ" dirty="0" smtClean="0"/>
              <a:t>paralelizovat</a:t>
            </a:r>
          </a:p>
          <a:p>
            <a:pPr lvl="1"/>
            <a:r>
              <a:rPr lang="cs-CZ" dirty="0" smtClean="0"/>
              <a:t>Vzhledem k vzrůstající režii, ale možné není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957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1. Co nedokáže </a:t>
            </a:r>
            <a:r>
              <a:rPr lang="cs-CZ" dirty="0" err="1">
                <a:solidFill>
                  <a:srgbClr val="FF0000"/>
                </a:solidFill>
              </a:rPr>
              <a:t>amdahlův</a:t>
            </a:r>
            <a:r>
              <a:rPr lang="cs-CZ" dirty="0">
                <a:solidFill>
                  <a:srgbClr val="FF0000"/>
                </a:solidFill>
              </a:rPr>
              <a:t> zákon vysvětlit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Superlineární</a:t>
            </a:r>
            <a:r>
              <a:rPr lang="cs-CZ" dirty="0"/>
              <a:t> urychlení, tj. urychlení větší, než počet procesorů. Důvodem je vliv </a:t>
            </a:r>
            <a:r>
              <a:rPr lang="cs-CZ" dirty="0" err="1"/>
              <a:t>cache</a:t>
            </a:r>
            <a:r>
              <a:rPr lang="cs-CZ" dirty="0"/>
              <a:t> procesoru (a případně i další I/O operace) - při více procesorech se mohou data vejít do jejich </a:t>
            </a:r>
            <a:r>
              <a:rPr lang="cs-CZ" dirty="0" err="1"/>
              <a:t>cache</a:t>
            </a:r>
            <a:r>
              <a:rPr lang="cs-CZ" dirty="0"/>
              <a:t> a nemusí se načítat/ukládat do pomalejší paměti. S tím </a:t>
            </a:r>
            <a:r>
              <a:rPr lang="cs-CZ" dirty="0" err="1"/>
              <a:t>Amdahl</a:t>
            </a:r>
            <a:r>
              <a:rPr lang="cs-CZ" dirty="0"/>
              <a:t> nepočítal.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322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</a:t>
            </a:r>
            <a:r>
              <a:rPr lang="cs-CZ" dirty="0" err="1" smtClean="0"/>
              <a:t>Gustafsonův</a:t>
            </a:r>
            <a:r>
              <a:rPr lang="cs-CZ" dirty="0" smtClean="0"/>
              <a:t> zákon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K dispozici hodně procesorů s </a:t>
            </a:r>
            <a:r>
              <a:rPr lang="cs-CZ" dirty="0" err="1" smtClean="0"/>
              <a:t>distrib</a:t>
            </a:r>
            <a:r>
              <a:rPr lang="cs-CZ" dirty="0" smtClean="0"/>
              <a:t>. pamětí a výpočet složitý tak, že sériově prováděná část je zanedbatelná</a:t>
            </a:r>
          </a:p>
          <a:p>
            <a:pPr lvl="1"/>
            <a:r>
              <a:rPr lang="cs-CZ" dirty="0" smtClean="0"/>
              <a:t>Výpočet rozdělíme podle podílů času – sériově vs. paralelně</a:t>
            </a:r>
          </a:p>
          <a:p>
            <a:r>
              <a:rPr lang="cs-CZ" dirty="0" smtClean="0"/>
              <a:t>Zrychlení zde není zdola omezováno jako u AZ</a:t>
            </a:r>
          </a:p>
          <a:p>
            <a:pPr lvl="1"/>
            <a:r>
              <a:rPr lang="cs-CZ" dirty="0" smtClean="0"/>
              <a:t>Pro dostatečně velký problém můžeme dosáhnout lib. zrychlení</a:t>
            </a:r>
          </a:p>
          <a:p>
            <a:r>
              <a:rPr lang="cs-CZ" dirty="0" smtClean="0"/>
              <a:t>Doba běhu je </a:t>
            </a:r>
            <a:r>
              <a:rPr lang="cs-CZ" dirty="0" err="1" smtClean="0"/>
              <a:t>konst</a:t>
            </a:r>
            <a:r>
              <a:rPr lang="cs-CZ" dirty="0" smtClean="0"/>
              <a:t>. (zvětšuje se velikost problému)</a:t>
            </a:r>
          </a:p>
          <a:p>
            <a:r>
              <a:rPr lang="cs-CZ" dirty="0" smtClean="0"/>
              <a:t>Vychází z paralel. výpočtu a vyvozuje kolikrát déle by trval výpočet bez paralelizace</a:t>
            </a:r>
          </a:p>
          <a:p>
            <a:r>
              <a:rPr lang="cs-CZ" i="1" dirty="0"/>
              <a:t> </a:t>
            </a:r>
            <a:r>
              <a:rPr lang="el-GR" b="1" i="1" dirty="0" smtClean="0">
                <a:latin typeface="Times New Roman"/>
                <a:cs typeface="Times New Roman"/>
              </a:rPr>
              <a:t>α</a:t>
            </a:r>
            <a:r>
              <a:rPr lang="cs-CZ" i="1" dirty="0" smtClean="0">
                <a:latin typeface="Times New Roman"/>
                <a:cs typeface="Times New Roman"/>
              </a:rPr>
              <a:t> </a:t>
            </a:r>
            <a:r>
              <a:rPr lang="cs-CZ" i="1" dirty="0" smtClean="0"/>
              <a:t>–</a:t>
            </a:r>
            <a:r>
              <a:rPr lang="cs-CZ" dirty="0" smtClean="0"/>
              <a:t> část procesu, kterou nelze paralelizovat</a:t>
            </a:r>
          </a:p>
          <a:p>
            <a:pPr marL="0" indent="0">
              <a:buNone/>
            </a:pPr>
            <a:r>
              <a:rPr lang="cs-CZ" i="1" dirty="0"/>
              <a:t> </a:t>
            </a:r>
            <a:endParaRPr lang="cs-CZ" i="1" dirty="0" smtClean="0"/>
          </a:p>
          <a:p>
            <a:pPr marL="0" indent="0">
              <a:buNone/>
            </a:pPr>
            <a:r>
              <a:rPr lang="cs-CZ" i="1" dirty="0"/>
              <a:t>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514553"/>
            <a:ext cx="2779151" cy="1154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744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Karp-</a:t>
            </a:r>
            <a:r>
              <a:rPr lang="cs-CZ" dirty="0" err="1" smtClean="0"/>
              <a:t>Flattova</a:t>
            </a:r>
            <a:r>
              <a:rPr lang="cs-CZ" dirty="0" smtClean="0"/>
              <a:t> metrika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Stanovuje tzv</a:t>
            </a:r>
            <a:r>
              <a:rPr lang="cs-CZ" dirty="0"/>
              <a:t>. </a:t>
            </a:r>
            <a:r>
              <a:rPr lang="cs-CZ" dirty="0" smtClean="0"/>
              <a:t>experimentálně určený poměr sekvenční složky </a:t>
            </a:r>
            <a:r>
              <a:rPr lang="cs-CZ" i="1" dirty="0" smtClean="0"/>
              <a:t>e</a:t>
            </a:r>
            <a:endParaRPr lang="cs-CZ" i="1" dirty="0"/>
          </a:p>
          <a:p>
            <a:r>
              <a:rPr lang="cs-CZ" dirty="0"/>
              <a:t>Z </a:t>
            </a:r>
            <a:r>
              <a:rPr lang="cs-CZ" dirty="0" smtClean="0"/>
              <a:t>průběhu </a:t>
            </a:r>
            <a:r>
              <a:rPr lang="cs-CZ" dirty="0"/>
              <a:t>hodnoty </a:t>
            </a:r>
            <a:r>
              <a:rPr lang="cs-CZ" i="1" dirty="0"/>
              <a:t>e</a:t>
            </a:r>
            <a:r>
              <a:rPr lang="cs-CZ" dirty="0"/>
              <a:t> </a:t>
            </a:r>
            <a:r>
              <a:rPr lang="cs-CZ" dirty="0" smtClean="0"/>
              <a:t>při vzrůstajícím </a:t>
            </a:r>
            <a:r>
              <a:rPr lang="cs-CZ" i="1" dirty="0"/>
              <a:t>p</a:t>
            </a:r>
            <a:r>
              <a:rPr lang="cs-CZ" dirty="0"/>
              <a:t> lze vyvodit </a:t>
            </a:r>
            <a:r>
              <a:rPr lang="cs-CZ" dirty="0" smtClean="0"/>
              <a:t>příčinu neefektivity</a:t>
            </a:r>
            <a:r>
              <a:rPr lang="cs-CZ" dirty="0"/>
              <a:t>:</a:t>
            </a:r>
          </a:p>
          <a:p>
            <a:pPr lvl="1"/>
            <a:r>
              <a:rPr lang="cs-CZ" i="1" dirty="0" smtClean="0"/>
              <a:t>e</a:t>
            </a:r>
            <a:r>
              <a:rPr lang="cs-CZ" dirty="0" smtClean="0"/>
              <a:t> konstantní – příčinou velká sekvenční složky</a:t>
            </a:r>
            <a:endParaRPr lang="cs-CZ" dirty="0"/>
          </a:p>
          <a:p>
            <a:pPr lvl="1"/>
            <a:r>
              <a:rPr lang="cs-CZ" i="1" dirty="0" smtClean="0"/>
              <a:t>e</a:t>
            </a:r>
            <a:r>
              <a:rPr lang="cs-CZ" dirty="0" smtClean="0"/>
              <a:t> rostoucí </a:t>
            </a:r>
            <a:r>
              <a:rPr lang="cs-CZ" dirty="0"/>
              <a:t>– </a:t>
            </a:r>
            <a:r>
              <a:rPr lang="cs-CZ" dirty="0" smtClean="0"/>
              <a:t>příčinou nadměrná paralelní režie.</a:t>
            </a:r>
            <a:endParaRPr lang="cs-CZ" dirty="0"/>
          </a:p>
          <a:p>
            <a:pPr lvl="1"/>
            <a:endParaRPr lang="cs-CZ" dirty="0"/>
          </a:p>
          <a:p>
            <a:r>
              <a:rPr lang="cs-CZ" dirty="0" smtClean="0"/>
              <a:t>e – podíl, kolik kódu se provedlo sériově</a:t>
            </a:r>
          </a:p>
          <a:p>
            <a:r>
              <a:rPr lang="el-GR" dirty="0" smtClean="0"/>
              <a:t>Ψ</a:t>
            </a:r>
            <a:r>
              <a:rPr lang="cs-CZ" dirty="0" smtClean="0"/>
              <a:t> = S(p) - urychlení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395126"/>
            <a:ext cx="1605745" cy="108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399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Škálovatelnost, </a:t>
            </a:r>
            <a:r>
              <a:rPr lang="cs-CZ" dirty="0" err="1" smtClean="0">
                <a:solidFill>
                  <a:srgbClr val="FF0000"/>
                </a:solidFill>
              </a:rPr>
              <a:t>Flow</a:t>
            </a:r>
            <a:r>
              <a:rPr lang="cs-CZ" dirty="0" smtClean="0">
                <a:solidFill>
                  <a:srgbClr val="FF0000"/>
                </a:solidFill>
              </a:rPr>
              <a:t>/</a:t>
            </a:r>
            <a:r>
              <a:rPr lang="cs-CZ" dirty="0" err="1" smtClean="0">
                <a:solidFill>
                  <a:srgbClr val="FF0000"/>
                </a:solidFill>
              </a:rPr>
              <a:t>logically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correct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/>
              <a:t>Škálovatelnost</a:t>
            </a:r>
          </a:p>
          <a:p>
            <a:pPr lvl="1"/>
            <a:r>
              <a:rPr lang="cs-CZ" dirty="0" smtClean="0"/>
              <a:t>Nezávislost na počtu dostupných procesorů</a:t>
            </a:r>
          </a:p>
          <a:p>
            <a:pPr lvl="1"/>
            <a:r>
              <a:rPr lang="cs-CZ" dirty="0" smtClean="0"/>
              <a:t>S rostoucím počtem procesorů narůstá i komunikační režie a dochází ke zpomalování výpočtu</a:t>
            </a:r>
            <a:endParaRPr lang="cs-CZ" dirty="0"/>
          </a:p>
          <a:p>
            <a:r>
              <a:rPr lang="cs-CZ" b="1" dirty="0" err="1" smtClean="0"/>
              <a:t>Flow</a:t>
            </a:r>
            <a:r>
              <a:rPr lang="cs-CZ" b="1" dirty="0" smtClean="0"/>
              <a:t> </a:t>
            </a:r>
            <a:r>
              <a:rPr lang="cs-CZ" b="1" dirty="0" err="1" smtClean="0"/>
              <a:t>correct</a:t>
            </a:r>
            <a:endParaRPr lang="cs-CZ" b="1" dirty="0" smtClean="0"/>
          </a:p>
          <a:p>
            <a:pPr lvl="1"/>
            <a:r>
              <a:rPr lang="cs-CZ" dirty="0" smtClean="0"/>
              <a:t>Program se </a:t>
            </a:r>
            <a:r>
              <a:rPr lang="cs-CZ" dirty="0"/>
              <a:t>chová </a:t>
            </a:r>
            <a:r>
              <a:rPr lang="cs-CZ" dirty="0" smtClean="0"/>
              <a:t>deterministicky</a:t>
            </a:r>
          </a:p>
          <a:p>
            <a:pPr lvl="1"/>
            <a:r>
              <a:rPr lang="cs-CZ" dirty="0" smtClean="0"/>
              <a:t>Při každém běhu vrátí stejný výsledek</a:t>
            </a:r>
          </a:p>
          <a:p>
            <a:pPr lvl="1"/>
            <a:r>
              <a:rPr lang="cs-CZ" dirty="0" smtClean="0"/>
              <a:t>Nevykazuje chyby v důsledku </a:t>
            </a:r>
            <a:r>
              <a:rPr lang="cs-CZ" dirty="0" err="1" smtClean="0"/>
              <a:t>nedeterminismu</a:t>
            </a:r>
            <a:r>
              <a:rPr lang="cs-CZ" dirty="0" smtClean="0"/>
              <a:t> plánování vláken</a:t>
            </a:r>
          </a:p>
          <a:p>
            <a:pPr lvl="1"/>
            <a:r>
              <a:rPr lang="cs-CZ" dirty="0" smtClean="0"/>
              <a:t>Končí v </a:t>
            </a:r>
            <a:r>
              <a:rPr lang="cs-CZ" dirty="0"/>
              <a:t>konečném čase</a:t>
            </a:r>
            <a:endParaRPr lang="cs-CZ" dirty="0" smtClean="0"/>
          </a:p>
          <a:p>
            <a:r>
              <a:rPr lang="cs-CZ" b="1" dirty="0" err="1" smtClean="0"/>
              <a:t>Logically</a:t>
            </a:r>
            <a:r>
              <a:rPr lang="cs-CZ" b="1" dirty="0" smtClean="0"/>
              <a:t> </a:t>
            </a:r>
            <a:r>
              <a:rPr lang="cs-CZ" b="1" dirty="0" err="1" smtClean="0"/>
              <a:t>Corect</a:t>
            </a:r>
            <a:endParaRPr lang="cs-CZ" b="1" dirty="0" smtClean="0"/>
          </a:p>
          <a:p>
            <a:pPr lvl="1"/>
            <a:r>
              <a:rPr lang="cs-CZ" dirty="0"/>
              <a:t>Program </a:t>
            </a:r>
            <a:r>
              <a:rPr lang="cs-CZ" dirty="0" smtClean="0"/>
              <a:t>vrátí správný výsledek, nemusí být ale pořád stejný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888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</a:t>
            </a:r>
            <a:r>
              <a:rPr lang="cs-CZ" dirty="0" err="1" smtClean="0"/>
              <a:t>Nedeterminismus</a:t>
            </a:r>
            <a:r>
              <a:rPr lang="en-US" dirty="0" smtClean="0"/>
              <a:t> </a:t>
            </a:r>
            <a:r>
              <a:rPr lang="cs-CZ" dirty="0" smtClean="0"/>
              <a:t>logicky správného</a:t>
            </a:r>
            <a:r>
              <a:rPr lang="en-US" dirty="0" smtClean="0"/>
              <a:t> </a:t>
            </a:r>
            <a:r>
              <a:rPr lang="cs-CZ" dirty="0" smtClean="0"/>
              <a:t>výsledku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Mějme </a:t>
            </a:r>
            <a:r>
              <a:rPr lang="cs-CZ" dirty="0"/>
              <a:t>model nějakého efektu, a hledejme paralelně parametry tohoto modelu tak, abychom dosáhli co nejmenší průměrné odchylky vypočítaných hodnot od naměřených hodnot</a:t>
            </a:r>
          </a:p>
          <a:p>
            <a:pPr lvl="1"/>
            <a:r>
              <a:rPr lang="pt-BR" dirty="0" smtClean="0"/>
              <a:t>Tj</a:t>
            </a:r>
            <a:r>
              <a:rPr lang="pt-BR" dirty="0"/>
              <a:t>. jde o redukční </a:t>
            </a:r>
            <a:r>
              <a:rPr lang="pt-BR" dirty="0" smtClean="0"/>
              <a:t>operaci</a:t>
            </a:r>
            <a:endParaRPr lang="cs-CZ" dirty="0" smtClean="0"/>
          </a:p>
          <a:p>
            <a:r>
              <a:rPr lang="cs-CZ" dirty="0" smtClean="0"/>
              <a:t>Může</a:t>
            </a:r>
            <a:r>
              <a:rPr lang="en-US" dirty="0" smtClean="0"/>
              <a:t> </a:t>
            </a:r>
            <a:r>
              <a:rPr lang="en-US" dirty="0"/>
              <a:t>se </a:t>
            </a:r>
            <a:r>
              <a:rPr lang="cs-CZ" dirty="0" smtClean="0"/>
              <a:t>nám stát, že dvě různá vlákna nám mohou vygenerovat dvě různé množiny parametrů</a:t>
            </a:r>
            <a:r>
              <a:rPr lang="en-US" dirty="0" smtClean="0"/>
              <a:t>, </a:t>
            </a:r>
            <a:r>
              <a:rPr lang="en-US" dirty="0"/>
              <a:t>pro </a:t>
            </a:r>
            <a:r>
              <a:rPr lang="cs-CZ" dirty="0" smtClean="0"/>
              <a:t>které vypočítají dvě různé množiny odchylek</a:t>
            </a:r>
          </a:p>
          <a:p>
            <a:pPr lvl="1"/>
            <a:r>
              <a:rPr lang="en-US" dirty="0" smtClean="0"/>
              <a:t>{</a:t>
            </a:r>
            <a:r>
              <a:rPr lang="en-US" dirty="0"/>
              <a:t>1; 2; 1; 2; 1} a {1; 0; 3; 2; 1}</a:t>
            </a:r>
            <a:endParaRPr lang="cs-CZ" dirty="0"/>
          </a:p>
          <a:p>
            <a:r>
              <a:rPr lang="en-US" dirty="0"/>
              <a:t>Ale </a:t>
            </a:r>
            <a:r>
              <a:rPr lang="cs-CZ" dirty="0" smtClean="0"/>
              <a:t>které</a:t>
            </a:r>
            <a:r>
              <a:rPr lang="en-US" dirty="0" smtClean="0"/>
              <a:t> </a:t>
            </a:r>
            <a:r>
              <a:rPr lang="en-US" dirty="0"/>
              <a:t>z </a:t>
            </a:r>
            <a:r>
              <a:rPr lang="cs-CZ" dirty="0" smtClean="0"/>
              <a:t>nich</a:t>
            </a:r>
            <a:r>
              <a:rPr lang="en-US" dirty="0" smtClean="0"/>
              <a:t> </a:t>
            </a:r>
            <a:r>
              <a:rPr lang="en-US" dirty="0"/>
              <a:t>z </a:t>
            </a:r>
            <a:r>
              <a:rPr lang="cs-CZ" dirty="0" smtClean="0"/>
              <a:t>použijeme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cs-CZ" dirty="0" smtClean="0"/>
              <a:t>které</a:t>
            </a:r>
            <a:r>
              <a:rPr lang="en-US" dirty="0" smtClean="0"/>
              <a:t> </a:t>
            </a:r>
            <a:r>
              <a:rPr lang="en-US" dirty="0"/>
              <a:t>je </a:t>
            </a:r>
            <a:r>
              <a:rPr lang="cs-CZ" dirty="0" smtClean="0"/>
              <a:t>správně</a:t>
            </a:r>
            <a:r>
              <a:rPr lang="en-US" dirty="0" smtClean="0"/>
              <a:t>?</a:t>
            </a:r>
            <a:endParaRPr lang="cs-CZ" dirty="0"/>
          </a:p>
          <a:p>
            <a:pPr lvl="1"/>
            <a:r>
              <a:rPr lang="cs-CZ" dirty="0" smtClean="0"/>
              <a:t>Výsledky od rychlejšího vlákna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193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1. </a:t>
            </a:r>
            <a:r>
              <a:rPr lang="cs-CZ" dirty="0" smtClean="0"/>
              <a:t>Definice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KIV/PPR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681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</a:t>
            </a:r>
            <a:r>
              <a:rPr lang="cs-CZ" dirty="0" err="1" smtClean="0"/>
              <a:t>Nedeterminismus</a:t>
            </a:r>
            <a:r>
              <a:rPr lang="en-US" dirty="0" smtClean="0"/>
              <a:t> </a:t>
            </a:r>
            <a:r>
              <a:rPr lang="cs-CZ" dirty="0" smtClean="0"/>
              <a:t>logicky správného</a:t>
            </a:r>
            <a:r>
              <a:rPr lang="en-US" dirty="0" smtClean="0"/>
              <a:t> </a:t>
            </a:r>
            <a:r>
              <a:rPr lang="cs-CZ" dirty="0" smtClean="0"/>
              <a:t>výsledku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Některé</a:t>
            </a:r>
            <a:r>
              <a:rPr lang="en-US" dirty="0" smtClean="0"/>
              <a:t> </a:t>
            </a:r>
            <a:r>
              <a:rPr lang="cs-CZ" dirty="0" smtClean="0"/>
              <a:t>knihovny</a:t>
            </a:r>
            <a:r>
              <a:rPr lang="en-US" dirty="0" smtClean="0"/>
              <a:t>, </a:t>
            </a:r>
            <a:r>
              <a:rPr lang="cs-CZ" dirty="0" err="1" smtClean="0"/>
              <a:t>např</a:t>
            </a:r>
            <a:r>
              <a:rPr lang="en-US" dirty="0" smtClean="0"/>
              <a:t>. </a:t>
            </a:r>
            <a:r>
              <a:rPr lang="en-US" dirty="0"/>
              <a:t>Intel Threading Building Blocks, </a:t>
            </a:r>
            <a:r>
              <a:rPr lang="cs-CZ" dirty="0" smtClean="0"/>
              <a:t>nabízejí deterministickou</a:t>
            </a:r>
            <a:r>
              <a:rPr lang="en-US" dirty="0" smtClean="0"/>
              <a:t> </a:t>
            </a:r>
            <a:r>
              <a:rPr lang="cs-CZ" dirty="0" smtClean="0"/>
              <a:t>verzi</a:t>
            </a:r>
            <a:r>
              <a:rPr lang="en-US" dirty="0" smtClean="0"/>
              <a:t> </a:t>
            </a:r>
            <a:r>
              <a:rPr lang="cs-CZ" dirty="0" smtClean="0"/>
              <a:t>redukční operace</a:t>
            </a:r>
          </a:p>
          <a:p>
            <a:pPr lvl="1"/>
            <a:r>
              <a:rPr lang="cs-CZ" dirty="0" smtClean="0"/>
              <a:t>Není tak rychlá jako nedeterministická verze</a:t>
            </a:r>
            <a:r>
              <a:rPr lang="en-US" dirty="0" smtClean="0"/>
              <a:t>, </a:t>
            </a:r>
            <a:r>
              <a:rPr lang="en-US" dirty="0"/>
              <a:t>ale </a:t>
            </a:r>
            <a:r>
              <a:rPr lang="cs-CZ" dirty="0" smtClean="0"/>
              <a:t>měla</a:t>
            </a:r>
            <a:r>
              <a:rPr lang="en-US" dirty="0" smtClean="0"/>
              <a:t> </a:t>
            </a:r>
            <a:r>
              <a:rPr lang="en-US" dirty="0"/>
              <a:t>by </a:t>
            </a:r>
            <a:r>
              <a:rPr lang="cs-CZ" dirty="0" smtClean="0"/>
              <a:t>vždy</a:t>
            </a:r>
            <a:r>
              <a:rPr lang="en-US" dirty="0" smtClean="0"/>
              <a:t> </a:t>
            </a:r>
            <a:r>
              <a:rPr lang="cs-CZ" dirty="0" smtClean="0"/>
              <a:t>dát</a:t>
            </a:r>
            <a:r>
              <a:rPr lang="en-US" dirty="0" smtClean="0"/>
              <a:t> </a:t>
            </a:r>
            <a:r>
              <a:rPr lang="cs-CZ" dirty="0" smtClean="0"/>
              <a:t>stejný výsledek</a:t>
            </a:r>
            <a:r>
              <a:rPr lang="en-US" dirty="0" smtClean="0"/>
              <a:t>, </a:t>
            </a:r>
            <a:r>
              <a:rPr lang="cs-CZ" dirty="0" smtClean="0"/>
              <a:t>protože</a:t>
            </a:r>
            <a:r>
              <a:rPr lang="en-US" dirty="0" smtClean="0"/>
              <a:t> </a:t>
            </a:r>
            <a:r>
              <a:rPr lang="en-US" dirty="0"/>
              <a:t>se </a:t>
            </a:r>
            <a:r>
              <a:rPr lang="cs-CZ" dirty="0" smtClean="0"/>
              <a:t>snaží</a:t>
            </a:r>
            <a:r>
              <a:rPr lang="en-US" dirty="0" smtClean="0"/>
              <a:t> </a:t>
            </a:r>
            <a:r>
              <a:rPr lang="cs-CZ" dirty="0" smtClean="0"/>
              <a:t>práci pokaždé rozdělit stejně</a:t>
            </a:r>
          </a:p>
          <a:p>
            <a:r>
              <a:rPr lang="cs-CZ" dirty="0" smtClean="0"/>
              <a:t>Tj. neřeší za nás metriku vhodnosti řešení</a:t>
            </a:r>
            <a:r>
              <a:rPr lang="en-US" dirty="0" smtClean="0"/>
              <a:t>!</a:t>
            </a:r>
            <a:endParaRPr lang="cs-CZ" dirty="0" smtClean="0"/>
          </a:p>
          <a:p>
            <a:r>
              <a:rPr lang="cs-CZ" dirty="0" smtClean="0"/>
              <a:t>Další </a:t>
            </a:r>
            <a:r>
              <a:rPr lang="cs-CZ" dirty="0"/>
              <a:t>komplikací je fakt, že na FPU sčítání ani násobení nejsou nezbytně asociativní, ačkoliv jsou komutativní</a:t>
            </a:r>
          </a:p>
          <a:p>
            <a:pPr lvl="1"/>
            <a:r>
              <a:rPr lang="cs-CZ" dirty="0" smtClean="0"/>
              <a:t>Tj</a:t>
            </a:r>
            <a:r>
              <a:rPr lang="cs-CZ" dirty="0"/>
              <a:t>. (a +b) + c nemusí dát ten samý výsledek jako a + (b + c)</a:t>
            </a:r>
          </a:p>
          <a:p>
            <a:pPr lvl="1"/>
            <a:r>
              <a:rPr lang="cs-CZ" dirty="0" smtClean="0"/>
              <a:t>Důvodem </a:t>
            </a:r>
            <a:r>
              <a:rPr lang="cs-CZ" dirty="0"/>
              <a:t>je konečný počet číslic reprezentujících daná čísla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635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Zásady</a:t>
            </a:r>
            <a:r>
              <a:rPr lang="en-US" dirty="0" smtClean="0"/>
              <a:t> </a:t>
            </a:r>
            <a:r>
              <a:rPr lang="cs-CZ" dirty="0" smtClean="0"/>
              <a:t>psaní</a:t>
            </a:r>
            <a:r>
              <a:rPr lang="en-US" dirty="0" smtClean="0"/>
              <a:t> </a:t>
            </a:r>
            <a:r>
              <a:rPr lang="cs-CZ" dirty="0" smtClean="0"/>
              <a:t>paralelního programu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Minimalizovat počet interakcí vláken</a:t>
            </a:r>
          </a:p>
          <a:p>
            <a:r>
              <a:rPr lang="cs-CZ" dirty="0" smtClean="0"/>
              <a:t>Minimalizovat </a:t>
            </a:r>
            <a:r>
              <a:rPr lang="cs-CZ" dirty="0"/>
              <a:t>dobu trvání interakcí</a:t>
            </a:r>
          </a:p>
          <a:p>
            <a:r>
              <a:rPr lang="cs-CZ" dirty="0"/>
              <a:t>Násilné nezasahování do stavu jiných vláken</a:t>
            </a:r>
          </a:p>
          <a:p>
            <a:pPr lvl="1"/>
            <a:r>
              <a:rPr lang="cs-CZ" dirty="0" smtClean="0"/>
              <a:t>Proměnné</a:t>
            </a:r>
            <a:endParaRPr lang="cs-CZ" dirty="0"/>
          </a:p>
          <a:p>
            <a:pPr lvl="1"/>
            <a:r>
              <a:rPr lang="cs-CZ" dirty="0" smtClean="0"/>
              <a:t>Stav</a:t>
            </a:r>
            <a:r>
              <a:rPr lang="cs-CZ" dirty="0"/>
              <a:t>, </a:t>
            </a:r>
            <a:r>
              <a:rPr lang="cs-CZ" dirty="0" smtClean="0"/>
              <a:t>kontext</a:t>
            </a:r>
          </a:p>
          <a:p>
            <a:r>
              <a:rPr lang="cs-CZ" dirty="0"/>
              <a:t>Rychlostní nezávislost vláken – tj. neuvažovat v návrhu, že dané </a:t>
            </a:r>
            <a:r>
              <a:rPr lang="cs-CZ" dirty="0" smtClean="0"/>
              <a:t>vlákno poběží </a:t>
            </a:r>
            <a:r>
              <a:rPr lang="cs-CZ" dirty="0"/>
              <a:t>nějakou </a:t>
            </a:r>
            <a:r>
              <a:rPr lang="cs-CZ" dirty="0" smtClean="0"/>
              <a:t>rychlostí</a:t>
            </a:r>
            <a:endParaRPr lang="cs-CZ" dirty="0"/>
          </a:p>
          <a:p>
            <a:pPr lvl="1"/>
            <a:r>
              <a:rPr lang="cs-CZ" dirty="0" smtClean="0"/>
              <a:t>V </a:t>
            </a:r>
            <a:r>
              <a:rPr lang="cs-CZ" dirty="0"/>
              <a:t>případě hard-</a:t>
            </a:r>
            <a:r>
              <a:rPr lang="cs-CZ" dirty="0" err="1"/>
              <a:t>real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systémů by se mohla najít </a:t>
            </a:r>
            <a:r>
              <a:rPr lang="cs-CZ" dirty="0" smtClean="0"/>
              <a:t>výjimka</a:t>
            </a:r>
            <a:endParaRPr lang="cs-CZ" dirty="0"/>
          </a:p>
          <a:p>
            <a:pPr lvl="1"/>
            <a:r>
              <a:rPr lang="cs-CZ" dirty="0" smtClean="0"/>
              <a:t>Nespoléhat </a:t>
            </a:r>
            <a:r>
              <a:rPr lang="cs-CZ" dirty="0"/>
              <a:t>se na předpokládaný postup plánovače </a:t>
            </a:r>
            <a:r>
              <a:rPr lang="cs-CZ" dirty="0" smtClean="0"/>
              <a:t>vláken</a:t>
            </a:r>
            <a:endParaRPr lang="cs-CZ" dirty="0"/>
          </a:p>
          <a:p>
            <a:pPr lvl="2"/>
            <a:r>
              <a:rPr lang="cs-CZ" dirty="0" smtClean="0"/>
              <a:t>S </a:t>
            </a:r>
            <a:r>
              <a:rPr lang="cs-CZ" dirty="0"/>
              <a:t>další verzí se může změnit</a:t>
            </a:r>
          </a:p>
          <a:p>
            <a:r>
              <a:rPr lang="cs-CZ" dirty="0" smtClean="0"/>
              <a:t>Může </a:t>
            </a:r>
            <a:r>
              <a:rPr lang="cs-CZ" dirty="0"/>
              <a:t>nastat podmínka, která změní plánování, ale vy o ní nevíte</a:t>
            </a:r>
          </a:p>
          <a:p>
            <a:r>
              <a:rPr lang="cs-CZ" dirty="0" smtClean="0"/>
              <a:t>Nezneužívat priority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188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Zásady</a:t>
            </a:r>
            <a:r>
              <a:rPr lang="en-US" dirty="0"/>
              <a:t> </a:t>
            </a:r>
            <a:r>
              <a:rPr lang="cs-CZ" dirty="0"/>
              <a:t>psaní</a:t>
            </a:r>
            <a:r>
              <a:rPr lang="en-US" dirty="0"/>
              <a:t> </a:t>
            </a:r>
            <a:r>
              <a:rPr lang="cs-CZ" dirty="0"/>
              <a:t>paralelního programu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Interakce musí být atomické</a:t>
            </a:r>
          </a:p>
          <a:p>
            <a:pPr lvl="1"/>
            <a:r>
              <a:rPr lang="cs-CZ" dirty="0"/>
              <a:t>N</a:t>
            </a:r>
            <a:r>
              <a:rPr lang="cs-CZ" dirty="0" smtClean="0"/>
              <a:t>avrhnout </a:t>
            </a:r>
            <a:r>
              <a:rPr lang="cs-CZ" dirty="0"/>
              <a:t>a dodržet společnou politiku přístupu ke kritickým sekcím, </a:t>
            </a:r>
            <a:r>
              <a:rPr lang="cs-CZ" dirty="0" smtClean="0"/>
              <a:t>např. dvoufázové </a:t>
            </a:r>
            <a:r>
              <a:rPr lang="cs-CZ" dirty="0"/>
              <a:t>zamykání</a:t>
            </a:r>
          </a:p>
          <a:p>
            <a:pPr lvl="1"/>
            <a:r>
              <a:rPr lang="cs-CZ" dirty="0" smtClean="0"/>
              <a:t>Uvědomit </a:t>
            </a:r>
            <a:r>
              <a:rPr lang="cs-CZ" dirty="0"/>
              <a:t>si, že přístup k HW (a jiným prostředkům OS/mezivrstvy) je vstup do kritické sekce na úrovni OS/mezivrstvy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358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Debugging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Čistě sériový kód se dá odladit snadno, protože posloupnost </a:t>
            </a:r>
            <a:r>
              <a:rPr lang="cs-CZ" dirty="0" smtClean="0"/>
              <a:t>vykonávání instrukcí </a:t>
            </a:r>
            <a:r>
              <a:rPr lang="cs-CZ" dirty="0"/>
              <a:t>je pokaždé stejná</a:t>
            </a:r>
          </a:p>
          <a:p>
            <a:r>
              <a:rPr lang="cs-CZ" dirty="0" smtClean="0"/>
              <a:t>U </a:t>
            </a:r>
            <a:r>
              <a:rPr lang="cs-CZ" dirty="0"/>
              <a:t>paralelních výpočtů to neplatí</a:t>
            </a:r>
          </a:p>
          <a:p>
            <a:r>
              <a:rPr lang="cs-CZ" dirty="0" smtClean="0"/>
              <a:t>Odladit </a:t>
            </a:r>
            <a:r>
              <a:rPr lang="cs-CZ" dirty="0"/>
              <a:t>netriviální, navíc je-li optimalizovaný, paralelní výpočet je jedna </a:t>
            </a:r>
            <a:r>
              <a:rPr lang="cs-CZ" dirty="0" smtClean="0"/>
              <a:t>z nejtěžších </a:t>
            </a:r>
            <a:r>
              <a:rPr lang="cs-CZ" dirty="0"/>
              <a:t>věcí</a:t>
            </a:r>
          </a:p>
          <a:p>
            <a:r>
              <a:rPr lang="cs-CZ" dirty="0" smtClean="0"/>
              <a:t>Testování</a:t>
            </a:r>
            <a:endParaRPr lang="cs-CZ" dirty="0"/>
          </a:p>
          <a:p>
            <a:pPr lvl="1"/>
            <a:r>
              <a:rPr lang="cs-CZ" dirty="0" smtClean="0"/>
              <a:t>I </a:t>
            </a:r>
            <a:r>
              <a:rPr lang="cs-CZ" dirty="0"/>
              <a:t>když vypadá kód bez chyby, stejně ho nechte testovat víc než dostatečně dlouho za různých podmínek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672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</a:t>
            </a:r>
            <a:r>
              <a:rPr lang="cs-CZ" dirty="0" smtClean="0"/>
              <a:t>Debugging - </a:t>
            </a:r>
            <a:r>
              <a:rPr lang="cs-CZ" dirty="0"/>
              <a:t>Sériový </a:t>
            </a:r>
            <a:r>
              <a:rPr lang="cs-CZ" dirty="0" smtClean="0"/>
              <a:t>kód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Stále </a:t>
            </a:r>
            <a:r>
              <a:rPr lang="cs-CZ" dirty="0"/>
              <a:t>je třeba odladit sériový kód, resp. kód vlákna, zda např. provádí správně např. </a:t>
            </a:r>
            <a:r>
              <a:rPr lang="cs-CZ" dirty="0" smtClean="0"/>
              <a:t>I/O operace</a:t>
            </a:r>
            <a:endParaRPr lang="cs-CZ" dirty="0"/>
          </a:p>
          <a:p>
            <a:r>
              <a:rPr lang="cs-CZ" dirty="0" smtClean="0"/>
              <a:t>Jde </a:t>
            </a:r>
            <a:r>
              <a:rPr lang="cs-CZ" dirty="0"/>
              <a:t>o kontrolu té části výpočtu, kdy nedochází k interakci s ostatními vlákny, ani se nepřistupuje ke sdíleným proměnným</a:t>
            </a:r>
          </a:p>
          <a:p>
            <a:r>
              <a:rPr lang="cs-CZ" dirty="0" smtClean="0"/>
              <a:t>Lze </a:t>
            </a:r>
            <a:r>
              <a:rPr lang="cs-CZ" dirty="0"/>
              <a:t>s ním odladit pouze omezenou množinu všech možných chyb paralelního programu</a:t>
            </a:r>
          </a:p>
          <a:p>
            <a:r>
              <a:rPr lang="cs-CZ" dirty="0" smtClean="0"/>
              <a:t>Většinou </a:t>
            </a:r>
            <a:r>
              <a:rPr lang="cs-CZ" dirty="0"/>
              <a:t>jde o chyby, které je vidět přímo ze zdrojového kódu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441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</a:t>
            </a:r>
            <a:r>
              <a:rPr lang="cs-CZ" dirty="0" smtClean="0"/>
              <a:t>Debugging - </a:t>
            </a:r>
            <a:r>
              <a:rPr lang="cs-CZ" dirty="0"/>
              <a:t>Kontrolní </a:t>
            </a:r>
            <a:r>
              <a:rPr lang="cs-CZ" dirty="0" smtClean="0"/>
              <a:t>výpisy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Výsledek </a:t>
            </a:r>
            <a:r>
              <a:rPr lang="cs-CZ" dirty="0"/>
              <a:t>paralelního programu s chybnou synchronizací závisí i na tom, jak rychle poběží jeho vlákna</a:t>
            </a:r>
          </a:p>
          <a:p>
            <a:r>
              <a:rPr lang="cs-CZ" dirty="0" smtClean="0"/>
              <a:t>Krokování </a:t>
            </a:r>
            <a:r>
              <a:rPr lang="cs-CZ" dirty="0"/>
              <a:t>v debuggeru IDE způsobuje velké prodlevy</a:t>
            </a:r>
          </a:p>
          <a:p>
            <a:pPr lvl="1"/>
            <a:r>
              <a:rPr lang="cs-CZ" dirty="0" smtClean="0"/>
              <a:t>Může </a:t>
            </a:r>
            <a:r>
              <a:rPr lang="cs-CZ" dirty="0"/>
              <a:t>tak docházet k dodatečné synchronizaci, jejímž následkem se chyba neprojeví</a:t>
            </a:r>
          </a:p>
          <a:p>
            <a:r>
              <a:rPr lang="cs-CZ" dirty="0" smtClean="0"/>
              <a:t>Kontrolní </a:t>
            </a:r>
            <a:r>
              <a:rPr lang="cs-CZ" dirty="0"/>
              <a:t>výpis sice neposkytne tolik informací jako použití debuggeru, ale zase je rychlost vykonávání vláken bližší jejich běžné rychlosti</a:t>
            </a:r>
          </a:p>
          <a:p>
            <a:pPr lvl="1"/>
            <a:r>
              <a:rPr lang="cs-CZ" dirty="0" smtClean="0"/>
              <a:t>Kontrolní </a:t>
            </a:r>
            <a:r>
              <a:rPr lang="cs-CZ" dirty="0"/>
              <a:t>výpis také způsobuje dodatečnou synchronizaci, která může zabránit </a:t>
            </a:r>
            <a:r>
              <a:rPr lang="cs-CZ" dirty="0" smtClean="0"/>
              <a:t>chybě, aby </a:t>
            </a:r>
            <a:r>
              <a:rPr lang="cs-CZ" dirty="0"/>
              <a:t>se projevila</a:t>
            </a:r>
          </a:p>
          <a:p>
            <a:r>
              <a:rPr lang="cs-CZ" dirty="0" err="1" smtClean="0"/>
              <a:t>Fce</a:t>
            </a:r>
            <a:r>
              <a:rPr lang="cs-CZ" dirty="0" smtClean="0"/>
              <a:t> </a:t>
            </a:r>
            <a:r>
              <a:rPr lang="cs-CZ" dirty="0"/>
              <a:t>volající jádro způsobují dodatečnou synchronizaci</a:t>
            </a:r>
          </a:p>
          <a:p>
            <a:r>
              <a:rPr lang="cs-CZ" dirty="0" smtClean="0"/>
              <a:t>Např</a:t>
            </a:r>
            <a:r>
              <a:rPr lang="cs-CZ" dirty="0"/>
              <a:t>. v kontrolním výpisu </a:t>
            </a:r>
            <a:r>
              <a:rPr lang="cs-CZ" dirty="0" err="1"/>
              <a:t>GetThreadID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918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Debugging</a:t>
            </a:r>
            <a:endParaRPr lang="cs-CZ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404664"/>
            <a:ext cx="8928992" cy="6453336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 err="1"/>
              <a:t>Randseed</a:t>
            </a:r>
            <a:endParaRPr lang="cs-CZ" b="1" dirty="0"/>
          </a:p>
          <a:p>
            <a:pPr lvl="1"/>
            <a:r>
              <a:rPr lang="cs-CZ" dirty="0" smtClean="0"/>
              <a:t>Rychlost </a:t>
            </a:r>
            <a:r>
              <a:rPr lang="cs-CZ" dirty="0"/>
              <a:t>programu, tj. i možné potlačení chyby, ovlivní</a:t>
            </a:r>
          </a:p>
          <a:p>
            <a:pPr lvl="1"/>
            <a:r>
              <a:rPr lang="cs-CZ" dirty="0" err="1" smtClean="0"/>
              <a:t>Debug</a:t>
            </a:r>
            <a:r>
              <a:rPr lang="cs-CZ" dirty="0" smtClean="0"/>
              <a:t> </a:t>
            </a:r>
            <a:r>
              <a:rPr lang="cs-CZ" dirty="0"/>
              <a:t>verze vs. </a:t>
            </a:r>
            <a:r>
              <a:rPr lang="cs-CZ" dirty="0" err="1"/>
              <a:t>release</a:t>
            </a:r>
            <a:r>
              <a:rPr lang="cs-CZ" dirty="0"/>
              <a:t> verze</a:t>
            </a:r>
          </a:p>
          <a:p>
            <a:pPr lvl="2"/>
            <a:r>
              <a:rPr lang="cs-CZ" dirty="0" smtClean="0"/>
              <a:t></a:t>
            </a:r>
            <a:r>
              <a:rPr lang="cs-CZ" dirty="0" err="1" smtClean="0"/>
              <a:t>Release</a:t>
            </a:r>
            <a:r>
              <a:rPr lang="cs-CZ" dirty="0" smtClean="0"/>
              <a:t> </a:t>
            </a:r>
            <a:r>
              <a:rPr lang="cs-CZ" dirty="0"/>
              <a:t>verze by minimálně díky optimalizaci měla běžet rychleji</a:t>
            </a:r>
          </a:p>
          <a:p>
            <a:pPr lvl="2"/>
            <a:r>
              <a:rPr lang="cs-CZ" dirty="0" smtClean="0"/>
              <a:t>V </a:t>
            </a:r>
            <a:r>
              <a:rPr lang="cs-CZ" dirty="0" err="1"/>
              <a:t>debug</a:t>
            </a:r>
            <a:r>
              <a:rPr lang="cs-CZ" dirty="0"/>
              <a:t> verzi může být něco od překladače, co způsobí dodatečnou synchronizaci</a:t>
            </a:r>
          </a:p>
          <a:p>
            <a:r>
              <a:rPr lang="cs-CZ" b="1" dirty="0" smtClean="0"/>
              <a:t>Zátěž </a:t>
            </a:r>
            <a:r>
              <a:rPr lang="cs-CZ" b="1" dirty="0"/>
              <a:t>systému</a:t>
            </a:r>
          </a:p>
          <a:p>
            <a:pPr lvl="1"/>
            <a:r>
              <a:rPr lang="cs-CZ" dirty="0" smtClean="0"/>
              <a:t>V </a:t>
            </a:r>
            <a:r>
              <a:rPr lang="cs-CZ" dirty="0"/>
              <a:t>systému může běžet několik aplikací, uzamykatelné zdroje nemusí být vždy stejně dostupné, využití systémových zdrojů se mění - viz zátěžové testy simulující nedostatek systémových zdrojů</a:t>
            </a:r>
          </a:p>
          <a:p>
            <a:r>
              <a:rPr lang="cs-CZ" dirty="0" smtClean="0"/>
              <a:t>Je </a:t>
            </a:r>
            <a:r>
              <a:rPr lang="cs-CZ" dirty="0"/>
              <a:t>možné do </a:t>
            </a:r>
            <a:r>
              <a:rPr lang="cs-CZ" dirty="0" err="1"/>
              <a:t>debug</a:t>
            </a:r>
            <a:r>
              <a:rPr lang="cs-CZ" dirty="0"/>
              <a:t> verze programu přidat náhodné zpoždění – </a:t>
            </a:r>
            <a:r>
              <a:rPr lang="cs-CZ" dirty="0" err="1"/>
              <a:t>sleep</a:t>
            </a:r>
            <a:r>
              <a:rPr lang="cs-CZ" dirty="0"/>
              <a:t>(rand)</a:t>
            </a:r>
          </a:p>
          <a:p>
            <a:r>
              <a:rPr lang="cs-CZ" dirty="0" smtClean="0"/>
              <a:t>A </a:t>
            </a:r>
            <a:r>
              <a:rPr lang="cs-CZ" dirty="0"/>
              <a:t>na začátku inicializovat proměnnou </a:t>
            </a:r>
            <a:r>
              <a:rPr lang="cs-CZ" dirty="0" err="1"/>
              <a:t>randseed</a:t>
            </a:r>
            <a:r>
              <a:rPr lang="cs-CZ" dirty="0"/>
              <a:t>, tak aby se případná </a:t>
            </a:r>
            <a:r>
              <a:rPr lang="cs-CZ" dirty="0" smtClean="0"/>
              <a:t>chyba dala </a:t>
            </a:r>
            <a:r>
              <a:rPr lang="cs-CZ" dirty="0"/>
              <a:t>zopakovat</a:t>
            </a:r>
          </a:p>
          <a:p>
            <a:pPr lvl="1"/>
            <a:r>
              <a:rPr lang="cs-CZ" dirty="0" smtClean="0"/>
              <a:t>Pokud </a:t>
            </a:r>
            <a:r>
              <a:rPr lang="cs-CZ" dirty="0"/>
              <a:t>ji ovšem způsobují náhodné prodlevy, opakované ve stejném </a:t>
            </a:r>
            <a:r>
              <a:rPr lang="cs-CZ" dirty="0" smtClean="0"/>
              <a:t>pořadí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824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2. Interakce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770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Formy interakce - </a:t>
            </a:r>
            <a:r>
              <a:rPr lang="cs-CZ" dirty="0"/>
              <a:t>Primitivní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</p:spPr>
        <p:txBody>
          <a:bodyPr>
            <a:normAutofit/>
          </a:bodyPr>
          <a:lstStyle/>
          <a:p>
            <a:r>
              <a:rPr lang="cs-CZ" dirty="0" smtClean="0"/>
              <a:t>Obvykle implementováno na úrovni jádra OS</a:t>
            </a:r>
          </a:p>
          <a:p>
            <a:r>
              <a:rPr lang="cs-CZ" b="1" dirty="0" smtClean="0"/>
              <a:t>Synchronizace</a:t>
            </a:r>
          </a:p>
          <a:p>
            <a:pPr lvl="1"/>
            <a:r>
              <a:rPr lang="cs-CZ" dirty="0" smtClean="0"/>
              <a:t>Princip: j-</a:t>
            </a:r>
            <a:r>
              <a:rPr lang="cs-CZ" dirty="0" err="1" smtClean="0"/>
              <a:t>tá</a:t>
            </a:r>
            <a:r>
              <a:rPr lang="cs-CZ" dirty="0" smtClean="0"/>
              <a:t> operace procesu A může být provedena až po ukončení k-té operace procesu B</a:t>
            </a:r>
          </a:p>
          <a:p>
            <a:pPr lvl="1"/>
            <a:r>
              <a:rPr lang="cs-CZ" dirty="0" smtClean="0"/>
              <a:t>Semafor, bariéra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955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Formy interakce - Primitivní </a:t>
            </a:r>
            <a:r>
              <a:rPr lang="cs-CZ" dirty="0" smtClean="0"/>
              <a:t>- semafor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smtClean="0"/>
              <a:t>Abstraktní datový typ, který kontroluje přístup ke sdílenému prostředku (sdílí ho více vláken)</a:t>
            </a:r>
          </a:p>
          <a:p>
            <a:r>
              <a:rPr lang="cs-CZ" smtClean="0"/>
              <a:t>Obsahuje</a:t>
            </a:r>
          </a:p>
          <a:p>
            <a:pPr lvl="1"/>
            <a:r>
              <a:rPr lang="cs-CZ" smtClean="0"/>
              <a:t>Celočíselnou proměnnou (limit kolik vláken může naráz přistupovat ke sdílenému prostředku)</a:t>
            </a:r>
          </a:p>
          <a:p>
            <a:pPr lvl="1"/>
            <a:r>
              <a:rPr lang="cs-CZ" smtClean="0"/>
              <a:t>Frontu čekajících vláken</a:t>
            </a:r>
          </a:p>
          <a:p>
            <a:pPr lvl="1"/>
            <a:r>
              <a:rPr lang="cs-CZ" smtClean="0"/>
              <a:t>Dvě operace P, V (operace jsou atomické)</a:t>
            </a:r>
          </a:p>
          <a:p>
            <a:pPr lvl="2"/>
            <a:r>
              <a:rPr lang="cs-CZ" smtClean="0"/>
              <a:t>P - Vlákno žádá, aby bylo vpuštěno a počítadlo semaforu sníženo </a:t>
            </a:r>
          </a:p>
          <a:p>
            <a:pPr lvl="2"/>
            <a:r>
              <a:rPr lang="cs-CZ" smtClean="0"/>
              <a:t>V – Vlákno informuje, že opouští KS a že se má počítadlo semaforu zvětšit </a:t>
            </a:r>
          </a:p>
          <a:p>
            <a:r>
              <a:rPr lang="cs-CZ" smtClean="0"/>
              <a:t>Proměnná se nastaví při deklaraci</a:t>
            </a:r>
          </a:p>
          <a:p>
            <a:pPr lvl="1"/>
            <a:r>
              <a:rPr lang="cs-CZ" smtClean="0"/>
              <a:t>0 | 1 – bin. semafor (mutex)</a:t>
            </a:r>
          </a:p>
          <a:p>
            <a:pPr lvl="1"/>
            <a:r>
              <a:rPr lang="cs-CZ" smtClean="0"/>
              <a:t>0 … n – obecný semafor (pro synchronizaci)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pPr/>
              <a:t>59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625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Program, Assembler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Program, programový kód</a:t>
            </a:r>
          </a:p>
          <a:p>
            <a:pPr lvl="1"/>
            <a:r>
              <a:rPr lang="cs-CZ" dirty="0" smtClean="0"/>
              <a:t>Statický popis výpočetního postupu</a:t>
            </a:r>
          </a:p>
          <a:p>
            <a:pPr lvl="1"/>
            <a:r>
              <a:rPr lang="cs-CZ" dirty="0" smtClean="0"/>
              <a:t>Co se bude provádět</a:t>
            </a:r>
          </a:p>
          <a:p>
            <a:pPr lvl="1"/>
            <a:r>
              <a:rPr lang="cs-CZ" dirty="0" smtClean="0"/>
              <a:t>Nemá stav, nemění se</a:t>
            </a:r>
          </a:p>
          <a:p>
            <a:r>
              <a:rPr lang="cs-CZ" b="1" dirty="0" smtClean="0"/>
              <a:t>Assembler</a:t>
            </a:r>
          </a:p>
          <a:p>
            <a:pPr lvl="1"/>
            <a:r>
              <a:rPr lang="cs-CZ" dirty="0" smtClean="0"/>
              <a:t>Překladač do strojového kódu cílového procesoru</a:t>
            </a:r>
          </a:p>
          <a:p>
            <a:pPr lvl="1"/>
            <a:r>
              <a:rPr lang="cs-CZ" dirty="0" smtClean="0"/>
              <a:t>Jazyk symbolických adres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387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Formy interakce - Primitivní </a:t>
            </a:r>
            <a:r>
              <a:rPr lang="cs-CZ" dirty="0" smtClean="0"/>
              <a:t> - </a:t>
            </a:r>
            <a:r>
              <a:rPr lang="cs-CZ" dirty="0"/>
              <a:t>Sdílení </a:t>
            </a:r>
            <a:r>
              <a:rPr lang="cs-CZ" dirty="0" smtClean="0"/>
              <a:t>zdrojů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Zdroje </a:t>
            </a:r>
            <a:r>
              <a:rPr lang="cs-CZ" dirty="0"/>
              <a:t>(paměť, …) společné pro více </a:t>
            </a:r>
            <a:r>
              <a:rPr lang="cs-CZ" dirty="0" smtClean="0"/>
              <a:t>procesů/vláken</a:t>
            </a:r>
            <a:endParaRPr lang="cs-CZ" dirty="0"/>
          </a:p>
          <a:p>
            <a:r>
              <a:rPr lang="cs-CZ" dirty="0"/>
              <a:t>Vzájemné vyloučení (</a:t>
            </a:r>
            <a:r>
              <a:rPr lang="cs-CZ" dirty="0" err="1" smtClean="0"/>
              <a:t>mutex</a:t>
            </a:r>
            <a:r>
              <a:rPr lang="cs-CZ" dirty="0" smtClean="0"/>
              <a:t>)</a:t>
            </a:r>
          </a:p>
          <a:p>
            <a:pPr lvl="1"/>
            <a:r>
              <a:rPr lang="cs-CZ" dirty="0"/>
              <a:t> Pokud v kritické sekci může být jenom </a:t>
            </a:r>
            <a:r>
              <a:rPr lang="cs-CZ" dirty="0" smtClean="0"/>
              <a:t>jedno vlákno</a:t>
            </a:r>
            <a:endParaRPr lang="cs-CZ" dirty="0"/>
          </a:p>
          <a:p>
            <a:pPr lvl="2"/>
            <a:r>
              <a:rPr lang="cs-CZ" dirty="0" smtClean="0"/>
              <a:t>Binární </a:t>
            </a:r>
            <a:r>
              <a:rPr lang="cs-CZ" dirty="0"/>
              <a:t>semafor</a:t>
            </a:r>
          </a:p>
          <a:p>
            <a:pPr lvl="1"/>
            <a:r>
              <a:rPr lang="cs-CZ" dirty="0"/>
              <a:t> Mutual </a:t>
            </a:r>
            <a:r>
              <a:rPr lang="cs-CZ" dirty="0" err="1"/>
              <a:t>Exclusion</a:t>
            </a:r>
            <a:endParaRPr lang="cs-CZ" dirty="0" smtClean="0"/>
          </a:p>
          <a:p>
            <a:r>
              <a:rPr lang="cs-CZ" dirty="0" smtClean="0"/>
              <a:t>Kritická sekce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492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Formy interakce </a:t>
            </a:r>
            <a:r>
              <a:rPr lang="cs-CZ" dirty="0" smtClean="0"/>
              <a:t>– Primitivní - kritická </a:t>
            </a:r>
            <a:r>
              <a:rPr lang="cs-CZ" dirty="0"/>
              <a:t>sekce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Část procesu, která se nesmí vykonávat současně více vlákny</a:t>
            </a:r>
          </a:p>
          <a:p>
            <a:pPr lvl="1"/>
            <a:r>
              <a:rPr lang="cs-CZ" dirty="0" smtClean="0"/>
              <a:t>Např. zápis do sdílené části paměti</a:t>
            </a:r>
          </a:p>
          <a:p>
            <a:r>
              <a:rPr lang="cs-CZ" dirty="0" smtClean="0"/>
              <a:t>Je třeba zabezpečit přístup, aby se předešlo nežádoucím efektům (</a:t>
            </a:r>
            <a:r>
              <a:rPr lang="cs-CZ" dirty="0" err="1" smtClean="0"/>
              <a:t>mutex</a:t>
            </a:r>
            <a:r>
              <a:rPr lang="cs-CZ" dirty="0" smtClean="0"/>
              <a:t>, semafor, …)</a:t>
            </a:r>
          </a:p>
          <a:p>
            <a:r>
              <a:rPr lang="cs-CZ" dirty="0" smtClean="0"/>
              <a:t>Vykonání KS by mělo být co nejrychlejší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 err="1"/>
              <a:t>begin_critical_section</a:t>
            </a:r>
            <a:r>
              <a:rPr lang="en-US" dirty="0" smtClean="0"/>
              <a:t>;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…</a:t>
            </a:r>
          </a:p>
          <a:p>
            <a:pPr marL="0" indent="0">
              <a:buNone/>
            </a:pPr>
            <a:r>
              <a:rPr lang="en-US" dirty="0" err="1" smtClean="0"/>
              <a:t>end_critical_section</a:t>
            </a:r>
            <a:r>
              <a:rPr lang="en-US" dirty="0"/>
              <a:t>;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pPr/>
              <a:t>61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962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Formy interakce - Primitivní  - Sdílení zdrojů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Zámek</a:t>
            </a:r>
            <a:r>
              <a:rPr lang="cs-CZ" dirty="0"/>
              <a:t> - HW podporovaný </a:t>
            </a:r>
            <a:r>
              <a:rPr lang="cs-CZ" dirty="0" err="1"/>
              <a:t>mutex</a:t>
            </a:r>
            <a:endParaRPr lang="cs-CZ" dirty="0"/>
          </a:p>
          <a:p>
            <a:r>
              <a:rPr lang="cs-CZ" dirty="0"/>
              <a:t>Instrukce, které testují hodnotu a při splnění podmínky zapíší jinou hodnotu</a:t>
            </a:r>
          </a:p>
          <a:p>
            <a:pPr lvl="1"/>
            <a:r>
              <a:rPr lang="cs-CZ" dirty="0"/>
              <a:t>cmpxchg8b</a:t>
            </a:r>
          </a:p>
          <a:p>
            <a:pPr lvl="1"/>
            <a:r>
              <a:rPr lang="cs-CZ" dirty="0"/>
              <a:t>Tzv. </a:t>
            </a:r>
            <a:r>
              <a:rPr lang="cs-CZ" dirty="0" err="1"/>
              <a:t>Test’n’Set</a:t>
            </a:r>
            <a:r>
              <a:rPr lang="cs-CZ" dirty="0"/>
              <a:t> instrukce</a:t>
            </a:r>
          </a:p>
          <a:p>
            <a:r>
              <a:rPr lang="pt-BR" dirty="0"/>
              <a:t>Atomicky prováděné operace s daty</a:t>
            </a:r>
          </a:p>
          <a:p>
            <a:pPr lvl="1"/>
            <a:r>
              <a:rPr lang="cs-CZ" dirty="0" err="1"/>
              <a:t>lock</a:t>
            </a:r>
            <a:r>
              <a:rPr lang="cs-CZ" dirty="0"/>
              <a:t> </a:t>
            </a:r>
            <a:r>
              <a:rPr lang="cs-CZ" dirty="0" err="1"/>
              <a:t>inc</a:t>
            </a:r>
            <a:r>
              <a:rPr lang="cs-CZ" dirty="0"/>
              <a:t> </a:t>
            </a:r>
            <a:r>
              <a:rPr lang="cs-CZ" dirty="0" err="1"/>
              <a:t>eax</a:t>
            </a:r>
            <a:endParaRPr lang="cs-CZ" dirty="0"/>
          </a:p>
          <a:p>
            <a:r>
              <a:rPr lang="cs-CZ" dirty="0" smtClean="0"/>
              <a:t>Operace</a:t>
            </a:r>
            <a:endParaRPr lang="cs-CZ" dirty="0"/>
          </a:p>
          <a:p>
            <a:pPr lvl="1"/>
            <a:r>
              <a:rPr lang="cs-CZ" dirty="0" err="1" smtClean="0"/>
              <a:t>Lock</a:t>
            </a:r>
            <a:r>
              <a:rPr lang="cs-CZ" dirty="0"/>
              <a:t>, </a:t>
            </a:r>
            <a:r>
              <a:rPr lang="cs-CZ" dirty="0" err="1" smtClean="0"/>
              <a:t>Unlock</a:t>
            </a:r>
            <a:endParaRPr lang="cs-CZ" dirty="0" smtClean="0"/>
          </a:p>
          <a:p>
            <a:r>
              <a:rPr lang="pt-BR" dirty="0"/>
              <a:t>Pro SMP mají smysl implementace s aktivním</a:t>
            </a:r>
            <a:r>
              <a:rPr lang="cs-CZ" dirty="0"/>
              <a:t> čekáním – tzv. spin </a:t>
            </a:r>
            <a:r>
              <a:rPr lang="cs-CZ" dirty="0" err="1"/>
              <a:t>lock</a:t>
            </a:r>
            <a:r>
              <a:rPr lang="cs-CZ" dirty="0"/>
              <a:t>; jinak verze s </a:t>
            </a:r>
            <a:r>
              <a:rPr lang="cs-CZ" dirty="0" err="1"/>
              <a:t>yield</a:t>
            </a:r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62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054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Formy interakce - Primitivní </a:t>
            </a:r>
            <a:r>
              <a:rPr lang="cs-CZ" dirty="0" smtClean="0"/>
              <a:t>- TSL, </a:t>
            </a:r>
            <a:r>
              <a:rPr lang="cs-CZ" dirty="0" err="1" smtClean="0"/>
              <a:t>SpinLock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Instrukce TSL (Test-and-set </a:t>
            </a:r>
            <a:r>
              <a:rPr lang="cs-CZ" dirty="0" err="1" smtClean="0"/>
              <a:t>lock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Atomicky otestuje hodnotu a nastaví paměťové místo</a:t>
            </a:r>
          </a:p>
          <a:p>
            <a:r>
              <a:rPr lang="cs-CZ" dirty="0" smtClean="0"/>
              <a:t>Vhodnost spin-</a:t>
            </a:r>
            <a:r>
              <a:rPr lang="cs-CZ" dirty="0" err="1" smtClean="0"/>
              <a:t>locku</a:t>
            </a:r>
            <a:endParaRPr lang="cs-CZ" dirty="0" smtClean="0"/>
          </a:p>
          <a:p>
            <a:pPr lvl="1"/>
            <a:r>
              <a:rPr lang="cs-CZ" dirty="0" smtClean="0"/>
              <a:t>Pokud se očekává velmi krátké čekání (aktivní čekání)</a:t>
            </a:r>
          </a:p>
          <a:p>
            <a:pPr lvl="1"/>
            <a:r>
              <a:rPr lang="cs-CZ" dirty="0" smtClean="0"/>
              <a:t>Pouhý přístup do sdílené paměti může řešit HW transakční paměť</a:t>
            </a:r>
          </a:p>
          <a:p>
            <a:pPr lvl="1"/>
            <a:r>
              <a:rPr lang="cs-CZ" dirty="0" smtClean="0"/>
              <a:t>Nelze (nemá smysl) použít na </a:t>
            </a:r>
            <a:r>
              <a:rPr lang="cs-CZ" dirty="0" err="1" smtClean="0"/>
              <a:t>uniprocesoru</a:t>
            </a:r>
            <a:endParaRPr lang="cs-CZ" dirty="0" smtClean="0"/>
          </a:p>
          <a:p>
            <a:r>
              <a:rPr lang="cs-CZ" dirty="0" smtClean="0"/>
              <a:t>Zpravidla se používá v jádru OS, ne v uživatelských aplikacích</a:t>
            </a:r>
          </a:p>
          <a:p>
            <a:r>
              <a:rPr lang="cs-CZ" dirty="0" smtClean="0"/>
              <a:t>Pro delší čekání je vhodnější např. </a:t>
            </a:r>
            <a:r>
              <a:rPr lang="cs-CZ" dirty="0" err="1" smtClean="0"/>
              <a:t>mutex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pPr/>
              <a:t>63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640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96944" cy="346050"/>
          </a:xfrm>
        </p:spPr>
        <p:txBody>
          <a:bodyPr/>
          <a:lstStyle/>
          <a:p>
            <a:r>
              <a:rPr lang="cs-CZ" dirty="0"/>
              <a:t>2. Formy interakce - Primitivní </a:t>
            </a:r>
            <a:r>
              <a:rPr lang="cs-CZ" dirty="0" smtClean="0"/>
              <a:t>- Spin-</a:t>
            </a:r>
            <a:r>
              <a:rPr lang="cs-CZ" dirty="0" err="1" smtClean="0"/>
              <a:t>lock</a:t>
            </a:r>
            <a:r>
              <a:rPr lang="cs-CZ" dirty="0" smtClean="0"/>
              <a:t> </a:t>
            </a:r>
            <a:r>
              <a:rPr lang="cs-CZ" dirty="0"/>
              <a:t>(Intel x86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err="1" smtClean="0"/>
              <a:t>spin_lock</a:t>
            </a:r>
            <a:r>
              <a:rPr lang="cs-CZ" dirty="0" smtClean="0"/>
              <a:t>:</a:t>
            </a:r>
          </a:p>
          <a:p>
            <a:pPr marL="0" indent="0">
              <a:buNone/>
            </a:pPr>
            <a:r>
              <a:rPr lang="cs-CZ" dirty="0" smtClean="0"/>
              <a:t> 	</a:t>
            </a:r>
            <a:r>
              <a:rPr lang="cs-CZ" dirty="0" err="1" smtClean="0"/>
              <a:t>mov</a:t>
            </a:r>
            <a:r>
              <a:rPr lang="cs-CZ" dirty="0" smtClean="0"/>
              <a:t> eax,1	; </a:t>
            </a:r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dirty="0" err="1" smtClean="0"/>
              <a:t>xchg</a:t>
            </a:r>
            <a:r>
              <a:rPr lang="cs-CZ" dirty="0" smtClean="0"/>
              <a:t> </a:t>
            </a:r>
            <a:r>
              <a:rPr lang="cs-CZ" dirty="0" err="1" smtClean="0"/>
              <a:t>eax</a:t>
            </a:r>
            <a:r>
              <a:rPr lang="cs-CZ" dirty="0" smtClean="0"/>
              <a:t>, [&amp;</a:t>
            </a:r>
            <a:r>
              <a:rPr lang="cs-CZ" dirty="0" err="1" smtClean="0"/>
              <a:t>locked</a:t>
            </a:r>
            <a:r>
              <a:rPr lang="cs-CZ" dirty="0" smtClean="0"/>
              <a:t>] ; 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atomicky prohodíme obsah 				      </a:t>
            </a:r>
            <a:r>
              <a:rPr lang="cs-CZ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eax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 proměnnou držící 					     zámek (</a:t>
            </a:r>
            <a:r>
              <a:rPr lang="cs-CZ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locked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=1)</a:t>
            </a:r>
          </a:p>
          <a:p>
            <a:pPr marL="0" indent="0">
              <a:buNone/>
            </a:pPr>
            <a:r>
              <a:rPr lang="cs-CZ" dirty="0" smtClean="0"/>
              <a:t>	test </a:t>
            </a:r>
            <a:r>
              <a:rPr lang="cs-CZ" dirty="0" err="1" smtClean="0"/>
              <a:t>eax</a:t>
            </a:r>
            <a:r>
              <a:rPr lang="cs-CZ" dirty="0" smtClean="0"/>
              <a:t>, </a:t>
            </a:r>
            <a:r>
              <a:rPr lang="cs-CZ" dirty="0" err="1" smtClean="0"/>
              <a:t>eax</a:t>
            </a:r>
            <a:r>
              <a:rPr lang="cs-CZ" dirty="0" smtClean="0"/>
              <a:t>	;   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pokud </a:t>
            </a:r>
            <a:r>
              <a:rPr lang="cs-CZ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eax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= 0 -&gt; zámek 				               byl odemčený </a:t>
            </a:r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dirty="0" err="1" smtClean="0"/>
              <a:t>jnz</a:t>
            </a:r>
            <a:r>
              <a:rPr lang="cs-CZ" dirty="0" smtClean="0"/>
              <a:t> </a:t>
            </a:r>
            <a:r>
              <a:rPr lang="cs-CZ" dirty="0" err="1" smtClean="0"/>
              <a:t>spin_lock</a:t>
            </a:r>
            <a:r>
              <a:rPr lang="cs-CZ" dirty="0" smtClean="0"/>
              <a:t> ;	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jinak „spin“</a:t>
            </a:r>
          </a:p>
          <a:p>
            <a:pPr marL="0" indent="0">
              <a:buNone/>
            </a:pPr>
            <a:r>
              <a:rPr lang="cs-CZ" dirty="0" smtClean="0"/>
              <a:t>	ret		   ; 	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zámek je uzamčený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spin_unlock</a:t>
            </a:r>
            <a:r>
              <a:rPr lang="cs-CZ" dirty="0" smtClean="0"/>
              <a:t>:</a:t>
            </a:r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dirty="0" err="1" smtClean="0"/>
              <a:t>mov</a:t>
            </a:r>
            <a:r>
              <a:rPr lang="cs-CZ" dirty="0" smtClean="0"/>
              <a:t> </a:t>
            </a:r>
            <a:r>
              <a:rPr lang="cs-CZ" dirty="0" err="1" smtClean="0"/>
              <a:t>eax</a:t>
            </a:r>
            <a:r>
              <a:rPr lang="cs-CZ" dirty="0" smtClean="0"/>
              <a:t>, 0</a:t>
            </a:r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dirty="0" err="1" smtClean="0"/>
              <a:t>xchg</a:t>
            </a:r>
            <a:r>
              <a:rPr lang="cs-CZ" dirty="0" smtClean="0"/>
              <a:t> </a:t>
            </a:r>
            <a:r>
              <a:rPr lang="cs-CZ" dirty="0" err="1" smtClean="0"/>
              <a:t>eax</a:t>
            </a:r>
            <a:r>
              <a:rPr lang="cs-CZ" dirty="0" smtClean="0"/>
              <a:t>, [&amp;</a:t>
            </a:r>
            <a:r>
              <a:rPr lang="cs-CZ" dirty="0" err="1" smtClean="0"/>
              <a:t>locked</a:t>
            </a:r>
            <a:r>
              <a:rPr lang="cs-CZ" dirty="0" smtClean="0"/>
              <a:t>]</a:t>
            </a:r>
          </a:p>
          <a:p>
            <a:pPr marL="0" indent="0">
              <a:buNone/>
            </a:pPr>
            <a:r>
              <a:rPr lang="cs-CZ" dirty="0" smtClean="0"/>
              <a:t>	ret; 		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zámek je uvolněný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pPr/>
              <a:t>64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878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Formy interakce - Primitivní - </a:t>
            </a:r>
            <a:r>
              <a:rPr lang="cs-CZ" dirty="0"/>
              <a:t>Zasílání zpráv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Asynchronní  komunikace</a:t>
            </a:r>
          </a:p>
          <a:p>
            <a:pPr lvl="1"/>
            <a:r>
              <a:rPr lang="cs-CZ" dirty="0" smtClean="0"/>
              <a:t>Jeden proces vloží zprávu do vyrovnávací paměti a pokračuje v činnosti, druhý ji vybere když jí potřebuje</a:t>
            </a:r>
          </a:p>
          <a:p>
            <a:r>
              <a:rPr lang="cs-CZ" dirty="0" smtClean="0"/>
              <a:t>Synchronní (předání dat, synchronizace)</a:t>
            </a:r>
          </a:p>
          <a:p>
            <a:pPr lvl="1"/>
            <a:r>
              <a:rPr lang="cs-CZ" dirty="0" smtClean="0"/>
              <a:t>Obvykle nevyžaduje </a:t>
            </a:r>
            <a:r>
              <a:rPr lang="cs-CZ" dirty="0" err="1" smtClean="0"/>
              <a:t>vyrovn</a:t>
            </a:r>
            <a:r>
              <a:rPr lang="cs-CZ" dirty="0" smtClean="0"/>
              <a:t>. paměť;</a:t>
            </a:r>
          </a:p>
          <a:p>
            <a:pPr lvl="1"/>
            <a:r>
              <a:rPr lang="cs-CZ" dirty="0" smtClean="0"/>
              <a:t>Procesy na sebe musí počkat</a:t>
            </a:r>
          </a:p>
          <a:p>
            <a:pPr lvl="1"/>
            <a:r>
              <a:rPr lang="cs-CZ" dirty="0" smtClean="0"/>
              <a:t>Činnost je obnovena až po předání zprávy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65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68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Formy interakce - </a:t>
            </a:r>
            <a:r>
              <a:rPr lang="cs-CZ" dirty="0" smtClean="0"/>
              <a:t>Strukturované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Monitor</a:t>
            </a:r>
          </a:p>
          <a:p>
            <a:pPr lvl="1"/>
            <a:r>
              <a:rPr lang="cs-CZ" dirty="0" smtClean="0"/>
              <a:t>Zapouzdřuje sdílená dat spolu s procedurami, které je zpřístupňují (operace P, V)</a:t>
            </a:r>
          </a:p>
          <a:p>
            <a:pPr lvl="1"/>
            <a:r>
              <a:rPr lang="cs-CZ" dirty="0" smtClean="0"/>
              <a:t>Vždy jen jeden proces může provádět danou proceduru</a:t>
            </a:r>
          </a:p>
          <a:p>
            <a:r>
              <a:rPr lang="cs-CZ" b="1" dirty="0" smtClean="0"/>
              <a:t>Rendezvous</a:t>
            </a:r>
          </a:p>
          <a:p>
            <a:pPr lvl="1"/>
            <a:r>
              <a:rPr lang="cs-CZ" dirty="0" smtClean="0"/>
              <a:t>Souběh, schůzka</a:t>
            </a:r>
          </a:p>
          <a:p>
            <a:pPr lvl="1"/>
            <a:r>
              <a:rPr lang="cs-CZ" dirty="0" smtClean="0"/>
              <a:t>Společné provedení úseku programu dvěma procesy/vlákny</a:t>
            </a:r>
          </a:p>
          <a:p>
            <a:pPr lvl="1"/>
            <a:r>
              <a:rPr lang="cs-CZ" dirty="0" smtClean="0"/>
              <a:t>Viz. ADA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66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306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</a:t>
            </a:r>
            <a:r>
              <a:rPr lang="cs-CZ" dirty="0" err="1" smtClean="0"/>
              <a:t>Granularita</a:t>
            </a:r>
            <a:r>
              <a:rPr lang="cs-CZ" dirty="0" smtClean="0"/>
              <a:t>, </a:t>
            </a:r>
            <a:r>
              <a:rPr lang="cs-CZ" dirty="0"/>
              <a:t>Modely paralelních </a:t>
            </a:r>
            <a:r>
              <a:rPr lang="cs-CZ" dirty="0" smtClean="0"/>
              <a:t>výpočtů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err="1"/>
              <a:t>Granularita</a:t>
            </a:r>
            <a:endParaRPr lang="cs-CZ" b="1" dirty="0" smtClean="0"/>
          </a:p>
          <a:p>
            <a:pPr lvl="1"/>
            <a:r>
              <a:rPr lang="cs-CZ" dirty="0" smtClean="0"/>
              <a:t>Poměr objemu výpočtu k objemu komunikace</a:t>
            </a:r>
          </a:p>
          <a:p>
            <a:pPr lvl="1"/>
            <a:r>
              <a:rPr lang="cs-CZ" dirty="0" smtClean="0"/>
              <a:t>Jemnější (fine-</a:t>
            </a:r>
            <a:r>
              <a:rPr lang="cs-CZ" dirty="0" err="1" smtClean="0"/>
              <a:t>grained</a:t>
            </a:r>
            <a:r>
              <a:rPr lang="cs-CZ" dirty="0" smtClean="0"/>
              <a:t>) </a:t>
            </a:r>
            <a:r>
              <a:rPr lang="cs-CZ" dirty="0"/>
              <a:t>–</a:t>
            </a:r>
            <a:r>
              <a:rPr lang="cs-CZ" dirty="0" smtClean="0"/>
              <a:t> menší objem dat je vypočítán mezi komunikací dvou vláken</a:t>
            </a:r>
          </a:p>
          <a:p>
            <a:pPr lvl="2"/>
            <a:r>
              <a:rPr lang="cs-CZ" dirty="0" smtClean="0"/>
              <a:t>Častá komunikace o malých objemech</a:t>
            </a:r>
          </a:p>
          <a:p>
            <a:pPr lvl="1"/>
            <a:r>
              <a:rPr lang="cs-CZ" dirty="0" smtClean="0"/>
              <a:t>Hrubší (</a:t>
            </a:r>
            <a:r>
              <a:rPr lang="cs-CZ" dirty="0" err="1" smtClean="0"/>
              <a:t>Coarse-grained</a:t>
            </a:r>
            <a:r>
              <a:rPr lang="cs-CZ" dirty="0" smtClean="0"/>
              <a:t>) – opak jemnějšího</a:t>
            </a:r>
          </a:p>
          <a:p>
            <a:pPr lvl="1"/>
            <a:r>
              <a:rPr lang="cs-CZ" dirty="0" smtClean="0"/>
              <a:t>Jemnější umožňuje vyšší paralelizaci</a:t>
            </a:r>
          </a:p>
          <a:p>
            <a:pPr lvl="2"/>
            <a:r>
              <a:rPr lang="cs-CZ" dirty="0" smtClean="0"/>
              <a:t>Režie ale nesmí výkon zmenšovat</a:t>
            </a:r>
          </a:p>
          <a:p>
            <a:r>
              <a:rPr lang="cs-CZ" b="1" dirty="0" smtClean="0"/>
              <a:t>Modely paralelních výpočtů</a:t>
            </a:r>
          </a:p>
          <a:p>
            <a:pPr lvl="1"/>
            <a:r>
              <a:rPr lang="cs-CZ" dirty="0" smtClean="0"/>
              <a:t>Analýza uvíznutí</a:t>
            </a:r>
          </a:p>
          <a:p>
            <a:pPr lvl="1"/>
            <a:r>
              <a:rPr lang="cs-CZ" dirty="0" smtClean="0"/>
              <a:t>Analýza výkonnosti</a:t>
            </a:r>
          </a:p>
          <a:p>
            <a:pPr lvl="1"/>
            <a:r>
              <a:rPr lang="cs-CZ" dirty="0" smtClean="0"/>
              <a:t>Důkaz správnosti chování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67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95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</a:t>
            </a:r>
            <a:r>
              <a:rPr lang="cs-CZ" dirty="0"/>
              <a:t>Modely paralelních výpočtů </a:t>
            </a:r>
            <a:r>
              <a:rPr lang="cs-CZ" dirty="0" smtClean="0"/>
              <a:t>- Precedenční graf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Vyjadřuje návaznost činností</a:t>
            </a:r>
          </a:p>
          <a:p>
            <a:r>
              <a:rPr lang="cs-CZ" dirty="0" smtClean="0"/>
              <a:t>Uzly – procesy</a:t>
            </a:r>
          </a:p>
          <a:p>
            <a:r>
              <a:rPr lang="cs-CZ" dirty="0" smtClean="0"/>
              <a:t>Orientované hrany – precedence</a:t>
            </a:r>
          </a:p>
          <a:p>
            <a:r>
              <a:rPr lang="cs-CZ" dirty="0" smtClean="0"/>
              <a:t>Acyklický – smyčka -&gt; uvíznutí</a:t>
            </a:r>
          </a:p>
          <a:p>
            <a:r>
              <a:rPr lang="cs-CZ" dirty="0" smtClean="0"/>
              <a:t>Ohodnocením uzlů dobou výpočtu lze analyzovat urychlení</a:t>
            </a:r>
          </a:p>
          <a:p>
            <a:r>
              <a:rPr lang="cs-CZ" dirty="0" smtClean="0"/>
              <a:t>Jeden procesor</a:t>
            </a:r>
          </a:p>
          <a:p>
            <a:pPr lvl="1"/>
            <a:r>
              <a:rPr lang="cs-CZ" dirty="0" smtClean="0"/>
              <a:t>doba výpočtu = součet všech dob výpočtu</a:t>
            </a:r>
          </a:p>
          <a:p>
            <a:r>
              <a:rPr lang="cs-CZ" dirty="0" smtClean="0"/>
              <a:t>Více procesorů</a:t>
            </a:r>
          </a:p>
          <a:p>
            <a:pPr lvl="1"/>
            <a:r>
              <a:rPr lang="cs-CZ" dirty="0"/>
              <a:t>doba výpočtu = </a:t>
            </a:r>
            <a:r>
              <a:rPr lang="cs-CZ" dirty="0" smtClean="0"/>
              <a:t>nejdelší cesta grafem představujícím alokaci výpočtů na jednotlivé procesory</a:t>
            </a:r>
          </a:p>
          <a:p>
            <a:r>
              <a:rPr lang="cs-CZ" dirty="0" smtClean="0"/>
              <a:t>Max. možné urychlení = suma SV / suma PV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68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258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Modely paralelních výpočtů - Precedenční graf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Alternativě </a:t>
            </a:r>
            <a:r>
              <a:rPr lang="cs-CZ" dirty="0"/>
              <a:t>můžeme uvažovat grafy, kdy</a:t>
            </a:r>
          </a:p>
          <a:p>
            <a:pPr lvl="1"/>
            <a:r>
              <a:rPr lang="cs-CZ" dirty="0" smtClean="0"/>
              <a:t>Uzel </a:t>
            </a:r>
            <a:r>
              <a:rPr lang="cs-CZ" dirty="0"/>
              <a:t>představuje synchronizační bod</a:t>
            </a:r>
          </a:p>
          <a:p>
            <a:pPr lvl="1"/>
            <a:r>
              <a:rPr lang="cs-CZ" dirty="0"/>
              <a:t>H</a:t>
            </a:r>
            <a:r>
              <a:rPr lang="cs-CZ" dirty="0" smtClean="0"/>
              <a:t>rana </a:t>
            </a:r>
            <a:r>
              <a:rPr lang="cs-CZ" dirty="0"/>
              <a:t>jsou náklady na výpočet</a:t>
            </a:r>
          </a:p>
          <a:p>
            <a:pPr lvl="1"/>
            <a:r>
              <a:rPr lang="pt-BR" dirty="0" smtClean="0"/>
              <a:t>Hodí </a:t>
            </a:r>
            <a:r>
              <a:rPr lang="pt-BR" dirty="0"/>
              <a:t>se do prostředí se sdílenou pamětí </a:t>
            </a:r>
          </a:p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861048"/>
            <a:ext cx="4772025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69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159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1. Vlákno (thread)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Vykonávaný programový kód</a:t>
            </a:r>
          </a:p>
          <a:p>
            <a:r>
              <a:rPr lang="cs-CZ" dirty="0" smtClean="0"/>
              <a:t>Aktivita v čase, která má svůj stav, který je určen:</a:t>
            </a:r>
          </a:p>
          <a:p>
            <a:pPr lvl="1"/>
            <a:r>
              <a:rPr lang="cs-CZ" dirty="0" smtClean="0"/>
              <a:t>Aktuálním místem v programu (CS:RIP)</a:t>
            </a:r>
          </a:p>
          <a:p>
            <a:pPr lvl="1"/>
            <a:r>
              <a:rPr lang="cs-CZ" dirty="0" smtClean="0"/>
              <a:t>Obsahem registrů procesoru</a:t>
            </a:r>
          </a:p>
          <a:p>
            <a:pPr lvl="1"/>
            <a:r>
              <a:rPr lang="cs-CZ" dirty="0" smtClean="0"/>
              <a:t>Obsahem zpracování dat</a:t>
            </a:r>
          </a:p>
          <a:p>
            <a:r>
              <a:rPr lang="cs-CZ" dirty="0" smtClean="0"/>
              <a:t>Vlákno v jednom časovém okamžiku běží pouze na jednom procesoru</a:t>
            </a:r>
          </a:p>
          <a:p>
            <a:r>
              <a:rPr lang="cs-CZ" dirty="0" smtClean="0"/>
              <a:t>Nemusí existovat po celou dobu běhu programu</a:t>
            </a:r>
          </a:p>
          <a:p>
            <a:r>
              <a:rPr lang="cs-CZ" dirty="0" smtClean="0"/>
              <a:t>Sdílí adresový prostor procesu a jeho zdroje, má vlastní kontext</a:t>
            </a:r>
          </a:p>
          <a:p>
            <a:r>
              <a:rPr lang="cs-CZ" dirty="0" smtClean="0"/>
              <a:t>Implementace</a:t>
            </a:r>
          </a:p>
          <a:p>
            <a:pPr lvl="1"/>
            <a:r>
              <a:rPr lang="cs-CZ" dirty="0" smtClean="0"/>
              <a:t>V jádře: </a:t>
            </a:r>
          </a:p>
          <a:p>
            <a:pPr lvl="2"/>
            <a:r>
              <a:rPr lang="cs-CZ" dirty="0" smtClean="0"/>
              <a:t>Jádro plánuje jednotlivá vlákna (jako běžné procesy),</a:t>
            </a:r>
          </a:p>
          <a:p>
            <a:pPr lvl="1"/>
            <a:r>
              <a:rPr lang="cs-CZ" dirty="0" smtClean="0"/>
              <a:t>V uživ. Prostoru: </a:t>
            </a:r>
          </a:p>
          <a:p>
            <a:pPr lvl="2"/>
            <a:r>
              <a:rPr lang="cs-CZ" dirty="0" smtClean="0"/>
              <a:t>Jádro plánuje procesy a o vláknech nemusí nic vědět; </a:t>
            </a:r>
          </a:p>
          <a:p>
            <a:pPr lvl="2"/>
            <a:r>
              <a:rPr lang="cs-CZ" dirty="0" smtClean="0"/>
              <a:t>User </a:t>
            </a:r>
            <a:r>
              <a:rPr lang="cs-CZ" dirty="0" err="1" smtClean="0"/>
              <a:t>level</a:t>
            </a:r>
            <a:r>
              <a:rPr lang="cs-CZ" dirty="0" smtClean="0"/>
              <a:t> plánovač vláken</a:t>
            </a:r>
          </a:p>
          <a:p>
            <a:pPr lvl="1"/>
            <a:r>
              <a:rPr lang="cs-CZ" dirty="0" smtClean="0"/>
              <a:t>Hybridně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313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Modely paralelních výpočtů - Precedenční graf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764704"/>
            <a:ext cx="8023901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305" y="4005064"/>
            <a:ext cx="2943225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70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86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Modely paralelních výpočtů </a:t>
            </a:r>
            <a:r>
              <a:rPr lang="cs-CZ" dirty="0" smtClean="0"/>
              <a:t>– </a:t>
            </a:r>
            <a:r>
              <a:rPr lang="cs-CZ" dirty="0" err="1" smtClean="0"/>
              <a:t>Petriho</a:t>
            </a:r>
            <a:r>
              <a:rPr lang="cs-CZ" dirty="0" smtClean="0"/>
              <a:t> sítě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Dva typy uzlů</a:t>
            </a:r>
          </a:p>
          <a:p>
            <a:pPr lvl="1"/>
            <a:r>
              <a:rPr lang="cs-CZ" dirty="0" smtClean="0"/>
              <a:t>Místo – kruh, modeluje činnost</a:t>
            </a:r>
          </a:p>
          <a:p>
            <a:pPr lvl="1"/>
            <a:r>
              <a:rPr lang="cs-CZ" dirty="0" smtClean="0"/>
              <a:t>Přechod – úsečka, modeluje událost</a:t>
            </a:r>
          </a:p>
          <a:p>
            <a:r>
              <a:rPr lang="cs-CZ" dirty="0" smtClean="0"/>
              <a:t>Hrana – přechod (okamžitý)</a:t>
            </a:r>
          </a:p>
          <a:p>
            <a:r>
              <a:rPr lang="cs-CZ" dirty="0" smtClean="0"/>
              <a:t>Značení – stav systému</a:t>
            </a:r>
          </a:p>
          <a:p>
            <a:r>
              <a:rPr lang="cs-CZ" dirty="0" smtClean="0"/>
              <a:t>K přechodu dojde tehdy, jestliže má každá vstupní hrana značení</a:t>
            </a:r>
          </a:p>
          <a:p>
            <a:r>
              <a:rPr lang="cs-CZ" dirty="0" smtClean="0"/>
              <a:t>Počet značek může reprezentovat počet zdrojů</a:t>
            </a:r>
          </a:p>
          <a:p>
            <a:r>
              <a:rPr lang="cs-CZ" dirty="0" smtClean="0"/>
              <a:t>Existuje-li takový stav, kdy není možný žádný přechod, pak může nastat uvíznutí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71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867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Modely paralelních výpočtů – </a:t>
            </a:r>
            <a:r>
              <a:rPr lang="cs-CZ" dirty="0" err="1"/>
              <a:t>Petriho</a:t>
            </a:r>
            <a:r>
              <a:rPr lang="cs-CZ" dirty="0"/>
              <a:t> sítě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7113854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72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088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Modely paralelních výpočtů – </a:t>
            </a:r>
            <a:r>
              <a:rPr lang="cs-CZ" dirty="0" smtClean="0"/>
              <a:t>Temporální logika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cs-CZ" dirty="0" smtClean="0"/>
                  <a:t>Důkaz správnosti programu</a:t>
                </a:r>
              </a:p>
              <a:p>
                <a:r>
                  <a:rPr lang="cs-CZ" dirty="0" smtClean="0"/>
                  <a:t>Proměnné popisují stavy a vlastnosti </a:t>
                </a:r>
                <a:r>
                  <a:rPr lang="cs-CZ" dirty="0" err="1" smtClean="0"/>
                  <a:t>progamu</a:t>
                </a:r>
                <a:endParaRPr lang="cs-CZ" dirty="0" smtClean="0"/>
              </a:p>
              <a:p>
                <a:pPr lvl="1"/>
                <a:r>
                  <a:rPr lang="cs-CZ" dirty="0" smtClean="0"/>
                  <a:t>Každá prom.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b="0" i="0" smtClean="0">
                        <a:latin typeface="Cambria Math"/>
                        <a:ea typeface="Cambria Math"/>
                      </a:rPr>
                      <m:t>x</m:t>
                    </m:r>
                    <m:r>
                      <a:rPr lang="cs-CZ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𝑉</m:t>
                    </m:r>
                  </m:oMath>
                </a14:m>
                <a:r>
                  <a:rPr lang="cs-CZ" dirty="0" smtClean="0"/>
                  <a:t> </a:t>
                </a:r>
              </a:p>
              <a:p>
                <a:pPr lvl="1"/>
                <a:r>
                  <a:rPr lang="cs-CZ" b="1" dirty="0" err="1" smtClean="0"/>
                  <a:t>V</a:t>
                </a:r>
                <a:r>
                  <a:rPr lang="cs-CZ" dirty="0" err="1" smtClean="0"/>
                  <a:t>ocabulary</a:t>
                </a:r>
                <a:r>
                  <a:rPr lang="cs-CZ" dirty="0" smtClean="0"/>
                  <a:t>  - množina všech proměnných</a:t>
                </a:r>
              </a:p>
              <a:p>
                <a:r>
                  <a:rPr lang="cs-CZ" dirty="0" smtClean="0"/>
                  <a:t>Aplikací log. oper. se zkonstruují výrazy, které popisují nějakou vlastnost systému</a:t>
                </a:r>
              </a:p>
              <a:p>
                <a:r>
                  <a:rPr lang="cs-CZ" dirty="0" smtClean="0"/>
                  <a:t>Jazyk k popisu programu lze rozšířit o vlastní operátory (např. časové)</a:t>
                </a:r>
              </a:p>
              <a:p>
                <a:endParaRPr lang="cs-CZ" dirty="0"/>
              </a:p>
              <a:p>
                <a:pPr lvl="1"/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571" t="-128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73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488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Modely paralelních výpočtů – Temporální logika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Hledáme tzv. invariant</a:t>
            </a:r>
          </a:p>
          <a:p>
            <a:pPr lvl="1"/>
            <a:r>
              <a:rPr lang="cs-CZ" dirty="0"/>
              <a:t>Výraz, který říká, že např. v kritické sekci vzájemného vyloučení bude vždy maximálně jenom jeden proces</a:t>
            </a:r>
          </a:p>
          <a:p>
            <a:r>
              <a:rPr lang="cs-CZ" dirty="0"/>
              <a:t>Ověřující podmínka efektu přechodu mezi dvěma stavy říká, že každý následník </a:t>
            </a:r>
            <a:r>
              <a:rPr lang="cs-CZ" i="1" dirty="0"/>
              <a:t>t </a:t>
            </a:r>
            <a:r>
              <a:rPr lang="cs-CZ" dirty="0"/>
              <a:t>stavu </a:t>
            </a:r>
            <a:r>
              <a:rPr lang="cs-CZ" i="1" dirty="0"/>
              <a:t>fí</a:t>
            </a:r>
            <a:r>
              <a:rPr lang="cs-CZ" dirty="0"/>
              <a:t> je stav </a:t>
            </a:r>
            <a:r>
              <a:rPr lang="cs-CZ" i="1" dirty="0"/>
              <a:t>psí</a:t>
            </a:r>
          </a:p>
          <a:p>
            <a:pPr lvl="1"/>
            <a:r>
              <a:rPr lang="cs-CZ" i="1" dirty="0"/>
              <a:t>{fí} t {psí}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74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009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</a:t>
            </a:r>
            <a:r>
              <a:rPr lang="cs-CZ" dirty="0"/>
              <a:t>Temporální </a:t>
            </a:r>
            <a:r>
              <a:rPr lang="cs-CZ" dirty="0" smtClean="0"/>
              <a:t>logika – </a:t>
            </a:r>
            <a:r>
              <a:rPr lang="cs-CZ" dirty="0" smtClean="0">
                <a:solidFill>
                  <a:srgbClr val="FF0000"/>
                </a:solidFill>
              </a:rPr>
              <a:t>Večeřící filozofové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Čtyři </a:t>
            </a:r>
            <a:r>
              <a:rPr lang="cs-CZ" dirty="0"/>
              <a:t>talíře, čtyři vidličky, čtyři filozofové</a:t>
            </a:r>
          </a:p>
          <a:p>
            <a:r>
              <a:rPr lang="cs-CZ" dirty="0" smtClean="0"/>
              <a:t>Filozof </a:t>
            </a:r>
            <a:r>
              <a:rPr lang="cs-CZ" dirty="0"/>
              <a:t>buď přemýšlí, nebo </a:t>
            </a:r>
            <a:r>
              <a:rPr lang="cs-CZ" dirty="0" smtClean="0"/>
              <a:t>jí</a:t>
            </a:r>
            <a:endParaRPr lang="cs-CZ" dirty="0"/>
          </a:p>
          <a:p>
            <a:r>
              <a:rPr lang="cs-CZ" dirty="0" smtClean="0"/>
              <a:t>K </a:t>
            </a:r>
            <a:r>
              <a:rPr lang="cs-CZ" dirty="0"/>
              <a:t>jídlu potřebuje dvě vidličky, může si vzít pouze tu vidličku, která je bezprostředně u něj</a:t>
            </a:r>
          </a:p>
          <a:p>
            <a:r>
              <a:rPr lang="cs-CZ" dirty="0" smtClean="0"/>
              <a:t>V </a:t>
            </a:r>
            <a:r>
              <a:rPr lang="cs-CZ" dirty="0"/>
              <a:t>okamžiku, kdy všichni najednou vezmou svou levou vidličku, nastane </a:t>
            </a:r>
            <a:r>
              <a:rPr lang="cs-CZ" dirty="0" err="1"/>
              <a:t>deadlock</a:t>
            </a:r>
            <a:r>
              <a:rPr lang="cs-CZ" dirty="0"/>
              <a:t> </a:t>
            </a:r>
            <a:endParaRPr lang="cs-CZ" dirty="0" smtClean="0"/>
          </a:p>
          <a:p>
            <a:endParaRPr lang="cs-CZ" dirty="0"/>
          </a:p>
          <a:p>
            <a:r>
              <a:rPr lang="cs-CZ" b="1" dirty="0"/>
              <a:t> Řešení 1</a:t>
            </a:r>
          </a:p>
          <a:p>
            <a:pPr lvl="1"/>
            <a:r>
              <a:rPr lang="cs-CZ" dirty="0"/>
              <a:t>M filozofů, M vidliček</a:t>
            </a:r>
          </a:p>
          <a:p>
            <a:pPr lvl="1"/>
            <a:r>
              <a:rPr lang="cs-CZ" dirty="0"/>
              <a:t>Nejdříve levou vidličku, pak pravou</a:t>
            </a:r>
          </a:p>
          <a:p>
            <a:pPr lvl="1"/>
            <a:r>
              <a:rPr lang="cs-CZ" dirty="0"/>
              <a:t>Symetrické řeš. s </a:t>
            </a:r>
            <a:r>
              <a:rPr lang="cs-CZ" dirty="0" err="1"/>
              <a:t>ident</a:t>
            </a:r>
            <a:r>
              <a:rPr lang="cs-CZ" dirty="0"/>
              <a:t>. komp., ale je možný </a:t>
            </a:r>
            <a:r>
              <a:rPr lang="cs-CZ" dirty="0" err="1"/>
              <a:t>deadlock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75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170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</a:t>
            </a:r>
            <a:r>
              <a:rPr lang="cs-CZ" dirty="0"/>
              <a:t>Večeřící </a:t>
            </a:r>
            <a:r>
              <a:rPr lang="cs-CZ" dirty="0" smtClean="0"/>
              <a:t>filozofové - </a:t>
            </a:r>
            <a:r>
              <a:rPr lang="cs-CZ" dirty="0" smtClean="0">
                <a:solidFill>
                  <a:srgbClr val="FF0000"/>
                </a:solidFill>
              </a:rPr>
              <a:t>řešení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Řešení 2 („Rebel </a:t>
            </a:r>
            <a:r>
              <a:rPr lang="cs-CZ" b="1" dirty="0" err="1" smtClean="0"/>
              <a:t>Inside</a:t>
            </a:r>
            <a:r>
              <a:rPr lang="cs-CZ" b="1" dirty="0" smtClean="0"/>
              <a:t>, Rebel </a:t>
            </a:r>
            <a:r>
              <a:rPr lang="cs-CZ" b="1" dirty="0" err="1" smtClean="0"/>
              <a:t>for</a:t>
            </a:r>
            <a:r>
              <a:rPr lang="cs-CZ" b="1" dirty="0" smtClean="0"/>
              <a:t> </a:t>
            </a:r>
            <a:r>
              <a:rPr lang="cs-CZ" b="1" dirty="0" err="1" smtClean="0"/>
              <a:t>life</a:t>
            </a:r>
            <a:r>
              <a:rPr lang="cs-CZ" b="1" dirty="0" smtClean="0"/>
              <a:t>“)</a:t>
            </a:r>
          </a:p>
          <a:p>
            <a:pPr lvl="1"/>
            <a:r>
              <a:rPr lang="cs-CZ" dirty="0" smtClean="0"/>
              <a:t>Jeden filozof bude mít jinou vnitřní logiku</a:t>
            </a:r>
          </a:p>
          <a:p>
            <a:pPr lvl="2"/>
            <a:r>
              <a:rPr lang="cs-CZ" dirty="0" smtClean="0"/>
              <a:t>Bude brát vidličky v opačném pořadí</a:t>
            </a:r>
          </a:p>
          <a:p>
            <a:pPr lvl="1"/>
            <a:r>
              <a:rPr lang="cs-CZ" dirty="0" smtClean="0"/>
              <a:t>Nevýhoda: Komponenty nejsou identické</a:t>
            </a:r>
          </a:p>
          <a:p>
            <a:r>
              <a:rPr lang="cs-CZ" b="1" dirty="0" smtClean="0"/>
              <a:t>Řešení 3 – číšník</a:t>
            </a:r>
          </a:p>
          <a:p>
            <a:pPr lvl="1"/>
            <a:r>
              <a:rPr lang="cs-CZ" dirty="0" smtClean="0"/>
              <a:t>Jídelnu </a:t>
            </a:r>
            <a:r>
              <a:rPr lang="cs-CZ" dirty="0"/>
              <a:t>hlídá semafor, </a:t>
            </a:r>
            <a:r>
              <a:rPr lang="cs-CZ" dirty="0" err="1"/>
              <a:t>init</a:t>
            </a:r>
            <a:r>
              <a:rPr lang="cs-CZ" dirty="0"/>
              <a:t> na &lt;1, M-1&gt;</a:t>
            </a:r>
          </a:p>
          <a:p>
            <a:pPr lvl="1"/>
            <a:r>
              <a:rPr lang="cs-CZ" dirty="0" smtClean="0"/>
              <a:t>Musíme dovolit </a:t>
            </a:r>
            <a:r>
              <a:rPr lang="cs-CZ" dirty="0"/>
              <a:t>začít jíst nejvýše (n−1) filosofům</a:t>
            </a:r>
          </a:p>
          <a:p>
            <a:pPr lvl="2"/>
            <a:r>
              <a:rPr lang="cs-CZ" dirty="0"/>
              <a:t>pak vždy aspoň jeden filosof může jíst</a:t>
            </a:r>
          </a:p>
          <a:p>
            <a:pPr lvl="2"/>
            <a:r>
              <a:rPr lang="cs-CZ" dirty="0"/>
              <a:t>ostatních (n−2) musí čekat (s jednou vidličkou v ruce)</a:t>
            </a:r>
          </a:p>
          <a:p>
            <a:pPr lvl="2"/>
            <a:r>
              <a:rPr lang="cs-CZ" dirty="0"/>
              <a:t>pro omezení počtu </a:t>
            </a:r>
            <a:r>
              <a:rPr lang="cs-CZ" dirty="0" smtClean="0"/>
              <a:t>jedlíků použijeme semafor</a:t>
            </a:r>
          </a:p>
          <a:p>
            <a:pPr lvl="1"/>
            <a:r>
              <a:rPr lang="cs-CZ" dirty="0"/>
              <a:t>Nevýhoda: Komp</a:t>
            </a:r>
            <a:r>
              <a:rPr lang="cs-CZ" dirty="0" smtClean="0"/>
              <a:t>. identické, ale prvek systému navíc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76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776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Večeřící filozofové – řešení 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//inicializace</a:t>
            </a:r>
          </a:p>
          <a:p>
            <a:pPr marL="0" indent="0">
              <a:buNone/>
            </a:pPr>
            <a:r>
              <a:rPr lang="cs-CZ" dirty="0" err="1" smtClean="0"/>
              <a:t>sem_t</a:t>
            </a:r>
            <a:r>
              <a:rPr lang="cs-CZ" dirty="0" smtClean="0"/>
              <a:t> </a:t>
            </a:r>
            <a:r>
              <a:rPr lang="cs-CZ" dirty="0" err="1" smtClean="0"/>
              <a:t>waiter</a:t>
            </a:r>
            <a:r>
              <a:rPr lang="cs-CZ" dirty="0" smtClean="0"/>
              <a:t>;    </a:t>
            </a:r>
            <a:r>
              <a:rPr lang="cs-CZ" dirty="0" err="1" smtClean="0"/>
              <a:t>sem_init</a:t>
            </a:r>
            <a:r>
              <a:rPr lang="cs-CZ" dirty="0" smtClean="0"/>
              <a:t>(&amp;</a:t>
            </a:r>
            <a:r>
              <a:rPr lang="cs-CZ" dirty="0" err="1" smtClean="0"/>
              <a:t>waiter</a:t>
            </a:r>
            <a:r>
              <a:rPr lang="cs-CZ" dirty="0" smtClean="0"/>
              <a:t>, n-1);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//proces </a:t>
            </a:r>
            <a:r>
              <a:rPr lang="cs-CZ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p_i</a:t>
            </a:r>
            <a:endParaRPr lang="cs-CZ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cs-CZ" dirty="0" err="1" smtClean="0"/>
              <a:t>repeat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</a:t>
            </a:r>
            <a:r>
              <a:rPr lang="cs-CZ" b="1" dirty="0" err="1" smtClean="0"/>
              <a:t>think</a:t>
            </a:r>
            <a:r>
              <a:rPr lang="cs-CZ" dirty="0" smtClean="0"/>
              <a:t>;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/* ZS */</a:t>
            </a:r>
          </a:p>
          <a:p>
            <a:pPr marL="0" indent="0">
              <a:buNone/>
            </a:pPr>
            <a:r>
              <a:rPr lang="cs-CZ" dirty="0" smtClean="0"/>
              <a:t>   </a:t>
            </a:r>
            <a:r>
              <a:rPr lang="cs-CZ" dirty="0" err="1" smtClean="0"/>
              <a:t>sem_wait</a:t>
            </a:r>
            <a:r>
              <a:rPr lang="cs-CZ" dirty="0" smtClean="0"/>
              <a:t>(&amp;</a:t>
            </a:r>
            <a:r>
              <a:rPr lang="cs-CZ" dirty="0" err="1" smtClean="0"/>
              <a:t>waiter</a:t>
            </a:r>
            <a:r>
              <a:rPr lang="cs-CZ" dirty="0" smtClean="0"/>
              <a:t>); </a:t>
            </a:r>
            <a:r>
              <a:rPr lang="cs-CZ" dirty="0" err="1" smtClean="0"/>
              <a:t>sem_wait</a:t>
            </a:r>
            <a:r>
              <a:rPr lang="cs-CZ" dirty="0" smtClean="0"/>
              <a:t>(&amp;</a:t>
            </a:r>
            <a:r>
              <a:rPr lang="cs-CZ" dirty="0" err="1" smtClean="0"/>
              <a:t>fork</a:t>
            </a:r>
            <a:r>
              <a:rPr lang="cs-CZ" dirty="0" smtClean="0"/>
              <a:t>[i]); </a:t>
            </a:r>
          </a:p>
          <a:p>
            <a:pPr marL="0" indent="0">
              <a:buNone/>
            </a:pPr>
            <a:r>
              <a:rPr lang="cs-CZ" dirty="0" smtClean="0"/>
              <a:t>   </a:t>
            </a:r>
            <a:r>
              <a:rPr lang="cs-CZ" dirty="0" err="1" smtClean="0"/>
              <a:t>sem_wait</a:t>
            </a:r>
            <a:r>
              <a:rPr lang="cs-CZ" dirty="0" smtClean="0"/>
              <a:t>(&amp;</a:t>
            </a:r>
            <a:r>
              <a:rPr lang="cs-CZ" dirty="0" err="1" smtClean="0"/>
              <a:t>fork</a:t>
            </a:r>
            <a:r>
              <a:rPr lang="cs-CZ" dirty="0" smtClean="0"/>
              <a:t>[(i+1)%n]);</a:t>
            </a:r>
          </a:p>
          <a:p>
            <a:pPr marL="0" indent="0">
              <a:buNone/>
            </a:pPr>
            <a:r>
              <a:rPr lang="cs-CZ" dirty="0" smtClean="0"/>
              <a:t>   </a:t>
            </a:r>
            <a:r>
              <a:rPr lang="cs-CZ" b="1" dirty="0" err="1" smtClean="0"/>
              <a:t>eat</a:t>
            </a:r>
            <a:r>
              <a:rPr lang="cs-CZ" dirty="0" smtClean="0"/>
              <a:t>;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/* KS */</a:t>
            </a:r>
          </a:p>
          <a:p>
            <a:pPr marL="0" indent="0">
              <a:buNone/>
            </a:pPr>
            <a:r>
              <a:rPr lang="cs-CZ" dirty="0" smtClean="0"/>
              <a:t>   </a:t>
            </a:r>
            <a:r>
              <a:rPr lang="cs-CZ" dirty="0" err="1" smtClean="0"/>
              <a:t>sem_signal</a:t>
            </a:r>
            <a:r>
              <a:rPr lang="cs-CZ" dirty="0" smtClean="0"/>
              <a:t>(&amp;</a:t>
            </a:r>
            <a:r>
              <a:rPr lang="cs-CZ" dirty="0" err="1" smtClean="0"/>
              <a:t>fork</a:t>
            </a:r>
            <a:r>
              <a:rPr lang="cs-CZ" dirty="0" smtClean="0"/>
              <a:t>[(i+1)%n]);</a:t>
            </a:r>
          </a:p>
          <a:p>
            <a:pPr marL="0" indent="0">
              <a:buNone/>
            </a:pPr>
            <a:r>
              <a:rPr lang="cs-CZ" dirty="0" smtClean="0"/>
              <a:t>   </a:t>
            </a:r>
            <a:r>
              <a:rPr lang="cs-CZ" dirty="0" err="1" smtClean="0"/>
              <a:t>sem_signal</a:t>
            </a:r>
            <a:r>
              <a:rPr lang="cs-CZ" dirty="0" smtClean="0"/>
              <a:t>(&amp;</a:t>
            </a:r>
            <a:r>
              <a:rPr lang="cs-CZ" dirty="0" err="1" smtClean="0"/>
              <a:t>fork</a:t>
            </a:r>
            <a:r>
              <a:rPr lang="cs-CZ" dirty="0" smtClean="0"/>
              <a:t>[i]);   </a:t>
            </a:r>
            <a:r>
              <a:rPr lang="cs-CZ" dirty="0" err="1" smtClean="0"/>
              <a:t>sem_signal</a:t>
            </a:r>
            <a:r>
              <a:rPr lang="cs-CZ" dirty="0" smtClean="0"/>
              <a:t>(&amp;</a:t>
            </a:r>
            <a:r>
              <a:rPr lang="cs-CZ" dirty="0" err="1" smtClean="0"/>
              <a:t>waiter</a:t>
            </a:r>
            <a:r>
              <a:rPr lang="cs-CZ" dirty="0" smtClean="0"/>
              <a:t>);</a:t>
            </a:r>
          </a:p>
          <a:p>
            <a:pPr marL="0" indent="0">
              <a:buNone/>
            </a:pPr>
            <a:r>
              <a:rPr lang="cs-CZ" dirty="0" err="1" smtClean="0"/>
              <a:t>forever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pPr/>
              <a:t>77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092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Večeřící filozofové - </a:t>
            </a:r>
            <a:r>
              <a:rPr lang="cs-CZ" dirty="0">
                <a:solidFill>
                  <a:srgbClr val="FF0000"/>
                </a:solidFill>
              </a:rPr>
              <a:t>řešení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Řešení </a:t>
            </a:r>
            <a:r>
              <a:rPr lang="cs-CZ" b="1" dirty="0" smtClean="0"/>
              <a:t>3 - Ohodnocení vidliček (zdrojů) – priorita</a:t>
            </a:r>
          </a:p>
          <a:p>
            <a:pPr lvl="1"/>
            <a:r>
              <a:rPr lang="cs-CZ" dirty="0" smtClean="0"/>
              <a:t>Filosof si vezme vidličku s největší prioritou</a:t>
            </a:r>
          </a:p>
          <a:p>
            <a:pPr lvl="1"/>
            <a:r>
              <a:rPr lang="cs-CZ" dirty="0" smtClean="0"/>
              <a:t>Komponenty identické, žádná navíc</a:t>
            </a:r>
          </a:p>
          <a:p>
            <a:pPr lvl="1"/>
            <a:endParaRPr lang="cs-CZ" dirty="0" smtClean="0"/>
          </a:p>
          <a:p>
            <a:r>
              <a:rPr lang="cs-CZ" b="1" dirty="0"/>
              <a:t>Řešení </a:t>
            </a:r>
            <a:r>
              <a:rPr lang="cs-CZ" b="1" dirty="0" smtClean="0"/>
              <a:t>4 </a:t>
            </a:r>
            <a:r>
              <a:rPr lang="cs-CZ" b="1" dirty="0"/>
              <a:t>- </a:t>
            </a:r>
            <a:r>
              <a:rPr lang="cs-CZ" b="1" dirty="0" err="1"/>
              <a:t>Aloha</a:t>
            </a:r>
            <a:r>
              <a:rPr lang="cs-CZ" b="1" dirty="0" smtClean="0"/>
              <a:t>, CSMA/CD</a:t>
            </a:r>
          </a:p>
          <a:p>
            <a:pPr lvl="1"/>
            <a:r>
              <a:rPr lang="cs-CZ" dirty="0" smtClean="0"/>
              <a:t>Filosof si pokusí vzít obě vidličky postupně</a:t>
            </a:r>
          </a:p>
          <a:p>
            <a:pPr lvl="1"/>
            <a:r>
              <a:rPr lang="cs-CZ" dirty="0" smtClean="0"/>
              <a:t>Když neuspěje, uvolní co si vzal a počká náhodnou dobu, pak to zkusí znova</a:t>
            </a:r>
          </a:p>
          <a:p>
            <a:pPr lvl="1"/>
            <a:r>
              <a:rPr lang="cs-CZ" dirty="0" smtClean="0"/>
              <a:t>Např. </a:t>
            </a:r>
            <a:r>
              <a:rPr lang="cs-CZ" dirty="0" err="1" smtClean="0"/>
              <a:t>Ethernet</a:t>
            </a:r>
            <a:endParaRPr lang="cs-CZ" dirty="0" smtClean="0"/>
          </a:p>
          <a:p>
            <a:pPr lvl="1"/>
            <a:r>
              <a:rPr lang="cs-CZ" dirty="0" smtClean="0"/>
              <a:t>Lze těžko formálně ověřit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78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875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Paralelizace cyklů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Dekompozice dat a paralelizace iterací</a:t>
            </a:r>
          </a:p>
          <a:p>
            <a:r>
              <a:rPr lang="cs-CZ" dirty="0" smtClean="0"/>
              <a:t>Cíl: vykonat co nejvíce iterací paralelně</a:t>
            </a:r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Musíme určit:</a:t>
            </a:r>
          </a:p>
          <a:p>
            <a:r>
              <a:rPr lang="cs-CZ" dirty="0" smtClean="0"/>
              <a:t>Lokální prom. inicializované ve smyčce (</a:t>
            </a:r>
            <a:r>
              <a:rPr lang="cs-CZ" i="1" dirty="0" smtClean="0"/>
              <a:t>pom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Lokální pro proces</a:t>
            </a:r>
          </a:p>
          <a:p>
            <a:r>
              <a:rPr lang="cs-CZ" dirty="0" smtClean="0"/>
              <a:t>Sdílené proměnné</a:t>
            </a:r>
          </a:p>
          <a:p>
            <a:pPr lvl="1"/>
            <a:r>
              <a:rPr lang="cs-CZ" dirty="0" smtClean="0"/>
              <a:t>Data sdílená mezi procesy iterací</a:t>
            </a:r>
          </a:p>
          <a:p>
            <a:pPr lvl="1"/>
            <a:r>
              <a:rPr lang="cs-CZ" dirty="0" smtClean="0"/>
              <a:t>Hodnota se přenáší mezi iteracemi</a:t>
            </a:r>
          </a:p>
          <a:p>
            <a:pPr lvl="1"/>
            <a:r>
              <a:rPr lang="cs-CZ" dirty="0" smtClean="0"/>
              <a:t>Určit které </a:t>
            </a:r>
            <a:r>
              <a:rPr lang="cs-CZ" dirty="0"/>
              <a:t>způsobují závislost výsledku na pořadí iterací</a:t>
            </a:r>
          </a:p>
          <a:p>
            <a:pPr lvl="1"/>
            <a:endParaRPr lang="cs-CZ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107504" y="1412776"/>
            <a:ext cx="9001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 err="1"/>
              <a:t>i</a:t>
            </a:r>
            <a:r>
              <a:rPr lang="cs-CZ" sz="2600" dirty="0" err="1" smtClean="0"/>
              <a:t>nt</a:t>
            </a:r>
            <a:r>
              <a:rPr lang="cs-CZ" sz="2600" dirty="0" smtClean="0"/>
              <a:t> sum = 0;</a:t>
            </a:r>
          </a:p>
          <a:p>
            <a:r>
              <a:rPr lang="cs-CZ" sz="2600" dirty="0" err="1" smtClean="0"/>
              <a:t>for</a:t>
            </a:r>
            <a:r>
              <a:rPr lang="cs-CZ" sz="2600" dirty="0" smtClean="0"/>
              <a:t> i=0 to </a:t>
            </a:r>
            <a:r>
              <a:rPr lang="cs-CZ" sz="2600" dirty="0" err="1" smtClean="0"/>
              <a:t>max</a:t>
            </a:r>
            <a:r>
              <a:rPr lang="cs-CZ" sz="2600" dirty="0" smtClean="0"/>
              <a:t>(</a:t>
            </a:r>
            <a:r>
              <a:rPr lang="cs-CZ" sz="2600" dirty="0" err="1" smtClean="0"/>
              <a:t>Items</a:t>
            </a:r>
            <a:r>
              <a:rPr lang="cs-CZ" sz="2600" dirty="0" smtClean="0"/>
              <a:t>) </a:t>
            </a:r>
          </a:p>
          <a:p>
            <a:r>
              <a:rPr lang="cs-CZ" sz="2600" dirty="0"/>
              <a:t> </a:t>
            </a:r>
            <a:r>
              <a:rPr lang="cs-CZ" sz="2600" dirty="0" smtClean="0"/>
              <a:t>  { </a:t>
            </a:r>
            <a:r>
              <a:rPr lang="cs-CZ" sz="2600" dirty="0" err="1" smtClean="0"/>
              <a:t>int</a:t>
            </a:r>
            <a:r>
              <a:rPr lang="cs-CZ" sz="2600" dirty="0" smtClean="0"/>
              <a:t> pom = </a:t>
            </a:r>
            <a:r>
              <a:rPr lang="cs-CZ" sz="2600" dirty="0" err="1" smtClean="0"/>
              <a:t>random</a:t>
            </a:r>
            <a:r>
              <a:rPr lang="cs-CZ" sz="2600" dirty="0" smtClean="0"/>
              <a:t>(</a:t>
            </a:r>
            <a:r>
              <a:rPr lang="cs-CZ" sz="2600" dirty="0" err="1" smtClean="0"/>
              <a:t>Items</a:t>
            </a:r>
            <a:r>
              <a:rPr lang="cs-CZ" sz="2600" dirty="0" smtClean="0"/>
              <a:t>[i]);  sum += pom; }</a:t>
            </a:r>
            <a:endParaRPr lang="cs-CZ" sz="26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79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005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Proces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Dynamická </a:t>
            </a:r>
            <a:r>
              <a:rPr lang="cs-CZ" dirty="0"/>
              <a:t>kolekce vláken</a:t>
            </a:r>
          </a:p>
          <a:p>
            <a:pPr lvl="1"/>
            <a:r>
              <a:rPr lang="cs-CZ" dirty="0"/>
              <a:t>Primární </a:t>
            </a:r>
            <a:r>
              <a:rPr lang="cs-CZ" dirty="0" err="1"/>
              <a:t>thread</a:t>
            </a:r>
            <a:r>
              <a:rPr lang="cs-CZ" dirty="0"/>
              <a:t> + 0-n dalších</a:t>
            </a:r>
          </a:p>
          <a:p>
            <a:r>
              <a:rPr lang="cs-CZ" dirty="0"/>
              <a:t>Vlastní prostředky, které OS/Interpret přidělil důsledkem činnosti některého vlákna</a:t>
            </a:r>
          </a:p>
          <a:p>
            <a:r>
              <a:rPr lang="cs-CZ" dirty="0"/>
              <a:t>Vlákna mohou běžet současně na více procesorech</a:t>
            </a:r>
          </a:p>
          <a:p>
            <a:r>
              <a:rPr lang="cs-CZ" dirty="0"/>
              <a:t>Proces může obsahovat více vláken</a:t>
            </a:r>
          </a:p>
          <a:p>
            <a:pPr lvl="1"/>
            <a:r>
              <a:rPr lang="cs-CZ" dirty="0"/>
              <a:t>Vlákna sdílejí adresní prostor, globální proměnné, alokované a systémové zdroje …</a:t>
            </a:r>
          </a:p>
          <a:p>
            <a:pPr lvl="1"/>
            <a:r>
              <a:rPr lang="cs-CZ" dirty="0"/>
              <a:t>Mají vlastní zásobník, lokální proměnné, registry, signály, …</a:t>
            </a:r>
          </a:p>
          <a:p>
            <a:r>
              <a:rPr lang="cs-CZ" dirty="0"/>
              <a:t>Plánuje OS v režimu jádra</a:t>
            </a:r>
          </a:p>
          <a:p>
            <a:pPr lvl="2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900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Paralelizace </a:t>
            </a:r>
            <a:r>
              <a:rPr lang="cs-CZ" dirty="0" smtClean="0"/>
              <a:t>cyklů - </a:t>
            </a:r>
            <a:r>
              <a:rPr lang="cs-CZ" dirty="0"/>
              <a:t>Sdílené </a:t>
            </a:r>
            <a:r>
              <a:rPr lang="cs-CZ" dirty="0" smtClean="0"/>
              <a:t>proměnné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Nezávislé</a:t>
            </a:r>
            <a:endParaRPr lang="cs-CZ" b="1" dirty="0"/>
          </a:p>
          <a:p>
            <a:pPr lvl="1"/>
            <a:r>
              <a:rPr lang="cs-CZ" dirty="0"/>
              <a:t>Využívány pouze pro </a:t>
            </a:r>
            <a:r>
              <a:rPr lang="cs-CZ" dirty="0" smtClean="0"/>
              <a:t>čtení (</a:t>
            </a:r>
            <a:r>
              <a:rPr lang="cs-CZ" i="1" dirty="0" err="1" smtClean="0"/>
              <a:t>Items</a:t>
            </a:r>
            <a:r>
              <a:rPr lang="cs-CZ" dirty="0" smtClean="0"/>
              <a:t>)</a:t>
            </a:r>
            <a:endParaRPr lang="cs-CZ" dirty="0"/>
          </a:p>
          <a:p>
            <a:pPr lvl="1"/>
            <a:r>
              <a:rPr lang="cs-CZ" dirty="0"/>
              <a:t>Jeden prvek pole použitý v iteraci (R/W, RW)</a:t>
            </a:r>
          </a:p>
          <a:p>
            <a:r>
              <a:rPr lang="cs-CZ" b="1" dirty="0" smtClean="0"/>
              <a:t>Závislé</a:t>
            </a:r>
          </a:p>
          <a:p>
            <a:pPr lvl="1"/>
            <a:r>
              <a:rPr lang="cs-CZ" dirty="0" smtClean="0"/>
              <a:t>Redukční</a:t>
            </a:r>
          </a:p>
          <a:p>
            <a:pPr lvl="2"/>
            <a:r>
              <a:rPr lang="cs-CZ" i="1" dirty="0" smtClean="0"/>
              <a:t>var</a:t>
            </a:r>
            <a:r>
              <a:rPr lang="cs-CZ" i="1" dirty="0"/>
              <a:t>:= var oper </a:t>
            </a:r>
            <a:r>
              <a:rPr lang="cs-CZ" i="1" dirty="0" smtClean="0"/>
              <a:t>výraz</a:t>
            </a:r>
          </a:p>
          <a:p>
            <a:pPr lvl="2"/>
            <a:r>
              <a:rPr lang="cs-CZ" i="1" dirty="0" smtClean="0"/>
              <a:t>sum = sum + pom</a:t>
            </a:r>
            <a:endParaRPr lang="cs-CZ" dirty="0" smtClean="0"/>
          </a:p>
          <a:p>
            <a:pPr lvl="1"/>
            <a:r>
              <a:rPr lang="cs-CZ" dirty="0" smtClean="0"/>
              <a:t>Uzamykatelné</a:t>
            </a:r>
          </a:p>
          <a:p>
            <a:pPr lvl="2"/>
            <a:r>
              <a:rPr lang="cs-CZ" dirty="0" smtClean="0"/>
              <a:t>Např. hledání minima v poli</a:t>
            </a:r>
          </a:p>
          <a:p>
            <a:pPr lvl="1"/>
            <a:r>
              <a:rPr lang="cs-CZ" dirty="0" smtClean="0"/>
              <a:t>Uspořádané</a:t>
            </a:r>
          </a:p>
          <a:p>
            <a:pPr lvl="2"/>
            <a:r>
              <a:rPr lang="cs-CZ" i="1" dirty="0" err="1"/>
              <a:t>Items</a:t>
            </a:r>
            <a:r>
              <a:rPr lang="cs-CZ" i="1" dirty="0"/>
              <a:t>[i] = </a:t>
            </a:r>
            <a:r>
              <a:rPr lang="cs-CZ" i="1" dirty="0" err="1"/>
              <a:t>Items</a:t>
            </a:r>
            <a:r>
              <a:rPr lang="cs-CZ" i="1" dirty="0"/>
              <a:t>[i] + </a:t>
            </a:r>
            <a:r>
              <a:rPr lang="cs-CZ" i="1" dirty="0" err="1"/>
              <a:t>Items</a:t>
            </a:r>
            <a:r>
              <a:rPr lang="cs-CZ" i="1" dirty="0"/>
              <a:t>[i-1] </a:t>
            </a:r>
          </a:p>
          <a:p>
            <a:pPr lvl="2"/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80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497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Paralelizace cyklů - Sdílené </a:t>
            </a:r>
            <a:r>
              <a:rPr lang="cs-CZ" dirty="0" smtClean="0"/>
              <a:t>proměnné - závislé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Redukční (</a:t>
            </a:r>
            <a:r>
              <a:rPr lang="cs-CZ" b="1" i="1" dirty="0"/>
              <a:t>sum)</a:t>
            </a:r>
            <a:endParaRPr lang="cs-CZ" b="1" dirty="0"/>
          </a:p>
          <a:p>
            <a:pPr lvl="1"/>
            <a:r>
              <a:rPr lang="cs-CZ" dirty="0" smtClean="0"/>
              <a:t>Nejprve </a:t>
            </a:r>
            <a:r>
              <a:rPr lang="cs-CZ" dirty="0"/>
              <a:t>je čtena, pak zapsána</a:t>
            </a:r>
          </a:p>
          <a:p>
            <a:pPr lvl="1"/>
            <a:r>
              <a:rPr lang="cs-CZ" dirty="0"/>
              <a:t>Sdílená prom. RP_GLOB. </a:t>
            </a:r>
            <a:endParaRPr lang="cs-CZ" dirty="0" smtClean="0"/>
          </a:p>
          <a:p>
            <a:pPr lvl="1"/>
            <a:r>
              <a:rPr lang="cs-CZ" dirty="0" smtClean="0"/>
              <a:t>Lokální </a:t>
            </a:r>
            <a:r>
              <a:rPr lang="cs-CZ" dirty="0"/>
              <a:t>RP_LOC v každém vlákně</a:t>
            </a:r>
          </a:p>
          <a:p>
            <a:pPr lvl="1"/>
            <a:r>
              <a:rPr lang="cs-CZ" dirty="0" smtClean="0"/>
              <a:t>Na konci vlákna se </a:t>
            </a:r>
            <a:r>
              <a:rPr lang="cs-CZ" dirty="0"/>
              <a:t>aktualizuje glob. prom. v KS hodnotou RP_LOC </a:t>
            </a:r>
          </a:p>
          <a:p>
            <a:r>
              <a:rPr lang="cs-CZ" b="1" dirty="0"/>
              <a:t>Uzamykatelné</a:t>
            </a:r>
          </a:p>
          <a:p>
            <a:pPr lvl="1"/>
            <a:r>
              <a:rPr lang="cs-CZ" dirty="0"/>
              <a:t>R/W v několika iteracích nebo několikrát v jedné</a:t>
            </a:r>
          </a:p>
          <a:p>
            <a:pPr lvl="1"/>
            <a:r>
              <a:rPr lang="cs-CZ" dirty="0"/>
              <a:t>Při </a:t>
            </a:r>
            <a:r>
              <a:rPr lang="cs-CZ" dirty="0" smtClean="0"/>
              <a:t>sekvenčním náhodném pořadí je výsledek stále správný</a:t>
            </a:r>
            <a:endParaRPr lang="cs-CZ" dirty="0"/>
          </a:p>
          <a:p>
            <a:r>
              <a:rPr lang="cs-CZ" b="1" dirty="0"/>
              <a:t>Uspořádané </a:t>
            </a:r>
            <a:endParaRPr lang="cs-CZ" b="1" dirty="0" smtClean="0"/>
          </a:p>
          <a:p>
            <a:pPr lvl="1"/>
            <a:r>
              <a:rPr lang="cs-CZ" dirty="0" smtClean="0"/>
              <a:t>Závislé na pořadí iterací</a:t>
            </a:r>
          </a:p>
          <a:p>
            <a:pPr lvl="1"/>
            <a:r>
              <a:rPr lang="cs-CZ" dirty="0" smtClean="0"/>
              <a:t>Nelze jednoduše paralelizovat jednotlivé iterace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81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490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</a:t>
            </a:r>
            <a:r>
              <a:rPr lang="cs-CZ" dirty="0" smtClean="0"/>
              <a:t>Paralelizace </a:t>
            </a:r>
            <a:r>
              <a:rPr lang="cs-CZ" dirty="0"/>
              <a:t>součtu pole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548680"/>
            <a:ext cx="8640960" cy="619268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err="1"/>
              <a:t>var</a:t>
            </a:r>
            <a:r>
              <a:rPr lang="en-US" b="1" dirty="0"/>
              <a:t> </a:t>
            </a:r>
            <a:r>
              <a:rPr lang="en-US" dirty="0" err="1"/>
              <a:t>GlobalSum:integer</a:t>
            </a:r>
            <a:r>
              <a:rPr lang="en-US" dirty="0"/>
              <a:t> = 0</a:t>
            </a:r>
            <a:r>
              <a:rPr lang="en-US" dirty="0" smtClean="0"/>
              <a:t>;</a:t>
            </a:r>
            <a:endParaRPr lang="cs-CZ" dirty="0" smtClean="0"/>
          </a:p>
          <a:p>
            <a:pPr marL="0" indent="0">
              <a:buNone/>
            </a:pPr>
            <a:r>
              <a:rPr lang="en-US" dirty="0" err="1" smtClean="0"/>
              <a:t>Items:array</a:t>
            </a:r>
            <a:r>
              <a:rPr lang="en-US" dirty="0" smtClean="0"/>
              <a:t> </a:t>
            </a:r>
            <a:r>
              <a:rPr lang="en-US" dirty="0"/>
              <a:t>of integer; </a:t>
            </a:r>
            <a:endParaRPr lang="cs-CZ" dirty="0" smtClean="0"/>
          </a:p>
          <a:p>
            <a:pPr marL="0" indent="0">
              <a:buNone/>
            </a:pPr>
            <a:r>
              <a:rPr lang="en-US" dirty="0" err="1" smtClean="0"/>
              <a:t>Guard:TCriticalSection</a:t>
            </a:r>
            <a:r>
              <a:rPr lang="en-US" dirty="0" smtClean="0"/>
              <a:t>;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b="1" dirty="0"/>
              <a:t>thread </a:t>
            </a:r>
            <a:r>
              <a:rPr lang="en-US" dirty="0" err="1"/>
              <a:t>DoPartialSum</a:t>
            </a:r>
            <a:r>
              <a:rPr lang="en-US" dirty="0"/>
              <a:t>(Offset, </a:t>
            </a:r>
            <a:r>
              <a:rPr lang="en-US" dirty="0" err="1"/>
              <a:t>Size:integer</a:t>
            </a:r>
            <a:r>
              <a:rPr lang="en-US" dirty="0" smtClean="0"/>
              <a:t>);</a:t>
            </a:r>
            <a:endParaRPr lang="cs-CZ" dirty="0" smtClean="0"/>
          </a:p>
          <a:p>
            <a:pPr marL="400050" lvl="1" indent="0">
              <a:buNone/>
            </a:pPr>
            <a:r>
              <a:rPr lang="en-US" b="1" dirty="0" err="1" smtClean="0"/>
              <a:t>var</a:t>
            </a:r>
            <a:r>
              <a:rPr lang="en-US" b="1" dirty="0" smtClean="0"/>
              <a:t> </a:t>
            </a:r>
            <a:r>
              <a:rPr lang="en-US" dirty="0"/>
              <a:t>i:integer</a:t>
            </a:r>
            <a:r>
              <a:rPr lang="en-US" dirty="0" smtClean="0"/>
              <a:t>;</a:t>
            </a:r>
            <a:endParaRPr lang="cs-CZ" dirty="0"/>
          </a:p>
          <a:p>
            <a:pPr marL="400050" lvl="1" indent="0">
              <a:buNone/>
            </a:pPr>
            <a:r>
              <a:rPr lang="cs-CZ" dirty="0" smtClean="0"/>
              <a:t>	</a:t>
            </a:r>
            <a:r>
              <a:rPr lang="en-US" dirty="0" err="1" smtClean="0"/>
              <a:t>sum:integer</a:t>
            </a:r>
            <a:r>
              <a:rPr lang="en-US" dirty="0" smtClean="0"/>
              <a:t> </a:t>
            </a:r>
            <a:r>
              <a:rPr lang="en-US" dirty="0"/>
              <a:t>= 0</a:t>
            </a:r>
            <a:r>
              <a:rPr lang="en-US" dirty="0" smtClean="0"/>
              <a:t>;</a:t>
            </a:r>
            <a:endParaRPr lang="cs-CZ" dirty="0"/>
          </a:p>
          <a:p>
            <a:pPr marL="400050" lvl="1" indent="0">
              <a:buNone/>
            </a:pPr>
            <a:r>
              <a:rPr lang="en-US" b="1" dirty="0" smtClean="0"/>
              <a:t>begin</a:t>
            </a:r>
            <a:endParaRPr lang="cs-CZ" dirty="0"/>
          </a:p>
          <a:p>
            <a:pPr marL="400050" lvl="1" indent="0">
              <a:buNone/>
            </a:pPr>
            <a:r>
              <a:rPr lang="en-US" b="1" dirty="0"/>
              <a:t>for </a:t>
            </a:r>
            <a:r>
              <a:rPr lang="en-US" dirty="0"/>
              <a:t>i:=Offset </a:t>
            </a:r>
            <a:r>
              <a:rPr lang="en-US" b="1" dirty="0"/>
              <a:t>to </a:t>
            </a:r>
            <a:r>
              <a:rPr lang="en-US" dirty="0" err="1"/>
              <a:t>Offset+Size</a:t>
            </a:r>
            <a:r>
              <a:rPr lang="en-US" dirty="0"/>
              <a:t> </a:t>
            </a:r>
            <a:r>
              <a:rPr lang="en-US" b="1" dirty="0" smtClean="0"/>
              <a:t>do</a:t>
            </a:r>
            <a:endParaRPr lang="cs-CZ" dirty="0"/>
          </a:p>
          <a:p>
            <a:pPr marL="400050" lvl="1" indent="0">
              <a:buNone/>
            </a:pPr>
            <a:r>
              <a:rPr lang="cs-CZ" dirty="0" smtClean="0"/>
              <a:t>	</a:t>
            </a:r>
            <a:r>
              <a:rPr lang="en-US" dirty="0" smtClean="0"/>
              <a:t>sum</a:t>
            </a:r>
            <a:r>
              <a:rPr lang="en-US" dirty="0"/>
              <a:t>:=</a:t>
            </a:r>
            <a:r>
              <a:rPr lang="en-US" dirty="0" err="1"/>
              <a:t>sum+Items</a:t>
            </a:r>
            <a:r>
              <a:rPr lang="en-US" dirty="0"/>
              <a:t>[i];</a:t>
            </a:r>
            <a:endParaRPr lang="cs-CZ" dirty="0"/>
          </a:p>
          <a:p>
            <a:pPr marL="400050" lvl="1" indent="0">
              <a:buNone/>
            </a:pPr>
            <a:r>
              <a:rPr lang="en-US" dirty="0" err="1" smtClean="0"/>
              <a:t>Guard.Acquire</a:t>
            </a:r>
            <a:r>
              <a:rPr lang="en-US" dirty="0"/>
              <a:t>; </a:t>
            </a:r>
            <a:endParaRPr lang="cs-CZ" dirty="0" smtClean="0"/>
          </a:p>
          <a:p>
            <a:pPr marL="400050" lvl="1" indent="0">
              <a:buNone/>
            </a:pPr>
            <a:r>
              <a:rPr lang="en-US" dirty="0" err="1" smtClean="0"/>
              <a:t>GlobalSum</a:t>
            </a:r>
            <a:r>
              <a:rPr lang="en-US" dirty="0"/>
              <a:t>:=</a:t>
            </a:r>
            <a:r>
              <a:rPr lang="en-US" dirty="0" err="1"/>
              <a:t>GlobalSum+sum</a:t>
            </a:r>
            <a:r>
              <a:rPr lang="en-US" dirty="0"/>
              <a:t>; </a:t>
            </a:r>
            <a:endParaRPr lang="cs-CZ" dirty="0" smtClean="0"/>
          </a:p>
          <a:p>
            <a:pPr marL="400050" lvl="1" indent="0">
              <a:buNone/>
            </a:pPr>
            <a:r>
              <a:rPr lang="en-US" dirty="0" err="1" smtClean="0"/>
              <a:t>Guard.Release</a:t>
            </a:r>
            <a:r>
              <a:rPr lang="en-US" dirty="0"/>
              <a:t>;</a:t>
            </a:r>
            <a:endParaRPr lang="cs-CZ" dirty="0"/>
          </a:p>
          <a:p>
            <a:pPr marL="0" indent="0">
              <a:buNone/>
            </a:pPr>
            <a:r>
              <a:rPr lang="en-US" b="1" dirty="0"/>
              <a:t>end</a:t>
            </a:r>
            <a:r>
              <a:rPr lang="en-US" dirty="0"/>
              <a:t>;</a:t>
            </a:r>
            <a:endParaRPr lang="cs-CZ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82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960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Paralelizace součtu pole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procedure </a:t>
            </a:r>
            <a:r>
              <a:rPr lang="en-US" dirty="0" err="1"/>
              <a:t>RunThreads</a:t>
            </a:r>
            <a:r>
              <a:rPr lang="en-US" dirty="0"/>
              <a:t>;</a:t>
            </a:r>
            <a:endParaRPr lang="cs-CZ" dirty="0"/>
          </a:p>
          <a:p>
            <a:pPr marL="363538" indent="0">
              <a:buNone/>
            </a:pPr>
            <a:r>
              <a:rPr lang="en-US" b="1" dirty="0" err="1" smtClean="0"/>
              <a:t>var</a:t>
            </a:r>
            <a:r>
              <a:rPr lang="en-US" b="1" dirty="0" smtClean="0"/>
              <a:t> </a:t>
            </a:r>
            <a:r>
              <a:rPr lang="en-US" dirty="0"/>
              <a:t>i, j, k, offset, </a:t>
            </a:r>
            <a:r>
              <a:rPr lang="en-US" dirty="0" err="1"/>
              <a:t>size:integer</a:t>
            </a:r>
            <a:r>
              <a:rPr lang="en-US" dirty="0"/>
              <a:t>;</a:t>
            </a:r>
            <a:endParaRPr lang="cs-CZ" dirty="0"/>
          </a:p>
          <a:p>
            <a:pPr marL="0" indent="0">
              <a:buNone/>
            </a:pPr>
            <a:r>
              <a:rPr lang="en-US" b="1" dirty="0" smtClean="0"/>
              <a:t>begin</a:t>
            </a:r>
            <a:endParaRPr lang="cs-CZ" dirty="0"/>
          </a:p>
          <a:p>
            <a:pPr marL="400050" lvl="1" indent="0">
              <a:buNone/>
            </a:pPr>
            <a:r>
              <a:rPr lang="en-US" dirty="0" err="1" smtClean="0"/>
              <a:t>DivMod</a:t>
            </a:r>
            <a:r>
              <a:rPr lang="en-US" dirty="0" smtClean="0"/>
              <a:t>(Length(Items</a:t>
            </a:r>
            <a:r>
              <a:rPr lang="en-US" dirty="0"/>
              <a:t>), </a:t>
            </a:r>
            <a:r>
              <a:rPr lang="en-US" dirty="0" err="1"/>
              <a:t>NumberOfThreads</a:t>
            </a:r>
            <a:r>
              <a:rPr lang="en-US" dirty="0"/>
              <a:t>, i, j);</a:t>
            </a:r>
            <a:endParaRPr lang="cs-CZ" dirty="0"/>
          </a:p>
          <a:p>
            <a:pPr marL="400050" lvl="1" indent="0">
              <a:buNone/>
            </a:pPr>
            <a:r>
              <a:rPr lang="en-US" dirty="0" smtClean="0"/>
              <a:t>Offset</a:t>
            </a:r>
            <a:r>
              <a:rPr lang="en-US" dirty="0"/>
              <a:t>:=0; Size:=i</a:t>
            </a:r>
            <a:r>
              <a:rPr lang="en-US" dirty="0" smtClean="0"/>
              <a:t>;</a:t>
            </a:r>
            <a:endParaRPr lang="cs-CZ" dirty="0"/>
          </a:p>
          <a:p>
            <a:pPr marL="400050" lvl="1" indent="0">
              <a:buNone/>
            </a:pPr>
            <a:r>
              <a:rPr lang="en-US" b="1" dirty="0"/>
              <a:t>for </a:t>
            </a:r>
            <a:r>
              <a:rPr lang="en-US" dirty="0"/>
              <a:t>k:=1 </a:t>
            </a:r>
            <a:r>
              <a:rPr lang="en-US" b="1" dirty="0"/>
              <a:t>to </a:t>
            </a:r>
            <a:r>
              <a:rPr lang="en-US" dirty="0"/>
              <a:t>NumberOfThreads-1 </a:t>
            </a:r>
            <a:r>
              <a:rPr lang="en-US" b="1" dirty="0"/>
              <a:t>do </a:t>
            </a:r>
            <a:endParaRPr lang="cs-CZ" b="1" dirty="0" smtClean="0"/>
          </a:p>
          <a:p>
            <a:pPr marL="400050" lvl="1" indent="0">
              <a:buNone/>
            </a:pPr>
            <a:r>
              <a:rPr lang="en-US" b="1" dirty="0" smtClean="0"/>
              <a:t>begin</a:t>
            </a:r>
            <a:endParaRPr lang="cs-CZ" dirty="0"/>
          </a:p>
          <a:p>
            <a:pPr marL="400050" lvl="1" indent="0">
              <a:buNone/>
            </a:pPr>
            <a:r>
              <a:rPr lang="cs-CZ" dirty="0" smtClean="0"/>
              <a:t>	</a:t>
            </a:r>
            <a:r>
              <a:rPr lang="en-US" dirty="0" err="1" smtClean="0"/>
              <a:t>DoPartialSum</a:t>
            </a:r>
            <a:r>
              <a:rPr lang="en-US" dirty="0" smtClean="0"/>
              <a:t>(Offset</a:t>
            </a:r>
            <a:r>
              <a:rPr lang="en-US" dirty="0"/>
              <a:t>, Size</a:t>
            </a:r>
            <a:r>
              <a:rPr lang="en-US" dirty="0" smtClean="0"/>
              <a:t>);</a:t>
            </a:r>
            <a:endParaRPr lang="cs-CZ" dirty="0"/>
          </a:p>
          <a:p>
            <a:pPr marL="400050" lvl="1" indent="0">
              <a:buNone/>
            </a:pPr>
            <a:r>
              <a:rPr lang="cs-CZ" dirty="0" smtClean="0"/>
              <a:t>	</a:t>
            </a:r>
            <a:r>
              <a:rPr lang="en-US" dirty="0" err="1" smtClean="0"/>
              <a:t>Inc</a:t>
            </a:r>
            <a:r>
              <a:rPr lang="en-US" dirty="0" smtClean="0"/>
              <a:t>(Offset</a:t>
            </a:r>
            <a:r>
              <a:rPr lang="en-US" dirty="0"/>
              <a:t>, Size</a:t>
            </a:r>
            <a:r>
              <a:rPr lang="en-US" dirty="0" smtClean="0"/>
              <a:t>);</a:t>
            </a:r>
            <a:endParaRPr lang="cs-CZ" dirty="0"/>
          </a:p>
          <a:p>
            <a:pPr marL="400050" lvl="1" indent="0">
              <a:buNone/>
            </a:pPr>
            <a:r>
              <a:rPr lang="en-US" b="1" dirty="0"/>
              <a:t>end</a:t>
            </a:r>
            <a:r>
              <a:rPr lang="en-US" dirty="0" smtClean="0"/>
              <a:t>;</a:t>
            </a:r>
            <a:endParaRPr lang="cs-CZ" dirty="0"/>
          </a:p>
          <a:p>
            <a:pPr marL="400050" lvl="1" indent="0">
              <a:buNone/>
            </a:pPr>
            <a:r>
              <a:rPr lang="en-US" dirty="0" err="1"/>
              <a:t>DoPartialSum</a:t>
            </a:r>
            <a:r>
              <a:rPr lang="en-US" dirty="0"/>
              <a:t>(Offset, </a:t>
            </a:r>
            <a:r>
              <a:rPr lang="en-US" dirty="0" err="1"/>
              <a:t>Size+j</a:t>
            </a:r>
            <a:r>
              <a:rPr lang="en-US" dirty="0" smtClean="0"/>
              <a:t>);</a:t>
            </a:r>
            <a:endParaRPr lang="cs-CZ" dirty="0"/>
          </a:p>
          <a:p>
            <a:pPr marL="0" lvl="1" indent="0">
              <a:buNone/>
            </a:pPr>
            <a:r>
              <a:rPr lang="en-US" b="1" dirty="0" smtClean="0"/>
              <a:t>end</a:t>
            </a:r>
            <a:r>
              <a:rPr lang="en-US" dirty="0" smtClean="0"/>
              <a:t>;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83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344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Paralelizace součtu pole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begin </a:t>
            </a:r>
            <a:r>
              <a:rPr lang="en-US" b="1" dirty="0"/>
              <a:t>program</a:t>
            </a:r>
            <a:endParaRPr lang="cs-CZ" dirty="0"/>
          </a:p>
          <a:p>
            <a:pPr marL="0" indent="0">
              <a:buNone/>
            </a:pPr>
            <a:r>
              <a:rPr lang="en-US" dirty="0" err="1"/>
              <a:t>GetInputData</a:t>
            </a:r>
            <a:r>
              <a:rPr lang="en-US" dirty="0"/>
              <a:t>;	</a:t>
            </a:r>
            <a:endParaRPr lang="cs-CZ" dirty="0"/>
          </a:p>
          <a:p>
            <a:pPr marL="0" indent="0">
              <a:buNone/>
            </a:pPr>
            <a:r>
              <a:rPr lang="en-US" dirty="0" err="1"/>
              <a:t>RunThreads</a:t>
            </a:r>
            <a:r>
              <a:rPr lang="en-US" dirty="0"/>
              <a:t>; </a:t>
            </a:r>
            <a:endParaRPr lang="cs-CZ" dirty="0"/>
          </a:p>
          <a:p>
            <a:pPr marL="0" indent="0">
              <a:buNone/>
            </a:pPr>
            <a:r>
              <a:rPr lang="en-US" dirty="0" err="1"/>
              <a:t>WaitForThreads</a:t>
            </a:r>
            <a:r>
              <a:rPr lang="en-US" dirty="0"/>
              <a:t>; </a:t>
            </a:r>
            <a:endParaRPr lang="cs-CZ" dirty="0"/>
          </a:p>
          <a:p>
            <a:pPr marL="0" indent="0">
              <a:buNone/>
            </a:pPr>
            <a:r>
              <a:rPr lang="en-US" dirty="0" err="1"/>
              <a:t>PrintGlobalSum</a:t>
            </a:r>
            <a:r>
              <a:rPr lang="en-US" dirty="0"/>
              <a:t>;</a:t>
            </a:r>
            <a:endParaRPr lang="cs-CZ" dirty="0"/>
          </a:p>
          <a:p>
            <a:pPr marL="0" indent="0">
              <a:buNone/>
            </a:pPr>
            <a:r>
              <a:rPr lang="en-US" b="1" dirty="0"/>
              <a:t>end program</a:t>
            </a:r>
            <a:r>
              <a:rPr lang="en-US" dirty="0"/>
              <a:t>;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84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929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2. Paralelizace </a:t>
            </a:r>
            <a:r>
              <a:rPr lang="cs-CZ" dirty="0">
                <a:solidFill>
                  <a:srgbClr val="FF0000"/>
                </a:solidFill>
              </a:rPr>
              <a:t>součtů prefixů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err="1" smtClean="0"/>
              <a:t>For</a:t>
            </a:r>
            <a:r>
              <a:rPr lang="cs-CZ" sz="2800" b="1" dirty="0" smtClean="0"/>
              <a:t> </a:t>
            </a:r>
            <a:r>
              <a:rPr lang="cs-CZ" sz="2800" dirty="0" smtClean="0"/>
              <a:t>i</a:t>
            </a:r>
            <a:r>
              <a:rPr lang="cs-CZ" sz="2800" dirty="0"/>
              <a:t>:=1 </a:t>
            </a:r>
            <a:r>
              <a:rPr lang="cs-CZ" sz="2800" b="1" dirty="0" smtClean="0"/>
              <a:t>to </a:t>
            </a:r>
            <a:r>
              <a:rPr lang="cs-CZ" sz="2800" dirty="0" err="1" smtClean="0"/>
              <a:t>High</a:t>
            </a:r>
            <a:r>
              <a:rPr lang="cs-CZ" sz="2800" dirty="0" smtClean="0"/>
              <a:t>(</a:t>
            </a:r>
            <a:r>
              <a:rPr lang="cs-CZ" sz="2800" dirty="0" err="1" smtClean="0"/>
              <a:t>Items</a:t>
            </a:r>
            <a:r>
              <a:rPr lang="cs-CZ" sz="2800" dirty="0"/>
              <a:t>) </a:t>
            </a:r>
            <a:r>
              <a:rPr lang="cs-CZ" sz="2800" b="1" dirty="0" smtClean="0"/>
              <a:t>do </a:t>
            </a:r>
          </a:p>
          <a:p>
            <a:pPr marL="0" indent="0">
              <a:buNone/>
            </a:pPr>
            <a:r>
              <a:rPr lang="cs-CZ" sz="2800" b="1" dirty="0"/>
              <a:t> </a:t>
            </a:r>
            <a:r>
              <a:rPr lang="cs-CZ" sz="2800" b="1" dirty="0" smtClean="0"/>
              <a:t>   </a:t>
            </a:r>
            <a:r>
              <a:rPr lang="cs-CZ" sz="2800" dirty="0" err="1" smtClean="0"/>
              <a:t>Items</a:t>
            </a:r>
            <a:r>
              <a:rPr lang="cs-CZ" sz="2800" dirty="0" smtClean="0"/>
              <a:t>[i</a:t>
            </a:r>
            <a:r>
              <a:rPr lang="cs-CZ" sz="2800" dirty="0"/>
              <a:t>]:=</a:t>
            </a:r>
            <a:r>
              <a:rPr lang="cs-CZ" sz="2800" dirty="0" err="1"/>
              <a:t>Items</a:t>
            </a:r>
            <a:r>
              <a:rPr lang="cs-CZ" sz="2800" dirty="0"/>
              <a:t>[i] + </a:t>
            </a:r>
            <a:r>
              <a:rPr lang="cs-CZ" sz="2800" dirty="0" err="1"/>
              <a:t>Items</a:t>
            </a:r>
            <a:r>
              <a:rPr lang="cs-CZ" sz="2800" dirty="0"/>
              <a:t>[i-1</a:t>
            </a:r>
            <a:r>
              <a:rPr lang="cs-CZ" sz="2800" dirty="0" smtClean="0"/>
              <a:t>];</a:t>
            </a:r>
          </a:p>
          <a:p>
            <a:pPr marL="0" indent="0">
              <a:buNone/>
            </a:pPr>
            <a:endParaRPr lang="cs-CZ" sz="2800" dirty="0" smtClean="0"/>
          </a:p>
          <a:p>
            <a:r>
              <a:rPr lang="cs-CZ" sz="3000" dirty="0" smtClean="0"/>
              <a:t>[a</a:t>
            </a:r>
            <a:r>
              <a:rPr lang="cs-CZ" sz="3000" baseline="-25000" dirty="0" smtClean="0"/>
              <a:t>0</a:t>
            </a:r>
            <a:r>
              <a:rPr lang="cs-CZ" sz="3000" dirty="0" smtClean="0"/>
              <a:t>, a</a:t>
            </a:r>
            <a:r>
              <a:rPr lang="cs-CZ" sz="3000" baseline="-25000" dirty="0"/>
              <a:t>1</a:t>
            </a:r>
            <a:r>
              <a:rPr lang="cs-CZ" sz="3000" dirty="0" smtClean="0"/>
              <a:t>, … a</a:t>
            </a:r>
            <a:r>
              <a:rPr lang="cs-CZ" sz="3000" baseline="-25000" dirty="0"/>
              <a:t>n-1</a:t>
            </a:r>
            <a:r>
              <a:rPr lang="cs-CZ" sz="3000" dirty="0" smtClean="0"/>
              <a:t>] =&gt; [(a</a:t>
            </a:r>
            <a:r>
              <a:rPr lang="cs-CZ" sz="3000" baseline="-25000" dirty="0"/>
              <a:t>0</a:t>
            </a:r>
            <a:r>
              <a:rPr lang="cs-CZ" sz="3000" dirty="0" smtClean="0"/>
              <a:t>),(a</a:t>
            </a:r>
            <a:r>
              <a:rPr lang="cs-CZ" sz="3000" baseline="-25000" dirty="0"/>
              <a:t>0</a:t>
            </a:r>
            <a:r>
              <a:rPr lang="cs-CZ" sz="3000" dirty="0" smtClean="0"/>
              <a:t>+a</a:t>
            </a:r>
            <a:r>
              <a:rPr lang="cs-CZ" sz="3000" baseline="-25000" dirty="0"/>
              <a:t>1</a:t>
            </a:r>
            <a:r>
              <a:rPr lang="cs-CZ" sz="3000" dirty="0" smtClean="0"/>
              <a:t>), </a:t>
            </a:r>
            <a:r>
              <a:rPr lang="cs-CZ" sz="3000" dirty="0"/>
              <a:t>… (</a:t>
            </a:r>
            <a:r>
              <a:rPr lang="cs-CZ" sz="3000" dirty="0" smtClean="0"/>
              <a:t>a</a:t>
            </a:r>
            <a:r>
              <a:rPr lang="cs-CZ" sz="3000" baseline="-25000" dirty="0"/>
              <a:t>0</a:t>
            </a:r>
            <a:r>
              <a:rPr lang="cs-CZ" sz="3000" dirty="0" smtClean="0"/>
              <a:t>+a</a:t>
            </a:r>
            <a:r>
              <a:rPr lang="cs-CZ" sz="3000" baseline="-25000" dirty="0"/>
              <a:t>1</a:t>
            </a:r>
            <a:r>
              <a:rPr lang="cs-CZ" sz="3000" dirty="0" smtClean="0"/>
              <a:t>+…+</a:t>
            </a:r>
            <a:r>
              <a:rPr lang="cs-CZ" sz="3000" dirty="0"/>
              <a:t>a</a:t>
            </a:r>
            <a:r>
              <a:rPr lang="cs-CZ" sz="3000" baseline="-25000" dirty="0"/>
              <a:t>n-1</a:t>
            </a:r>
            <a:r>
              <a:rPr lang="cs-CZ" sz="3000" dirty="0" smtClean="0"/>
              <a:t>)] </a:t>
            </a:r>
          </a:p>
          <a:p>
            <a:endParaRPr lang="cs-CZ" sz="3000" dirty="0" smtClean="0"/>
          </a:p>
          <a:p>
            <a:r>
              <a:rPr lang="cs-CZ" dirty="0" smtClean="0"/>
              <a:t>Tento princip se dá aplikovat i na některé další sekvenční výpočty (třídění, lex. Analýza, histogramy,..)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85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31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Paralelizace součtů </a:t>
            </a:r>
            <a:r>
              <a:rPr lang="cs-CZ" dirty="0" smtClean="0"/>
              <a:t>prefixů – naivní </a:t>
            </a:r>
            <a:r>
              <a:rPr lang="cs-CZ" dirty="0" err="1" smtClean="0"/>
              <a:t>alg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1. krok</a:t>
            </a:r>
          </a:p>
          <a:p>
            <a:pPr lvl="1"/>
            <a:r>
              <a:rPr lang="cs-CZ" dirty="0"/>
              <a:t>Uspořádaná proměnná nám zabraňuje zapisovat do pole v jiném než sekvenčním pořadí</a:t>
            </a:r>
          </a:p>
          <a:p>
            <a:pPr lvl="1"/>
            <a:r>
              <a:rPr lang="cs-CZ" dirty="0"/>
              <a:t>Zavedeme její kopii, čímž zrušíme </a:t>
            </a:r>
            <a:r>
              <a:rPr lang="cs-CZ" dirty="0" smtClean="0"/>
              <a:t>uspořádání</a:t>
            </a:r>
          </a:p>
          <a:p>
            <a:r>
              <a:rPr lang="cs-CZ" dirty="0" smtClean="0"/>
              <a:t>2</a:t>
            </a:r>
            <a:r>
              <a:rPr lang="cs-CZ" dirty="0"/>
              <a:t>. krok</a:t>
            </a:r>
          </a:p>
          <a:p>
            <a:pPr lvl="1"/>
            <a:r>
              <a:rPr lang="cs-CZ" dirty="0" smtClean="0"/>
              <a:t>Výpočet </a:t>
            </a:r>
            <a:r>
              <a:rPr lang="cs-CZ" dirty="0"/>
              <a:t>n-</a:t>
            </a:r>
            <a:r>
              <a:rPr lang="cs-CZ" dirty="0" err="1"/>
              <a:t>tého</a:t>
            </a:r>
            <a:r>
              <a:rPr lang="cs-CZ" dirty="0"/>
              <a:t> prefixu se skládá z n-1 součtů</a:t>
            </a:r>
          </a:p>
          <a:p>
            <a:pPr lvl="1"/>
            <a:r>
              <a:rPr lang="cs-CZ" dirty="0"/>
              <a:t>Součet n-</a:t>
            </a:r>
            <a:r>
              <a:rPr lang="cs-CZ" dirty="0" err="1"/>
              <a:t>tého</a:t>
            </a:r>
            <a:r>
              <a:rPr lang="cs-CZ" dirty="0"/>
              <a:t> prvku lze nyní rozložit do jiné posloupnosti součtů</a:t>
            </a:r>
          </a:p>
          <a:p>
            <a:r>
              <a:rPr lang="cs-CZ" dirty="0"/>
              <a:t>3. krok</a:t>
            </a:r>
          </a:p>
          <a:p>
            <a:pPr lvl="1"/>
            <a:r>
              <a:rPr lang="cs-CZ" dirty="0" err="1"/>
              <a:t>Paral</a:t>
            </a:r>
            <a:r>
              <a:rPr lang="cs-CZ" dirty="0"/>
              <a:t>. nejen výpočet levé a pravé části stromu, ale strom rozdělíme na více částí pomocí kroku </a:t>
            </a:r>
            <a:r>
              <a:rPr lang="cs-CZ" i="1" dirty="0"/>
              <a:t>d</a:t>
            </a:r>
          </a:p>
          <a:p>
            <a:r>
              <a:rPr lang="cs-CZ" dirty="0"/>
              <a:t>Hranice dat každého vlákna je dána rozmezím offset, </a:t>
            </a:r>
            <a:r>
              <a:rPr lang="cs-CZ" dirty="0" err="1" smtClean="0"/>
              <a:t>size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86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437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Paralelizace součtů prefixů – naivní </a:t>
            </a:r>
            <a:r>
              <a:rPr lang="cs-CZ" dirty="0" err="1"/>
              <a:t>alg</a:t>
            </a:r>
            <a:r>
              <a:rPr lang="cs-CZ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/>
              <a:t>d:=1;</a:t>
            </a:r>
            <a:endParaRPr lang="cs-CZ" sz="4800" dirty="0"/>
          </a:p>
          <a:p>
            <a:pPr marL="0" indent="0">
              <a:buNone/>
            </a:pPr>
            <a:r>
              <a:rPr lang="en-US" b="1" dirty="0" smtClean="0"/>
              <a:t>while </a:t>
            </a:r>
            <a:r>
              <a:rPr lang="en-US" dirty="0"/>
              <a:t>d&lt;High(Items) do</a:t>
            </a:r>
            <a:endParaRPr lang="cs-CZ" sz="4800" dirty="0"/>
          </a:p>
          <a:p>
            <a:pPr marL="0" indent="0">
              <a:buNone/>
            </a:pPr>
            <a:r>
              <a:rPr lang="en-US" b="1" dirty="0" smtClean="0"/>
              <a:t>begin</a:t>
            </a:r>
            <a:endParaRPr lang="cs-CZ" sz="4800" dirty="0"/>
          </a:p>
          <a:p>
            <a:pPr marL="400050" lvl="1" indent="0">
              <a:buNone/>
            </a:pPr>
            <a:r>
              <a:rPr lang="en-US" dirty="0" smtClean="0"/>
              <a:t>Move(Temp</a:t>
            </a:r>
            <a:r>
              <a:rPr lang="en-US" dirty="0"/>
              <a:t>^, @Items[Offset], Size); Barrier;</a:t>
            </a:r>
            <a:endParaRPr lang="cs-CZ" sz="4400" dirty="0"/>
          </a:p>
          <a:p>
            <a:pPr marL="400050" lvl="1" indent="0">
              <a:buNone/>
            </a:pPr>
            <a:r>
              <a:rPr lang="en-US" b="1" dirty="0"/>
              <a:t>for </a:t>
            </a:r>
            <a:r>
              <a:rPr lang="en-US" dirty="0"/>
              <a:t>i:=max(step, Offset) </a:t>
            </a:r>
            <a:r>
              <a:rPr lang="en-US" b="1" dirty="0"/>
              <a:t>to </a:t>
            </a:r>
            <a:r>
              <a:rPr lang="en-US" dirty="0" err="1"/>
              <a:t>Offset+Size</a:t>
            </a:r>
            <a:r>
              <a:rPr lang="en-US" dirty="0"/>
              <a:t> </a:t>
            </a:r>
            <a:r>
              <a:rPr lang="en-US" b="1" dirty="0"/>
              <a:t>do</a:t>
            </a:r>
            <a:endParaRPr lang="cs-CZ" sz="4400" dirty="0"/>
          </a:p>
          <a:p>
            <a:pPr marL="400050" lvl="1" indent="0">
              <a:buNone/>
            </a:pPr>
            <a:r>
              <a:rPr lang="cs-CZ" dirty="0" smtClean="0"/>
              <a:t>	</a:t>
            </a:r>
            <a:r>
              <a:rPr lang="en-US" dirty="0" smtClean="0"/>
              <a:t>Items[i</a:t>
            </a:r>
            <a:r>
              <a:rPr lang="en-US" dirty="0"/>
              <a:t>]:= Temp[i-d] + Items[i];</a:t>
            </a:r>
            <a:endParaRPr lang="cs-CZ" sz="4400" dirty="0"/>
          </a:p>
          <a:p>
            <a:pPr marL="400050" lvl="1" indent="0">
              <a:buNone/>
            </a:pPr>
            <a:r>
              <a:rPr lang="en-US" dirty="0" smtClean="0"/>
              <a:t>Barrier</a:t>
            </a:r>
            <a:r>
              <a:rPr lang="en-US" dirty="0"/>
              <a:t>;</a:t>
            </a:r>
            <a:endParaRPr lang="cs-CZ" sz="4400" dirty="0"/>
          </a:p>
          <a:p>
            <a:pPr marL="400050" lvl="1" indent="0">
              <a:buNone/>
            </a:pPr>
            <a:r>
              <a:rPr lang="en-US" dirty="0" smtClean="0"/>
              <a:t>d:=d </a:t>
            </a:r>
            <a:r>
              <a:rPr lang="en-US" b="1" dirty="0" err="1" smtClean="0"/>
              <a:t>shl</a:t>
            </a:r>
            <a:r>
              <a:rPr lang="en-US" b="1" dirty="0" smtClean="0"/>
              <a:t> </a:t>
            </a:r>
            <a:r>
              <a:rPr lang="en-US" dirty="0" smtClean="0"/>
              <a:t>1; //*2</a:t>
            </a:r>
            <a:endParaRPr lang="cs-CZ" sz="4400" dirty="0"/>
          </a:p>
          <a:p>
            <a:pPr marL="0" indent="0">
              <a:buNone/>
            </a:pPr>
            <a:r>
              <a:rPr lang="en-US" b="1" dirty="0" smtClean="0"/>
              <a:t>end</a:t>
            </a:r>
            <a:r>
              <a:rPr lang="en-US" dirty="0" smtClean="0"/>
              <a:t>;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87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515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Paralelizace součtů prefixů – naivní </a:t>
            </a:r>
            <a:r>
              <a:rPr lang="cs-CZ" dirty="0" err="1"/>
              <a:t>alg</a:t>
            </a:r>
            <a:r>
              <a:rPr lang="cs-CZ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7771289" cy="409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88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608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Paralelizace součtů prefixů – naivní </a:t>
            </a:r>
            <a:r>
              <a:rPr lang="cs-CZ" dirty="0" err="1"/>
              <a:t>alg</a:t>
            </a:r>
            <a:r>
              <a:rPr lang="cs-CZ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Zbavili </a:t>
            </a:r>
            <a:r>
              <a:rPr lang="cs-CZ" dirty="0"/>
              <a:t>jsme se původní uspořádanosti</a:t>
            </a:r>
          </a:p>
          <a:p>
            <a:pPr lvl="1"/>
            <a:r>
              <a:rPr lang="cs-CZ" dirty="0" smtClean="0"/>
              <a:t>Původní </a:t>
            </a:r>
            <a:r>
              <a:rPr lang="cs-CZ" dirty="0"/>
              <a:t>uspořádanou proměnnou jsme </a:t>
            </a:r>
            <a:r>
              <a:rPr lang="cs-CZ" dirty="0" smtClean="0"/>
              <a:t>ale jenom </a:t>
            </a:r>
            <a:r>
              <a:rPr lang="cs-CZ" dirty="0"/>
              <a:t>nahradili jinou uspořádanou proměnnou </a:t>
            </a:r>
            <a:r>
              <a:rPr lang="cs-CZ" dirty="0" smtClean="0"/>
              <a:t>novou: </a:t>
            </a:r>
            <a:r>
              <a:rPr lang="cs-CZ" i="1" dirty="0" smtClean="0"/>
              <a:t>d</a:t>
            </a:r>
            <a:endParaRPr lang="cs-CZ" i="1" dirty="0"/>
          </a:p>
          <a:p>
            <a:r>
              <a:rPr lang="cs-CZ" dirty="0" smtClean="0"/>
              <a:t>V </a:t>
            </a:r>
            <a:r>
              <a:rPr lang="cs-CZ" dirty="0"/>
              <a:t>paralelizované podobě</a:t>
            </a:r>
          </a:p>
          <a:p>
            <a:pPr lvl="1"/>
            <a:r>
              <a:rPr lang="cs-CZ" dirty="0" smtClean="0"/>
              <a:t>Hlavní </a:t>
            </a:r>
            <a:r>
              <a:rPr lang="cs-CZ" dirty="0"/>
              <a:t>cyklus řízený novou uspořádanou proměnnou má nyní méně iterací</a:t>
            </a:r>
          </a:p>
          <a:p>
            <a:pPr lvl="1"/>
            <a:r>
              <a:rPr lang="cs-CZ" dirty="0" smtClean="0"/>
              <a:t>V </a:t>
            </a:r>
            <a:r>
              <a:rPr lang="cs-CZ" dirty="0"/>
              <a:t>každé iteraci se udělá více práce, kterou už lze </a:t>
            </a:r>
            <a:r>
              <a:rPr lang="cs-CZ" dirty="0" smtClean="0"/>
              <a:t>paralelizovat</a:t>
            </a:r>
            <a:endParaRPr lang="cs-CZ" dirty="0"/>
          </a:p>
          <a:p>
            <a:r>
              <a:rPr lang="cs-CZ" dirty="0"/>
              <a:t>Urychlení</a:t>
            </a:r>
          </a:p>
          <a:p>
            <a:pPr lvl="1"/>
            <a:r>
              <a:rPr lang="cs-CZ" dirty="0" smtClean="0"/>
              <a:t>Sekvenčně </a:t>
            </a:r>
            <a:r>
              <a:rPr lang="cs-CZ" dirty="0"/>
              <a:t>O(n)</a:t>
            </a:r>
          </a:p>
          <a:p>
            <a:pPr lvl="1"/>
            <a:r>
              <a:rPr lang="cs-CZ" dirty="0" smtClean="0"/>
              <a:t>Na </a:t>
            </a:r>
            <a:r>
              <a:rPr lang="cs-CZ" i="1" dirty="0" smtClean="0"/>
              <a:t>m </a:t>
            </a:r>
            <a:r>
              <a:rPr lang="cs-CZ" dirty="0" smtClean="0"/>
              <a:t>procesorech ~ </a:t>
            </a:r>
            <a:r>
              <a:rPr lang="cs-CZ" i="1" dirty="0" smtClean="0"/>
              <a:t>O((0,5 • n • log2n)/m)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89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802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</a:t>
            </a:r>
            <a:r>
              <a:rPr lang="cs-CZ" dirty="0" err="1" smtClean="0"/>
              <a:t>Fiber</a:t>
            </a:r>
            <a:r>
              <a:rPr lang="cs-CZ" dirty="0" smtClean="0"/>
              <a:t> (</a:t>
            </a:r>
            <a:r>
              <a:rPr lang="cs-CZ" dirty="0" err="1" smtClean="0"/>
              <a:t>winapi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Vlákno plánované v uživatelském adresovém prostoru</a:t>
            </a:r>
          </a:p>
          <a:p>
            <a:pPr lvl="1"/>
            <a:r>
              <a:rPr lang="cs-CZ" dirty="0" smtClean="0"/>
              <a:t>kvůli snížení režie při přepínání kontextu do režimu jádra</a:t>
            </a:r>
          </a:p>
          <a:p>
            <a:r>
              <a:rPr lang="cs-CZ" dirty="0" smtClean="0"/>
              <a:t>Běží v kontextu </a:t>
            </a:r>
            <a:r>
              <a:rPr lang="cs-CZ" dirty="0" err="1" smtClean="0"/>
              <a:t>threadu</a:t>
            </a:r>
            <a:r>
              <a:rPr lang="cs-CZ" dirty="0" smtClean="0"/>
              <a:t>, vytváří se konverzí z něj</a:t>
            </a:r>
          </a:p>
          <a:p>
            <a:r>
              <a:rPr lang="cs-CZ" dirty="0" smtClean="0"/>
              <a:t>Plánuje ho </a:t>
            </a:r>
            <a:r>
              <a:rPr lang="cs-CZ" dirty="0" err="1" smtClean="0"/>
              <a:t>thread</a:t>
            </a:r>
            <a:endParaRPr lang="cs-CZ" dirty="0" smtClean="0"/>
          </a:p>
          <a:p>
            <a:pPr lvl="1"/>
            <a:r>
              <a:rPr lang="cs-CZ" dirty="0" smtClean="0"/>
              <a:t>jeden </a:t>
            </a:r>
            <a:r>
              <a:rPr lang="cs-CZ" dirty="0" err="1" smtClean="0"/>
              <a:t>thread</a:t>
            </a:r>
            <a:r>
              <a:rPr lang="cs-CZ" dirty="0" smtClean="0"/>
              <a:t> může naplánovat několik </a:t>
            </a:r>
            <a:r>
              <a:rPr lang="cs-CZ" dirty="0" err="1" smtClean="0"/>
              <a:t>fibers</a:t>
            </a:r>
            <a:endParaRPr lang="cs-CZ" dirty="0" smtClean="0"/>
          </a:p>
          <a:p>
            <a:r>
              <a:rPr lang="cs-CZ" dirty="0" smtClean="0"/>
              <a:t>Má pouze stav, zásobník a specifická data – např. prioritu má pouze </a:t>
            </a:r>
            <a:r>
              <a:rPr lang="cs-CZ" dirty="0" err="1" smtClean="0"/>
              <a:t>thread</a:t>
            </a:r>
            <a:r>
              <a:rPr lang="cs-CZ" dirty="0" smtClean="0"/>
              <a:t> </a:t>
            </a:r>
          </a:p>
          <a:p>
            <a:r>
              <a:rPr lang="cs-CZ" dirty="0" smtClean="0"/>
              <a:t>může ukončit běh vlákna v jehož kontextu běží </a:t>
            </a:r>
          </a:p>
          <a:p>
            <a:r>
              <a:rPr lang="cs-CZ" dirty="0" smtClean="0"/>
              <a:t>nevyužívá preemptivního </a:t>
            </a:r>
            <a:r>
              <a:rPr lang="cs-CZ" dirty="0" err="1" smtClean="0"/>
              <a:t>multithreadingu</a:t>
            </a:r>
            <a:r>
              <a:rPr lang="cs-CZ" dirty="0" smtClean="0"/>
              <a:t> OS, proces musí zajistit, že se </a:t>
            </a:r>
            <a:r>
              <a:rPr lang="cs-CZ" dirty="0" err="1" smtClean="0"/>
              <a:t>fiber</a:t>
            </a:r>
            <a:r>
              <a:rPr lang="cs-CZ" dirty="0" smtClean="0"/>
              <a:t> vzdá procesoru</a:t>
            </a:r>
          </a:p>
          <a:p>
            <a:r>
              <a:rPr lang="cs-CZ" dirty="0" smtClean="0"/>
              <a:t>kooperativní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548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Paralelizace součtů </a:t>
            </a:r>
            <a:r>
              <a:rPr lang="cs-CZ" dirty="0" smtClean="0"/>
              <a:t>prefixů - optimalizace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Optimalizace</a:t>
            </a:r>
            <a:endParaRPr lang="cs-CZ" dirty="0"/>
          </a:p>
          <a:p>
            <a:pPr lvl="1"/>
            <a:r>
              <a:rPr lang="cs-CZ" dirty="0" smtClean="0"/>
              <a:t>Lze provést </a:t>
            </a:r>
            <a:r>
              <a:rPr lang="cs-CZ" dirty="0"/>
              <a:t>ještě </a:t>
            </a:r>
            <a:r>
              <a:rPr lang="cs-CZ" dirty="0" smtClean="0"/>
              <a:t>úpravu </a:t>
            </a:r>
            <a:r>
              <a:rPr lang="cs-CZ" dirty="0"/>
              <a:t>algoritmu, kterou se s paralelní verzí dostaneme na složitost </a:t>
            </a:r>
            <a:r>
              <a:rPr lang="cs-CZ" i="1" dirty="0"/>
              <a:t>O(n)</a:t>
            </a:r>
            <a:endParaRPr lang="cs-CZ" dirty="0"/>
          </a:p>
          <a:p>
            <a:pPr lvl="2"/>
            <a:r>
              <a:rPr lang="cs-CZ" dirty="0" smtClean="0"/>
              <a:t>Tj</a:t>
            </a:r>
            <a:r>
              <a:rPr lang="cs-CZ" dirty="0"/>
              <a:t>. stejně jako u sekvenční verze, jenomže už ji můžeme spustit paralelně</a:t>
            </a:r>
          </a:p>
          <a:p>
            <a:pPr lvl="2"/>
            <a:r>
              <a:rPr lang="cs-CZ" dirty="0" smtClean="0"/>
              <a:t>Ideálně </a:t>
            </a:r>
            <a:r>
              <a:rPr lang="cs-CZ" i="1" dirty="0" smtClean="0"/>
              <a:t>O(n/m</a:t>
            </a:r>
            <a:r>
              <a:rPr lang="cs-CZ" i="1" dirty="0"/>
              <a:t>)</a:t>
            </a:r>
            <a:endParaRPr lang="cs-CZ" dirty="0"/>
          </a:p>
          <a:p>
            <a:pPr lvl="1"/>
            <a:r>
              <a:rPr lang="cs-CZ" dirty="0" smtClean="0"/>
              <a:t>Navíc in-place, stejně jako sekvenční verze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90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822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Paralelizace součtů prefixů - optimalizace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Redukce </a:t>
            </a:r>
            <a:r>
              <a:rPr lang="cs-CZ" dirty="0"/>
              <a:t>od zdola nahoru </a:t>
            </a:r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196752"/>
            <a:ext cx="8357599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91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07504" y="5949280"/>
            <a:ext cx="59777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cs-CZ" sz="3200" dirty="0"/>
              <a:t>záloha součtu posledního prvku</a:t>
            </a:r>
          </a:p>
        </p:txBody>
      </p:sp>
    </p:spTree>
    <p:extLst>
      <p:ext uri="{BB962C8B-B14F-4D97-AF65-F5344CB8AC3E}">
        <p14:creationId xmlns:p14="http://schemas.microsoft.com/office/powerpoint/2010/main" val="97021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Paralelizace součtů prefixů - optimalizace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cs-CZ" dirty="0" smtClean="0"/>
              <a:t>vynulování </a:t>
            </a:r>
            <a:r>
              <a:rPr lang="cs-CZ" dirty="0"/>
              <a:t>posledního prvku a smetení od shora dolů </a:t>
            </a:r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7371546" cy="508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92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28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Paralelizace součtů prefixů - optimalizace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 smtClean="0"/>
              <a:t>1. fáze</a:t>
            </a:r>
          </a:p>
          <a:p>
            <a:pPr marL="0" indent="0">
              <a:buNone/>
            </a:pPr>
            <a:r>
              <a:rPr lang="cs-CZ" b="1" dirty="0" err="1"/>
              <a:t>for</a:t>
            </a:r>
            <a:r>
              <a:rPr lang="cs-CZ" b="1" dirty="0"/>
              <a:t> </a:t>
            </a:r>
            <a:r>
              <a:rPr lang="cs-CZ" i="1" dirty="0"/>
              <a:t>d </a:t>
            </a:r>
            <a:r>
              <a:rPr lang="cs-CZ" dirty="0"/>
              <a:t>:= 0 </a:t>
            </a:r>
            <a:r>
              <a:rPr lang="cs-CZ" b="1" dirty="0"/>
              <a:t>to </a:t>
            </a:r>
            <a:r>
              <a:rPr lang="cs-CZ" dirty="0" smtClean="0"/>
              <a:t>log</a:t>
            </a:r>
            <a:r>
              <a:rPr lang="cs-CZ" baseline="-25000" dirty="0" smtClean="0"/>
              <a:t>2</a:t>
            </a:r>
            <a:r>
              <a:rPr lang="cs-CZ" i="1" dirty="0" smtClean="0"/>
              <a:t>n </a:t>
            </a:r>
            <a:r>
              <a:rPr lang="cs-CZ" dirty="0" smtClean="0"/>
              <a:t>– 1 </a:t>
            </a:r>
            <a:r>
              <a:rPr lang="cs-CZ" b="1" dirty="0"/>
              <a:t>do</a:t>
            </a:r>
          </a:p>
          <a:p>
            <a:pPr marL="0" indent="0">
              <a:buNone/>
            </a:pPr>
            <a:r>
              <a:rPr lang="cs-CZ" b="1" smtClean="0"/>
              <a:t>    </a:t>
            </a:r>
            <a:r>
              <a:rPr lang="en-US" b="1" smtClean="0"/>
              <a:t>parallel </a:t>
            </a:r>
            <a:r>
              <a:rPr lang="en-US" b="1" dirty="0" smtClean="0"/>
              <a:t>for </a:t>
            </a:r>
            <a:r>
              <a:rPr lang="en-US" i="1" dirty="0"/>
              <a:t>k </a:t>
            </a:r>
            <a:r>
              <a:rPr lang="en-US" b="1" dirty="0"/>
              <a:t>from </a:t>
            </a:r>
            <a:r>
              <a:rPr lang="en-US" dirty="0"/>
              <a:t>0 </a:t>
            </a:r>
            <a:r>
              <a:rPr lang="en-US" b="1" dirty="0"/>
              <a:t>to </a:t>
            </a:r>
            <a:r>
              <a:rPr lang="en-US" i="1" dirty="0"/>
              <a:t>n </a:t>
            </a:r>
            <a:r>
              <a:rPr lang="en-US" dirty="0"/>
              <a:t>– 1 </a:t>
            </a:r>
            <a:r>
              <a:rPr lang="en-US" b="1" dirty="0"/>
              <a:t>by </a:t>
            </a:r>
            <a:r>
              <a:rPr lang="en-US" dirty="0" smtClean="0"/>
              <a:t>2</a:t>
            </a:r>
            <a:r>
              <a:rPr lang="en-US" i="1" baseline="30000" dirty="0" smtClean="0"/>
              <a:t>d </a:t>
            </a:r>
            <a:r>
              <a:rPr lang="en-US" baseline="30000" dirty="0"/>
              <a:t>+ </a:t>
            </a:r>
            <a:r>
              <a:rPr lang="en-US" baseline="30000" dirty="0" smtClean="0"/>
              <a:t>1</a:t>
            </a:r>
            <a:r>
              <a:rPr lang="en-US" dirty="0" smtClean="0"/>
              <a:t> </a:t>
            </a:r>
            <a:r>
              <a:rPr lang="cs-CZ" dirty="0" smtClean="0"/>
              <a:t> </a:t>
            </a:r>
            <a:r>
              <a:rPr lang="en-US" b="1" dirty="0" smtClean="0"/>
              <a:t>do</a:t>
            </a:r>
            <a:endParaRPr lang="en-US" b="1" dirty="0"/>
          </a:p>
          <a:p>
            <a:pPr marL="0" indent="0">
              <a:buNone/>
            </a:pPr>
            <a:r>
              <a:rPr lang="cs-CZ" i="1" dirty="0" smtClean="0"/>
              <a:t>        </a:t>
            </a:r>
            <a:r>
              <a:rPr lang="nn-NO" i="1" dirty="0" smtClean="0"/>
              <a:t>x</a:t>
            </a:r>
            <a:r>
              <a:rPr lang="nn-NO" dirty="0" smtClean="0"/>
              <a:t>[</a:t>
            </a:r>
            <a:r>
              <a:rPr lang="nn-NO" i="1" dirty="0" smtClean="0"/>
              <a:t>k </a:t>
            </a:r>
            <a:r>
              <a:rPr lang="nn-NO" dirty="0"/>
              <a:t>+ </a:t>
            </a:r>
            <a:r>
              <a:rPr lang="nn-NO" dirty="0" smtClean="0"/>
              <a:t>2</a:t>
            </a:r>
            <a:r>
              <a:rPr lang="nn-NO" i="1" baseline="30000" dirty="0" smtClean="0"/>
              <a:t>d </a:t>
            </a:r>
            <a:r>
              <a:rPr lang="nn-NO" baseline="30000" dirty="0"/>
              <a:t>+ 1</a:t>
            </a:r>
            <a:r>
              <a:rPr lang="nn-NO" dirty="0"/>
              <a:t> - 1] := </a:t>
            </a:r>
            <a:r>
              <a:rPr lang="nn-NO" i="1" dirty="0"/>
              <a:t>x</a:t>
            </a:r>
            <a:r>
              <a:rPr lang="nn-NO" dirty="0"/>
              <a:t>[</a:t>
            </a:r>
            <a:r>
              <a:rPr lang="nn-NO" i="1" dirty="0"/>
              <a:t>k </a:t>
            </a:r>
            <a:r>
              <a:rPr lang="nn-NO" dirty="0"/>
              <a:t>+ 2</a:t>
            </a:r>
            <a:r>
              <a:rPr lang="nn-NO" i="1" baseline="30000" dirty="0"/>
              <a:t>d</a:t>
            </a:r>
            <a:r>
              <a:rPr lang="nn-NO" i="1" dirty="0"/>
              <a:t> </a:t>
            </a:r>
            <a:r>
              <a:rPr lang="nn-NO" dirty="0"/>
              <a:t>- 1] + </a:t>
            </a:r>
            <a:r>
              <a:rPr lang="nn-NO" i="1" dirty="0"/>
              <a:t>x </a:t>
            </a:r>
            <a:r>
              <a:rPr lang="nn-NO" dirty="0"/>
              <a:t>[</a:t>
            </a:r>
            <a:r>
              <a:rPr lang="nn-NO" i="1" dirty="0"/>
              <a:t>k </a:t>
            </a:r>
            <a:r>
              <a:rPr lang="nn-NO" dirty="0"/>
              <a:t>+ 2</a:t>
            </a:r>
            <a:r>
              <a:rPr lang="nn-NO" i="1" baseline="30000" dirty="0"/>
              <a:t>d </a:t>
            </a:r>
            <a:r>
              <a:rPr lang="nn-NO" baseline="30000" dirty="0"/>
              <a:t>+ 1</a:t>
            </a:r>
            <a:r>
              <a:rPr lang="nn-NO" dirty="0"/>
              <a:t> - 1</a:t>
            </a:r>
            <a:r>
              <a:rPr lang="nn-NO" dirty="0" smtClean="0"/>
              <a:t>]</a:t>
            </a:r>
            <a:endParaRPr lang="cs-CZ" dirty="0" smtClean="0"/>
          </a:p>
          <a:p>
            <a:endParaRPr lang="cs-CZ" b="1" dirty="0" smtClean="0"/>
          </a:p>
          <a:p>
            <a:r>
              <a:rPr lang="cs-CZ" b="1" dirty="0" smtClean="0"/>
              <a:t>3. fáze</a:t>
            </a:r>
          </a:p>
          <a:p>
            <a:pPr marL="0" indent="0">
              <a:buNone/>
            </a:pPr>
            <a:r>
              <a:rPr lang="cs-CZ" i="1" dirty="0"/>
              <a:t>x</a:t>
            </a:r>
            <a:r>
              <a:rPr lang="cs-CZ" dirty="0"/>
              <a:t>[</a:t>
            </a:r>
            <a:r>
              <a:rPr lang="cs-CZ" i="1" dirty="0"/>
              <a:t>n </a:t>
            </a:r>
            <a:r>
              <a:rPr lang="cs-CZ" dirty="0"/>
              <a:t>- 1] := 0</a:t>
            </a:r>
          </a:p>
          <a:p>
            <a:pPr marL="0" indent="0">
              <a:buNone/>
            </a:pPr>
            <a:r>
              <a:rPr lang="en-US" b="1" dirty="0"/>
              <a:t>for </a:t>
            </a:r>
            <a:r>
              <a:rPr lang="en-US" i="1" dirty="0"/>
              <a:t>d </a:t>
            </a:r>
            <a:r>
              <a:rPr lang="en-US" dirty="0"/>
              <a:t>:= log</a:t>
            </a:r>
            <a:r>
              <a:rPr lang="en-US" baseline="-25000" dirty="0"/>
              <a:t>2</a:t>
            </a:r>
            <a:r>
              <a:rPr lang="en-US" i="1" dirty="0"/>
              <a:t>n </a:t>
            </a:r>
            <a:r>
              <a:rPr lang="en-US" b="1" dirty="0"/>
              <a:t>down to </a:t>
            </a:r>
            <a:r>
              <a:rPr lang="en-US" dirty="0"/>
              <a:t>0 </a:t>
            </a:r>
            <a:r>
              <a:rPr lang="en-US" b="1" dirty="0"/>
              <a:t>do</a:t>
            </a:r>
          </a:p>
          <a:p>
            <a:pPr marL="0" indent="0">
              <a:buNone/>
            </a:pPr>
            <a:r>
              <a:rPr lang="cs-CZ" b="1" dirty="0" smtClean="0"/>
              <a:t>  </a:t>
            </a:r>
            <a:r>
              <a:rPr lang="en-US" b="1" dirty="0" smtClean="0"/>
              <a:t> </a:t>
            </a:r>
            <a:r>
              <a:rPr lang="en-US" b="1" dirty="0"/>
              <a:t>parallel</a:t>
            </a:r>
            <a:r>
              <a:rPr lang="cs-CZ" b="1" dirty="0" smtClean="0"/>
              <a:t> </a:t>
            </a:r>
            <a:r>
              <a:rPr lang="en-US" b="1" dirty="0" smtClean="0"/>
              <a:t>for </a:t>
            </a:r>
            <a:r>
              <a:rPr lang="en-US" i="1" dirty="0"/>
              <a:t>k </a:t>
            </a:r>
            <a:r>
              <a:rPr lang="en-US" b="1" dirty="0"/>
              <a:t>from </a:t>
            </a:r>
            <a:r>
              <a:rPr lang="en-US" dirty="0"/>
              <a:t>0 </a:t>
            </a:r>
            <a:r>
              <a:rPr lang="en-US" b="1" dirty="0"/>
              <a:t>to </a:t>
            </a:r>
            <a:r>
              <a:rPr lang="en-US" i="1" dirty="0"/>
              <a:t>n </a:t>
            </a:r>
            <a:r>
              <a:rPr lang="en-US" dirty="0"/>
              <a:t>– 1 </a:t>
            </a:r>
            <a:r>
              <a:rPr lang="en-US" b="1" dirty="0"/>
              <a:t>by </a:t>
            </a:r>
            <a:r>
              <a:rPr lang="en-US" dirty="0" smtClean="0"/>
              <a:t>2</a:t>
            </a:r>
            <a:r>
              <a:rPr lang="en-US" i="1" baseline="30000" dirty="0" smtClean="0"/>
              <a:t>d </a:t>
            </a:r>
            <a:r>
              <a:rPr lang="en-US" i="1" baseline="30000" dirty="0"/>
              <a:t>+ 1 </a:t>
            </a:r>
            <a:r>
              <a:rPr lang="en-US" b="1" dirty="0" smtClean="0"/>
              <a:t>do</a:t>
            </a:r>
            <a:endParaRPr lang="en-US" b="1" dirty="0"/>
          </a:p>
          <a:p>
            <a:pPr marL="0" indent="0">
              <a:buNone/>
            </a:pPr>
            <a:r>
              <a:rPr lang="cs-CZ" i="1" dirty="0" smtClean="0"/>
              <a:t>         t </a:t>
            </a:r>
            <a:r>
              <a:rPr lang="cs-CZ" dirty="0"/>
              <a:t>:= </a:t>
            </a:r>
            <a:r>
              <a:rPr lang="cs-CZ" i="1" dirty="0"/>
              <a:t>x</a:t>
            </a:r>
            <a:r>
              <a:rPr lang="cs-CZ" dirty="0"/>
              <a:t>[</a:t>
            </a:r>
            <a:r>
              <a:rPr lang="cs-CZ" i="1" dirty="0"/>
              <a:t>k </a:t>
            </a:r>
            <a:r>
              <a:rPr lang="cs-CZ" dirty="0"/>
              <a:t>+ 2</a:t>
            </a:r>
            <a:r>
              <a:rPr lang="cs-CZ" i="1" baseline="30000" dirty="0"/>
              <a:t>d</a:t>
            </a:r>
            <a:r>
              <a:rPr lang="cs-CZ" i="1" dirty="0"/>
              <a:t> </a:t>
            </a:r>
            <a:r>
              <a:rPr lang="cs-CZ" dirty="0"/>
              <a:t>- 1]</a:t>
            </a:r>
          </a:p>
          <a:p>
            <a:pPr marL="0" indent="0">
              <a:buNone/>
            </a:pPr>
            <a:r>
              <a:rPr lang="cs-CZ" i="1" dirty="0" smtClean="0"/>
              <a:t>         </a:t>
            </a:r>
            <a:r>
              <a:rPr lang="nn-NO" i="1" dirty="0" smtClean="0"/>
              <a:t>x</a:t>
            </a:r>
            <a:r>
              <a:rPr lang="nn-NO" dirty="0" smtClean="0"/>
              <a:t>[</a:t>
            </a:r>
            <a:r>
              <a:rPr lang="nn-NO" i="1" dirty="0" smtClean="0"/>
              <a:t>k </a:t>
            </a:r>
            <a:r>
              <a:rPr lang="nn-NO" dirty="0"/>
              <a:t>+ 2</a:t>
            </a:r>
            <a:r>
              <a:rPr lang="nn-NO" i="1" baseline="30000" dirty="0"/>
              <a:t>d</a:t>
            </a:r>
            <a:r>
              <a:rPr lang="nn-NO" i="1" dirty="0"/>
              <a:t> </a:t>
            </a:r>
            <a:r>
              <a:rPr lang="nn-NO" dirty="0"/>
              <a:t>- 1] := </a:t>
            </a:r>
            <a:r>
              <a:rPr lang="nn-NO" i="1" dirty="0"/>
              <a:t>x </a:t>
            </a:r>
            <a:r>
              <a:rPr lang="nn-NO" dirty="0"/>
              <a:t>[</a:t>
            </a:r>
            <a:r>
              <a:rPr lang="nn-NO" i="1" dirty="0"/>
              <a:t>k </a:t>
            </a:r>
            <a:r>
              <a:rPr lang="nn-NO" dirty="0"/>
              <a:t>+ </a:t>
            </a:r>
            <a:r>
              <a:rPr lang="cs-CZ" dirty="0" smtClean="0"/>
              <a:t>2</a:t>
            </a:r>
            <a:r>
              <a:rPr lang="nn-NO" i="1" baseline="30000" dirty="0" smtClean="0"/>
              <a:t>d </a:t>
            </a:r>
            <a:r>
              <a:rPr lang="nn-NO" i="1" baseline="30000" dirty="0"/>
              <a:t>+ 1 </a:t>
            </a:r>
            <a:r>
              <a:rPr lang="nn-NO" dirty="0"/>
              <a:t>- 1]</a:t>
            </a:r>
          </a:p>
          <a:p>
            <a:pPr marL="0" indent="0">
              <a:buNone/>
            </a:pPr>
            <a:r>
              <a:rPr lang="cs-CZ" i="1" dirty="0" smtClean="0"/>
              <a:t>         </a:t>
            </a:r>
            <a:r>
              <a:rPr lang="de-DE" i="1" dirty="0" smtClean="0"/>
              <a:t>x</a:t>
            </a:r>
            <a:r>
              <a:rPr lang="de-DE" dirty="0" smtClean="0"/>
              <a:t>[</a:t>
            </a:r>
            <a:r>
              <a:rPr lang="de-DE" i="1" dirty="0" smtClean="0"/>
              <a:t>k </a:t>
            </a:r>
            <a:r>
              <a:rPr lang="de-DE" dirty="0"/>
              <a:t>+ 2</a:t>
            </a:r>
            <a:r>
              <a:rPr lang="de-DE" i="1" baseline="30000" dirty="0"/>
              <a:t>d + 1 </a:t>
            </a:r>
            <a:r>
              <a:rPr lang="de-DE" dirty="0"/>
              <a:t>- 1] := </a:t>
            </a:r>
            <a:r>
              <a:rPr lang="de-DE" i="1" dirty="0"/>
              <a:t>t </a:t>
            </a:r>
            <a:r>
              <a:rPr lang="de-DE" dirty="0"/>
              <a:t>+ </a:t>
            </a:r>
            <a:r>
              <a:rPr lang="de-DE" i="1" dirty="0"/>
              <a:t>x </a:t>
            </a:r>
            <a:r>
              <a:rPr lang="de-DE" dirty="0"/>
              <a:t>[</a:t>
            </a:r>
            <a:r>
              <a:rPr lang="de-DE" i="1" dirty="0"/>
              <a:t>k </a:t>
            </a:r>
            <a:r>
              <a:rPr lang="de-DE" dirty="0"/>
              <a:t>+ 2</a:t>
            </a:r>
            <a:r>
              <a:rPr lang="de-DE" i="1" baseline="30000" dirty="0"/>
              <a:t>d + 1 </a:t>
            </a:r>
            <a:r>
              <a:rPr lang="de-DE" dirty="0"/>
              <a:t>- 1]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93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14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Paralelizace součtů prefixů - „</a:t>
            </a:r>
            <a:r>
              <a:rPr lang="cs-CZ" dirty="0" err="1"/>
              <a:t>scan</a:t>
            </a:r>
            <a:r>
              <a:rPr lang="cs-CZ" dirty="0" smtClean="0"/>
              <a:t>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dvě </a:t>
            </a:r>
            <a:r>
              <a:rPr lang="cs-CZ" dirty="0"/>
              <a:t>varianty </a:t>
            </a:r>
          </a:p>
          <a:p>
            <a:pPr lvl="1"/>
            <a:r>
              <a:rPr lang="cs-CZ" dirty="0" err="1" smtClean="0"/>
              <a:t>Inclusive</a:t>
            </a:r>
            <a:r>
              <a:rPr lang="cs-CZ" dirty="0" smtClean="0"/>
              <a:t> – první </a:t>
            </a:r>
            <a:r>
              <a:rPr lang="cs-CZ" dirty="0"/>
              <a:t>verze</a:t>
            </a:r>
          </a:p>
          <a:p>
            <a:pPr lvl="1"/>
            <a:r>
              <a:rPr lang="pt-BR" dirty="0" smtClean="0"/>
              <a:t>Exclusive –</a:t>
            </a:r>
            <a:r>
              <a:rPr lang="cs-CZ" dirty="0" smtClean="0"/>
              <a:t> </a:t>
            </a:r>
            <a:r>
              <a:rPr lang="pt-BR" dirty="0" smtClean="0"/>
              <a:t>nula </a:t>
            </a:r>
            <a:r>
              <a:rPr lang="pt-BR" dirty="0"/>
              <a:t>z optimalizace na začátku, neobsahuje finální součet</a:t>
            </a:r>
          </a:p>
          <a:p>
            <a:pPr lvl="1"/>
            <a:r>
              <a:rPr lang="cs-CZ" dirty="0" smtClean="0"/>
              <a:t>Podporováno </a:t>
            </a:r>
            <a:r>
              <a:rPr lang="cs-CZ" dirty="0"/>
              <a:t>např. v MPI (později) </a:t>
            </a:r>
            <a:r>
              <a:rPr lang="cs-CZ" dirty="0" err="1"/>
              <a:t>fcí</a:t>
            </a:r>
            <a:r>
              <a:rPr lang="cs-CZ" dirty="0"/>
              <a:t> </a:t>
            </a:r>
            <a:r>
              <a:rPr lang="cs-CZ" dirty="0" err="1"/>
              <a:t>MPI_Scan</a:t>
            </a:r>
            <a:r>
              <a:rPr lang="cs-CZ" dirty="0"/>
              <a:t> </a:t>
            </a:r>
          </a:p>
          <a:p>
            <a:r>
              <a:rPr lang="cs-CZ" dirty="0" smtClean="0"/>
              <a:t>Nemusí </a:t>
            </a:r>
            <a:r>
              <a:rPr lang="cs-CZ" dirty="0"/>
              <a:t>se jenom sčítat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94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17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3. Paralelismus na úrovni instrukcí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95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843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3. Efektivní kód, </a:t>
            </a:r>
            <a:r>
              <a:rPr lang="en-US" dirty="0"/>
              <a:t>Out-of-Order </a:t>
            </a:r>
            <a:r>
              <a:rPr lang="en-US" dirty="0" smtClean="0"/>
              <a:t>Execution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Efektivní kód</a:t>
            </a:r>
          </a:p>
          <a:p>
            <a:pPr lvl="1"/>
            <a:r>
              <a:rPr lang="cs-CZ" dirty="0" smtClean="0"/>
              <a:t>Moderní</a:t>
            </a:r>
            <a:r>
              <a:rPr lang="en-US" dirty="0" smtClean="0"/>
              <a:t> </a:t>
            </a:r>
            <a:r>
              <a:rPr lang="cs-CZ" dirty="0" smtClean="0"/>
              <a:t>procesor</a:t>
            </a:r>
            <a:r>
              <a:rPr lang="en-US" dirty="0" smtClean="0"/>
              <a:t> </a:t>
            </a:r>
            <a:r>
              <a:rPr lang="cs-CZ" dirty="0" smtClean="0"/>
              <a:t>má řadu vlastností, díky kterým může být</a:t>
            </a:r>
            <a:r>
              <a:rPr lang="en-US" dirty="0" smtClean="0"/>
              <a:t> </a:t>
            </a:r>
            <a:r>
              <a:rPr lang="en-US" dirty="0"/>
              <a:t>i </a:t>
            </a:r>
            <a:r>
              <a:rPr lang="cs-CZ" dirty="0" smtClean="0"/>
              <a:t>sériový</a:t>
            </a:r>
            <a:r>
              <a:rPr lang="en-US" dirty="0" smtClean="0"/>
              <a:t> </a:t>
            </a:r>
            <a:r>
              <a:rPr lang="cs-CZ" dirty="0" smtClean="0"/>
              <a:t>kód rychlejší než naivní paralelizace</a:t>
            </a:r>
          </a:p>
          <a:p>
            <a:pPr lvl="1"/>
            <a:r>
              <a:rPr lang="cs-CZ" dirty="0" smtClean="0"/>
              <a:t>Urychlení</a:t>
            </a:r>
            <a:r>
              <a:rPr lang="en-US" dirty="0" smtClean="0"/>
              <a:t> </a:t>
            </a:r>
            <a:r>
              <a:rPr lang="cs-CZ" dirty="0" smtClean="0"/>
              <a:t>neroste lineárně</a:t>
            </a:r>
            <a:r>
              <a:rPr lang="en-US" dirty="0" smtClean="0"/>
              <a:t> </a:t>
            </a:r>
            <a:r>
              <a:rPr lang="en-US" dirty="0"/>
              <a:t>s </a:t>
            </a:r>
            <a:r>
              <a:rPr lang="cs-CZ" dirty="0" smtClean="0"/>
              <a:t>počtem procesorových jader</a:t>
            </a:r>
          </a:p>
          <a:p>
            <a:r>
              <a:rPr lang="en-US" b="1" dirty="0" smtClean="0"/>
              <a:t>Out-of-Order </a:t>
            </a:r>
            <a:r>
              <a:rPr lang="en-US" b="1" dirty="0"/>
              <a:t>Execution</a:t>
            </a:r>
            <a:endParaRPr lang="cs-CZ" b="1" dirty="0"/>
          </a:p>
          <a:p>
            <a:pPr lvl="1"/>
            <a:r>
              <a:rPr lang="cs-CZ" dirty="0" smtClean="0"/>
              <a:t>Procesor </a:t>
            </a:r>
            <a:r>
              <a:rPr lang="cs-CZ" dirty="0"/>
              <a:t>načítá instrukce </a:t>
            </a:r>
            <a:r>
              <a:rPr lang="cs-CZ" dirty="0" smtClean="0"/>
              <a:t>dopředu, hledá </a:t>
            </a:r>
            <a:r>
              <a:rPr lang="cs-CZ" dirty="0"/>
              <a:t>mezi </a:t>
            </a:r>
            <a:r>
              <a:rPr lang="cs-CZ" dirty="0" smtClean="0"/>
              <a:t>nimi závislosti a následně je seřadí tak</a:t>
            </a:r>
            <a:r>
              <a:rPr lang="cs-CZ" dirty="0"/>
              <a:t>, aby instrukce, které na sobě nezávisí, mohl vykonat paralelně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96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658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3. Registry </a:t>
            </a:r>
            <a:r>
              <a:rPr lang="cs-CZ" dirty="0" err="1"/>
              <a:t>Renaming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199886"/>
            <a:ext cx="8928992" cy="5541482"/>
          </a:xfrm>
        </p:spPr>
        <p:txBody>
          <a:bodyPr>
            <a:normAutofit lnSpcReduction="10000"/>
          </a:bodyPr>
          <a:lstStyle/>
          <a:p>
            <a:endParaRPr lang="cs-CZ" dirty="0" smtClean="0"/>
          </a:p>
          <a:p>
            <a:r>
              <a:rPr lang="cs-CZ" dirty="0" smtClean="0"/>
              <a:t>Bloky </a:t>
            </a:r>
            <a:r>
              <a:rPr lang="cs-CZ" dirty="0"/>
              <a:t>nelze provést paralelně, protože používají </a:t>
            </a:r>
            <a:r>
              <a:rPr lang="cs-CZ" dirty="0" smtClean="0"/>
              <a:t>stejný registr. Pokud by nepoužívali šlo by to.</a:t>
            </a:r>
          </a:p>
          <a:p>
            <a:r>
              <a:rPr lang="cs-CZ" dirty="0" smtClean="0"/>
              <a:t>(a) Pojmenované registry</a:t>
            </a:r>
          </a:p>
          <a:p>
            <a:r>
              <a:rPr lang="cs-CZ" dirty="0" smtClean="0"/>
              <a:t>(b) Neveřejné registry, instrukce které zdánlivě pracují se stejným registrem lze stále vykonat paralelně</a:t>
            </a:r>
          </a:p>
          <a:p>
            <a:r>
              <a:rPr lang="cs-CZ" dirty="0" smtClean="0"/>
              <a:t>(c) Po vyčerpání  (b) se přistupuje do paměti =&gt; zpomalení</a:t>
            </a:r>
          </a:p>
          <a:p>
            <a:r>
              <a:rPr lang="cs-CZ" dirty="0" smtClean="0"/>
              <a:t>Je vhodné omezovat počet proměnných v bloku/</a:t>
            </a:r>
            <a:r>
              <a:rPr lang="cs-CZ" dirty="0" err="1" smtClean="0"/>
              <a:t>fci</a:t>
            </a:r>
            <a:r>
              <a:rPr lang="cs-CZ" dirty="0" smtClean="0"/>
              <a:t> (např. rozdělit náročné tělo cyklu na několik)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79252" y="645887"/>
            <a:ext cx="23485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 smtClean="0"/>
              <a:t>R1=mem[addr1</a:t>
            </a:r>
            <a:r>
              <a:rPr lang="cs-CZ" sz="2200" dirty="0"/>
              <a:t>] </a:t>
            </a:r>
            <a:endParaRPr lang="cs-CZ" sz="2200" dirty="0" smtClean="0"/>
          </a:p>
          <a:p>
            <a:r>
              <a:rPr lang="cs-CZ" sz="2200" dirty="0" smtClean="0"/>
              <a:t>R1=R1+4 </a:t>
            </a:r>
          </a:p>
          <a:p>
            <a:r>
              <a:rPr lang="cs-CZ" sz="2200" dirty="0" smtClean="0"/>
              <a:t>mem[addr1]=R1</a:t>
            </a:r>
            <a:endParaRPr lang="cs-CZ" sz="2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2843808" y="645887"/>
            <a:ext cx="212269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dirty="0"/>
              <a:t>R1=mem[addr2] </a:t>
            </a:r>
          </a:p>
          <a:p>
            <a:r>
              <a:rPr lang="cs-CZ" sz="2200" dirty="0"/>
              <a:t>R1=R1+8 </a:t>
            </a:r>
          </a:p>
          <a:p>
            <a:r>
              <a:rPr lang="cs-CZ" sz="2200" dirty="0"/>
              <a:t>mem[addr2]=</a:t>
            </a:r>
            <a:r>
              <a:rPr lang="cs-CZ" sz="2200" dirty="0" smtClean="0"/>
              <a:t>R1</a:t>
            </a:r>
            <a:endParaRPr lang="cs-CZ" sz="2200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97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463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3. </a:t>
            </a:r>
            <a:r>
              <a:rPr lang="cs-CZ" dirty="0" err="1" smtClean="0"/>
              <a:t>Pipeline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Technika paralelizace instrukcí na 1 procesoru</a:t>
            </a:r>
          </a:p>
          <a:p>
            <a:r>
              <a:rPr lang="cs-CZ" dirty="0" smtClean="0"/>
              <a:t>Zpracování instrukce lze rozdělit do fází (mikroinstrukce)</a:t>
            </a:r>
          </a:p>
          <a:p>
            <a:pPr lvl="1"/>
            <a:r>
              <a:rPr lang="cs-CZ" dirty="0"/>
              <a:t>načtení, dekódování, vykonání, přístup do </a:t>
            </a:r>
            <a:r>
              <a:rPr lang="cs-CZ" dirty="0" smtClean="0"/>
              <a:t>paměti</a:t>
            </a:r>
          </a:p>
          <a:p>
            <a:pPr lvl="1"/>
            <a:r>
              <a:rPr lang="cs-CZ" dirty="0"/>
              <a:t>Počet fází závisí na konkrétním </a:t>
            </a:r>
            <a:r>
              <a:rPr lang="cs-CZ" dirty="0" smtClean="0"/>
              <a:t>procesoru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3200" dirty="0" smtClean="0"/>
              <a:t>Procesor </a:t>
            </a:r>
            <a:r>
              <a:rPr lang="cs-CZ" sz="3200" dirty="0"/>
              <a:t>bez </a:t>
            </a:r>
            <a:r>
              <a:rPr lang="cs-CZ" sz="3200" dirty="0" smtClean="0"/>
              <a:t>PL vykonává 1 instrukci </a:t>
            </a:r>
            <a:r>
              <a:rPr lang="cs-CZ" sz="3200" dirty="0"/>
              <a:t>několik </a:t>
            </a:r>
            <a:r>
              <a:rPr lang="cs-CZ" sz="3200" dirty="0" smtClean="0"/>
              <a:t>cyklů</a:t>
            </a:r>
          </a:p>
          <a:p>
            <a:r>
              <a:rPr lang="cs-CZ" dirty="0" smtClean="0"/>
              <a:t>S PL se procesor nezávisle </a:t>
            </a:r>
            <a:r>
              <a:rPr lang="cs-CZ" dirty="0"/>
              <a:t>na sobě se snaží vykonávat různé </a:t>
            </a:r>
            <a:r>
              <a:rPr lang="cs-CZ" dirty="0" smtClean="0"/>
              <a:t>mikroinstrukce</a:t>
            </a:r>
          </a:p>
          <a:p>
            <a:pPr lvl="1"/>
            <a:r>
              <a:rPr lang="cs-CZ" dirty="0" smtClean="0"/>
              <a:t>Instrukce lze dokončit i za 1 cyklus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98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467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</a:t>
            </a:r>
            <a:r>
              <a:rPr lang="cs-CZ" dirty="0" err="1"/>
              <a:t>Pipeline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1165860" y="152400"/>
            <a:ext cx="1270" cy="6858000"/>
            <a:chOff x="1596" y="0"/>
            <a:chExt cx="2" cy="10800"/>
          </a:xfrm>
        </p:grpSpPr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1596" y="0"/>
              <a:ext cx="2" cy="10800"/>
            </a:xfrm>
            <a:custGeom>
              <a:avLst/>
              <a:gdLst>
                <a:gd name="T0" fmla="+- 0 1596 1596"/>
                <a:gd name="T1" fmla="*/ T0 w 2"/>
                <a:gd name="T2" fmla="*/ 10800 h 10800"/>
                <a:gd name="T3" fmla="+- 0 1598 1596"/>
                <a:gd name="T4" fmla="*/ T3 w 2"/>
                <a:gd name="T5" fmla="*/ 10800 h 10800"/>
                <a:gd name="T6" fmla="+- 0 1598 1596"/>
                <a:gd name="T7" fmla="*/ T6 w 2"/>
                <a:gd name="T8" fmla="*/ 0 h 10800"/>
                <a:gd name="T9" fmla="+- 0 1596 1596"/>
                <a:gd name="T10" fmla="*/ T9 w 2"/>
                <a:gd name="T11" fmla="*/ 0 h 10800"/>
                <a:gd name="T12" fmla="+- 0 1596 1596"/>
                <a:gd name="T13" fmla="*/ T12 w 2"/>
                <a:gd name="T14" fmla="*/ 10800 h 108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</a:cxnLst>
              <a:rect l="0" t="0" r="r" b="b"/>
              <a:pathLst>
                <a:path w="2" h="10800">
                  <a:moveTo>
                    <a:pt x="0" y="10800"/>
                  </a:moveTo>
                  <a:lnTo>
                    <a:pt x="2" y="1080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08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130" y="584545"/>
            <a:ext cx="6573222" cy="629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A3F-038B-42B8-9ED9-9764DC05CC8E}" type="slidenum">
              <a:rPr lang="cs-CZ" smtClean="0"/>
              <a:t>99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769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8221</TotalTime>
  <Words>22384</Words>
  <Application>Microsoft Office PowerPoint</Application>
  <PresentationFormat>Předvádění na obrazovce (4:3)</PresentationFormat>
  <Paragraphs>3864</Paragraphs>
  <Slides>399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399</vt:i4>
      </vt:variant>
    </vt:vector>
  </HeadingPairs>
  <TitlesOfParts>
    <vt:vector size="400" baseType="lpstr">
      <vt:lpstr>Motiv systému Office</vt:lpstr>
      <vt:lpstr>PPR – příprava na zkoušku</vt:lpstr>
      <vt:lpstr>0. RTS, RTOS?</vt:lpstr>
      <vt:lpstr>0. Non-Real Time, Soft Real Time</vt:lpstr>
      <vt:lpstr>0. soft-real time, hard-real time</vt:lpstr>
      <vt:lpstr>1. Definice</vt:lpstr>
      <vt:lpstr>1. Program, Assembler</vt:lpstr>
      <vt:lpstr>1. Vlákno (thread)</vt:lpstr>
      <vt:lpstr>1. Proces</vt:lpstr>
      <vt:lpstr>1. Fiber (winapi)</vt:lpstr>
      <vt:lpstr>1. Distribuovaná apl., paralelní výpočet, program</vt:lpstr>
      <vt:lpstr>1. Interakce, synchronizace</vt:lpstr>
      <vt:lpstr>1. Symetrický multiprocesor (SMP)</vt:lpstr>
      <vt:lpstr>1. Symetrický multiprocesor (SMP)</vt:lpstr>
      <vt:lpstr>1. Symetrický multiprocesor (SMP)</vt:lpstr>
      <vt:lpstr>1. SMP - Front-Side Bus</vt:lpstr>
      <vt:lpstr>1. SMP – Point-to-Point</vt:lpstr>
      <vt:lpstr>1. SMP - NUMA - Non-Uniform Memory Access</vt:lpstr>
      <vt:lpstr>1. SMP – NUMA - Non-Uniform Memory Access</vt:lpstr>
      <vt:lpstr>1. Asymetrický multiprocesor – ASMP</vt:lpstr>
      <vt:lpstr>1. Asymetrický multiprocesor – ASMP</vt:lpstr>
      <vt:lpstr>1. Asymetrický multiprocesor – ASMP</vt:lpstr>
      <vt:lpstr>1. Multiprocesor s distribuovanou pamětí</vt:lpstr>
      <vt:lpstr>1. Multiprocesor s distribuovanou pamětí</vt:lpstr>
      <vt:lpstr>1. Multiprocesor s distribuovanou pamětí</vt:lpstr>
      <vt:lpstr>1. Distribuovaný systém</vt:lpstr>
      <vt:lpstr>1. Vektorový paralelní počítač</vt:lpstr>
      <vt:lpstr>1. Flynnova taxonomie (klasifikace paral. systémů)</vt:lpstr>
      <vt:lpstr>1. Flynnova taxonomie – SISD</vt:lpstr>
      <vt:lpstr>1. Flynnova taxonomie – SIMD </vt:lpstr>
      <vt:lpstr>1. Flynnova taxonomie – SIMD </vt:lpstr>
      <vt:lpstr>1. Flynnova taxonomie – MISD (MPSD) </vt:lpstr>
      <vt:lpstr>1. Flynnova taxonomie – MISD (MPSD) </vt:lpstr>
      <vt:lpstr>1. Flynnova taxonomie – MISD (MPSD) </vt:lpstr>
      <vt:lpstr>1. Flynnova taxonomie – MIMD </vt:lpstr>
      <vt:lpstr>1. Flynnova taxonomie – MIMD </vt:lpstr>
      <vt:lpstr>1. Flynnova taxonomie – MIMD: SPMD</vt:lpstr>
      <vt:lpstr>1. Flynnova taxonomie – MIMD: MPMD</vt:lpstr>
      <vt:lpstr>1 – Složitost (Complexity), Cena (cost)</vt:lpstr>
      <vt:lpstr>1. Urychlení, účinnost</vt:lpstr>
      <vt:lpstr>1. Urychlení - Perfektní urychlení</vt:lpstr>
      <vt:lpstr>1. Anomální urychlení</vt:lpstr>
      <vt:lpstr>1. Superlineární urychlení </vt:lpstr>
      <vt:lpstr>1. Amdahlův zákon</vt:lpstr>
      <vt:lpstr>1. Amdahlův zákon</vt:lpstr>
      <vt:lpstr>1. Co nedokáže amdahlův zákon vysvětlit</vt:lpstr>
      <vt:lpstr>1. Gustafsonův zákon</vt:lpstr>
      <vt:lpstr>1. Karp-Flattova metrika</vt:lpstr>
      <vt:lpstr>1. Škálovatelnost, Flow/logically correct</vt:lpstr>
      <vt:lpstr>1. Nedeterminismus logicky správného výsledku</vt:lpstr>
      <vt:lpstr>1. Nedeterminismus logicky správného výsledku</vt:lpstr>
      <vt:lpstr>1. Zásady psaní paralelního programu</vt:lpstr>
      <vt:lpstr>1. Zásady psaní paralelního programu</vt:lpstr>
      <vt:lpstr>1. Debugging</vt:lpstr>
      <vt:lpstr>1. Debugging - Sériový kód</vt:lpstr>
      <vt:lpstr>1. Debugging - Kontrolní výpisy</vt:lpstr>
      <vt:lpstr>1. Debugging</vt:lpstr>
      <vt:lpstr>2. Interakce</vt:lpstr>
      <vt:lpstr>2. Formy interakce - Primitivní </vt:lpstr>
      <vt:lpstr>2. Formy interakce - Primitivní - semafor</vt:lpstr>
      <vt:lpstr>2. Formy interakce - Primitivní  - Sdílení zdrojů</vt:lpstr>
      <vt:lpstr>2. Formy interakce – Primitivní - kritická sekce</vt:lpstr>
      <vt:lpstr>2. Formy interakce - Primitivní  - Sdílení zdrojů</vt:lpstr>
      <vt:lpstr>2. Formy interakce - Primitivní - TSL, SpinLock</vt:lpstr>
      <vt:lpstr>2. Formy interakce - Primitivní - Spin-lock (Intel x86)</vt:lpstr>
      <vt:lpstr>2. Formy interakce - Primitivní - Zasílání zpráv</vt:lpstr>
      <vt:lpstr>2. Formy interakce - Strukturované</vt:lpstr>
      <vt:lpstr>2. Granularita, Modely paralelních výpočtů</vt:lpstr>
      <vt:lpstr>2. Modely paralelních výpočtů - Precedenční graf</vt:lpstr>
      <vt:lpstr>2. Modely paralelních výpočtů - Precedenční graf</vt:lpstr>
      <vt:lpstr>2. Modely paralelních výpočtů - Precedenční graf</vt:lpstr>
      <vt:lpstr>2. Modely paralelních výpočtů – Petriho sítě</vt:lpstr>
      <vt:lpstr>2. Modely paralelních výpočtů – Petriho sítě</vt:lpstr>
      <vt:lpstr>2. Modely paralelních výpočtů – Temporální logika</vt:lpstr>
      <vt:lpstr>2. Modely paralelních výpočtů – Temporální logika</vt:lpstr>
      <vt:lpstr>2. Temporální logika – Večeřící filozofové</vt:lpstr>
      <vt:lpstr>2. Večeřící filozofové - řešení</vt:lpstr>
      <vt:lpstr>2. Večeřící filozofové – řešení 3</vt:lpstr>
      <vt:lpstr>2. Večeřící filozofové - řešení</vt:lpstr>
      <vt:lpstr>2. Paralelizace cyklů</vt:lpstr>
      <vt:lpstr>2. Paralelizace cyklů - Sdílené proměnné</vt:lpstr>
      <vt:lpstr>2. Paralelizace cyklů - Sdílené proměnné - závislé</vt:lpstr>
      <vt:lpstr>2. Paralelizace součtu pole</vt:lpstr>
      <vt:lpstr>2. Paralelizace součtu pole</vt:lpstr>
      <vt:lpstr>2. Paralelizace součtu pole</vt:lpstr>
      <vt:lpstr>2. Paralelizace součtů prefixů</vt:lpstr>
      <vt:lpstr>2. Paralelizace součtů prefixů – naivní alg.</vt:lpstr>
      <vt:lpstr>2. Paralelizace součtů prefixů – naivní alg.</vt:lpstr>
      <vt:lpstr>2. Paralelizace součtů prefixů – naivní alg.</vt:lpstr>
      <vt:lpstr>2. Paralelizace součtů prefixů – naivní alg.</vt:lpstr>
      <vt:lpstr>2. Paralelizace součtů prefixů - optimalizace</vt:lpstr>
      <vt:lpstr>2. Paralelizace součtů prefixů - optimalizace</vt:lpstr>
      <vt:lpstr>2. Paralelizace součtů prefixů - optimalizace</vt:lpstr>
      <vt:lpstr>2. Paralelizace součtů prefixů - optimalizace</vt:lpstr>
      <vt:lpstr>2. Paralelizace součtů prefixů - „scan“</vt:lpstr>
      <vt:lpstr>3. Paralelismus na úrovni instrukcí</vt:lpstr>
      <vt:lpstr>3. Efektivní kód, Out-of-Order Execution</vt:lpstr>
      <vt:lpstr>3. Registry Renaming</vt:lpstr>
      <vt:lpstr>3. Pipeline</vt:lpstr>
      <vt:lpstr>3. Pipeline</vt:lpstr>
      <vt:lpstr>3. Speculative Execution</vt:lpstr>
      <vt:lpstr>3. Speculative Execution: Dynamická predikce skoků </vt:lpstr>
      <vt:lpstr>3. Speculative Execution: Dynamická predikce skoků </vt:lpstr>
      <vt:lpstr>3. Podmíněné větvení; Velikost kódu</vt:lpstr>
      <vt:lpstr>3. Eliminace podmínek</vt:lpstr>
      <vt:lpstr>3. Eliminace podmínek</vt:lpstr>
      <vt:lpstr>3. Ternární operátor</vt:lpstr>
      <vt:lpstr>3. Paměťová závislost</vt:lpstr>
      <vt:lpstr>3. Paměťová závislost</vt:lpstr>
      <vt:lpstr>3. Datová závislost; Falešná závislost</vt:lpstr>
      <vt:lpstr>3. Datová závislost; Falešná závislost</vt:lpstr>
      <vt:lpstr>3. Falešné sdílení (cache line)</vt:lpstr>
      <vt:lpstr>3. Falešné sdílení (cache line)</vt:lpstr>
      <vt:lpstr>3. Falešné sdílení (cache line)</vt:lpstr>
      <vt:lpstr>3. Falešné sdílení (cache line)</vt:lpstr>
      <vt:lpstr>3. Vektorové instrukce</vt:lpstr>
      <vt:lpstr>Prezentace aplikace PowerPoint</vt:lpstr>
      <vt:lpstr>3. Loop unrolling</vt:lpstr>
      <vt:lpstr>3. Transakční paměť</vt:lpstr>
      <vt:lpstr>3. Transakční paměť</vt:lpstr>
      <vt:lpstr>3. Transakční paměť – HLE – modifikace spinLocku</vt:lpstr>
      <vt:lpstr>3. Transakční paměť – HLE – modifikace spinLocku</vt:lpstr>
      <vt:lpstr>3. Profilace kódu</vt:lpstr>
      <vt:lpstr>3. HW počítadla kódu</vt:lpstr>
      <vt:lpstr>3. HW počítadla kódu</vt:lpstr>
      <vt:lpstr>3. HW počítadla kódu</vt:lpstr>
      <vt:lpstr>4. vlákna</vt:lpstr>
      <vt:lpstr>4. Použití vláken</vt:lpstr>
      <vt:lpstr>4. Použití vláken</vt:lpstr>
      <vt:lpstr>4. Atomická synchronizace</vt:lpstr>
      <vt:lpstr>4. Atomická synchronizace</vt:lpstr>
      <vt:lpstr>4. Atomická synchronizace – spin-lock</vt:lpstr>
      <vt:lpstr>4. Volatile</vt:lpstr>
      <vt:lpstr>4. Deadlock x Livelock</vt:lpstr>
      <vt:lpstr>4. Spurious Wakeup</vt:lpstr>
      <vt:lpstr>4. Spurious Wakeup</vt:lpstr>
      <vt:lpstr>4. Spurious Wakeup</vt:lpstr>
      <vt:lpstr>4. Spurious Wakeup – špatná synchr.</vt:lpstr>
      <vt:lpstr>4. Spurious Wakeup – správná synchr.</vt:lpstr>
      <vt:lpstr>4. Java Monitor</vt:lpstr>
      <vt:lpstr>5. Java Monitor</vt:lpstr>
      <vt:lpstr>5. Java Monitor - důsledek</vt:lpstr>
      <vt:lpstr>4. Java – Escape analýza</vt:lpstr>
      <vt:lpstr>4. Java – Escape analýza</vt:lpstr>
      <vt:lpstr>4. Java –Escape analýza</vt:lpstr>
      <vt:lpstr>4. Java safe-point</vt:lpstr>
      <vt:lpstr>4. Java safe-point</vt:lpstr>
      <vt:lpstr>4. Ada</vt:lpstr>
      <vt:lpstr>4. Ada – Rendez Vous</vt:lpstr>
      <vt:lpstr>4. možnosti konstrukce rendez-vous v Ada</vt:lpstr>
      <vt:lpstr>4. Ada - task </vt:lpstr>
      <vt:lpstr>4. Ada - task</vt:lpstr>
      <vt:lpstr>4. Ada - Select</vt:lpstr>
      <vt:lpstr>4. Ada - Select              </vt:lpstr>
      <vt:lpstr>4. Ada – Protected Objects, Protected Types</vt:lpstr>
      <vt:lpstr>4. Ada-Semafor</vt:lpstr>
      <vt:lpstr>4. Ada-Semafor</vt:lpstr>
      <vt:lpstr>4. Rendez-Vous</vt:lpstr>
      <vt:lpstr>5. CPP</vt:lpstr>
      <vt:lpstr>5. Bezpečnost v multithreadingu v c++11</vt:lpstr>
      <vt:lpstr>5. auto, const</vt:lpstr>
      <vt:lpstr>5. RAII - Resource Acquisition Is Initialization</vt:lpstr>
      <vt:lpstr>5. RAII</vt:lpstr>
      <vt:lpstr>5. RAII</vt:lpstr>
      <vt:lpstr>5. Lambda funkce</vt:lpstr>
      <vt:lpstr>5. Lambda funkce</vt:lpstr>
      <vt:lpstr>5. Move Semantics/&amp;&amp;</vt:lpstr>
      <vt:lpstr>5. Zákaz funkce</vt:lpstr>
      <vt:lpstr>5. Smart pointer</vt:lpstr>
      <vt:lpstr>5. Smart pointer – std::unique_ptr</vt:lpstr>
      <vt:lpstr>5. Smart pointer – std::unique_ptr</vt:lpstr>
      <vt:lpstr>5. Smart pointer - std::shared_ptr</vt:lpstr>
      <vt:lpstr>5. Smart pointer - std::shared_ptr</vt:lpstr>
      <vt:lpstr>5. Smart pointer - std::shared_ptr</vt:lpstr>
      <vt:lpstr>5. Smart pointer - std::shared_ptr</vt:lpstr>
      <vt:lpstr>5. std::weak_ptr</vt:lpstr>
      <vt:lpstr>5. std::weak_ptr</vt:lpstr>
      <vt:lpstr>5. Cyklický graf</vt:lpstr>
      <vt:lpstr>5. Reference</vt:lpstr>
      <vt:lpstr>5. Šablony</vt:lpstr>
      <vt:lpstr>5. STL</vt:lpstr>
      <vt:lpstr>5. std::vector</vt:lpstr>
      <vt:lpstr>5. std::thread</vt:lpstr>
      <vt:lpstr>5. std::thread</vt:lpstr>
      <vt:lpstr>5. std::thread</vt:lpstr>
      <vt:lpstr>5. std::thread</vt:lpstr>
      <vt:lpstr>5. Synchronizace</vt:lpstr>
      <vt:lpstr>5. Synchronizace</vt:lpstr>
      <vt:lpstr>5. Synchronizace - mutex</vt:lpstr>
      <vt:lpstr>5. std::unique_lock, podmínkové proměnné</vt:lpstr>
      <vt:lpstr>5. Podmínkové proměnné</vt:lpstr>
      <vt:lpstr>5. Atomické operace</vt:lpstr>
      <vt:lpstr>5. Asynchronní volání</vt:lpstr>
      <vt:lpstr>5. std::promise</vt:lpstr>
      <vt:lpstr>5. std::promise</vt:lpstr>
      <vt:lpstr>5. Thread vs.Task</vt:lpstr>
      <vt:lpstr>6. TBB</vt:lpstr>
      <vt:lpstr>6. Intel Threading Block</vt:lpstr>
      <vt:lpstr>6. Intel Threading Block</vt:lpstr>
      <vt:lpstr>6. Cache cooling</vt:lpstr>
      <vt:lpstr>6. Task Stealing Scheduler</vt:lpstr>
      <vt:lpstr>6. Task Stealing Scheduler</vt:lpstr>
      <vt:lpstr>6. tbb::task</vt:lpstr>
      <vt:lpstr>6. tbb::task</vt:lpstr>
      <vt:lpstr>6. tbb::parallel_for</vt:lpstr>
      <vt:lpstr>6. tbb::parallel_for</vt:lpstr>
      <vt:lpstr>6. tbb::parallel_reduce</vt:lpstr>
      <vt:lpstr>6. tbb::parallel_reduce</vt:lpstr>
      <vt:lpstr>6. tbb::parallel_reduce</vt:lpstr>
      <vt:lpstr>6. tbb::parallel_reduce</vt:lpstr>
      <vt:lpstr>6. tbb::parallel_reduce</vt:lpstr>
      <vt:lpstr>6. TBB paralel sum</vt:lpstr>
      <vt:lpstr>6. TBB</vt:lpstr>
      <vt:lpstr>6. tbb::parallel_do, tbb::parallel_do_feeder</vt:lpstr>
      <vt:lpstr>6. tbb::parallel_do</vt:lpstr>
      <vt:lpstr>6. tbb::parallel_do_feeder</vt:lpstr>
      <vt:lpstr>6. tbb::parallel_pipeline</vt:lpstr>
      <vt:lpstr>6. tbb::parallel_pipeline </vt:lpstr>
      <vt:lpstr>6. tbb::parallel_pipeline</vt:lpstr>
      <vt:lpstr>6. tbb::parallel_pipeline</vt:lpstr>
      <vt:lpstr>6. Concurrent container</vt:lpstr>
      <vt:lpstr>6. Flow graph</vt:lpstr>
      <vt:lpstr>6. Flow graph</vt:lpstr>
      <vt:lpstr>6. Flow graph</vt:lpstr>
      <vt:lpstr>6. Flow graph</vt:lpstr>
      <vt:lpstr>6. Flow graph</vt:lpstr>
      <vt:lpstr>6. Flow graph</vt:lpstr>
      <vt:lpstr>6. opencl_node</vt:lpstr>
      <vt:lpstr>6. open_cl node</vt:lpstr>
      <vt:lpstr>7. GPGPU</vt:lpstr>
      <vt:lpstr>7. GPGPU x CPU</vt:lpstr>
      <vt:lpstr>7. CUDA x OpenCL</vt:lpstr>
      <vt:lpstr>7. GPGPU</vt:lpstr>
      <vt:lpstr>7. ND Range </vt:lpstr>
      <vt:lpstr>7. ND Range</vt:lpstr>
      <vt:lpstr>7. ND Range</vt:lpstr>
      <vt:lpstr>7. OpenCL program</vt:lpstr>
      <vt:lpstr>7. Součet vektorů na GPU</vt:lpstr>
      <vt:lpstr>7. Součet vektorů na GPU - openCL</vt:lpstr>
      <vt:lpstr>7. Součet vektorů na GPU – C++ amp</vt:lpstr>
      <vt:lpstr>7. Rekurze, Typedef struct</vt:lpstr>
      <vt:lpstr>7. Plánování x vykonávání</vt:lpstr>
      <vt:lpstr>7. Paměť</vt:lpstr>
      <vt:lpstr>7. Globální, privátní paměť</vt:lpstr>
      <vt:lpstr>7. Lokální paměť a konstanty</vt:lpstr>
      <vt:lpstr>7. Násobení vektorů na GPU – C++ AMP</vt:lpstr>
      <vt:lpstr>7. Násobení vektorů na GPU</vt:lpstr>
      <vt:lpstr>7. Násobení vektorů na GPU - openCL</vt:lpstr>
      <vt:lpstr>7. Násobení vektorů na GPU - openCL</vt:lpstr>
      <vt:lpstr>7. Násobení vektorů na GPU - openCL</vt:lpstr>
      <vt:lpstr>7. Barrier x Fence</vt:lpstr>
      <vt:lpstr>7. C++ AMP</vt:lpstr>
      <vt:lpstr>7. C++ AMP: array_view</vt:lpstr>
      <vt:lpstr>7. C++ AMP: array</vt:lpstr>
      <vt:lpstr>7. C++ AMP: array_view</vt:lpstr>
      <vt:lpstr>7. C++ AMP: index</vt:lpstr>
      <vt:lpstr>7. C++ AMP: index</vt:lpstr>
      <vt:lpstr>7. C++ AMP: Výběr akcelerátoru</vt:lpstr>
      <vt:lpstr>7. Coalesced Memory</vt:lpstr>
      <vt:lpstr>8. OS API</vt:lpstr>
      <vt:lpstr>8. WinAPI Proces</vt:lpstr>
      <vt:lpstr>8. Job Object</vt:lpstr>
      <vt:lpstr>8. WinAPI Thread</vt:lpstr>
      <vt:lpstr>8. Thread - Thread Local Storage (TLS)</vt:lpstr>
      <vt:lpstr>8. Thread - Thread Local Storage (TLS)</vt:lpstr>
      <vt:lpstr>8. Thread - Thread Local Storage (TLS)</vt:lpstr>
      <vt:lpstr>8. WinAPI ThreadPool</vt:lpstr>
      <vt:lpstr>8. WinAPI Fiber</vt:lpstr>
      <vt:lpstr>8. WinAPI User Mode Scheduling</vt:lpstr>
      <vt:lpstr>8. Synchronizace - synchronizační objekty</vt:lpstr>
      <vt:lpstr>8. Synchronizace - synchronizační objekty</vt:lpstr>
      <vt:lpstr>8. Synchronizace - synchronizační objekty</vt:lpstr>
      <vt:lpstr>8. Synchronizace – Další synchronizační objekty</vt:lpstr>
      <vt:lpstr>8. Synchronizace - Alertable wait fce</vt:lpstr>
      <vt:lpstr>8. Sychronizace – registered wait fce</vt:lpstr>
      <vt:lpstr>8. Wait funkce</vt:lpstr>
      <vt:lpstr>8. Synchronizace a I/O</vt:lpstr>
      <vt:lpstr>8. APC - Asynchronous Procedure Call</vt:lpstr>
      <vt:lpstr>8. Synchronizace – Podmínkové proměnné</vt:lpstr>
      <vt:lpstr>8. Synchronizace – kritická sekce</vt:lpstr>
      <vt:lpstr>8. Synchronizace - Slim locks</vt:lpstr>
      <vt:lpstr>8. Synchronizace - Slim locks</vt:lpstr>
      <vt:lpstr>8. Synchronizace - Jednorázová inicializace</vt:lpstr>
      <vt:lpstr>8. Synchronizace – IVA, ISLL, Fronta časovače</vt:lpstr>
      <vt:lpstr>8. Rizika synchronizace na víceproces. systémech</vt:lpstr>
      <vt:lpstr>8. Zprávy</vt:lpstr>
      <vt:lpstr>8. Inter-Process Communication</vt:lpstr>
      <vt:lpstr>8. Inter-Process Communication</vt:lpstr>
      <vt:lpstr>8. Sdílené sekce DLL</vt:lpstr>
      <vt:lpstr>8. Sdílené sekce DLL</vt:lpstr>
      <vt:lpstr>8. POSIX</vt:lpstr>
      <vt:lpstr>8. POSIX</vt:lpstr>
      <vt:lpstr>8. POSIX</vt:lpstr>
      <vt:lpstr>8. podmínková proměnná </vt:lpstr>
      <vt:lpstr>8. POSIX vs WinAPI</vt:lpstr>
      <vt:lpstr>9. Distribuovaný výpočet</vt:lpstr>
      <vt:lpstr>9. Systém s distribuovanou pamětí</vt:lpstr>
      <vt:lpstr>9. Systém s distribuovanou pamětí</vt:lpstr>
      <vt:lpstr>9. Systém s distribuovanou pamětí</vt:lpstr>
      <vt:lpstr>9. HW a síťový pohled na architekturu </vt:lpstr>
      <vt:lpstr>9. HW a síťový pohled na architekturu </vt:lpstr>
      <vt:lpstr>9. HW a síťový pohled na architekturu </vt:lpstr>
      <vt:lpstr>9. Systolická pole</vt:lpstr>
      <vt:lpstr>9. Systolická pole - parametry</vt:lpstr>
      <vt:lpstr>9. Systolická pole - parametry</vt:lpstr>
      <vt:lpstr>9. Různé topologie </vt:lpstr>
      <vt:lpstr>9. Různé topologie – N-krychle</vt:lpstr>
      <vt:lpstr>9. Fyzická adresa uzlu</vt:lpstr>
      <vt:lpstr>9. Komunikační operace - Wormhole switching</vt:lpstr>
      <vt:lpstr>9. Výpočetní modely - SPMD</vt:lpstr>
      <vt:lpstr>9. Výpočetní modely - SPMD</vt:lpstr>
      <vt:lpstr>9. Výpočetní modely - Farmer-Worker</vt:lpstr>
      <vt:lpstr>9. Výpočetní modely - Farmer-worker – součet matic</vt:lpstr>
      <vt:lpstr>9. Výpočetní modely - Farmer-worker – Velikost zpráv</vt:lpstr>
      <vt:lpstr>9. Výpočetní modely - Farmer-worker – Velikost zpráv</vt:lpstr>
      <vt:lpstr>9. Výpočetní modely - MPSD</vt:lpstr>
      <vt:lpstr>9. Výpočetní modely - MPSD</vt:lpstr>
      <vt:lpstr>9. Lamportovy hodiny</vt:lpstr>
      <vt:lpstr>9. Vektorové hodiny</vt:lpstr>
      <vt:lpstr>9. Vektorové hodiny</vt:lpstr>
      <vt:lpstr>9. Virtuální topologie/Komunikační schéma</vt:lpstr>
      <vt:lpstr>9. Komunikační schéma</vt:lpstr>
      <vt:lpstr>10. MPI</vt:lpstr>
      <vt:lpstr>10. MPI</vt:lpstr>
      <vt:lpstr>10. Jádro práce s MPI</vt:lpstr>
      <vt:lpstr>10. Jádro práce s MPI</vt:lpstr>
      <vt:lpstr>10. Jádro práce s MPI</vt:lpstr>
      <vt:lpstr>10. Jádro práce s MPI</vt:lpstr>
      <vt:lpstr>10. Zasílání zpráv</vt:lpstr>
      <vt:lpstr>10. Zasílání zpráv</vt:lpstr>
      <vt:lpstr>10. Komunikátor</vt:lpstr>
      <vt:lpstr>10. Komunikační režim</vt:lpstr>
      <vt:lpstr>10. Komunikační režim</vt:lpstr>
      <vt:lpstr>10. Komunikační režim</vt:lpstr>
      <vt:lpstr>10. Send</vt:lpstr>
      <vt:lpstr>10. Receive</vt:lpstr>
      <vt:lpstr>10. Datové typy</vt:lpstr>
      <vt:lpstr>10. Datové typy</vt:lpstr>
      <vt:lpstr>10. Datové typy</vt:lpstr>
      <vt:lpstr>10. Datové typy</vt:lpstr>
      <vt:lpstr>10. Persistentní komunikace</vt:lpstr>
      <vt:lpstr>10. Persistentní komunikace</vt:lpstr>
      <vt:lpstr>10. Skupinová komunikace</vt:lpstr>
      <vt:lpstr>10. Skupinová komunikace - Complete Exchange</vt:lpstr>
      <vt:lpstr>10. Skupinová komunikace - Scatter</vt:lpstr>
      <vt:lpstr>10. Skupinová komunikace - Gather</vt:lpstr>
      <vt:lpstr>10. Skupinová komunikace</vt:lpstr>
      <vt:lpstr>10. Skupinová komunikace - Reduce</vt:lpstr>
      <vt:lpstr>10. Skupinová komunikace  - Reduce</vt:lpstr>
      <vt:lpstr>10. Skupinová komunikace - Reduce –skalární výsledek</vt:lpstr>
      <vt:lpstr>10. Skupinová komunikace - Reduce –skalární výsledek</vt:lpstr>
      <vt:lpstr>10. Skupinová komunikace - Reduce – skalární výsledek</vt:lpstr>
      <vt:lpstr>10. Transformace obrazu</vt:lpstr>
      <vt:lpstr>10. Práce se soubory</vt:lpstr>
      <vt:lpstr>10. Práce se soubory</vt:lpstr>
      <vt:lpstr>10. Práce se soubory</vt:lpstr>
      <vt:lpstr>10. bariera</vt:lpstr>
      <vt:lpstr>10. bariera </vt:lpstr>
      <vt:lpstr>10. bariera </vt:lpstr>
      <vt:lpstr>10. bariera</vt:lpstr>
      <vt:lpstr>10. Hello MPI </vt:lpstr>
      <vt:lpstr>10. Hello MPI</vt:lpstr>
      <vt:lpstr>10. Hello MPI </vt:lpstr>
      <vt:lpstr>11. Pokročilé metody urychlení distribuovaného výpočtu</vt:lpstr>
      <vt:lpstr>11. Faktory ovlivňující rychlost výpočtu</vt:lpstr>
      <vt:lpstr>11. Obecné řešení</vt:lpstr>
      <vt:lpstr>11. Load Sharing</vt:lpstr>
      <vt:lpstr>10. LS - Červ</vt:lpstr>
      <vt:lpstr>10. LS - Červ - život</vt:lpstr>
      <vt:lpstr>11. LS - Condor</vt:lpstr>
      <vt:lpstr>11. Load Balancing</vt:lpstr>
      <vt:lpstr>11. Load Balancing</vt:lpstr>
      <vt:lpstr>11. Static Load Balancing</vt:lpstr>
      <vt:lpstr>11. Dynamic load balancing</vt:lpstr>
      <vt:lpstr>11. DLB - pre-emptivní load balancing</vt:lpstr>
      <vt:lpstr>11. DLB - Centralizované load balancing</vt:lpstr>
      <vt:lpstr>11. DLB - Distribuované load balancing</vt:lpstr>
      <vt:lpstr>11. DLB - adaptivní, kooperativní load balancing</vt:lpstr>
      <vt:lpstr>11. DLB - sender-initiated, receiver-init. load balancing</vt:lpstr>
      <vt:lpstr>11. Load Redistribution</vt:lpstr>
      <vt:lpstr>11. LRD - Programovatelná síť</vt:lpstr>
      <vt:lpstr>11. LRD - Programovatelná síť</vt:lpstr>
      <vt:lpstr>11. LRD - PS - Aktivní síť</vt:lpstr>
      <vt:lpstr>11. LRD - PS - Aktivní síť, IP</vt:lpstr>
      <vt:lpstr>11. Load Redistribution, Case Study</vt:lpstr>
      <vt:lpstr>11. LRD, Case Study</vt:lpstr>
      <vt:lpstr>11. LRD – Migrace procesů</vt:lpstr>
      <vt:lpstr>11. LRD - Discovery - Síťové prostředí</vt:lpstr>
      <vt:lpstr>11. LRD - Discovery - Komunikace</vt:lpstr>
      <vt:lpstr>11. LRD - Výkon a rychlost běhu procesu</vt:lpstr>
      <vt:lpstr>11. LRD - Kolektivní rozhodování</vt:lpstr>
      <vt:lpstr>11. LRD - Kolektivní rozhodování</vt:lpstr>
      <vt:lpstr>11. Diskrétní simulace</vt:lpstr>
      <vt:lpstr>11. Time Warp Simulace</vt:lpstr>
      <vt:lpstr>11. Time Warp Simulace</vt:lpstr>
      <vt:lpstr>11. Příklady využití – LS, LB, LRD</vt:lpstr>
      <vt:lpstr>11. Příklady využití –LRD, AN</vt:lpstr>
      <vt:lpstr>11. Příklady využití –AN</vt:lpstr>
      <vt:lpstr>11. AVNMP</vt:lpstr>
      <vt:lpstr>11. AVNMP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Klára Hlaváčová</dc:creator>
  <cp:lastModifiedBy>Klára Hlaváčová</cp:lastModifiedBy>
  <cp:revision>1886</cp:revision>
  <dcterms:created xsi:type="dcterms:W3CDTF">2017-12-23T09:34:21Z</dcterms:created>
  <dcterms:modified xsi:type="dcterms:W3CDTF">2018-02-08T22:26:18Z</dcterms:modified>
</cp:coreProperties>
</file>