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9"/>
  </p:notesMasterIdLst>
  <p:sldIdLst>
    <p:sldId id="256" r:id="rId2"/>
    <p:sldId id="351" r:id="rId3"/>
    <p:sldId id="352" r:id="rId4"/>
    <p:sldId id="353" r:id="rId5"/>
    <p:sldId id="354" r:id="rId6"/>
    <p:sldId id="315" r:id="rId7"/>
    <p:sldId id="331" r:id="rId8"/>
    <p:sldId id="340" r:id="rId9"/>
    <p:sldId id="341" r:id="rId10"/>
    <p:sldId id="323" r:id="rId11"/>
    <p:sldId id="326" r:id="rId12"/>
    <p:sldId id="316" r:id="rId13"/>
    <p:sldId id="342" r:id="rId14"/>
    <p:sldId id="343" r:id="rId15"/>
    <p:sldId id="318" r:id="rId16"/>
    <p:sldId id="319" r:id="rId17"/>
    <p:sldId id="321" r:id="rId18"/>
    <p:sldId id="322" r:id="rId19"/>
    <p:sldId id="320" r:id="rId20"/>
    <p:sldId id="327" r:id="rId21"/>
    <p:sldId id="324" r:id="rId22"/>
    <p:sldId id="325" r:id="rId23"/>
    <p:sldId id="344" r:id="rId24"/>
    <p:sldId id="345" r:id="rId25"/>
    <p:sldId id="346" r:id="rId26"/>
    <p:sldId id="347" r:id="rId27"/>
    <p:sldId id="348" r:id="rId28"/>
    <p:sldId id="350" r:id="rId29"/>
    <p:sldId id="317" r:id="rId30"/>
    <p:sldId id="328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29" r:id="rId39"/>
    <p:sldId id="257" r:id="rId40"/>
    <p:sldId id="258" r:id="rId41"/>
    <p:sldId id="259" r:id="rId42"/>
    <p:sldId id="310" r:id="rId43"/>
    <p:sldId id="260" r:id="rId44"/>
    <p:sldId id="261" r:id="rId45"/>
    <p:sldId id="266" r:id="rId46"/>
    <p:sldId id="262" r:id="rId47"/>
    <p:sldId id="263" r:id="rId48"/>
    <p:sldId id="264" r:id="rId49"/>
    <p:sldId id="267" r:id="rId50"/>
    <p:sldId id="268" r:id="rId51"/>
    <p:sldId id="269" r:id="rId52"/>
    <p:sldId id="270" r:id="rId53"/>
    <p:sldId id="271" r:id="rId54"/>
    <p:sldId id="272" r:id="rId55"/>
    <p:sldId id="273" r:id="rId56"/>
    <p:sldId id="274" r:id="rId57"/>
    <p:sldId id="275" r:id="rId58"/>
    <p:sldId id="314" r:id="rId59"/>
    <p:sldId id="276" r:id="rId60"/>
    <p:sldId id="285" r:id="rId61"/>
    <p:sldId id="282" r:id="rId62"/>
    <p:sldId id="287" r:id="rId63"/>
    <p:sldId id="288" r:id="rId64"/>
    <p:sldId id="289" r:id="rId65"/>
    <p:sldId id="283" r:id="rId66"/>
    <p:sldId id="284" r:id="rId67"/>
    <p:sldId id="290" r:id="rId68"/>
    <p:sldId id="291" r:id="rId69"/>
    <p:sldId id="299" r:id="rId70"/>
    <p:sldId id="300" r:id="rId71"/>
    <p:sldId id="301" r:id="rId72"/>
    <p:sldId id="302" r:id="rId73"/>
    <p:sldId id="303" r:id="rId74"/>
    <p:sldId id="349" r:id="rId75"/>
    <p:sldId id="296" r:id="rId76"/>
    <p:sldId id="309" r:id="rId77"/>
    <p:sldId id="292" r:id="rId78"/>
    <p:sldId id="293" r:id="rId79"/>
    <p:sldId id="294" r:id="rId80"/>
    <p:sldId id="295" r:id="rId81"/>
    <p:sldId id="297" r:id="rId82"/>
    <p:sldId id="298" r:id="rId83"/>
    <p:sldId id="313" r:id="rId84"/>
    <p:sldId id="304" r:id="rId85"/>
    <p:sldId id="306" r:id="rId86"/>
    <p:sldId id="305" r:id="rId87"/>
    <p:sldId id="307" r:id="rId88"/>
    <p:sldId id="281" r:id="rId89"/>
    <p:sldId id="308" r:id="rId90"/>
    <p:sldId id="277" r:id="rId91"/>
    <p:sldId id="278" r:id="rId92"/>
    <p:sldId id="279" r:id="rId93"/>
    <p:sldId id="280" r:id="rId94"/>
    <p:sldId id="286" r:id="rId95"/>
    <p:sldId id="311" r:id="rId96"/>
    <p:sldId id="265" r:id="rId97"/>
    <p:sldId id="312" r:id="rId9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45" autoAdjust="0"/>
    <p:restoredTop sz="88821" autoAdjust="0"/>
  </p:normalViewPr>
  <p:slideViewPr>
    <p:cSldViewPr>
      <p:cViewPr varScale="1">
        <p:scale>
          <a:sx n="97" d="100"/>
          <a:sy n="97" d="100"/>
        </p:scale>
        <p:origin x="-2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notesMaster" Target="notesMasters/notesMaster1.xml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E8C5EA-1F13-4F58-AAC7-311E2126A5DF}" type="datetimeFigureOut">
              <a:rPr lang="cs-CZ" smtClean="0"/>
              <a:pPr/>
              <a:t>9.4.2010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E0474A-2726-4D1E-AE99-84D56ABDD2A2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Zástupný symbol pro poznámky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s-CZ" smtClean="0"/>
          </a:p>
        </p:txBody>
      </p:sp>
      <p:sp>
        <p:nvSpPr>
          <p:cNvPr id="35844" name="Zástupný symbol pro číslo snímku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E88EC7-EEC1-45A6-A754-F86470605319}" type="slidenum">
              <a:rPr lang="cs-CZ" smtClean="0"/>
              <a:pPr/>
              <a:t>7</a:t>
            </a:fld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2CABD8-1F5E-439A-95A9-22DAE522F10F}" type="slidenum">
              <a:rPr lang="cs-CZ"/>
              <a:pPr/>
              <a:t>8</a:t>
            </a:fld>
            <a:endParaRPr lang="cs-CZ"/>
          </a:p>
        </p:txBody>
      </p:sp>
      <p:sp>
        <p:nvSpPr>
          <p:cNvPr id="19458" name="Rectangle 2050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205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Podíváme-li se blíže na výrobní systém z hlediska komponent, lze často říci, že je tvořen </a:t>
            </a:r>
          </a:p>
          <a:p>
            <a:r>
              <a:rPr lang="cs-CZ"/>
              <a:t>sklady a pracovišti u nichž jsou limitující zdroje. Mezi zdroje na pracovišti patří především </a:t>
            </a:r>
          </a:p>
          <a:p>
            <a:r>
              <a:rPr lang="cs-CZ"/>
              <a:t>pracovníci, stroje, přípravky a další zdroje potřebné k výrobě. Další důležitou</a:t>
            </a:r>
          </a:p>
          <a:p>
            <a:r>
              <a:rPr lang="cs-CZ"/>
              <a:t> komponentou ve výrobním systému je doprava.</a:t>
            </a:r>
          </a:p>
          <a:p>
            <a:r>
              <a:rPr lang="cs-CZ"/>
              <a:t>K  tomu, aby výrobní systém mohl být funkční musí být definovaný</a:t>
            </a:r>
          </a:p>
          <a:p>
            <a:r>
              <a:rPr lang="cs-CZ"/>
              <a:t>systém řízení. Pomocí tohoto systému řízení dochází k výrobě výrobků pomocí </a:t>
            </a:r>
          </a:p>
          <a:p>
            <a:r>
              <a:rPr lang="cs-CZ"/>
              <a:t>definovaných výrobních postupů.</a:t>
            </a:r>
          </a:p>
          <a:p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22F88B-B1C9-409A-A60C-442086926C28}" type="slidenum">
              <a:rPr lang="cs-CZ"/>
              <a:pPr/>
              <a:t>9</a:t>
            </a:fld>
            <a:endParaRPr lang="cs-CZ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Podíváme-li se na výrobní systém z pohledu „Co nás zajímá?“, pak to mohou být </a:t>
            </a:r>
          </a:p>
          <a:p>
            <a:r>
              <a:rPr lang="cs-CZ"/>
              <a:t>především následující otázky:</a:t>
            </a:r>
          </a:p>
          <a:p>
            <a:r>
              <a:rPr lang="cs-CZ"/>
              <a:t>Zajistíme termíny splnění zakázek?</a:t>
            </a:r>
          </a:p>
          <a:p>
            <a:r>
              <a:rPr lang="cs-CZ"/>
              <a:t>Jaké budeme mít využití zdrojů (např. pracovníků, strojů, dopravních zařízení, apod.)?</a:t>
            </a:r>
          </a:p>
          <a:p>
            <a:r>
              <a:rPr lang="cs-CZ"/>
              <a:t>Kde se nachází úzká místa ve výrobním systému?</a:t>
            </a:r>
          </a:p>
          <a:p>
            <a:r>
              <a:rPr lang="cs-CZ"/>
              <a:t>Atd.</a:t>
            </a:r>
          </a:p>
          <a:p>
            <a:r>
              <a:rPr lang="cs-CZ"/>
              <a:t>Může nás také zajímat co se stane:</a:t>
            </a:r>
          </a:p>
          <a:p>
            <a:pPr>
              <a:buFontTx/>
              <a:buChar char="•"/>
            </a:pPr>
            <a:r>
              <a:rPr lang="cs-CZ"/>
              <a:t> přidáme-li zdroj?</a:t>
            </a:r>
          </a:p>
          <a:p>
            <a:pPr>
              <a:buFontTx/>
              <a:buChar char="•"/>
            </a:pPr>
            <a:r>
              <a:rPr lang="cs-CZ"/>
              <a:t> zkrátíme-li strojní čas?</a:t>
            </a:r>
          </a:p>
          <a:p>
            <a:pPr>
              <a:buFontTx/>
              <a:buChar char="•"/>
            </a:pPr>
            <a:r>
              <a:rPr lang="cs-CZ"/>
              <a:t> změníme-li dopravní dávku?</a:t>
            </a:r>
          </a:p>
          <a:p>
            <a:pPr>
              <a:buFontTx/>
              <a:buChar char="•"/>
            </a:pPr>
            <a:r>
              <a:rPr lang="cs-CZ"/>
              <a:t> změníme-li způsob dopravy?</a:t>
            </a:r>
          </a:p>
          <a:p>
            <a:pPr>
              <a:buFontTx/>
              <a:buChar char="•"/>
            </a:pPr>
            <a:r>
              <a:rPr lang="cs-CZ"/>
              <a:t> A existuje celá řada dalších otázek.</a:t>
            </a:r>
          </a:p>
          <a:p>
            <a:pPr>
              <a:buFontTx/>
              <a:buChar char="•"/>
            </a:pPr>
            <a:endParaRPr lang="cs-CZ"/>
          </a:p>
          <a:p>
            <a:r>
              <a:rPr lang="cs-CZ"/>
              <a:t>Na tyto otázky a mnoho dalších nám pomůže odpovědět simulace.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Nadpis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2" name="Podnadpis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4/9/2010</a:t>
            </a:fld>
            <a:endParaRPr lang="en-US"/>
          </a:p>
        </p:txBody>
      </p:sp>
      <p:sp>
        <p:nvSpPr>
          <p:cNvPr id="20" name="Zástupný symbol pro zápatí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4/9/2010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4/9/2010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4/9/2010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4/9/2010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0" name="Obdélník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4/9/2010</a:t>
            </a:fld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4/9/2010</a:t>
            </a:fld>
            <a:endParaRPr lang="en-US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4/9/2010</a:t>
            </a:fld>
            <a:endParaRPr 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4/9/2010</a:t>
            </a:fld>
            <a:endParaRPr lang="en-US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6" name="Obdélník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4/9/2010</a:t>
            </a:fld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4/9/2010</a:t>
            </a:fld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9" name="Vývojový diagram: postup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Vývojový diagram: postup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ýseč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Prstenec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Zástupný symbol pro nadpis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Zástupný symbol pro text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4" name="Zástupný symbol pro datum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algn="r" eaLnBrk="1" latinLnBrk="0" hangingPunct="1"/>
            <a:fld id="{54AB02A5-4FE5-49D9-9E24-09F23B90C450}" type="datetimeFigureOut">
              <a:rPr lang="en-US" smtClean="0"/>
              <a:pPr algn="r" eaLnBrk="1" latinLnBrk="0" hangingPunct="1"/>
              <a:t>4/9/2010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algn="ctr" eaLnBrk="1" latinLnBrk="0" hangingPunct="1"/>
            <a:fld id="{6294C92D-0306-4E69-9CD3-20855E849650}" type="slidenum">
              <a:rPr kumimoji="0" lang="en-US" smtClean="0"/>
              <a:pPr algn="ctr" eaLnBrk="1" latinLnBrk="0" hangingPunct="1"/>
              <a:t>‹#›</a:t>
            </a:fld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15" name="Obdélník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film&#225;&#269;.wmv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ScaleJackJill.mp4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SIM_LinkaQuest.wmv" TargetMode="External"/><Relationship Id="rId2" Type="http://schemas.openxmlformats.org/officeDocument/2006/relationships/hyperlink" Target="SIM_Arena2(25;5;2c).wmv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hyperlink" Target="PlantSim.flv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hyperlink" Target="http://en.wikipedia.org/wiki/Charles_Wheatstone" TargetMode="Externa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hyperlink" Target="Tracking.wmv" TargetMode="Externa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ICIDOPackage.wmv" TargetMode="External"/><Relationship Id="rId2" Type="http://schemas.openxmlformats.org/officeDocument/2006/relationships/hyperlink" Target="ICIDOExplore.wmv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ICIDOReflect.flv" TargetMode="External"/><Relationship Id="rId4" Type="http://schemas.openxmlformats.org/officeDocument/2006/relationships/hyperlink" Target="ICIDOErgonomics.wmv" TargetMode="Externa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9.png"/><Relationship Id="rId7" Type="http://schemas.openxmlformats.org/officeDocument/2006/relationships/hyperlink" Target="file:///D:\ZB\PRAXE\2007_12%20-ZVVZ_Milevsko_prezentace\Milevsko_ZVVZ-prezentace\Manual%20Assembly_FAP807_Eye%20Catcher%20R16.avi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6.png"/><Relationship Id="rId5" Type="http://schemas.openxmlformats.org/officeDocument/2006/relationships/image" Target="../media/image11.png"/><Relationship Id="rId10" Type="http://schemas.openxmlformats.org/officeDocument/2006/relationships/image" Target="../media/image15.jpeg"/><Relationship Id="rId4" Type="http://schemas.openxmlformats.org/officeDocument/2006/relationships/image" Target="../media/image10.jpeg"/><Relationship Id="rId9" Type="http://schemas.openxmlformats.org/officeDocument/2006/relationships/image" Target="../media/image14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hyperlink" Target="lego.flv" TargetMode="External"/><Relationship Id="rId2" Type="http://schemas.openxmlformats.org/officeDocument/2006/relationships/hyperlink" Target="ARIntro.flv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8.jpe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hyperlink" Target="84577697_104_b5b4ea0cd0.flv" TargetMode="External"/><Relationship Id="rId7" Type="http://schemas.openxmlformats.org/officeDocument/2006/relationships/hyperlink" Target="IKEA2.flv" TargetMode="External"/><Relationship Id="rId2" Type="http://schemas.openxmlformats.org/officeDocument/2006/relationships/hyperlink" Target="lego.flv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IKEA1.flv" TargetMode="External"/><Relationship Id="rId5" Type="http://schemas.openxmlformats.org/officeDocument/2006/relationships/hyperlink" Target="Autodesk.flv" TargetMode="External"/><Relationship Id="rId4" Type="http://schemas.openxmlformats.org/officeDocument/2006/relationships/hyperlink" Target="iPhoneGPS.flv" TargetMode="Externa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hyperlink" Target="owners_augmented_reality_video.wmv" TargetMode="Externa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hyperlink" Target="Mail%20handling%20task.avi" TargetMode="External"/><Relationship Id="rId2" Type="http://schemas.openxmlformats.org/officeDocument/2006/relationships/hyperlink" Target="MoCap.flv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oCapErgonomy.flv" TargetMode="Externa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gif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PLM SOFTWARE SUPPORT AND VIRTUAL REALITY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New </a:t>
            </a:r>
            <a:r>
              <a:rPr lang="cs-CZ" dirty="0" err="1" smtClean="0"/>
              <a:t>space</a:t>
            </a:r>
            <a:r>
              <a:rPr lang="cs-CZ" dirty="0" smtClean="0"/>
              <a:t> </a:t>
            </a:r>
            <a:r>
              <a:rPr lang="cs-CZ" dirty="0" err="1" smtClean="0"/>
              <a:t>for</a:t>
            </a:r>
            <a:r>
              <a:rPr lang="cs-CZ" dirty="0" smtClean="0"/>
              <a:t> </a:t>
            </a:r>
            <a:r>
              <a:rPr lang="cs-CZ" dirty="0" err="1" smtClean="0"/>
              <a:t>enterprises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3428992" y="6215082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err="1" smtClean="0"/>
              <a:t>for</a:t>
            </a:r>
            <a:r>
              <a:rPr lang="cs-CZ" dirty="0" smtClean="0"/>
              <a:t> MMU, 13.4.2010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2428860" y="4071942"/>
            <a:ext cx="528522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dirty="0" smtClean="0"/>
              <a:t>Petr Hořejší</a:t>
            </a:r>
          </a:p>
          <a:p>
            <a:pPr algn="ctr"/>
            <a:endParaRPr lang="cs-CZ" dirty="0" smtClean="0"/>
          </a:p>
          <a:p>
            <a:pPr algn="ctr"/>
            <a:r>
              <a:rPr lang="cs-CZ" dirty="0" smtClean="0"/>
              <a:t>Department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Industrial</a:t>
            </a:r>
            <a:r>
              <a:rPr lang="cs-CZ" dirty="0" smtClean="0"/>
              <a:t> </a:t>
            </a:r>
            <a:r>
              <a:rPr lang="cs-CZ" dirty="0" err="1" smtClean="0"/>
              <a:t>Engineering</a:t>
            </a:r>
            <a:r>
              <a:rPr lang="cs-CZ" dirty="0" smtClean="0"/>
              <a:t> </a:t>
            </a:r>
            <a:r>
              <a:rPr lang="cs-CZ" dirty="0" err="1" smtClean="0"/>
              <a:t>and</a:t>
            </a:r>
            <a:r>
              <a:rPr lang="cs-CZ" dirty="0" smtClean="0"/>
              <a:t> Management</a:t>
            </a:r>
          </a:p>
          <a:p>
            <a:pPr algn="ctr"/>
            <a:r>
              <a:rPr lang="cs-CZ" dirty="0" err="1" smtClean="0"/>
              <a:t>Faculty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Mechanical</a:t>
            </a:r>
            <a:r>
              <a:rPr lang="cs-CZ" dirty="0" smtClean="0"/>
              <a:t> </a:t>
            </a:r>
            <a:r>
              <a:rPr lang="cs-CZ" dirty="0" err="1" smtClean="0"/>
              <a:t>Engineering</a:t>
            </a:r>
            <a:endParaRPr lang="cs-CZ" dirty="0" smtClean="0"/>
          </a:p>
          <a:p>
            <a:pPr algn="ctr"/>
            <a:r>
              <a:rPr lang="cs-CZ" dirty="0" smtClean="0"/>
              <a:t>University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West</a:t>
            </a:r>
            <a:r>
              <a:rPr lang="cs-CZ" dirty="0" smtClean="0"/>
              <a:t> Bohemia in </a:t>
            </a:r>
            <a:r>
              <a:rPr lang="cs-CZ" dirty="0" err="1" smtClean="0"/>
              <a:t>Pilsen</a:t>
            </a:r>
            <a:endParaRPr lang="cs-CZ" dirty="0" smtClean="0"/>
          </a:p>
          <a:p>
            <a:pPr algn="ctr"/>
            <a:r>
              <a:rPr lang="cs-CZ" dirty="0" err="1" smtClean="0"/>
              <a:t>Czech</a:t>
            </a:r>
            <a:r>
              <a:rPr lang="cs-CZ" dirty="0" smtClean="0"/>
              <a:t> </a:t>
            </a:r>
            <a:r>
              <a:rPr lang="cs-CZ" dirty="0" err="1" smtClean="0"/>
              <a:t>Republic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Product</a:t>
            </a:r>
            <a:r>
              <a:rPr lang="cs-CZ" dirty="0" smtClean="0"/>
              <a:t> </a:t>
            </a:r>
            <a:r>
              <a:rPr lang="cs-CZ" dirty="0" err="1" smtClean="0"/>
              <a:t>Lifecycle</a:t>
            </a:r>
            <a:r>
              <a:rPr lang="cs-CZ" dirty="0" smtClean="0"/>
              <a:t> Management</a:t>
            </a:r>
            <a:endParaRPr lang="cs-CZ" dirty="0"/>
          </a:p>
        </p:txBody>
      </p:sp>
      <p:pic>
        <p:nvPicPr>
          <p:cNvPr id="81922" name="Picture 2" descr="http://www.digitov.zcu.cz/napln/paralelni_inzenyrstv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74887" y="2590800"/>
            <a:ext cx="5819775" cy="2514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Reverse </a:t>
            </a:r>
            <a:r>
              <a:rPr lang="cs-CZ" dirty="0" err="1" smtClean="0"/>
              <a:t>engineering</a:t>
            </a:r>
            <a:r>
              <a:rPr lang="cs-CZ" dirty="0" smtClean="0"/>
              <a:t> (car)</a:t>
            </a:r>
            <a:endParaRPr lang="cs-CZ" dirty="0"/>
          </a:p>
        </p:txBody>
      </p:sp>
      <p:pic>
        <p:nvPicPr>
          <p:cNvPr id="86018" name="Picture 2" descr="C:\Documents and Settings\Pjotr\Local Settings\Temporary Internet Files\Content.IE5\45M65724\MCj0437719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96" y="642918"/>
            <a:ext cx="928694" cy="573113"/>
          </a:xfrm>
          <a:prstGeom prst="rect">
            <a:avLst/>
          </a:prstGeom>
          <a:noFill/>
        </p:spPr>
      </p:pic>
      <p:pic>
        <p:nvPicPr>
          <p:cNvPr id="1026" name="Picture 2" descr="G:\Anglie\PIS2010\autick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1428736"/>
            <a:ext cx="6405554" cy="48041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Basic SW </a:t>
            </a:r>
            <a:r>
              <a:rPr lang="cs-CZ" dirty="0" err="1" smtClean="0"/>
              <a:t>Equipment</a:t>
            </a:r>
            <a:endParaRPr lang="cs-CZ" dirty="0"/>
          </a:p>
        </p:txBody>
      </p:sp>
      <p:pic>
        <p:nvPicPr>
          <p:cNvPr id="70658" name="Picture 2" descr="http://www.kseng.de/www/Pictures_Elements/Elements/Logos/Logos_DS/Delm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571612"/>
            <a:ext cx="3190875" cy="2209801"/>
          </a:xfrm>
          <a:prstGeom prst="rect">
            <a:avLst/>
          </a:prstGeom>
          <a:noFill/>
        </p:spPr>
      </p:pic>
      <p:sp>
        <p:nvSpPr>
          <p:cNvPr id="70660" name="AutoShape 4" descr="http://www.paaia.org/galleries/default-image/siemens_logo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70662" name="Picture 6" descr="http://www.fea.ru/spaw2/uploads/images2/Siemens_plm_software_log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3857628"/>
            <a:ext cx="4648170" cy="28890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89090" name="Picture 2" descr="http://www.delfoi.com/web/web_de/solutions/production/de_DE/losungen/_files/79857843753061461/default/PPR%20loop_500%20widt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214422"/>
            <a:ext cx="6715172" cy="50363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Picture 3" descr="grey_swoos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428736"/>
            <a:ext cx="5893169" cy="48037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Layout Modelling- DELMIA</a:t>
            </a:r>
            <a:endParaRPr lang="cs-CZ" dirty="0"/>
          </a:p>
        </p:txBody>
      </p:sp>
      <p:pic>
        <p:nvPicPr>
          <p:cNvPr id="4" name="Obrázek 8" descr="5.jpg"/>
          <p:cNvPicPr>
            <a:picLocks noGrp="1"/>
          </p:cNvPicPr>
          <p:nvPr>
            <p:ph idx="1"/>
          </p:nvPr>
        </p:nvPicPr>
        <p:blipFill>
          <a:blip r:embed="rId2" cstate="print"/>
          <a:srcRect b="6176"/>
          <a:stretch>
            <a:fillRect/>
          </a:stretch>
        </p:blipFill>
        <p:spPr>
          <a:xfrm>
            <a:off x="2304415" y="1822223"/>
            <a:ext cx="5760720" cy="40517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4" descr="2.jpg"/>
          <p:cNvPicPr>
            <a:picLocks noGrp="1"/>
          </p:cNvPicPr>
          <p:nvPr>
            <p:ph idx="1"/>
          </p:nvPr>
        </p:nvPicPr>
        <p:blipFill>
          <a:blip r:embed="rId2" cstate="print"/>
          <a:srcRect l="1110" r="1181" b="2101"/>
          <a:stretch>
            <a:fillRect/>
          </a:stretch>
        </p:blipFill>
        <p:spPr>
          <a:xfrm>
            <a:off x="1857356" y="1340180"/>
            <a:ext cx="6715172" cy="497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Siemens </a:t>
            </a:r>
            <a:r>
              <a:rPr lang="cs-CZ" dirty="0" err="1" smtClean="0"/>
              <a:t>Plant</a:t>
            </a:r>
            <a:r>
              <a:rPr lang="cs-CZ" dirty="0" smtClean="0"/>
              <a:t> Design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80898" name="Picture 2" descr="http://img.directindustry.com/images_di/photo-g/plant-design-software-3854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643050"/>
            <a:ext cx="7038744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VisTable</a:t>
            </a:r>
            <a:endParaRPr lang="cs-CZ" dirty="0"/>
          </a:p>
        </p:txBody>
      </p:sp>
      <p:pic>
        <p:nvPicPr>
          <p:cNvPr id="82946" name="Picture 2" descr="http://www.digitov.zcu.cz/napln/sankeyuv_diagra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285860"/>
            <a:ext cx="5362575" cy="3352800"/>
          </a:xfrm>
          <a:prstGeom prst="rect">
            <a:avLst/>
          </a:prstGeom>
          <a:noFill/>
        </p:spPr>
      </p:pic>
      <p:pic>
        <p:nvPicPr>
          <p:cNvPr id="82950" name="Picture 6" descr="http://www.digitov.zcu.cz/napln/prosredi_vistab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3071810"/>
            <a:ext cx="5238750" cy="3619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Process</a:t>
            </a:r>
            <a:r>
              <a:rPr lang="cs-CZ" dirty="0" smtClean="0"/>
              <a:t> </a:t>
            </a:r>
            <a:r>
              <a:rPr lang="cs-CZ" dirty="0" err="1" smtClean="0"/>
              <a:t>planning</a:t>
            </a:r>
            <a:r>
              <a:rPr lang="cs-CZ" dirty="0" smtClean="0"/>
              <a:t> - DPE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77826" name="Picture 2" descr="http://www.digitov.zcu.cz/napln/procesni_graf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857364"/>
            <a:ext cx="5715000" cy="42291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5156" t="18310" r="18554" b="17236"/>
          <a:stretch>
            <a:fillRect/>
          </a:stretch>
        </p:blipFill>
        <p:spPr bwMode="auto">
          <a:xfrm>
            <a:off x="2214546" y="285728"/>
            <a:ext cx="5643602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Example</a:t>
            </a:r>
            <a:r>
              <a:rPr lang="cs-CZ" dirty="0" smtClean="0"/>
              <a:t>: </a:t>
            </a:r>
            <a:r>
              <a:rPr lang="cs-CZ" dirty="0" err="1" smtClean="0"/>
              <a:t>Work</a:t>
            </a:r>
            <a:r>
              <a:rPr lang="cs-CZ" dirty="0" smtClean="0"/>
              <a:t> </a:t>
            </a:r>
            <a:r>
              <a:rPr lang="cs-CZ" dirty="0" err="1" smtClean="0"/>
              <a:t>loads</a:t>
            </a:r>
            <a:endParaRPr lang="cs-CZ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 l="1273" t="7465" r="30589" b="23973"/>
          <a:stretch>
            <a:fillRect/>
          </a:stretch>
        </p:blipFill>
        <p:spPr bwMode="auto">
          <a:xfrm>
            <a:off x="1428728" y="3071810"/>
            <a:ext cx="7343775" cy="295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err="1" smtClean="0"/>
              <a:t>Process</a:t>
            </a:r>
            <a:r>
              <a:rPr lang="cs-CZ" dirty="0" smtClean="0"/>
              <a:t> </a:t>
            </a:r>
            <a:r>
              <a:rPr lang="cs-CZ" dirty="0" err="1" smtClean="0"/>
              <a:t>Designer</a:t>
            </a:r>
            <a:endParaRPr lang="cs-CZ" dirty="0"/>
          </a:p>
        </p:txBody>
      </p:sp>
      <p:pic>
        <p:nvPicPr>
          <p:cNvPr id="83970" name="Picture 2" descr="Tecnomatix APV - Process Designer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2357430"/>
            <a:ext cx="4151151" cy="30054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Ergonomics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hlinkClick r:id="rId2" action="ppaction://hlinkfile"/>
              </a:rPr>
              <a:t>VIDEO</a:t>
            </a:r>
            <a:endParaRPr lang="cs-CZ" dirty="0"/>
          </a:p>
        </p:txBody>
      </p:sp>
      <p:pic>
        <p:nvPicPr>
          <p:cNvPr id="84996" name="Picture 4" descr="http://www.motionanalysis.com/images/industrial/jackey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10250" y="-214338"/>
            <a:ext cx="3333750" cy="2857500"/>
          </a:xfrm>
          <a:prstGeom prst="rect">
            <a:avLst/>
          </a:prstGeom>
          <a:noFill/>
        </p:spPr>
      </p:pic>
      <p:pic>
        <p:nvPicPr>
          <p:cNvPr id="84994" name="Picture 2" descr="http://support.dell.com/support/edocs/storage/RAID/66JVW/p2ssaf0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94126" y="2143116"/>
            <a:ext cx="7249874" cy="45354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051" name="Picture 3" descr="G:\Anglie\PIS2010\hall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Elipsa 5"/>
          <p:cNvSpPr/>
          <p:nvPr/>
        </p:nvSpPr>
        <p:spPr>
          <a:xfrm>
            <a:off x="1857356" y="1285860"/>
            <a:ext cx="857256" cy="571504"/>
          </a:xfrm>
          <a:prstGeom prst="ellipse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0" name="Přímá spojovací šipka 9"/>
          <p:cNvCxnSpPr>
            <a:stCxn id="6" idx="6"/>
          </p:cNvCxnSpPr>
          <p:nvPr/>
        </p:nvCxnSpPr>
        <p:spPr>
          <a:xfrm flipV="1">
            <a:off x="2714612" y="1428736"/>
            <a:ext cx="1214446" cy="1428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1" name="Elipsa 10"/>
          <p:cNvSpPr/>
          <p:nvPr/>
        </p:nvSpPr>
        <p:spPr>
          <a:xfrm>
            <a:off x="7072330" y="1285860"/>
            <a:ext cx="857256" cy="571504"/>
          </a:xfrm>
          <a:prstGeom prst="ellipse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" name="Přímá spojovací šipka 12"/>
          <p:cNvCxnSpPr>
            <a:stCxn id="11" idx="4"/>
          </p:cNvCxnSpPr>
          <p:nvPr/>
        </p:nvCxnSpPr>
        <p:spPr>
          <a:xfrm rot="5400000">
            <a:off x="6715140" y="2214554"/>
            <a:ext cx="1143008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3076" name="Picture 4" descr="G:\Anglie\PIS2010\hala_panak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85926"/>
            <a:ext cx="8572500" cy="4181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098" name="Picture 2" descr="G:\Anglie\PIS2010\nytovani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2000240"/>
            <a:ext cx="8572500" cy="4181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122" name="Picture 2" descr="G:\Anglie\PIS2010\formul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1643050"/>
            <a:ext cx="8572501" cy="4181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146" name="Picture 2" descr="G:\Anglie\PIS2010\sestrick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1500174"/>
            <a:ext cx="8572501" cy="4181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Siemens </a:t>
            </a:r>
            <a:r>
              <a:rPr lang="cs-CZ" dirty="0" err="1" smtClean="0"/>
              <a:t>Tecnomatix</a:t>
            </a:r>
            <a:r>
              <a:rPr lang="cs-CZ" dirty="0" smtClean="0"/>
              <a:t> Jack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>
                <a:hlinkClick r:id="rId2" action="ppaction://hlinkfile"/>
              </a:rPr>
              <a:t>JackDemo</a:t>
            </a:r>
            <a:endParaRPr lang="cs-CZ" dirty="0"/>
          </a:p>
        </p:txBody>
      </p:sp>
      <p:pic>
        <p:nvPicPr>
          <p:cNvPr id="111618" name="Picture 2" descr="http://www.mmspektrum.com/multimedia/image/55/5566_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2643182"/>
            <a:ext cx="7143750" cy="34099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Simulation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>
                <a:hlinkClick r:id="rId2" action="ppaction://hlinkfile"/>
              </a:rPr>
              <a:t>Rockwell</a:t>
            </a:r>
            <a:r>
              <a:rPr lang="cs-CZ" dirty="0" smtClean="0">
                <a:hlinkClick r:id="rId2" action="ppaction://hlinkfile"/>
              </a:rPr>
              <a:t> ARENA</a:t>
            </a:r>
            <a:endParaRPr lang="cs-CZ" dirty="0" smtClean="0"/>
          </a:p>
          <a:p>
            <a:r>
              <a:rPr lang="cs-CZ" dirty="0" smtClean="0">
                <a:hlinkClick r:id="rId3" action="ppaction://hlinkfile"/>
              </a:rPr>
              <a:t>QUEST</a:t>
            </a:r>
            <a:endParaRPr lang="cs-CZ" dirty="0" smtClean="0"/>
          </a:p>
          <a:p>
            <a:r>
              <a:rPr lang="cs-CZ" dirty="0" smtClean="0">
                <a:hlinkClick r:id="rId4" action="ppaction://hlinkfile"/>
              </a:rPr>
              <a:t>Siemens </a:t>
            </a:r>
            <a:r>
              <a:rPr lang="cs-CZ" dirty="0" err="1" smtClean="0">
                <a:hlinkClick r:id="rId4" action="ppaction://hlinkfile"/>
              </a:rPr>
              <a:t>Plant</a:t>
            </a:r>
            <a:r>
              <a:rPr lang="cs-CZ" dirty="0" smtClean="0">
                <a:hlinkClick r:id="rId4" action="ppaction://hlinkfile"/>
              </a:rPr>
              <a:t> </a:t>
            </a:r>
            <a:r>
              <a:rPr lang="cs-CZ" dirty="0" err="1" smtClean="0">
                <a:hlinkClick r:id="rId4" action="ppaction://hlinkfile"/>
              </a:rPr>
              <a:t>Simulation</a:t>
            </a:r>
            <a:endParaRPr lang="cs-CZ" dirty="0" smtClean="0"/>
          </a:p>
        </p:txBody>
      </p:sp>
      <p:pic>
        <p:nvPicPr>
          <p:cNvPr id="76802" name="Picture 2" descr="http://upload.wikimedia.org/wikipedia/en/5/58/RockwellArenaScreensho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3071810"/>
            <a:ext cx="5133948" cy="33120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Pilsen</a:t>
            </a:r>
            <a:endParaRPr lang="cs-CZ" dirty="0"/>
          </a:p>
        </p:txBody>
      </p:sp>
      <p:pic>
        <p:nvPicPr>
          <p:cNvPr id="2050" name="Picture 2" descr="http://www.17msplzen.wz.cz/plzen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64" y="0"/>
            <a:ext cx="1571636" cy="1870284"/>
          </a:xfrm>
          <a:prstGeom prst="rect">
            <a:avLst/>
          </a:prstGeom>
          <a:noFill/>
        </p:spPr>
      </p:pic>
      <p:pic>
        <p:nvPicPr>
          <p:cNvPr id="2052" name="Picture 4" descr="http://www.citybikes.cz/data/images/news/Plzen-squa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1285860"/>
            <a:ext cx="4762500" cy="2981326"/>
          </a:xfrm>
          <a:prstGeom prst="rect">
            <a:avLst/>
          </a:prstGeom>
          <a:noFill/>
        </p:spPr>
      </p:pic>
      <p:pic>
        <p:nvPicPr>
          <p:cNvPr id="2058" name="Picture 10" descr="Návštěvnické centrum pivovaru v Plzn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3500438"/>
            <a:ext cx="4486208" cy="29908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CASE Study: </a:t>
            </a:r>
            <a:r>
              <a:rPr lang="cs-CZ" dirty="0" err="1" smtClean="0"/>
              <a:t>validation</a:t>
            </a:r>
            <a:r>
              <a:rPr lang="cs-CZ" dirty="0" smtClean="0"/>
              <a:t> </a:t>
            </a:r>
            <a:r>
              <a:rPr lang="cs-CZ" dirty="0" err="1" smtClean="0"/>
              <a:t>with</a:t>
            </a:r>
            <a:r>
              <a:rPr lang="cs-CZ" dirty="0" smtClean="0"/>
              <a:t> </a:t>
            </a:r>
            <a:r>
              <a:rPr lang="cs-CZ" dirty="0" err="1" smtClean="0"/>
              <a:t>aid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simulation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623878"/>
          </a:xfrm>
        </p:spPr>
        <p:txBody>
          <a:bodyPr/>
          <a:lstStyle/>
          <a:p>
            <a:r>
              <a:rPr lang="cs-CZ" dirty="0" smtClean="0"/>
              <a:t>Car </a:t>
            </a:r>
            <a:r>
              <a:rPr lang="cs-CZ" dirty="0" err="1" smtClean="0"/>
              <a:t>bags</a:t>
            </a:r>
            <a:r>
              <a:rPr lang="cs-CZ" dirty="0" smtClean="0"/>
              <a:t> </a:t>
            </a:r>
            <a:r>
              <a:rPr lang="cs-CZ" dirty="0" err="1" smtClean="0"/>
              <a:t>manufacture</a:t>
            </a:r>
            <a:endParaRPr lang="cs-CZ" dirty="0"/>
          </a:p>
        </p:txBody>
      </p:sp>
      <p:pic>
        <p:nvPicPr>
          <p:cNvPr id="4" name="Obrázek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071678"/>
            <a:ext cx="378618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4357694"/>
            <a:ext cx="4039681" cy="2168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Obrázek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9" y="3357554"/>
            <a:ext cx="3071813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ázek 10" descr="Image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5214929"/>
            <a:ext cx="2000250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Obrázek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2143116"/>
            <a:ext cx="2071688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Original</a:t>
            </a:r>
            <a:r>
              <a:rPr lang="cs-CZ" dirty="0" smtClean="0"/>
              <a:t> </a:t>
            </a:r>
            <a:r>
              <a:rPr lang="cs-CZ" dirty="0" err="1" smtClean="0"/>
              <a:t>state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  </a:t>
            </a:r>
            <a:endParaRPr lang="cs-CZ" dirty="0"/>
          </a:p>
        </p:txBody>
      </p:sp>
      <p:pic>
        <p:nvPicPr>
          <p:cNvPr id="4" name="Picture 37" descr="C:\Documents and Settings\mrd4k\Desktop\DP\obrazky layout\obr pr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1500174"/>
            <a:ext cx="4286280" cy="4633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bdélník 4"/>
          <p:cNvSpPr/>
          <p:nvPr/>
        </p:nvSpPr>
        <p:spPr>
          <a:xfrm>
            <a:off x="4000496" y="1571612"/>
            <a:ext cx="1322568" cy="32459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 dirty="0">
              <a:solidFill>
                <a:schemeClr val="bg1"/>
              </a:solidFill>
            </a:endParaRPr>
          </a:p>
        </p:txBody>
      </p:sp>
      <p:grpSp>
        <p:nvGrpSpPr>
          <p:cNvPr id="6" name="Skupina 49"/>
          <p:cNvGrpSpPr>
            <a:grpSpLocks/>
          </p:cNvGrpSpPr>
          <p:nvPr/>
        </p:nvGrpSpPr>
        <p:grpSpPr bwMode="auto">
          <a:xfrm>
            <a:off x="4000496" y="4857761"/>
            <a:ext cx="1322568" cy="1214446"/>
            <a:chOff x="2286000" y="4500563"/>
            <a:chExt cx="1643063" cy="1501775"/>
          </a:xfrm>
        </p:grpSpPr>
        <p:cxnSp>
          <p:nvCxnSpPr>
            <p:cNvPr id="7" name="Přímá spojovací čára 6"/>
            <p:cNvCxnSpPr/>
            <p:nvPr/>
          </p:nvCxnSpPr>
          <p:spPr>
            <a:xfrm rot="5400000">
              <a:off x="1536563" y="5251450"/>
              <a:ext cx="1498874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Přímá spojovací čára 7"/>
            <p:cNvCxnSpPr/>
            <p:nvPr/>
          </p:nvCxnSpPr>
          <p:spPr>
            <a:xfrm>
              <a:off x="2286000" y="6000887"/>
              <a:ext cx="642937" cy="1451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Přímá spojovací čára 8"/>
            <p:cNvCxnSpPr/>
            <p:nvPr/>
          </p:nvCxnSpPr>
          <p:spPr>
            <a:xfrm rot="5400000" flipH="1" flipV="1">
              <a:off x="2785222" y="5858622"/>
              <a:ext cx="285845" cy="1587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Přímá spojovací čára 9"/>
            <p:cNvCxnSpPr/>
            <p:nvPr/>
          </p:nvCxnSpPr>
          <p:spPr>
            <a:xfrm>
              <a:off x="2928937" y="5715042"/>
              <a:ext cx="1000126" cy="1451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Přímá spojovací čára 10"/>
            <p:cNvCxnSpPr/>
            <p:nvPr/>
          </p:nvCxnSpPr>
          <p:spPr>
            <a:xfrm rot="5400000" flipH="1" flipV="1">
              <a:off x="3321030" y="5108459"/>
              <a:ext cx="1214480" cy="1587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Přímá spojovací čára 11"/>
            <p:cNvCxnSpPr/>
            <p:nvPr/>
          </p:nvCxnSpPr>
          <p:spPr>
            <a:xfrm>
              <a:off x="2286000" y="4500563"/>
              <a:ext cx="1643063" cy="1451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Obdélník 12"/>
          <p:cNvSpPr/>
          <p:nvPr/>
        </p:nvSpPr>
        <p:spPr>
          <a:xfrm>
            <a:off x="5572132" y="1500174"/>
            <a:ext cx="1143008" cy="4357718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4" name="Obdélník 13"/>
          <p:cNvSpPr/>
          <p:nvPr/>
        </p:nvSpPr>
        <p:spPr>
          <a:xfrm>
            <a:off x="7000892" y="1571612"/>
            <a:ext cx="1071570" cy="1928826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5" name="Obdélník 14"/>
          <p:cNvSpPr/>
          <p:nvPr/>
        </p:nvSpPr>
        <p:spPr>
          <a:xfrm>
            <a:off x="7000892" y="3500438"/>
            <a:ext cx="1071570" cy="2357454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6" name="Obdélník 15"/>
          <p:cNvSpPr/>
          <p:nvPr/>
        </p:nvSpPr>
        <p:spPr>
          <a:xfrm>
            <a:off x="4500556" y="1571611"/>
            <a:ext cx="642947" cy="309867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cxnSp>
        <p:nvCxnSpPr>
          <p:cNvPr id="17" name="Přímá spojovací čára 16"/>
          <p:cNvCxnSpPr/>
          <p:nvPr/>
        </p:nvCxnSpPr>
        <p:spPr>
          <a:xfrm rot="5400000">
            <a:off x="4071125" y="1500983"/>
            <a:ext cx="144668" cy="174"/>
          </a:xfrm>
          <a:prstGeom prst="line">
            <a:avLst/>
          </a:prstGeom>
          <a:ln w="1905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ovací čára 17"/>
          <p:cNvCxnSpPr/>
          <p:nvPr/>
        </p:nvCxnSpPr>
        <p:spPr>
          <a:xfrm>
            <a:off x="4143372" y="1428736"/>
            <a:ext cx="1243405" cy="12982"/>
          </a:xfrm>
          <a:prstGeom prst="line">
            <a:avLst/>
          </a:prstGeom>
          <a:ln w="1905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ovací čára 18"/>
          <p:cNvCxnSpPr/>
          <p:nvPr/>
        </p:nvCxnSpPr>
        <p:spPr>
          <a:xfrm rot="5400000">
            <a:off x="3644108" y="3214693"/>
            <a:ext cx="3571091" cy="794"/>
          </a:xfrm>
          <a:prstGeom prst="line">
            <a:avLst/>
          </a:prstGeom>
          <a:ln w="1905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ovací šipka 19"/>
          <p:cNvCxnSpPr/>
          <p:nvPr/>
        </p:nvCxnSpPr>
        <p:spPr>
          <a:xfrm>
            <a:off x="5429256" y="1714501"/>
            <a:ext cx="191145" cy="1369"/>
          </a:xfrm>
          <a:prstGeom prst="straightConnector1">
            <a:avLst/>
          </a:prstGeom>
          <a:ln w="19050"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ovací šipka 20"/>
          <p:cNvCxnSpPr/>
          <p:nvPr/>
        </p:nvCxnSpPr>
        <p:spPr>
          <a:xfrm>
            <a:off x="5429256" y="2500313"/>
            <a:ext cx="191145" cy="1370"/>
          </a:xfrm>
          <a:prstGeom prst="straightConnector1">
            <a:avLst/>
          </a:prstGeom>
          <a:ln w="19050"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ovací šipka 21"/>
          <p:cNvCxnSpPr/>
          <p:nvPr/>
        </p:nvCxnSpPr>
        <p:spPr>
          <a:xfrm>
            <a:off x="5429256" y="4429132"/>
            <a:ext cx="191145" cy="1370"/>
          </a:xfrm>
          <a:prstGeom prst="straightConnector1">
            <a:avLst/>
          </a:prstGeom>
          <a:ln w="19050"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ovací šipka 22"/>
          <p:cNvCxnSpPr/>
          <p:nvPr/>
        </p:nvCxnSpPr>
        <p:spPr>
          <a:xfrm>
            <a:off x="5429256" y="3286124"/>
            <a:ext cx="191145" cy="1369"/>
          </a:xfrm>
          <a:prstGeom prst="straightConnector1">
            <a:avLst/>
          </a:prstGeom>
          <a:ln w="19050"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římá spojovací šipka 23"/>
          <p:cNvCxnSpPr/>
          <p:nvPr/>
        </p:nvCxnSpPr>
        <p:spPr>
          <a:xfrm>
            <a:off x="5429256" y="5000636"/>
            <a:ext cx="191145" cy="1369"/>
          </a:xfrm>
          <a:prstGeom prst="straightConnector1">
            <a:avLst/>
          </a:prstGeom>
          <a:ln w="19050"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šipka 24"/>
          <p:cNvCxnSpPr/>
          <p:nvPr/>
        </p:nvCxnSpPr>
        <p:spPr>
          <a:xfrm flipV="1">
            <a:off x="7143768" y="3286124"/>
            <a:ext cx="285752" cy="273248"/>
          </a:xfrm>
          <a:prstGeom prst="straightConnector1">
            <a:avLst/>
          </a:prstGeom>
          <a:ln w="19050"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bdélník 25"/>
          <p:cNvSpPr/>
          <p:nvPr/>
        </p:nvSpPr>
        <p:spPr>
          <a:xfrm>
            <a:off x="1785918" y="1500174"/>
            <a:ext cx="1210584" cy="4929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cs-CZ" dirty="0" smtClean="0">
                <a:solidFill>
                  <a:schemeClr val="tx1"/>
                </a:solidFill>
              </a:rPr>
              <a:t>LEGEND: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27" name="Obdélník 26"/>
          <p:cNvSpPr/>
          <p:nvPr/>
        </p:nvSpPr>
        <p:spPr>
          <a:xfrm>
            <a:off x="1928794" y="3357562"/>
            <a:ext cx="1401729" cy="4929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cs-CZ" sz="1400" dirty="0" err="1" smtClean="0">
                <a:solidFill>
                  <a:schemeClr val="tx1"/>
                </a:solidFill>
              </a:rPr>
              <a:t>Montage</a:t>
            </a:r>
            <a:r>
              <a:rPr lang="cs-CZ" sz="1400" dirty="0" smtClean="0">
                <a:solidFill>
                  <a:schemeClr val="tx1"/>
                </a:solidFill>
              </a:rPr>
              <a:t> </a:t>
            </a:r>
            <a:r>
              <a:rPr lang="cs-CZ" sz="1400" dirty="0">
                <a:solidFill>
                  <a:schemeClr val="tx1"/>
                </a:solidFill>
              </a:rPr>
              <a:t>E93</a:t>
            </a:r>
          </a:p>
        </p:txBody>
      </p:sp>
      <p:grpSp>
        <p:nvGrpSpPr>
          <p:cNvPr id="28" name="Group 44"/>
          <p:cNvGrpSpPr>
            <a:grpSpLocks/>
          </p:cNvGrpSpPr>
          <p:nvPr/>
        </p:nvGrpSpPr>
        <p:grpSpPr bwMode="auto">
          <a:xfrm>
            <a:off x="1643056" y="2083286"/>
            <a:ext cx="2000650" cy="2196241"/>
            <a:chOff x="675" y="900"/>
            <a:chExt cx="1413" cy="1604"/>
          </a:xfrm>
        </p:grpSpPr>
        <p:sp>
          <p:nvSpPr>
            <p:cNvPr id="29" name="Obdélník 28"/>
            <p:cNvSpPr/>
            <p:nvPr/>
          </p:nvSpPr>
          <p:spPr>
            <a:xfrm>
              <a:off x="855" y="900"/>
              <a:ext cx="810" cy="36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cs-CZ" sz="1400" dirty="0">
                  <a:solidFill>
                    <a:schemeClr val="tx1"/>
                  </a:solidFill>
                </a:rPr>
                <a:t>  </a:t>
              </a:r>
              <a:r>
                <a:rPr lang="cs-CZ" sz="1400" dirty="0" err="1" smtClean="0">
                  <a:solidFill>
                    <a:schemeClr val="tx1"/>
                  </a:solidFill>
                </a:rPr>
                <a:t>Sewing</a:t>
              </a:r>
              <a:r>
                <a:rPr lang="cs-CZ" sz="1400" dirty="0" smtClean="0">
                  <a:solidFill>
                    <a:schemeClr val="tx1"/>
                  </a:solidFill>
                </a:rPr>
                <a:t> </a:t>
              </a:r>
              <a:r>
                <a:rPr lang="cs-CZ" sz="1400" dirty="0">
                  <a:solidFill>
                    <a:schemeClr val="tx1"/>
                  </a:solidFill>
                </a:rPr>
                <a:t>DA</a:t>
              </a:r>
            </a:p>
          </p:txBody>
        </p:sp>
        <p:grpSp>
          <p:nvGrpSpPr>
            <p:cNvPr id="30" name="Skupina 79"/>
            <p:cNvGrpSpPr>
              <a:grpSpLocks/>
            </p:cNvGrpSpPr>
            <p:nvPr/>
          </p:nvGrpSpPr>
          <p:grpSpPr bwMode="auto">
            <a:xfrm>
              <a:off x="675" y="1080"/>
              <a:ext cx="1413" cy="1424"/>
              <a:chOff x="1071538" y="1714488"/>
              <a:chExt cx="2241663" cy="2258571"/>
            </a:xfrm>
          </p:grpSpPr>
          <p:grpSp>
            <p:nvGrpSpPr>
              <p:cNvPr id="31" name="Skupina 78"/>
              <p:cNvGrpSpPr>
                <a:grpSpLocks/>
              </p:cNvGrpSpPr>
              <p:nvPr/>
            </p:nvGrpSpPr>
            <p:grpSpPr bwMode="auto">
              <a:xfrm>
                <a:off x="1071538" y="1714488"/>
                <a:ext cx="1757793" cy="1858976"/>
                <a:chOff x="1071538" y="1714488"/>
                <a:chExt cx="1757793" cy="1858976"/>
              </a:xfrm>
            </p:grpSpPr>
            <p:cxnSp>
              <p:nvCxnSpPr>
                <p:cNvPr id="33" name="Přímá spojovací šipka 32"/>
                <p:cNvCxnSpPr/>
                <p:nvPr/>
              </p:nvCxnSpPr>
              <p:spPr>
                <a:xfrm>
                  <a:off x="1071538" y="1714488"/>
                  <a:ext cx="428628" cy="0"/>
                </a:xfrm>
                <a:prstGeom prst="straightConnector1">
                  <a:avLst/>
                </a:prstGeom>
                <a:ln w="34925" cmpd="sng">
                  <a:solidFill>
                    <a:srgbClr val="FF0000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Přímá spojovací šipka 33"/>
                <p:cNvCxnSpPr/>
                <p:nvPr/>
              </p:nvCxnSpPr>
              <p:spPr>
                <a:xfrm>
                  <a:off x="1071538" y="2285992"/>
                  <a:ext cx="428628" cy="0"/>
                </a:xfrm>
                <a:prstGeom prst="straightConnector1">
                  <a:avLst/>
                </a:prstGeom>
                <a:ln w="34925" cmpd="sng">
                  <a:solidFill>
                    <a:srgbClr val="00B0F0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Přímá spojovací šipka 34"/>
                <p:cNvCxnSpPr/>
                <p:nvPr/>
              </p:nvCxnSpPr>
              <p:spPr>
                <a:xfrm rot="10800000" flipV="1">
                  <a:off x="1071538" y="2857496"/>
                  <a:ext cx="428628" cy="0"/>
                </a:xfrm>
                <a:prstGeom prst="straightConnector1">
                  <a:avLst/>
                </a:prstGeom>
                <a:ln w="34925" cmpd="sng">
                  <a:solidFill>
                    <a:srgbClr val="00B050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Přímá spojovací šipka 35"/>
                <p:cNvCxnSpPr/>
                <p:nvPr/>
              </p:nvCxnSpPr>
              <p:spPr>
                <a:xfrm rot="10800000">
                  <a:off x="1071538" y="2571744"/>
                  <a:ext cx="428628" cy="0"/>
                </a:xfrm>
                <a:prstGeom prst="straightConnector1">
                  <a:avLst/>
                </a:prstGeom>
                <a:ln w="34925" cmpd="sng">
                  <a:solidFill>
                    <a:srgbClr val="FFC000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Přímá spojovací šipka 36"/>
                <p:cNvCxnSpPr/>
                <p:nvPr/>
              </p:nvCxnSpPr>
              <p:spPr>
                <a:xfrm rot="10800000" flipV="1">
                  <a:off x="1071538" y="2000240"/>
                  <a:ext cx="428628" cy="0"/>
                </a:xfrm>
                <a:prstGeom prst="straightConnector1">
                  <a:avLst/>
                </a:prstGeom>
                <a:ln w="34925" cmpd="sng">
                  <a:solidFill>
                    <a:srgbClr val="0070C0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Přímá spojovací šipka 37"/>
                <p:cNvCxnSpPr/>
                <p:nvPr/>
              </p:nvCxnSpPr>
              <p:spPr>
                <a:xfrm>
                  <a:off x="1071538" y="3143248"/>
                  <a:ext cx="428628" cy="1588"/>
                </a:xfrm>
                <a:prstGeom prst="straightConnector1">
                  <a:avLst/>
                </a:prstGeom>
                <a:ln w="34925" cmpd="sng">
                  <a:solidFill>
                    <a:srgbClr val="7030A0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9" name="Obdélník 38"/>
                <p:cNvSpPr/>
                <p:nvPr/>
              </p:nvSpPr>
              <p:spPr>
                <a:xfrm>
                  <a:off x="1472008" y="2574214"/>
                  <a:ext cx="1357323" cy="57150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cs-CZ" sz="1400" dirty="0" err="1" smtClean="0">
                      <a:solidFill>
                        <a:schemeClr val="tx1"/>
                      </a:solidFill>
                    </a:rPr>
                    <a:t>MontageVAG</a:t>
                  </a:r>
                  <a:endParaRPr lang="cs-CZ" sz="14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" name="Obdélník 39"/>
                <p:cNvSpPr/>
                <p:nvPr/>
              </p:nvSpPr>
              <p:spPr>
                <a:xfrm>
                  <a:off x="1357290" y="2000240"/>
                  <a:ext cx="1285884" cy="57150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cs-CZ" sz="1400" dirty="0">
                      <a:solidFill>
                        <a:schemeClr val="tx1"/>
                      </a:solidFill>
                    </a:rPr>
                    <a:t>  </a:t>
                  </a:r>
                  <a:r>
                    <a:rPr lang="cs-CZ" sz="1400" dirty="0" err="1" smtClean="0">
                      <a:solidFill>
                        <a:schemeClr val="tx1"/>
                      </a:solidFill>
                    </a:rPr>
                    <a:t>Sewing</a:t>
                  </a:r>
                  <a:r>
                    <a:rPr lang="cs-CZ" sz="1400" dirty="0" smtClean="0">
                      <a:solidFill>
                        <a:schemeClr val="tx1"/>
                      </a:solidFill>
                    </a:rPr>
                    <a:t> </a:t>
                  </a:r>
                  <a:r>
                    <a:rPr lang="cs-CZ" sz="1400" dirty="0">
                      <a:solidFill>
                        <a:schemeClr val="tx1"/>
                      </a:solidFill>
                    </a:rPr>
                    <a:t>GB</a:t>
                  </a:r>
                </a:p>
              </p:txBody>
            </p:sp>
            <p:sp>
              <p:nvSpPr>
                <p:cNvPr id="41" name="Obdélník 40"/>
                <p:cNvSpPr/>
                <p:nvPr/>
              </p:nvSpPr>
              <p:spPr>
                <a:xfrm>
                  <a:off x="1391911" y="2243153"/>
                  <a:ext cx="1422251" cy="57150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cs-CZ" sz="1400" dirty="0">
                      <a:solidFill>
                        <a:schemeClr val="tx1"/>
                      </a:solidFill>
                    </a:rPr>
                    <a:t> </a:t>
                  </a:r>
                  <a:r>
                    <a:rPr lang="cs-CZ" sz="1400" dirty="0" err="1" smtClean="0">
                      <a:solidFill>
                        <a:schemeClr val="tx1"/>
                      </a:solidFill>
                    </a:rPr>
                    <a:t>Montage</a:t>
                  </a:r>
                  <a:r>
                    <a:rPr lang="cs-CZ" sz="1400" dirty="0" smtClean="0">
                      <a:solidFill>
                        <a:schemeClr val="tx1"/>
                      </a:solidFill>
                    </a:rPr>
                    <a:t> </a:t>
                  </a:r>
                  <a:r>
                    <a:rPr lang="cs-CZ" sz="1400" dirty="0">
                      <a:solidFill>
                        <a:schemeClr val="tx1"/>
                      </a:solidFill>
                    </a:rPr>
                    <a:t>DA</a:t>
                  </a:r>
                </a:p>
              </p:txBody>
            </p:sp>
            <p:sp>
              <p:nvSpPr>
                <p:cNvPr id="42" name="Obdélník 41"/>
                <p:cNvSpPr/>
                <p:nvPr/>
              </p:nvSpPr>
              <p:spPr>
                <a:xfrm>
                  <a:off x="1428727" y="1714556"/>
                  <a:ext cx="1285884" cy="57148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cs-CZ" sz="1400" dirty="0">
                      <a:solidFill>
                        <a:schemeClr val="tx1"/>
                      </a:solidFill>
                    </a:rPr>
                    <a:t> </a:t>
                  </a:r>
                  <a:r>
                    <a:rPr lang="cs-CZ" sz="1400" dirty="0" err="1" smtClean="0">
                      <a:solidFill>
                        <a:schemeClr val="tx1"/>
                      </a:solidFill>
                    </a:rPr>
                    <a:t>Sewing</a:t>
                  </a:r>
                  <a:r>
                    <a:rPr lang="cs-CZ" sz="1400" dirty="0" smtClean="0">
                      <a:solidFill>
                        <a:schemeClr val="tx1"/>
                      </a:solidFill>
                    </a:rPr>
                    <a:t> </a:t>
                  </a:r>
                  <a:r>
                    <a:rPr lang="cs-CZ" sz="1400" dirty="0">
                      <a:solidFill>
                        <a:schemeClr val="tx1"/>
                      </a:solidFill>
                    </a:rPr>
                    <a:t>VAG</a:t>
                  </a:r>
                </a:p>
              </p:txBody>
            </p:sp>
            <p:cxnSp>
              <p:nvCxnSpPr>
                <p:cNvPr id="43" name="Přímá spojovací čára 42"/>
                <p:cNvCxnSpPr/>
                <p:nvPr/>
              </p:nvCxnSpPr>
              <p:spPr>
                <a:xfrm rot="10800000" flipV="1">
                  <a:off x="1071538" y="3571876"/>
                  <a:ext cx="428628" cy="1588"/>
                </a:xfrm>
                <a:prstGeom prst="line">
                  <a:avLst/>
                </a:prstGeom>
                <a:ln w="19050">
                  <a:solidFill>
                    <a:srgbClr val="C000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Obdélník 31"/>
              <p:cNvSpPr/>
              <p:nvPr/>
            </p:nvSpPr>
            <p:spPr>
              <a:xfrm>
                <a:off x="1391762" y="3401634"/>
                <a:ext cx="1921439" cy="57142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cs-CZ" sz="1400" dirty="0" smtClean="0">
                    <a:solidFill>
                      <a:schemeClr val="tx1"/>
                    </a:solidFill>
                  </a:rPr>
                  <a:t>Bag </a:t>
                </a:r>
                <a:r>
                  <a:rPr lang="cs-CZ" sz="1400" dirty="0" err="1" smtClean="0">
                    <a:solidFill>
                      <a:schemeClr val="tx1"/>
                    </a:solidFill>
                  </a:rPr>
                  <a:t>leaving</a:t>
                </a:r>
                <a:r>
                  <a:rPr lang="cs-CZ" sz="1400" dirty="0" smtClean="0">
                    <a:solidFill>
                      <a:schemeClr val="tx1"/>
                    </a:solidFill>
                  </a:rPr>
                  <a:t> </a:t>
                </a:r>
                <a:r>
                  <a:rPr lang="cs-CZ" sz="1400" dirty="0" err="1" smtClean="0">
                    <a:solidFill>
                      <a:schemeClr val="tx1"/>
                    </a:solidFill>
                  </a:rPr>
                  <a:t>sewing</a:t>
                </a:r>
                <a:r>
                  <a:rPr lang="cs-CZ" sz="1400" dirty="0" smtClean="0">
                    <a:solidFill>
                      <a:schemeClr val="tx1"/>
                    </a:solidFill>
                  </a:rPr>
                  <a:t> line to </a:t>
                </a:r>
                <a:r>
                  <a:rPr lang="cs-CZ" sz="1400" dirty="0" err="1" smtClean="0">
                    <a:solidFill>
                      <a:schemeClr val="tx1"/>
                    </a:solidFill>
                  </a:rPr>
                  <a:t>montage</a:t>
                </a:r>
                <a:r>
                  <a:rPr lang="cs-CZ" sz="1400" dirty="0" smtClean="0">
                    <a:solidFill>
                      <a:schemeClr val="tx1"/>
                    </a:solidFill>
                  </a:rPr>
                  <a:t> line</a:t>
                </a:r>
                <a:endParaRPr lang="cs-CZ" sz="1400" dirty="0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Solution</a:t>
            </a:r>
            <a:r>
              <a:rPr lang="cs-CZ" dirty="0" smtClean="0"/>
              <a:t> design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  </a:t>
            </a:r>
            <a:endParaRPr lang="cs-CZ" dirty="0"/>
          </a:p>
        </p:txBody>
      </p:sp>
      <p:pic>
        <p:nvPicPr>
          <p:cNvPr id="4" name="Picture 37" descr="C:\Documents and Settings\mrd4k\Desktop\DP\obrazky layout\obr pr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1500174"/>
            <a:ext cx="4286280" cy="4633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bdélník 4"/>
          <p:cNvSpPr/>
          <p:nvPr/>
        </p:nvSpPr>
        <p:spPr>
          <a:xfrm>
            <a:off x="4000496" y="1571612"/>
            <a:ext cx="1322568" cy="3245965"/>
          </a:xfrm>
          <a:prstGeom prst="rect">
            <a:avLst/>
          </a:prstGeom>
          <a:solidFill>
            <a:srgbClr val="FF0000">
              <a:alpha val="25098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 dirty="0">
              <a:solidFill>
                <a:schemeClr val="bg1"/>
              </a:solidFill>
            </a:endParaRPr>
          </a:p>
        </p:txBody>
      </p:sp>
      <p:grpSp>
        <p:nvGrpSpPr>
          <p:cNvPr id="6" name="Skupina 49"/>
          <p:cNvGrpSpPr>
            <a:grpSpLocks/>
          </p:cNvGrpSpPr>
          <p:nvPr/>
        </p:nvGrpSpPr>
        <p:grpSpPr bwMode="auto">
          <a:xfrm>
            <a:off x="4000496" y="4857761"/>
            <a:ext cx="1322568" cy="1214446"/>
            <a:chOff x="2286000" y="4500563"/>
            <a:chExt cx="1643063" cy="1501775"/>
          </a:xfrm>
        </p:grpSpPr>
        <p:cxnSp>
          <p:nvCxnSpPr>
            <p:cNvPr id="7" name="Přímá spojovací čára 6"/>
            <p:cNvCxnSpPr/>
            <p:nvPr/>
          </p:nvCxnSpPr>
          <p:spPr>
            <a:xfrm rot="5400000">
              <a:off x="1536563" y="5251450"/>
              <a:ext cx="1498874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Přímá spojovací čára 7"/>
            <p:cNvCxnSpPr/>
            <p:nvPr/>
          </p:nvCxnSpPr>
          <p:spPr>
            <a:xfrm>
              <a:off x="2286000" y="6000887"/>
              <a:ext cx="642937" cy="1451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Přímá spojovací čára 8"/>
            <p:cNvCxnSpPr/>
            <p:nvPr/>
          </p:nvCxnSpPr>
          <p:spPr>
            <a:xfrm rot="5400000" flipH="1" flipV="1">
              <a:off x="2785222" y="5858622"/>
              <a:ext cx="285845" cy="1587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Přímá spojovací čára 9"/>
            <p:cNvCxnSpPr/>
            <p:nvPr/>
          </p:nvCxnSpPr>
          <p:spPr>
            <a:xfrm>
              <a:off x="2928937" y="5715042"/>
              <a:ext cx="1000126" cy="1451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Přímá spojovací čára 10"/>
            <p:cNvCxnSpPr/>
            <p:nvPr/>
          </p:nvCxnSpPr>
          <p:spPr>
            <a:xfrm rot="5400000" flipH="1" flipV="1">
              <a:off x="3321030" y="5108459"/>
              <a:ext cx="1214480" cy="1587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Přímá spojovací čára 11"/>
            <p:cNvCxnSpPr/>
            <p:nvPr/>
          </p:nvCxnSpPr>
          <p:spPr>
            <a:xfrm>
              <a:off x="2286000" y="4500563"/>
              <a:ext cx="1643063" cy="1451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Obdélník 12"/>
          <p:cNvSpPr/>
          <p:nvPr/>
        </p:nvSpPr>
        <p:spPr>
          <a:xfrm>
            <a:off x="5572132" y="1500174"/>
            <a:ext cx="1143008" cy="4357718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4" name="Obdélník 13"/>
          <p:cNvSpPr/>
          <p:nvPr/>
        </p:nvSpPr>
        <p:spPr>
          <a:xfrm>
            <a:off x="7000892" y="1571612"/>
            <a:ext cx="1071570" cy="1928826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5" name="Obdélník 14"/>
          <p:cNvSpPr/>
          <p:nvPr/>
        </p:nvSpPr>
        <p:spPr>
          <a:xfrm>
            <a:off x="7000892" y="3500438"/>
            <a:ext cx="1071570" cy="2357454"/>
          </a:xfrm>
          <a:prstGeom prst="rect">
            <a:avLst/>
          </a:prstGeom>
          <a:solidFill>
            <a:srgbClr val="0070C0">
              <a:alpha val="23137"/>
            </a:srgbClr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6" name="Obdélník 15"/>
          <p:cNvSpPr/>
          <p:nvPr/>
        </p:nvSpPr>
        <p:spPr>
          <a:xfrm>
            <a:off x="4500556" y="1571611"/>
            <a:ext cx="642947" cy="309867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cxnSp>
        <p:nvCxnSpPr>
          <p:cNvPr id="17" name="Přímá spojovací čára 16"/>
          <p:cNvCxnSpPr/>
          <p:nvPr/>
        </p:nvCxnSpPr>
        <p:spPr>
          <a:xfrm rot="5400000">
            <a:off x="4071125" y="1500983"/>
            <a:ext cx="144668" cy="174"/>
          </a:xfrm>
          <a:prstGeom prst="line">
            <a:avLst/>
          </a:prstGeom>
          <a:ln w="1905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ovací čára 17"/>
          <p:cNvCxnSpPr/>
          <p:nvPr/>
        </p:nvCxnSpPr>
        <p:spPr>
          <a:xfrm>
            <a:off x="4143372" y="1428736"/>
            <a:ext cx="1243405" cy="12982"/>
          </a:xfrm>
          <a:prstGeom prst="line">
            <a:avLst/>
          </a:prstGeom>
          <a:ln w="1905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ovací čára 18"/>
          <p:cNvCxnSpPr/>
          <p:nvPr/>
        </p:nvCxnSpPr>
        <p:spPr>
          <a:xfrm rot="5400000">
            <a:off x="3644108" y="3214693"/>
            <a:ext cx="3571091" cy="794"/>
          </a:xfrm>
          <a:prstGeom prst="line">
            <a:avLst/>
          </a:prstGeom>
          <a:ln w="1905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ovací šipka 19"/>
          <p:cNvCxnSpPr/>
          <p:nvPr/>
        </p:nvCxnSpPr>
        <p:spPr>
          <a:xfrm>
            <a:off x="5429256" y="1714501"/>
            <a:ext cx="191145" cy="1369"/>
          </a:xfrm>
          <a:prstGeom prst="straightConnector1">
            <a:avLst/>
          </a:prstGeom>
          <a:ln w="19050"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ovací šipka 20"/>
          <p:cNvCxnSpPr/>
          <p:nvPr/>
        </p:nvCxnSpPr>
        <p:spPr>
          <a:xfrm>
            <a:off x="5429256" y="2500313"/>
            <a:ext cx="191145" cy="1370"/>
          </a:xfrm>
          <a:prstGeom prst="straightConnector1">
            <a:avLst/>
          </a:prstGeom>
          <a:ln w="19050"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ovací šipka 21"/>
          <p:cNvCxnSpPr/>
          <p:nvPr/>
        </p:nvCxnSpPr>
        <p:spPr>
          <a:xfrm>
            <a:off x="5429256" y="4429132"/>
            <a:ext cx="191145" cy="1370"/>
          </a:xfrm>
          <a:prstGeom prst="straightConnector1">
            <a:avLst/>
          </a:prstGeom>
          <a:ln w="19050"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ovací šipka 22"/>
          <p:cNvCxnSpPr/>
          <p:nvPr/>
        </p:nvCxnSpPr>
        <p:spPr>
          <a:xfrm>
            <a:off x="5429256" y="3286124"/>
            <a:ext cx="191145" cy="1369"/>
          </a:xfrm>
          <a:prstGeom prst="straightConnector1">
            <a:avLst/>
          </a:prstGeom>
          <a:ln w="19050"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římá spojovací šipka 23"/>
          <p:cNvCxnSpPr/>
          <p:nvPr/>
        </p:nvCxnSpPr>
        <p:spPr>
          <a:xfrm>
            <a:off x="5429256" y="5000636"/>
            <a:ext cx="191145" cy="1369"/>
          </a:xfrm>
          <a:prstGeom prst="straightConnector1">
            <a:avLst/>
          </a:prstGeom>
          <a:ln w="19050"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šipka 24"/>
          <p:cNvCxnSpPr/>
          <p:nvPr/>
        </p:nvCxnSpPr>
        <p:spPr>
          <a:xfrm flipV="1">
            <a:off x="7143768" y="3286124"/>
            <a:ext cx="285752" cy="273248"/>
          </a:xfrm>
          <a:prstGeom prst="straightConnector1">
            <a:avLst/>
          </a:prstGeom>
          <a:ln w="19050"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bdélník 25"/>
          <p:cNvSpPr/>
          <p:nvPr/>
        </p:nvSpPr>
        <p:spPr>
          <a:xfrm>
            <a:off x="1785918" y="1500174"/>
            <a:ext cx="1210584" cy="4929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cs-CZ" dirty="0" smtClean="0">
                <a:solidFill>
                  <a:schemeClr val="tx1"/>
                </a:solidFill>
              </a:rPr>
              <a:t>LEGEND: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27" name="Obdélník 26"/>
          <p:cNvSpPr/>
          <p:nvPr/>
        </p:nvSpPr>
        <p:spPr>
          <a:xfrm>
            <a:off x="1928794" y="3357562"/>
            <a:ext cx="1401729" cy="4929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cs-CZ" sz="1400" dirty="0" err="1" smtClean="0">
                <a:solidFill>
                  <a:schemeClr val="tx1"/>
                </a:solidFill>
              </a:rPr>
              <a:t>Montage</a:t>
            </a:r>
            <a:r>
              <a:rPr lang="cs-CZ" sz="1400" dirty="0" smtClean="0">
                <a:solidFill>
                  <a:schemeClr val="tx1"/>
                </a:solidFill>
              </a:rPr>
              <a:t> </a:t>
            </a:r>
            <a:r>
              <a:rPr lang="cs-CZ" sz="1400" dirty="0">
                <a:solidFill>
                  <a:schemeClr val="tx1"/>
                </a:solidFill>
              </a:rPr>
              <a:t>E93</a:t>
            </a:r>
          </a:p>
        </p:txBody>
      </p:sp>
      <p:grpSp>
        <p:nvGrpSpPr>
          <p:cNvPr id="28" name="Group 44"/>
          <p:cNvGrpSpPr>
            <a:grpSpLocks/>
          </p:cNvGrpSpPr>
          <p:nvPr/>
        </p:nvGrpSpPr>
        <p:grpSpPr bwMode="auto">
          <a:xfrm>
            <a:off x="1643056" y="2083286"/>
            <a:ext cx="2000650" cy="2196241"/>
            <a:chOff x="675" y="900"/>
            <a:chExt cx="1413" cy="1604"/>
          </a:xfrm>
        </p:grpSpPr>
        <p:sp>
          <p:nvSpPr>
            <p:cNvPr id="29" name="Obdélník 28"/>
            <p:cNvSpPr/>
            <p:nvPr/>
          </p:nvSpPr>
          <p:spPr>
            <a:xfrm>
              <a:off x="855" y="900"/>
              <a:ext cx="810" cy="36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cs-CZ" sz="1400" dirty="0">
                  <a:solidFill>
                    <a:schemeClr val="tx1"/>
                  </a:solidFill>
                </a:rPr>
                <a:t>  </a:t>
              </a:r>
              <a:r>
                <a:rPr lang="cs-CZ" sz="1400" dirty="0" err="1" smtClean="0">
                  <a:solidFill>
                    <a:schemeClr val="tx1"/>
                  </a:solidFill>
                </a:rPr>
                <a:t>Sewing</a:t>
              </a:r>
              <a:r>
                <a:rPr lang="cs-CZ" sz="1400" dirty="0" smtClean="0">
                  <a:solidFill>
                    <a:schemeClr val="tx1"/>
                  </a:solidFill>
                </a:rPr>
                <a:t> </a:t>
              </a:r>
              <a:r>
                <a:rPr lang="cs-CZ" sz="1400" dirty="0">
                  <a:solidFill>
                    <a:schemeClr val="tx1"/>
                  </a:solidFill>
                </a:rPr>
                <a:t>DA</a:t>
              </a:r>
            </a:p>
          </p:txBody>
        </p:sp>
        <p:grpSp>
          <p:nvGrpSpPr>
            <p:cNvPr id="30" name="Skupina 79"/>
            <p:cNvGrpSpPr>
              <a:grpSpLocks/>
            </p:cNvGrpSpPr>
            <p:nvPr/>
          </p:nvGrpSpPr>
          <p:grpSpPr bwMode="auto">
            <a:xfrm>
              <a:off x="675" y="1080"/>
              <a:ext cx="1413" cy="1424"/>
              <a:chOff x="1071538" y="1714488"/>
              <a:chExt cx="2241663" cy="2258571"/>
            </a:xfrm>
          </p:grpSpPr>
          <p:grpSp>
            <p:nvGrpSpPr>
              <p:cNvPr id="31" name="Skupina 78"/>
              <p:cNvGrpSpPr>
                <a:grpSpLocks/>
              </p:cNvGrpSpPr>
              <p:nvPr/>
            </p:nvGrpSpPr>
            <p:grpSpPr bwMode="auto">
              <a:xfrm>
                <a:off x="1071538" y="1714488"/>
                <a:ext cx="1757793" cy="1858976"/>
                <a:chOff x="1071538" y="1714488"/>
                <a:chExt cx="1757793" cy="1858976"/>
              </a:xfrm>
            </p:grpSpPr>
            <p:cxnSp>
              <p:nvCxnSpPr>
                <p:cNvPr id="33" name="Přímá spojovací šipka 32"/>
                <p:cNvCxnSpPr/>
                <p:nvPr/>
              </p:nvCxnSpPr>
              <p:spPr>
                <a:xfrm>
                  <a:off x="1071538" y="1714488"/>
                  <a:ext cx="428628" cy="0"/>
                </a:xfrm>
                <a:prstGeom prst="straightConnector1">
                  <a:avLst/>
                </a:prstGeom>
                <a:ln w="34925" cmpd="sng">
                  <a:solidFill>
                    <a:srgbClr val="FF0000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Přímá spojovací šipka 33"/>
                <p:cNvCxnSpPr/>
                <p:nvPr/>
              </p:nvCxnSpPr>
              <p:spPr>
                <a:xfrm>
                  <a:off x="1071538" y="2285992"/>
                  <a:ext cx="428628" cy="0"/>
                </a:xfrm>
                <a:prstGeom prst="straightConnector1">
                  <a:avLst/>
                </a:prstGeom>
                <a:ln w="34925" cmpd="sng">
                  <a:solidFill>
                    <a:srgbClr val="00B0F0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Přímá spojovací šipka 34"/>
                <p:cNvCxnSpPr/>
                <p:nvPr/>
              </p:nvCxnSpPr>
              <p:spPr>
                <a:xfrm rot="10800000" flipV="1">
                  <a:off x="1071538" y="2857496"/>
                  <a:ext cx="428628" cy="0"/>
                </a:xfrm>
                <a:prstGeom prst="straightConnector1">
                  <a:avLst/>
                </a:prstGeom>
                <a:ln w="34925" cmpd="sng">
                  <a:solidFill>
                    <a:srgbClr val="00B050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Přímá spojovací šipka 35"/>
                <p:cNvCxnSpPr/>
                <p:nvPr/>
              </p:nvCxnSpPr>
              <p:spPr>
                <a:xfrm rot="10800000">
                  <a:off x="1071538" y="2571744"/>
                  <a:ext cx="428628" cy="0"/>
                </a:xfrm>
                <a:prstGeom prst="straightConnector1">
                  <a:avLst/>
                </a:prstGeom>
                <a:ln w="34925" cmpd="sng">
                  <a:solidFill>
                    <a:srgbClr val="FFC000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Přímá spojovací šipka 36"/>
                <p:cNvCxnSpPr/>
                <p:nvPr/>
              </p:nvCxnSpPr>
              <p:spPr>
                <a:xfrm rot="10800000" flipV="1">
                  <a:off x="1071538" y="2000240"/>
                  <a:ext cx="428628" cy="0"/>
                </a:xfrm>
                <a:prstGeom prst="straightConnector1">
                  <a:avLst/>
                </a:prstGeom>
                <a:ln w="34925" cmpd="sng">
                  <a:solidFill>
                    <a:srgbClr val="0070C0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Přímá spojovací šipka 37"/>
                <p:cNvCxnSpPr/>
                <p:nvPr/>
              </p:nvCxnSpPr>
              <p:spPr>
                <a:xfrm>
                  <a:off x="1071538" y="3143248"/>
                  <a:ext cx="428628" cy="1588"/>
                </a:xfrm>
                <a:prstGeom prst="straightConnector1">
                  <a:avLst/>
                </a:prstGeom>
                <a:ln w="34925" cmpd="sng">
                  <a:solidFill>
                    <a:srgbClr val="7030A0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9" name="Obdélník 38"/>
                <p:cNvSpPr/>
                <p:nvPr/>
              </p:nvSpPr>
              <p:spPr>
                <a:xfrm>
                  <a:off x="1472008" y="2574214"/>
                  <a:ext cx="1357323" cy="57150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cs-CZ" sz="1400" dirty="0" err="1" smtClean="0">
                      <a:solidFill>
                        <a:schemeClr val="tx1"/>
                      </a:solidFill>
                    </a:rPr>
                    <a:t>MontageVAG</a:t>
                  </a:r>
                  <a:endParaRPr lang="cs-CZ" sz="14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" name="Obdélník 39"/>
                <p:cNvSpPr/>
                <p:nvPr/>
              </p:nvSpPr>
              <p:spPr>
                <a:xfrm>
                  <a:off x="1357290" y="2000240"/>
                  <a:ext cx="1285884" cy="57150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cs-CZ" sz="1400" dirty="0">
                      <a:solidFill>
                        <a:schemeClr val="tx1"/>
                      </a:solidFill>
                    </a:rPr>
                    <a:t>  </a:t>
                  </a:r>
                  <a:r>
                    <a:rPr lang="cs-CZ" sz="1400" dirty="0" err="1" smtClean="0">
                      <a:solidFill>
                        <a:schemeClr val="tx1"/>
                      </a:solidFill>
                    </a:rPr>
                    <a:t>Sewing</a:t>
                  </a:r>
                  <a:r>
                    <a:rPr lang="cs-CZ" sz="1400" dirty="0" smtClean="0">
                      <a:solidFill>
                        <a:schemeClr val="tx1"/>
                      </a:solidFill>
                    </a:rPr>
                    <a:t> </a:t>
                  </a:r>
                  <a:r>
                    <a:rPr lang="cs-CZ" sz="1400" dirty="0">
                      <a:solidFill>
                        <a:schemeClr val="tx1"/>
                      </a:solidFill>
                    </a:rPr>
                    <a:t>GB</a:t>
                  </a:r>
                </a:p>
              </p:txBody>
            </p:sp>
            <p:sp>
              <p:nvSpPr>
                <p:cNvPr id="41" name="Obdélník 40"/>
                <p:cNvSpPr/>
                <p:nvPr/>
              </p:nvSpPr>
              <p:spPr>
                <a:xfrm>
                  <a:off x="1391911" y="2243153"/>
                  <a:ext cx="1422251" cy="57150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cs-CZ" sz="1400" dirty="0">
                      <a:solidFill>
                        <a:schemeClr val="tx1"/>
                      </a:solidFill>
                    </a:rPr>
                    <a:t> </a:t>
                  </a:r>
                  <a:r>
                    <a:rPr lang="cs-CZ" sz="1400" dirty="0" err="1" smtClean="0">
                      <a:solidFill>
                        <a:schemeClr val="tx1"/>
                      </a:solidFill>
                    </a:rPr>
                    <a:t>Montage</a:t>
                  </a:r>
                  <a:r>
                    <a:rPr lang="cs-CZ" sz="1400" dirty="0" smtClean="0">
                      <a:solidFill>
                        <a:schemeClr val="tx1"/>
                      </a:solidFill>
                    </a:rPr>
                    <a:t> </a:t>
                  </a:r>
                  <a:r>
                    <a:rPr lang="cs-CZ" sz="1400" dirty="0">
                      <a:solidFill>
                        <a:schemeClr val="tx1"/>
                      </a:solidFill>
                    </a:rPr>
                    <a:t>DA</a:t>
                  </a:r>
                </a:p>
              </p:txBody>
            </p:sp>
            <p:sp>
              <p:nvSpPr>
                <p:cNvPr id="42" name="Obdélník 41"/>
                <p:cNvSpPr/>
                <p:nvPr/>
              </p:nvSpPr>
              <p:spPr>
                <a:xfrm>
                  <a:off x="1428727" y="1714556"/>
                  <a:ext cx="1285884" cy="57148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cs-CZ" sz="1400" dirty="0">
                      <a:solidFill>
                        <a:schemeClr val="tx1"/>
                      </a:solidFill>
                    </a:rPr>
                    <a:t> </a:t>
                  </a:r>
                  <a:r>
                    <a:rPr lang="cs-CZ" sz="1400" dirty="0" err="1" smtClean="0">
                      <a:solidFill>
                        <a:schemeClr val="tx1"/>
                      </a:solidFill>
                    </a:rPr>
                    <a:t>Sewing</a:t>
                  </a:r>
                  <a:r>
                    <a:rPr lang="cs-CZ" sz="1400" dirty="0" smtClean="0">
                      <a:solidFill>
                        <a:schemeClr val="tx1"/>
                      </a:solidFill>
                    </a:rPr>
                    <a:t> </a:t>
                  </a:r>
                  <a:r>
                    <a:rPr lang="cs-CZ" sz="1400" dirty="0">
                      <a:solidFill>
                        <a:schemeClr val="tx1"/>
                      </a:solidFill>
                    </a:rPr>
                    <a:t>VAG</a:t>
                  </a:r>
                </a:p>
              </p:txBody>
            </p:sp>
            <p:cxnSp>
              <p:nvCxnSpPr>
                <p:cNvPr id="43" name="Přímá spojovací čára 42"/>
                <p:cNvCxnSpPr/>
                <p:nvPr/>
              </p:nvCxnSpPr>
              <p:spPr>
                <a:xfrm rot="10800000" flipV="1">
                  <a:off x="1071538" y="3571876"/>
                  <a:ext cx="428628" cy="1588"/>
                </a:xfrm>
                <a:prstGeom prst="line">
                  <a:avLst/>
                </a:prstGeom>
                <a:ln w="19050">
                  <a:solidFill>
                    <a:srgbClr val="C000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Obdélník 31"/>
              <p:cNvSpPr/>
              <p:nvPr/>
            </p:nvSpPr>
            <p:spPr>
              <a:xfrm>
                <a:off x="1391762" y="3401634"/>
                <a:ext cx="1921439" cy="57142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cs-CZ" sz="1400" dirty="0" smtClean="0">
                    <a:solidFill>
                      <a:schemeClr val="tx1"/>
                    </a:solidFill>
                  </a:rPr>
                  <a:t>Bag </a:t>
                </a:r>
                <a:r>
                  <a:rPr lang="cs-CZ" sz="1400" dirty="0" err="1" smtClean="0">
                    <a:solidFill>
                      <a:schemeClr val="tx1"/>
                    </a:solidFill>
                  </a:rPr>
                  <a:t>leaving</a:t>
                </a:r>
                <a:r>
                  <a:rPr lang="cs-CZ" sz="1400" dirty="0" smtClean="0">
                    <a:solidFill>
                      <a:schemeClr val="tx1"/>
                    </a:solidFill>
                  </a:rPr>
                  <a:t> </a:t>
                </a:r>
                <a:r>
                  <a:rPr lang="cs-CZ" sz="1400" dirty="0" err="1" smtClean="0">
                    <a:solidFill>
                      <a:schemeClr val="tx1"/>
                    </a:solidFill>
                  </a:rPr>
                  <a:t>sewing</a:t>
                </a:r>
                <a:r>
                  <a:rPr lang="cs-CZ" sz="1400" dirty="0" smtClean="0">
                    <a:solidFill>
                      <a:schemeClr val="tx1"/>
                    </a:solidFill>
                  </a:rPr>
                  <a:t> line to </a:t>
                </a:r>
                <a:r>
                  <a:rPr lang="cs-CZ" sz="1400" dirty="0" err="1" smtClean="0">
                    <a:solidFill>
                      <a:schemeClr val="tx1"/>
                    </a:solidFill>
                  </a:rPr>
                  <a:t>montage</a:t>
                </a:r>
                <a:r>
                  <a:rPr lang="cs-CZ" sz="1400" dirty="0" smtClean="0">
                    <a:solidFill>
                      <a:schemeClr val="tx1"/>
                    </a:solidFill>
                  </a:rPr>
                  <a:t> line</a:t>
                </a:r>
                <a:endParaRPr lang="cs-CZ" sz="1400" dirty="0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Material</a:t>
            </a:r>
            <a:r>
              <a:rPr lang="cs-CZ" dirty="0" smtClean="0"/>
              <a:t> </a:t>
            </a:r>
            <a:r>
              <a:rPr lang="cs-CZ" dirty="0" err="1" smtClean="0"/>
              <a:t>flows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/>
          </a:p>
        </p:txBody>
      </p:sp>
      <p:pic>
        <p:nvPicPr>
          <p:cNvPr id="3096" name="obrázek 24" descr="VAG pred"/>
          <p:cNvPicPr>
            <a:picLocks noChangeAspect="1" noChangeArrowheads="1"/>
          </p:cNvPicPr>
          <p:nvPr/>
        </p:nvPicPr>
        <p:blipFill>
          <a:blip r:embed="rId2" cstate="print"/>
          <a:srcRect t="9399" b="3699"/>
          <a:stretch>
            <a:fillRect/>
          </a:stretch>
        </p:blipFill>
        <p:spPr bwMode="auto">
          <a:xfrm>
            <a:off x="2357422" y="1357298"/>
            <a:ext cx="5156200" cy="1754187"/>
          </a:xfrm>
          <a:prstGeom prst="rect">
            <a:avLst/>
          </a:prstGeom>
          <a:noFill/>
        </p:spPr>
      </p:pic>
      <p:sp>
        <p:nvSpPr>
          <p:cNvPr id="3095" name="Rectangle 23"/>
          <p:cNvSpPr>
            <a:spLocks noChangeArrowheads="1"/>
          </p:cNvSpPr>
          <p:nvPr/>
        </p:nvSpPr>
        <p:spPr bwMode="auto">
          <a:xfrm>
            <a:off x="6303982" y="2714620"/>
            <a:ext cx="461962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2b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94" name="Rectangle 22"/>
          <p:cNvSpPr>
            <a:spLocks noChangeArrowheads="1"/>
          </p:cNvSpPr>
          <p:nvPr/>
        </p:nvSpPr>
        <p:spPr bwMode="auto">
          <a:xfrm>
            <a:off x="3711594" y="2838445"/>
            <a:ext cx="300038" cy="26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93" name="Rectangle 21"/>
          <p:cNvSpPr>
            <a:spLocks noChangeArrowheads="1"/>
          </p:cNvSpPr>
          <p:nvPr/>
        </p:nvSpPr>
        <p:spPr bwMode="auto">
          <a:xfrm>
            <a:off x="4286269" y="2724145"/>
            <a:ext cx="215900" cy="24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4117994" y="1663695"/>
            <a:ext cx="228600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91" name="Rectangle 19"/>
          <p:cNvSpPr>
            <a:spLocks noChangeArrowheads="1"/>
          </p:cNvSpPr>
          <p:nvPr/>
        </p:nvSpPr>
        <p:spPr bwMode="auto">
          <a:xfrm>
            <a:off x="4921269" y="1860545"/>
            <a:ext cx="249238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4657744" y="2549520"/>
            <a:ext cx="242888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5391169" y="2724145"/>
            <a:ext cx="255588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6238894" y="2738433"/>
            <a:ext cx="415925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7286644" y="2714620"/>
            <a:ext cx="215900" cy="26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7034232" y="1638295"/>
            <a:ext cx="252412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5638819" y="1652583"/>
            <a:ext cx="215900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3286116" y="1785926"/>
            <a:ext cx="4078288" cy="1162050"/>
            <a:chOff x="3489" y="9879"/>
            <a:chExt cx="6423" cy="1830"/>
          </a:xfrm>
        </p:grpSpPr>
        <p:sp>
          <p:nvSpPr>
            <p:cNvPr id="3084" name="AutoShape 12"/>
            <p:cNvSpPr>
              <a:spLocks noChangeShapeType="1"/>
            </p:cNvSpPr>
            <p:nvPr/>
          </p:nvSpPr>
          <p:spPr bwMode="auto">
            <a:xfrm flipH="1" flipV="1">
              <a:off x="9586" y="10245"/>
              <a:ext cx="326" cy="1265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083" name="AutoShape 11"/>
            <p:cNvSpPr>
              <a:spLocks noChangeShapeType="1"/>
            </p:cNvSpPr>
            <p:nvPr/>
          </p:nvSpPr>
          <p:spPr bwMode="auto">
            <a:xfrm flipH="1" flipV="1">
              <a:off x="7639" y="9879"/>
              <a:ext cx="1865" cy="294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082" name="AutoShape 10"/>
            <p:cNvSpPr>
              <a:spLocks noChangeShapeType="1"/>
            </p:cNvSpPr>
            <p:nvPr/>
          </p:nvSpPr>
          <p:spPr bwMode="auto">
            <a:xfrm flipH="1">
              <a:off x="6993" y="9879"/>
              <a:ext cx="596" cy="1583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081" name="AutoShape 9"/>
            <p:cNvSpPr>
              <a:spLocks noChangeShapeType="1"/>
            </p:cNvSpPr>
            <p:nvPr/>
          </p:nvSpPr>
          <p:spPr bwMode="auto">
            <a:xfrm flipH="1">
              <a:off x="6138" y="11510"/>
              <a:ext cx="739" cy="1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080" name="AutoShape 8"/>
            <p:cNvSpPr>
              <a:spLocks noChangeShapeType="1"/>
            </p:cNvSpPr>
            <p:nvPr/>
          </p:nvSpPr>
          <p:spPr bwMode="auto">
            <a:xfrm flipH="1" flipV="1">
              <a:off x="5972" y="10134"/>
              <a:ext cx="83" cy="1406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079" name="AutoShape 7"/>
            <p:cNvSpPr>
              <a:spLocks noChangeShapeType="1"/>
            </p:cNvSpPr>
            <p:nvPr/>
          </p:nvSpPr>
          <p:spPr bwMode="auto">
            <a:xfrm flipH="1">
              <a:off x="5144" y="10086"/>
              <a:ext cx="825" cy="4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078" name="AutoShape 6"/>
            <p:cNvSpPr>
              <a:spLocks noChangeShapeType="1"/>
            </p:cNvSpPr>
            <p:nvPr/>
          </p:nvSpPr>
          <p:spPr bwMode="auto">
            <a:xfrm>
              <a:off x="5139" y="10173"/>
              <a:ext cx="11" cy="1429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077" name="AutoShape 5"/>
            <p:cNvSpPr>
              <a:spLocks noChangeShapeType="1"/>
            </p:cNvSpPr>
            <p:nvPr/>
          </p:nvSpPr>
          <p:spPr bwMode="auto">
            <a:xfrm flipH="1">
              <a:off x="4449" y="11684"/>
              <a:ext cx="605" cy="4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076" name="AutoShape 4"/>
            <p:cNvSpPr>
              <a:spLocks noChangeShapeType="1"/>
            </p:cNvSpPr>
            <p:nvPr/>
          </p:nvSpPr>
          <p:spPr bwMode="auto">
            <a:xfrm flipH="1" flipV="1">
              <a:off x="3489" y="11107"/>
              <a:ext cx="766" cy="602"/>
            </a:xfrm>
            <a:prstGeom prst="straightConnector1">
              <a:avLst/>
            </a:prstGeom>
            <a:noFill/>
            <a:ln w="38100">
              <a:solidFill>
                <a:srgbClr val="000000"/>
              </a:solidFill>
              <a:prstDash val="sysDot"/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075" name="Line 3"/>
            <p:cNvSpPr>
              <a:spLocks noChangeShapeType="1"/>
            </p:cNvSpPr>
            <p:nvPr/>
          </p:nvSpPr>
          <p:spPr bwMode="auto">
            <a:xfrm flipH="1">
              <a:off x="8544" y="10264"/>
              <a:ext cx="982" cy="131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074" name="Line 2"/>
            <p:cNvSpPr>
              <a:spLocks noChangeShapeType="1"/>
            </p:cNvSpPr>
            <p:nvPr/>
          </p:nvSpPr>
          <p:spPr bwMode="auto">
            <a:xfrm flipH="1" flipV="1">
              <a:off x="6998" y="11510"/>
              <a:ext cx="1457" cy="10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</p:grpSp>
      <p:pic>
        <p:nvPicPr>
          <p:cNvPr id="3109" name="obrázek 12"/>
          <p:cNvPicPr>
            <a:picLocks noChangeAspect="1" noChangeArrowheads="1"/>
          </p:cNvPicPr>
          <p:nvPr/>
        </p:nvPicPr>
        <p:blipFill>
          <a:blip r:embed="rId3" cstate="print"/>
          <a:srcRect t="4774" b="2155"/>
          <a:stretch>
            <a:fillRect/>
          </a:stretch>
        </p:blipFill>
        <p:spPr bwMode="auto">
          <a:xfrm>
            <a:off x="2428860" y="4071942"/>
            <a:ext cx="5192713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38"/>
          <p:cNvGrpSpPr>
            <a:grpSpLocks/>
          </p:cNvGrpSpPr>
          <p:nvPr/>
        </p:nvGrpSpPr>
        <p:grpSpPr bwMode="auto">
          <a:xfrm>
            <a:off x="2349485" y="4314830"/>
            <a:ext cx="5124450" cy="1404937"/>
            <a:chOff x="1249" y="5437"/>
            <a:chExt cx="9060" cy="2517"/>
          </a:xfrm>
        </p:grpSpPr>
        <p:sp>
          <p:nvSpPr>
            <p:cNvPr id="3111" name="Rectangle 39"/>
            <p:cNvSpPr>
              <a:spLocks noChangeArrowheads="1"/>
            </p:cNvSpPr>
            <p:nvPr/>
          </p:nvSpPr>
          <p:spPr bwMode="auto">
            <a:xfrm>
              <a:off x="1249" y="5658"/>
              <a:ext cx="450" cy="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cs-CZ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D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6" name="Group 40"/>
            <p:cNvGrpSpPr>
              <a:grpSpLocks/>
            </p:cNvGrpSpPr>
            <p:nvPr/>
          </p:nvGrpSpPr>
          <p:grpSpPr bwMode="auto">
            <a:xfrm>
              <a:off x="1330" y="5437"/>
              <a:ext cx="8979" cy="2517"/>
              <a:chOff x="1330" y="5437"/>
              <a:chExt cx="8979" cy="2517"/>
            </a:xfrm>
          </p:grpSpPr>
          <p:sp>
            <p:nvSpPr>
              <p:cNvPr id="3113" name="Rectangle 41"/>
              <p:cNvSpPr>
                <a:spLocks noChangeArrowheads="1"/>
              </p:cNvSpPr>
              <p:nvPr/>
            </p:nvSpPr>
            <p:spPr bwMode="auto">
              <a:xfrm>
                <a:off x="1330" y="7110"/>
                <a:ext cx="369" cy="3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cs-CZ" sz="9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C</a:t>
                </a:r>
                <a:endParaRPr kumimoji="0" lang="cs-C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7" name="Group 42"/>
              <p:cNvGrpSpPr>
                <a:grpSpLocks/>
              </p:cNvGrpSpPr>
              <p:nvPr/>
            </p:nvGrpSpPr>
            <p:grpSpPr bwMode="auto">
              <a:xfrm>
                <a:off x="1600" y="5437"/>
                <a:ext cx="8709" cy="2517"/>
                <a:chOff x="1600" y="5437"/>
                <a:chExt cx="8709" cy="2517"/>
              </a:xfrm>
            </p:grpSpPr>
            <p:sp>
              <p:nvSpPr>
                <p:cNvPr id="3115" name="Rectangle 43"/>
                <p:cNvSpPr>
                  <a:spLocks noChangeArrowheads="1"/>
                </p:cNvSpPr>
                <p:nvPr/>
              </p:nvSpPr>
              <p:spPr bwMode="auto">
                <a:xfrm>
                  <a:off x="2631" y="7367"/>
                  <a:ext cx="624" cy="38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cs-CZ" sz="900" b="0" i="0" u="none" strike="noStrike" cap="none" normalizeH="0" baseline="0" smtClean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Arial" pitchFamily="34" charset="0"/>
                      <a:cs typeface="Arial" pitchFamily="34" charset="0"/>
                    </a:rPr>
                    <a:t>10</a:t>
                  </a:r>
                  <a:endParaRPr kumimoji="0" lang="cs-CZ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grpSp>
              <p:nvGrpSpPr>
                <p:cNvPr id="8" name="Group 44"/>
                <p:cNvGrpSpPr>
                  <a:grpSpLocks/>
                </p:cNvGrpSpPr>
                <p:nvPr/>
              </p:nvGrpSpPr>
              <p:grpSpPr bwMode="auto">
                <a:xfrm>
                  <a:off x="1600" y="5437"/>
                  <a:ext cx="8709" cy="2517"/>
                  <a:chOff x="1600" y="5437"/>
                  <a:chExt cx="8709" cy="2517"/>
                </a:xfrm>
              </p:grpSpPr>
              <p:sp>
                <p:nvSpPr>
                  <p:cNvPr id="3117" name="Rectangle 45"/>
                  <p:cNvSpPr>
                    <a:spLocks noChangeArrowheads="1"/>
                  </p:cNvSpPr>
                  <p:nvPr/>
                </p:nvSpPr>
                <p:spPr bwMode="auto">
                  <a:xfrm>
                    <a:off x="2383" y="5907"/>
                    <a:ext cx="624" cy="3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cs-CZ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9</a:t>
                    </a:r>
                    <a:endParaRPr kumimoji="0" lang="cs-CZ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grpSp>
                <p:nvGrpSpPr>
                  <p:cNvPr id="9" name="Group 46"/>
                  <p:cNvGrpSpPr>
                    <a:grpSpLocks/>
                  </p:cNvGrpSpPr>
                  <p:nvPr/>
                </p:nvGrpSpPr>
                <p:grpSpPr bwMode="auto">
                  <a:xfrm>
                    <a:off x="1600" y="5437"/>
                    <a:ext cx="8709" cy="2517"/>
                    <a:chOff x="1600" y="5437"/>
                    <a:chExt cx="8709" cy="2517"/>
                  </a:xfrm>
                </p:grpSpPr>
                <p:sp>
                  <p:nvSpPr>
                    <p:cNvPr id="3119" name="Rectangle 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55" y="7018"/>
                      <a:ext cx="624" cy="38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kumimoji="0" lang="cs-CZ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grpSp>
                  <p:nvGrpSpPr>
                    <p:cNvPr id="10" name="Group 4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600" y="5437"/>
                      <a:ext cx="8709" cy="2517"/>
                      <a:chOff x="1600" y="5437"/>
                      <a:chExt cx="8709" cy="2517"/>
                    </a:xfrm>
                  </p:grpSpPr>
                  <p:sp>
                    <p:nvSpPr>
                      <p:cNvPr id="3121" name="Rectangle 4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49" y="5501"/>
                        <a:ext cx="369" cy="3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ts val="100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cs-CZ" sz="9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latin typeface="Arial" pitchFamily="34" charset="0"/>
                            <a:cs typeface="Arial" pitchFamily="34" charset="0"/>
                          </a:rPr>
                          <a:t>7</a:t>
                        </a:r>
                        <a:endPara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</p:txBody>
                  </p:sp>
                  <p:grpSp>
                    <p:nvGrpSpPr>
                      <p:cNvPr id="11" name="Group 5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600" y="5437"/>
                        <a:ext cx="8709" cy="2517"/>
                        <a:chOff x="1600" y="5437"/>
                        <a:chExt cx="8709" cy="2517"/>
                      </a:xfrm>
                    </p:grpSpPr>
                    <p:sp>
                      <p:nvSpPr>
                        <p:cNvPr id="3123" name="Rectangle 5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04" y="6376"/>
                          <a:ext cx="369" cy="38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ctr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ts val="100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0" lang="cs-CZ" sz="900" b="0" i="0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latin typeface="Arial" pitchFamily="34" charset="0"/>
                              <a:cs typeface="Arial" pitchFamily="34" charset="0"/>
                            </a:rPr>
                            <a:t>6</a:t>
                          </a:r>
                          <a:endParaRPr kumimoji="0" lang="cs-CZ" sz="18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cs typeface="Arial" pitchFamily="34" charset="0"/>
                          </a:endParaRPr>
                        </a:p>
                      </p:txBody>
                    </p:sp>
                    <p:grpSp>
                      <p:nvGrpSpPr>
                        <p:cNvPr id="12" name="Group 5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600" y="5437"/>
                          <a:ext cx="8709" cy="2517"/>
                          <a:chOff x="1600" y="5437"/>
                          <a:chExt cx="8709" cy="2517"/>
                        </a:xfrm>
                      </p:grpSpPr>
                      <p:sp>
                        <p:nvSpPr>
                          <p:cNvPr id="3125" name="Rectangle 5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175" y="7249"/>
                            <a:ext cx="410" cy="380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marL="0" marR="0" lvl="0" indent="0" algn="ctr" defTabSz="914400" rtl="0" eaLnBrk="1" fontAlgn="base" latinLnBrk="0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ts val="100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</a:pPr>
                            <a:r>
                              <a:rPr kumimoji="0" lang="cs-CZ" sz="9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rPr>
                              <a:t>B</a:t>
                            </a:r>
                            <a:endParaRPr kumimoji="0" lang="cs-CZ" sz="1800" b="0" i="0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cs typeface="Arial" pitchFamily="34" charset="0"/>
                            </a:endParaRPr>
                          </a:p>
                        </p:txBody>
                      </p:sp>
                      <p:grpSp>
                        <p:nvGrpSpPr>
                          <p:cNvPr id="13" name="Group 54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600" y="5437"/>
                            <a:ext cx="8709" cy="2517"/>
                            <a:chOff x="1600" y="5437"/>
                            <a:chExt cx="8709" cy="2517"/>
                          </a:xfrm>
                        </p:grpSpPr>
                        <p:sp>
                          <p:nvSpPr>
                            <p:cNvPr id="3127" name="Rectangle 5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5124" y="7110"/>
                              <a:ext cx="369" cy="380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ctr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cs-CZ" sz="9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latin typeface="Arial" pitchFamily="34" charset="0"/>
                                  <a:cs typeface="Arial" pitchFamily="34" charset="0"/>
                                </a:rPr>
                                <a:t>5</a:t>
                              </a:r>
                              <a:endParaRPr kumimoji="0" lang="cs-CZ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grpSp>
                          <p:nvGrpSpPr>
                            <p:cNvPr id="14" name="Group 56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600" y="5437"/>
                              <a:ext cx="8709" cy="2517"/>
                              <a:chOff x="1600" y="5437"/>
                              <a:chExt cx="8709" cy="2517"/>
                            </a:xfrm>
                          </p:grpSpPr>
                          <p:sp>
                            <p:nvSpPr>
                              <p:cNvPr id="3129" name="Rectangle 57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5195" y="5476"/>
                                <a:ext cx="369" cy="380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marL="0" marR="0" lvl="0" indent="0" algn="ctr" defTabSz="914400" rtl="0" eaLnBrk="1" fontAlgn="base" latinLnBrk="0" hangingPunct="1">
                                  <a:lnSpc>
                                    <a:spcPct val="100000"/>
                                  </a:lnSpc>
                                  <a:spcBef>
                                    <a:spcPct val="0"/>
                                  </a:spcBef>
                                  <a:spcAft>
                                    <a:spcPts val="100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</a:pPr>
                                <a:r>
                                  <a:rPr kumimoji="0" lang="cs-CZ" sz="900" b="0" i="0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latin typeface="Arial" pitchFamily="34" charset="0"/>
                                    <a:cs typeface="Arial" pitchFamily="34" charset="0"/>
                                  </a:rPr>
                                  <a:t>4</a:t>
                                </a:r>
                                <a:endParaRPr kumimoji="0" lang="cs-CZ" sz="18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Arial" pitchFamily="34" charset="0"/>
                                  <a:cs typeface="Arial" pitchFamily="34" charset="0"/>
                                </a:endParaRPr>
                              </a:p>
                            </p:txBody>
                          </p:sp>
                          <p:grpSp>
                            <p:nvGrpSpPr>
                              <p:cNvPr id="15" name="Group 58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1600" y="5437"/>
                                <a:ext cx="8709" cy="2517"/>
                                <a:chOff x="1600" y="5437"/>
                                <a:chExt cx="8709" cy="2517"/>
                              </a:xfrm>
                            </p:grpSpPr>
                            <p:sp>
                              <p:nvSpPr>
                                <p:cNvPr id="3131" name="Rectangle 59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813" y="7574"/>
                                  <a:ext cx="407" cy="380"/>
                                </a:xfrm>
                                <a:prstGeom prst="rect">
                                  <a:avLst/>
                                </a:prstGeom>
                                <a:noFill/>
                                <a:ln w="9525">
                                  <a:noFill/>
                                  <a:miter lim="800000"/>
                                  <a:headEnd/>
                                  <a:tailEnd/>
                                </a:ln>
                              </p:spPr>
                              <p:txBody>
                                <a:bodyPr vert="horz" wrap="square" lIns="91440" tIns="45720" rIns="91440" bIns="45720" numCol="1" anchor="t" anchorCtr="0" compatLnSpc="1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ts val="100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</a:pPr>
                                  <a:r>
                                    <a:rPr kumimoji="0" lang="cs-CZ" sz="900" b="0" i="0" u="none" strike="noStrike" cap="none" normalizeH="0" baseline="0" smtClean="0">
                                      <a:ln>
                                        <a:noFill/>
                                      </a:ln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Arial" pitchFamily="34" charset="0"/>
                                      <a:cs typeface="Arial" pitchFamily="34" charset="0"/>
                                    </a:rPr>
                                    <a:t>A</a:t>
                                  </a:r>
                                  <a:endParaRPr kumimoji="0" lang="cs-CZ" sz="1800" b="0" i="0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Arial" pitchFamily="34" charset="0"/>
                                    <a:cs typeface="Arial" pitchFamily="34" charset="0"/>
                                  </a:endParaRPr>
                                </a:p>
                              </p:txBody>
                            </p:sp>
                            <p:grpSp>
                              <p:nvGrpSpPr>
                                <p:cNvPr id="16" name="Group 60"/>
                                <p:cNvGrpSpPr>
                                  <a:grpSpLocks/>
                                </p:cNvGrpSpPr>
                                <p:nvPr/>
                              </p:nvGrpSpPr>
                              <p:grpSpPr bwMode="auto">
                                <a:xfrm>
                                  <a:off x="1600" y="5437"/>
                                  <a:ext cx="8709" cy="2422"/>
                                  <a:chOff x="1600" y="5437"/>
                                  <a:chExt cx="8709" cy="2422"/>
                                </a:xfrm>
                              </p:grpSpPr>
                              <p:sp>
                                <p:nvSpPr>
                                  <p:cNvPr id="3133" name="Rectangle 61"/>
                                  <p:cNvSpPr>
                                    <a:spLocks noChangeArrowheads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6575" y="7479"/>
                                    <a:ext cx="369" cy="380"/>
                                  </a:xfrm>
                                  <a:prstGeom prst="rect">
                                    <a:avLst/>
                                  </a:prstGeom>
                                  <a:noFill/>
                                  <a:ln w="9525">
                                    <a:noFill/>
                                    <a:miter lim="800000"/>
                                    <a:headEnd/>
                                    <a:tailEnd/>
                                  </a:ln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pPr marL="0" marR="0" lvl="0" indent="0" algn="ctr" defTabSz="914400" rtl="0" eaLnBrk="1" fontAlgn="base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ct val="0"/>
                                      </a:spcBef>
                                      <a:spcAft>
                                        <a:spcPts val="100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</a:pPr>
                                    <a:r>
                                      <a:rPr kumimoji="0" lang="cs-CZ" sz="900" b="0" i="0" u="none" strike="noStrike" cap="none" normalizeH="0" baseline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Arial" pitchFamily="34" charset="0"/>
                                        <a:cs typeface="Arial" pitchFamily="34" charset="0"/>
                                      </a:rPr>
                                      <a:t>3</a:t>
                                    </a:r>
                                    <a:endParaRPr kumimoji="0" lang="cs-CZ" sz="1800" b="0" i="0" u="none" strike="noStrike" cap="none" normalizeH="0" baseline="0" smtClean="0">
                                      <a:ln>
                                        <a:noFill/>
                                      </a:ln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Arial" pitchFamily="34" charset="0"/>
                                      <a:cs typeface="Arial" pitchFamily="34" charset="0"/>
                                    </a:endParaRPr>
                                  </a:p>
                                </p:txBody>
                              </p:sp>
                              <p:grpSp>
                                <p:nvGrpSpPr>
                                  <p:cNvPr id="17" name="Group 62"/>
                                  <p:cNvGrpSpPr>
                                    <a:grpSpLocks/>
                                  </p:cNvGrpSpPr>
                                  <p:nvPr/>
                                </p:nvGrpSpPr>
                                <p:grpSpPr bwMode="auto">
                                  <a:xfrm>
                                    <a:off x="1600" y="5437"/>
                                    <a:ext cx="8709" cy="2422"/>
                                    <a:chOff x="1600" y="5437"/>
                                    <a:chExt cx="8709" cy="2422"/>
                                  </a:xfrm>
                                </p:grpSpPr>
                                <p:sp>
                                  <p:nvSpPr>
                                    <p:cNvPr id="3135" name="Rectangle 63"/>
                                    <p:cNvSpPr>
                                      <a:spLocks noChangeArrowheads="1"/>
                                    </p:cNvSpPr>
                                    <p:nvPr/>
                                  </p:nvSpPr>
                                  <p:spPr bwMode="auto">
                                    <a:xfrm>
                                      <a:off x="7057" y="5978"/>
                                      <a:ext cx="369" cy="380"/>
                                    </a:xfrm>
                                    <a:prstGeom prst="rect">
                                      <a:avLst/>
                                    </a:prstGeom>
                                    <a:noFill/>
                                    <a:ln w="9525">
                                      <a:noFill/>
                                      <a:miter lim="800000"/>
                                      <a:headEnd/>
                                      <a:tailEnd/>
                                    </a:ln>
                                  </p:spPr>
                                  <p:txBody>
                                    <a:bodyPr vert="horz" wrap="square" lIns="91440" tIns="45720" rIns="91440" bIns="45720" numCol="1" anchor="t" anchorCtr="0" compatLnSpc="1">
                                      <a:prstTxWarp prst="textNoShape">
                                        <a:avLst/>
                                      </a:prstTxWarp>
                                    </a:bodyPr>
                                    <a:lstStyle/>
                                    <a:p>
                                      <a:pPr marL="0" marR="0" lvl="0" indent="0" algn="ctr" defTabSz="914400" rtl="0" eaLnBrk="1" fontAlgn="base" latinLnBrk="0" hangingPunct="1">
                                        <a:lnSpc>
                                          <a:spcPct val="100000"/>
                                        </a:lnSpc>
                                        <a:spcBef>
                                          <a:spcPct val="0"/>
                                        </a:spcBef>
                                        <a:spcAft>
                                          <a:spcPts val="1000"/>
                                        </a:spcAft>
                                        <a:buClrTx/>
                                        <a:buSzTx/>
                                        <a:buFontTx/>
                                        <a:buNone/>
                                        <a:tabLst/>
                                      </a:pPr>
                                      <a:r>
                                        <a:rPr kumimoji="0" lang="cs-CZ" sz="900" b="0" i="0" u="none" strike="noStrike" cap="none" normalizeH="0" baseline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latin typeface="Arial" pitchFamily="34" charset="0"/>
                                          <a:cs typeface="Arial" pitchFamily="34" charset="0"/>
                                        </a:rPr>
                                        <a:t>2</a:t>
                                      </a:r>
                                      <a:endParaRPr kumimoji="0" lang="cs-CZ" sz="1800" b="0" i="0" u="none" strike="noStrike" cap="none" normalizeH="0" baseline="0" smtClean="0">
                                        <a:ln>
                                          <a:noFill/>
                                        </a:ln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Arial" pitchFamily="34" charset="0"/>
                                        <a:cs typeface="Arial" pitchFamily="34" charset="0"/>
                                      </a:endParaRPr>
                                    </a:p>
                                  </p:txBody>
                                </p:sp>
                                <p:grpSp>
                                  <p:nvGrpSpPr>
                                    <p:cNvPr id="18" name="Group 64"/>
                                    <p:cNvGrpSpPr>
                                      <a:grpSpLocks/>
                                    </p:cNvGrpSpPr>
                                    <p:nvPr/>
                                  </p:nvGrpSpPr>
                                  <p:grpSpPr bwMode="auto">
                                    <a:xfrm>
                                      <a:off x="1600" y="5437"/>
                                      <a:ext cx="8709" cy="2422"/>
                                      <a:chOff x="1600" y="5437"/>
                                      <a:chExt cx="8709" cy="2422"/>
                                    </a:xfrm>
                                  </p:grpSpPr>
                                  <p:sp>
                                    <p:nvSpPr>
                                      <p:cNvPr id="3137" name="Rectangle 65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9767" y="5437"/>
                                        <a:ext cx="369" cy="380"/>
                                      </a:xfrm>
                                      <a:prstGeom prst="rect">
                                        <a:avLst/>
                                      </a:prstGeom>
                                      <a:noFill/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vert="horz" wrap="square" lIns="91440" tIns="45720" rIns="91440" bIns="45720" numCol="1" anchor="t" anchorCtr="0" compatLnSpc="1">
                                        <a:prstTxWarp prst="textNoShape">
                                          <a:avLst/>
                                        </a:prstTxWarp>
                                      </a:bodyPr>
                                      <a:lstStyle/>
                                      <a:p>
                                        <a:pPr marL="0" marR="0" lvl="0" indent="0" algn="ctr" defTabSz="914400" rtl="0" eaLnBrk="1" fontAlgn="base" latinLnBrk="0" hangingPunct="1">
                                          <a:lnSpc>
                                            <a:spcPct val="100000"/>
                                          </a:lnSpc>
                                          <a:spcBef>
                                            <a:spcPct val="0"/>
                                          </a:spcBef>
                                          <a:spcAft>
                                            <a:spcPts val="1000"/>
                                          </a:spcAft>
                                          <a:buClrTx/>
                                          <a:buSzTx/>
                                          <a:buFontTx/>
                                          <a:buNone/>
                                          <a:tabLst/>
                                        </a:pPr>
                                        <a:r>
                                          <a:rPr kumimoji="0" lang="cs-CZ" sz="900" b="0" i="0" u="none" strike="noStrike" cap="none" normalizeH="0" baseline="0" smtClean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Arial" pitchFamily="34" charset="0"/>
                                            <a:cs typeface="Arial" pitchFamily="34" charset="0"/>
                                          </a:rPr>
                                          <a:t>1</a:t>
                                        </a:r>
                                        <a:endParaRPr kumimoji="0" lang="cs-CZ" sz="1800" b="0" i="0" u="none" strike="noStrike" cap="none" normalizeH="0" baseline="0" smtClean="0">
                                          <a:ln>
                                            <a:noFill/>
                                          </a:ln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Arial" pitchFamily="34" charset="0"/>
                                          <a:cs typeface="Arial" pitchFamily="34" charset="0"/>
                                        </a:endParaRPr>
                                      </a:p>
                                    </p:txBody>
                                  </p:sp>
                                  <p:grpSp>
                                    <p:nvGrpSpPr>
                                      <p:cNvPr id="19" name="Group 66"/>
                                      <p:cNvGrpSpPr>
                                        <a:grpSpLocks/>
                                      </p:cNvGrpSpPr>
                                      <p:nvPr/>
                                    </p:nvGrpSpPr>
                                    <p:grpSpPr bwMode="auto">
                                      <a:xfrm>
                                        <a:off x="1600" y="5754"/>
                                        <a:ext cx="8709" cy="2105"/>
                                        <a:chOff x="1600" y="5754"/>
                                        <a:chExt cx="8709" cy="2105"/>
                                      </a:xfrm>
                                    </p:grpSpPr>
                                    <p:sp>
                                      <p:nvSpPr>
                                        <p:cNvPr id="3139" name="Rectangle 67"/>
                                        <p:cNvSpPr>
                                          <a:spLocks noChangeArrowheads="1"/>
                                        </p:cNvSpPr>
                                        <p:nvPr/>
                                      </p:nvSpPr>
                                      <p:spPr bwMode="auto">
                                        <a:xfrm>
                                          <a:off x="9940" y="7479"/>
                                          <a:ext cx="369" cy="380"/>
                                        </a:xfrm>
                                        <a:prstGeom prst="rect">
                                          <a:avLst/>
                                        </a:prstGeom>
                                        <a:noFill/>
                                        <a:ln w="9525">
                                          <a:noFill/>
                                          <a:miter lim="800000"/>
                                          <a:headEnd/>
                                          <a:tailEnd/>
                                        </a:ln>
                                      </p:spPr>
                                      <p:txBody>
                                        <a:bodyPr vert="horz" wrap="square" lIns="91440" tIns="45720" rIns="91440" bIns="45720" numCol="1" anchor="t" anchorCtr="0" compatLnSpc="1">
                                          <a:prstTxWarp prst="textNoShape">
                                            <a:avLst/>
                                          </a:prstTxWarp>
                                        </a:bodyPr>
                                        <a:lstStyle/>
                                        <a:p>
                                          <a:pPr marL="0" marR="0" lvl="0" indent="0" algn="ctr" defTabSz="914400" rtl="0" eaLnBrk="1" fontAlgn="base" latinLnBrk="0" hangingPunct="1">
                                            <a:lnSpc>
                                              <a:spcPct val="100000"/>
                                            </a:lnSpc>
                                            <a:spcBef>
                                              <a:spcPct val="0"/>
                                            </a:spcBef>
                                            <a:spcAft>
                                              <a:spcPts val="1000"/>
                                            </a:spcAft>
                                            <a:buClrTx/>
                                            <a:buSzTx/>
                                            <a:buFontTx/>
                                            <a:buNone/>
                                            <a:tabLst/>
                                          </a:pPr>
                                          <a:r>
                                            <a:rPr kumimoji="0" lang="cs-CZ" sz="900" b="0" i="0" u="none" strike="noStrike" cap="none" normalizeH="0" baseline="0" smtClean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FF0000"/>
                                              </a:solidFill>
                                              <a:effectLst/>
                                              <a:latin typeface="Arial" pitchFamily="34" charset="0"/>
                                              <a:cs typeface="Arial" pitchFamily="34" charset="0"/>
                                            </a:rPr>
                                            <a:t>0</a:t>
                                          </a:r>
                                          <a:endParaRPr kumimoji="0" lang="cs-CZ" sz="1800" b="0" i="0" u="none" strike="noStrike" cap="none" normalizeH="0" baseline="0" smtClean="0">
                                            <a:ln>
                                              <a:noFill/>
                                            </a:ln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Arial" pitchFamily="34" charset="0"/>
                                            <a:cs typeface="Arial" pitchFamily="34" charset="0"/>
                                          </a:endParaRPr>
                                        </a:p>
                                      </p:txBody>
                                    </p:sp>
                                    <p:grpSp>
                                      <p:nvGrpSpPr>
                                        <p:cNvPr id="20" name="Group 68"/>
                                        <p:cNvGrpSpPr>
                                          <a:grpSpLocks/>
                                        </p:cNvGrpSpPr>
                                        <p:nvPr/>
                                      </p:nvGrpSpPr>
                                      <p:grpSpPr bwMode="auto">
                                        <a:xfrm>
                                          <a:off x="1600" y="5754"/>
                                          <a:ext cx="8167" cy="1993"/>
                                          <a:chOff x="1600" y="5754"/>
                                          <a:chExt cx="8167" cy="1993"/>
                                        </a:xfrm>
                                      </p:grpSpPr>
                                      <p:cxnSp>
                                        <p:nvCxnSpPr>
                                          <p:cNvPr id="3141" name="AutoShape 69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flipH="1" flipV="1">
                                            <a:off x="4181" y="5754"/>
                                            <a:ext cx="169" cy="1088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38100">
                                            <a:solidFill>
                                              <a:srgbClr val="FF0000"/>
                                            </a:solidFill>
                                            <a:round/>
                                            <a:headEnd/>
                                            <a:tailEnd type="triangle" w="med" len="med"/>
                                          </a:ln>
                                        </p:spPr>
                                      </p:cxnSp>
                                      <p:cxnSp>
                                        <p:nvCxnSpPr>
                                          <p:cNvPr id="3142" name="AutoShape 70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flipH="1">
                                            <a:off x="3681" y="5754"/>
                                            <a:ext cx="368" cy="1875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38100">
                                            <a:solidFill>
                                              <a:srgbClr val="FF0000"/>
                                            </a:solidFill>
                                            <a:round/>
                                            <a:headEnd/>
                                            <a:tailEnd type="triangle" w="med" len="med"/>
                                          </a:ln>
                                        </p:spPr>
                                      </p:cxnSp>
                                      <p:cxnSp>
                                        <p:nvCxnSpPr>
                                          <p:cNvPr id="3143" name="AutoShape 71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flipH="1" flipV="1">
                                            <a:off x="1600" y="6117"/>
                                            <a:ext cx="783" cy="1630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19050">
                                            <a:solidFill>
                                              <a:srgbClr val="000000"/>
                                            </a:solidFill>
                                            <a:prstDash val="dash"/>
                                            <a:round/>
                                            <a:headEnd/>
                                            <a:tailEnd type="triangle" w="med" len="med"/>
                                          </a:ln>
                                        </p:spPr>
                                      </p:cxnSp>
                                      <p:cxnSp>
                                        <p:nvCxnSpPr>
                                          <p:cNvPr id="3144" name="AutoShape 72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>
                                            <a:off x="1600" y="5881"/>
                                            <a:ext cx="502" cy="605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19050">
                                            <a:solidFill>
                                              <a:srgbClr val="000000"/>
                                            </a:solidFill>
                                            <a:prstDash val="sysDot"/>
                                            <a:round/>
                                            <a:headEnd/>
                                            <a:tailEnd type="triangle" w="med" len="med"/>
                                          </a:ln>
                                        </p:spPr>
                                      </p:cxnSp>
                                      <p:cxnSp>
                                        <p:nvCxnSpPr>
                                          <p:cNvPr id="3145" name="AutoShape 73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flipH="1">
                                            <a:off x="6724" y="5972"/>
                                            <a:ext cx="273" cy="1557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38100">
                                            <a:solidFill>
                                              <a:srgbClr val="FF0000"/>
                                            </a:solidFill>
                                            <a:round/>
                                            <a:headEnd/>
                                            <a:tailEnd type="triangle" w="med" len="med"/>
                                          </a:ln>
                                        </p:spPr>
                                      </p:cxnSp>
                                      <p:cxnSp>
                                        <p:nvCxnSpPr>
                                          <p:cNvPr id="3146" name="AutoShape 74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flipH="1" flipV="1">
                                            <a:off x="5340" y="5907"/>
                                            <a:ext cx="1235" cy="1622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38100">
                                            <a:solidFill>
                                              <a:srgbClr val="FF0000"/>
                                            </a:solidFill>
                                            <a:round/>
                                            <a:headEnd/>
                                            <a:tailEnd type="triangle" w="med" len="med"/>
                                          </a:ln>
                                        </p:spPr>
                                      </p:cxnSp>
                                      <p:cxnSp>
                                        <p:nvCxnSpPr>
                                          <p:cNvPr id="3147" name="AutoShape 75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flipH="1" flipV="1">
                                            <a:off x="5270" y="5972"/>
                                            <a:ext cx="543" cy="1557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19050">
                                            <a:solidFill>
                                              <a:srgbClr val="000000"/>
                                            </a:solidFill>
                                            <a:prstDash val="dash"/>
                                            <a:round/>
                                            <a:headEnd/>
                                            <a:tailEnd type="triangle" w="med" len="med"/>
                                          </a:ln>
                                        </p:spPr>
                                      </p:cxnSp>
                                      <p:cxnSp>
                                        <p:nvCxnSpPr>
                                          <p:cNvPr id="3148" name="AutoShape 76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flipH="1">
                                            <a:off x="5124" y="5972"/>
                                            <a:ext cx="71" cy="1507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38100">
                                            <a:solidFill>
                                              <a:srgbClr val="FF0000"/>
                                            </a:solidFill>
                                            <a:round/>
                                            <a:headEnd/>
                                            <a:tailEnd type="triangle" w="med" len="med"/>
                                          </a:ln>
                                        </p:spPr>
                                      </p:cxnSp>
                                      <p:cxnSp>
                                        <p:nvCxnSpPr>
                                          <p:cNvPr id="3149" name="AutoShape 77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flipH="1" flipV="1">
                                            <a:off x="5901" y="7529"/>
                                            <a:ext cx="674" cy="100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19050">
                                            <a:solidFill>
                                              <a:srgbClr val="000000"/>
                                            </a:solidFill>
                                            <a:prstDash val="dash"/>
                                            <a:round/>
                                            <a:headEnd/>
                                            <a:tailEnd type="triangle" w="med" len="med"/>
                                          </a:ln>
                                        </p:spPr>
                                      </p:cxnSp>
                                      <p:cxnSp>
                                        <p:nvCxnSpPr>
                                          <p:cNvPr id="3150" name="AutoShape 78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flipH="1" flipV="1">
                                            <a:off x="9646" y="5817"/>
                                            <a:ext cx="121" cy="1870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38100">
                                            <a:solidFill>
                                              <a:srgbClr val="FF0000"/>
                                            </a:solidFill>
                                            <a:round/>
                                            <a:headEnd/>
                                            <a:tailEnd type="triangle" w="med" len="med"/>
                                          </a:ln>
                                        </p:spPr>
                                      </p:cxnSp>
                                      <p:cxnSp>
                                        <p:nvCxnSpPr>
                                          <p:cNvPr id="3151" name="AutoShape 79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flipH="1">
                                            <a:off x="6997" y="5817"/>
                                            <a:ext cx="2443" cy="0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38100">
                                            <a:solidFill>
                                              <a:srgbClr val="FF0000"/>
                                            </a:solidFill>
                                            <a:round/>
                                            <a:headEnd/>
                                            <a:tailEnd type="triangle" w="med" len="med"/>
                                          </a:ln>
                                        </p:spPr>
                                      </p:cxnSp>
                                      <p:cxnSp>
                                        <p:nvCxnSpPr>
                                          <p:cNvPr id="3152" name="AutoShape 80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flipH="1" flipV="1">
                                            <a:off x="3021" y="6117"/>
                                            <a:ext cx="517" cy="1457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38100">
                                            <a:solidFill>
                                              <a:srgbClr val="FF0000"/>
                                            </a:solidFill>
                                            <a:round/>
                                            <a:headEnd/>
                                            <a:tailEnd type="triangle" w="med" len="med"/>
                                          </a:ln>
                                        </p:spPr>
                                      </p:cxnSp>
                                      <p:cxnSp>
                                        <p:nvCxnSpPr>
                                          <p:cNvPr id="3153" name="AutoShape 81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flipH="1" flipV="1">
                                            <a:off x="1941" y="7110"/>
                                            <a:ext cx="374" cy="519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38100">
                                            <a:solidFill>
                                              <a:srgbClr val="000000"/>
                                            </a:solidFill>
                                            <a:prstDash val="sysDot"/>
                                            <a:round/>
                                            <a:headEnd/>
                                            <a:tailEnd type="triangle" w="med" len="med"/>
                                          </a:ln>
                                        </p:spPr>
                                      </p:cxnSp>
                                      <p:cxnSp>
                                        <p:nvCxnSpPr>
                                          <p:cNvPr id="3154" name="AutoShape 82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flipH="1">
                                            <a:off x="2706" y="6117"/>
                                            <a:ext cx="164" cy="1512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38100">
                                            <a:solidFill>
                                              <a:srgbClr val="FF0000"/>
                                            </a:solidFill>
                                            <a:round/>
                                            <a:headEnd/>
                                            <a:tailEnd type="triangle" w="med" len="med"/>
                                          </a:ln>
                                        </p:spPr>
                                      </p:cxnSp>
                                      <p:cxnSp>
                                        <p:nvCxnSpPr>
                                          <p:cNvPr id="3155" name="AutoShape 83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flipV="1">
                                            <a:off x="1675" y="7110"/>
                                            <a:ext cx="203" cy="519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19050">
                                            <a:solidFill>
                                              <a:srgbClr val="000000"/>
                                            </a:solidFill>
                                            <a:prstDash val="sysDot"/>
                                            <a:round/>
                                            <a:headEnd/>
                                            <a:tailEnd type="triangle" w="med" len="med"/>
                                          </a:ln>
                                        </p:spPr>
                                      </p:cxnSp>
                                      <p:cxnSp>
                                        <p:nvCxnSpPr>
                                          <p:cNvPr id="3156" name="AutoShape 84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flipH="1" flipV="1">
                                            <a:off x="1699" y="7629"/>
                                            <a:ext cx="619" cy="118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19050">
                                            <a:solidFill>
                                              <a:srgbClr val="000000"/>
                                            </a:solidFill>
                                            <a:prstDash val="dash"/>
                                            <a:round/>
                                            <a:headEnd/>
                                            <a:tailEnd type="triangle" w="med" len="med"/>
                                          </a:ln>
                                        </p:spPr>
                                      </p:cxnSp>
                                      <p:cxnSp>
                                        <p:nvCxnSpPr>
                                          <p:cNvPr id="3157" name="AutoShape 85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flipH="1">
                                            <a:off x="4275" y="7574"/>
                                            <a:ext cx="849" cy="173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19050">
                                            <a:solidFill>
                                              <a:srgbClr val="000000"/>
                                            </a:solidFill>
                                            <a:prstDash val="dash"/>
                                            <a:round/>
                                            <a:headEnd/>
                                            <a:tailEnd type="triangle" w="med" len="med"/>
                                          </a:ln>
                                        </p:spPr>
                                      </p:cxnSp>
                                      <p:cxnSp>
                                        <p:nvCxnSpPr>
                                          <p:cNvPr id="3158" name="AutoShape 86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flipV="1">
                                            <a:off x="4175" y="6866"/>
                                            <a:ext cx="175" cy="821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19050">
                                            <a:solidFill>
                                              <a:srgbClr val="000000"/>
                                            </a:solidFill>
                                            <a:prstDash val="dash"/>
                                            <a:round/>
                                            <a:headEnd/>
                                            <a:tailEnd type="triangle" w="med" len="med"/>
                                          </a:ln>
                                        </p:spPr>
                                      </p:cxnSp>
                                      <p:cxnSp>
                                        <p:nvCxnSpPr>
                                          <p:cNvPr id="3159" name="AutoShape 87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flipH="1" flipV="1">
                                            <a:off x="4418" y="6941"/>
                                            <a:ext cx="631" cy="588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38100">
                                            <a:solidFill>
                                              <a:srgbClr val="FF0000"/>
                                            </a:solidFill>
                                            <a:round/>
                                            <a:headEnd/>
                                            <a:tailEnd type="triangle" w="med" len="med"/>
                                          </a:ln>
                                        </p:spPr>
                                      </p:cxnSp>
                                      <p:sp>
                                        <p:nvSpPr>
                                          <p:cNvPr id="3160" name="Line 88"/>
                                          <p:cNvSpPr>
                                            <a:spLocks noChangeShapeType="1"/>
                                          </p:cNvSpPr>
                                          <p:nvPr/>
                                        </p:nvSpPr>
                                        <p:spPr bwMode="auto">
                                          <a:xfrm flipH="1">
                                            <a:off x="8263" y="5849"/>
                                            <a:ext cx="1278" cy="1630"/>
                                          </a:xfrm>
                                          <a:prstGeom prst="line">
                                            <a:avLst/>
                                          </a:prstGeom>
                                          <a:noFill/>
                                          <a:ln w="9525">
                                            <a:solidFill>
                                              <a:srgbClr val="000000"/>
                                            </a:solidFill>
                                            <a:round/>
                                            <a:headEnd/>
                                            <a:tailEnd type="triangle" w="med" len="med"/>
                                          </a:ln>
                                        </p:spPr>
                                        <p:txBody>
                                          <a:bodyPr vert="horz" wrap="square" lIns="91440" tIns="45720" rIns="91440" bIns="45720" numCol="1" anchor="t" anchorCtr="0" compatLnSpc="1">
                                            <a:prstTxWarp prst="textNoShape">
                                              <a:avLst/>
                                            </a:prstTxWarp>
                                          </a:bodyPr>
                                          <a:lstStyle/>
                                          <a:p>
                                            <a:endParaRPr lang="cs-CZ"/>
                                          </a:p>
                                        </p:txBody>
                                      </p:sp>
                                      <p:sp>
                                        <p:nvSpPr>
                                          <p:cNvPr id="3161" name="Line 89"/>
                                          <p:cNvSpPr>
                                            <a:spLocks noChangeShapeType="1"/>
                                          </p:cNvSpPr>
                                          <p:nvPr/>
                                        </p:nvSpPr>
                                        <p:spPr bwMode="auto">
                                          <a:xfrm flipH="1">
                                            <a:off x="6849" y="7490"/>
                                            <a:ext cx="1260" cy="0"/>
                                          </a:xfrm>
                                          <a:prstGeom prst="line">
                                            <a:avLst/>
                                          </a:prstGeom>
                                          <a:noFill/>
                                          <a:ln w="9525">
                                            <a:solidFill>
                                              <a:srgbClr val="000000"/>
                                            </a:solidFill>
                                            <a:round/>
                                            <a:headEnd/>
                                            <a:tailEnd type="triangle" w="med" len="med"/>
                                          </a:ln>
                                        </p:spPr>
                                        <p:txBody>
                                          <a:bodyPr vert="horz" wrap="square" lIns="91440" tIns="45720" rIns="91440" bIns="45720" numCol="1" anchor="t" anchorCtr="0" compatLnSpc="1">
                                            <a:prstTxWarp prst="textNoShape">
                                              <a:avLst/>
                                            </a:prstTxWarp>
                                          </a:bodyPr>
                                          <a:lstStyle/>
                                          <a:p>
                                            <a:endParaRPr lang="cs-CZ"/>
                                          </a:p>
                                        </p:txBody>
                                      </p:sp>
                                    </p:grpSp>
                                  </p:grpSp>
                                </p:grpSp>
                              </p:grpSp>
                            </p:grpSp>
                          </p:grpSp>
                        </p:grpSp>
                      </p:grpSp>
                    </p:grpSp>
                  </p:grpSp>
                </p:grpSp>
              </p:grpSp>
            </p:grpSp>
          </p:grpSp>
        </p:grpSp>
      </p:grpSp>
      <p:sp>
        <p:nvSpPr>
          <p:cNvPr id="84" name="Obdélník 83"/>
          <p:cNvSpPr/>
          <p:nvPr/>
        </p:nvSpPr>
        <p:spPr bwMode="auto">
          <a:xfrm>
            <a:off x="3786182" y="5929330"/>
            <a:ext cx="2928958" cy="4929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cs-CZ" sz="1400" dirty="0" err="1" smtClean="0">
                <a:solidFill>
                  <a:schemeClr val="tx1"/>
                </a:solidFill>
              </a:rPr>
              <a:t>Material</a:t>
            </a:r>
            <a:r>
              <a:rPr lang="cs-CZ" sz="1400" dirty="0" smtClean="0">
                <a:solidFill>
                  <a:schemeClr val="tx1"/>
                </a:solidFill>
              </a:rPr>
              <a:t> </a:t>
            </a:r>
            <a:r>
              <a:rPr lang="cs-CZ" sz="1400" dirty="0" err="1" smtClean="0">
                <a:solidFill>
                  <a:schemeClr val="tx1"/>
                </a:solidFill>
              </a:rPr>
              <a:t>flow</a:t>
            </a:r>
            <a:r>
              <a:rPr lang="cs-CZ" sz="1400" dirty="0" smtClean="0">
                <a:solidFill>
                  <a:schemeClr val="tx1"/>
                </a:solidFill>
              </a:rPr>
              <a:t> </a:t>
            </a:r>
            <a:r>
              <a:rPr lang="cs-CZ" sz="1400" dirty="0" err="1" smtClean="0">
                <a:solidFill>
                  <a:schemeClr val="tx1"/>
                </a:solidFill>
              </a:rPr>
              <a:t>for</a:t>
            </a:r>
            <a:r>
              <a:rPr lang="cs-CZ" sz="1400" dirty="0" smtClean="0">
                <a:solidFill>
                  <a:schemeClr val="tx1"/>
                </a:solidFill>
              </a:rPr>
              <a:t> DA Line</a:t>
            </a:r>
            <a:endParaRPr lang="cs-CZ" sz="1400" dirty="0">
              <a:solidFill>
                <a:schemeClr val="tx1"/>
              </a:solidFill>
            </a:endParaRPr>
          </a:p>
        </p:txBody>
      </p:sp>
      <p:sp>
        <p:nvSpPr>
          <p:cNvPr id="85" name="Obdélník 84"/>
          <p:cNvSpPr/>
          <p:nvPr/>
        </p:nvSpPr>
        <p:spPr bwMode="auto">
          <a:xfrm>
            <a:off x="3214678" y="3214686"/>
            <a:ext cx="4000528" cy="4929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cs-CZ" sz="1400" dirty="0">
                <a:solidFill>
                  <a:schemeClr val="tx1"/>
                </a:solidFill>
              </a:rPr>
              <a:t>  </a:t>
            </a:r>
            <a:r>
              <a:rPr lang="cs-CZ" sz="1400" dirty="0" err="1" smtClean="0">
                <a:solidFill>
                  <a:schemeClr val="tx1"/>
                </a:solidFill>
              </a:rPr>
              <a:t>Mterial</a:t>
            </a:r>
            <a:r>
              <a:rPr lang="cs-CZ" sz="1400" dirty="0" smtClean="0">
                <a:solidFill>
                  <a:schemeClr val="tx1"/>
                </a:solidFill>
              </a:rPr>
              <a:t> </a:t>
            </a:r>
            <a:r>
              <a:rPr lang="cs-CZ" sz="1400" dirty="0" err="1" smtClean="0">
                <a:solidFill>
                  <a:schemeClr val="tx1"/>
                </a:solidFill>
              </a:rPr>
              <a:t>flow</a:t>
            </a:r>
            <a:r>
              <a:rPr lang="cs-CZ" sz="1400" dirty="0" smtClean="0">
                <a:solidFill>
                  <a:schemeClr val="tx1"/>
                </a:solidFill>
              </a:rPr>
              <a:t> </a:t>
            </a:r>
            <a:r>
              <a:rPr lang="cs-CZ" sz="1400" dirty="0" err="1" smtClean="0">
                <a:solidFill>
                  <a:schemeClr val="tx1"/>
                </a:solidFill>
              </a:rPr>
              <a:t>for</a:t>
            </a:r>
            <a:r>
              <a:rPr lang="cs-CZ" sz="1400" dirty="0" smtClean="0">
                <a:solidFill>
                  <a:schemeClr val="tx1"/>
                </a:solidFill>
              </a:rPr>
              <a:t> VAG line </a:t>
            </a:r>
            <a:endParaRPr lang="cs-CZ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Evaluation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variants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28728" y="1428736"/>
            <a:ext cx="7498080" cy="4800600"/>
          </a:xfrm>
        </p:spPr>
        <p:txBody>
          <a:bodyPr/>
          <a:lstStyle/>
          <a:p>
            <a:endParaRPr lang="cs-CZ" dirty="0"/>
          </a:p>
        </p:txBody>
      </p:sp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2" cstate="print"/>
          <a:srcRect l="13753" t="1437" r="30182" b="1540"/>
          <a:stretch>
            <a:fillRect/>
          </a:stretch>
        </p:blipFill>
        <p:spPr bwMode="auto">
          <a:xfrm>
            <a:off x="7354080" y="1428736"/>
            <a:ext cx="1362080" cy="4643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bdélník 4"/>
          <p:cNvSpPr/>
          <p:nvPr/>
        </p:nvSpPr>
        <p:spPr>
          <a:xfrm>
            <a:off x="8425650" y="1500174"/>
            <a:ext cx="246789" cy="3900501"/>
          </a:xfrm>
          <a:prstGeom prst="rect">
            <a:avLst/>
          </a:prstGeom>
          <a:solidFill>
            <a:srgbClr val="FF0000">
              <a:alpha val="14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6" name="Obdélník 5"/>
          <p:cNvSpPr/>
          <p:nvPr/>
        </p:nvSpPr>
        <p:spPr>
          <a:xfrm>
            <a:off x="7425518" y="3500438"/>
            <a:ext cx="308486" cy="847727"/>
          </a:xfrm>
          <a:prstGeom prst="rect">
            <a:avLst/>
          </a:prstGeom>
          <a:solidFill>
            <a:srgbClr val="FF0000">
              <a:alpha val="14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7425516" y="1500174"/>
            <a:ext cx="555275" cy="371476"/>
          </a:xfrm>
          <a:prstGeom prst="rect">
            <a:avLst/>
          </a:prstGeom>
          <a:solidFill>
            <a:srgbClr val="FF0000">
              <a:alpha val="14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7997022" y="3286124"/>
            <a:ext cx="431880" cy="571504"/>
          </a:xfrm>
          <a:prstGeom prst="rect">
            <a:avLst/>
          </a:prstGeom>
          <a:solidFill>
            <a:srgbClr val="FF0000">
              <a:alpha val="14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7425518" y="5429264"/>
            <a:ext cx="246789" cy="557215"/>
          </a:xfrm>
          <a:prstGeom prst="rect">
            <a:avLst/>
          </a:prstGeom>
          <a:solidFill>
            <a:srgbClr val="FF0000">
              <a:alpha val="14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7711270" y="2571744"/>
            <a:ext cx="142876" cy="500066"/>
          </a:xfrm>
          <a:prstGeom prst="rect">
            <a:avLst/>
          </a:prstGeom>
          <a:solidFill>
            <a:srgbClr val="FF0000">
              <a:alpha val="14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3" name="Obdélník 12"/>
          <p:cNvSpPr/>
          <p:nvPr/>
        </p:nvSpPr>
        <p:spPr>
          <a:xfrm>
            <a:off x="8282774" y="1500174"/>
            <a:ext cx="146128" cy="500066"/>
          </a:xfrm>
          <a:prstGeom prst="rect">
            <a:avLst/>
          </a:prstGeom>
          <a:solidFill>
            <a:srgbClr val="FF0000">
              <a:alpha val="14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4" name="Obdélník 13"/>
          <p:cNvSpPr/>
          <p:nvPr/>
        </p:nvSpPr>
        <p:spPr>
          <a:xfrm>
            <a:off x="8139898" y="5857892"/>
            <a:ext cx="214314" cy="142876"/>
          </a:xfrm>
          <a:prstGeom prst="rect">
            <a:avLst/>
          </a:prstGeom>
          <a:solidFill>
            <a:srgbClr val="FF0000">
              <a:alpha val="14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5" name="Obdélník 14"/>
          <p:cNvSpPr/>
          <p:nvPr/>
        </p:nvSpPr>
        <p:spPr>
          <a:xfrm>
            <a:off x="8139898" y="4357694"/>
            <a:ext cx="285752" cy="142876"/>
          </a:xfrm>
          <a:prstGeom prst="rect">
            <a:avLst/>
          </a:prstGeom>
          <a:solidFill>
            <a:srgbClr val="FF0000">
              <a:alpha val="14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6" name="Obdélník 15"/>
          <p:cNvSpPr/>
          <p:nvPr/>
        </p:nvSpPr>
        <p:spPr>
          <a:xfrm>
            <a:off x="8282774" y="5143512"/>
            <a:ext cx="142876" cy="285752"/>
          </a:xfrm>
          <a:prstGeom prst="rect">
            <a:avLst/>
          </a:prstGeom>
          <a:solidFill>
            <a:srgbClr val="FF0000">
              <a:alpha val="14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21506" name="Picture 2" descr="mh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67602" y="1571612"/>
            <a:ext cx="5710237" cy="294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5287114" y="1708137"/>
            <a:ext cx="682625" cy="2803525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Verification</a:t>
            </a:r>
            <a:r>
              <a:rPr lang="cs-CZ" dirty="0" smtClean="0"/>
              <a:t> by </a:t>
            </a:r>
            <a:r>
              <a:rPr lang="cs-CZ" dirty="0" err="1" smtClean="0"/>
              <a:t>Simulation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VAG model – </a:t>
            </a:r>
            <a:r>
              <a:rPr lang="cs-CZ" sz="2400" dirty="0" err="1" smtClean="0"/>
              <a:t>Original</a:t>
            </a:r>
            <a:r>
              <a:rPr lang="cs-CZ" sz="2400" dirty="0" smtClean="0"/>
              <a:t> </a:t>
            </a:r>
            <a:r>
              <a:rPr lang="cs-CZ" sz="2400" dirty="0" err="1" smtClean="0"/>
              <a:t>state</a:t>
            </a:r>
            <a:endParaRPr lang="cs-CZ" sz="2400" dirty="0"/>
          </a:p>
        </p:txBody>
      </p:sp>
      <p:pic>
        <p:nvPicPr>
          <p:cNvPr id="22531" name="Picture 3" descr="VAG2pred"/>
          <p:cNvPicPr>
            <a:picLocks noChangeAspect="1" noChangeArrowheads="1"/>
          </p:cNvPicPr>
          <p:nvPr/>
        </p:nvPicPr>
        <p:blipFill>
          <a:blip r:embed="rId2" cstate="print"/>
          <a:srcRect b="740"/>
          <a:stretch>
            <a:fillRect/>
          </a:stretch>
        </p:blipFill>
        <p:spPr bwMode="auto">
          <a:xfrm>
            <a:off x="4638663" y="3941766"/>
            <a:ext cx="1327150" cy="13430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2530" name="Picture 2" descr="VAG1pr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3929066"/>
            <a:ext cx="1182688" cy="1338263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2529" name="Picture 1" descr="6VAGpred"/>
          <p:cNvPicPr>
            <a:picLocks noChangeAspect="1" noChangeArrowheads="1"/>
          </p:cNvPicPr>
          <p:nvPr/>
        </p:nvPicPr>
        <p:blipFill>
          <a:blip r:embed="rId4" cstate="print"/>
          <a:srcRect t="623"/>
          <a:stretch>
            <a:fillRect/>
          </a:stretch>
        </p:blipFill>
        <p:spPr bwMode="auto">
          <a:xfrm>
            <a:off x="6537313" y="3941766"/>
            <a:ext cx="1433513" cy="1350963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41" name="Picture 13" descr="modelVAGpre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57422" y="1928802"/>
            <a:ext cx="56388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2857488" y="3143248"/>
            <a:ext cx="561975" cy="414338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22537" name="AutoShape 9"/>
          <p:cNvSpPr>
            <a:spLocks noChangeShapeType="1"/>
          </p:cNvSpPr>
          <p:nvPr/>
        </p:nvSpPr>
        <p:spPr bwMode="auto">
          <a:xfrm>
            <a:off x="3143240" y="3571876"/>
            <a:ext cx="230187" cy="322263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3500430" y="3143248"/>
            <a:ext cx="484187" cy="414338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22532" name="AutoShape 4"/>
          <p:cNvSpPr>
            <a:spLocks noChangeShapeType="1"/>
          </p:cNvSpPr>
          <p:nvPr/>
        </p:nvSpPr>
        <p:spPr bwMode="auto">
          <a:xfrm>
            <a:off x="3714744" y="3571876"/>
            <a:ext cx="1571636" cy="35719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5929322" y="3143248"/>
            <a:ext cx="514350" cy="414338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22534" name="AutoShape 6"/>
          <p:cNvSpPr>
            <a:spLocks noChangeShapeType="1"/>
          </p:cNvSpPr>
          <p:nvPr/>
        </p:nvSpPr>
        <p:spPr bwMode="auto">
          <a:xfrm>
            <a:off x="6183322" y="3555998"/>
            <a:ext cx="1103322" cy="373068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35608" y="428604"/>
            <a:ext cx="7498080" cy="5819796"/>
          </a:xfrm>
        </p:spPr>
        <p:txBody>
          <a:bodyPr>
            <a:normAutofit/>
          </a:bodyPr>
          <a:lstStyle/>
          <a:p>
            <a:r>
              <a:rPr lang="cs-CZ" sz="2400" dirty="0" smtClean="0"/>
              <a:t>DA model – </a:t>
            </a:r>
            <a:r>
              <a:rPr lang="cs-CZ" sz="2400" dirty="0" err="1" smtClean="0"/>
              <a:t>Original</a:t>
            </a:r>
            <a:r>
              <a:rPr lang="cs-CZ" sz="2400" dirty="0" smtClean="0"/>
              <a:t> </a:t>
            </a:r>
            <a:r>
              <a:rPr lang="cs-CZ" sz="2400" dirty="0" err="1" smtClean="0"/>
              <a:t>state</a:t>
            </a:r>
            <a:endParaRPr lang="cs-CZ" sz="2400" dirty="0" smtClean="0"/>
          </a:p>
          <a:p>
            <a:endParaRPr lang="cs-CZ" sz="2400" dirty="0" smtClean="0"/>
          </a:p>
          <a:p>
            <a:endParaRPr lang="cs-CZ" sz="2400" dirty="0" smtClean="0"/>
          </a:p>
          <a:p>
            <a:endParaRPr lang="cs-CZ" sz="2400" dirty="0" smtClean="0"/>
          </a:p>
          <a:p>
            <a:endParaRPr lang="cs-CZ" sz="2400" dirty="0" smtClean="0"/>
          </a:p>
          <a:p>
            <a:endParaRPr lang="cs-CZ" sz="2400" dirty="0" smtClean="0"/>
          </a:p>
          <a:p>
            <a:r>
              <a:rPr lang="cs-CZ" sz="2400" dirty="0" smtClean="0"/>
              <a:t>VAG+DA model</a:t>
            </a:r>
            <a:endParaRPr lang="cs-CZ" sz="2400" dirty="0"/>
          </a:p>
        </p:txBody>
      </p:sp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 descr="DAENpred"/>
          <p:cNvPicPr>
            <a:picLocks noChangeAspect="1" noChangeArrowheads="1"/>
          </p:cNvPicPr>
          <p:nvPr/>
        </p:nvPicPr>
        <p:blipFill>
          <a:blip r:embed="rId2" cstate="print"/>
          <a:srcRect b="5385"/>
          <a:stretch>
            <a:fillRect/>
          </a:stretch>
        </p:blipFill>
        <p:spPr bwMode="auto">
          <a:xfrm>
            <a:off x="2143108" y="1071546"/>
            <a:ext cx="574675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 descr="DAVAG"/>
          <p:cNvPicPr>
            <a:picLocks noChangeAspect="1" noChangeArrowheads="1"/>
          </p:cNvPicPr>
          <p:nvPr/>
        </p:nvPicPr>
        <p:blipFill>
          <a:blip r:embed="rId3" cstate="print"/>
          <a:srcRect l="589" t="821" r="13644" b="2863"/>
          <a:stretch>
            <a:fillRect/>
          </a:stretch>
        </p:blipFill>
        <p:spPr bwMode="auto">
          <a:xfrm>
            <a:off x="2357422" y="3714752"/>
            <a:ext cx="5089525" cy="200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556" name="AutoShape 4"/>
          <p:cNvCxnSpPr>
            <a:cxnSpLocks noChangeShapeType="1"/>
          </p:cNvCxnSpPr>
          <p:nvPr/>
        </p:nvCxnSpPr>
        <p:spPr bwMode="auto">
          <a:xfrm flipV="1">
            <a:off x="3378184" y="4859339"/>
            <a:ext cx="357188" cy="309563"/>
          </a:xfrm>
          <a:prstGeom prst="straightConnector1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 type="triangle" w="med" len="med"/>
          </a:ln>
        </p:spPr>
      </p:cxnSp>
      <p:cxnSp>
        <p:nvCxnSpPr>
          <p:cNvPr id="23557" name="AutoShape 5"/>
          <p:cNvCxnSpPr>
            <a:cxnSpLocks noChangeShapeType="1"/>
          </p:cNvCxnSpPr>
          <p:nvPr/>
        </p:nvCxnSpPr>
        <p:spPr bwMode="auto">
          <a:xfrm>
            <a:off x="3378184" y="5168902"/>
            <a:ext cx="547688" cy="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</p:cxn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3465497" y="4637089"/>
            <a:ext cx="5238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cs-CZ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DA</a:t>
            </a: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3655997" y="5168902"/>
            <a:ext cx="525462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cs-CZ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VAG</a:t>
            </a: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3560" name="AutoShape 8"/>
          <p:cNvCxnSpPr>
            <a:cxnSpLocks noChangeShapeType="1"/>
          </p:cNvCxnSpPr>
          <p:nvPr/>
        </p:nvCxnSpPr>
        <p:spPr bwMode="auto">
          <a:xfrm flipV="1">
            <a:off x="5668947" y="4787902"/>
            <a:ext cx="252412" cy="381000"/>
          </a:xfrm>
          <a:prstGeom prst="straightConnector1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 type="triangle" w="med" len="med"/>
          </a:ln>
        </p:spPr>
      </p:cxnSp>
      <p:cxnSp>
        <p:nvCxnSpPr>
          <p:cNvPr id="23561" name="AutoShape 9"/>
          <p:cNvCxnSpPr>
            <a:cxnSpLocks noChangeShapeType="1"/>
          </p:cNvCxnSpPr>
          <p:nvPr/>
        </p:nvCxnSpPr>
        <p:spPr bwMode="auto">
          <a:xfrm>
            <a:off x="5668947" y="5168902"/>
            <a:ext cx="252412" cy="34290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</p:cxn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5429256" y="5357826"/>
            <a:ext cx="525462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cs-CZ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VAG</a:t>
            </a: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5643570" y="4572008"/>
            <a:ext cx="5238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cs-CZ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DA</a:t>
            </a: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28728" y="142852"/>
            <a:ext cx="7498080" cy="1143000"/>
          </a:xfrm>
        </p:spPr>
        <p:txBody>
          <a:bodyPr/>
          <a:lstStyle/>
          <a:p>
            <a:r>
              <a:rPr lang="cs-CZ" dirty="0" err="1" smtClean="0"/>
              <a:t>Summary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cs-CZ" dirty="0" smtClean="0"/>
          </a:p>
          <a:p>
            <a:pPr>
              <a:buNone/>
            </a:pPr>
            <a:r>
              <a:rPr lang="cs-CZ" dirty="0" smtClean="0"/>
              <a:t> </a:t>
            </a:r>
          </a:p>
          <a:p>
            <a:pPr>
              <a:buNone/>
            </a:pPr>
            <a:endParaRPr lang="cs-CZ" dirty="0" smtClean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/>
        </p:nvGraphicFramePr>
        <p:xfrm>
          <a:off x="2357422" y="5214950"/>
          <a:ext cx="5625464" cy="1002665"/>
        </p:xfrm>
        <a:graphic>
          <a:graphicData uri="http://schemas.openxmlformats.org/drawingml/2006/table">
            <a:tbl>
              <a:tblPr/>
              <a:tblGrid>
                <a:gridCol w="2746965"/>
                <a:gridCol w="1077054"/>
                <a:gridCol w="900405"/>
                <a:gridCol w="901040"/>
              </a:tblGrid>
              <a:tr h="170180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Original state [%] </a:t>
                      </a:r>
                      <a:endParaRPr lang="cs-CZ" sz="1000"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Variant C [%]</a:t>
                      </a:r>
                      <a:endParaRPr lang="cs-CZ" sz="1000"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Difference [%]</a:t>
                      </a:r>
                      <a:endParaRPr lang="cs-CZ" sz="1000"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</a:tr>
              <a:tr h="180340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Built-up area                                              [m</a:t>
                      </a:r>
                      <a:r>
                        <a:rPr lang="en-GB" sz="1000" baseline="30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]</a:t>
                      </a:r>
                      <a:endParaRPr lang="cs-CZ" sz="1000"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100</a:t>
                      </a:r>
                      <a:endParaRPr lang="cs-CZ" sz="1000"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Times New Roman"/>
                        </a:rPr>
                        <a:t>69.4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30.6</a:t>
                      </a:r>
                      <a:endParaRPr lang="cs-CZ" sz="1000"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</a:tr>
              <a:tr h="160655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Length of routes between operations        [m]</a:t>
                      </a:r>
                      <a:endParaRPr lang="cs-CZ" sz="1000"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100</a:t>
                      </a:r>
                      <a:endParaRPr lang="cs-CZ" sz="1000"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83.33</a:t>
                      </a:r>
                      <a:endParaRPr lang="cs-CZ" sz="1000"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16.67</a:t>
                      </a:r>
                      <a:endParaRPr lang="cs-CZ" sz="1000"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</a:tr>
              <a:tr h="160655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Level of noise                                            [dB]</a:t>
                      </a:r>
                      <a:endParaRPr lang="cs-CZ" sz="1000"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100</a:t>
                      </a:r>
                      <a:endParaRPr lang="cs-CZ" sz="1000"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87.35</a:t>
                      </a:r>
                      <a:endParaRPr lang="cs-CZ" sz="1000"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12.65</a:t>
                      </a:r>
                      <a:endParaRPr lang="cs-CZ" sz="1000"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</a:tr>
              <a:tr h="160655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Numbers of operators</a:t>
                      </a:r>
                      <a:endParaRPr lang="cs-CZ" sz="1000"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100</a:t>
                      </a:r>
                      <a:endParaRPr lang="cs-CZ" sz="1000"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84.61</a:t>
                      </a:r>
                      <a:endParaRPr lang="cs-CZ" sz="1000"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13.39</a:t>
                      </a:r>
                      <a:endParaRPr lang="cs-CZ" sz="1000"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</a:tr>
              <a:tr h="170180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GB" sz="1000" baseline="30000" dirty="0">
                          <a:latin typeface="Arial"/>
                          <a:ea typeface="Times New Roman"/>
                          <a:sym typeface="Symbol"/>
                          <a:hlinkClick r:id=""/>
                        </a:rPr>
                        <a:t></a:t>
                      </a:r>
                      <a:r>
                        <a:rPr lang="en-GB" sz="1000" dirty="0">
                          <a:latin typeface="Arial"/>
                          <a:ea typeface="Times New Roman"/>
                          <a:cs typeface="Times New Roman"/>
                        </a:rPr>
                        <a:t>Number of finished products per shift      [</a:t>
                      </a:r>
                      <a:r>
                        <a:rPr lang="en-GB" sz="1000" dirty="0" err="1">
                          <a:latin typeface="Arial"/>
                          <a:ea typeface="Times New Roman"/>
                          <a:cs typeface="Times New Roman"/>
                        </a:rPr>
                        <a:t>pcs</a:t>
                      </a:r>
                      <a:r>
                        <a:rPr lang="en-GB" sz="1000" dirty="0">
                          <a:latin typeface="Arial"/>
                          <a:ea typeface="Times New Roman"/>
                          <a:cs typeface="Times New Roman"/>
                        </a:rPr>
                        <a:t>]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Times New Roman"/>
                        </a:rPr>
                        <a:t>100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r>
                        <a:rPr lang="cs-CZ" sz="1000" dirty="0" smtClean="0">
                          <a:latin typeface="Arial"/>
                          <a:ea typeface="Times New Roman"/>
                          <a:cs typeface="Times New Roman"/>
                        </a:rPr>
                        <a:t>7.09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latin typeface="Arial"/>
                          <a:ea typeface="Times New Roman"/>
                          <a:cs typeface="Times New Roman"/>
                        </a:rPr>
                        <a:t>7.09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</a:tr>
            </a:tbl>
          </a:graphicData>
        </a:graphic>
      </p:graphicFrame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3017838" cy="6350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8" name="Picture 2" descr="C:\Documents and Settings\mrdak\Desktop\LAY_OUT_BOS_KLA_CZ_2009_01_01-Mod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1142984"/>
            <a:ext cx="3508392" cy="3831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bdélník 8"/>
          <p:cNvSpPr/>
          <p:nvPr/>
        </p:nvSpPr>
        <p:spPr>
          <a:xfrm>
            <a:off x="3571868" y="1142984"/>
            <a:ext cx="1052142" cy="1335625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cxnSp>
        <p:nvCxnSpPr>
          <p:cNvPr id="10" name="Přímá spojovací čára 9"/>
          <p:cNvCxnSpPr/>
          <p:nvPr/>
        </p:nvCxnSpPr>
        <p:spPr>
          <a:xfrm>
            <a:off x="3571868" y="2500306"/>
            <a:ext cx="1052142" cy="140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ovací čára 10"/>
          <p:cNvCxnSpPr/>
          <p:nvPr/>
        </p:nvCxnSpPr>
        <p:spPr>
          <a:xfrm rot="5400000">
            <a:off x="2357932" y="3714242"/>
            <a:ext cx="2427915" cy="4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ovací čára 11"/>
          <p:cNvCxnSpPr/>
          <p:nvPr/>
        </p:nvCxnSpPr>
        <p:spPr>
          <a:xfrm>
            <a:off x="3571868" y="4929198"/>
            <a:ext cx="813018" cy="10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ovací čára 12"/>
          <p:cNvCxnSpPr/>
          <p:nvPr/>
        </p:nvCxnSpPr>
        <p:spPr>
          <a:xfrm rot="5400000" flipH="1" flipV="1">
            <a:off x="4076697" y="4638684"/>
            <a:ext cx="571504" cy="95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ovací čára 13"/>
          <p:cNvCxnSpPr/>
          <p:nvPr/>
        </p:nvCxnSpPr>
        <p:spPr>
          <a:xfrm>
            <a:off x="4357686" y="4357694"/>
            <a:ext cx="285752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ovací čára 14"/>
          <p:cNvCxnSpPr/>
          <p:nvPr/>
        </p:nvCxnSpPr>
        <p:spPr>
          <a:xfrm rot="5400000">
            <a:off x="3726920" y="3416826"/>
            <a:ext cx="1833037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bdélník 15"/>
          <p:cNvSpPr/>
          <p:nvPr/>
        </p:nvSpPr>
        <p:spPr>
          <a:xfrm>
            <a:off x="4857752" y="1142984"/>
            <a:ext cx="956493" cy="3259661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7" name="Obdélník 16"/>
          <p:cNvSpPr/>
          <p:nvPr/>
        </p:nvSpPr>
        <p:spPr>
          <a:xfrm>
            <a:off x="4857752" y="2857496"/>
            <a:ext cx="526071" cy="285512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8" name="Obdélník 17"/>
          <p:cNvSpPr/>
          <p:nvPr/>
        </p:nvSpPr>
        <p:spPr>
          <a:xfrm>
            <a:off x="6000760" y="1142984"/>
            <a:ext cx="1004318" cy="951708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9" name="Obdélník 18"/>
          <p:cNvSpPr/>
          <p:nvPr/>
        </p:nvSpPr>
        <p:spPr>
          <a:xfrm>
            <a:off x="6000760" y="2143116"/>
            <a:ext cx="908668" cy="2236514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cxnSp>
        <p:nvCxnSpPr>
          <p:cNvPr id="20" name="Přímá spojovací čára 35"/>
          <p:cNvCxnSpPr>
            <a:cxnSpLocks noChangeShapeType="1"/>
          </p:cNvCxnSpPr>
          <p:nvPr/>
        </p:nvCxnSpPr>
        <p:spPr bwMode="auto">
          <a:xfrm rot="5400000">
            <a:off x="3393361" y="2607375"/>
            <a:ext cx="2643206" cy="176"/>
          </a:xfrm>
          <a:prstGeom prst="line">
            <a:avLst/>
          </a:prstGeom>
          <a:noFill/>
          <a:ln w="19050" algn="ctr">
            <a:solidFill>
              <a:srgbClr val="993366"/>
            </a:solidFill>
            <a:prstDash val="dash"/>
            <a:round/>
            <a:headEnd/>
            <a:tailEnd/>
          </a:ln>
        </p:spPr>
      </p:cxnSp>
      <p:cxnSp>
        <p:nvCxnSpPr>
          <p:cNvPr id="21" name="Přímá spojovací šipka 20"/>
          <p:cNvCxnSpPr/>
          <p:nvPr/>
        </p:nvCxnSpPr>
        <p:spPr>
          <a:xfrm rot="5400000" flipH="1" flipV="1">
            <a:off x="3643306" y="2357430"/>
            <a:ext cx="214314" cy="214314"/>
          </a:xfrm>
          <a:prstGeom prst="straightConnector1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ovací šipka 37"/>
          <p:cNvCxnSpPr>
            <a:cxnSpLocks noChangeShapeType="1"/>
          </p:cNvCxnSpPr>
          <p:nvPr/>
        </p:nvCxnSpPr>
        <p:spPr bwMode="auto">
          <a:xfrm>
            <a:off x="4714876" y="1285860"/>
            <a:ext cx="191298" cy="1058"/>
          </a:xfrm>
          <a:prstGeom prst="straightConnector1">
            <a:avLst/>
          </a:prstGeom>
          <a:noFill/>
          <a:ln w="19050" algn="ctr">
            <a:solidFill>
              <a:srgbClr val="993366"/>
            </a:solidFill>
            <a:prstDash val="dash"/>
            <a:round/>
            <a:headEnd/>
            <a:tailEnd type="arrow" w="med" len="med"/>
          </a:ln>
        </p:spPr>
      </p:cxnSp>
      <p:cxnSp>
        <p:nvCxnSpPr>
          <p:cNvPr id="23" name="Přímá spojovací šipka 38"/>
          <p:cNvCxnSpPr>
            <a:cxnSpLocks noChangeShapeType="1"/>
          </p:cNvCxnSpPr>
          <p:nvPr/>
        </p:nvCxnSpPr>
        <p:spPr bwMode="auto">
          <a:xfrm>
            <a:off x="4714876" y="3929066"/>
            <a:ext cx="191298" cy="1058"/>
          </a:xfrm>
          <a:prstGeom prst="straightConnector1">
            <a:avLst/>
          </a:prstGeom>
          <a:noFill/>
          <a:ln w="19050" algn="ctr">
            <a:solidFill>
              <a:srgbClr val="993366"/>
            </a:solidFill>
            <a:prstDash val="dash"/>
            <a:round/>
            <a:headEnd/>
            <a:tailEnd type="arrow" w="med" len="med"/>
          </a:ln>
        </p:spPr>
      </p:cxnSp>
      <p:cxnSp>
        <p:nvCxnSpPr>
          <p:cNvPr id="24" name="Přímá spojovací šipka 39"/>
          <p:cNvCxnSpPr>
            <a:cxnSpLocks noChangeShapeType="1"/>
          </p:cNvCxnSpPr>
          <p:nvPr/>
        </p:nvCxnSpPr>
        <p:spPr bwMode="auto">
          <a:xfrm>
            <a:off x="4714876" y="1571612"/>
            <a:ext cx="143474" cy="1057"/>
          </a:xfrm>
          <a:prstGeom prst="straightConnector1">
            <a:avLst/>
          </a:prstGeom>
          <a:noFill/>
          <a:ln w="19050" algn="ctr">
            <a:solidFill>
              <a:srgbClr val="993366"/>
            </a:solidFill>
            <a:prstDash val="dash"/>
            <a:round/>
            <a:headEnd/>
            <a:tailEnd type="arrow" w="med" len="med"/>
          </a:ln>
        </p:spPr>
      </p:cxnSp>
      <p:cxnSp>
        <p:nvCxnSpPr>
          <p:cNvPr id="25" name="Přímá spojovací šipka 40"/>
          <p:cNvCxnSpPr>
            <a:cxnSpLocks noChangeShapeType="1"/>
          </p:cNvCxnSpPr>
          <p:nvPr/>
        </p:nvCxnSpPr>
        <p:spPr bwMode="auto">
          <a:xfrm>
            <a:off x="4714876" y="3500438"/>
            <a:ext cx="191298" cy="1058"/>
          </a:xfrm>
          <a:prstGeom prst="straightConnector1">
            <a:avLst/>
          </a:prstGeom>
          <a:noFill/>
          <a:ln w="19050" algn="ctr">
            <a:solidFill>
              <a:srgbClr val="993366"/>
            </a:solidFill>
            <a:prstDash val="dash"/>
            <a:round/>
            <a:headEnd/>
            <a:tailEnd type="arrow" w="med" len="med"/>
          </a:ln>
        </p:spPr>
      </p:cxnSp>
      <p:cxnSp>
        <p:nvCxnSpPr>
          <p:cNvPr id="26" name="Přímá spojovací šipka 48"/>
          <p:cNvCxnSpPr>
            <a:cxnSpLocks noChangeShapeType="1"/>
          </p:cNvCxnSpPr>
          <p:nvPr/>
        </p:nvCxnSpPr>
        <p:spPr bwMode="auto">
          <a:xfrm flipV="1">
            <a:off x="4714876" y="2857496"/>
            <a:ext cx="191300" cy="10218"/>
          </a:xfrm>
          <a:prstGeom prst="straightConnector1">
            <a:avLst/>
          </a:prstGeom>
          <a:noFill/>
          <a:ln w="19050" algn="ctr">
            <a:solidFill>
              <a:srgbClr val="993366"/>
            </a:solidFill>
            <a:prstDash val="dash"/>
            <a:round/>
            <a:headEnd/>
            <a:tailEnd type="arrow" w="med" len="med"/>
          </a:ln>
        </p:spPr>
      </p:cxnSp>
      <p:sp>
        <p:nvSpPr>
          <p:cNvPr id="27" name="Rectangle 72"/>
          <p:cNvSpPr>
            <a:spLocks noChangeArrowheads="1"/>
          </p:cNvSpPr>
          <p:nvPr/>
        </p:nvSpPr>
        <p:spPr bwMode="auto">
          <a:xfrm>
            <a:off x="4427539" y="2852739"/>
            <a:ext cx="193424" cy="1924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cxnSp>
        <p:nvCxnSpPr>
          <p:cNvPr id="28" name="Přímá spojovací čára 34"/>
          <p:cNvCxnSpPr>
            <a:cxnSpLocks noChangeShapeType="1"/>
          </p:cNvCxnSpPr>
          <p:nvPr/>
        </p:nvCxnSpPr>
        <p:spPr bwMode="auto">
          <a:xfrm>
            <a:off x="3857620" y="2643182"/>
            <a:ext cx="857256" cy="1588"/>
          </a:xfrm>
          <a:prstGeom prst="line">
            <a:avLst/>
          </a:prstGeom>
          <a:noFill/>
          <a:ln w="19050" algn="ctr">
            <a:solidFill>
              <a:srgbClr val="993366"/>
            </a:solidFill>
            <a:prstDash val="dash"/>
            <a:round/>
            <a:headEnd/>
            <a:tailEnd/>
          </a:ln>
        </p:spPr>
      </p:cxnSp>
      <p:grpSp>
        <p:nvGrpSpPr>
          <p:cNvPr id="5" name="Group 44"/>
          <p:cNvGrpSpPr>
            <a:grpSpLocks/>
          </p:cNvGrpSpPr>
          <p:nvPr/>
        </p:nvGrpSpPr>
        <p:grpSpPr bwMode="auto">
          <a:xfrm>
            <a:off x="1428728" y="1285860"/>
            <a:ext cx="2000650" cy="2196241"/>
            <a:chOff x="675" y="900"/>
            <a:chExt cx="1413" cy="1604"/>
          </a:xfrm>
        </p:grpSpPr>
        <p:sp>
          <p:nvSpPr>
            <p:cNvPr id="65" name="Obdélník 64"/>
            <p:cNvSpPr/>
            <p:nvPr/>
          </p:nvSpPr>
          <p:spPr>
            <a:xfrm>
              <a:off x="855" y="900"/>
              <a:ext cx="1081" cy="36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cs-CZ" sz="1400" dirty="0">
                  <a:solidFill>
                    <a:schemeClr val="tx1"/>
                  </a:solidFill>
                </a:rPr>
                <a:t>  </a:t>
              </a:r>
              <a:r>
                <a:rPr lang="cs-CZ" sz="1400" dirty="0" err="1" smtClean="0">
                  <a:solidFill>
                    <a:schemeClr val="tx1"/>
                  </a:solidFill>
                </a:rPr>
                <a:t>Sewing</a:t>
              </a:r>
              <a:r>
                <a:rPr lang="cs-CZ" sz="1400" dirty="0" smtClean="0">
                  <a:solidFill>
                    <a:schemeClr val="tx1"/>
                  </a:solidFill>
                </a:rPr>
                <a:t> DA+VAG</a:t>
              </a:r>
              <a:endParaRPr lang="cs-CZ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6" name="Skupina 79"/>
            <p:cNvGrpSpPr>
              <a:grpSpLocks/>
            </p:cNvGrpSpPr>
            <p:nvPr/>
          </p:nvGrpSpPr>
          <p:grpSpPr bwMode="auto">
            <a:xfrm>
              <a:off x="675" y="1080"/>
              <a:ext cx="1413" cy="1424"/>
              <a:chOff x="1071538" y="1714488"/>
              <a:chExt cx="2241663" cy="2258571"/>
            </a:xfrm>
          </p:grpSpPr>
          <p:grpSp>
            <p:nvGrpSpPr>
              <p:cNvPr id="7" name="Skupina 78"/>
              <p:cNvGrpSpPr>
                <a:grpSpLocks/>
              </p:cNvGrpSpPr>
              <p:nvPr/>
            </p:nvGrpSpPr>
            <p:grpSpPr bwMode="auto">
              <a:xfrm>
                <a:off x="1071538" y="1714488"/>
                <a:ext cx="1757793" cy="1858976"/>
                <a:chOff x="1071538" y="1714488"/>
                <a:chExt cx="1757793" cy="1858976"/>
              </a:xfrm>
            </p:grpSpPr>
            <p:cxnSp>
              <p:nvCxnSpPr>
                <p:cNvPr id="69" name="Přímá spojovací šipka 68"/>
                <p:cNvCxnSpPr/>
                <p:nvPr/>
              </p:nvCxnSpPr>
              <p:spPr>
                <a:xfrm>
                  <a:off x="1071538" y="1714488"/>
                  <a:ext cx="428628" cy="0"/>
                </a:xfrm>
                <a:prstGeom prst="straightConnector1">
                  <a:avLst/>
                </a:prstGeom>
                <a:ln w="34925" cmpd="sng">
                  <a:solidFill>
                    <a:srgbClr val="FF0000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Přímá spojovací šipka 69"/>
                <p:cNvCxnSpPr/>
                <p:nvPr/>
              </p:nvCxnSpPr>
              <p:spPr>
                <a:xfrm>
                  <a:off x="1071538" y="2285992"/>
                  <a:ext cx="428628" cy="0"/>
                </a:xfrm>
                <a:prstGeom prst="straightConnector1">
                  <a:avLst/>
                </a:prstGeom>
                <a:ln w="34925" cmpd="sng">
                  <a:solidFill>
                    <a:srgbClr val="00B0F0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Přímá spojovací šipka 70"/>
                <p:cNvCxnSpPr/>
                <p:nvPr/>
              </p:nvCxnSpPr>
              <p:spPr>
                <a:xfrm rot="10800000" flipV="1">
                  <a:off x="1071538" y="2857496"/>
                  <a:ext cx="428628" cy="0"/>
                </a:xfrm>
                <a:prstGeom prst="straightConnector1">
                  <a:avLst/>
                </a:prstGeom>
                <a:ln w="34925" cmpd="sng">
                  <a:solidFill>
                    <a:srgbClr val="00B050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Přímá spojovací šipka 71"/>
                <p:cNvCxnSpPr/>
                <p:nvPr/>
              </p:nvCxnSpPr>
              <p:spPr>
                <a:xfrm rot="10800000">
                  <a:off x="1071538" y="2571744"/>
                  <a:ext cx="428628" cy="0"/>
                </a:xfrm>
                <a:prstGeom prst="straightConnector1">
                  <a:avLst/>
                </a:prstGeom>
                <a:ln w="34925" cmpd="sng">
                  <a:solidFill>
                    <a:srgbClr val="FFC000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Přímá spojovací šipka 72"/>
                <p:cNvCxnSpPr/>
                <p:nvPr/>
              </p:nvCxnSpPr>
              <p:spPr>
                <a:xfrm rot="10800000" flipV="1">
                  <a:off x="1071538" y="2000240"/>
                  <a:ext cx="428628" cy="0"/>
                </a:xfrm>
                <a:prstGeom prst="straightConnector1">
                  <a:avLst/>
                </a:prstGeom>
                <a:ln w="34925" cmpd="sng">
                  <a:solidFill>
                    <a:srgbClr val="0070C0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Přímá spojovací šipka 73"/>
                <p:cNvCxnSpPr/>
                <p:nvPr/>
              </p:nvCxnSpPr>
              <p:spPr>
                <a:xfrm>
                  <a:off x="1071538" y="3143248"/>
                  <a:ext cx="428628" cy="1588"/>
                </a:xfrm>
                <a:prstGeom prst="straightConnector1">
                  <a:avLst/>
                </a:prstGeom>
                <a:ln w="34925" cmpd="sng">
                  <a:solidFill>
                    <a:srgbClr val="7030A0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5" name="Obdélník 74"/>
                <p:cNvSpPr/>
                <p:nvPr/>
              </p:nvSpPr>
              <p:spPr>
                <a:xfrm>
                  <a:off x="1472008" y="2574214"/>
                  <a:ext cx="1357323" cy="57150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cs-CZ" sz="1400" dirty="0" err="1" smtClean="0">
                      <a:solidFill>
                        <a:schemeClr val="tx1"/>
                      </a:solidFill>
                    </a:rPr>
                    <a:t>MontageVAG</a:t>
                  </a:r>
                  <a:endParaRPr lang="cs-CZ" sz="14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" name="Obdélník 75"/>
                <p:cNvSpPr/>
                <p:nvPr/>
              </p:nvSpPr>
              <p:spPr>
                <a:xfrm>
                  <a:off x="1311670" y="2008257"/>
                  <a:ext cx="1475215" cy="57150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cs-CZ" sz="1400" dirty="0">
                      <a:solidFill>
                        <a:schemeClr val="tx1"/>
                      </a:solidFill>
                    </a:rPr>
                    <a:t>  </a:t>
                  </a:r>
                  <a:r>
                    <a:rPr lang="cs-CZ" sz="1400" dirty="0" err="1" smtClean="0">
                      <a:solidFill>
                        <a:schemeClr val="tx1"/>
                      </a:solidFill>
                    </a:rPr>
                    <a:t>Montage</a:t>
                  </a:r>
                  <a:r>
                    <a:rPr lang="cs-CZ" sz="1400" dirty="0" smtClean="0">
                      <a:solidFill>
                        <a:schemeClr val="tx1"/>
                      </a:solidFill>
                    </a:rPr>
                    <a:t> DA</a:t>
                  </a:r>
                  <a:endParaRPr lang="cs-CZ" sz="14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" name="Obdélník 76"/>
                <p:cNvSpPr/>
                <p:nvPr/>
              </p:nvSpPr>
              <p:spPr>
                <a:xfrm>
                  <a:off x="1311670" y="2256513"/>
                  <a:ext cx="1422251" cy="57150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cs-CZ" sz="1400" dirty="0">
                      <a:solidFill>
                        <a:schemeClr val="tx1"/>
                      </a:solidFill>
                    </a:rPr>
                    <a:t> </a:t>
                  </a:r>
                  <a:r>
                    <a:rPr lang="cs-CZ" sz="1400" dirty="0" err="1" smtClean="0">
                      <a:solidFill>
                        <a:schemeClr val="tx1"/>
                      </a:solidFill>
                    </a:rPr>
                    <a:t>Sewing</a:t>
                  </a:r>
                  <a:r>
                    <a:rPr lang="cs-CZ" sz="1400" dirty="0" smtClean="0">
                      <a:solidFill>
                        <a:schemeClr val="tx1"/>
                      </a:solidFill>
                    </a:rPr>
                    <a:t> GB</a:t>
                  </a:r>
                  <a:endParaRPr lang="cs-CZ" sz="14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" name="Obdélník 77"/>
                <p:cNvSpPr/>
                <p:nvPr/>
              </p:nvSpPr>
              <p:spPr>
                <a:xfrm>
                  <a:off x="1428727" y="1714556"/>
                  <a:ext cx="1285884" cy="57148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cs-CZ" sz="1400" dirty="0">
                      <a:solidFill>
                        <a:schemeClr val="tx1"/>
                      </a:solidFill>
                    </a:rPr>
                    <a:t> </a:t>
                  </a:r>
                  <a:r>
                    <a:rPr lang="cs-CZ" sz="1400" dirty="0" err="1" smtClean="0">
                      <a:solidFill>
                        <a:schemeClr val="tx1"/>
                      </a:solidFill>
                    </a:rPr>
                    <a:t>Saved</a:t>
                  </a:r>
                  <a:r>
                    <a:rPr lang="cs-CZ" sz="1400" dirty="0" smtClean="0">
                      <a:solidFill>
                        <a:schemeClr val="tx1"/>
                      </a:solidFill>
                    </a:rPr>
                    <a:t> </a:t>
                  </a:r>
                  <a:r>
                    <a:rPr lang="cs-CZ" sz="1400" dirty="0" err="1" smtClean="0">
                      <a:solidFill>
                        <a:schemeClr val="tx1"/>
                      </a:solidFill>
                    </a:rPr>
                    <a:t>place</a:t>
                  </a:r>
                  <a:endParaRPr lang="cs-CZ" sz="1400" dirty="0" smtClean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79" name="Přímá spojovací čára 78"/>
                <p:cNvCxnSpPr/>
                <p:nvPr/>
              </p:nvCxnSpPr>
              <p:spPr>
                <a:xfrm rot="10800000" flipV="1">
                  <a:off x="1071538" y="3571876"/>
                  <a:ext cx="428628" cy="1588"/>
                </a:xfrm>
                <a:prstGeom prst="line">
                  <a:avLst/>
                </a:prstGeom>
                <a:ln w="19050">
                  <a:solidFill>
                    <a:srgbClr val="C000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8" name="Obdélník 67"/>
              <p:cNvSpPr/>
              <p:nvPr/>
            </p:nvSpPr>
            <p:spPr>
              <a:xfrm>
                <a:off x="1391762" y="3401634"/>
                <a:ext cx="1921439" cy="57142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cs-CZ" sz="1400" dirty="0" smtClean="0">
                    <a:solidFill>
                      <a:schemeClr val="tx1"/>
                    </a:solidFill>
                  </a:rPr>
                  <a:t>Bag </a:t>
                </a:r>
                <a:r>
                  <a:rPr lang="cs-CZ" sz="1400" dirty="0" err="1" smtClean="0">
                    <a:solidFill>
                      <a:schemeClr val="tx1"/>
                    </a:solidFill>
                  </a:rPr>
                  <a:t>leaving</a:t>
                </a:r>
                <a:r>
                  <a:rPr lang="cs-CZ" sz="1400" dirty="0" smtClean="0">
                    <a:solidFill>
                      <a:schemeClr val="tx1"/>
                    </a:solidFill>
                  </a:rPr>
                  <a:t> </a:t>
                </a:r>
                <a:r>
                  <a:rPr lang="cs-CZ" sz="1400" dirty="0" err="1" smtClean="0">
                    <a:solidFill>
                      <a:schemeClr val="tx1"/>
                    </a:solidFill>
                  </a:rPr>
                  <a:t>sewing</a:t>
                </a:r>
                <a:r>
                  <a:rPr lang="cs-CZ" sz="1400" dirty="0" smtClean="0">
                    <a:solidFill>
                      <a:schemeClr val="tx1"/>
                    </a:solidFill>
                  </a:rPr>
                  <a:t> line to </a:t>
                </a:r>
                <a:r>
                  <a:rPr lang="cs-CZ" sz="1400" dirty="0" err="1" smtClean="0">
                    <a:solidFill>
                      <a:schemeClr val="tx1"/>
                    </a:solidFill>
                  </a:rPr>
                  <a:t>montage</a:t>
                </a:r>
                <a:r>
                  <a:rPr lang="cs-CZ" sz="1400" dirty="0" smtClean="0">
                    <a:solidFill>
                      <a:schemeClr val="tx1"/>
                    </a:solidFill>
                  </a:rPr>
                  <a:t> line</a:t>
                </a:r>
                <a:endParaRPr lang="cs-CZ" sz="140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80" name="Obdélník 79"/>
          <p:cNvSpPr/>
          <p:nvPr/>
        </p:nvSpPr>
        <p:spPr>
          <a:xfrm>
            <a:off x="1714480" y="2571744"/>
            <a:ext cx="1401729" cy="4929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cs-CZ" sz="1400" dirty="0" err="1" smtClean="0">
                <a:solidFill>
                  <a:schemeClr val="tx1"/>
                </a:solidFill>
              </a:rPr>
              <a:t>Montage</a:t>
            </a:r>
            <a:r>
              <a:rPr lang="cs-CZ" sz="1400" dirty="0" smtClean="0">
                <a:solidFill>
                  <a:schemeClr val="tx1"/>
                </a:solidFill>
              </a:rPr>
              <a:t> </a:t>
            </a:r>
            <a:r>
              <a:rPr lang="cs-CZ" sz="1400" dirty="0">
                <a:solidFill>
                  <a:schemeClr val="tx1"/>
                </a:solidFill>
              </a:rPr>
              <a:t>E93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VIRTUAL REALITY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7173" name="Picture 5" descr="http://ovrt.nist.gov/projects/mfg/catpillar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1785926"/>
            <a:ext cx="3048000" cy="2209801"/>
          </a:xfrm>
          <a:prstGeom prst="rect">
            <a:avLst/>
          </a:prstGeom>
          <a:noFill/>
        </p:spPr>
      </p:pic>
      <p:pic>
        <p:nvPicPr>
          <p:cNvPr id="7175" name="Picture 7" descr="http://teamsubmarine.files.wordpress.com/2009/07/virtual-reality-helmu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214686"/>
            <a:ext cx="4457700" cy="3190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Definition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term that applies to computer-simulated environments that can simulate places in the real world as well as in imaginary worlds</a:t>
            </a:r>
            <a:endParaRPr lang="cs-CZ" dirty="0" smtClean="0"/>
          </a:p>
        </p:txBody>
      </p:sp>
      <p:pic>
        <p:nvPicPr>
          <p:cNvPr id="4" name="Obrázek 0" descr="300px-VR-Helm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71868" y="3214686"/>
            <a:ext cx="5238750" cy="34051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14690" name="Picture 2" descr="http://lh5.ggpht.com/_irxNI8eiaOA/SYrJcywb5pI/AAAAAAAAARs/JoMU5J2msLc/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2357430"/>
            <a:ext cx="5286380" cy="3964785"/>
          </a:xfrm>
          <a:prstGeom prst="rect">
            <a:avLst/>
          </a:prstGeom>
          <a:noFill/>
        </p:spPr>
      </p:pic>
      <p:pic>
        <p:nvPicPr>
          <p:cNvPr id="114692" name="Picture 4" descr="http://www.vitejte.cz/male/11/1116_36_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285728"/>
            <a:ext cx="4829175" cy="1714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VR </a:t>
            </a:r>
            <a:r>
              <a:rPr lang="cs-CZ" dirty="0" err="1" smtClean="0"/>
              <a:t>Aspects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/>
              <a:t>Visual</a:t>
            </a:r>
            <a:r>
              <a:rPr lang="cs-CZ" dirty="0" smtClean="0"/>
              <a:t> </a:t>
            </a:r>
            <a:r>
              <a:rPr lang="cs-CZ" dirty="0" err="1" smtClean="0"/>
              <a:t>communication</a:t>
            </a:r>
            <a:endParaRPr lang="cs-CZ" dirty="0" smtClean="0"/>
          </a:p>
          <a:p>
            <a:pPr lvl="1"/>
            <a:r>
              <a:rPr lang="cs-CZ" dirty="0" err="1" smtClean="0"/>
              <a:t>Stereoscopics</a:t>
            </a:r>
            <a:endParaRPr lang="cs-CZ" dirty="0" smtClean="0"/>
          </a:p>
          <a:p>
            <a:r>
              <a:rPr lang="cs-CZ" dirty="0" err="1" smtClean="0"/>
              <a:t>Other</a:t>
            </a:r>
            <a:r>
              <a:rPr lang="cs-CZ" dirty="0" smtClean="0"/>
              <a:t> </a:t>
            </a:r>
            <a:r>
              <a:rPr lang="cs-CZ" dirty="0" err="1" smtClean="0"/>
              <a:t>sensual</a:t>
            </a:r>
            <a:r>
              <a:rPr lang="cs-CZ" dirty="0" smtClean="0"/>
              <a:t> (</a:t>
            </a:r>
            <a:r>
              <a:rPr lang="cs-CZ" dirty="0" err="1" smtClean="0"/>
              <a:t>haptic</a:t>
            </a:r>
            <a:r>
              <a:rPr lang="cs-CZ" dirty="0" smtClean="0"/>
              <a:t>) </a:t>
            </a:r>
            <a:r>
              <a:rPr lang="cs-CZ" dirty="0" err="1" smtClean="0"/>
              <a:t>perception</a:t>
            </a:r>
            <a:endParaRPr lang="cs-CZ" dirty="0" smtClean="0"/>
          </a:p>
          <a:p>
            <a:pPr lvl="1"/>
            <a:r>
              <a:rPr lang="cs-CZ" dirty="0" err="1" smtClean="0"/>
              <a:t>Sound</a:t>
            </a:r>
            <a:r>
              <a:rPr lang="cs-CZ" dirty="0" smtClean="0"/>
              <a:t>, </a:t>
            </a:r>
            <a:r>
              <a:rPr lang="cs-CZ" dirty="0" err="1" smtClean="0"/>
              <a:t>Touch</a:t>
            </a:r>
            <a:endParaRPr lang="cs-CZ" dirty="0" smtClean="0"/>
          </a:p>
          <a:p>
            <a:r>
              <a:rPr lang="cs-CZ" dirty="0" smtClean="0"/>
              <a:t>Feedback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Stereoskopy </a:t>
            </a:r>
            <a:r>
              <a:rPr lang="cs-CZ" dirty="0" err="1" smtClean="0"/>
              <a:t>discovery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Sir </a:t>
            </a:r>
            <a:r>
              <a:rPr lang="cs-CZ" i="1" u="sng" dirty="0" smtClean="0">
                <a:hlinkClick r:id="rId2"/>
              </a:rPr>
              <a:t>Charles </a:t>
            </a:r>
            <a:r>
              <a:rPr lang="cs-CZ" i="1" u="sng" dirty="0" err="1" smtClean="0">
                <a:hlinkClick r:id="rId2"/>
              </a:rPr>
              <a:t>Wheatstone</a:t>
            </a:r>
            <a:r>
              <a:rPr lang="cs-CZ" i="1" u="sng" dirty="0" smtClean="0"/>
              <a:t>,</a:t>
            </a:r>
            <a:r>
              <a:rPr lang="cs-CZ" dirty="0" smtClean="0"/>
              <a:t> </a:t>
            </a:r>
            <a:r>
              <a:rPr lang="cs-CZ" dirty="0" err="1" smtClean="0"/>
              <a:t>year</a:t>
            </a:r>
            <a:r>
              <a:rPr lang="cs-CZ" dirty="0" smtClean="0"/>
              <a:t> 1838</a:t>
            </a:r>
          </a:p>
          <a:p>
            <a:r>
              <a:rPr lang="en-US" dirty="0" smtClean="0"/>
              <a:t>In 1840 he was awarded the Royal Medal of the Royal Society for his explanation of binocular vision, a research which led him to make stereoscopic drawings and construct the stereoscope.</a:t>
            </a:r>
            <a:endParaRPr lang="cs-CZ" dirty="0"/>
          </a:p>
        </p:txBody>
      </p:sp>
      <p:pic>
        <p:nvPicPr>
          <p:cNvPr id="2050" name="Picture 2" descr="http://upload.wikimedia.org/wikipedia/commons/thumb/3/37/Wheatstone_Charles_drawing_1868.jpg/225px-Wheatstone_Charles_drawing_18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4143380"/>
            <a:ext cx="2143125" cy="2371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3D vnímání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2214554"/>
            <a:ext cx="3473472" cy="414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Stereoscope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 descr="G:\Doc\gali-3d\Clanky\PixelClanek2\Obrazky\Wheatstone_stereoscop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357298"/>
            <a:ext cx="4667250" cy="525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Stereoscope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8434" name="Picture 2" descr="File:StereopticonColumbusMuse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1643050"/>
            <a:ext cx="3429024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Sir </a:t>
            </a:r>
            <a:r>
              <a:rPr lang="cs-CZ" i="1" u="sng" dirty="0" smtClean="0"/>
              <a:t>David </a:t>
            </a:r>
            <a:r>
              <a:rPr lang="cs-CZ" i="1" u="sng" dirty="0" err="1" smtClean="0"/>
              <a:t>Brewster</a:t>
            </a:r>
            <a:r>
              <a:rPr lang="cs-CZ" i="1" u="sng" dirty="0" smtClean="0"/>
              <a:t> (1781-1868)</a:t>
            </a:r>
            <a:endParaRPr lang="cs-CZ" dirty="0"/>
          </a:p>
        </p:txBody>
      </p:sp>
      <p:pic>
        <p:nvPicPr>
          <p:cNvPr id="4" name="Zástupný symbol pro obsah 3" descr="G:\Doc\gali-3d\Clanky\PixelClanek2\Obrazky\Brewster_stereoskop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5" y="2000240"/>
            <a:ext cx="3004861" cy="3571900"/>
          </a:xfrm>
          <a:prstGeom prst="rect">
            <a:avLst/>
          </a:prstGeom>
          <a:noFill/>
        </p:spPr>
      </p:pic>
      <p:pic>
        <p:nvPicPr>
          <p:cNvPr id="5" name="Obrázek 4" descr="G:\Grafika\Olympus_prenos\Eastbourne_ISU_2005\P1010212.JPG"/>
          <p:cNvPicPr/>
          <p:nvPr/>
        </p:nvPicPr>
        <p:blipFill>
          <a:blip r:embed="rId3" cstate="print"/>
          <a:srcRect l="24475" r="12587"/>
          <a:stretch>
            <a:fillRect/>
          </a:stretch>
        </p:blipFill>
        <p:spPr bwMode="auto">
          <a:xfrm>
            <a:off x="5072066" y="1571612"/>
            <a:ext cx="317500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Picture 4" descr="http://upload.wikimedia.org/wikipedia/commons/3/3d/XEyeStCdNYCSm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7166"/>
            <a:ext cx="4810125" cy="2428875"/>
          </a:xfrm>
          <a:prstGeom prst="rect">
            <a:avLst/>
          </a:prstGeom>
          <a:noFill/>
        </p:spPr>
      </p:pic>
      <p:pic>
        <p:nvPicPr>
          <p:cNvPr id="19458" name="Picture 2" descr="File:Charles Street Mall, Boston Common, by Soule, John P., 1827-1904 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2857496"/>
            <a:ext cx="7620000" cy="3790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Pocket</a:t>
            </a:r>
            <a:r>
              <a:rPr lang="cs-CZ" dirty="0" smtClean="0"/>
              <a:t> </a:t>
            </a:r>
            <a:r>
              <a:rPr lang="cs-CZ" dirty="0" err="1" smtClean="0"/>
              <a:t>stereoscope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0482" name="Picture 2" descr="http://upload.wikimedia.org/wikipedia/commons/9/99/Company_of_ladies_watching_stereoscopic_photographs_by_Jacob_Spoel_1820-18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428736"/>
            <a:ext cx="6072230" cy="51257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Pocket</a:t>
            </a:r>
            <a:r>
              <a:rPr lang="cs-CZ" dirty="0" smtClean="0"/>
              <a:t> </a:t>
            </a:r>
            <a:r>
              <a:rPr lang="cs-CZ" dirty="0" err="1" smtClean="0"/>
              <a:t>stereoscope</a:t>
            </a:r>
            <a:r>
              <a:rPr lang="cs-CZ" dirty="0" smtClean="0"/>
              <a:t> - </a:t>
            </a:r>
            <a:r>
              <a:rPr lang="cs-CZ" dirty="0" err="1" smtClean="0"/>
              <a:t>later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1506" name="Picture 2" descr="http://upload.wikimedia.org/wikipedia/commons/6/6f/Sterosc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2500306"/>
            <a:ext cx="2305050" cy="2695576"/>
          </a:xfrm>
          <a:prstGeom prst="rect">
            <a:avLst/>
          </a:prstGeom>
          <a:noFill/>
        </p:spPr>
      </p:pic>
      <p:pic>
        <p:nvPicPr>
          <p:cNvPr id="21508" name="Picture 4" descr="File:Pocket stereoscop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2214554"/>
            <a:ext cx="4786346" cy="336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File:Stereograph as an educator - anaglyp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1000108"/>
            <a:ext cx="5476875" cy="5705476"/>
          </a:xfrm>
          <a:prstGeom prst="rect">
            <a:avLst/>
          </a:prstGeom>
          <a:noFill/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Anaglyph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2143116"/>
            <a:ext cx="20955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1500174"/>
            <a:ext cx="19050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University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West</a:t>
            </a:r>
            <a:r>
              <a:rPr lang="cs-CZ" dirty="0" smtClean="0"/>
              <a:t> Bohemia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15714" name="Picture 2" descr="http://img.geocaching.com/cache/02c350af-041f-4cd0-b795-f3d32187e7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071678"/>
            <a:ext cx="5949178" cy="35814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428604"/>
            <a:ext cx="6000792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1785918" y="1142984"/>
            <a:ext cx="2000264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cs-CZ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COMMON</a:t>
            </a:r>
          </a:p>
          <a:p>
            <a:r>
              <a:rPr lang="cs-CZ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PROJECTOR</a:t>
            </a:r>
            <a:endParaRPr lang="cs-CZ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2214546" y="5929330"/>
            <a:ext cx="2000264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cs-CZ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3D SIGNAL SOURCE</a:t>
            </a:r>
            <a:endParaRPr lang="cs-CZ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4500562" y="3571876"/>
            <a:ext cx="2000264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cs-CZ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Color</a:t>
            </a:r>
            <a:r>
              <a:rPr lang="cs-CZ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cs-CZ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glasses</a:t>
            </a:r>
            <a:endParaRPr lang="cs-CZ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4500562" y="5929330"/>
            <a:ext cx="2000264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cs-CZ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PRINTED DOCUMENT</a:t>
            </a:r>
            <a:endParaRPr lang="cs-CZ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6143636" y="1214422"/>
            <a:ext cx="2000264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cs-CZ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COMMON</a:t>
            </a:r>
          </a:p>
          <a:p>
            <a:r>
              <a:rPr lang="cs-CZ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SCREEN</a:t>
            </a:r>
            <a:endParaRPr lang="cs-CZ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6286512" y="5429264"/>
            <a:ext cx="2000264" cy="92333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cs-CZ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COMMON</a:t>
            </a:r>
          </a:p>
          <a:p>
            <a:r>
              <a:rPr lang="cs-CZ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MONITOR OR TV</a:t>
            </a:r>
            <a:endParaRPr lang="cs-CZ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Anaglyph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</p:nvPr>
        </p:nvGraphicFramePr>
        <p:xfrm>
          <a:off x="1785918" y="1571612"/>
          <a:ext cx="6858048" cy="3647602"/>
        </p:xfrm>
        <a:graphic>
          <a:graphicData uri="http://schemas.openxmlformats.org/drawingml/2006/table">
            <a:tbl>
              <a:tblPr/>
              <a:tblGrid>
                <a:gridCol w="3464396"/>
                <a:gridCol w="3393652"/>
              </a:tblGrid>
              <a:tr h="66056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 b="1" cap="all" dirty="0" smtClean="0">
                          <a:latin typeface="Times New Roman"/>
                          <a:ea typeface="Times New Roman"/>
                        </a:rPr>
                        <a:t>ADVANTAGES</a:t>
                      </a:r>
                      <a:endParaRPr lang="cs-CZ" sz="2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 b="1" cap="all" dirty="0" smtClean="0">
                          <a:latin typeface="Times New Roman"/>
                          <a:ea typeface="Times New Roman"/>
                        </a:rPr>
                        <a:t>DISADVANTAGES</a:t>
                      </a:r>
                      <a:endParaRPr lang="cs-CZ" sz="2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56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 dirty="0" err="1" smtClean="0">
                          <a:latin typeface="Times New Roman"/>
                          <a:ea typeface="Times New Roman"/>
                        </a:rPr>
                        <a:t>Cheap</a:t>
                      </a:r>
                      <a:r>
                        <a:rPr lang="cs-CZ" sz="2800" dirty="0" smtClean="0">
                          <a:latin typeface="Times New Roman"/>
                          <a:ea typeface="Times New Roman"/>
                        </a:rPr>
                        <a:t> technology</a:t>
                      </a:r>
                      <a:endParaRPr lang="cs-CZ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 dirty="0" err="1" smtClean="0">
                          <a:latin typeface="Times New Roman"/>
                          <a:ea typeface="Times New Roman"/>
                        </a:rPr>
                        <a:t>Total</a:t>
                      </a:r>
                      <a:r>
                        <a:rPr lang="cs-CZ" sz="28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cs-CZ" sz="2800" dirty="0" err="1" smtClean="0">
                          <a:latin typeface="Times New Roman"/>
                          <a:ea typeface="Times New Roman"/>
                        </a:rPr>
                        <a:t>loss</a:t>
                      </a:r>
                      <a:r>
                        <a:rPr lang="cs-CZ" sz="28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cs-CZ" sz="2800" dirty="0" err="1" smtClean="0">
                          <a:latin typeface="Times New Roman"/>
                          <a:ea typeface="Times New Roman"/>
                        </a:rPr>
                        <a:t>of</a:t>
                      </a:r>
                      <a:r>
                        <a:rPr lang="cs-CZ" sz="28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cs-CZ" sz="2800" dirty="0" err="1" smtClean="0">
                          <a:latin typeface="Times New Roman"/>
                          <a:ea typeface="Times New Roman"/>
                        </a:rPr>
                        <a:t>color</a:t>
                      </a:r>
                      <a:r>
                        <a:rPr lang="cs-CZ" sz="28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cs-CZ" sz="2800" dirty="0" err="1" smtClean="0">
                          <a:latin typeface="Times New Roman"/>
                          <a:ea typeface="Times New Roman"/>
                        </a:rPr>
                        <a:t>information</a:t>
                      </a:r>
                      <a:endParaRPr lang="cs-CZ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56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 dirty="0" err="1" smtClean="0">
                          <a:latin typeface="Times New Roman"/>
                          <a:ea typeface="Times New Roman"/>
                        </a:rPr>
                        <a:t>Printing</a:t>
                      </a:r>
                      <a:r>
                        <a:rPr lang="cs-CZ" sz="280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cs-CZ" sz="2800" baseline="0" dirty="0" err="1" smtClean="0">
                          <a:latin typeface="Times New Roman"/>
                          <a:ea typeface="Times New Roman"/>
                        </a:rPr>
                        <a:t>possibility</a:t>
                      </a:r>
                      <a:endParaRPr lang="cs-CZ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 dirty="0" smtClean="0">
                          <a:latin typeface="Times New Roman"/>
                          <a:ea typeface="Times New Roman"/>
                        </a:rPr>
                        <a:t>Standard </a:t>
                      </a:r>
                      <a:r>
                        <a:rPr lang="cs-CZ" sz="2800" dirty="0" err="1" smtClean="0">
                          <a:latin typeface="Times New Roman"/>
                          <a:ea typeface="Times New Roman"/>
                        </a:rPr>
                        <a:t>comprimation</a:t>
                      </a:r>
                      <a:r>
                        <a:rPr lang="cs-CZ" sz="28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cs-CZ" sz="2800" dirty="0" err="1" smtClean="0">
                          <a:latin typeface="Times New Roman"/>
                          <a:ea typeface="Times New Roman"/>
                        </a:rPr>
                        <a:t>algorithms</a:t>
                      </a:r>
                      <a:r>
                        <a:rPr lang="cs-CZ" sz="28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cs-CZ" sz="2800" dirty="0" err="1" smtClean="0">
                          <a:latin typeface="Times New Roman"/>
                          <a:ea typeface="Times New Roman"/>
                        </a:rPr>
                        <a:t>deform</a:t>
                      </a:r>
                      <a:r>
                        <a:rPr lang="cs-CZ" sz="280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cs-CZ" sz="2800" baseline="0" dirty="0" err="1" smtClean="0">
                          <a:latin typeface="Times New Roman"/>
                          <a:ea typeface="Times New Roman"/>
                        </a:rPr>
                        <a:t>colors</a:t>
                      </a:r>
                      <a:r>
                        <a:rPr lang="cs-CZ" sz="2800" baseline="0" dirty="0" smtClean="0">
                          <a:latin typeface="Times New Roman"/>
                          <a:ea typeface="Times New Roman"/>
                        </a:rPr>
                        <a:t> – not </a:t>
                      </a:r>
                      <a:r>
                        <a:rPr lang="cs-CZ" sz="2800" baseline="0" dirty="0" err="1" smtClean="0">
                          <a:latin typeface="Times New Roman"/>
                          <a:ea typeface="Times New Roman"/>
                        </a:rPr>
                        <a:t>suitable</a:t>
                      </a:r>
                      <a:r>
                        <a:rPr lang="cs-CZ" sz="280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cs-CZ" sz="2800" baseline="0" dirty="0" err="1" smtClean="0">
                          <a:latin typeface="Times New Roman"/>
                          <a:ea typeface="Times New Roman"/>
                        </a:rPr>
                        <a:t>for</a:t>
                      </a:r>
                      <a:r>
                        <a:rPr lang="cs-CZ" sz="280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cs-CZ" sz="2800" baseline="0" dirty="0" err="1" smtClean="0">
                          <a:latin typeface="Times New Roman"/>
                          <a:ea typeface="Times New Roman"/>
                        </a:rPr>
                        <a:t>DVDs</a:t>
                      </a:r>
                      <a:endParaRPr lang="cs-CZ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56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 dirty="0" smtClean="0">
                          <a:latin typeface="Times New Roman"/>
                          <a:ea typeface="Times New Roman"/>
                        </a:rPr>
                        <a:t>Standard</a:t>
                      </a:r>
                      <a:r>
                        <a:rPr lang="cs-CZ" sz="2800" baseline="0" dirty="0" smtClean="0">
                          <a:latin typeface="Times New Roman"/>
                          <a:ea typeface="Times New Roman"/>
                        </a:rPr>
                        <a:t> TV </a:t>
                      </a:r>
                      <a:r>
                        <a:rPr lang="cs-CZ" sz="2800" baseline="0" dirty="0" err="1" smtClean="0">
                          <a:latin typeface="Times New Roman"/>
                          <a:ea typeface="Times New Roman"/>
                        </a:rPr>
                        <a:t>and</a:t>
                      </a:r>
                      <a:r>
                        <a:rPr lang="cs-CZ" sz="280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cs-CZ" sz="2800" baseline="0" dirty="0" err="1" smtClean="0">
                          <a:latin typeface="Times New Roman"/>
                          <a:ea typeface="Times New Roman"/>
                        </a:rPr>
                        <a:t>projectors</a:t>
                      </a:r>
                      <a:endParaRPr lang="cs-CZ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Passive stereoscopy</a:t>
            </a:r>
            <a:endParaRPr lang="en-US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Picture 2" descr="http://www.gali-3d.com/pictures/techno-pasivni-stereo.jpg"/>
          <p:cNvPicPr>
            <a:picLocks noChangeAspect="1" noChangeArrowheads="1"/>
          </p:cNvPicPr>
          <p:nvPr/>
        </p:nvPicPr>
        <p:blipFill>
          <a:blip r:embed="rId2" cstate="print"/>
          <a:srcRect t="10500"/>
          <a:stretch>
            <a:fillRect/>
          </a:stretch>
        </p:blipFill>
        <p:spPr bwMode="auto">
          <a:xfrm>
            <a:off x="2071670" y="1571612"/>
            <a:ext cx="5357850" cy="4795272"/>
          </a:xfrm>
          <a:prstGeom prst="rect">
            <a:avLst/>
          </a:prstGeom>
          <a:noFill/>
        </p:spPr>
      </p:pic>
      <p:sp>
        <p:nvSpPr>
          <p:cNvPr id="6" name="TextovéPole 5"/>
          <p:cNvSpPr txBox="1"/>
          <p:nvPr/>
        </p:nvSpPr>
        <p:spPr>
          <a:xfrm>
            <a:off x="1928794" y="1643050"/>
            <a:ext cx="2000264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cs-CZ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TWO</a:t>
            </a:r>
          </a:p>
          <a:p>
            <a:r>
              <a:rPr lang="cs-CZ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PROJECTORS</a:t>
            </a:r>
            <a:endParaRPr lang="cs-CZ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2357422" y="6000768"/>
            <a:ext cx="142876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cs-CZ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SOURCE</a:t>
            </a:r>
            <a:endParaRPr lang="cs-CZ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6000760" y="5357826"/>
            <a:ext cx="2357454" cy="92333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cs-CZ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PASSIVE POLARIZATION</a:t>
            </a:r>
          </a:p>
          <a:p>
            <a:r>
              <a:rPr lang="cs-CZ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3D GLASSES</a:t>
            </a:r>
            <a:endParaRPr lang="cs-CZ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5715008" y="1571612"/>
            <a:ext cx="2357454" cy="92333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cs-CZ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SPECIAL</a:t>
            </a:r>
          </a:p>
          <a:p>
            <a:r>
              <a:rPr lang="cs-CZ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PROJECTION</a:t>
            </a:r>
          </a:p>
          <a:p>
            <a:r>
              <a:rPr lang="cs-CZ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SCREEN</a:t>
            </a:r>
            <a:endParaRPr lang="cs-CZ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 50-</a:t>
            </a:r>
            <a:r>
              <a:rPr lang="cs-CZ" dirty="0" err="1" smtClean="0"/>
              <a:t>ies</a:t>
            </a:r>
            <a:endParaRPr lang="cs-CZ" dirty="0"/>
          </a:p>
        </p:txBody>
      </p:sp>
      <p:pic>
        <p:nvPicPr>
          <p:cNvPr id="4" name="Zástupný symbol pro obsah 3" descr="E:\Presentace\INTERKAMERA\Clanky\PixelClanek2\Obrazky\StereoMoviePouster.t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29231" y="1447800"/>
            <a:ext cx="3111087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357298"/>
            <a:ext cx="2954016" cy="18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4" descr="E:\Presentace\INTERKAMERA\Clanky\PixelClanek2\Obrazky\Modern_passive_projetion_GALI-3D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2071678"/>
            <a:ext cx="2952115" cy="39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</p:nvPr>
        </p:nvGraphicFramePr>
        <p:xfrm>
          <a:off x="2260282" y="1500175"/>
          <a:ext cx="5848985" cy="4286280"/>
        </p:xfrm>
        <a:graphic>
          <a:graphicData uri="http://schemas.openxmlformats.org/drawingml/2006/table">
            <a:tbl>
              <a:tblPr/>
              <a:tblGrid>
                <a:gridCol w="2924175"/>
                <a:gridCol w="2924810"/>
              </a:tblGrid>
              <a:tr h="85725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b="1" cap="all" dirty="0" smtClean="0">
                          <a:latin typeface="Times New Roman"/>
                          <a:ea typeface="Times New Roman"/>
                        </a:rPr>
                        <a:t>ADVANTAGES</a:t>
                      </a:r>
                      <a:endParaRPr lang="cs-CZ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400" b="1" cap="all" dirty="0" smtClean="0">
                          <a:latin typeface="Times New Roman"/>
                          <a:ea typeface="Times New Roman"/>
                        </a:rPr>
                        <a:t>DISADVANTAGES</a:t>
                      </a:r>
                      <a:endParaRPr lang="cs-CZ" sz="24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cs-CZ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1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 err="1" smtClean="0">
                          <a:latin typeface="Times New Roman"/>
                          <a:ea typeface="Times New Roman"/>
                        </a:rPr>
                        <a:t>Full</a:t>
                      </a:r>
                      <a:r>
                        <a:rPr lang="cs-CZ" sz="24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cs-CZ" sz="2400" dirty="0" err="1" smtClean="0">
                          <a:latin typeface="Times New Roman"/>
                          <a:ea typeface="Times New Roman"/>
                        </a:rPr>
                        <a:t>color</a:t>
                      </a:r>
                      <a:endParaRPr lang="cs-CZ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 err="1" smtClean="0">
                          <a:latin typeface="Times New Roman"/>
                          <a:ea typeface="Times New Roman"/>
                        </a:rPr>
                        <a:t>Demanding</a:t>
                      </a:r>
                      <a:r>
                        <a:rPr lang="cs-CZ" sz="24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cs-CZ" sz="2400" dirty="0" err="1" smtClean="0">
                          <a:latin typeface="Times New Roman"/>
                          <a:ea typeface="Times New Roman"/>
                        </a:rPr>
                        <a:t>projection</a:t>
                      </a:r>
                      <a:r>
                        <a:rPr lang="cs-CZ" sz="24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cs-CZ" sz="2400" dirty="0" err="1" smtClean="0">
                          <a:latin typeface="Times New Roman"/>
                          <a:ea typeface="Times New Roman"/>
                        </a:rPr>
                        <a:t>technique</a:t>
                      </a:r>
                      <a:r>
                        <a:rPr lang="cs-CZ" sz="2400" dirty="0" smtClean="0">
                          <a:latin typeface="Times New Roman"/>
                          <a:ea typeface="Times New Roman"/>
                        </a:rPr>
                        <a:t> (</a:t>
                      </a:r>
                      <a:r>
                        <a:rPr lang="cs-CZ" sz="2400" dirty="0" err="1" smtClean="0">
                          <a:latin typeface="Times New Roman"/>
                          <a:ea typeface="Times New Roman"/>
                        </a:rPr>
                        <a:t>two</a:t>
                      </a:r>
                      <a:r>
                        <a:rPr lang="cs-CZ" sz="24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cs-CZ" sz="2400" dirty="0" err="1" smtClean="0">
                          <a:latin typeface="Times New Roman"/>
                          <a:ea typeface="Times New Roman"/>
                        </a:rPr>
                        <a:t>projector</a:t>
                      </a:r>
                      <a:r>
                        <a:rPr lang="cs-CZ" sz="2400" dirty="0" smtClean="0">
                          <a:latin typeface="Times New Roman"/>
                          <a:ea typeface="Times New Roman"/>
                        </a:rPr>
                        <a:t>)</a:t>
                      </a:r>
                      <a:endParaRPr lang="cs-CZ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 err="1" smtClean="0">
                          <a:latin typeface="Times New Roman"/>
                          <a:ea typeface="Times New Roman"/>
                        </a:rPr>
                        <a:t>Cheap</a:t>
                      </a:r>
                      <a:r>
                        <a:rPr lang="cs-CZ" sz="24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cs-CZ" sz="2400" dirty="0" err="1" smtClean="0">
                          <a:latin typeface="Times New Roman"/>
                          <a:ea typeface="Times New Roman"/>
                        </a:rPr>
                        <a:t>polarization</a:t>
                      </a:r>
                      <a:r>
                        <a:rPr lang="cs-CZ" sz="24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cs-CZ" sz="2400" dirty="0" err="1" smtClean="0">
                          <a:latin typeface="Times New Roman"/>
                          <a:ea typeface="Times New Roman"/>
                        </a:rPr>
                        <a:t>glasses</a:t>
                      </a:r>
                      <a:endParaRPr lang="cs-CZ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 err="1" smtClean="0">
                          <a:latin typeface="Times New Roman"/>
                          <a:ea typeface="Times New Roman"/>
                        </a:rPr>
                        <a:t>Special</a:t>
                      </a:r>
                      <a:r>
                        <a:rPr lang="cs-CZ" sz="24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cs-CZ" sz="2400" dirty="0" err="1" smtClean="0">
                          <a:latin typeface="Times New Roman"/>
                          <a:ea typeface="Times New Roman"/>
                        </a:rPr>
                        <a:t>polarization</a:t>
                      </a:r>
                      <a:r>
                        <a:rPr lang="cs-CZ" sz="24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cs-CZ" sz="2400" dirty="0" err="1" smtClean="0">
                          <a:latin typeface="Times New Roman"/>
                          <a:ea typeface="Times New Roman"/>
                        </a:rPr>
                        <a:t>screen</a:t>
                      </a:r>
                      <a:endParaRPr lang="cs-CZ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 err="1" smtClean="0">
                          <a:latin typeface="Times New Roman"/>
                          <a:ea typeface="Times New Roman"/>
                        </a:rPr>
                        <a:t>Suitable</a:t>
                      </a:r>
                      <a:r>
                        <a:rPr lang="cs-CZ" sz="240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cs-CZ" sz="2400" baseline="0" dirty="0" err="1" smtClean="0">
                          <a:latin typeface="Times New Roman"/>
                          <a:ea typeface="Times New Roman"/>
                        </a:rPr>
                        <a:t>for</a:t>
                      </a:r>
                      <a:r>
                        <a:rPr lang="cs-CZ" sz="2400" baseline="0" dirty="0" smtClean="0">
                          <a:latin typeface="Times New Roman"/>
                          <a:ea typeface="Times New Roman"/>
                        </a:rPr>
                        <a:t> a </a:t>
                      </a:r>
                      <a:r>
                        <a:rPr lang="cs-CZ" sz="2400" baseline="0" dirty="0" err="1" smtClean="0">
                          <a:latin typeface="Times New Roman"/>
                          <a:ea typeface="Times New Roman"/>
                        </a:rPr>
                        <a:t>large</a:t>
                      </a:r>
                      <a:r>
                        <a:rPr lang="cs-CZ" sz="2400" baseline="0" dirty="0" smtClean="0">
                          <a:latin typeface="Times New Roman"/>
                          <a:ea typeface="Times New Roman"/>
                        </a:rPr>
                        <a:t> audience </a:t>
                      </a:r>
                      <a:endParaRPr lang="cs-CZ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 err="1" smtClean="0">
                          <a:latin typeface="Times New Roman"/>
                          <a:ea typeface="Times New Roman"/>
                        </a:rPr>
                        <a:t>Contrast</a:t>
                      </a:r>
                      <a:r>
                        <a:rPr lang="cs-CZ" sz="24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cs-CZ" sz="2400" dirty="0" err="1" smtClean="0">
                          <a:latin typeface="Times New Roman"/>
                          <a:ea typeface="Times New Roman"/>
                        </a:rPr>
                        <a:t>and</a:t>
                      </a:r>
                      <a:r>
                        <a:rPr lang="cs-CZ" sz="2400" dirty="0" smtClean="0">
                          <a:latin typeface="Times New Roman"/>
                          <a:ea typeface="Times New Roman"/>
                        </a:rPr>
                        <a:t> „</a:t>
                      </a:r>
                      <a:r>
                        <a:rPr lang="cs-CZ" sz="2400" dirty="0" err="1" smtClean="0">
                          <a:latin typeface="Times New Roman"/>
                          <a:ea typeface="Times New Roman"/>
                        </a:rPr>
                        <a:t>ghosts</a:t>
                      </a:r>
                      <a:r>
                        <a:rPr lang="cs-CZ" sz="2400" dirty="0" smtClean="0">
                          <a:latin typeface="Times New Roman"/>
                          <a:ea typeface="Times New Roman"/>
                        </a:rPr>
                        <a:t>“ </a:t>
                      </a:r>
                      <a:r>
                        <a:rPr lang="cs-CZ" sz="2400" dirty="0" err="1" smtClean="0">
                          <a:latin typeface="Times New Roman"/>
                          <a:ea typeface="Times New Roman"/>
                        </a:rPr>
                        <a:t>problem</a:t>
                      </a:r>
                      <a:endParaRPr lang="cs-CZ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Active</a:t>
            </a:r>
            <a:r>
              <a:rPr lang="cs-CZ" dirty="0" smtClean="0"/>
              <a:t> </a:t>
            </a:r>
            <a:r>
              <a:rPr lang="cs-CZ" dirty="0" err="1" smtClean="0"/>
              <a:t>stereoscopy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571612"/>
            <a:ext cx="47625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www.gali-3d.com/pictures/techno-aktivni-stereo-cz.jpg"/>
          <p:cNvPicPr>
            <a:picLocks noChangeAspect="1" noChangeArrowheads="1"/>
          </p:cNvPicPr>
          <p:nvPr/>
        </p:nvPicPr>
        <p:blipFill>
          <a:blip r:embed="rId3" cstate="print"/>
          <a:srcRect t="8905"/>
          <a:stretch>
            <a:fillRect/>
          </a:stretch>
        </p:blipFill>
        <p:spPr bwMode="auto">
          <a:xfrm>
            <a:off x="2143109" y="2285992"/>
            <a:ext cx="4813328" cy="4384700"/>
          </a:xfrm>
          <a:prstGeom prst="rect">
            <a:avLst/>
          </a:prstGeom>
          <a:noFill/>
        </p:spPr>
      </p:pic>
      <p:sp>
        <p:nvSpPr>
          <p:cNvPr id="6" name="TextovéPole 5"/>
          <p:cNvSpPr txBox="1"/>
          <p:nvPr/>
        </p:nvSpPr>
        <p:spPr>
          <a:xfrm>
            <a:off x="1857356" y="2714620"/>
            <a:ext cx="142876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cs-CZ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SOURCE</a:t>
            </a:r>
            <a:endParaRPr lang="cs-CZ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3929058" y="4214818"/>
            <a:ext cx="1928826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cs-CZ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PROJECTOR</a:t>
            </a:r>
            <a:endParaRPr lang="cs-CZ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5715008" y="3214686"/>
            <a:ext cx="2214578" cy="92333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cs-CZ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COMMON</a:t>
            </a:r>
          </a:p>
          <a:p>
            <a:r>
              <a:rPr lang="cs-CZ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PROJECTION</a:t>
            </a:r>
          </a:p>
          <a:p>
            <a:r>
              <a:rPr lang="cs-CZ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SCREEN</a:t>
            </a:r>
            <a:endParaRPr lang="cs-CZ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5429256" y="2500306"/>
            <a:ext cx="2714644" cy="64294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cs-CZ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COMMON MONITOR</a:t>
            </a:r>
            <a:endParaRPr lang="cs-CZ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5357818" y="6215082"/>
            <a:ext cx="3071834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cs-CZ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ACTIVE 3D GLASSES</a:t>
            </a:r>
            <a:endParaRPr lang="cs-CZ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err="1" smtClean="0"/>
              <a:t>Projection</a:t>
            </a:r>
            <a:r>
              <a:rPr lang="cs-CZ" dirty="0" smtClean="0"/>
              <a:t> </a:t>
            </a:r>
            <a:r>
              <a:rPr lang="cs-CZ" dirty="0" err="1" smtClean="0"/>
              <a:t>technique</a:t>
            </a:r>
            <a:r>
              <a:rPr lang="cs-CZ" dirty="0" smtClean="0"/>
              <a:t> - </a:t>
            </a:r>
            <a:r>
              <a:rPr lang="cs-CZ" dirty="0" err="1" smtClean="0"/>
              <a:t>active</a:t>
            </a:r>
            <a:endParaRPr lang="cs-CZ" dirty="0"/>
          </a:p>
        </p:txBody>
      </p:sp>
      <p:pic>
        <p:nvPicPr>
          <p:cNvPr id="4" name="Obrázek 3" descr="E:\Presentace\INTERKAMERA\Clanky\PixelClanek1\Obrazky\DepthQ-Projector-BigRGB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571612"/>
            <a:ext cx="2387177" cy="1647825"/>
          </a:xfrm>
          <a:prstGeom prst="rect">
            <a:avLst/>
          </a:prstGeom>
          <a:noFill/>
        </p:spPr>
      </p:pic>
      <p:pic>
        <p:nvPicPr>
          <p:cNvPr id="5" name="Zástupný symbol pro obsah 4" descr="http://shop.gali-3d.com/foto-produkty/BRNU001-1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785926"/>
            <a:ext cx="2587612" cy="1855687"/>
          </a:xfrm>
          <a:prstGeom prst="rect">
            <a:avLst/>
          </a:prstGeom>
          <a:noFill/>
        </p:spPr>
      </p:pic>
      <p:pic>
        <p:nvPicPr>
          <p:cNvPr id="6" name="Obrázek 5" descr="http://shop.gali-3d.com/foto-produkty/BRNU001-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4143380"/>
            <a:ext cx="786688" cy="771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Aktive </a:t>
            </a:r>
            <a:r>
              <a:rPr lang="cs-CZ" dirty="0" err="1" smtClean="0"/>
              <a:t>stereoscopy</a:t>
            </a:r>
            <a:r>
              <a:rPr lang="cs-CZ" dirty="0" smtClean="0"/>
              <a:t> - </a:t>
            </a:r>
            <a:r>
              <a:rPr lang="cs-CZ" dirty="0" err="1" smtClean="0"/>
              <a:t>origins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3" descr="G:\Doc\gali-3d\Clanky\PixelClanek2\Obrazky\MechanicShuter.t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500174"/>
            <a:ext cx="3643338" cy="4752832"/>
          </a:xfrm>
          <a:prstGeom prst="rect">
            <a:avLst/>
          </a:prstGeom>
          <a:noFill/>
        </p:spPr>
      </p:pic>
      <p:pic>
        <p:nvPicPr>
          <p:cNvPr id="5" name="Obrázek 4" descr="G:\Doc\gali-3d\Clanky\PixelClanek2\Obrazky\OldLCD_shutergalsses.t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1357298"/>
            <a:ext cx="2428892" cy="5147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Home</a:t>
            </a:r>
            <a:r>
              <a:rPr lang="cs-CZ" dirty="0" smtClean="0"/>
              <a:t> use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6628" y="1481617"/>
            <a:ext cx="6208709" cy="4733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Aspects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Digital </a:t>
            </a:r>
            <a:r>
              <a:rPr lang="cs-CZ" dirty="0" err="1" smtClean="0"/>
              <a:t>Factory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Primary use: Manufacturing </a:t>
            </a:r>
            <a:r>
              <a:rPr lang="cs-CZ" dirty="0" err="1" smtClean="0"/>
              <a:t>enterprises</a:t>
            </a:r>
            <a:endParaRPr lang="en-US" dirty="0" smtClean="0"/>
          </a:p>
          <a:p>
            <a:r>
              <a:rPr lang="cs-CZ" dirty="0" smtClean="0"/>
              <a:t>Digital </a:t>
            </a:r>
            <a:r>
              <a:rPr lang="cs-CZ" dirty="0" err="1" smtClean="0"/>
              <a:t>Factory</a:t>
            </a:r>
            <a:endParaRPr lang="en-US" dirty="0" smtClean="0"/>
          </a:p>
          <a:p>
            <a:pPr lvl="1"/>
            <a:r>
              <a:rPr lang="cs-CZ" dirty="0" smtClean="0"/>
              <a:t>Layout modeling </a:t>
            </a:r>
            <a:r>
              <a:rPr lang="cs-CZ" dirty="0" err="1" smtClean="0"/>
              <a:t>and</a:t>
            </a:r>
            <a:r>
              <a:rPr lang="cs-CZ" dirty="0" smtClean="0"/>
              <a:t> </a:t>
            </a:r>
            <a:r>
              <a:rPr lang="cs-CZ" dirty="0" err="1" smtClean="0"/>
              <a:t>optimization</a:t>
            </a:r>
            <a:endParaRPr lang="en-US" dirty="0" smtClean="0"/>
          </a:p>
          <a:p>
            <a:pPr lvl="1"/>
            <a:r>
              <a:rPr lang="cs-CZ" dirty="0" err="1" smtClean="0"/>
              <a:t>Process</a:t>
            </a:r>
            <a:r>
              <a:rPr lang="cs-CZ" dirty="0" smtClean="0"/>
              <a:t> </a:t>
            </a:r>
            <a:r>
              <a:rPr lang="cs-CZ" dirty="0" err="1" smtClean="0"/>
              <a:t>planning</a:t>
            </a:r>
            <a:endParaRPr lang="en-US" dirty="0" smtClean="0"/>
          </a:p>
          <a:p>
            <a:pPr lvl="1"/>
            <a:r>
              <a:rPr lang="en-US" dirty="0" err="1" smtClean="0"/>
              <a:t>Ergonom</a:t>
            </a:r>
            <a:r>
              <a:rPr lang="cs-CZ" dirty="0" err="1" smtClean="0"/>
              <a:t>cs</a:t>
            </a:r>
            <a:endParaRPr lang="en-US" dirty="0" smtClean="0"/>
          </a:p>
          <a:p>
            <a:pPr lvl="1"/>
            <a:r>
              <a:rPr lang="cs-CZ" dirty="0" err="1" smtClean="0"/>
              <a:t>Manufacturing</a:t>
            </a:r>
            <a:r>
              <a:rPr lang="cs-CZ" dirty="0" smtClean="0"/>
              <a:t> </a:t>
            </a:r>
            <a:r>
              <a:rPr lang="cs-CZ" dirty="0" err="1" smtClean="0"/>
              <a:t>simulation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Tracking</a:t>
            </a:r>
            <a:r>
              <a:rPr lang="cs-CZ" dirty="0" smtClean="0"/>
              <a:t> device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err="1" smtClean="0"/>
              <a:t>Elektromagnetic</a:t>
            </a:r>
            <a:endParaRPr lang="cs-CZ" dirty="0" smtClean="0"/>
          </a:p>
          <a:p>
            <a:pPr lvl="0"/>
            <a:r>
              <a:rPr lang="cs-CZ" dirty="0" err="1" smtClean="0"/>
              <a:t>Mechanical</a:t>
            </a:r>
            <a:endParaRPr lang="cs-CZ" dirty="0" smtClean="0"/>
          </a:p>
          <a:p>
            <a:pPr lvl="0"/>
            <a:r>
              <a:rPr lang="cs-CZ" dirty="0" err="1" smtClean="0"/>
              <a:t>Optical</a:t>
            </a:r>
            <a:endParaRPr lang="cs-CZ" dirty="0" smtClean="0"/>
          </a:p>
          <a:p>
            <a:pPr lvl="0"/>
            <a:r>
              <a:rPr lang="cs-CZ" dirty="0" err="1" smtClean="0"/>
              <a:t>Akustic</a:t>
            </a:r>
            <a:r>
              <a:rPr lang="cs-CZ" dirty="0" smtClean="0"/>
              <a:t> (</a:t>
            </a:r>
            <a:r>
              <a:rPr lang="cs-CZ" dirty="0" err="1" smtClean="0"/>
              <a:t>ultrasound</a:t>
            </a:r>
            <a:r>
              <a:rPr lang="cs-CZ" dirty="0" smtClean="0"/>
              <a:t>)</a:t>
            </a:r>
          </a:p>
          <a:p>
            <a:pPr lvl="0"/>
            <a:r>
              <a:rPr lang="cs-CZ" dirty="0" err="1" smtClean="0"/>
              <a:t>Inertial</a:t>
            </a:r>
            <a:endParaRPr lang="cs-CZ" dirty="0" smtClean="0"/>
          </a:p>
          <a:p>
            <a:pPr>
              <a:buNone/>
            </a:pPr>
            <a:endParaRPr lang="cs-CZ" dirty="0" smtClean="0">
              <a:hlinkClick r:id="rId2" action="ppaction://hlinkfile"/>
            </a:endParaRPr>
          </a:p>
          <a:p>
            <a:endParaRPr lang="cs-CZ" dirty="0" smtClean="0">
              <a:hlinkClick r:id="rId2" action="ppaction://hlinkfile"/>
            </a:endParaRPr>
          </a:p>
          <a:p>
            <a:r>
              <a:rPr lang="cs-CZ" dirty="0" smtClean="0">
                <a:hlinkClick r:id="rId2" action="ppaction://hlinkfile"/>
              </a:rPr>
              <a:t>VIDEO</a:t>
            </a:r>
            <a:endParaRPr lang="cs-CZ" dirty="0"/>
          </a:p>
        </p:txBody>
      </p:sp>
      <p:pic>
        <p:nvPicPr>
          <p:cNvPr id="29698" name="Picture 2" descr="http://www.inition.co.uk/inition/images/product_mocaptrack_intersense_IS900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3857628"/>
            <a:ext cx="2857500" cy="2143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CAVE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8282" y="1629000"/>
            <a:ext cx="5813765" cy="43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5801" y="1611000"/>
            <a:ext cx="6049005" cy="4532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8201" y="1377000"/>
            <a:ext cx="6731108" cy="5052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CUBE</a:t>
            </a:r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500174"/>
            <a:ext cx="4410338" cy="33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Zástupný symbol pro obsah 4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748" y="3357562"/>
            <a:ext cx="4498252" cy="3318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ICIDO aplikace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hlinkClick r:id="rId2" action="ppaction://hlinkfile"/>
              </a:rPr>
              <a:t>IDO </a:t>
            </a:r>
            <a:r>
              <a:rPr lang="cs-CZ" dirty="0" err="1" smtClean="0">
                <a:hlinkClick r:id="rId2" action="ppaction://hlinkfile"/>
              </a:rPr>
              <a:t>Explore</a:t>
            </a:r>
            <a:endParaRPr lang="cs-CZ" dirty="0" smtClean="0"/>
          </a:p>
          <a:p>
            <a:r>
              <a:rPr lang="cs-CZ" dirty="0" smtClean="0">
                <a:hlinkClick r:id="rId3" action="ppaction://hlinkfile"/>
              </a:rPr>
              <a:t>IDO </a:t>
            </a:r>
            <a:r>
              <a:rPr lang="cs-CZ" dirty="0" err="1" smtClean="0">
                <a:hlinkClick r:id="rId3" action="ppaction://hlinkfile"/>
              </a:rPr>
              <a:t>Package</a:t>
            </a:r>
            <a:endParaRPr lang="cs-CZ" dirty="0" smtClean="0"/>
          </a:p>
          <a:p>
            <a:r>
              <a:rPr lang="cs-CZ" dirty="0" smtClean="0">
                <a:hlinkClick r:id="rId4" action="ppaction://hlinkfile"/>
              </a:rPr>
              <a:t>IDO </a:t>
            </a:r>
            <a:r>
              <a:rPr lang="cs-CZ" dirty="0" err="1" smtClean="0">
                <a:hlinkClick r:id="rId4" action="ppaction://hlinkfile"/>
              </a:rPr>
              <a:t>Ergonomics</a:t>
            </a:r>
            <a:endParaRPr lang="cs-CZ" dirty="0" smtClean="0"/>
          </a:p>
          <a:p>
            <a:r>
              <a:rPr lang="cs-CZ" dirty="0" smtClean="0">
                <a:hlinkClick r:id="rId5" action="ppaction://hlinkfile"/>
              </a:rPr>
              <a:t>IDO </a:t>
            </a:r>
            <a:r>
              <a:rPr lang="cs-CZ" dirty="0" err="1" smtClean="0">
                <a:hlinkClick r:id="rId5" action="ppaction://hlinkfile"/>
              </a:rPr>
              <a:t>Reflect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Department </a:t>
            </a:r>
            <a:r>
              <a:rPr lang="cs-CZ" dirty="0" err="1" smtClean="0"/>
              <a:t>realization</a:t>
            </a:r>
            <a:endParaRPr lang="cs-CZ" dirty="0"/>
          </a:p>
        </p:txBody>
      </p:sp>
      <p:pic>
        <p:nvPicPr>
          <p:cNvPr id="4" name="Zástupný symbol pro obsah 3" descr="schemaKPV.pn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39400" y="1447800"/>
            <a:ext cx="6890749" cy="4800600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6429388" y="1500174"/>
            <a:ext cx="92869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err="1" smtClean="0"/>
              <a:t>screen</a:t>
            </a:r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7572396" y="4929198"/>
            <a:ext cx="92869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err="1" smtClean="0"/>
              <a:t>mirror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6286512" y="4071942"/>
            <a:ext cx="1143008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err="1" smtClean="0">
                <a:solidFill>
                  <a:schemeClr val="bg1"/>
                </a:solidFill>
              </a:rPr>
              <a:t>projector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1785918" y="5357826"/>
            <a:ext cx="92869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err="1" smtClean="0"/>
              <a:t>main</a:t>
            </a:r>
            <a:endParaRPr lang="cs-CZ" dirty="0" smtClean="0"/>
          </a:p>
          <a:p>
            <a:pPr algn="ctr"/>
            <a:r>
              <a:rPr lang="cs-CZ" dirty="0" err="1" smtClean="0"/>
              <a:t>frame</a:t>
            </a:r>
            <a:endParaRPr lang="cs-CZ" dirty="0" smtClean="0"/>
          </a:p>
        </p:txBody>
      </p:sp>
      <p:sp>
        <p:nvSpPr>
          <p:cNvPr id="9" name="TextovéPole 8"/>
          <p:cNvSpPr txBox="1"/>
          <p:nvPr/>
        </p:nvSpPr>
        <p:spPr>
          <a:xfrm>
            <a:off x="3500430" y="5929330"/>
            <a:ext cx="2786082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err="1" smtClean="0"/>
              <a:t>Tracking</a:t>
            </a:r>
            <a:r>
              <a:rPr lang="cs-CZ" dirty="0" smtClean="0"/>
              <a:t> </a:t>
            </a:r>
            <a:r>
              <a:rPr lang="cs-CZ" dirty="0" err="1" smtClean="0"/>
              <a:t>sensors</a:t>
            </a:r>
            <a:endParaRPr lang="cs-CZ" dirty="0" smtClean="0"/>
          </a:p>
        </p:txBody>
      </p:sp>
      <p:sp>
        <p:nvSpPr>
          <p:cNvPr id="10" name="TextovéPole 9"/>
          <p:cNvSpPr txBox="1"/>
          <p:nvPr/>
        </p:nvSpPr>
        <p:spPr>
          <a:xfrm>
            <a:off x="3571868" y="3714752"/>
            <a:ext cx="2786082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err="1" smtClean="0"/>
              <a:t>Tracking</a:t>
            </a:r>
            <a:r>
              <a:rPr lang="cs-CZ" dirty="0" smtClean="0"/>
              <a:t> </a:t>
            </a:r>
            <a:r>
              <a:rPr lang="cs-CZ" dirty="0" err="1" smtClean="0"/>
              <a:t>space</a:t>
            </a:r>
            <a:endParaRPr lang="cs-CZ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1" descr="IS900Processor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57290" y="1571612"/>
            <a:ext cx="5101590" cy="1455737"/>
          </a:xfrm>
          <a:prstGeom prst="rect">
            <a:avLst/>
          </a:prstGeom>
        </p:spPr>
      </p:pic>
      <p:pic>
        <p:nvPicPr>
          <p:cNvPr id="5" name="Obrázek 9" descr="intersense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714612" y="3500438"/>
            <a:ext cx="5715000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027" name="Picture 3" descr="C:\Dokumenty\3D_Projekt\PIS2010\100SSCAM\cele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785794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050" name="Picture 2" descr="C:\Dokumenty\3D_Projekt\PIS2010\100SSCAM\zasteno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642918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4DEEB1C-B717-44F5-90FD-D025441CEA53}" type="slidenum">
              <a:rPr lang="cs-CZ" smtClean="0"/>
              <a:pPr/>
              <a:t>7</a:t>
            </a:fld>
            <a:endParaRPr lang="cs-CZ" smtClean="0"/>
          </a:p>
        </p:txBody>
      </p:sp>
      <p:sp>
        <p:nvSpPr>
          <p:cNvPr id="4099" name="Rectangle 247"/>
          <p:cNvSpPr>
            <a:spLocks noChangeArrowheads="1"/>
          </p:cNvSpPr>
          <p:nvPr/>
        </p:nvSpPr>
        <p:spPr bwMode="auto">
          <a:xfrm>
            <a:off x="2895600" y="461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cs-CZ"/>
          </a:p>
        </p:txBody>
      </p:sp>
      <p:grpSp>
        <p:nvGrpSpPr>
          <p:cNvPr id="2" name="Group 215"/>
          <p:cNvGrpSpPr>
            <a:grpSpLocks noChangeAspect="1"/>
          </p:cNvGrpSpPr>
          <p:nvPr/>
        </p:nvGrpSpPr>
        <p:grpSpPr bwMode="auto">
          <a:xfrm>
            <a:off x="2627313" y="225425"/>
            <a:ext cx="5761037" cy="6632575"/>
            <a:chOff x="2269" y="2084"/>
            <a:chExt cx="7560" cy="9000"/>
          </a:xfrm>
        </p:grpSpPr>
        <p:sp>
          <p:nvSpPr>
            <p:cNvPr id="4101" name="AutoShape 246"/>
            <p:cNvSpPr>
              <a:spLocks noChangeAspect="1" noChangeArrowheads="1" noTextEdit="1"/>
            </p:cNvSpPr>
            <p:nvPr/>
          </p:nvSpPr>
          <p:spPr bwMode="auto">
            <a:xfrm>
              <a:off x="2269" y="2084"/>
              <a:ext cx="7560" cy="9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cs-CZ"/>
            </a:p>
          </p:txBody>
        </p:sp>
        <p:grpSp>
          <p:nvGrpSpPr>
            <p:cNvPr id="3" name="Group 220"/>
            <p:cNvGrpSpPr>
              <a:grpSpLocks/>
            </p:cNvGrpSpPr>
            <p:nvPr/>
          </p:nvGrpSpPr>
          <p:grpSpPr bwMode="auto">
            <a:xfrm>
              <a:off x="2289" y="2638"/>
              <a:ext cx="7527" cy="8291"/>
              <a:chOff x="2289" y="2638"/>
              <a:chExt cx="7527" cy="8291"/>
            </a:xfrm>
          </p:grpSpPr>
          <p:sp>
            <p:nvSpPr>
              <p:cNvPr id="4107" name="AutoShape 245"/>
              <p:cNvSpPr>
                <a:spLocks noChangeArrowheads="1"/>
              </p:cNvSpPr>
              <p:nvPr/>
            </p:nvSpPr>
            <p:spPr bwMode="auto">
              <a:xfrm rot="9214379">
                <a:off x="2289" y="3124"/>
                <a:ext cx="6042" cy="5372"/>
              </a:xfrm>
              <a:custGeom>
                <a:avLst/>
                <a:gdLst>
                  <a:gd name="T0" fmla="*/ 203 w 21600"/>
                  <a:gd name="T1" fmla="*/ 234 h 21600"/>
                  <a:gd name="T2" fmla="*/ 948 w 21600"/>
                  <a:gd name="T3" fmla="*/ 1274 h 21600"/>
                  <a:gd name="T4" fmla="*/ 312 w 21600"/>
                  <a:gd name="T5" fmla="*/ 308 h 21600"/>
                  <a:gd name="T6" fmla="*/ 1901 w 21600"/>
                  <a:gd name="T7" fmla="*/ 649 h 21600"/>
                  <a:gd name="T8" fmla="*/ 1624 w 21600"/>
                  <a:gd name="T9" fmla="*/ 878 h 21600"/>
                  <a:gd name="T10" fmla="*/ 1335 w 21600"/>
                  <a:gd name="T11" fmla="*/ 659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3164 w 21600"/>
                  <a:gd name="T19" fmla="*/ 3164 h 21600"/>
                  <a:gd name="T20" fmla="*/ 18436 w 21600"/>
                  <a:gd name="T21" fmla="*/ 18436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19757" y="10593"/>
                    </a:moveTo>
                    <a:cubicBezTo>
                      <a:pt x="19645" y="5726"/>
                      <a:pt x="15667" y="1840"/>
                      <a:pt x="10800" y="1840"/>
                    </a:cubicBezTo>
                    <a:cubicBezTo>
                      <a:pt x="5851" y="1840"/>
                      <a:pt x="1840" y="5851"/>
                      <a:pt x="1840" y="10800"/>
                    </a:cubicBezTo>
                    <a:cubicBezTo>
                      <a:pt x="1840" y="15748"/>
                      <a:pt x="5851" y="19760"/>
                      <a:pt x="10800" y="19760"/>
                    </a:cubicBezTo>
                    <a:cubicBezTo>
                      <a:pt x="11200" y="19760"/>
                      <a:pt x="11600" y="19733"/>
                      <a:pt x="11997" y="19679"/>
                    </a:cubicBezTo>
                    <a:lnTo>
                      <a:pt x="12243" y="21503"/>
                    </a:lnTo>
                    <a:cubicBezTo>
                      <a:pt x="11765" y="21567"/>
                      <a:pt x="11282" y="21599"/>
                      <a:pt x="10800" y="21600"/>
                    </a:cubicBezTo>
                    <a:cubicBezTo>
                      <a:pt x="4835" y="21600"/>
                      <a:pt x="0" y="16764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667" y="-1"/>
                      <a:pt x="21461" y="4684"/>
                      <a:pt x="21597" y="10550"/>
                    </a:cubicBezTo>
                    <a:lnTo>
                      <a:pt x="24296" y="10488"/>
                    </a:lnTo>
                    <a:lnTo>
                      <a:pt x="20761" y="14190"/>
                    </a:lnTo>
                    <a:lnTo>
                      <a:pt x="17058" y="10655"/>
                    </a:lnTo>
                    <a:lnTo>
                      <a:pt x="19757" y="10593"/>
                    </a:lnTo>
                    <a:close/>
                  </a:path>
                </a:pathLst>
              </a:custGeom>
              <a:solidFill>
                <a:srgbClr val="3399FF"/>
              </a:solidFill>
              <a:ln w="9525">
                <a:miter lim="800000"/>
                <a:headEnd/>
                <a:tailEnd/>
              </a:ln>
              <a:scene3d>
                <a:camera prst="legacyPerspectiveFront">
                  <a:rot lat="20099996" lon="20099996" rev="0"/>
                </a:camera>
                <a:lightRig rig="legacyFlat2" dir="t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3399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cs-CZ"/>
              </a:p>
            </p:txBody>
          </p:sp>
          <p:sp>
            <p:nvSpPr>
              <p:cNvPr id="4108" name="WordArt 244"/>
              <p:cNvSpPr>
                <a:spLocks noChangeArrowheads="1" noChangeShapeType="1" noTextEdit="1"/>
              </p:cNvSpPr>
              <p:nvPr/>
            </p:nvSpPr>
            <p:spPr bwMode="auto">
              <a:xfrm>
                <a:off x="3790" y="5074"/>
                <a:ext cx="2656" cy="1599"/>
              </a:xfrm>
              <a:prstGeom prst="rect">
                <a:avLst/>
              </a:prstGeom>
            </p:spPr>
            <p:txBody>
              <a:bodyPr wrap="none" fromWordArt="1">
                <a:prstTxWarp prst="textDeflateBottom">
                  <a:avLst>
                    <a:gd name="adj" fmla="val 82736"/>
                  </a:avLst>
                </a:prstTxWarp>
                <a:scene3d>
                  <a:camera prst="legacyPerspectiveFront">
                    <a:rot lat="19799996" lon="19439995" rev="0"/>
                  </a:camera>
                  <a:lightRig rig="legacyNormal2" dir="t"/>
                </a:scene3d>
                <a:sp3d extrusionH="354000" prstMaterial="legacyMatte">
                  <a:extrusionClr>
                    <a:srgbClr val="939676"/>
                  </a:extrusionClr>
                </a:sp3d>
              </a:bodyPr>
              <a:lstStyle/>
              <a:p>
                <a:pPr algn="ctr"/>
                <a:r>
                  <a:rPr lang="cs-CZ" sz="3600" kern="10" dirty="0" smtClean="0">
                    <a:ln w="9525"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707070"/>
                        </a:gs>
                        <a:gs pos="50000">
                          <a:srgbClr val="FFFFFF"/>
                        </a:gs>
                        <a:gs pos="100000">
                          <a:srgbClr val="707070"/>
                        </a:gs>
                      </a:gsLst>
                      <a:lin ang="2700000" scaled="1"/>
                    </a:gradFill>
                    <a:latin typeface="Albertus Extra Bold"/>
                  </a:rPr>
                  <a:t>PLM</a:t>
                </a:r>
                <a:endParaRPr lang="cs-CZ" sz="3600" kern="10" dirty="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707070"/>
                      </a:gs>
                      <a:gs pos="50000">
                        <a:srgbClr val="FFFFFF"/>
                      </a:gs>
                      <a:gs pos="100000">
                        <a:srgbClr val="707070"/>
                      </a:gs>
                    </a:gsLst>
                    <a:lin ang="2700000" scaled="1"/>
                  </a:gradFill>
                  <a:latin typeface="Albertus Extra Bold"/>
                </a:endParaRPr>
              </a:p>
            </p:txBody>
          </p:sp>
          <p:grpSp>
            <p:nvGrpSpPr>
              <p:cNvPr id="4" name="Group 241"/>
              <p:cNvGrpSpPr>
                <a:grpSpLocks/>
              </p:cNvGrpSpPr>
              <p:nvPr/>
            </p:nvGrpSpPr>
            <p:grpSpPr bwMode="auto">
              <a:xfrm>
                <a:off x="7522" y="4669"/>
                <a:ext cx="1955" cy="1414"/>
                <a:chOff x="8303" y="4604"/>
                <a:chExt cx="2246" cy="1587"/>
              </a:xfrm>
            </p:grpSpPr>
            <p:sp>
              <p:nvSpPr>
                <p:cNvPr id="13555" name="Text Box 243"/>
                <p:cNvSpPr txBox="1">
                  <a:spLocks noChangeArrowheads="1"/>
                </p:cNvSpPr>
                <p:nvPr/>
              </p:nvSpPr>
              <p:spPr bwMode="auto">
                <a:xfrm>
                  <a:off x="8854" y="4604"/>
                  <a:ext cx="1694" cy="604"/>
                </a:xfrm>
                <a:prstGeom prst="rect">
                  <a:avLst/>
                </a:prstGeom>
                <a:solidFill>
                  <a:srgbClr val="FFCC66"/>
                </a:solidFill>
                <a:ln w="19050">
                  <a:solidFill>
                    <a:srgbClr val="0000FF"/>
                  </a:solidFill>
                  <a:miter lim="800000"/>
                  <a:headEnd/>
                  <a:tailEnd/>
                </a:ln>
                <a:effectLst>
                  <a:outerShdw dist="53882" dir="8100000" algn="ctr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 lIns="18000" tIns="0" rIns="18000" bIns="0"/>
                <a:lstStyle/>
                <a:p>
                  <a:pPr algn="ctr">
                    <a:defRPr/>
                  </a:pPr>
                  <a:r>
                    <a:rPr lang="cs-CZ" sz="1100" b="1" dirty="0" err="1" smtClean="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FFFFFF"/>
                        </a:outerShdw>
                      </a:effectLst>
                      <a:ea typeface="Times New Roman" pitchFamily="18" charset="0"/>
                      <a:cs typeface="Arial" charset="0"/>
                    </a:rPr>
                    <a:t>Workplaces</a:t>
                  </a:r>
                  <a:endParaRPr lang="cs-CZ" sz="1100" b="1" dirty="0" smtClea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ea typeface="Times New Roman" pitchFamily="18" charset="0"/>
                    <a:cs typeface="Arial" charset="0"/>
                  </a:endParaRPr>
                </a:p>
                <a:p>
                  <a:pPr algn="ctr">
                    <a:defRPr/>
                  </a:pPr>
                  <a:r>
                    <a:rPr lang="cs-CZ" sz="1100" b="1" dirty="0" err="1" smtClean="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FFFFFF"/>
                        </a:outerShdw>
                      </a:effectLst>
                      <a:ea typeface="Times New Roman" pitchFamily="18" charset="0"/>
                      <a:cs typeface="Arial" charset="0"/>
                    </a:rPr>
                    <a:t>Balancing</a:t>
                  </a:r>
                  <a:endParaRPr lang="cs-CZ" dirty="0">
                    <a:ea typeface="Times New Roman" pitchFamily="18" charset="0"/>
                    <a:cs typeface="Arial" charset="0"/>
                  </a:endParaRPr>
                </a:p>
              </p:txBody>
            </p:sp>
            <p:pic>
              <p:nvPicPr>
                <p:cNvPr id="13554" name="Picture 29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b="3963"/>
                <a:stretch>
                  <a:fillRect/>
                </a:stretch>
              </p:blipFill>
              <p:spPr bwMode="auto">
                <a:xfrm>
                  <a:off x="8304" y="5341"/>
                  <a:ext cx="1525" cy="849"/>
                </a:xfrm>
                <a:prstGeom prst="rect">
                  <a:avLst/>
                </a:prstGeom>
                <a:no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ffectLst>
                  <a:outerShdw dist="17961" dir="8100000" algn="ctr" rotWithShape="0">
                    <a:srgbClr val="808080">
                      <a:alpha val="50000"/>
                    </a:srgbClr>
                  </a:outerShdw>
                </a:effectLst>
              </p:spPr>
            </p:pic>
          </p:grpSp>
          <p:grpSp>
            <p:nvGrpSpPr>
              <p:cNvPr id="5" name="Group 237"/>
              <p:cNvGrpSpPr>
                <a:grpSpLocks/>
              </p:cNvGrpSpPr>
              <p:nvPr/>
            </p:nvGrpSpPr>
            <p:grpSpPr bwMode="auto">
              <a:xfrm>
                <a:off x="4960" y="8372"/>
                <a:ext cx="3511" cy="2557"/>
                <a:chOff x="5686" y="7876"/>
                <a:chExt cx="4043" cy="2869"/>
              </a:xfrm>
            </p:grpSpPr>
            <p:pic>
              <p:nvPicPr>
                <p:cNvPr id="13552" name="Picture 7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5686" y="7876"/>
                  <a:ext cx="1759" cy="1107"/>
                </a:xfrm>
                <a:prstGeom prst="rect">
                  <a:avLst/>
                </a:prstGeom>
                <a:no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ffectLst>
                  <a:outerShdw dist="17961" dir="8100000" algn="ctr" rotWithShape="0">
                    <a:srgbClr val="808080">
                      <a:alpha val="50000"/>
                    </a:srgbClr>
                  </a:outerShdw>
                </a:effectLst>
              </p:spPr>
            </p:pic>
            <p:sp>
              <p:nvSpPr>
                <p:cNvPr id="4128" name="Rectangle 14"/>
                <p:cNvSpPr>
                  <a:spLocks noChangeArrowheads="1"/>
                </p:cNvSpPr>
                <p:nvPr/>
              </p:nvSpPr>
              <p:spPr bwMode="auto">
                <a:xfrm>
                  <a:off x="6282" y="10049"/>
                  <a:ext cx="3447" cy="69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 anchor="ctr"/>
                <a:lstStyle/>
                <a:p>
                  <a:r>
                    <a:rPr lang="cs-CZ" sz="900" dirty="0" err="1" smtClean="0">
                      <a:ea typeface="Times New Roman" pitchFamily="18" charset="0"/>
                      <a:cs typeface="Arial" charset="0"/>
                    </a:rPr>
                    <a:t>Workplaces</a:t>
                  </a:r>
                  <a:r>
                    <a:rPr lang="cs-CZ" sz="900" dirty="0" smtClean="0">
                      <a:ea typeface="Times New Roman" pitchFamily="18" charset="0"/>
                      <a:cs typeface="Arial" charset="0"/>
                    </a:rPr>
                    <a:t> </a:t>
                  </a:r>
                  <a:r>
                    <a:rPr lang="cs-CZ" sz="900" dirty="0" err="1" smtClean="0">
                      <a:ea typeface="Times New Roman" pitchFamily="18" charset="0"/>
                      <a:cs typeface="Arial" charset="0"/>
                    </a:rPr>
                    <a:t>dispositions</a:t>
                  </a:r>
                  <a:endParaRPr lang="cs-CZ" sz="900" dirty="0">
                    <a:ea typeface="Times New Roman" pitchFamily="18" charset="0"/>
                    <a:cs typeface="Arial" charset="0"/>
                  </a:endParaRPr>
                </a:p>
                <a:p>
                  <a:pPr eaLnBrk="0" hangingPunct="0"/>
                  <a:r>
                    <a:rPr lang="cs-CZ" sz="1000" i="1" dirty="0" smtClean="0">
                      <a:solidFill>
                        <a:srgbClr val="000000"/>
                      </a:solidFill>
                      <a:ea typeface="Times New Roman" pitchFamily="18" charset="0"/>
                      <a:cs typeface="Arial" charset="0"/>
                    </a:rPr>
                    <a:t>Layout </a:t>
                  </a:r>
                  <a:r>
                    <a:rPr lang="cs-CZ" sz="1000" i="1" dirty="0" err="1" smtClean="0">
                      <a:solidFill>
                        <a:srgbClr val="000000"/>
                      </a:solidFill>
                      <a:ea typeface="Times New Roman" pitchFamily="18" charset="0"/>
                      <a:cs typeface="Arial" charset="0"/>
                    </a:rPr>
                    <a:t>requirements</a:t>
                  </a:r>
                  <a:endParaRPr lang="cs-CZ" sz="1000" i="1" dirty="0" smtClean="0">
                    <a:solidFill>
                      <a:srgbClr val="000000"/>
                    </a:solidFill>
                    <a:ea typeface="Times New Roman" pitchFamily="18" charset="0"/>
                    <a:cs typeface="Arial" charset="0"/>
                  </a:endParaRPr>
                </a:p>
                <a:p>
                  <a:pPr eaLnBrk="0" hangingPunct="0"/>
                  <a:r>
                    <a:rPr lang="cs-CZ" sz="1000" i="1" dirty="0" err="1" smtClean="0">
                      <a:solidFill>
                        <a:srgbClr val="000000"/>
                      </a:solidFill>
                      <a:ea typeface="Times New Roman" pitchFamily="18" charset="0"/>
                      <a:cs typeface="Arial" charset="0"/>
                    </a:rPr>
                    <a:t>Logistics</a:t>
                  </a:r>
                  <a:r>
                    <a:rPr lang="cs-CZ" sz="1000" i="1" dirty="0" smtClean="0">
                      <a:solidFill>
                        <a:srgbClr val="000000"/>
                      </a:solidFill>
                      <a:ea typeface="Times New Roman" pitchFamily="18" charset="0"/>
                      <a:cs typeface="Arial" charset="0"/>
                    </a:rPr>
                    <a:t> </a:t>
                  </a:r>
                  <a:r>
                    <a:rPr lang="cs-CZ" sz="1000" i="1" dirty="0" err="1" smtClean="0">
                      <a:solidFill>
                        <a:srgbClr val="000000"/>
                      </a:solidFill>
                      <a:ea typeface="Times New Roman" pitchFamily="18" charset="0"/>
                      <a:cs typeface="Arial" charset="0"/>
                    </a:rPr>
                    <a:t>and</a:t>
                  </a:r>
                  <a:r>
                    <a:rPr lang="cs-CZ" sz="1000" i="1" dirty="0" smtClean="0">
                      <a:solidFill>
                        <a:srgbClr val="000000"/>
                      </a:solidFill>
                      <a:ea typeface="Times New Roman" pitchFamily="18" charset="0"/>
                      <a:cs typeface="Arial" charset="0"/>
                    </a:rPr>
                    <a:t> </a:t>
                  </a:r>
                  <a:r>
                    <a:rPr lang="cs-CZ" sz="1000" i="1" dirty="0" err="1" smtClean="0">
                      <a:solidFill>
                        <a:srgbClr val="000000"/>
                      </a:solidFill>
                      <a:ea typeface="Times New Roman" pitchFamily="18" charset="0"/>
                      <a:cs typeface="Arial" charset="0"/>
                    </a:rPr>
                    <a:t>Material</a:t>
                  </a:r>
                  <a:r>
                    <a:rPr lang="cs-CZ" sz="1000" i="1" dirty="0" smtClean="0">
                      <a:solidFill>
                        <a:srgbClr val="000000"/>
                      </a:solidFill>
                      <a:ea typeface="Times New Roman" pitchFamily="18" charset="0"/>
                      <a:cs typeface="Arial" charset="0"/>
                    </a:rPr>
                    <a:t> </a:t>
                  </a:r>
                  <a:r>
                    <a:rPr lang="cs-CZ" sz="1000" i="1" dirty="0" err="1" smtClean="0">
                      <a:solidFill>
                        <a:srgbClr val="000000"/>
                      </a:solidFill>
                      <a:ea typeface="Times New Roman" pitchFamily="18" charset="0"/>
                      <a:cs typeface="Arial" charset="0"/>
                    </a:rPr>
                    <a:t>Flow</a:t>
                  </a:r>
                  <a:endParaRPr lang="cs-CZ" sz="1000" i="1" dirty="0" smtClean="0">
                    <a:solidFill>
                      <a:srgbClr val="000000"/>
                    </a:solidFill>
                    <a:ea typeface="Times New Roman" pitchFamily="18" charset="0"/>
                    <a:cs typeface="Arial" charset="0"/>
                  </a:endParaRPr>
                </a:p>
                <a:p>
                  <a:pPr eaLnBrk="0" hangingPunct="0"/>
                  <a:r>
                    <a:rPr lang="cs-CZ" sz="1000" i="1" dirty="0" smtClean="0">
                      <a:solidFill>
                        <a:srgbClr val="000000"/>
                      </a:solidFill>
                      <a:ea typeface="Times New Roman" pitchFamily="18" charset="0"/>
                      <a:cs typeface="Arial" charset="0"/>
                    </a:rPr>
                    <a:t>…..</a:t>
                  </a:r>
                </a:p>
                <a:p>
                  <a:pPr eaLnBrk="0" hangingPunct="0"/>
                  <a:r>
                    <a:rPr lang="cs-CZ" sz="1100" i="1" dirty="0">
                      <a:solidFill>
                        <a:srgbClr val="000000"/>
                      </a:solidFill>
                      <a:ea typeface="Times New Roman" pitchFamily="18" charset="0"/>
                      <a:cs typeface="Arial" charset="0"/>
                    </a:rPr>
                    <a:t/>
                  </a:r>
                  <a:br>
                    <a:rPr lang="cs-CZ" sz="1100" i="1" dirty="0">
                      <a:solidFill>
                        <a:srgbClr val="000000"/>
                      </a:solidFill>
                      <a:ea typeface="Times New Roman" pitchFamily="18" charset="0"/>
                      <a:cs typeface="Arial" charset="0"/>
                    </a:rPr>
                  </a:br>
                  <a:r>
                    <a:rPr lang="cs-CZ" sz="1100" i="1" dirty="0">
                      <a:solidFill>
                        <a:srgbClr val="000000"/>
                      </a:solidFill>
                      <a:ea typeface="Times New Roman" pitchFamily="18" charset="0"/>
                      <a:cs typeface="Arial" charset="0"/>
                    </a:rPr>
                    <a:t/>
                  </a:r>
                  <a:br>
                    <a:rPr lang="cs-CZ" sz="1100" i="1" dirty="0">
                      <a:solidFill>
                        <a:srgbClr val="000000"/>
                      </a:solidFill>
                      <a:ea typeface="Times New Roman" pitchFamily="18" charset="0"/>
                      <a:cs typeface="Arial" charset="0"/>
                    </a:rPr>
                  </a:br>
                  <a:r>
                    <a:rPr lang="cs-CZ" sz="1100" i="1" dirty="0">
                      <a:solidFill>
                        <a:srgbClr val="000000"/>
                      </a:solidFill>
                      <a:ea typeface="Times New Roman" pitchFamily="18" charset="0"/>
                      <a:cs typeface="Arial" charset="0"/>
                    </a:rPr>
                    <a:t/>
                  </a:r>
                  <a:br>
                    <a:rPr lang="cs-CZ" sz="1100" i="1" dirty="0">
                      <a:solidFill>
                        <a:srgbClr val="000000"/>
                      </a:solidFill>
                      <a:ea typeface="Times New Roman" pitchFamily="18" charset="0"/>
                      <a:cs typeface="Arial" charset="0"/>
                    </a:rPr>
                  </a:br>
                  <a:endParaRPr lang="cs-CZ" dirty="0">
                    <a:ea typeface="Times New Roman" pitchFamily="18" charset="0"/>
                    <a:cs typeface="Arial" charset="0"/>
                  </a:endParaRPr>
                </a:p>
              </p:txBody>
            </p:sp>
            <p:sp>
              <p:nvSpPr>
                <p:cNvPr id="13550" name="Text Box 238"/>
                <p:cNvSpPr txBox="1">
                  <a:spLocks noChangeArrowheads="1"/>
                </p:cNvSpPr>
                <p:nvPr/>
              </p:nvSpPr>
              <p:spPr bwMode="auto">
                <a:xfrm>
                  <a:off x="6046" y="8840"/>
                  <a:ext cx="3150" cy="341"/>
                </a:xfrm>
                <a:prstGeom prst="rect">
                  <a:avLst/>
                </a:prstGeom>
                <a:solidFill>
                  <a:srgbClr val="FFCC66"/>
                </a:solidFill>
                <a:ln w="19050">
                  <a:solidFill>
                    <a:srgbClr val="0000FF"/>
                  </a:solidFill>
                  <a:miter lim="800000"/>
                  <a:headEnd/>
                  <a:tailEnd/>
                </a:ln>
                <a:effectLst>
                  <a:outerShdw dist="53882" dir="8100000" algn="ctr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 lIns="18000" tIns="0" rIns="18000" bIns="0"/>
                <a:lstStyle/>
                <a:p>
                  <a:pPr algn="ctr">
                    <a:defRPr/>
                  </a:pPr>
                  <a:r>
                    <a:rPr lang="cs-CZ" sz="1100" b="1" dirty="0" err="1" smtClean="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FFFFFF"/>
                        </a:outerShdw>
                      </a:effectLst>
                      <a:ea typeface="Times New Roman" pitchFamily="18" charset="0"/>
                      <a:cs typeface="Arial" charset="0"/>
                    </a:rPr>
                    <a:t>Manufacturing</a:t>
                  </a:r>
                  <a:r>
                    <a:rPr lang="cs-CZ" sz="1100" b="1" dirty="0" smtClean="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FFFFFF"/>
                        </a:outerShdw>
                      </a:effectLst>
                      <a:ea typeface="Times New Roman" pitchFamily="18" charset="0"/>
                      <a:cs typeface="Arial" charset="0"/>
                    </a:rPr>
                    <a:t> management</a:t>
                  </a:r>
                  <a:endParaRPr lang="cs-CZ" dirty="0">
                    <a:ea typeface="Times New Roman" pitchFamily="18" charset="0"/>
                    <a:cs typeface="Arial" charset="0"/>
                  </a:endParaRPr>
                </a:p>
              </p:txBody>
            </p:sp>
          </p:grpSp>
          <p:grpSp>
            <p:nvGrpSpPr>
              <p:cNvPr id="6" name="Group 232"/>
              <p:cNvGrpSpPr>
                <a:grpSpLocks/>
              </p:cNvGrpSpPr>
              <p:nvPr/>
            </p:nvGrpSpPr>
            <p:grpSpPr bwMode="auto">
              <a:xfrm>
                <a:off x="2290" y="7607"/>
                <a:ext cx="1787" cy="1200"/>
                <a:chOff x="2268" y="7382"/>
                <a:chExt cx="2059" cy="1347"/>
              </a:xfrm>
            </p:grpSpPr>
            <p:pic>
              <p:nvPicPr>
                <p:cNvPr id="13546" name="Picture 4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2268" y="7382"/>
                  <a:ext cx="1474" cy="1110"/>
                </a:xfrm>
                <a:prstGeom prst="rect">
                  <a:avLst/>
                </a:prstGeom>
                <a:no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ffectLst>
                  <a:outerShdw dist="17961" dir="8100000" algn="ctr" rotWithShape="0">
                    <a:srgbClr val="808080">
                      <a:alpha val="50000"/>
                    </a:srgbClr>
                  </a:outerShdw>
                </a:effectLst>
              </p:spPr>
            </p:pic>
            <p:sp>
              <p:nvSpPr>
                <p:cNvPr id="13545" name="Text Box 233"/>
                <p:cNvSpPr txBox="1">
                  <a:spLocks noChangeArrowheads="1"/>
                </p:cNvSpPr>
                <p:nvPr/>
              </p:nvSpPr>
              <p:spPr bwMode="auto">
                <a:xfrm>
                  <a:off x="2628" y="8412"/>
                  <a:ext cx="1699" cy="317"/>
                </a:xfrm>
                <a:prstGeom prst="rect">
                  <a:avLst/>
                </a:prstGeom>
                <a:solidFill>
                  <a:srgbClr val="FFCC66"/>
                </a:solidFill>
                <a:ln w="19050">
                  <a:solidFill>
                    <a:srgbClr val="0000FF"/>
                  </a:solidFill>
                  <a:miter lim="800000"/>
                  <a:headEnd/>
                  <a:tailEnd/>
                </a:ln>
                <a:effectLst>
                  <a:outerShdw dist="53882" dir="8100000" algn="ctr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 lIns="18000" tIns="0" rIns="18000" bIns="0"/>
                <a:lstStyle/>
                <a:p>
                  <a:pPr algn="ctr">
                    <a:defRPr/>
                  </a:pPr>
                  <a:r>
                    <a:rPr lang="cs-CZ" sz="1100" b="1" dirty="0" err="1" smtClean="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FFFFFF"/>
                        </a:outerShdw>
                      </a:effectLst>
                      <a:ea typeface="Times New Roman" pitchFamily="18" charset="0"/>
                      <a:cs typeface="Arial" charset="0"/>
                    </a:rPr>
                    <a:t>Simulation</a:t>
                  </a:r>
                  <a:endParaRPr lang="cs-CZ" dirty="0">
                    <a:ea typeface="Times New Roman" pitchFamily="18" charset="0"/>
                    <a:cs typeface="Arial" charset="0"/>
                  </a:endParaRPr>
                </a:p>
              </p:txBody>
            </p:sp>
          </p:grpSp>
          <p:grpSp>
            <p:nvGrpSpPr>
              <p:cNvPr id="7" name="Group 225"/>
              <p:cNvGrpSpPr>
                <a:grpSpLocks/>
              </p:cNvGrpSpPr>
              <p:nvPr/>
            </p:nvGrpSpPr>
            <p:grpSpPr bwMode="auto">
              <a:xfrm>
                <a:off x="7172" y="6588"/>
                <a:ext cx="2136" cy="2411"/>
                <a:chOff x="7892" y="6235"/>
                <a:chExt cx="2460" cy="2707"/>
              </a:xfrm>
            </p:grpSpPr>
            <p:sp>
              <p:nvSpPr>
                <p:cNvPr id="13543" name="Text Box 231"/>
                <p:cNvSpPr txBox="1">
                  <a:spLocks noChangeArrowheads="1"/>
                </p:cNvSpPr>
                <p:nvPr/>
              </p:nvSpPr>
              <p:spPr bwMode="auto">
                <a:xfrm>
                  <a:off x="8651" y="6235"/>
                  <a:ext cx="1701" cy="317"/>
                </a:xfrm>
                <a:prstGeom prst="rect">
                  <a:avLst/>
                </a:prstGeom>
                <a:solidFill>
                  <a:srgbClr val="FFCC66"/>
                </a:solidFill>
                <a:ln w="19050">
                  <a:solidFill>
                    <a:srgbClr val="0000FF"/>
                  </a:solidFill>
                  <a:miter lim="800000"/>
                  <a:headEnd/>
                  <a:tailEnd/>
                </a:ln>
                <a:effectLst>
                  <a:outerShdw dist="53882" dir="8100000" algn="ctr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 lIns="18000" tIns="0" rIns="18000" bIns="0"/>
                <a:lstStyle/>
                <a:p>
                  <a:pPr algn="ctr">
                    <a:defRPr/>
                  </a:pPr>
                  <a:r>
                    <a:rPr lang="cs-CZ" sz="1100" b="1" dirty="0" err="1" smtClean="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FFFFFF"/>
                        </a:outerShdw>
                      </a:effectLst>
                      <a:ea typeface="Times New Roman" pitchFamily="18" charset="0"/>
                      <a:cs typeface="Arial" charset="0"/>
                    </a:rPr>
                    <a:t>Ergonomcs</a:t>
                  </a:r>
                  <a:endParaRPr lang="cs-CZ" dirty="0">
                    <a:ea typeface="Times New Roman" pitchFamily="18" charset="0"/>
                    <a:cs typeface="Arial" charset="0"/>
                  </a:endParaRPr>
                </a:p>
              </p:txBody>
            </p:sp>
            <p:grpSp>
              <p:nvGrpSpPr>
                <p:cNvPr id="8" name="Group 226"/>
                <p:cNvGrpSpPr>
                  <a:grpSpLocks/>
                </p:cNvGrpSpPr>
                <p:nvPr/>
              </p:nvGrpSpPr>
              <p:grpSpPr bwMode="auto">
                <a:xfrm>
                  <a:off x="7892" y="7315"/>
                  <a:ext cx="1906" cy="1627"/>
                  <a:chOff x="4218" y="2530"/>
                  <a:chExt cx="762" cy="651"/>
                </a:xfrm>
              </p:grpSpPr>
              <p:pic>
                <p:nvPicPr>
                  <p:cNvPr id="13541" name="Picture 9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/>
                  <a:srcRect/>
                  <a:stretch>
                    <a:fillRect/>
                  </a:stretch>
                </p:blipFill>
                <p:spPr bwMode="auto">
                  <a:xfrm>
                    <a:off x="4218" y="2530"/>
                    <a:ext cx="680" cy="362"/>
                  </a:xfrm>
                  <a:prstGeom prst="rect">
                    <a:avLst/>
                  </a:prstGeom>
                  <a:noFill/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>
                    <a:outerShdw dist="17961" dir="8100000" algn="ctr" rotWithShape="0">
                      <a:srgbClr val="808080">
                        <a:alpha val="50000"/>
                      </a:srgbClr>
                    </a:outerShdw>
                  </a:effectLst>
                </p:spPr>
              </p:pic>
              <p:pic>
                <p:nvPicPr>
                  <p:cNvPr id="13540" name="Picture 4">
                    <a:hlinkClick r:id="rId7" action="ppaction://hlinkfile"/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8" cstate="print"/>
                  <a:srcRect l="19725" t="4134" r="26398" b="26611"/>
                  <a:stretch>
                    <a:fillRect/>
                  </a:stretch>
                </p:blipFill>
                <p:spPr bwMode="auto">
                  <a:xfrm>
                    <a:off x="4310" y="2704"/>
                    <a:ext cx="352" cy="362"/>
                  </a:xfrm>
                  <a:prstGeom prst="rect">
                    <a:avLst/>
                  </a:prstGeom>
                  <a:noFill/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>
                    <a:outerShdw dist="17961" dir="8100000" algn="ctr" rotWithShape="0">
                      <a:srgbClr val="808080">
                        <a:alpha val="50000"/>
                      </a:srgbClr>
                    </a:outerShdw>
                  </a:effectLst>
                </p:spPr>
              </p:pic>
              <p:pic>
                <p:nvPicPr>
                  <p:cNvPr id="13539" name="Picture 4"/>
                  <p:cNvPicPr>
                    <a:picLocks noChangeAspect="1" noChangeArrowheads="1"/>
                  </p:cNvPicPr>
                  <p:nvPr/>
                </p:nvPicPr>
                <p:blipFill>
                  <a:blip r:embed="rId9" cstate="print"/>
                  <a:srcRect l="21408" t="4651" r="20581" b="11922"/>
                  <a:stretch>
                    <a:fillRect/>
                  </a:stretch>
                </p:blipFill>
                <p:spPr bwMode="auto">
                  <a:xfrm>
                    <a:off x="4604" y="2748"/>
                    <a:ext cx="376" cy="433"/>
                  </a:xfrm>
                  <a:prstGeom prst="rect">
                    <a:avLst/>
                  </a:prstGeom>
                  <a:noFill/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>
                    <a:outerShdw dist="17961" dir="8100000" algn="ctr" rotWithShape="0">
                      <a:srgbClr val="808080">
                        <a:alpha val="50000"/>
                      </a:srgbClr>
                    </a:outerShdw>
                  </a:effectLst>
                </p:spPr>
              </p:pic>
            </p:grpSp>
          </p:grpSp>
          <p:grpSp>
            <p:nvGrpSpPr>
              <p:cNvPr id="9" name="Group 221"/>
              <p:cNvGrpSpPr>
                <a:grpSpLocks/>
              </p:cNvGrpSpPr>
              <p:nvPr/>
            </p:nvGrpSpPr>
            <p:grpSpPr bwMode="auto">
              <a:xfrm>
                <a:off x="6527" y="2638"/>
                <a:ext cx="3289" cy="1733"/>
                <a:chOff x="7159" y="2324"/>
                <a:chExt cx="3780" cy="1945"/>
              </a:xfrm>
            </p:grpSpPr>
            <p:sp>
              <p:nvSpPr>
                <p:cNvPr id="13536" name="Text Box 224"/>
                <p:cNvSpPr txBox="1">
                  <a:spLocks noChangeArrowheads="1"/>
                </p:cNvSpPr>
                <p:nvPr/>
              </p:nvSpPr>
              <p:spPr bwMode="auto">
                <a:xfrm>
                  <a:off x="7528" y="2324"/>
                  <a:ext cx="1695" cy="604"/>
                </a:xfrm>
                <a:prstGeom prst="rect">
                  <a:avLst/>
                </a:prstGeom>
                <a:solidFill>
                  <a:srgbClr val="FFCC66"/>
                </a:solidFill>
                <a:ln w="19050">
                  <a:solidFill>
                    <a:srgbClr val="0000FF"/>
                  </a:solidFill>
                  <a:miter lim="800000"/>
                  <a:headEnd/>
                  <a:tailEnd/>
                </a:ln>
                <a:effectLst>
                  <a:outerShdw dist="53882" dir="8100000" algn="ctr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 lIns="18000" tIns="0" rIns="18000" bIns="0"/>
                <a:lstStyle/>
                <a:p>
                  <a:pPr algn="ctr">
                    <a:defRPr/>
                  </a:pPr>
                  <a:r>
                    <a:rPr lang="cs-CZ" sz="1100" b="1" dirty="0" err="1" smtClean="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FFFFFF"/>
                        </a:outerShdw>
                      </a:effectLst>
                      <a:ea typeface="Times New Roman" pitchFamily="18" charset="0"/>
                      <a:cs typeface="Arial" charset="0"/>
                    </a:rPr>
                    <a:t>Process</a:t>
                  </a:r>
                  <a:r>
                    <a:rPr lang="cs-CZ" sz="1100" b="1" dirty="0" smtClean="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FFFFFF"/>
                        </a:outerShdw>
                      </a:effectLst>
                      <a:ea typeface="Times New Roman" pitchFamily="18" charset="0"/>
                      <a:cs typeface="Arial" charset="0"/>
                    </a:rPr>
                    <a:t> management</a:t>
                  </a:r>
                  <a:endParaRPr lang="cs-CZ" dirty="0">
                    <a:ea typeface="Times New Roman" pitchFamily="18" charset="0"/>
                    <a:cs typeface="Arial" charset="0"/>
                  </a:endParaRPr>
                </a:p>
              </p:txBody>
            </p:sp>
            <p:sp>
              <p:nvSpPr>
                <p:cNvPr id="4116" name="Rectangle 14"/>
                <p:cNvSpPr>
                  <a:spLocks noChangeArrowheads="1"/>
                </p:cNvSpPr>
                <p:nvPr/>
              </p:nvSpPr>
              <p:spPr bwMode="auto">
                <a:xfrm>
                  <a:off x="8789" y="3044"/>
                  <a:ext cx="2150" cy="9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 anchor="ctr"/>
                <a:lstStyle/>
                <a:p>
                  <a:r>
                    <a:rPr lang="cs-CZ" sz="1000" i="1" dirty="0" err="1" smtClean="0">
                      <a:solidFill>
                        <a:srgbClr val="000000"/>
                      </a:solidFill>
                      <a:ea typeface="Times New Roman" pitchFamily="18" charset="0"/>
                      <a:cs typeface="Arial" charset="0"/>
                    </a:rPr>
                    <a:t>Manufacturing</a:t>
                  </a:r>
                  <a:r>
                    <a:rPr lang="cs-CZ" sz="1000" i="1" dirty="0" smtClean="0">
                      <a:solidFill>
                        <a:srgbClr val="000000"/>
                      </a:solidFill>
                      <a:ea typeface="Times New Roman" pitchFamily="18" charset="0"/>
                      <a:cs typeface="Arial" charset="0"/>
                    </a:rPr>
                    <a:t> </a:t>
                  </a:r>
                  <a:r>
                    <a:rPr lang="cs-CZ" sz="1000" i="1" dirty="0" err="1" smtClean="0">
                      <a:solidFill>
                        <a:srgbClr val="000000"/>
                      </a:solidFill>
                      <a:ea typeface="Times New Roman" pitchFamily="18" charset="0"/>
                      <a:cs typeface="Arial" charset="0"/>
                    </a:rPr>
                    <a:t>plans</a:t>
                  </a:r>
                  <a:endParaRPr lang="cs-CZ" sz="1000" i="1" dirty="0" smtClean="0">
                    <a:solidFill>
                      <a:srgbClr val="000000"/>
                    </a:solidFill>
                    <a:ea typeface="Times New Roman" pitchFamily="18" charset="0"/>
                    <a:cs typeface="Arial" charset="0"/>
                  </a:endParaRPr>
                </a:p>
                <a:p>
                  <a:r>
                    <a:rPr lang="cs-CZ" sz="1000" i="1" dirty="0" err="1" smtClean="0">
                      <a:solidFill>
                        <a:srgbClr val="000000"/>
                      </a:solidFill>
                      <a:ea typeface="Times New Roman" pitchFamily="18" charset="0"/>
                      <a:cs typeface="Arial" charset="0"/>
                    </a:rPr>
                    <a:t>Processes</a:t>
                  </a:r>
                  <a:r>
                    <a:rPr lang="cs-CZ" sz="1000" i="1" dirty="0" smtClean="0">
                      <a:solidFill>
                        <a:srgbClr val="000000"/>
                      </a:solidFill>
                      <a:ea typeface="Times New Roman" pitchFamily="18" charset="0"/>
                      <a:cs typeface="Arial" charset="0"/>
                    </a:rPr>
                    <a:t> </a:t>
                  </a:r>
                  <a:r>
                    <a:rPr lang="cs-CZ" sz="1000" i="1" dirty="0" err="1" smtClean="0">
                      <a:solidFill>
                        <a:srgbClr val="000000"/>
                      </a:solidFill>
                      <a:ea typeface="Times New Roman" pitchFamily="18" charset="0"/>
                      <a:cs typeface="Arial" charset="0"/>
                    </a:rPr>
                    <a:t>algoritm</a:t>
                  </a:r>
                  <a:endParaRPr lang="cs-CZ" sz="1000" i="1" dirty="0" smtClean="0">
                    <a:solidFill>
                      <a:srgbClr val="000000"/>
                    </a:solidFill>
                    <a:ea typeface="Times New Roman" pitchFamily="18" charset="0"/>
                    <a:cs typeface="Arial" charset="0"/>
                  </a:endParaRPr>
                </a:p>
                <a:p>
                  <a:r>
                    <a:rPr lang="cs-CZ" sz="1000" i="1" dirty="0" smtClean="0">
                      <a:solidFill>
                        <a:srgbClr val="000000"/>
                      </a:solidFill>
                      <a:ea typeface="Times New Roman" pitchFamily="18" charset="0"/>
                      <a:cs typeface="Arial" charset="0"/>
                    </a:rPr>
                    <a:t>Priority </a:t>
                  </a:r>
                  <a:r>
                    <a:rPr lang="cs-CZ" sz="1000" i="1" dirty="0" err="1" smtClean="0">
                      <a:solidFill>
                        <a:srgbClr val="000000"/>
                      </a:solidFill>
                      <a:ea typeface="Times New Roman" pitchFamily="18" charset="0"/>
                      <a:cs typeface="Arial" charset="0"/>
                    </a:rPr>
                    <a:t>constraints</a:t>
                  </a:r>
                  <a:endParaRPr lang="cs-CZ" sz="1000" i="1" dirty="0" smtClean="0">
                    <a:solidFill>
                      <a:srgbClr val="000000"/>
                    </a:solidFill>
                    <a:ea typeface="Times New Roman" pitchFamily="18" charset="0"/>
                    <a:cs typeface="Arial" charset="0"/>
                  </a:endParaRPr>
                </a:p>
              </p:txBody>
            </p:sp>
            <p:pic>
              <p:nvPicPr>
                <p:cNvPr id="4117" name="Picture 222" descr="iso"/>
                <p:cNvPicPr>
                  <a:picLocks noChangeAspect="1" noChangeArrowheads="1"/>
                </p:cNvPicPr>
                <p:nvPr/>
              </p:nvPicPr>
              <p:blipFill>
                <a:blip r:embed="rId10" cstate="print"/>
                <a:srcRect/>
                <a:stretch>
                  <a:fillRect/>
                </a:stretch>
              </p:blipFill>
              <p:spPr bwMode="auto">
                <a:xfrm>
                  <a:off x="7159" y="3149"/>
                  <a:ext cx="1511" cy="11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grpSp>
          <p:nvGrpSpPr>
            <p:cNvPr id="10" name="Group 216"/>
            <p:cNvGrpSpPr>
              <a:grpSpLocks/>
            </p:cNvGrpSpPr>
            <p:nvPr/>
          </p:nvGrpSpPr>
          <p:grpSpPr bwMode="auto">
            <a:xfrm>
              <a:off x="3349" y="2264"/>
              <a:ext cx="2892" cy="1899"/>
              <a:chOff x="3349" y="2264"/>
              <a:chExt cx="2892" cy="1899"/>
            </a:xfrm>
          </p:grpSpPr>
          <p:pic>
            <p:nvPicPr>
              <p:cNvPr id="13531" name="Picture 30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 t="5153" r="20107" b="35950"/>
              <a:stretch>
                <a:fillRect/>
              </a:stretch>
            </p:blipFill>
            <p:spPr bwMode="auto">
              <a:xfrm>
                <a:off x="4302" y="3385"/>
                <a:ext cx="1379" cy="778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8100000" algn="ctr" rotWithShape="0">
                  <a:srgbClr val="808080">
                    <a:alpha val="50000"/>
                  </a:srgbClr>
                </a:outerShdw>
              </a:effectLst>
            </p:spPr>
          </p:pic>
          <p:sp>
            <p:nvSpPr>
              <p:cNvPr id="4105" name="Rectangle 14"/>
              <p:cNvSpPr>
                <a:spLocks noChangeArrowheads="1"/>
              </p:cNvSpPr>
              <p:nvPr/>
            </p:nvSpPr>
            <p:spPr bwMode="auto">
              <a:xfrm>
                <a:off x="3851" y="2625"/>
                <a:ext cx="2390" cy="719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r>
                  <a:rPr lang="cs-CZ" sz="1000" i="1" dirty="0">
                    <a:solidFill>
                      <a:srgbClr val="000000"/>
                    </a:solidFill>
                    <a:ea typeface="Times New Roman" pitchFamily="18" charset="0"/>
                    <a:cs typeface="Arial" charset="0"/>
                  </a:rPr>
                  <a:t>REFA, MTM, UAS, …</a:t>
                </a:r>
                <a:endParaRPr lang="cs-CZ" sz="900" dirty="0">
                  <a:ea typeface="Times New Roman" pitchFamily="18" charset="0"/>
                  <a:cs typeface="Arial" charset="0"/>
                </a:endParaRPr>
              </a:p>
              <a:p>
                <a:pPr eaLnBrk="0" hangingPunct="0"/>
                <a:r>
                  <a:rPr lang="cs-CZ" sz="1000" i="1" dirty="0" smtClean="0">
                    <a:solidFill>
                      <a:srgbClr val="000000"/>
                    </a:solidFill>
                    <a:ea typeface="Times New Roman" pitchFamily="18" charset="0"/>
                    <a:cs typeface="Arial" charset="0"/>
                  </a:rPr>
                  <a:t>Data </a:t>
                </a:r>
                <a:r>
                  <a:rPr lang="cs-CZ" sz="1000" i="1" dirty="0" err="1" smtClean="0">
                    <a:solidFill>
                      <a:srgbClr val="000000"/>
                    </a:solidFill>
                    <a:ea typeface="Times New Roman" pitchFamily="18" charset="0"/>
                    <a:cs typeface="Arial" charset="0"/>
                  </a:rPr>
                  <a:t>cards</a:t>
                </a:r>
                <a:r>
                  <a:rPr lang="cs-CZ" sz="1000" i="1" dirty="0" smtClean="0">
                    <a:solidFill>
                      <a:srgbClr val="000000"/>
                    </a:solidFill>
                    <a:ea typeface="Times New Roman" pitchFamily="18" charset="0"/>
                    <a:cs typeface="Arial" charset="0"/>
                  </a:rPr>
                  <a:t>, </a:t>
                </a:r>
                <a:r>
                  <a:rPr lang="cs-CZ" sz="1000" i="1" dirty="0" err="1" smtClean="0">
                    <a:solidFill>
                      <a:srgbClr val="000000"/>
                    </a:solidFill>
                    <a:ea typeface="Times New Roman" pitchFamily="18" charset="0"/>
                    <a:cs typeface="Arial" charset="0"/>
                  </a:rPr>
                  <a:t>customisation</a:t>
                </a:r>
                <a:endParaRPr lang="cs-CZ" dirty="0">
                  <a:ea typeface="Times New Roman" pitchFamily="18" charset="0"/>
                  <a:cs typeface="Arial" charset="0"/>
                </a:endParaRPr>
              </a:p>
            </p:txBody>
          </p:sp>
          <p:sp>
            <p:nvSpPr>
              <p:cNvPr id="13529" name="Text Box 217"/>
              <p:cNvSpPr txBox="1">
                <a:spLocks noChangeArrowheads="1"/>
              </p:cNvSpPr>
              <p:nvPr/>
            </p:nvSpPr>
            <p:spPr bwMode="auto">
              <a:xfrm>
                <a:off x="3348" y="2265"/>
                <a:ext cx="2069" cy="282"/>
              </a:xfrm>
              <a:prstGeom prst="rect">
                <a:avLst/>
              </a:prstGeom>
              <a:solidFill>
                <a:srgbClr val="FFCC66"/>
              </a:solidFill>
              <a:ln w="19050">
                <a:solidFill>
                  <a:srgbClr val="0000FF"/>
                </a:solidFill>
                <a:miter lim="800000"/>
                <a:headEnd/>
                <a:tailEnd/>
              </a:ln>
              <a:effectLst>
                <a:outerShdw dist="53882" dir="8100000" algn="ctr" rotWithShape="0">
                  <a:srgbClr val="808080">
                    <a:alpha val="50000"/>
                  </a:srgbClr>
                </a:outerShdw>
              </a:effectLst>
            </p:spPr>
            <p:txBody>
              <a:bodyPr lIns="18000" tIns="0" rIns="18000" bIns="0"/>
              <a:lstStyle/>
              <a:p>
                <a:pPr algn="ctr">
                  <a:defRPr/>
                </a:pPr>
                <a:r>
                  <a:rPr lang="cs-CZ" sz="1100" b="1" dirty="0" err="1" smtClea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ea typeface="Times New Roman" pitchFamily="18" charset="0"/>
                    <a:cs typeface="Arial" charset="0"/>
                  </a:rPr>
                  <a:t>Time</a:t>
                </a:r>
                <a:r>
                  <a:rPr lang="cs-CZ" sz="1100" b="1" dirty="0" smtClea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ea typeface="Times New Roman" pitchFamily="18" charset="0"/>
                    <a:cs typeface="Arial" charset="0"/>
                  </a:rPr>
                  <a:t> </a:t>
                </a:r>
                <a:r>
                  <a:rPr lang="cs-CZ" sz="1100" b="1" dirty="0" err="1" smtClea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ea typeface="Times New Roman" pitchFamily="18" charset="0"/>
                    <a:cs typeface="Arial" charset="0"/>
                  </a:rPr>
                  <a:t>analyses</a:t>
                </a:r>
                <a:endParaRPr lang="cs-CZ" dirty="0">
                  <a:ea typeface="Times New Roman" pitchFamily="18" charset="0"/>
                  <a:cs typeface="Arial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3074" name="Picture 2" descr="C:\Dokumenty\3D_Projekt\PIS2010\100SSCAM\zrcadl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571480"/>
            <a:ext cx="7620001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098" name="Picture 2" descr="C:\Dokumenty\3D_Projekt\PIS2010\100SSCAM\IS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57148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122" name="Picture 2" descr="C:\Dokumenty\3D_Projekt\PIS2010\100SSCAM\ISzezad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571480"/>
            <a:ext cx="7620001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146" name="Picture 2" descr="C:\Dokumenty\3D_Projekt\PIS2010\100SSCAM\P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357166"/>
            <a:ext cx="7620001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8194" name="Picture 2" descr="G:\Anglie\PIS2010\noviny_be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071678"/>
            <a:ext cx="6076950" cy="3390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297370"/>
          </a:xfrm>
        </p:spPr>
        <p:txBody>
          <a:bodyPr>
            <a:normAutofit/>
          </a:bodyPr>
          <a:lstStyle/>
          <a:p>
            <a:r>
              <a:rPr lang="cs-CZ" dirty="0" smtClean="0"/>
              <a:t>OTHER INTERESTING PROJECTION TYPES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Autostereoscopic</a:t>
            </a:r>
            <a:r>
              <a:rPr lang="cs-CZ" dirty="0" smtClean="0"/>
              <a:t> monitor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142984"/>
            <a:ext cx="32385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1928802"/>
            <a:ext cx="4643470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Panascope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1575" y="17907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799" y="1600200"/>
            <a:ext cx="6493695" cy="4329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 r="56076" b="741"/>
          <a:stretch>
            <a:fillRect/>
          </a:stretch>
        </p:blipFill>
        <p:spPr bwMode="auto">
          <a:xfrm>
            <a:off x="1785918" y="1214422"/>
            <a:ext cx="1795342" cy="47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1714488"/>
            <a:ext cx="4611028" cy="30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C:\Dokumenty\dilna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749425"/>
            <a:ext cx="8382000" cy="4972050"/>
          </a:xfrm>
          <a:prstGeom prst="rect">
            <a:avLst/>
          </a:prstGeom>
          <a:noFill/>
        </p:spPr>
      </p:pic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714480" y="-16"/>
            <a:ext cx="7219208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cs-CZ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Manufacturing</a:t>
            </a:r>
            <a:r>
              <a:rPr lang="cs-CZ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cs-CZ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system</a:t>
            </a:r>
            <a:endParaRPr lang="cs-CZ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685800" y="1981200"/>
            <a:ext cx="15175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cs-CZ" b="1" dirty="0" err="1" smtClean="0"/>
              <a:t>Warehouses</a:t>
            </a:r>
            <a:endParaRPr lang="cs-CZ" dirty="0"/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152400" y="4724400"/>
            <a:ext cx="136300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cs-CZ" b="1" dirty="0" err="1" smtClean="0"/>
              <a:t>Workplace</a:t>
            </a:r>
            <a:endParaRPr lang="cs-CZ" b="1" dirty="0"/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7239000" y="2209800"/>
            <a:ext cx="11206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cs-CZ" b="1" dirty="0" err="1" smtClean="0"/>
              <a:t>Trasport</a:t>
            </a:r>
            <a:endParaRPr lang="cs-CZ" b="1" dirty="0"/>
          </a:p>
        </p:txBody>
      </p:sp>
      <p:sp>
        <p:nvSpPr>
          <p:cNvPr id="9224" name="Line 8"/>
          <p:cNvSpPr>
            <a:spLocks noChangeShapeType="1"/>
          </p:cNvSpPr>
          <p:nvPr/>
        </p:nvSpPr>
        <p:spPr bwMode="auto">
          <a:xfrm>
            <a:off x="1676400" y="2438400"/>
            <a:ext cx="304800" cy="38100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762000" y="5334000"/>
            <a:ext cx="9586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cs-CZ" dirty="0" err="1" smtClean="0"/>
              <a:t>workers</a:t>
            </a:r>
            <a:endParaRPr lang="cs-CZ" dirty="0"/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762000" y="5791200"/>
            <a:ext cx="104227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cs-CZ" dirty="0" err="1" smtClean="0"/>
              <a:t>machines</a:t>
            </a:r>
            <a:endParaRPr lang="cs-CZ" dirty="0"/>
          </a:p>
        </p:txBody>
      </p:sp>
      <p:sp>
        <p:nvSpPr>
          <p:cNvPr id="9228" name="Line 12"/>
          <p:cNvSpPr>
            <a:spLocks noChangeShapeType="1"/>
          </p:cNvSpPr>
          <p:nvPr/>
        </p:nvSpPr>
        <p:spPr bwMode="auto">
          <a:xfrm flipV="1">
            <a:off x="1828800" y="4114800"/>
            <a:ext cx="228600" cy="1219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 flipV="1">
            <a:off x="1905000" y="5029200"/>
            <a:ext cx="1295400" cy="990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 flipH="1">
            <a:off x="6934200" y="2514600"/>
            <a:ext cx="304800" cy="76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cs-CZ"/>
          </a:p>
        </p:txBody>
      </p: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5943600" y="5410200"/>
            <a:ext cx="2743200" cy="762000"/>
            <a:chOff x="3888" y="3408"/>
            <a:chExt cx="1728" cy="480"/>
          </a:xfrm>
        </p:grpSpPr>
        <p:sp>
          <p:nvSpPr>
            <p:cNvPr id="9232" name="AutoShape 16"/>
            <p:cNvSpPr>
              <a:spLocks noChangeArrowheads="1"/>
            </p:cNvSpPr>
            <p:nvPr/>
          </p:nvSpPr>
          <p:spPr bwMode="auto">
            <a:xfrm>
              <a:off x="3888" y="3408"/>
              <a:ext cx="1728" cy="480"/>
            </a:xfrm>
            <a:prstGeom prst="horizontalScroll">
              <a:avLst>
                <a:gd name="adj" fmla="val 14412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cs-CZ"/>
            </a:p>
          </p:txBody>
        </p:sp>
        <p:sp>
          <p:nvSpPr>
            <p:cNvPr id="9231" name="Text Box 15"/>
            <p:cNvSpPr txBox="1">
              <a:spLocks noChangeArrowheads="1"/>
            </p:cNvSpPr>
            <p:nvPr/>
          </p:nvSpPr>
          <p:spPr bwMode="auto">
            <a:xfrm>
              <a:off x="4032" y="3504"/>
              <a:ext cx="1515" cy="233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cs-CZ" b="1" dirty="0" smtClean="0"/>
                <a:t>Management </a:t>
              </a:r>
              <a:r>
                <a:rPr lang="cs-CZ" b="1" dirty="0" err="1" smtClean="0"/>
                <a:t>system</a:t>
              </a:r>
              <a:endParaRPr lang="cs-CZ" dirty="0"/>
            </a:p>
          </p:txBody>
        </p:sp>
      </p:grp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6324601" y="5943600"/>
            <a:ext cx="2744788" cy="762000"/>
            <a:chOff x="3744" y="3840"/>
            <a:chExt cx="1729" cy="480"/>
          </a:xfrm>
        </p:grpSpPr>
        <p:sp>
          <p:nvSpPr>
            <p:cNvPr id="9233" name="AutoShape 17"/>
            <p:cNvSpPr>
              <a:spLocks noChangeArrowheads="1"/>
            </p:cNvSpPr>
            <p:nvPr/>
          </p:nvSpPr>
          <p:spPr bwMode="auto">
            <a:xfrm>
              <a:off x="3744" y="3840"/>
              <a:ext cx="1728" cy="480"/>
            </a:xfrm>
            <a:prstGeom prst="horizontalScroll">
              <a:avLst>
                <a:gd name="adj" fmla="val 14412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cs-CZ"/>
            </a:p>
          </p:txBody>
        </p:sp>
        <p:sp>
          <p:nvSpPr>
            <p:cNvPr id="9234" name="Text Box 18"/>
            <p:cNvSpPr txBox="1">
              <a:spLocks noChangeArrowheads="1"/>
            </p:cNvSpPr>
            <p:nvPr/>
          </p:nvSpPr>
          <p:spPr bwMode="auto">
            <a:xfrm>
              <a:off x="3829" y="3936"/>
              <a:ext cx="1644" cy="233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cs-CZ" b="1" dirty="0" err="1" smtClean="0"/>
                <a:t>Manufacturing</a:t>
              </a:r>
              <a:r>
                <a:rPr lang="cs-CZ" b="1" dirty="0" smtClean="0"/>
                <a:t> </a:t>
              </a:r>
              <a:r>
                <a:rPr lang="cs-CZ" b="1" dirty="0" err="1" smtClean="0"/>
                <a:t>process</a:t>
              </a:r>
              <a:endParaRPr lang="cs-CZ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  <p:bldP spid="9221" grpId="0" autoUpdateAnimBg="0"/>
      <p:bldP spid="9222" grpId="0" autoUpdateAnimBg="0"/>
      <p:bldP spid="9223" grpId="0" autoUpdateAnimBg="0"/>
      <p:bldP spid="9224" grpId="0" animBg="1"/>
      <p:bldP spid="9225" grpId="0" autoUpdateAnimBg="0"/>
      <p:bldP spid="9226" grpId="0" autoUpdateAnimBg="0"/>
      <p:bldP spid="9228" grpId="0" animBg="1"/>
      <p:bldP spid="9229" grpId="0" animBg="1"/>
      <p:bldP spid="9230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3025" y="1900237"/>
            <a:ext cx="514350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Virtualsphere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100" y="2004157"/>
            <a:ext cx="7499350" cy="3687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428604"/>
            <a:ext cx="4500594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HAPTIC DEVICES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357298"/>
            <a:ext cx="5381625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3857628"/>
            <a:ext cx="3158667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AUGMENTED REALITY</a:t>
            </a:r>
            <a:endParaRPr lang="cs-CZ" dirty="0"/>
          </a:p>
        </p:txBody>
      </p:sp>
      <p:pic>
        <p:nvPicPr>
          <p:cNvPr id="7170" name="Picture 2" descr="http://www.wunschfeld.net/blog/uploaded_images/augmentedReality_1-78076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8745" y="1447800"/>
            <a:ext cx="5732060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hlinkClick r:id="rId2" action="ppaction://hlinkfile"/>
              </a:rPr>
              <a:t>AR - INTRO</a:t>
            </a:r>
            <a:endParaRPr lang="cs-CZ" dirty="0" smtClean="0">
              <a:hlinkClick r:id="rId3" action="ppaction://hlinkfile"/>
            </a:endParaRPr>
          </a:p>
          <a:p>
            <a:pPr>
              <a:buNone/>
            </a:pPr>
            <a:endParaRPr lang="cs-CZ" dirty="0"/>
          </a:p>
        </p:txBody>
      </p:sp>
      <p:pic>
        <p:nvPicPr>
          <p:cNvPr id="64514" name="Picture 2" descr="http://www.edopter.com/images_user/ideas/200904/PKQOdZ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143116"/>
            <a:ext cx="27051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3490" name="Picture 2" descr="MAN diesel motor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100" y="1477904"/>
            <a:ext cx="7499350" cy="4740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66562" name="Picture 2" descr="planner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85728"/>
            <a:ext cx="4933950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3" name="Picture 3" descr="planner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2714620"/>
            <a:ext cx="498157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Augmented</a:t>
            </a:r>
            <a:r>
              <a:rPr lang="cs-CZ" dirty="0" smtClean="0"/>
              <a:t> reality - </a:t>
            </a:r>
            <a:r>
              <a:rPr lang="cs-CZ" dirty="0" err="1" smtClean="0"/>
              <a:t>aplications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>
                <a:hlinkClick r:id="rId2" action="ppaction://hlinkfile"/>
              </a:rPr>
              <a:t>LEGO</a:t>
            </a:r>
            <a:endParaRPr lang="cs-CZ" dirty="0" smtClean="0"/>
          </a:p>
          <a:p>
            <a:r>
              <a:rPr lang="cs-CZ" dirty="0" smtClean="0">
                <a:hlinkClick r:id="rId3" action="ppaction://hlinkfile"/>
              </a:rPr>
              <a:t>Hra LEVELHEAD</a:t>
            </a:r>
            <a:endParaRPr lang="cs-CZ" dirty="0" smtClean="0"/>
          </a:p>
          <a:p>
            <a:r>
              <a:rPr lang="cs-CZ" dirty="0" err="1" smtClean="0">
                <a:hlinkClick r:id="rId4" action="ppaction://hlinkfile"/>
              </a:rPr>
              <a:t>iPhone</a:t>
            </a:r>
            <a:r>
              <a:rPr lang="cs-CZ" dirty="0" smtClean="0">
                <a:hlinkClick r:id="rId4" action="ppaction://hlinkfile"/>
              </a:rPr>
              <a:t> GPS</a:t>
            </a:r>
            <a:endParaRPr lang="cs-CZ" dirty="0" smtClean="0"/>
          </a:p>
          <a:p>
            <a:endParaRPr lang="cs-CZ" dirty="0" smtClean="0"/>
          </a:p>
          <a:p>
            <a:r>
              <a:rPr lang="cs-CZ" dirty="0" smtClean="0">
                <a:hlinkClick r:id="rId5" action="ppaction://hlinkfile"/>
              </a:rPr>
              <a:t>Layout/Urbanizace (Autodesk)</a:t>
            </a:r>
            <a:endParaRPr lang="cs-CZ" dirty="0" smtClean="0"/>
          </a:p>
          <a:p>
            <a:endParaRPr lang="cs-CZ" dirty="0" smtClean="0"/>
          </a:p>
          <a:p>
            <a:r>
              <a:rPr lang="cs-CZ" dirty="0" smtClean="0">
                <a:hlinkClick r:id="rId6" action="ppaction://hlinkfile"/>
              </a:rPr>
              <a:t>IKEA1</a:t>
            </a:r>
            <a:endParaRPr lang="cs-CZ" dirty="0" smtClean="0"/>
          </a:p>
          <a:p>
            <a:r>
              <a:rPr lang="cs-CZ" dirty="0" smtClean="0">
                <a:hlinkClick r:id="rId7" action="ppaction://hlinkfile"/>
              </a:rPr>
              <a:t>IKEA2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Underground </a:t>
            </a:r>
            <a:r>
              <a:rPr lang="cs-CZ" dirty="0" err="1" smtClean="0"/>
              <a:t>infrastructure</a:t>
            </a:r>
            <a:r>
              <a:rPr lang="cs-CZ" dirty="0" smtClean="0"/>
              <a:t> </a:t>
            </a:r>
            <a:r>
              <a:rPr lang="cs-CZ" dirty="0" err="1" smtClean="0"/>
              <a:t>vizualization</a:t>
            </a:r>
            <a:endParaRPr lang="cs-CZ" dirty="0"/>
          </a:p>
        </p:txBody>
      </p:sp>
      <p:pic>
        <p:nvPicPr>
          <p:cNvPr id="67586" name="Picture 2" descr="podzemní infrastruktur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4825" y="2576512"/>
            <a:ext cx="681990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kumenty\dilna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752600"/>
            <a:ext cx="8382000" cy="4972050"/>
          </a:xfrm>
          <a:prstGeom prst="rect">
            <a:avLst/>
          </a:prstGeom>
          <a:noFill/>
        </p:spPr>
      </p:pic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>
          <a:xfrm>
            <a:off x="1785918" y="0"/>
            <a:ext cx="7643866" cy="1143000"/>
          </a:xfrm>
        </p:spPr>
        <p:txBody>
          <a:bodyPr>
            <a:normAutofit fontScale="90000"/>
          </a:bodyPr>
          <a:lstStyle/>
          <a:p>
            <a:r>
              <a:rPr lang="cs-CZ" dirty="0" err="1" smtClean="0"/>
              <a:t>Manufacturing</a:t>
            </a:r>
            <a:r>
              <a:rPr lang="cs-CZ" dirty="0" smtClean="0"/>
              <a:t> </a:t>
            </a:r>
            <a:r>
              <a:rPr lang="cs-CZ" dirty="0" err="1" smtClean="0"/>
              <a:t>system</a:t>
            </a:r>
            <a:r>
              <a:rPr lang="cs-CZ" dirty="0"/>
              <a:t/>
            </a:r>
            <a:br>
              <a:rPr lang="cs-CZ" dirty="0"/>
            </a:br>
            <a:r>
              <a:rPr lang="cs-CZ" dirty="0"/>
              <a:t>	</a:t>
            </a:r>
            <a:r>
              <a:rPr lang="cs-CZ" dirty="0" smtClean="0"/>
              <a:t>     „</a:t>
            </a:r>
            <a:r>
              <a:rPr lang="cs-CZ" dirty="0" err="1" smtClean="0"/>
              <a:t>What</a:t>
            </a:r>
            <a:r>
              <a:rPr lang="cs-CZ" dirty="0" smtClean="0"/>
              <a:t> </a:t>
            </a:r>
            <a:r>
              <a:rPr lang="cs-CZ" dirty="0" err="1" smtClean="0"/>
              <a:t>could</a:t>
            </a:r>
            <a:r>
              <a:rPr lang="cs-CZ" dirty="0" smtClean="0"/>
              <a:t> </a:t>
            </a:r>
            <a:r>
              <a:rPr lang="cs-CZ" dirty="0" err="1" smtClean="0"/>
              <a:t>concern</a:t>
            </a:r>
            <a:r>
              <a:rPr lang="cs-CZ" dirty="0" smtClean="0"/>
              <a:t> </a:t>
            </a:r>
            <a:r>
              <a:rPr lang="cs-CZ" dirty="0" err="1" smtClean="0"/>
              <a:t>us</a:t>
            </a:r>
            <a:r>
              <a:rPr lang="cs-CZ" dirty="0" smtClean="0"/>
              <a:t>?“</a:t>
            </a:r>
            <a:endParaRPr lang="cs-CZ" dirty="0"/>
          </a:p>
        </p:txBody>
      </p:sp>
      <p:sp>
        <p:nvSpPr>
          <p:cNvPr id="10257" name="Rectangle 17" descr="Rectangle: Click to edit Master text styles&#10;Second level&#10;Third level&#10;Fourth level&#10;Fifth level"/>
          <p:cNvSpPr>
            <a:spLocks noGrp="1" noChangeArrowheads="1"/>
          </p:cNvSpPr>
          <p:nvPr>
            <p:ph sz="half" idx="1"/>
          </p:nvPr>
        </p:nvSpPr>
        <p:spPr>
          <a:xfrm>
            <a:off x="838200" y="1828800"/>
            <a:ext cx="4343400" cy="2286000"/>
          </a:xfrm>
          <a:solidFill>
            <a:srgbClr val="FFFF99">
              <a:alpha val="50000"/>
            </a:srgbClr>
          </a:solidFill>
          <a:ln w="25400"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>
              <a:spcBef>
                <a:spcPct val="50000"/>
              </a:spcBef>
              <a:buFontTx/>
              <a:buBlip>
                <a:blip r:embed="rId4"/>
              </a:buBlip>
            </a:pPr>
            <a:r>
              <a:rPr lang="en-US" sz="2400" b="1" dirty="0" smtClean="0"/>
              <a:t>Order </a:t>
            </a:r>
            <a:r>
              <a:rPr lang="en-US" sz="2400" b="1" dirty="0" err="1" smtClean="0"/>
              <a:t>ful</a:t>
            </a:r>
            <a:r>
              <a:rPr lang="cs-CZ" sz="2400" b="1" dirty="0" smtClean="0"/>
              <a:t>l</a:t>
            </a:r>
            <a:r>
              <a:rPr lang="en-US" sz="2400" b="1" dirty="0" err="1" smtClean="0"/>
              <a:t>filment</a:t>
            </a:r>
            <a:r>
              <a:rPr lang="en-US" sz="2400" b="1" dirty="0" smtClean="0"/>
              <a:t> deadlines</a:t>
            </a:r>
          </a:p>
          <a:p>
            <a:pPr>
              <a:spcBef>
                <a:spcPct val="50000"/>
              </a:spcBef>
              <a:buFontTx/>
              <a:buBlip>
                <a:blip r:embed="rId4"/>
              </a:buBlip>
            </a:pPr>
            <a:r>
              <a:rPr lang="cs-CZ" sz="2400" b="1" dirty="0" err="1" smtClean="0"/>
              <a:t>Resources</a:t>
            </a:r>
            <a:r>
              <a:rPr lang="cs-CZ" sz="2400" b="1" dirty="0" smtClean="0"/>
              <a:t> </a:t>
            </a:r>
            <a:r>
              <a:rPr lang="cs-CZ" sz="2400" b="1" dirty="0" err="1" smtClean="0"/>
              <a:t>utilization</a:t>
            </a:r>
            <a:endParaRPr lang="en-US" sz="2400" b="1" dirty="0" smtClean="0"/>
          </a:p>
          <a:p>
            <a:pPr>
              <a:spcBef>
                <a:spcPct val="50000"/>
              </a:spcBef>
              <a:buFontTx/>
              <a:buBlip>
                <a:blip r:embed="rId4"/>
              </a:buBlip>
            </a:pPr>
            <a:r>
              <a:rPr lang="cs-CZ" sz="2400" b="1" dirty="0" err="1" smtClean="0"/>
              <a:t>Weakest</a:t>
            </a:r>
            <a:r>
              <a:rPr lang="cs-CZ" sz="2400" b="1" dirty="0" smtClean="0"/>
              <a:t> link</a:t>
            </a:r>
            <a:endParaRPr lang="en-US" sz="2400" b="1" dirty="0" smtClean="0"/>
          </a:p>
          <a:p>
            <a:pPr>
              <a:spcBef>
                <a:spcPct val="50000"/>
              </a:spcBef>
              <a:buFontTx/>
              <a:buBlip>
                <a:blip r:embed="rId4"/>
              </a:buBlip>
            </a:pPr>
            <a:r>
              <a:rPr lang="cs-CZ" sz="2400" b="1" dirty="0" err="1" smtClean="0"/>
              <a:t>Queue</a:t>
            </a:r>
            <a:r>
              <a:rPr lang="cs-CZ" sz="2400" b="1" dirty="0" smtClean="0"/>
              <a:t> </a:t>
            </a:r>
            <a:r>
              <a:rPr lang="cs-CZ" sz="2400" b="1" dirty="0" err="1" smtClean="0"/>
              <a:t>lengths</a:t>
            </a:r>
            <a:endParaRPr lang="en-US" sz="2400" b="1" dirty="0" smtClean="0"/>
          </a:p>
          <a:p>
            <a:pPr>
              <a:spcBef>
                <a:spcPct val="50000"/>
              </a:spcBef>
              <a:buFontTx/>
              <a:buBlip>
                <a:blip r:embed="rId4"/>
              </a:buBlip>
            </a:pPr>
            <a:r>
              <a:rPr lang="en-US" sz="2400" b="1" dirty="0" err="1" smtClean="0"/>
              <a:t>atd</a:t>
            </a:r>
            <a:r>
              <a:rPr lang="en-US" sz="2400" b="1" dirty="0" smtClean="0"/>
              <a:t>.</a:t>
            </a:r>
            <a:endParaRPr lang="en-US" sz="2400" dirty="0"/>
          </a:p>
        </p:txBody>
      </p:sp>
      <p:sp>
        <p:nvSpPr>
          <p:cNvPr id="10259" name="Rectangle 19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3352800" y="3276600"/>
            <a:ext cx="5334000" cy="3276600"/>
          </a:xfrm>
          <a:prstGeom prst="rect">
            <a:avLst/>
          </a:prstGeom>
          <a:solidFill>
            <a:srgbClr val="FFCC99">
              <a:alpha val="50000"/>
            </a:srgbClr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50000"/>
              </a:spcBef>
              <a:buClr>
                <a:schemeClr val="hlink"/>
              </a:buClr>
              <a:buSzPct val="110000"/>
            </a:pPr>
            <a:r>
              <a:rPr lang="cs-CZ" b="1" dirty="0" err="1" smtClean="0"/>
              <a:t>What</a:t>
            </a:r>
            <a:r>
              <a:rPr lang="cs-CZ" b="1" dirty="0" smtClean="0"/>
              <a:t> </a:t>
            </a:r>
            <a:r>
              <a:rPr lang="cs-CZ" b="1" dirty="0" err="1" smtClean="0"/>
              <a:t>happens</a:t>
            </a:r>
            <a:r>
              <a:rPr lang="cs-CZ" b="1" dirty="0" smtClean="0"/>
              <a:t>:</a:t>
            </a:r>
            <a:endParaRPr lang="cs-CZ" b="1" dirty="0"/>
          </a:p>
          <a:p>
            <a:pPr marL="342900" indent="-342900">
              <a:spcBef>
                <a:spcPct val="50000"/>
              </a:spcBef>
              <a:buClr>
                <a:schemeClr val="hlink"/>
              </a:buClr>
              <a:buSzPct val="110000"/>
              <a:buFontTx/>
              <a:buBlip>
                <a:blip r:embed="rId4"/>
              </a:buBlip>
            </a:pPr>
            <a:r>
              <a:rPr lang="cs-CZ" b="1" dirty="0" err="1" smtClean="0"/>
              <a:t>Add</a:t>
            </a:r>
            <a:r>
              <a:rPr lang="cs-CZ" b="1" dirty="0" smtClean="0"/>
              <a:t> a </a:t>
            </a:r>
            <a:r>
              <a:rPr lang="cs-CZ" b="1" dirty="0" err="1" smtClean="0"/>
              <a:t>resource</a:t>
            </a:r>
            <a:r>
              <a:rPr lang="cs-CZ" b="1" dirty="0" smtClean="0"/>
              <a:t> ?</a:t>
            </a:r>
            <a:endParaRPr lang="cs-CZ" b="1" dirty="0"/>
          </a:p>
          <a:p>
            <a:pPr marL="342900" indent="-342900">
              <a:spcBef>
                <a:spcPct val="50000"/>
              </a:spcBef>
              <a:buClr>
                <a:schemeClr val="hlink"/>
              </a:buClr>
              <a:buSzPct val="110000"/>
              <a:buFontTx/>
              <a:buBlip>
                <a:blip r:embed="rId4"/>
              </a:buBlip>
            </a:pPr>
            <a:r>
              <a:rPr lang="cs-CZ" b="1" dirty="0" err="1" smtClean="0"/>
              <a:t>Shorten</a:t>
            </a:r>
            <a:r>
              <a:rPr lang="cs-CZ" b="1" dirty="0" smtClean="0"/>
              <a:t> </a:t>
            </a:r>
            <a:r>
              <a:rPr lang="cs-CZ" b="1" dirty="0" err="1" smtClean="0"/>
              <a:t>machine</a:t>
            </a:r>
            <a:r>
              <a:rPr lang="cs-CZ" b="1" dirty="0" smtClean="0"/>
              <a:t> </a:t>
            </a:r>
            <a:r>
              <a:rPr lang="cs-CZ" b="1" dirty="0" err="1" smtClean="0"/>
              <a:t>processing</a:t>
            </a:r>
            <a:r>
              <a:rPr lang="cs-CZ" b="1" dirty="0" smtClean="0"/>
              <a:t> </a:t>
            </a:r>
            <a:r>
              <a:rPr lang="cs-CZ" b="1" dirty="0" err="1" smtClean="0"/>
              <a:t>time</a:t>
            </a:r>
            <a:r>
              <a:rPr lang="cs-CZ" b="1" dirty="0" smtClean="0"/>
              <a:t>?</a:t>
            </a:r>
            <a:endParaRPr lang="cs-CZ" b="1" dirty="0"/>
          </a:p>
          <a:p>
            <a:pPr marL="342900" indent="-342900">
              <a:spcBef>
                <a:spcPct val="50000"/>
              </a:spcBef>
              <a:buClr>
                <a:schemeClr val="hlink"/>
              </a:buClr>
              <a:buSzPct val="110000"/>
              <a:buFontTx/>
              <a:buBlip>
                <a:blip r:embed="rId4"/>
              </a:buBlip>
            </a:pPr>
            <a:r>
              <a:rPr lang="cs-CZ" b="1" dirty="0" err="1" smtClean="0"/>
              <a:t>Change</a:t>
            </a:r>
            <a:r>
              <a:rPr lang="cs-CZ" b="1" dirty="0" smtClean="0"/>
              <a:t> transport </a:t>
            </a:r>
            <a:r>
              <a:rPr lang="cs-CZ" b="1" dirty="0" err="1" smtClean="0"/>
              <a:t>batch</a:t>
            </a:r>
            <a:r>
              <a:rPr lang="cs-CZ" b="1" dirty="0" smtClean="0"/>
              <a:t>?</a:t>
            </a:r>
            <a:endParaRPr lang="cs-CZ" b="1" dirty="0"/>
          </a:p>
          <a:p>
            <a:pPr marL="342900" indent="-342900">
              <a:spcBef>
                <a:spcPct val="50000"/>
              </a:spcBef>
              <a:buClr>
                <a:schemeClr val="hlink"/>
              </a:buClr>
              <a:buSzPct val="110000"/>
              <a:buFontTx/>
              <a:buBlip>
                <a:blip r:embed="rId4"/>
              </a:buBlip>
            </a:pPr>
            <a:r>
              <a:rPr lang="cs-CZ" b="1" dirty="0" err="1" smtClean="0"/>
              <a:t>Change</a:t>
            </a:r>
            <a:r>
              <a:rPr lang="cs-CZ" b="1" dirty="0" smtClean="0"/>
              <a:t> transport </a:t>
            </a:r>
            <a:r>
              <a:rPr lang="cs-CZ" b="1" dirty="0" err="1" smtClean="0"/>
              <a:t>mean</a:t>
            </a:r>
            <a:r>
              <a:rPr lang="cs-CZ" b="1" dirty="0" smtClean="0"/>
              <a:t>?</a:t>
            </a:r>
            <a:endParaRPr lang="cs-CZ" b="1" dirty="0"/>
          </a:p>
          <a:p>
            <a:pPr marL="342900" indent="-342900">
              <a:spcBef>
                <a:spcPct val="50000"/>
              </a:spcBef>
              <a:buClr>
                <a:schemeClr val="hlink"/>
              </a:buClr>
              <a:buSzPct val="110000"/>
              <a:buFontTx/>
              <a:buBlip>
                <a:blip r:embed="rId4"/>
              </a:buBlip>
            </a:pPr>
            <a:r>
              <a:rPr lang="cs-CZ" b="1" dirty="0"/>
              <a:t>atd.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utoUpdateAnimBg="0"/>
      <p:bldP spid="10257" grpId="0" build="p" autoUpdateAnimBg="0" advAuto="0"/>
      <p:bldP spid="10259" grpId="0" build="p" autoUpdateAnimBg="0" advAuto="100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AUGMENTED REALITY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HMD</a:t>
            </a:r>
            <a:endParaRPr lang="cs-CZ" dirty="0"/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 cstate="print"/>
          <a:srcRect l="25781" t="57129" r="22070" b="17236"/>
          <a:stretch>
            <a:fillRect/>
          </a:stretch>
        </p:blipFill>
        <p:spPr bwMode="auto">
          <a:xfrm>
            <a:off x="1857356" y="2357430"/>
            <a:ext cx="6357982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957" y="1268968"/>
            <a:ext cx="6690069" cy="5017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Flight and tactic HMD</a:t>
            </a:r>
            <a:endParaRPr lang="en-US" dirty="0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857364"/>
            <a:ext cx="228600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Zástupný symbol pro obsah 4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3214686"/>
            <a:ext cx="36195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Assembly</a:t>
            </a:r>
            <a:r>
              <a:rPr lang="cs-CZ" dirty="0" smtClean="0"/>
              <a:t> - BMW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hlinkClick r:id="rId2" action="ppaction://hlinkfile"/>
              </a:rPr>
              <a:t>VIDEO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Motion</a:t>
            </a:r>
            <a:r>
              <a:rPr lang="cs-CZ" dirty="0" smtClean="0"/>
              <a:t> </a:t>
            </a:r>
            <a:r>
              <a:rPr lang="cs-CZ" dirty="0" err="1" smtClean="0"/>
              <a:t>Capture</a:t>
            </a:r>
            <a:endParaRPr lang="cs-CZ" dirty="0"/>
          </a:p>
        </p:txBody>
      </p:sp>
      <p:pic>
        <p:nvPicPr>
          <p:cNvPr id="9218" name="Picture 2" descr="http://www.joshuadavidbrown.com/mocap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4375" y="1447800"/>
            <a:ext cx="6400800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>
                <a:hlinkClick r:id="rId2" action="ppaction://hlinkfile"/>
              </a:rPr>
              <a:t>MoCap</a:t>
            </a:r>
            <a:r>
              <a:rPr lang="cs-CZ" dirty="0" smtClean="0">
                <a:hlinkClick r:id="rId2" action="ppaction://hlinkfile"/>
              </a:rPr>
              <a:t> </a:t>
            </a:r>
            <a:r>
              <a:rPr lang="cs-CZ" dirty="0" err="1" smtClean="0">
                <a:hlinkClick r:id="rId2" action="ppaction://hlinkfile"/>
              </a:rPr>
              <a:t>Intro</a:t>
            </a:r>
            <a:endParaRPr lang="cs-CZ" dirty="0" smtClean="0">
              <a:hlinkClick r:id="rId3" action="ppaction://hlinkfile"/>
            </a:endParaRPr>
          </a:p>
          <a:p>
            <a:r>
              <a:rPr lang="cs-CZ" dirty="0" smtClean="0">
                <a:hlinkClick r:id="rId3" action="ppaction://hlinkfile"/>
              </a:rPr>
              <a:t>Mail </a:t>
            </a:r>
            <a:r>
              <a:rPr lang="cs-CZ" dirty="0" err="1" smtClean="0">
                <a:hlinkClick r:id="rId3" action="ppaction://hlinkfile"/>
              </a:rPr>
              <a:t>handling</a:t>
            </a:r>
            <a:r>
              <a:rPr lang="cs-CZ" dirty="0" smtClean="0">
                <a:hlinkClick r:id="rId3" action="ppaction://hlinkfile"/>
              </a:rPr>
              <a:t> video</a:t>
            </a:r>
            <a:endParaRPr lang="cs-CZ" dirty="0" smtClean="0"/>
          </a:p>
          <a:p>
            <a:endParaRPr lang="cs-CZ" dirty="0" smtClean="0"/>
          </a:p>
          <a:p>
            <a:r>
              <a:rPr lang="cs-CZ" dirty="0" err="1" smtClean="0">
                <a:hlinkClick r:id="rId4" action="ppaction://hlinkfile"/>
              </a:rPr>
              <a:t>MoCap</a:t>
            </a:r>
            <a:r>
              <a:rPr lang="cs-CZ" dirty="0" smtClean="0">
                <a:hlinkClick r:id="rId4" action="ppaction://hlinkfile"/>
              </a:rPr>
              <a:t> Ergonomy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Wiggle</a:t>
            </a:r>
            <a:r>
              <a:rPr lang="cs-CZ" dirty="0" smtClean="0"/>
              <a:t> </a:t>
            </a:r>
            <a:r>
              <a:rPr lang="cs-CZ" dirty="0" err="1" smtClean="0"/>
              <a:t>stereoscopy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22530" name="Picture 2" descr="http://upload.wikimedia.org/wikipedia/commons/e/e0/Stereo_wiggle_3D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2786058"/>
            <a:ext cx="3048000" cy="2286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Applications</a:t>
            </a:r>
            <a:r>
              <a:rPr lang="cs-CZ" dirty="0" smtClean="0"/>
              <a:t> </a:t>
            </a:r>
            <a:r>
              <a:rPr lang="cs-CZ" dirty="0" err="1" smtClean="0"/>
              <a:t>example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n-US" dirty="0" smtClean="0"/>
              <a:t>Machine engineering</a:t>
            </a:r>
          </a:p>
          <a:p>
            <a:pPr lvl="1"/>
            <a:r>
              <a:rPr lang="en-US" dirty="0" smtClean="0"/>
              <a:t>Physical models reduction – costs reduce</a:t>
            </a:r>
          </a:p>
          <a:p>
            <a:pPr lvl="1"/>
            <a:r>
              <a:rPr lang="en-US" dirty="0" smtClean="0"/>
              <a:t>Testing of not-manufactured parts – design, </a:t>
            </a:r>
            <a:r>
              <a:rPr lang="en-US" dirty="0" err="1" smtClean="0"/>
              <a:t>behaviour</a:t>
            </a:r>
            <a:r>
              <a:rPr lang="en-US" dirty="0" smtClean="0"/>
              <a:t> etc.</a:t>
            </a:r>
          </a:p>
          <a:p>
            <a:pPr lvl="1"/>
            <a:r>
              <a:rPr lang="en-US" dirty="0" smtClean="0"/>
              <a:t>Analyses before prototypes – construction, ergonomics</a:t>
            </a:r>
          </a:p>
          <a:p>
            <a:pPr lvl="1"/>
            <a:r>
              <a:rPr lang="en-US" dirty="0" smtClean="0"/>
              <a:t>Analysis of assembly operations</a:t>
            </a:r>
          </a:p>
          <a:p>
            <a:pPr lvl="0"/>
            <a:r>
              <a:rPr lang="en-US" dirty="0" smtClean="0"/>
              <a:t>Medicine</a:t>
            </a:r>
          </a:p>
          <a:p>
            <a:pPr lvl="1"/>
            <a:r>
              <a:rPr lang="en-US" dirty="0" smtClean="0"/>
              <a:t>Simulation and </a:t>
            </a:r>
            <a:r>
              <a:rPr lang="en-US" dirty="0" err="1" smtClean="0"/>
              <a:t>vizualization</a:t>
            </a:r>
            <a:r>
              <a:rPr lang="en-US" dirty="0" smtClean="0"/>
              <a:t> of competitive operations</a:t>
            </a:r>
          </a:p>
          <a:p>
            <a:pPr lvl="0"/>
            <a:r>
              <a:rPr lang="en-US" dirty="0" smtClean="0"/>
              <a:t>Army</a:t>
            </a:r>
          </a:p>
          <a:p>
            <a:pPr lvl="1"/>
            <a:r>
              <a:rPr lang="en-US" dirty="0" smtClean="0"/>
              <a:t>Simulation of progresses</a:t>
            </a:r>
          </a:p>
          <a:p>
            <a:pPr lvl="1"/>
            <a:r>
              <a:rPr lang="en-US" dirty="0" smtClean="0"/>
              <a:t>training</a:t>
            </a:r>
          </a:p>
          <a:p>
            <a:pPr lvl="1"/>
            <a:r>
              <a:rPr lang="en-US" dirty="0" smtClean="0"/>
              <a:t>HMDs</a:t>
            </a:r>
          </a:p>
          <a:p>
            <a:pPr lvl="0"/>
            <a:r>
              <a:rPr lang="en-US" dirty="0" smtClean="0"/>
              <a:t>Other use:</a:t>
            </a:r>
          </a:p>
          <a:p>
            <a:pPr lvl="1"/>
            <a:r>
              <a:rPr lang="en-US" dirty="0" err="1" smtClean="0"/>
              <a:t>geodets</a:t>
            </a:r>
            <a:endParaRPr lang="en-US" dirty="0" smtClean="0"/>
          </a:p>
          <a:p>
            <a:pPr lvl="1"/>
            <a:r>
              <a:rPr lang="en-US" dirty="0" smtClean="0"/>
              <a:t>constructers</a:t>
            </a:r>
          </a:p>
          <a:p>
            <a:pPr lvl="1"/>
            <a:r>
              <a:rPr lang="en-US" dirty="0" smtClean="0"/>
              <a:t>designers</a:t>
            </a:r>
          </a:p>
          <a:p>
            <a:pPr lvl="1"/>
            <a:r>
              <a:rPr lang="en-US" dirty="0" err="1" smtClean="0"/>
              <a:t>atp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781</TotalTime>
  <Words>919</Words>
  <Application>Microsoft Office PowerPoint</Application>
  <PresentationFormat>Předvádění na obrazovce (4:3)</PresentationFormat>
  <Paragraphs>333</Paragraphs>
  <Slides>97</Slides>
  <Notes>3</Notes>
  <HiddenSlides>3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97</vt:i4>
      </vt:variant>
    </vt:vector>
  </HeadingPairs>
  <TitlesOfParts>
    <vt:vector size="98" baseType="lpstr">
      <vt:lpstr>Solstice</vt:lpstr>
      <vt:lpstr>PLM SOFTWARE SUPPORT AND VIRTUAL REALITY</vt:lpstr>
      <vt:lpstr>Snímek 2</vt:lpstr>
      <vt:lpstr>Pilsen</vt:lpstr>
      <vt:lpstr>Snímek 4</vt:lpstr>
      <vt:lpstr>University of West Bohemia</vt:lpstr>
      <vt:lpstr>Aspects of Digital Factory</vt:lpstr>
      <vt:lpstr>Snímek 7</vt:lpstr>
      <vt:lpstr>Manufacturing system</vt:lpstr>
      <vt:lpstr>Manufacturing system       „What could concern us?“</vt:lpstr>
      <vt:lpstr>Product Lifecycle Management</vt:lpstr>
      <vt:lpstr>Reverse engineering (car)</vt:lpstr>
      <vt:lpstr>Basic SW Equipment</vt:lpstr>
      <vt:lpstr>Snímek 13</vt:lpstr>
      <vt:lpstr>Snímek 14</vt:lpstr>
      <vt:lpstr>Layout Modelling- DELMIA</vt:lpstr>
      <vt:lpstr>Snímek 16</vt:lpstr>
      <vt:lpstr>Siemens Plant Design</vt:lpstr>
      <vt:lpstr>VisTable</vt:lpstr>
      <vt:lpstr>Process planning - DPE</vt:lpstr>
      <vt:lpstr>Example: Work loads</vt:lpstr>
      <vt:lpstr>Process Designer</vt:lpstr>
      <vt:lpstr>Ergonomics</vt:lpstr>
      <vt:lpstr>Snímek 23</vt:lpstr>
      <vt:lpstr>Snímek 24</vt:lpstr>
      <vt:lpstr>Snímek 25</vt:lpstr>
      <vt:lpstr>Snímek 26</vt:lpstr>
      <vt:lpstr>Snímek 27</vt:lpstr>
      <vt:lpstr>Siemens Tecnomatix Jack</vt:lpstr>
      <vt:lpstr>Simulation</vt:lpstr>
      <vt:lpstr>CASE Study: validation with aid of simulation</vt:lpstr>
      <vt:lpstr>Original state</vt:lpstr>
      <vt:lpstr>Solution design</vt:lpstr>
      <vt:lpstr>Material flows</vt:lpstr>
      <vt:lpstr>Evaluation of the variants</vt:lpstr>
      <vt:lpstr>Verification by Simulation</vt:lpstr>
      <vt:lpstr>Snímek 36</vt:lpstr>
      <vt:lpstr>Summary</vt:lpstr>
      <vt:lpstr>VIRTUAL REALITY</vt:lpstr>
      <vt:lpstr>Definition</vt:lpstr>
      <vt:lpstr>VR Aspects</vt:lpstr>
      <vt:lpstr>Stereoskopy discovery</vt:lpstr>
      <vt:lpstr>3D vnímání</vt:lpstr>
      <vt:lpstr>Stereoscope</vt:lpstr>
      <vt:lpstr>Stereoscope</vt:lpstr>
      <vt:lpstr>Sir David Brewster (1781-1868)</vt:lpstr>
      <vt:lpstr>Snímek 46</vt:lpstr>
      <vt:lpstr>Pocket stereoscope</vt:lpstr>
      <vt:lpstr>Pocket stereoscope - later</vt:lpstr>
      <vt:lpstr>Anaglyph</vt:lpstr>
      <vt:lpstr>Snímek 50</vt:lpstr>
      <vt:lpstr>Anaglyph</vt:lpstr>
      <vt:lpstr>Passive stereoscopy</vt:lpstr>
      <vt:lpstr>In 50-ies</vt:lpstr>
      <vt:lpstr>Snímek 54</vt:lpstr>
      <vt:lpstr>Snímek 55</vt:lpstr>
      <vt:lpstr>Active stereoscopy</vt:lpstr>
      <vt:lpstr>Projection technique - active</vt:lpstr>
      <vt:lpstr>Aktive stereoscopy - origins</vt:lpstr>
      <vt:lpstr>Home use</vt:lpstr>
      <vt:lpstr>Tracking device</vt:lpstr>
      <vt:lpstr>CAVE</vt:lpstr>
      <vt:lpstr>Snímek 62</vt:lpstr>
      <vt:lpstr>Snímek 63</vt:lpstr>
      <vt:lpstr>CUBE</vt:lpstr>
      <vt:lpstr>ICIDO aplikace</vt:lpstr>
      <vt:lpstr>Department realization</vt:lpstr>
      <vt:lpstr>Snímek 67</vt:lpstr>
      <vt:lpstr>Snímek 68</vt:lpstr>
      <vt:lpstr>Snímek 69</vt:lpstr>
      <vt:lpstr>Snímek 70</vt:lpstr>
      <vt:lpstr>Snímek 71</vt:lpstr>
      <vt:lpstr>Snímek 72</vt:lpstr>
      <vt:lpstr>Snímek 73</vt:lpstr>
      <vt:lpstr>Snímek 74</vt:lpstr>
      <vt:lpstr>OTHER INTERESTING PROJECTION TYPES</vt:lpstr>
      <vt:lpstr>Autostereoscopic monitor</vt:lpstr>
      <vt:lpstr>Panascope</vt:lpstr>
      <vt:lpstr>Snímek 78</vt:lpstr>
      <vt:lpstr>Snímek 79</vt:lpstr>
      <vt:lpstr>Snímek 80</vt:lpstr>
      <vt:lpstr>Virtualsphere</vt:lpstr>
      <vt:lpstr>Snímek 82</vt:lpstr>
      <vt:lpstr>HAPTIC DEVICES</vt:lpstr>
      <vt:lpstr>AUGMENTED REALITY</vt:lpstr>
      <vt:lpstr>Snímek 85</vt:lpstr>
      <vt:lpstr>Snímek 86</vt:lpstr>
      <vt:lpstr>Snímek 87</vt:lpstr>
      <vt:lpstr>Augmented reality - aplications</vt:lpstr>
      <vt:lpstr>Underground infrastructure vizualization</vt:lpstr>
      <vt:lpstr>AUGMENTED REALITY</vt:lpstr>
      <vt:lpstr>Snímek 91</vt:lpstr>
      <vt:lpstr>Flight and tactic HMD</vt:lpstr>
      <vt:lpstr>Assembly - BMW</vt:lpstr>
      <vt:lpstr>Motion Capture</vt:lpstr>
      <vt:lpstr>Snímek 95</vt:lpstr>
      <vt:lpstr>Wiggle stereoscopy</vt:lpstr>
      <vt:lpstr>Applications example</vt:lpstr>
    </vt:vector>
  </TitlesOfParts>
  <Company>Lachtan Industries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Pjotr MacLachtan</dc:creator>
  <cp:lastModifiedBy>Pjotr MacLachtan</cp:lastModifiedBy>
  <cp:revision>91</cp:revision>
  <dcterms:created xsi:type="dcterms:W3CDTF">2010-03-02T21:32:39Z</dcterms:created>
  <dcterms:modified xsi:type="dcterms:W3CDTF">2010-04-09T20:09:31Z</dcterms:modified>
</cp:coreProperties>
</file>