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5" r:id="rId3"/>
    <p:sldId id="323" r:id="rId4"/>
    <p:sldId id="326" r:id="rId5"/>
    <p:sldId id="316" r:id="rId6"/>
    <p:sldId id="318" r:id="rId7"/>
    <p:sldId id="319" r:id="rId8"/>
    <p:sldId id="321" r:id="rId9"/>
    <p:sldId id="322" r:id="rId10"/>
    <p:sldId id="320" r:id="rId11"/>
    <p:sldId id="324" r:id="rId12"/>
    <p:sldId id="325" r:id="rId13"/>
    <p:sldId id="317" r:id="rId14"/>
    <p:sldId id="257" r:id="rId15"/>
    <p:sldId id="258" r:id="rId16"/>
    <p:sldId id="259" r:id="rId17"/>
    <p:sldId id="310" r:id="rId18"/>
    <p:sldId id="260" r:id="rId19"/>
    <p:sldId id="261" r:id="rId20"/>
    <p:sldId id="266" r:id="rId21"/>
    <p:sldId id="262" r:id="rId22"/>
    <p:sldId id="263" r:id="rId23"/>
    <p:sldId id="264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314" r:id="rId34"/>
    <p:sldId id="276" r:id="rId35"/>
    <p:sldId id="285" r:id="rId36"/>
    <p:sldId id="282" r:id="rId37"/>
    <p:sldId id="287" r:id="rId38"/>
    <p:sldId id="288" r:id="rId39"/>
    <p:sldId id="289" r:id="rId40"/>
    <p:sldId id="283" r:id="rId41"/>
    <p:sldId id="284" r:id="rId42"/>
    <p:sldId id="290" r:id="rId43"/>
    <p:sldId id="291" r:id="rId44"/>
    <p:sldId id="299" r:id="rId45"/>
    <p:sldId id="300" r:id="rId46"/>
    <p:sldId id="301" r:id="rId47"/>
    <p:sldId id="302" r:id="rId48"/>
    <p:sldId id="303" r:id="rId49"/>
    <p:sldId id="296" r:id="rId50"/>
    <p:sldId id="309" r:id="rId51"/>
    <p:sldId id="292" r:id="rId52"/>
    <p:sldId id="293" r:id="rId53"/>
    <p:sldId id="294" r:id="rId54"/>
    <p:sldId id="295" r:id="rId55"/>
    <p:sldId id="297" r:id="rId56"/>
    <p:sldId id="298" r:id="rId57"/>
    <p:sldId id="313" r:id="rId58"/>
    <p:sldId id="304" r:id="rId59"/>
    <p:sldId id="306" r:id="rId60"/>
    <p:sldId id="305" r:id="rId61"/>
    <p:sldId id="307" r:id="rId62"/>
    <p:sldId id="281" r:id="rId63"/>
    <p:sldId id="308" r:id="rId64"/>
    <p:sldId id="277" r:id="rId65"/>
    <p:sldId id="278" r:id="rId66"/>
    <p:sldId id="279" r:id="rId67"/>
    <p:sldId id="280" r:id="rId68"/>
    <p:sldId id="286" r:id="rId69"/>
    <p:sldId id="311" r:id="rId70"/>
    <p:sldId id="265" r:id="rId71"/>
    <p:sldId id="312" r:id="rId72"/>
    <p:sldId id="327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61" autoAdjust="0"/>
    <p:restoredTop sz="94660"/>
  </p:normalViewPr>
  <p:slideViewPr>
    <p:cSldViewPr>
      <p:cViewPr varScale="1">
        <p:scale>
          <a:sx n="103" d="100"/>
          <a:sy n="103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3/17/2010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film&#225;&#269;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PlantSim.fl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en.wikipedia.org/wiki/Charles_Wheatstone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Tracking.wmv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ICIDOPackage.wmv" TargetMode="External"/><Relationship Id="rId2" Type="http://schemas.openxmlformats.org/officeDocument/2006/relationships/hyperlink" Target="ICIDOExplore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ICIDOReflect.flv" TargetMode="External"/><Relationship Id="rId4" Type="http://schemas.openxmlformats.org/officeDocument/2006/relationships/hyperlink" Target="ICIDOErgonomics.wmv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lego.flv" TargetMode="External"/><Relationship Id="rId2" Type="http://schemas.openxmlformats.org/officeDocument/2006/relationships/hyperlink" Target="ARIntro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84577697_104_b5b4ea0cd0.flv" TargetMode="External"/><Relationship Id="rId7" Type="http://schemas.openxmlformats.org/officeDocument/2006/relationships/hyperlink" Target="IKEA2.flv" TargetMode="External"/><Relationship Id="rId2" Type="http://schemas.openxmlformats.org/officeDocument/2006/relationships/hyperlink" Target="lego.fl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IKEA1.flv" TargetMode="External"/><Relationship Id="rId5" Type="http://schemas.openxmlformats.org/officeDocument/2006/relationships/hyperlink" Target="Autodesk.flv" TargetMode="External"/><Relationship Id="rId4" Type="http://schemas.openxmlformats.org/officeDocument/2006/relationships/hyperlink" Target="iPhoneGPS.flv" TargetMode="Externa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owners_augmented_reality_video.wmv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%20handling%20task.avi" TargetMode="External"/><Relationship Id="rId2" Type="http://schemas.openxmlformats.org/officeDocument/2006/relationships/hyperlink" Target="MoCap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oCapErgonomy.fl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PLM A VIRTUÁLNÍ REALITA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Nový prostor pro společnosti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Procesní plánování - DPE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7826" name="Picture 2" descr="http://www.digitov.zcu.cz/napln/procesni_gra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857364"/>
            <a:ext cx="5715000" cy="4229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err="1" smtClean="0"/>
              <a:t>Process</a:t>
            </a:r>
            <a:r>
              <a:rPr lang="cs-CZ" dirty="0" smtClean="0"/>
              <a:t> </a:t>
            </a:r>
            <a:r>
              <a:rPr lang="cs-CZ" dirty="0" err="1" smtClean="0"/>
              <a:t>Designer</a:t>
            </a:r>
            <a:endParaRPr lang="cs-CZ" dirty="0"/>
          </a:p>
        </p:txBody>
      </p:sp>
      <p:pic>
        <p:nvPicPr>
          <p:cNvPr id="83970" name="Picture 2" descr="Tecnomatix APV - Process Design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4151151" cy="3005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Ergonomie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84996" name="Picture 4" descr="http://www.motionanalysis.com/images/industrial/jacke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-214338"/>
            <a:ext cx="3333750" cy="2857500"/>
          </a:xfrm>
          <a:prstGeom prst="rect">
            <a:avLst/>
          </a:prstGeom>
          <a:noFill/>
        </p:spPr>
      </p:pic>
      <p:pic>
        <p:nvPicPr>
          <p:cNvPr id="84994" name="Picture 2" descr="http://support.dell.com/support/edocs/storage/RAID/66JVW/p2ssaf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4126" y="2143116"/>
            <a:ext cx="7249874" cy="4535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Simulace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Rockwell</a:t>
            </a:r>
            <a:r>
              <a:rPr lang="cs-CZ" dirty="0" smtClean="0"/>
              <a:t> ARENA</a:t>
            </a:r>
          </a:p>
          <a:p>
            <a:r>
              <a:rPr lang="cs-CZ" dirty="0" smtClean="0">
                <a:hlinkClick r:id="rId2" action="ppaction://hlinkfile"/>
              </a:rPr>
              <a:t>Siemens </a:t>
            </a:r>
            <a:r>
              <a:rPr lang="cs-CZ" dirty="0" err="1" smtClean="0">
                <a:hlinkClick r:id="rId2" action="ppaction://hlinkfile"/>
              </a:rPr>
              <a:t>Plant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Simulation</a:t>
            </a:r>
            <a:endParaRPr lang="cs-CZ" dirty="0" smtClean="0"/>
          </a:p>
          <a:p>
            <a:r>
              <a:rPr lang="cs-CZ" dirty="0" smtClean="0"/>
              <a:t>QUEST</a:t>
            </a:r>
            <a:endParaRPr lang="cs-CZ" dirty="0"/>
          </a:p>
        </p:txBody>
      </p:sp>
      <p:pic>
        <p:nvPicPr>
          <p:cNvPr id="76802" name="Picture 2" descr="http://upload.wikimedia.org/wikipedia/en/5/58/RockwellArenaScreensho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71810"/>
            <a:ext cx="5133948" cy="3312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technologie, která umožňuje uživateli komunikovat s počítačem simulovaným prostředím reálného nebo imaginárního světa</a:t>
            </a:r>
          </a:p>
        </p:txBody>
      </p:sp>
      <p:pic>
        <p:nvPicPr>
          <p:cNvPr id="4" name="Obrázek 0" descr="300px-VR-Helm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868" y="3214686"/>
            <a:ext cx="5238750" cy="3405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Aspekty VR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Vizuální komunikace</a:t>
            </a:r>
          </a:p>
          <a:p>
            <a:pPr lvl="1"/>
            <a:r>
              <a:rPr lang="cs-CZ" dirty="0" smtClean="0"/>
              <a:t>Stereoskopie</a:t>
            </a:r>
          </a:p>
          <a:p>
            <a:r>
              <a:rPr lang="cs-CZ" dirty="0" smtClean="0"/>
              <a:t>Další smyslové vjemy</a:t>
            </a:r>
          </a:p>
          <a:p>
            <a:pPr lvl="1"/>
            <a:r>
              <a:rPr lang="cs-CZ" dirty="0" smtClean="0"/>
              <a:t>Zvuk, hmat</a:t>
            </a:r>
          </a:p>
          <a:p>
            <a:r>
              <a:rPr lang="cs-CZ" dirty="0" smtClean="0"/>
              <a:t>Zpětná vazba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Objev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Sir </a:t>
            </a:r>
            <a:r>
              <a:rPr lang="cs-CZ" i="1" u="sng" dirty="0" smtClean="0">
                <a:hlinkClick r:id="rId2"/>
              </a:rPr>
              <a:t>Charles </a:t>
            </a:r>
            <a:r>
              <a:rPr lang="cs-CZ" i="1" u="sng" dirty="0" err="1" smtClean="0">
                <a:hlinkClick r:id="rId2"/>
              </a:rPr>
              <a:t>Wheatstone</a:t>
            </a:r>
            <a:r>
              <a:rPr lang="cs-CZ" dirty="0" smtClean="0"/>
              <a:t> roku 1838</a:t>
            </a:r>
          </a:p>
          <a:p>
            <a:r>
              <a:rPr lang="cs-CZ" dirty="0" smtClean="0"/>
              <a:t>V roce 1840 byl pak za objev stereoskopie oceněn medailí královské vědecké rady</a:t>
            </a:r>
          </a:p>
          <a:p>
            <a:endParaRPr lang="cs-CZ" dirty="0"/>
          </a:p>
        </p:txBody>
      </p:sp>
      <p:pic>
        <p:nvPicPr>
          <p:cNvPr id="2050" name="Picture 2" descr="http://upload.wikimedia.org/wikipedia/commons/thumb/3/37/Wheatstone_Charles_drawing_1868.jpg/225px-Wheatstone_Charles_drawing_1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429000"/>
            <a:ext cx="2143125" cy="2371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3D vnímání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214554"/>
            <a:ext cx="3473472" cy="414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G:\Doc\gali-3d\Clanky\PixelClanek2\Obrazky\Wheatstone_stereoscop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57298"/>
            <a:ext cx="466725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8434" name="Picture 2" descr="File:StereopticonColumbus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643050"/>
            <a:ext cx="342902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OKRUHY VÝZKUMU </a:t>
            </a:r>
            <a:r>
              <a:rPr lang="cs-CZ" dirty="0" err="1" smtClean="0"/>
              <a:t>DigTov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Digitální továrna</a:t>
            </a:r>
          </a:p>
          <a:p>
            <a:pPr lvl="1"/>
            <a:r>
              <a:rPr lang="cs-CZ" dirty="0" smtClean="0"/>
              <a:t>Modelování layoutu a optimalizace</a:t>
            </a:r>
          </a:p>
          <a:p>
            <a:pPr lvl="1"/>
            <a:r>
              <a:rPr lang="cs-CZ" dirty="0" smtClean="0"/>
              <a:t>Procesní plánování</a:t>
            </a:r>
          </a:p>
          <a:p>
            <a:pPr lvl="1"/>
            <a:r>
              <a:rPr lang="cs-CZ" dirty="0" smtClean="0"/>
              <a:t>Ergonomie</a:t>
            </a:r>
          </a:p>
          <a:p>
            <a:pPr lvl="1"/>
            <a:r>
              <a:rPr lang="cs-CZ" dirty="0" smtClean="0"/>
              <a:t>Simulace výroby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Sir </a:t>
            </a:r>
            <a:r>
              <a:rPr lang="cs-CZ" i="1" u="sng" dirty="0" smtClean="0"/>
              <a:t>Davida </a:t>
            </a:r>
            <a:r>
              <a:rPr lang="cs-CZ" i="1" u="sng" dirty="0" err="1" smtClean="0"/>
              <a:t>Brewster</a:t>
            </a:r>
            <a:r>
              <a:rPr lang="cs-CZ" i="1" u="sng" dirty="0" smtClean="0"/>
              <a:t> (1781-1868)</a:t>
            </a:r>
            <a:endParaRPr lang="cs-CZ" dirty="0"/>
          </a:p>
        </p:txBody>
      </p:sp>
      <p:pic>
        <p:nvPicPr>
          <p:cNvPr id="4" name="Zástupný symbol pro obsah 3" descr="G:\Doc\gali-3d\Clanky\PixelClanek2\Obrazky\Brewster_stereoskop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5" y="2000240"/>
            <a:ext cx="3004861" cy="3571900"/>
          </a:xfrm>
          <a:prstGeom prst="rect">
            <a:avLst/>
          </a:prstGeom>
          <a:noFill/>
        </p:spPr>
      </p:pic>
      <p:pic>
        <p:nvPicPr>
          <p:cNvPr id="5" name="Obrázek 4" descr="G:\Grafika\Olympus_prenos\Eastbourne_ISU_2005\P1010212.JPG"/>
          <p:cNvPicPr/>
          <p:nvPr/>
        </p:nvPicPr>
        <p:blipFill>
          <a:blip r:embed="rId3" cstate="print"/>
          <a:srcRect l="24475" r="12587"/>
          <a:stretch>
            <a:fillRect/>
          </a:stretch>
        </p:blipFill>
        <p:spPr bwMode="auto">
          <a:xfrm>
            <a:off x="5072066" y="1571612"/>
            <a:ext cx="3175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4" descr="http://upload.wikimedia.org/wikipedia/commons/3/3d/XEyeStCdNYC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4810125" cy="2428875"/>
          </a:xfrm>
          <a:prstGeom prst="rect">
            <a:avLst/>
          </a:prstGeom>
          <a:noFill/>
        </p:spPr>
      </p:pic>
      <p:pic>
        <p:nvPicPr>
          <p:cNvPr id="19458" name="Picture 2" descr="File:Charles Street Mall, Boston Common, by Soule, John P., 1827-1904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496"/>
            <a:ext cx="7620000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Kapesní stereoskop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482" name="Picture 2" descr="http://upload.wikimedia.org/wikipedia/commons/9/99/Company_of_ladies_watching_stereoscopic_photographs_by_Jacob_Spoel_1820-1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6072230" cy="5125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Kapesní stereoskop - později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1506" name="Picture 2" descr="http://upload.wikimedia.org/wikipedia/commons/6/6f/Steros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500306"/>
            <a:ext cx="2305050" cy="2695576"/>
          </a:xfrm>
          <a:prstGeom prst="rect">
            <a:avLst/>
          </a:prstGeom>
          <a:noFill/>
        </p:spPr>
      </p:pic>
      <p:pic>
        <p:nvPicPr>
          <p:cNvPr id="21508" name="Picture 4" descr="File:Pocket stereosc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214554"/>
            <a:ext cx="4786346" cy="336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ile:Stereograph as an educator - anaglyp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000108"/>
            <a:ext cx="5476875" cy="5705476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Anaglyf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143116"/>
            <a:ext cx="20955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500174"/>
            <a:ext cx="1905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04"/>
            <a:ext cx="600079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Anaglyf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2260282" y="1571612"/>
          <a:ext cx="5848985" cy="4074322"/>
        </p:xfrm>
        <a:graphic>
          <a:graphicData uri="http://schemas.openxmlformats.org/drawingml/2006/table">
            <a:tbl>
              <a:tblPr/>
              <a:tblGrid>
                <a:gridCol w="2954660"/>
                <a:gridCol w="2894325"/>
              </a:tblGrid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>
                          <a:latin typeface="Times New Roman"/>
                          <a:ea typeface="Times New Roman"/>
                        </a:rPr>
                        <a:t>Výhody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cap="all" dirty="0">
                          <a:latin typeface="Times New Roman"/>
                          <a:ea typeface="Times New Roman"/>
                        </a:rPr>
                        <a:t>Nevýhody</a:t>
                      </a:r>
                      <a:endParaRPr lang="cs-CZ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Levná technologie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Totální ztráta barevné informace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>
                          <a:latin typeface="Times New Roman"/>
                          <a:ea typeface="Times New Roman"/>
                        </a:rPr>
                        <a:t>Možnost tisku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>
                          <a:latin typeface="Times New Roman"/>
                          <a:ea typeface="Times New Roman"/>
                        </a:rPr>
                        <a:t>Standardní kompresní algoritmy deformují barevné složky – nevhodné pro DVD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dirty="0">
                          <a:latin typeface="Times New Roman"/>
                          <a:ea typeface="Times New Roman"/>
                        </a:rPr>
                        <a:t>Standardní projektory a TV systémy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Pasivní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57161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Již v 50-</a:t>
            </a:r>
            <a:r>
              <a:rPr lang="cs-CZ" dirty="0" err="1" smtClean="0"/>
              <a:t>tých</a:t>
            </a:r>
            <a:r>
              <a:rPr lang="cs-CZ" dirty="0" smtClean="0"/>
              <a:t> letech</a:t>
            </a:r>
            <a:endParaRPr lang="cs-CZ" dirty="0"/>
          </a:p>
        </p:txBody>
      </p:sp>
      <p:pic>
        <p:nvPicPr>
          <p:cNvPr id="4" name="Zástupný symbol pro obsah 3" descr="E:\Presentace\INTERKAMERA\Clanky\PixelClanek2\Obrazky\StereoMoviePouster.t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231" y="1447800"/>
            <a:ext cx="3111087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2954016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E:\Presentace\INTERKAMERA\Clanky\PixelClanek2\Obrazky\Modern_passive_projetion_GALI-3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78"/>
            <a:ext cx="2952115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Product</a:t>
            </a:r>
            <a:r>
              <a:rPr lang="cs-CZ" dirty="0" smtClean="0"/>
              <a:t> </a:t>
            </a:r>
            <a:r>
              <a:rPr lang="cs-CZ" dirty="0" err="1" smtClean="0"/>
              <a:t>Lifecycle</a:t>
            </a:r>
            <a:r>
              <a:rPr lang="cs-CZ" dirty="0" smtClean="0"/>
              <a:t> Management</a:t>
            </a:r>
            <a:endParaRPr lang="cs-CZ" dirty="0"/>
          </a:p>
        </p:txBody>
      </p:sp>
      <p:pic>
        <p:nvPicPr>
          <p:cNvPr id="81922" name="Picture 2" descr="http://www.digitov.zcu.cz/napln/paralelni_inzenyrstv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4887" y="2590800"/>
            <a:ext cx="5819775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2260282" y="1500175"/>
          <a:ext cx="5848985" cy="4286280"/>
        </p:xfrm>
        <a:graphic>
          <a:graphicData uri="http://schemas.openxmlformats.org/drawingml/2006/table">
            <a:tbl>
              <a:tblPr/>
              <a:tblGrid>
                <a:gridCol w="2924175"/>
                <a:gridCol w="2924810"/>
              </a:tblGrid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="1" cap="all" dirty="0">
                          <a:latin typeface="Times New Roman"/>
                          <a:ea typeface="Times New Roman"/>
                        </a:rPr>
                        <a:t>Výhody</a:t>
                      </a: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="1" cap="all" dirty="0">
                          <a:latin typeface="Times New Roman"/>
                          <a:ea typeface="Times New Roman"/>
                        </a:rPr>
                        <a:t>Nevýhody</a:t>
                      </a:r>
                      <a:endParaRPr lang="cs-CZ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Plnobarevné zobrazení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Náročná projekční technologie ze dvou projektorů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Levné polarizační brýle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Times New Roman"/>
                          <a:ea typeface="Times New Roman"/>
                        </a:rPr>
                        <a:t>Nutné speciální polarizované plátno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latin typeface="Times New Roman"/>
                          <a:ea typeface="Times New Roman"/>
                        </a:rPr>
                        <a:t>Vhodnost pro velký počet diváků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Times New Roman"/>
                          <a:ea typeface="Times New Roman"/>
                        </a:rPr>
                        <a:t>Problémy s kontrasty a “duchy“</a:t>
                      </a:r>
                    </a:p>
                  </a:txBody>
                  <a:tcPr marL="68580" marR="6858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Aktivní stereoskopie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57161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Projekční technika - aktivní</a:t>
            </a:r>
            <a:endParaRPr lang="cs-CZ" dirty="0"/>
          </a:p>
        </p:txBody>
      </p:sp>
      <p:pic>
        <p:nvPicPr>
          <p:cNvPr id="4" name="Obrázek 3" descr="E:\Presentace\INTERKAMERA\Clanky\PixelClanek1\Obrazky\DepthQ-Projector-BigRG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2387177" cy="1647825"/>
          </a:xfrm>
          <a:prstGeom prst="rect">
            <a:avLst/>
          </a:prstGeom>
          <a:noFill/>
        </p:spPr>
      </p:pic>
      <p:pic>
        <p:nvPicPr>
          <p:cNvPr id="5" name="Zástupný symbol pro obsah 4" descr="http://shop.gali-3d.com/foto-produkty/BRNU001-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85926"/>
            <a:ext cx="2587612" cy="1855687"/>
          </a:xfrm>
          <a:prstGeom prst="rect">
            <a:avLst/>
          </a:prstGeom>
          <a:noFill/>
        </p:spPr>
      </p:pic>
      <p:pic>
        <p:nvPicPr>
          <p:cNvPr id="6" name="Obrázek 5" descr="http://shop.gali-3d.com/foto-produkty/BRNU001-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143380"/>
            <a:ext cx="786688" cy="77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Aktivní stereoskopie - počátky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 descr="G:\Doc\gali-3d\Clanky\PixelClanek2\Obrazky\MechanicShuter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4"/>
            <a:ext cx="3643338" cy="4752832"/>
          </a:xfrm>
          <a:prstGeom prst="rect">
            <a:avLst/>
          </a:prstGeom>
          <a:noFill/>
        </p:spPr>
      </p:pic>
      <p:pic>
        <p:nvPicPr>
          <p:cNvPr id="5" name="Obrázek 4" descr="G:\Doc\gali-3d\Clanky\PixelClanek2\Obrazky\OldLCD_shutergalsses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357298"/>
            <a:ext cx="2428892" cy="5147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Domácí použití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6628" y="1481617"/>
            <a:ext cx="6208709" cy="473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Trackovací</a:t>
            </a:r>
            <a:r>
              <a:rPr lang="cs-CZ" dirty="0" smtClean="0"/>
              <a:t> zařízení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Elektromagnetické</a:t>
            </a:r>
          </a:p>
          <a:p>
            <a:pPr lvl="0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Optické</a:t>
            </a:r>
          </a:p>
          <a:p>
            <a:pPr lvl="0"/>
            <a:r>
              <a:rPr lang="cs-CZ" dirty="0" smtClean="0"/>
              <a:t>Akustické (ultrazvukové)</a:t>
            </a:r>
          </a:p>
          <a:p>
            <a:pPr lvl="0"/>
            <a:r>
              <a:rPr lang="cs-CZ" dirty="0" smtClean="0"/>
              <a:t>Inerciální</a:t>
            </a:r>
          </a:p>
          <a:p>
            <a:pPr>
              <a:buNone/>
            </a:pPr>
            <a:endParaRPr lang="cs-CZ" dirty="0" smtClean="0">
              <a:hlinkClick r:id="rId2" action="ppaction://hlinkfile"/>
            </a:endParaRPr>
          </a:p>
          <a:p>
            <a:endParaRPr lang="cs-CZ" dirty="0" smtClean="0">
              <a:hlinkClick r:id="rId2" action="ppaction://hlinkfile"/>
            </a:endParaRPr>
          </a:p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  <p:pic>
        <p:nvPicPr>
          <p:cNvPr id="29698" name="Picture 2" descr="http://www.inition.co.uk/inition/images/product_mocaptrack_intersense_IS90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857628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CAVE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282" y="1629000"/>
            <a:ext cx="5813765" cy="43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5801" y="1611000"/>
            <a:ext cx="6049005" cy="453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201" y="1377000"/>
            <a:ext cx="6731108" cy="505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CUBE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4410338" cy="33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748" y="3357562"/>
            <a:ext cx="4498252" cy="331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Reverse </a:t>
            </a:r>
            <a:r>
              <a:rPr lang="cs-CZ" dirty="0" err="1" smtClean="0"/>
              <a:t>engineering</a:t>
            </a:r>
            <a:r>
              <a:rPr lang="cs-CZ" dirty="0" smtClean="0"/>
              <a:t> (autíčko)</a:t>
            </a:r>
            <a:endParaRPr lang="cs-CZ" dirty="0"/>
          </a:p>
        </p:txBody>
      </p:sp>
      <p:pic>
        <p:nvPicPr>
          <p:cNvPr id="86018" name="Picture 2" descr="C:\Documents and Settings\Pjotr\Local Settings\Temporary Internet Files\Content.IE5\45M65724\MCj043771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786058"/>
            <a:ext cx="4797624" cy="2960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ICIDO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IDO </a:t>
            </a:r>
            <a:r>
              <a:rPr lang="cs-CZ" dirty="0" err="1" smtClean="0">
                <a:hlinkClick r:id="rId2" action="ppaction://hlinkfile"/>
              </a:rPr>
              <a:t>Explore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IDO </a:t>
            </a:r>
            <a:r>
              <a:rPr lang="cs-CZ" dirty="0" err="1" smtClean="0">
                <a:hlinkClick r:id="rId3" action="ppaction://hlinkfile"/>
              </a:rPr>
              <a:t>Package</a:t>
            </a:r>
            <a:endParaRPr lang="cs-CZ" dirty="0" smtClean="0"/>
          </a:p>
          <a:p>
            <a:r>
              <a:rPr lang="cs-CZ" dirty="0" smtClean="0">
                <a:hlinkClick r:id="rId4" action="ppaction://hlinkfile"/>
              </a:rPr>
              <a:t>IDO </a:t>
            </a:r>
            <a:r>
              <a:rPr lang="cs-CZ" dirty="0" err="1" smtClean="0">
                <a:hlinkClick r:id="rId4" action="ppaction://hlinkfile"/>
              </a:rPr>
              <a:t>Ergonomics</a:t>
            </a:r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IDO </a:t>
            </a:r>
            <a:r>
              <a:rPr lang="cs-CZ" dirty="0" err="1" smtClean="0">
                <a:hlinkClick r:id="rId5" action="ppaction://hlinkfile"/>
              </a:rPr>
              <a:t>Reflect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Realizace na KPV</a:t>
            </a:r>
            <a:endParaRPr lang="cs-CZ" dirty="0"/>
          </a:p>
        </p:txBody>
      </p:sp>
      <p:pic>
        <p:nvPicPr>
          <p:cNvPr id="4" name="Zástupný symbol pro obsah 3" descr="schemaKPV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9400" y="1447800"/>
            <a:ext cx="6890749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1" descr="IS900Processor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5101590" cy="1455737"/>
          </a:xfrm>
          <a:prstGeom prst="rect">
            <a:avLst/>
          </a:prstGeom>
        </p:spPr>
      </p:pic>
      <p:pic>
        <p:nvPicPr>
          <p:cNvPr id="5" name="Obrázek 9" descr="intersens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3500438"/>
            <a:ext cx="5715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7" name="Picture 3" descr="C:\Dokumenty\3D_Projekt\PIS2010\100SSCAM\cel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8579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Dokumenty\3D_Projekt\PIS2010\100SSCAM\zasten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64291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C:\Dokumenty\3D_Projekt\PIS2010\100SSCAM\zrcad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C:\Dokumenty\3D_Projekt\PIS2010\100SSCAM\IS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C:\Dokumenty\3D_Projekt\PIS2010\100SSCAM\ISzeza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C:\Dokumenty\3D_Projekt\PIS2010\100SSCAM\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762000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97370"/>
          </a:xfrm>
        </p:spPr>
        <p:txBody>
          <a:bodyPr>
            <a:normAutofit/>
          </a:bodyPr>
          <a:lstStyle/>
          <a:p>
            <a:r>
              <a:rPr lang="cs-CZ" dirty="0" smtClean="0"/>
              <a:t>DALŠÍ ZAJÍMAVÉ TYPY PROJEKCÍ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programové vybavení</a:t>
            </a:r>
            <a:endParaRPr lang="cs-CZ" dirty="0"/>
          </a:p>
        </p:txBody>
      </p:sp>
      <p:pic>
        <p:nvPicPr>
          <p:cNvPr id="70658" name="Picture 2" descr="http://www.kseng.de/www/Pictures_Elements/Elements/Logos/Logos_DS/Del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71612"/>
            <a:ext cx="3190875" cy="2209801"/>
          </a:xfrm>
          <a:prstGeom prst="rect">
            <a:avLst/>
          </a:prstGeom>
          <a:noFill/>
        </p:spPr>
      </p:pic>
      <p:sp>
        <p:nvSpPr>
          <p:cNvPr id="70660" name="AutoShape 4" descr="http://www.paaia.org/galleries/default-image/siemens_logo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0662" name="Picture 6" descr="http://www.fea.ru/spaw2/uploads/images2/Siemens_plm_software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857628"/>
            <a:ext cx="4648170" cy="2889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Autostereoskopický</a:t>
            </a:r>
            <a:r>
              <a:rPr lang="cs-CZ" dirty="0" smtClean="0"/>
              <a:t> monitor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238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464347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Panascope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1575" y="17907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99" y="1600200"/>
            <a:ext cx="6493695" cy="432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r="56076" b="741"/>
          <a:stretch>
            <a:fillRect/>
          </a:stretch>
        </p:blipFill>
        <p:spPr bwMode="auto">
          <a:xfrm>
            <a:off x="1785918" y="1214422"/>
            <a:ext cx="1795342" cy="47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714488"/>
            <a:ext cx="461102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3025" y="1900237"/>
            <a:ext cx="51435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Virtualsphere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2004157"/>
            <a:ext cx="7499350" cy="368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28604"/>
            <a:ext cx="45005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HAPTICKÉ POMŮCKY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53816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857628"/>
            <a:ext cx="315866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</a:t>
            </a:r>
            <a:endParaRPr lang="cs-CZ" dirty="0"/>
          </a:p>
        </p:txBody>
      </p:sp>
      <p:pic>
        <p:nvPicPr>
          <p:cNvPr id="7170" name="Picture 2" descr="http://www.wunschfeld.net/blog/uploaded_images/augmentedReality_1-780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8745" y="1447800"/>
            <a:ext cx="573206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AR - INTRO</a:t>
            </a:r>
            <a:endParaRPr lang="cs-CZ" dirty="0" smtClean="0">
              <a:hlinkClick r:id="rId3" action="ppaction://hlinkfile"/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64514" name="Picture 2" descr="http://www.edopter.com/images_user/ideas/200904/PKQOd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3116"/>
            <a:ext cx="27051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Modelování layoutu - DELMIA</a:t>
            </a:r>
            <a:endParaRPr lang="cs-CZ" dirty="0"/>
          </a:p>
        </p:txBody>
      </p:sp>
      <p:pic>
        <p:nvPicPr>
          <p:cNvPr id="4" name="Obrázek 8" descr="5.jpg"/>
          <p:cNvPicPr>
            <a:picLocks noGrp="1"/>
          </p:cNvPicPr>
          <p:nvPr>
            <p:ph idx="1"/>
          </p:nvPr>
        </p:nvPicPr>
        <p:blipFill>
          <a:blip r:embed="rId2" cstate="print"/>
          <a:srcRect b="6176"/>
          <a:stretch>
            <a:fillRect/>
          </a:stretch>
        </p:blipFill>
        <p:spPr>
          <a:xfrm>
            <a:off x="2304415" y="1822223"/>
            <a:ext cx="5760720" cy="4051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3490" name="Picture 2" descr="MAN diesel mot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477904"/>
            <a:ext cx="7499350" cy="474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6562" name="Picture 2" descr="planner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49339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planne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714620"/>
            <a:ext cx="49815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 -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 action="ppaction://hlinkfile"/>
              </a:rPr>
              <a:t>LEGO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Hra LEVELHEAD</a:t>
            </a:r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iPhone</a:t>
            </a:r>
            <a:r>
              <a:rPr lang="cs-CZ" dirty="0" smtClean="0">
                <a:hlinkClick r:id="rId4" action="ppaction://hlinkfile"/>
              </a:rPr>
              <a:t> GPS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5" action="ppaction://hlinkfile"/>
              </a:rPr>
              <a:t>Layout/Urbanizace (Autodesk)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6" action="ppaction://hlinkfile"/>
              </a:rPr>
              <a:t>IKEA1</a:t>
            </a:r>
            <a:endParaRPr lang="cs-CZ" dirty="0" smtClean="0"/>
          </a:p>
          <a:p>
            <a:r>
              <a:rPr lang="cs-CZ" dirty="0" smtClean="0">
                <a:hlinkClick r:id="rId7" action="ppaction://hlinkfile"/>
              </a:rPr>
              <a:t>IKEA2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Vizualizace podzemní infrastruktury</a:t>
            </a:r>
            <a:endParaRPr lang="cs-CZ" dirty="0"/>
          </a:p>
        </p:txBody>
      </p:sp>
      <p:pic>
        <p:nvPicPr>
          <p:cNvPr id="67586" name="Picture 2" descr="podzemní infrastruktur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25" y="2576512"/>
            <a:ext cx="6819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ROZŠÍŘENÁ REALITA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HMD</a:t>
            </a:r>
            <a:endParaRPr lang="cs-CZ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 l="25781" t="57129" r="22070" b="17236"/>
          <a:stretch>
            <a:fillRect/>
          </a:stretch>
        </p:blipFill>
        <p:spPr bwMode="auto">
          <a:xfrm>
            <a:off x="1857356" y="2357430"/>
            <a:ext cx="635798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957" y="1268968"/>
            <a:ext cx="6690069" cy="501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Letecké a taktické HMD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2286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214686"/>
            <a:ext cx="36195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při montáži - BMW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file"/>
              </a:rPr>
              <a:t>VIDEO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Motion</a:t>
            </a:r>
            <a:r>
              <a:rPr lang="cs-CZ" dirty="0" smtClean="0"/>
              <a:t> </a:t>
            </a:r>
            <a:r>
              <a:rPr lang="cs-CZ" dirty="0" err="1" smtClean="0"/>
              <a:t>Capture</a:t>
            </a:r>
            <a:endParaRPr lang="cs-CZ" dirty="0"/>
          </a:p>
        </p:txBody>
      </p:sp>
      <p:pic>
        <p:nvPicPr>
          <p:cNvPr id="9218" name="Picture 2" descr="http://www.joshuadavidbrown.com/mocap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>
                <a:hlinkClick r:id="rId2" action="ppaction://hlinkfile"/>
              </a:rPr>
              <a:t>MoCap</a:t>
            </a:r>
            <a:r>
              <a:rPr lang="cs-CZ" dirty="0" smtClean="0">
                <a:hlinkClick r:id="rId2" action="ppaction://hlinkfile"/>
              </a:rPr>
              <a:t> </a:t>
            </a:r>
            <a:r>
              <a:rPr lang="cs-CZ" dirty="0" err="1" smtClean="0">
                <a:hlinkClick r:id="rId2" action="ppaction://hlinkfile"/>
              </a:rPr>
              <a:t>Intro</a:t>
            </a:r>
            <a:endParaRPr lang="cs-CZ" dirty="0" smtClean="0">
              <a:hlinkClick r:id="rId3" action="ppaction://hlinkfile"/>
            </a:endParaRPr>
          </a:p>
          <a:p>
            <a:r>
              <a:rPr lang="cs-CZ" dirty="0" smtClean="0">
                <a:hlinkClick r:id="rId3" action="ppaction://hlinkfile"/>
              </a:rPr>
              <a:t>Mail </a:t>
            </a:r>
            <a:r>
              <a:rPr lang="cs-CZ" dirty="0" err="1" smtClean="0">
                <a:hlinkClick r:id="rId3" action="ppaction://hlinkfile"/>
              </a:rPr>
              <a:t>handling</a:t>
            </a:r>
            <a:r>
              <a:rPr lang="cs-CZ" dirty="0" smtClean="0">
                <a:hlinkClick r:id="rId3" action="ppaction://hlinkfile"/>
              </a:rPr>
              <a:t> video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err="1" smtClean="0">
                <a:hlinkClick r:id="rId4" action="ppaction://hlinkfile"/>
              </a:rPr>
              <a:t>MoCap</a:t>
            </a:r>
            <a:r>
              <a:rPr lang="cs-CZ" dirty="0" smtClean="0">
                <a:hlinkClick r:id="rId4" action="ppaction://hlinkfile"/>
              </a:rPr>
              <a:t> Ergonomy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4" descr="2.jpg"/>
          <p:cNvPicPr>
            <a:picLocks noGrp="1"/>
          </p:cNvPicPr>
          <p:nvPr>
            <p:ph idx="1"/>
          </p:nvPr>
        </p:nvPicPr>
        <p:blipFill>
          <a:blip r:embed="rId2" cstate="print"/>
          <a:srcRect l="1110" r="1181" b="2101"/>
          <a:stretch>
            <a:fillRect/>
          </a:stretch>
        </p:blipFill>
        <p:spPr>
          <a:xfrm>
            <a:off x="1857356" y="1340180"/>
            <a:ext cx="6715172" cy="497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Wiggle</a:t>
            </a:r>
            <a:r>
              <a:rPr lang="cs-CZ" dirty="0" smtClean="0"/>
              <a:t> </a:t>
            </a:r>
            <a:r>
              <a:rPr lang="cs-CZ" dirty="0" err="1" smtClean="0"/>
              <a:t>stereoscopy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2530" name="Picture 2" descr="http://upload.wikimedia.org/wikipedia/commons/e/e0/Stereo_wiggle_3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786058"/>
            <a:ext cx="304800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- využití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cs-CZ" dirty="0" smtClean="0"/>
              <a:t>strojírenství</a:t>
            </a:r>
          </a:p>
          <a:p>
            <a:pPr lvl="1"/>
            <a:r>
              <a:rPr lang="cs-CZ" dirty="0" smtClean="0"/>
              <a:t>redukce fyzických modelů – úspora nákladů na jejich výrobu</a:t>
            </a:r>
          </a:p>
          <a:p>
            <a:pPr lvl="1"/>
            <a:r>
              <a:rPr lang="cs-CZ" dirty="0" smtClean="0"/>
              <a:t>možnost testování ještě nevyrobených součástek – jejich chování, vzhledu atp.</a:t>
            </a:r>
          </a:p>
          <a:p>
            <a:pPr lvl="1"/>
            <a:r>
              <a:rPr lang="cs-CZ" dirty="0" smtClean="0"/>
              <a:t>možnost analýz před vznikem prvních prototypů – ergonomické, konstrukční</a:t>
            </a:r>
          </a:p>
          <a:p>
            <a:pPr lvl="1"/>
            <a:r>
              <a:rPr lang="cs-CZ" dirty="0" smtClean="0"/>
              <a:t>možnost detailních rozborů montážních prací</a:t>
            </a:r>
          </a:p>
          <a:p>
            <a:pPr lvl="0"/>
            <a:r>
              <a:rPr lang="cs-CZ" dirty="0" smtClean="0"/>
              <a:t>medicína</a:t>
            </a:r>
          </a:p>
          <a:p>
            <a:pPr lvl="1"/>
            <a:r>
              <a:rPr lang="cs-CZ" dirty="0" smtClean="0"/>
              <a:t>možnost simulace a zobrazení složitých operací</a:t>
            </a:r>
          </a:p>
          <a:p>
            <a:pPr lvl="0"/>
            <a:r>
              <a:rPr lang="cs-CZ" dirty="0" smtClean="0"/>
              <a:t>armáda</a:t>
            </a:r>
          </a:p>
          <a:p>
            <a:pPr lvl="1"/>
            <a:r>
              <a:rPr lang="cs-CZ" dirty="0" smtClean="0"/>
              <a:t>simulace nejrůznějších postupů, které budou teprve fyzicky provedeny</a:t>
            </a:r>
          </a:p>
          <a:p>
            <a:pPr lvl="1"/>
            <a:r>
              <a:rPr lang="cs-CZ" dirty="0" smtClean="0"/>
              <a:t>výcvik pilotů</a:t>
            </a:r>
          </a:p>
          <a:p>
            <a:pPr lvl="1"/>
            <a:r>
              <a:rPr lang="cs-CZ" dirty="0" smtClean="0"/>
              <a:t>speciální zařízení, např. pro zlepšení vidění</a:t>
            </a:r>
          </a:p>
          <a:p>
            <a:pPr lvl="0"/>
            <a:r>
              <a:rPr lang="cs-CZ" dirty="0" smtClean="0"/>
              <a:t>další využití</a:t>
            </a:r>
          </a:p>
          <a:p>
            <a:pPr lvl="1"/>
            <a:r>
              <a:rPr lang="cs-CZ" dirty="0" smtClean="0"/>
              <a:t>geodeti</a:t>
            </a:r>
          </a:p>
          <a:p>
            <a:pPr lvl="1"/>
            <a:r>
              <a:rPr lang="cs-CZ" dirty="0" smtClean="0"/>
              <a:t>konstruktéři</a:t>
            </a:r>
          </a:p>
          <a:p>
            <a:pPr lvl="1"/>
            <a:r>
              <a:rPr lang="cs-CZ" dirty="0" smtClean="0"/>
              <a:t>designéři</a:t>
            </a:r>
          </a:p>
          <a:p>
            <a:pPr lvl="1"/>
            <a:r>
              <a:rPr lang="cs-CZ" dirty="0" smtClean="0"/>
              <a:t>atp.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Tomáš 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Görner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: Systémový pohled na využití VR</a:t>
            </a:r>
          </a:p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Jiří Vítek: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Analýza 3D projekčních a haptických zařízení s ohledem na koncept digitální továrny</a:t>
            </a:r>
          </a:p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Ladislav Adam: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Rozšířená virtuální realita (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Augmented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Reality) a její využití v konceptu digitální továrny</a:t>
            </a:r>
          </a:p>
          <a:p>
            <a:r>
              <a:rPr lang="cs-CZ" dirty="0" smtClean="0"/>
              <a:t>Internet</a:t>
            </a:r>
          </a:p>
          <a:p>
            <a:r>
              <a:rPr lang="cs-CZ" dirty="0" smtClean="0"/>
              <a:t>www.</a:t>
            </a:r>
            <a:r>
              <a:rPr lang="cs-CZ" dirty="0" err="1" smtClean="0"/>
              <a:t>youtube.com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Siemens </a:t>
            </a:r>
            <a:r>
              <a:rPr lang="cs-CZ" dirty="0" err="1" smtClean="0"/>
              <a:t>Plant</a:t>
            </a:r>
            <a:r>
              <a:rPr lang="cs-CZ" dirty="0" smtClean="0"/>
              <a:t> Design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0898" name="Picture 2" descr="http://img.directindustry.com/images_di/photo-g/plant-design-software-385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43050"/>
            <a:ext cx="7038744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VisTable</a:t>
            </a:r>
            <a:endParaRPr lang="cs-CZ" dirty="0"/>
          </a:p>
        </p:txBody>
      </p:sp>
      <p:pic>
        <p:nvPicPr>
          <p:cNvPr id="82946" name="Picture 2" descr="http://www.digitov.zcu.cz/napln/sankeyuv_diagra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5362575" cy="3352800"/>
          </a:xfrm>
          <a:prstGeom prst="rect">
            <a:avLst/>
          </a:prstGeom>
          <a:noFill/>
        </p:spPr>
      </p:pic>
      <p:pic>
        <p:nvPicPr>
          <p:cNvPr id="82950" name="Picture 6" descr="http://www.digitov.zcu.cz/napln/prosredi_vis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1810"/>
            <a:ext cx="5238750" cy="361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422</TotalTime>
  <Words>346</Words>
  <Application>Microsoft Office PowerPoint</Application>
  <PresentationFormat>Předvádění na obrazovce (4:3)</PresentationFormat>
  <Paragraphs>130</Paragraphs>
  <Slides>72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72</vt:i4>
      </vt:variant>
    </vt:vector>
  </HeadingPairs>
  <TitlesOfParts>
    <vt:vector size="73" baseType="lpstr">
      <vt:lpstr>Solstice</vt:lpstr>
      <vt:lpstr>PLM A VIRTUÁLNÍ REALITA</vt:lpstr>
      <vt:lpstr>OKRUHY VÝZKUMU DigTov</vt:lpstr>
      <vt:lpstr>Product Lifecycle Management</vt:lpstr>
      <vt:lpstr>Reverse engineering (autíčko)</vt:lpstr>
      <vt:lpstr>Základní programové vybavení</vt:lpstr>
      <vt:lpstr>Modelování layoutu - DELMIA</vt:lpstr>
      <vt:lpstr>Snímek 7</vt:lpstr>
      <vt:lpstr>Siemens Plant Design</vt:lpstr>
      <vt:lpstr>VisTable</vt:lpstr>
      <vt:lpstr>Procesní plánování - DPE</vt:lpstr>
      <vt:lpstr>Process Designer</vt:lpstr>
      <vt:lpstr>Ergonomie</vt:lpstr>
      <vt:lpstr>Simulace</vt:lpstr>
      <vt:lpstr>Definice</vt:lpstr>
      <vt:lpstr>Aspekty VR</vt:lpstr>
      <vt:lpstr>Objev stereoskopie</vt:lpstr>
      <vt:lpstr>3D vnímání</vt:lpstr>
      <vt:lpstr>Stereoskop</vt:lpstr>
      <vt:lpstr>Stereoskop</vt:lpstr>
      <vt:lpstr>Sir Davida Brewster (1781-1868)</vt:lpstr>
      <vt:lpstr>Snímek 21</vt:lpstr>
      <vt:lpstr>Kapesní stereoskop</vt:lpstr>
      <vt:lpstr>Kapesní stereoskop - později</vt:lpstr>
      <vt:lpstr>Anaglyf</vt:lpstr>
      <vt:lpstr>Snímek 25</vt:lpstr>
      <vt:lpstr>Anaglyf</vt:lpstr>
      <vt:lpstr>Pasivní stereoskopie</vt:lpstr>
      <vt:lpstr>Již v 50-tých letech</vt:lpstr>
      <vt:lpstr>Snímek 29</vt:lpstr>
      <vt:lpstr>Snímek 30</vt:lpstr>
      <vt:lpstr>Aktivní stereoskopie</vt:lpstr>
      <vt:lpstr>Projekční technika - aktivní</vt:lpstr>
      <vt:lpstr>Aktivní stereoskopie - počátky</vt:lpstr>
      <vt:lpstr>Domácí použití</vt:lpstr>
      <vt:lpstr>Trackovací zařízení</vt:lpstr>
      <vt:lpstr>CAVE</vt:lpstr>
      <vt:lpstr>Snímek 37</vt:lpstr>
      <vt:lpstr>Snímek 38</vt:lpstr>
      <vt:lpstr>CUBE</vt:lpstr>
      <vt:lpstr>ICIDO aplikace</vt:lpstr>
      <vt:lpstr>Realizace na KPV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  <vt:lpstr>DALŠÍ ZAJÍMAVÉ TYPY PROJEKCÍ</vt:lpstr>
      <vt:lpstr>Autostereoskopický monitor</vt:lpstr>
      <vt:lpstr>Panascope</vt:lpstr>
      <vt:lpstr>Snímek 52</vt:lpstr>
      <vt:lpstr>Snímek 53</vt:lpstr>
      <vt:lpstr>Snímek 54</vt:lpstr>
      <vt:lpstr>Virtualsphere</vt:lpstr>
      <vt:lpstr>Snímek 56</vt:lpstr>
      <vt:lpstr>HAPTICKÉ POMŮCKY</vt:lpstr>
      <vt:lpstr>ROZŠÍŘENÁ REALITA</vt:lpstr>
      <vt:lpstr>Snímek 59</vt:lpstr>
      <vt:lpstr>Snímek 60</vt:lpstr>
      <vt:lpstr>Snímek 61</vt:lpstr>
      <vt:lpstr>Rozšířená realita - aplikace</vt:lpstr>
      <vt:lpstr>Vizualizace podzemní infrastruktury</vt:lpstr>
      <vt:lpstr>ROZŠÍŘENÁ REALITA</vt:lpstr>
      <vt:lpstr>Snímek 65</vt:lpstr>
      <vt:lpstr>Letecké a taktické HMD</vt:lpstr>
      <vt:lpstr>Využití při montáži - BMW</vt:lpstr>
      <vt:lpstr>Motion Capture</vt:lpstr>
      <vt:lpstr>Snímek 69</vt:lpstr>
      <vt:lpstr>Wiggle stereoscopy</vt:lpstr>
      <vt:lpstr>Shrnutí - využití</vt:lpstr>
      <vt:lpstr>Zdroje</vt:lpstr>
    </vt:vector>
  </TitlesOfParts>
  <Company>Lachtan Industries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Pjotr MacLachtan</dc:creator>
  <cp:lastModifiedBy>tucnak</cp:lastModifiedBy>
  <cp:revision>44</cp:revision>
  <dcterms:created xsi:type="dcterms:W3CDTF">2010-03-02T21:32:39Z</dcterms:created>
  <dcterms:modified xsi:type="dcterms:W3CDTF">2010-03-17T12:35:34Z</dcterms:modified>
</cp:coreProperties>
</file>