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315" r:id="rId3"/>
    <p:sldId id="323" r:id="rId4"/>
    <p:sldId id="326" r:id="rId5"/>
    <p:sldId id="316" r:id="rId6"/>
    <p:sldId id="318" r:id="rId7"/>
    <p:sldId id="319" r:id="rId8"/>
    <p:sldId id="321" r:id="rId9"/>
    <p:sldId id="322" r:id="rId10"/>
    <p:sldId id="320" r:id="rId11"/>
    <p:sldId id="324" r:id="rId12"/>
    <p:sldId id="325" r:id="rId13"/>
    <p:sldId id="317" r:id="rId14"/>
    <p:sldId id="337" r:id="rId15"/>
    <p:sldId id="257" r:id="rId16"/>
    <p:sldId id="258" r:id="rId17"/>
    <p:sldId id="341" r:id="rId18"/>
    <p:sldId id="259" r:id="rId19"/>
    <p:sldId id="310" r:id="rId20"/>
    <p:sldId id="328" r:id="rId21"/>
    <p:sldId id="329" r:id="rId22"/>
    <p:sldId id="330" r:id="rId23"/>
    <p:sldId id="332" r:id="rId24"/>
    <p:sldId id="331" r:id="rId25"/>
    <p:sldId id="333" r:id="rId26"/>
    <p:sldId id="335" r:id="rId27"/>
    <p:sldId id="260" r:id="rId28"/>
    <p:sldId id="261" r:id="rId29"/>
    <p:sldId id="262" r:id="rId30"/>
    <p:sldId id="263" r:id="rId31"/>
    <p:sldId id="266" r:id="rId32"/>
    <p:sldId id="334" r:id="rId33"/>
    <p:sldId id="264" r:id="rId34"/>
    <p:sldId id="336" r:id="rId35"/>
    <p:sldId id="267" r:id="rId36"/>
    <p:sldId id="268" r:id="rId37"/>
    <p:sldId id="269" r:id="rId38"/>
    <p:sldId id="270" r:id="rId39"/>
    <p:sldId id="271" r:id="rId40"/>
    <p:sldId id="272" r:id="rId41"/>
    <p:sldId id="273" r:id="rId42"/>
    <p:sldId id="274" r:id="rId43"/>
    <p:sldId id="275" r:id="rId44"/>
    <p:sldId id="314" r:id="rId45"/>
    <p:sldId id="276" r:id="rId46"/>
    <p:sldId id="338" r:id="rId47"/>
    <p:sldId id="339" r:id="rId48"/>
    <p:sldId id="340" r:id="rId49"/>
    <p:sldId id="285" r:id="rId50"/>
    <p:sldId id="282" r:id="rId51"/>
    <p:sldId id="287" r:id="rId52"/>
    <p:sldId id="288" r:id="rId53"/>
    <p:sldId id="289" r:id="rId54"/>
    <p:sldId id="283" r:id="rId55"/>
    <p:sldId id="343" r:id="rId56"/>
    <p:sldId id="284" r:id="rId57"/>
    <p:sldId id="290" r:id="rId58"/>
    <p:sldId id="291" r:id="rId59"/>
    <p:sldId id="299" r:id="rId60"/>
    <p:sldId id="300" r:id="rId61"/>
    <p:sldId id="301" r:id="rId62"/>
    <p:sldId id="302" r:id="rId63"/>
    <p:sldId id="303" r:id="rId64"/>
    <p:sldId id="296" r:id="rId65"/>
    <p:sldId id="309" r:id="rId66"/>
    <p:sldId id="292" r:id="rId67"/>
    <p:sldId id="293" r:id="rId68"/>
    <p:sldId id="294" r:id="rId69"/>
    <p:sldId id="295" r:id="rId70"/>
    <p:sldId id="297" r:id="rId71"/>
    <p:sldId id="298" r:id="rId72"/>
    <p:sldId id="313" r:id="rId73"/>
    <p:sldId id="304" r:id="rId74"/>
    <p:sldId id="306" r:id="rId75"/>
    <p:sldId id="305" r:id="rId76"/>
    <p:sldId id="307" r:id="rId77"/>
    <p:sldId id="281" r:id="rId78"/>
    <p:sldId id="308" r:id="rId79"/>
    <p:sldId id="277" r:id="rId80"/>
    <p:sldId id="278" r:id="rId81"/>
    <p:sldId id="279" r:id="rId82"/>
    <p:sldId id="280" r:id="rId83"/>
    <p:sldId id="342" r:id="rId84"/>
    <p:sldId id="286" r:id="rId85"/>
    <p:sldId id="311" r:id="rId86"/>
    <p:sldId id="265" r:id="rId87"/>
    <p:sldId id="312" r:id="rId88"/>
    <p:sldId id="327" r:id="rId8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34587" autoAdjust="0"/>
    <p:restoredTop sz="94629" autoAdjust="0"/>
  </p:normalViewPr>
  <p:slideViewPr>
    <p:cSldViewPr>
      <p:cViewPr>
        <p:scale>
          <a:sx n="90" d="100"/>
          <a:sy n="90" d="100"/>
        </p:scale>
        <p:origin x="-1090" y="-5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383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1168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slide" Target="slides/slide86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presProps" Target="presProps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Nadpis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22" name="Podnadpis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cs-CZ" smtClean="0"/>
              <a:t>Klepnutím lze upravit styl předlohy podnadpisů.</a:t>
            </a:r>
            <a:endParaRPr kumimoji="0" lang="en-US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4AB02A5-4FE5-49D9-9E24-09F23B90C450}" type="datetimeFigureOut">
              <a:rPr lang="en-US" smtClean="0"/>
              <a:pPr/>
              <a:t>12/1/2010</a:t>
            </a:fld>
            <a:endParaRPr lang="en-US"/>
          </a:p>
        </p:txBody>
      </p:sp>
      <p:sp>
        <p:nvSpPr>
          <p:cNvPr id="20" name="Zástupný symbol pro zápatí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en-US"/>
          </a:p>
        </p:txBody>
      </p:sp>
      <p:sp>
        <p:nvSpPr>
          <p:cNvPr id="10" name="Zástupný symbol pro číslo snímku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294C92D-0306-4E69-9CD3-20855E849650}" type="slidenum">
              <a:rPr kumimoji="0" lang="en-US" smtClean="0"/>
              <a:pPr/>
              <a:t>‹#›</a:t>
            </a:fld>
            <a:endParaRPr kumimoji="0" lang="en-US"/>
          </a:p>
        </p:txBody>
      </p:sp>
      <p:sp>
        <p:nvSpPr>
          <p:cNvPr id="8" name="Elipsa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Elipsa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4AB02A5-4FE5-49D9-9E24-09F23B90C450}" type="datetimeFigureOut">
              <a:rPr lang="en-US" smtClean="0"/>
              <a:pPr/>
              <a:t>12/1/2010</a:t>
            </a:fld>
            <a:endParaRPr lang="en-US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en-US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294C92D-0306-4E69-9CD3-20855E849650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4AB02A5-4FE5-49D9-9E24-09F23B90C450}" type="datetimeFigureOut">
              <a:rPr lang="en-US" smtClean="0"/>
              <a:pPr/>
              <a:t>12/1/2010</a:t>
            </a:fld>
            <a:endParaRPr lang="en-US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en-US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294C92D-0306-4E69-9CD3-20855E849650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4AB02A5-4FE5-49D9-9E24-09F23B90C450}" type="datetimeFigureOut">
              <a:rPr lang="en-US" smtClean="0"/>
              <a:pPr/>
              <a:t>12/1/2010</a:t>
            </a:fld>
            <a:endParaRPr lang="en-US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en-US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294C92D-0306-4E69-9CD3-20855E849650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délník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4AB02A5-4FE5-49D9-9E24-09F23B90C450}" type="datetimeFigureOut">
              <a:rPr lang="en-US" smtClean="0"/>
              <a:pPr/>
              <a:t>12/1/2010</a:t>
            </a:fld>
            <a:endParaRPr lang="en-US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en-US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294C92D-0306-4E69-9CD3-20855E849650}" type="slidenum">
              <a:rPr kumimoji="0" lang="en-US" smtClean="0"/>
              <a:pPr/>
              <a:t>‹#›</a:t>
            </a:fld>
            <a:endParaRPr kumimoji="0" lang="en-US"/>
          </a:p>
        </p:txBody>
      </p:sp>
      <p:sp>
        <p:nvSpPr>
          <p:cNvPr id="10" name="Obdélník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Elipsa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Elipsa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4AB02A5-4FE5-49D9-9E24-09F23B90C450}" type="datetimeFigureOut">
              <a:rPr lang="en-US" smtClean="0"/>
              <a:pPr/>
              <a:t>12/1/2010</a:t>
            </a:fld>
            <a:endParaRPr lang="en-US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en-US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294C92D-0306-4E69-9CD3-20855E849650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5" name="Zástupný symbol pro obsah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4AB02A5-4FE5-49D9-9E24-09F23B90C450}" type="datetimeFigureOut">
              <a:rPr lang="en-US" smtClean="0"/>
              <a:pPr/>
              <a:t>12/1/2010</a:t>
            </a:fld>
            <a:endParaRPr lang="en-US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en-US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294C92D-0306-4E69-9CD3-20855E849650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4AB02A5-4FE5-49D9-9E24-09F23B90C450}" type="datetimeFigureOut">
              <a:rPr lang="en-US" smtClean="0"/>
              <a:pPr/>
              <a:t>12/1/2010</a:t>
            </a:fld>
            <a:endParaRPr lang="en-US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en-US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294C92D-0306-4E69-9CD3-20855E849650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4AB02A5-4FE5-49D9-9E24-09F23B90C450}" type="datetimeFigureOut">
              <a:rPr lang="en-US" smtClean="0"/>
              <a:pPr/>
              <a:t>12/1/2010</a:t>
            </a:fld>
            <a:endParaRPr lang="en-US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en-US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294C92D-0306-4E69-9CD3-20855E849650}" type="slidenum">
              <a:rPr kumimoji="0" lang="en-US" smtClean="0"/>
              <a:pPr/>
              <a:t>‹#›</a:t>
            </a:fld>
            <a:endParaRPr kumimoji="0" lang="en-US"/>
          </a:p>
        </p:txBody>
      </p:sp>
      <p:sp>
        <p:nvSpPr>
          <p:cNvPr id="6" name="Obdélník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4AB02A5-4FE5-49D9-9E24-09F23B90C450}" type="datetimeFigureOut">
              <a:rPr lang="en-US" smtClean="0"/>
              <a:pPr/>
              <a:t>12/1/2010</a:t>
            </a:fld>
            <a:endParaRPr lang="en-US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en-US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294C92D-0306-4E69-9CD3-20855E849650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4AB02A5-4FE5-49D9-9E24-09F23B90C450}" type="datetimeFigureOut">
              <a:rPr lang="en-US" smtClean="0"/>
              <a:pPr/>
              <a:t>12/1/2010</a:t>
            </a:fld>
            <a:endParaRPr lang="en-US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en-US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294C92D-0306-4E69-9CD3-20855E849650}" type="slidenum">
              <a:rPr kumimoji="0" lang="en-US" smtClean="0"/>
              <a:pPr/>
              <a:t>‹#›</a:t>
            </a:fld>
            <a:endParaRPr kumimoji="0" lang="en-US"/>
          </a:p>
        </p:txBody>
      </p:sp>
      <p:sp>
        <p:nvSpPr>
          <p:cNvPr id="8" name="Obdélník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cs-CZ" smtClean="0"/>
              <a:t>Klepnutím na ikonu přidáte obrázek.</a:t>
            </a:r>
            <a:endParaRPr kumimoji="0" lang="en-US" dirty="0"/>
          </a:p>
        </p:txBody>
      </p:sp>
      <p:sp>
        <p:nvSpPr>
          <p:cNvPr id="9" name="Vývojový diagram: postup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Vývojový diagram: postup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Výseč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Elipsa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Prstenec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Obdélník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Zástupný symbol pro nadpis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9" name="Zástupný symbol pro text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  <a:p>
            <a:pPr lvl="1" eaLnBrk="1" latinLnBrk="0" hangingPunct="1"/>
            <a:r>
              <a:rPr kumimoji="0" lang="cs-CZ" smtClean="0"/>
              <a:t>Druhá úroveň</a:t>
            </a:r>
          </a:p>
          <a:p>
            <a:pPr lvl="2" eaLnBrk="1" latinLnBrk="0" hangingPunct="1"/>
            <a:r>
              <a:rPr kumimoji="0" lang="cs-CZ" smtClean="0"/>
              <a:t>Třetí úroveň</a:t>
            </a:r>
          </a:p>
          <a:p>
            <a:pPr lvl="3" eaLnBrk="1" latinLnBrk="0" hangingPunct="1"/>
            <a:r>
              <a:rPr kumimoji="0" lang="cs-CZ" smtClean="0"/>
              <a:t>Čtvrtá úroveň</a:t>
            </a:r>
          </a:p>
          <a:p>
            <a:pPr lvl="4" eaLnBrk="1" latinLnBrk="0" hangingPunct="1"/>
            <a:r>
              <a:rPr kumimoji="0" lang="cs-CZ" smtClean="0"/>
              <a:t>Pátá úroveň</a:t>
            </a:r>
            <a:endParaRPr kumimoji="0" lang="en-US"/>
          </a:p>
        </p:txBody>
      </p:sp>
      <p:sp>
        <p:nvSpPr>
          <p:cNvPr id="24" name="Zástupný symbol pro datum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pPr algn="r" eaLnBrk="1" latinLnBrk="0" hangingPunct="1"/>
            <a:fld id="{54AB02A5-4FE5-49D9-9E24-09F23B90C450}" type="datetimeFigureOut">
              <a:rPr lang="en-US" smtClean="0"/>
              <a:pPr algn="r" eaLnBrk="1" latinLnBrk="0" hangingPunct="1"/>
              <a:t>12/1/2010</a:t>
            </a:fld>
            <a:endParaRPr lang="en-US" sz="1200">
              <a:solidFill>
                <a:schemeClr val="bg2">
                  <a:shade val="50000"/>
                </a:schemeClr>
              </a:solidFill>
            </a:endParaRPr>
          </a:p>
        </p:txBody>
      </p:sp>
      <p:sp>
        <p:nvSpPr>
          <p:cNvPr id="10" name="Zástupný symbol pro zápatí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kumimoji="0" lang="en-US" sz="1200">
              <a:solidFill>
                <a:schemeClr val="bg2">
                  <a:shade val="50000"/>
                </a:schemeClr>
              </a:solidFill>
              <a:effectLst/>
            </a:endParaRPr>
          </a:p>
        </p:txBody>
      </p:sp>
      <p:sp>
        <p:nvSpPr>
          <p:cNvPr id="22" name="Zástupný symbol pro číslo snímku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pPr algn="ctr" eaLnBrk="1" latinLnBrk="0" hangingPunct="1"/>
            <a:fld id="{6294C92D-0306-4E69-9CD3-20855E849650}" type="slidenum">
              <a:rPr kumimoji="0" lang="en-US" smtClean="0"/>
              <a:pPr algn="ctr" eaLnBrk="1" latinLnBrk="0" hangingPunct="1"/>
              <a:t>‹#›</a:t>
            </a:fld>
            <a:endParaRPr kumimoji="0" lang="en-US" sz="1200">
              <a:solidFill>
                <a:schemeClr val="bg2">
                  <a:shade val="50000"/>
                </a:schemeClr>
              </a:solidFill>
              <a:effectLst/>
            </a:endParaRPr>
          </a:p>
        </p:txBody>
      </p:sp>
      <p:sp>
        <p:nvSpPr>
          <p:cNvPr id="15" name="Obdélník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hyperlink" Target="film&#225;&#269;.wmv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gi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hyperlink" Target="PlantSim.flv" TargetMode="Externa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gif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Coyote%20Falls%20in%20Stereo%203D.avi" TargetMode="External"/><Relationship Id="rId2" Type="http://schemas.openxmlformats.org/officeDocument/2006/relationships/image" Target="../media/image26.gif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teawamutu.net/stereoscopic/em3d.html" TargetMode="External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9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0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hyperlink" Target="Passive_STEREO.wmv" TargetMode="External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hyperlink" Target="Active_STEREO.wmv" TargetMode="External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9.jpe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eg"/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eg"/><Relationship Id="rId2" Type="http://schemas.openxmlformats.org/officeDocument/2006/relationships/hyperlink" Target="Tracking.wmv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eg"/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hyperlink" Target="ICIDOExplore.wmv" TargetMode="External"/><Relationship Id="rId7" Type="http://schemas.openxmlformats.org/officeDocument/2006/relationships/image" Target="../media/image74.png"/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2.xml"/><Relationship Id="rId6" Type="http://schemas.openxmlformats.org/officeDocument/2006/relationships/hyperlink" Target="ICIDOReflect.flv" TargetMode="External"/><Relationship Id="rId5" Type="http://schemas.openxmlformats.org/officeDocument/2006/relationships/hyperlink" Target="ICIDOErgonomics.wmv" TargetMode="External"/><Relationship Id="rId4" Type="http://schemas.openxmlformats.org/officeDocument/2006/relationships/hyperlink" Target="ICIDOPackage.wmv" TargetMode="Externa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jpeg"/><Relationship Id="rId2" Type="http://schemas.openxmlformats.org/officeDocument/2006/relationships/hyperlink" Target="Ford_CAVE.avi" TargetMode="External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2" Type="http://schemas.openxmlformats.org/officeDocument/2006/relationships/image" Target="../media/image77.jpe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jpe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jpe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jpe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jpeg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jpeg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jpeg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png"/><Relationship Id="rId2" Type="http://schemas.openxmlformats.org/officeDocument/2006/relationships/image" Target="../media/image86.png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8.jpeg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9.png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png"/><Relationship Id="rId2" Type="http://schemas.openxmlformats.org/officeDocument/2006/relationships/image" Target="../media/image90.png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3.png"/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4.png"/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jpeg"/><Relationship Id="rId2" Type="http://schemas.openxmlformats.org/officeDocument/2006/relationships/image" Target="../media/image95.jpeg"/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7.jpeg"/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hyperlink" Target="lego.flv" TargetMode="External"/><Relationship Id="rId2" Type="http://schemas.openxmlformats.org/officeDocument/2006/relationships/hyperlink" Target="Augmented%20Reality%20by%20Hitlab.MP4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8.jpeg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9.jpeg"/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1.jpeg"/><Relationship Id="rId2" Type="http://schemas.openxmlformats.org/officeDocument/2006/relationships/image" Target="../media/image100.jpeg"/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hyperlink" Target="84577697_104_b5b4ea0cd0.flv" TargetMode="External"/><Relationship Id="rId7" Type="http://schemas.openxmlformats.org/officeDocument/2006/relationships/hyperlink" Target="IKEA2.flv" TargetMode="External"/><Relationship Id="rId2" Type="http://schemas.openxmlformats.org/officeDocument/2006/relationships/hyperlink" Target="lego.flv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IKEA1.flv" TargetMode="External"/><Relationship Id="rId5" Type="http://schemas.openxmlformats.org/officeDocument/2006/relationships/hyperlink" Target="Autodesk.flv" TargetMode="External"/><Relationship Id="rId4" Type="http://schemas.openxmlformats.org/officeDocument/2006/relationships/hyperlink" Target="iPhoneGPS.flv" TargetMode="Externa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2.jpeg"/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4.png"/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6.png"/><Relationship Id="rId2" Type="http://schemas.openxmlformats.org/officeDocument/2006/relationships/image" Target="../media/image105.png"/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hyperlink" Target="owners_augmented_reality_video.wmv" TargetMode="External"/><Relationship Id="rId1" Type="http://schemas.openxmlformats.org/officeDocument/2006/relationships/slideLayout" Target="../slideLayouts/slideLayout2.xml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hyperlink" Target="SPVPraxe.avi" TargetMode="External"/><Relationship Id="rId2" Type="http://schemas.openxmlformats.org/officeDocument/2006/relationships/hyperlink" Target="SPV.avi" TargetMode="External"/><Relationship Id="rId1" Type="http://schemas.openxmlformats.org/officeDocument/2006/relationships/slideLayout" Target="../slideLayouts/slideLayout2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7.jpeg"/><Relationship Id="rId1" Type="http://schemas.openxmlformats.org/officeDocument/2006/relationships/slideLayout" Target="../slideLayouts/slideLayout2.xml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hyperlink" Target="Mail%20handling%20task.avi" TargetMode="External"/><Relationship Id="rId2" Type="http://schemas.openxmlformats.org/officeDocument/2006/relationships/hyperlink" Target="MoCap.flv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MoCapFORD.avi" TargetMode="External"/><Relationship Id="rId4" Type="http://schemas.openxmlformats.org/officeDocument/2006/relationships/hyperlink" Target="MoCapErgonomy.flv" TargetMode="Externa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8.gif"/><Relationship Id="rId1" Type="http://schemas.openxmlformats.org/officeDocument/2006/relationships/slideLayout" Target="../slideLayouts/slideLayout2.xml"/></Relationships>
</file>

<file path=ppt/slides/_rels/slide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cs-CZ" dirty="0" smtClean="0"/>
              <a:t>Nástroje virtuální reality</a:t>
            </a:r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3275856" y="5805264"/>
            <a:ext cx="7406640" cy="1752600"/>
          </a:xfrm>
        </p:spPr>
        <p:txBody>
          <a:bodyPr/>
          <a:lstStyle/>
          <a:p>
            <a:r>
              <a:rPr lang="cs-CZ" dirty="0" smtClean="0"/>
              <a:t>Rokycany, 2.12. 2010</a:t>
            </a:r>
            <a:endParaRPr lang="cs-CZ" dirty="0"/>
          </a:p>
        </p:txBody>
      </p:sp>
      <p:pic>
        <p:nvPicPr>
          <p:cNvPr id="1026" name="Picture 2" descr="http://comictan.com/wp-content/uploads/virtual-reality-fullsiz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54435" y="2011037"/>
            <a:ext cx="5227989" cy="36656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Procesní plánování - DPE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s-CZ"/>
          </a:p>
        </p:txBody>
      </p:sp>
      <p:pic>
        <p:nvPicPr>
          <p:cNvPr id="77826" name="Picture 2" descr="http://www.digitov.zcu.cz/napln/procesni_graf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5984" y="1857364"/>
            <a:ext cx="5715000" cy="4229101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err="1" smtClean="0"/>
              <a:t>Process</a:t>
            </a:r>
            <a:r>
              <a:rPr lang="cs-CZ" dirty="0" smtClean="0"/>
              <a:t> </a:t>
            </a:r>
            <a:r>
              <a:rPr lang="cs-CZ" dirty="0" err="1" smtClean="0"/>
              <a:t>Designer</a:t>
            </a:r>
            <a:endParaRPr lang="cs-CZ" dirty="0"/>
          </a:p>
        </p:txBody>
      </p:sp>
      <p:pic>
        <p:nvPicPr>
          <p:cNvPr id="83970" name="Picture 2" descr="Tecnomatix APV - Process Designer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14678" y="2357430"/>
            <a:ext cx="4151151" cy="3005434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Ergonomie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>
                <a:hlinkClick r:id="rId2" action="ppaction://hlinkfile"/>
              </a:rPr>
              <a:t>VIDEO</a:t>
            </a:r>
            <a:endParaRPr lang="cs-CZ" dirty="0"/>
          </a:p>
        </p:txBody>
      </p:sp>
      <p:pic>
        <p:nvPicPr>
          <p:cNvPr id="84996" name="Picture 4" descr="http://www.motionanalysis.com/images/industrial/jackey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10250" y="-214338"/>
            <a:ext cx="3333750" cy="2857500"/>
          </a:xfrm>
          <a:prstGeom prst="rect">
            <a:avLst/>
          </a:prstGeom>
          <a:noFill/>
        </p:spPr>
      </p:pic>
      <p:pic>
        <p:nvPicPr>
          <p:cNvPr id="84994" name="Picture 2" descr="http://support.dell.com/support/edocs/storage/RAID/66JVW/p2ssaf01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894126" y="2143116"/>
            <a:ext cx="7249874" cy="4535467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Simulace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err="1" smtClean="0"/>
              <a:t>Rockwell</a:t>
            </a:r>
            <a:r>
              <a:rPr lang="cs-CZ" dirty="0" smtClean="0"/>
              <a:t> ARENA</a:t>
            </a:r>
          </a:p>
          <a:p>
            <a:r>
              <a:rPr lang="cs-CZ" dirty="0" smtClean="0">
                <a:hlinkClick r:id="rId2" action="ppaction://hlinkfile"/>
              </a:rPr>
              <a:t>Siemens </a:t>
            </a:r>
            <a:r>
              <a:rPr lang="cs-CZ" dirty="0" err="1" smtClean="0">
                <a:hlinkClick r:id="rId2" action="ppaction://hlinkfile"/>
              </a:rPr>
              <a:t>Plant</a:t>
            </a:r>
            <a:r>
              <a:rPr lang="cs-CZ" dirty="0" smtClean="0">
                <a:hlinkClick r:id="rId2" action="ppaction://hlinkfile"/>
              </a:rPr>
              <a:t> </a:t>
            </a:r>
            <a:r>
              <a:rPr lang="cs-CZ" dirty="0" err="1" smtClean="0">
                <a:hlinkClick r:id="rId2" action="ppaction://hlinkfile"/>
              </a:rPr>
              <a:t>Simulation</a:t>
            </a:r>
            <a:endParaRPr lang="cs-CZ" dirty="0" smtClean="0"/>
          </a:p>
          <a:p>
            <a:r>
              <a:rPr lang="cs-CZ" dirty="0" smtClean="0"/>
              <a:t>QUEST</a:t>
            </a:r>
            <a:endParaRPr lang="cs-CZ" dirty="0"/>
          </a:p>
        </p:txBody>
      </p:sp>
      <p:pic>
        <p:nvPicPr>
          <p:cNvPr id="76802" name="Picture 2" descr="http://upload.wikimedia.org/wikipedia/en/5/58/RockwellArenaScreensho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43306" y="3071810"/>
            <a:ext cx="5133948" cy="3312049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CO JE TO VIRTUÁLNÍ REALITA?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82296" indent="0" algn="ctr">
              <a:buNone/>
            </a:pPr>
            <a:r>
              <a:rPr lang="cs-CZ" sz="28700" dirty="0" smtClean="0"/>
              <a:t>?</a:t>
            </a:r>
            <a:endParaRPr lang="cs-CZ" sz="28700" dirty="0"/>
          </a:p>
        </p:txBody>
      </p:sp>
    </p:spTree>
    <p:extLst>
      <p:ext uri="{BB962C8B-B14F-4D97-AF65-F5344CB8AC3E}">
        <p14:creationId xmlns:p14="http://schemas.microsoft.com/office/powerpoint/2010/main" val="1017107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Definice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technologie, která umožňuje uživateli komunikovat s počítačem simulovaným prostředím reálného nebo imaginárního světa</a:t>
            </a:r>
          </a:p>
        </p:txBody>
      </p:sp>
      <p:pic>
        <p:nvPicPr>
          <p:cNvPr id="2050" name="Picture 2" descr="C:\Users\Tucnak\Documents\Prednaska-Rokycany\vojak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896" y="2996952"/>
            <a:ext cx="5040560" cy="328325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Aspekty VR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Vizuální komunikace</a:t>
            </a:r>
          </a:p>
          <a:p>
            <a:pPr lvl="1"/>
            <a:r>
              <a:rPr lang="cs-CZ" dirty="0" smtClean="0"/>
              <a:t>Stereoskopie</a:t>
            </a:r>
          </a:p>
          <a:p>
            <a:r>
              <a:rPr lang="cs-CZ" dirty="0" smtClean="0"/>
              <a:t>Další smyslové vjemy</a:t>
            </a:r>
          </a:p>
          <a:p>
            <a:pPr lvl="1"/>
            <a:r>
              <a:rPr lang="cs-CZ" dirty="0" smtClean="0"/>
              <a:t>Zvuk, hmat</a:t>
            </a:r>
          </a:p>
          <a:p>
            <a:r>
              <a:rPr lang="cs-CZ" dirty="0" smtClean="0"/>
              <a:t>Zpětná vazba</a:t>
            </a:r>
            <a:endParaRPr lang="cs-CZ" dirty="0"/>
          </a:p>
        </p:txBody>
      </p:sp>
      <p:pic>
        <p:nvPicPr>
          <p:cNvPr id="3074" name="Picture 2" descr="I MAX 3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324655"/>
            <a:ext cx="3810000" cy="385762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  <a:extLst/>
        </p:spPr>
      </p:pic>
      <p:pic>
        <p:nvPicPr>
          <p:cNvPr id="3076" name="Picture 4" descr="Hapticke rukavic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6826">
            <a:off x="467544" y="4437111"/>
            <a:ext cx="3240360" cy="2167589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  <p:pic>
        <p:nvPicPr>
          <p:cNvPr id="3078" name="Picture 6" descr="Haptický ovladač se 3 stupni volnosti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3645024"/>
            <a:ext cx="2438400" cy="249555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OSNOVA PREZENTACE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3D vnímání</a:t>
            </a:r>
          </a:p>
          <a:p>
            <a:r>
              <a:rPr lang="cs-CZ" dirty="0" smtClean="0"/>
              <a:t>Historie</a:t>
            </a:r>
          </a:p>
          <a:p>
            <a:r>
              <a:rPr lang="cs-CZ" dirty="0" smtClean="0"/>
              <a:t>Principy zobrazování opravdového 3D</a:t>
            </a:r>
          </a:p>
          <a:p>
            <a:r>
              <a:rPr lang="cs-CZ" dirty="0" smtClean="0"/>
              <a:t>CAVE – jeskyně pro projekce</a:t>
            </a:r>
          </a:p>
          <a:p>
            <a:r>
              <a:rPr lang="cs-CZ" dirty="0" smtClean="0"/>
              <a:t>Další neobvyklé typy projekcí</a:t>
            </a:r>
          </a:p>
          <a:p>
            <a:r>
              <a:rPr lang="cs-CZ" dirty="0" smtClean="0"/>
              <a:t>Aplikace</a:t>
            </a:r>
          </a:p>
          <a:p>
            <a:r>
              <a:rPr lang="cs-CZ" dirty="0" smtClean="0"/>
              <a:t>Ukázka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5548656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Objev stereoskopie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Sir </a:t>
            </a:r>
            <a:r>
              <a:rPr lang="cs-CZ" i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Charles </a:t>
            </a:r>
            <a:r>
              <a:rPr lang="cs-CZ" i="1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Wheatstone</a:t>
            </a:r>
            <a:r>
              <a:rPr lang="cs-CZ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cs-CZ" dirty="0" smtClean="0"/>
              <a:t>roku 1838</a:t>
            </a:r>
          </a:p>
          <a:p>
            <a:r>
              <a:rPr lang="cs-CZ" dirty="0" smtClean="0"/>
              <a:t>V roce 1840 byl pak za objev stereoskopie oceněn medailí královské vědecké rady</a:t>
            </a:r>
          </a:p>
          <a:p>
            <a:endParaRPr lang="cs-CZ" dirty="0"/>
          </a:p>
        </p:txBody>
      </p:sp>
      <p:pic>
        <p:nvPicPr>
          <p:cNvPr id="2050" name="Picture 2" descr="http://upload.wikimedia.org/wikipedia/commons/thumb/3/37/Wheatstone_Charles_drawing_1868.jpg/225px-Wheatstone_Charles_drawing_186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80852" y="3429000"/>
            <a:ext cx="2862967" cy="316835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3D vnímání</a:t>
            </a:r>
            <a:endParaRPr lang="cs-CZ" dirty="0"/>
          </a:p>
        </p:txBody>
      </p:sp>
      <p:pic>
        <p:nvPicPr>
          <p:cNvPr id="4" name="Zástupný symbol pro obsah 3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87824" y="1268760"/>
            <a:ext cx="4536504" cy="54097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OKRUHY VÝZKUMU </a:t>
            </a:r>
            <a:r>
              <a:rPr lang="cs-CZ" dirty="0" err="1" smtClean="0"/>
              <a:t>DigTov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Digitální továrna</a:t>
            </a:r>
          </a:p>
          <a:p>
            <a:pPr lvl="1"/>
            <a:r>
              <a:rPr lang="cs-CZ" dirty="0" smtClean="0"/>
              <a:t>Modelování layoutu a optimalizace</a:t>
            </a:r>
          </a:p>
          <a:p>
            <a:pPr lvl="1"/>
            <a:r>
              <a:rPr lang="cs-CZ" dirty="0" smtClean="0"/>
              <a:t>Procesní plánování</a:t>
            </a:r>
          </a:p>
          <a:p>
            <a:pPr lvl="1"/>
            <a:r>
              <a:rPr lang="cs-CZ" dirty="0" smtClean="0"/>
              <a:t>Ergonomie</a:t>
            </a:r>
          </a:p>
          <a:p>
            <a:pPr lvl="1"/>
            <a:r>
              <a:rPr lang="cs-CZ" dirty="0" smtClean="0"/>
              <a:t>Simulace výroby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3D Obrázky</a:t>
            </a:r>
            <a:endParaRPr lang="cs-CZ" dirty="0"/>
          </a:p>
        </p:txBody>
      </p:sp>
      <p:pic>
        <p:nvPicPr>
          <p:cNvPr id="5124" name="Picture 4" descr="Right Imag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3429" y="1626178"/>
            <a:ext cx="2857500" cy="23431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Left Imag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1080" y="1626177"/>
            <a:ext cx="2857500" cy="23431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8" name="Picture 8" descr="http://www.jadem.wz.cz/kresby/oci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1475656" y="4385838"/>
            <a:ext cx="6480720" cy="2321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ovnoramenný trojúhelník 4"/>
          <p:cNvSpPr/>
          <p:nvPr/>
        </p:nvSpPr>
        <p:spPr>
          <a:xfrm rot="10800000">
            <a:off x="2159731" y="3969328"/>
            <a:ext cx="1800200" cy="1459069"/>
          </a:xfrm>
          <a:prstGeom prst="triangle">
            <a:avLst>
              <a:gd name="adj" fmla="val 50475"/>
            </a:avLst>
          </a:prstGeom>
          <a:solidFill>
            <a:schemeClr val="accent1">
              <a:alpha val="4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0" name="Rovnoramenný trojúhelník 9"/>
          <p:cNvSpPr/>
          <p:nvPr/>
        </p:nvSpPr>
        <p:spPr>
          <a:xfrm rot="10800000">
            <a:off x="5292080" y="3961364"/>
            <a:ext cx="1800200" cy="1459069"/>
          </a:xfrm>
          <a:prstGeom prst="triangle">
            <a:avLst>
              <a:gd name="adj" fmla="val 50475"/>
            </a:avLst>
          </a:prstGeom>
          <a:solidFill>
            <a:schemeClr val="accent3">
              <a:alpha val="4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5502242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3D Video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Coyote Falls In Stereo 3D</a:t>
            </a:r>
            <a:endParaRPr lang="cs-CZ" dirty="0"/>
          </a:p>
        </p:txBody>
      </p:sp>
      <p:pic>
        <p:nvPicPr>
          <p:cNvPr id="6146" name="Picture 2" descr="http://gifsanimados.espaciolatino.com/x_corr22fr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2852936"/>
            <a:ext cx="1704975" cy="2857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Oválný popisek 3"/>
          <p:cNvSpPr/>
          <p:nvPr/>
        </p:nvSpPr>
        <p:spPr>
          <a:xfrm>
            <a:off x="3684687" y="2060848"/>
            <a:ext cx="4896544" cy="2016224"/>
          </a:xfrm>
          <a:prstGeom prst="wedgeEllipseCallout">
            <a:avLst>
              <a:gd name="adj1" fmla="val -55389"/>
              <a:gd name="adj2" fmla="val 47665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5" name="TextovéPole 4"/>
          <p:cNvSpPr txBox="1"/>
          <p:nvPr/>
        </p:nvSpPr>
        <p:spPr>
          <a:xfrm>
            <a:off x="4139952" y="2684239"/>
            <a:ext cx="417646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hlinkClick r:id="rId3" action="ppaction://hlinkfile"/>
              </a:rPr>
              <a:t>PLAY ME!!@$%&amp;</a:t>
            </a:r>
            <a:endParaRPr lang="cs-CZ" sz="4400" dirty="0"/>
          </a:p>
        </p:txBody>
      </p:sp>
    </p:spTree>
    <p:extLst>
      <p:ext uri="{BB962C8B-B14F-4D97-AF65-F5344CB8AC3E}">
        <p14:creationId xmlns:p14="http://schemas.microsoft.com/office/powerpoint/2010/main" val="17086347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Po</a:t>
            </a:r>
            <a:r>
              <a:rPr lang="cs-CZ" dirty="0" smtClean="0"/>
              <a:t>řízení 3D obrázků</a:t>
            </a:r>
            <a:br>
              <a:rPr lang="cs-CZ" dirty="0" smtClean="0"/>
            </a:br>
            <a:r>
              <a:rPr lang="cs-CZ" dirty="0" smtClean="0"/>
              <a:t>JAK SI POSTAVIT FOTOAPARÁT?</a:t>
            </a:r>
            <a:endParaRPr lang="cs-CZ" dirty="0"/>
          </a:p>
        </p:txBody>
      </p:sp>
      <p:pic>
        <p:nvPicPr>
          <p:cNvPr id="4100" name="Picture 4" descr="Glueing the bodie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560614"/>
            <a:ext cx="3810000" cy="403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The winding linkag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1556792"/>
            <a:ext cx="4210050" cy="22479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front pannel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90120" y="4077072"/>
            <a:ext cx="4762500" cy="2200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323569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A JE TO…</a:t>
            </a:r>
            <a:endParaRPr lang="cs-CZ" dirty="0"/>
          </a:p>
        </p:txBody>
      </p:sp>
      <p:pic>
        <p:nvPicPr>
          <p:cNvPr id="8194" name="Picture 2" descr="The EM3D Stereosccopic Camer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1916831"/>
            <a:ext cx="4991100" cy="3381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ovéPole 3"/>
          <p:cNvSpPr txBox="1"/>
          <p:nvPr/>
        </p:nvSpPr>
        <p:spPr>
          <a:xfrm>
            <a:off x="3059832" y="6021288"/>
            <a:ext cx="5400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>
                <a:hlinkClick r:id="rId3"/>
              </a:rPr>
              <a:t>http://www.teawamutu.net/stereoscopic/em3d.html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2244354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DNES</a:t>
            </a:r>
            <a:endParaRPr lang="cs-CZ" dirty="0"/>
          </a:p>
        </p:txBody>
      </p:sp>
      <p:pic>
        <p:nvPicPr>
          <p:cNvPr id="4" name="Picture 2" descr="http://schubincafe.com/files/2010/03/panasonic_fullhd_3d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3212976"/>
            <a:ext cx="4286250" cy="321945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/>
        </p:spPr>
      </p:pic>
      <p:pic>
        <p:nvPicPr>
          <p:cNvPr id="7170" name="Picture 2" descr="Fujifilm 3D camera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020"/>
          <a:stretch/>
        </p:blipFill>
        <p:spPr bwMode="auto">
          <a:xfrm>
            <a:off x="611560" y="1556792"/>
            <a:ext cx="4438650" cy="3034002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221664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475656" y="260648"/>
            <a:ext cx="749808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cs-CZ" dirty="0" smtClean="0"/>
              <a:t>ZOBRAZOVACÍ TECHNIKY</a:t>
            </a:r>
            <a:br>
              <a:rPr lang="cs-CZ" dirty="0" smtClean="0"/>
            </a:br>
            <a:r>
              <a:rPr lang="cs-CZ" dirty="0" smtClean="0"/>
              <a:t>VIRTUÁLNÍ REALITY</a:t>
            </a:r>
            <a:endParaRPr lang="cs-CZ" dirty="0"/>
          </a:p>
        </p:txBody>
      </p:sp>
      <p:pic>
        <p:nvPicPr>
          <p:cNvPr id="9218" name="Picture 2" descr="http://www.emercedesbenz.com/Images/Apr06/18DesignOfTheMercedesSClass/Virtual_Reality-IMG_521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5" y="1599556"/>
            <a:ext cx="5923132" cy="4565748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9014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HISTORIE</a:t>
            </a:r>
            <a:endParaRPr lang="cs-CZ" dirty="0"/>
          </a:p>
        </p:txBody>
      </p:sp>
      <p:pic>
        <p:nvPicPr>
          <p:cNvPr id="12290" name="Picture 2" descr="http://www.best-norman-rockwell-art.com/images/1922-01-14-Saturday-Evening-Post-Norman-Rockwell-cover-Boy-with-Stereoscope-no-logo-400-Digimarc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25138" y="1268226"/>
            <a:ext cx="4855209" cy="53285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662621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Stereoskop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s-CZ"/>
          </a:p>
        </p:txBody>
      </p:sp>
      <p:pic>
        <p:nvPicPr>
          <p:cNvPr id="4" name="Obrázek 3" descr="G:\Doc\gali-3d\Clanky\PixelClanek2\Obrazky\Wheatstone_stereoscope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71736" y="1357298"/>
            <a:ext cx="4667250" cy="5257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Stereoskop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s-CZ"/>
          </a:p>
        </p:txBody>
      </p:sp>
      <p:pic>
        <p:nvPicPr>
          <p:cNvPr id="18434" name="Picture 2" descr="File:StereopticonColumbusMuseum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31840" y="1151597"/>
            <a:ext cx="3797614" cy="506348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s-CZ" dirty="0"/>
          </a:p>
        </p:txBody>
      </p:sp>
      <p:pic>
        <p:nvPicPr>
          <p:cNvPr id="4" name="Picture 4" descr="http://upload.wikimedia.org/wikipedia/commons/3/3d/XEyeStCdNYCSmal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00298" y="357166"/>
            <a:ext cx="4810125" cy="2428875"/>
          </a:xfrm>
          <a:prstGeom prst="rect">
            <a:avLst/>
          </a:prstGeom>
          <a:noFill/>
        </p:spPr>
      </p:pic>
      <p:pic>
        <p:nvPicPr>
          <p:cNvPr id="19458" name="Picture 2" descr="File:Charles Street Mall, Boston Common, by Soule, John P., 1827-1904 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1538" y="2857496"/>
            <a:ext cx="7620000" cy="3790950"/>
          </a:xfrm>
          <a:prstGeom prst="rect">
            <a:avLst/>
          </a:prstGeom>
          <a:noFill/>
        </p:spPr>
      </p:pic>
      <p:pic>
        <p:nvPicPr>
          <p:cNvPr id="10242" name="Picture 2" descr="http://upload.wikimedia.org/wikipedia/commons/thumb/f/f6/Holmes_stereoscope.jpg/608px-Holmes_stereoscope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203450"/>
            <a:ext cx="1728192" cy="17026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err="1" smtClean="0"/>
              <a:t>Product</a:t>
            </a:r>
            <a:r>
              <a:rPr lang="cs-CZ" dirty="0" smtClean="0"/>
              <a:t> </a:t>
            </a:r>
            <a:r>
              <a:rPr lang="cs-CZ" dirty="0" err="1" smtClean="0"/>
              <a:t>Lifecycle</a:t>
            </a:r>
            <a:r>
              <a:rPr lang="cs-CZ" dirty="0" smtClean="0"/>
              <a:t> Management</a:t>
            </a:r>
            <a:endParaRPr lang="cs-CZ" dirty="0"/>
          </a:p>
        </p:txBody>
      </p:sp>
      <p:pic>
        <p:nvPicPr>
          <p:cNvPr id="81922" name="Picture 2" descr="http://www.digitov.zcu.cz/napln/paralelni_inzenyrstvi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74887" y="2590800"/>
            <a:ext cx="5819775" cy="2514600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Kapesní stereoskop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s-CZ"/>
          </a:p>
        </p:txBody>
      </p:sp>
      <p:pic>
        <p:nvPicPr>
          <p:cNvPr id="20482" name="Picture 2" descr="http://upload.wikimedia.org/wikipedia/commons/9/99/Company_of_ladies_watching_stereoscopic_photographs_by_Jacob_Spoel_1820-186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728" y="1428736"/>
            <a:ext cx="6072230" cy="512577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cs-CZ" dirty="0" smtClean="0"/>
              <a:t>Vynálezce</a:t>
            </a:r>
            <a:br>
              <a:rPr lang="cs-CZ" dirty="0" smtClean="0"/>
            </a:br>
            <a:r>
              <a:rPr lang="cs-CZ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Sir </a:t>
            </a:r>
            <a:r>
              <a:rPr lang="cs-CZ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David </a:t>
            </a:r>
            <a:r>
              <a:rPr lang="cs-CZ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Brewster</a:t>
            </a:r>
            <a:r>
              <a:rPr lang="cs-CZ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(1781-1868)</a:t>
            </a:r>
            <a:endParaRPr lang="cs-CZ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Zástupný symbol pro obsah 3" descr="G:\Doc\gali-3d\Clanky\PixelClanek2\Obrazky\Brewster_stereoskop3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00165" y="2000240"/>
            <a:ext cx="3004861" cy="3571900"/>
          </a:xfrm>
          <a:prstGeom prst="rect">
            <a:avLst/>
          </a:prstGeom>
          <a:noFill/>
        </p:spPr>
      </p:pic>
      <p:pic>
        <p:nvPicPr>
          <p:cNvPr id="5" name="Obrázek 4" descr="G:\Grafika\Olympus_prenos\Eastbourne_ISU_2005\P1010212.JPG"/>
          <p:cNvPicPr/>
          <p:nvPr/>
        </p:nvPicPr>
        <p:blipFill>
          <a:blip r:embed="rId3" cstate="print"/>
          <a:srcRect l="24475" r="12587"/>
          <a:stretch>
            <a:fillRect/>
          </a:stretch>
        </p:blipFill>
        <p:spPr bwMode="auto">
          <a:xfrm>
            <a:off x="5072066" y="1571612"/>
            <a:ext cx="3175000" cy="3895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8" name="Picture 4" descr="http://www.mhf.krakow.pl/dekada2009/doznaje/stereoskop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3501008"/>
            <a:ext cx="6096000" cy="3124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Rok 1903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s-CZ"/>
          </a:p>
        </p:txBody>
      </p:sp>
      <p:pic>
        <p:nvPicPr>
          <p:cNvPr id="11266" name="Picture 2" descr="http://www.tyden.cz/obrazek/stereoskop-475306db40e20_300x225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487722">
            <a:off x="4742939" y="1343658"/>
            <a:ext cx="4128459" cy="309634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24780252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Kapesní stereoskop - později</a:t>
            </a:r>
            <a:endParaRPr lang="cs-CZ" dirty="0"/>
          </a:p>
        </p:txBody>
      </p:sp>
      <p:pic>
        <p:nvPicPr>
          <p:cNvPr id="21506" name="Picture 2" descr="http://upload.wikimedia.org/wikipedia/commons/6/6f/Sterosco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44208" y="3068960"/>
            <a:ext cx="2305050" cy="2695576"/>
          </a:xfrm>
          <a:prstGeom prst="rect">
            <a:avLst/>
          </a:prstGeom>
          <a:noFill/>
        </p:spPr>
      </p:pic>
      <p:pic>
        <p:nvPicPr>
          <p:cNvPr id="21508" name="Picture 4" descr="File:Pocket stereoscop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58552" y="2732552"/>
            <a:ext cx="4786346" cy="336839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cs-CZ" dirty="0" smtClean="0"/>
              <a:t>PRINCIPY ZOBRAZENÍ STEREOSKOPIE</a:t>
            </a:r>
            <a:endParaRPr lang="cs-CZ" dirty="0"/>
          </a:p>
        </p:txBody>
      </p:sp>
      <p:pic>
        <p:nvPicPr>
          <p:cNvPr id="13314" name="Picture 2" descr="[thesisboard01thumbnails.jpg]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39" r="7357"/>
          <a:stretch/>
        </p:blipFill>
        <p:spPr bwMode="auto">
          <a:xfrm>
            <a:off x="1153682" y="2023163"/>
            <a:ext cx="7357929" cy="48348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04632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File:Stereograph as an educator - anaglyph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28926" y="1000108"/>
            <a:ext cx="5476875" cy="5705476"/>
          </a:xfrm>
          <a:prstGeom prst="rect">
            <a:avLst/>
          </a:prstGeom>
          <a:noFill/>
        </p:spPr>
      </p:pic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Anaglyf</a:t>
            </a:r>
            <a:endParaRPr lang="cs-CZ" dirty="0"/>
          </a:p>
        </p:txBody>
      </p:sp>
      <p:pic>
        <p:nvPicPr>
          <p:cNvPr id="4" name="Zástupný symbol pro obsah 3"/>
          <p:cNvPicPr>
            <a:picLocks noGrp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15616" y="3717032"/>
            <a:ext cx="2095500" cy="1619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Obrázek 4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3156" y="5445224"/>
            <a:ext cx="1905000" cy="971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s-CZ"/>
          </a:p>
        </p:txBody>
      </p:sp>
      <p:pic>
        <p:nvPicPr>
          <p:cNvPr id="4" name="Obrázek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71670" y="428604"/>
            <a:ext cx="6000792" cy="60007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Anaglyf</a:t>
            </a:r>
            <a:endParaRPr lang="cs-CZ" dirty="0"/>
          </a:p>
        </p:txBody>
      </p:sp>
      <p:graphicFrame>
        <p:nvGraphicFramePr>
          <p:cNvPr id="4" name="Zástupný symbol pro obsah 3"/>
          <p:cNvGraphicFramePr>
            <a:graphicFrameLocks noGrp="1"/>
          </p:cNvGraphicFramePr>
          <p:nvPr>
            <p:ph idx="1"/>
          </p:nvPr>
        </p:nvGraphicFramePr>
        <p:xfrm>
          <a:off x="2260282" y="1571612"/>
          <a:ext cx="5848985" cy="4074322"/>
        </p:xfrm>
        <a:graphic>
          <a:graphicData uri="http://schemas.openxmlformats.org/drawingml/2006/table">
            <a:tbl>
              <a:tblPr/>
              <a:tblGrid>
                <a:gridCol w="2954660"/>
                <a:gridCol w="2894325"/>
              </a:tblGrid>
              <a:tr h="660562"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2800" b="1" cap="all" dirty="0">
                          <a:latin typeface="Times New Roman"/>
                          <a:ea typeface="Times New Roman"/>
                        </a:rPr>
                        <a:t>Výhody</a:t>
                      </a:r>
                      <a:endParaRPr lang="cs-CZ" sz="28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2800" b="1" cap="all" dirty="0">
                          <a:latin typeface="Times New Roman"/>
                          <a:ea typeface="Times New Roman"/>
                        </a:rPr>
                        <a:t>Nevýhody</a:t>
                      </a:r>
                      <a:endParaRPr lang="cs-CZ" sz="28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60562"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2800">
                          <a:latin typeface="Times New Roman"/>
                          <a:ea typeface="Times New Roman"/>
                        </a:rPr>
                        <a:t>Levná technologie</a:t>
                      </a:r>
                    </a:p>
                  </a:txBody>
                  <a:tcPr marL="68580" marR="68580" marT="0" marB="0">
                    <a:lnL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2800">
                          <a:latin typeface="Times New Roman"/>
                          <a:ea typeface="Times New Roman"/>
                        </a:rPr>
                        <a:t>Totální ztráta barevné informace</a:t>
                      </a:r>
                    </a:p>
                  </a:txBody>
                  <a:tcPr marL="68580" marR="68580" marT="0" marB="0">
                    <a:lnL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60562"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2800">
                          <a:latin typeface="Times New Roman"/>
                          <a:ea typeface="Times New Roman"/>
                        </a:rPr>
                        <a:t>Možnost tisku</a:t>
                      </a:r>
                    </a:p>
                  </a:txBody>
                  <a:tcPr marL="68580" marR="68580" marT="0" marB="0">
                    <a:lnL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2800" dirty="0">
                          <a:latin typeface="Times New Roman"/>
                          <a:ea typeface="Times New Roman"/>
                        </a:rPr>
                        <a:t>Standardní kompresní algoritmy deformují barevné složky – nevhodné pro DVD</a:t>
                      </a:r>
                    </a:p>
                  </a:txBody>
                  <a:tcPr marL="68580" marR="68580" marT="0" marB="0">
                    <a:lnL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60562"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2800" dirty="0">
                          <a:latin typeface="Times New Roman"/>
                          <a:ea typeface="Times New Roman"/>
                        </a:rPr>
                        <a:t>Standardní projektory a TV systémy</a:t>
                      </a:r>
                    </a:p>
                  </a:txBody>
                  <a:tcPr marL="68580" marR="68580" marT="0" marB="0">
                    <a:lnL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Pasivní stereoskopie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s-CZ"/>
          </a:p>
        </p:txBody>
      </p:sp>
      <p:pic>
        <p:nvPicPr>
          <p:cNvPr id="4" name="Obrázek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46498" y="1556792"/>
            <a:ext cx="4762500" cy="476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ovéPole 4"/>
          <p:cNvSpPr txBox="1"/>
          <p:nvPr/>
        </p:nvSpPr>
        <p:spPr>
          <a:xfrm>
            <a:off x="7812360" y="6301083"/>
            <a:ext cx="10081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>
                <a:hlinkClick r:id="rId3" action="ppaction://hlinkfile"/>
              </a:rPr>
              <a:t>VIDEO</a:t>
            </a:r>
            <a:endParaRPr lang="cs-CZ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Již v 50-</a:t>
            </a:r>
            <a:r>
              <a:rPr lang="cs-CZ" dirty="0" err="1" smtClean="0"/>
              <a:t>tých</a:t>
            </a:r>
            <a:r>
              <a:rPr lang="cs-CZ" dirty="0" smtClean="0"/>
              <a:t> letech</a:t>
            </a:r>
            <a:endParaRPr lang="cs-CZ" dirty="0"/>
          </a:p>
        </p:txBody>
      </p:sp>
      <p:pic>
        <p:nvPicPr>
          <p:cNvPr id="4" name="Zástupný symbol pro obsah 3" descr="E:\Presentace\INTERKAMERA\Clanky\PixelClanek2\Obrazky\StereoMoviePouster.tif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29231" y="1447800"/>
            <a:ext cx="3111087" cy="48006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Reverse </a:t>
            </a:r>
            <a:r>
              <a:rPr lang="cs-CZ" dirty="0" err="1" smtClean="0"/>
              <a:t>engineering</a:t>
            </a:r>
            <a:r>
              <a:rPr lang="cs-CZ" dirty="0" smtClean="0"/>
              <a:t> (autíčko)</a:t>
            </a:r>
            <a:endParaRPr lang="cs-CZ" dirty="0"/>
          </a:p>
        </p:txBody>
      </p:sp>
      <p:pic>
        <p:nvPicPr>
          <p:cNvPr id="86018" name="Picture 2" descr="C:\Documents and Settings\Pjotr\Local Settings\Temporary Internet Files\Content.IE5\45M65724\MCj04377190000[1]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00298" y="2786058"/>
            <a:ext cx="4797624" cy="2960696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s-CZ"/>
          </a:p>
        </p:txBody>
      </p:sp>
      <p:pic>
        <p:nvPicPr>
          <p:cNvPr id="4" name="Obrázek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85852" y="1357298"/>
            <a:ext cx="2954016" cy="18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Obrázek 4" descr="E:\Presentace\INTERKAMERA\Clanky\PixelClanek2\Obrazky\Modern_passive_projetion_GALI-3D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14942" y="2071678"/>
            <a:ext cx="2952115" cy="3960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graphicFrame>
        <p:nvGraphicFramePr>
          <p:cNvPr id="4" name="Zástupný symbol pro obsah 3"/>
          <p:cNvGraphicFramePr>
            <a:graphicFrameLocks noGrp="1"/>
          </p:cNvGraphicFramePr>
          <p:nvPr>
            <p:ph idx="1"/>
          </p:nvPr>
        </p:nvGraphicFramePr>
        <p:xfrm>
          <a:off x="2260282" y="1500175"/>
          <a:ext cx="5848985" cy="4286280"/>
        </p:xfrm>
        <a:graphic>
          <a:graphicData uri="http://schemas.openxmlformats.org/drawingml/2006/table">
            <a:tbl>
              <a:tblPr/>
              <a:tblGrid>
                <a:gridCol w="2924175"/>
                <a:gridCol w="2924810"/>
              </a:tblGrid>
              <a:tr h="857256"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2400" b="1" cap="all" dirty="0">
                          <a:latin typeface="Times New Roman"/>
                          <a:ea typeface="Times New Roman"/>
                        </a:rPr>
                        <a:t>Výhody</a:t>
                      </a:r>
                      <a:endParaRPr lang="cs-CZ" sz="24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2400" b="1" cap="all" dirty="0">
                          <a:latin typeface="Times New Roman"/>
                          <a:ea typeface="Times New Roman"/>
                        </a:rPr>
                        <a:t>Nevýhody</a:t>
                      </a:r>
                      <a:endParaRPr lang="cs-CZ" sz="24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14512"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2400">
                          <a:latin typeface="Times New Roman"/>
                          <a:ea typeface="Times New Roman"/>
                        </a:rPr>
                        <a:t>Plnobarevné zobrazení</a:t>
                      </a:r>
                    </a:p>
                  </a:txBody>
                  <a:tcPr marL="68580" marR="68580" marT="0" marB="0">
                    <a:lnL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2400">
                          <a:latin typeface="Times New Roman"/>
                          <a:ea typeface="Times New Roman"/>
                        </a:rPr>
                        <a:t>Náročná projekční technologie ze dvou projektorů</a:t>
                      </a:r>
                    </a:p>
                  </a:txBody>
                  <a:tcPr marL="68580" marR="68580" marT="0" marB="0">
                    <a:lnL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57256"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2400">
                          <a:latin typeface="Times New Roman"/>
                          <a:ea typeface="Times New Roman"/>
                        </a:rPr>
                        <a:t>Levné polarizační brýle</a:t>
                      </a:r>
                    </a:p>
                  </a:txBody>
                  <a:tcPr marL="68580" marR="68580" marT="0" marB="0">
                    <a:lnL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2400" dirty="0">
                          <a:latin typeface="Times New Roman"/>
                          <a:ea typeface="Times New Roman"/>
                        </a:rPr>
                        <a:t>Nutné speciální polarizované plátno</a:t>
                      </a:r>
                    </a:p>
                  </a:txBody>
                  <a:tcPr marL="68580" marR="68580" marT="0" marB="0">
                    <a:lnL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57256"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2400">
                          <a:latin typeface="Times New Roman"/>
                          <a:ea typeface="Times New Roman"/>
                        </a:rPr>
                        <a:t>Vhodnost pro velký počet diváků</a:t>
                      </a:r>
                    </a:p>
                  </a:txBody>
                  <a:tcPr marL="68580" marR="68580" marT="0" marB="0">
                    <a:lnL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2400" dirty="0">
                          <a:latin typeface="Times New Roman"/>
                          <a:ea typeface="Times New Roman"/>
                        </a:rPr>
                        <a:t>Problémy s kontrasty a “duchy“</a:t>
                      </a:r>
                    </a:p>
                  </a:txBody>
                  <a:tcPr marL="68580" marR="68580" marT="0" marB="0">
                    <a:lnL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Aktivní stereoskopie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475656" y="1412776"/>
            <a:ext cx="7498080" cy="4800600"/>
          </a:xfrm>
        </p:spPr>
        <p:txBody>
          <a:bodyPr/>
          <a:lstStyle/>
          <a:p>
            <a:endParaRPr lang="cs-CZ"/>
          </a:p>
        </p:txBody>
      </p:sp>
      <p:pic>
        <p:nvPicPr>
          <p:cNvPr id="4" name="Obrázek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71736" y="1571612"/>
            <a:ext cx="4762500" cy="476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ovéPole 4"/>
          <p:cNvSpPr txBox="1"/>
          <p:nvPr/>
        </p:nvSpPr>
        <p:spPr>
          <a:xfrm>
            <a:off x="7812360" y="6334112"/>
            <a:ext cx="10081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>
                <a:hlinkClick r:id="rId3" action="ppaction://hlinkfile"/>
              </a:rPr>
              <a:t>VIDEO</a:t>
            </a:r>
            <a:endParaRPr lang="cs-CZ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Projekční technika - aktivní</a:t>
            </a:r>
            <a:endParaRPr lang="cs-CZ" dirty="0"/>
          </a:p>
        </p:txBody>
      </p:sp>
      <p:pic>
        <p:nvPicPr>
          <p:cNvPr id="4" name="Obrázek 3" descr="E:\Presentace\INTERKAMERA\Clanky\PixelClanek1\Obrazky\DepthQ-Projector-BigRGB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14480" y="1571612"/>
            <a:ext cx="3433584" cy="2370141"/>
          </a:xfrm>
          <a:prstGeom prst="rect">
            <a:avLst/>
          </a:prstGeom>
          <a:noFill/>
        </p:spPr>
      </p:pic>
      <p:pic>
        <p:nvPicPr>
          <p:cNvPr id="5" name="Zástupný symbol pro obsah 4" descr="http://shop.gali-3d.com/foto-produkty/BRNU001-1.jpg"/>
          <p:cNvPicPr>
            <a:picLocks noGrp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64087" y="2086066"/>
            <a:ext cx="3077533" cy="2207030"/>
          </a:xfrm>
          <a:prstGeom prst="rect">
            <a:avLst/>
          </a:prstGeom>
          <a:noFill/>
        </p:spPr>
      </p:pic>
      <p:pic>
        <p:nvPicPr>
          <p:cNvPr id="6" name="Obrázek 5" descr="http://shop.gali-3d.com/foto-produkty/BRNU001-5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714612" y="4143380"/>
            <a:ext cx="1857388" cy="18215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Aktivní stereoskopie - počátky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s-CZ" dirty="0"/>
          </a:p>
        </p:txBody>
      </p:sp>
      <p:pic>
        <p:nvPicPr>
          <p:cNvPr id="4" name="Obrázek 3" descr="G:\Doc\gali-3d\Clanky\PixelClanek2\Obrazky\MechanicShuter.tif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71604" y="1500174"/>
            <a:ext cx="3643338" cy="4752832"/>
          </a:xfrm>
          <a:prstGeom prst="rect">
            <a:avLst/>
          </a:prstGeom>
          <a:noFill/>
        </p:spPr>
      </p:pic>
      <p:pic>
        <p:nvPicPr>
          <p:cNvPr id="5" name="Obrázek 4" descr="G:\Doc\gali-3d\Clanky\PixelClanek2\Obrazky\OldLCD_shutergalsses.tif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5008" y="1357298"/>
            <a:ext cx="2428892" cy="514718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Domácí použití na PC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s-CZ" dirty="0"/>
          </a:p>
        </p:txBody>
      </p:sp>
      <p:pic>
        <p:nvPicPr>
          <p:cNvPr id="4" name="Obrázek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06628" y="1481617"/>
            <a:ext cx="6208709" cy="47334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Nákupní seznam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s-CZ" dirty="0"/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667" t="21539" r="25313" b="28460"/>
          <a:stretch/>
        </p:blipFill>
        <p:spPr bwMode="auto">
          <a:xfrm>
            <a:off x="1276350" y="1412776"/>
            <a:ext cx="7867650" cy="495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853539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s-CZ"/>
          </a:p>
        </p:txBody>
      </p:sp>
      <p:pic>
        <p:nvPicPr>
          <p:cNvPr id="15363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979" t="20769" r="25000" b="27884"/>
          <a:stretch/>
        </p:blipFill>
        <p:spPr bwMode="auto">
          <a:xfrm>
            <a:off x="1271786" y="1052736"/>
            <a:ext cx="7867650" cy="5086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Nákupní seznam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8433237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Grafická karta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 pro full </a:t>
            </a:r>
            <a:r>
              <a:rPr lang="cs-CZ" dirty="0" err="1" smtClean="0"/>
              <a:t>screen</a:t>
            </a:r>
            <a:r>
              <a:rPr lang="cs-CZ" dirty="0" smtClean="0"/>
              <a:t> stereoskopii – </a:t>
            </a:r>
            <a:r>
              <a:rPr lang="cs-CZ" dirty="0" err="1" smtClean="0"/>
              <a:t>GeForce</a:t>
            </a:r>
            <a:r>
              <a:rPr lang="cs-CZ" dirty="0" smtClean="0"/>
              <a:t> od řady 8 – cca od 800Kč</a:t>
            </a:r>
          </a:p>
          <a:p>
            <a:endParaRPr lang="cs-CZ" dirty="0"/>
          </a:p>
          <a:p>
            <a:endParaRPr lang="cs-CZ" dirty="0" smtClean="0"/>
          </a:p>
          <a:p>
            <a:endParaRPr lang="cs-CZ" dirty="0" smtClean="0"/>
          </a:p>
          <a:p>
            <a:r>
              <a:rPr lang="cs-CZ" dirty="0" smtClean="0"/>
              <a:t>Pro profesionální aplikace – </a:t>
            </a:r>
            <a:r>
              <a:rPr lang="cs-CZ" dirty="0" err="1" smtClean="0"/>
              <a:t>Quad</a:t>
            </a:r>
            <a:r>
              <a:rPr lang="cs-CZ" dirty="0" smtClean="0"/>
              <a:t> </a:t>
            </a:r>
            <a:r>
              <a:rPr lang="cs-CZ" dirty="0" err="1" smtClean="0"/>
              <a:t>Buffer</a:t>
            </a:r>
            <a:endParaRPr lang="cs-CZ" dirty="0" smtClean="0"/>
          </a:p>
          <a:p>
            <a:pPr lvl="1"/>
            <a:r>
              <a:rPr lang="cs-CZ" dirty="0" smtClean="0"/>
              <a:t>Cena cca 30 000 Kč</a:t>
            </a:r>
            <a:endParaRPr lang="cs-CZ" dirty="0"/>
          </a:p>
        </p:txBody>
      </p:sp>
      <p:pic>
        <p:nvPicPr>
          <p:cNvPr id="16386" name="Picture 2" descr="Zobrazit ve větším rozlišení produkt MSI N8400GS-D512H.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920" b="13081"/>
          <a:stretch/>
        </p:blipFill>
        <p:spPr bwMode="auto">
          <a:xfrm>
            <a:off x="5652120" y="2564904"/>
            <a:ext cx="2016224" cy="15323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88" name="Picture 4" descr="Zobrazit ve větším rozlišení produkt LENOVO NVIDIA Quadro FX4800.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200"/>
          <a:stretch/>
        </p:blipFill>
        <p:spPr bwMode="auto">
          <a:xfrm>
            <a:off x="6213648" y="4914900"/>
            <a:ext cx="2857500" cy="2451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597205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err="1" smtClean="0"/>
              <a:t>Trackovací</a:t>
            </a:r>
            <a:r>
              <a:rPr lang="cs-CZ" dirty="0" smtClean="0"/>
              <a:t> zařízení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dirty="0" smtClean="0"/>
              <a:t>Elektromagnetické</a:t>
            </a:r>
          </a:p>
          <a:p>
            <a:pPr lvl="0"/>
            <a:r>
              <a:rPr lang="cs-CZ" dirty="0" smtClean="0"/>
              <a:t>Mechanické</a:t>
            </a:r>
          </a:p>
          <a:p>
            <a:pPr lvl="0"/>
            <a:r>
              <a:rPr lang="cs-CZ" dirty="0" smtClean="0"/>
              <a:t>Optické</a:t>
            </a:r>
          </a:p>
          <a:p>
            <a:pPr lvl="0"/>
            <a:r>
              <a:rPr lang="cs-CZ" dirty="0" smtClean="0"/>
              <a:t>Akustické (ultrazvukové)</a:t>
            </a:r>
          </a:p>
          <a:p>
            <a:pPr lvl="0"/>
            <a:r>
              <a:rPr lang="cs-CZ" dirty="0" smtClean="0"/>
              <a:t>Inerciální</a:t>
            </a:r>
          </a:p>
          <a:p>
            <a:pPr>
              <a:buNone/>
            </a:pPr>
            <a:endParaRPr lang="cs-CZ" dirty="0" smtClean="0">
              <a:hlinkClick r:id="rId2" action="ppaction://hlinkfile"/>
            </a:endParaRPr>
          </a:p>
          <a:p>
            <a:endParaRPr lang="cs-CZ" dirty="0" smtClean="0">
              <a:hlinkClick r:id="rId2" action="ppaction://hlinkfile"/>
            </a:endParaRPr>
          </a:p>
          <a:p>
            <a:r>
              <a:rPr lang="cs-CZ" dirty="0" smtClean="0">
                <a:hlinkClick r:id="rId2" action="ppaction://hlinkfile"/>
              </a:rPr>
              <a:t>VIDEO</a:t>
            </a:r>
            <a:endParaRPr lang="cs-CZ" dirty="0"/>
          </a:p>
        </p:txBody>
      </p:sp>
      <p:pic>
        <p:nvPicPr>
          <p:cNvPr id="29698" name="Picture 2" descr="http://www.inition.co.uk/inition/images/product_mocaptrack_intersense_IS900_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00694" y="3857628"/>
            <a:ext cx="2857500" cy="21431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Základní programové vybavení</a:t>
            </a:r>
            <a:endParaRPr lang="cs-CZ" dirty="0"/>
          </a:p>
        </p:txBody>
      </p:sp>
      <p:pic>
        <p:nvPicPr>
          <p:cNvPr id="70658" name="Picture 2" descr="http://www.kseng.de/www/Pictures_Elements/Elements/Logos/Logos_DS/Delmi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43042" y="1571612"/>
            <a:ext cx="3190875" cy="2209801"/>
          </a:xfrm>
          <a:prstGeom prst="rect">
            <a:avLst/>
          </a:prstGeom>
          <a:noFill/>
        </p:spPr>
      </p:pic>
      <p:sp>
        <p:nvSpPr>
          <p:cNvPr id="70660" name="AutoShape 4" descr="http://www.paaia.org/galleries/default-image/siemens_logo.jpg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cs-CZ"/>
          </a:p>
        </p:txBody>
      </p:sp>
      <p:pic>
        <p:nvPicPr>
          <p:cNvPr id="70662" name="Picture 6" descr="http://www.fea.ru/spaw2/uploads/images2/Siemens_plm_software_logo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00496" y="3857628"/>
            <a:ext cx="4648170" cy="2889002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cs-CZ" dirty="0" smtClean="0"/>
              <a:t>CAVE </a:t>
            </a:r>
            <a:r>
              <a:rPr lang="cs-CZ" sz="2700" dirty="0" err="1">
                <a:effectLst/>
              </a:rPr>
              <a:t>Cave</a:t>
            </a:r>
            <a:r>
              <a:rPr lang="cs-CZ" sz="2700" dirty="0">
                <a:effectLst/>
              </a:rPr>
              <a:t> </a:t>
            </a:r>
            <a:r>
              <a:rPr lang="cs-CZ" sz="2700" dirty="0" err="1">
                <a:effectLst/>
              </a:rPr>
              <a:t>Automatic</a:t>
            </a:r>
            <a:r>
              <a:rPr lang="cs-CZ" sz="2700" dirty="0">
                <a:effectLst/>
              </a:rPr>
              <a:t> </a:t>
            </a:r>
            <a:r>
              <a:rPr lang="cs-CZ" sz="2700" dirty="0" err="1">
                <a:effectLst/>
              </a:rPr>
              <a:t>Virtual</a:t>
            </a:r>
            <a:r>
              <a:rPr lang="cs-CZ" sz="2700" dirty="0">
                <a:effectLst/>
              </a:rPr>
              <a:t> </a:t>
            </a:r>
            <a:r>
              <a:rPr lang="cs-CZ" sz="2700" dirty="0" err="1">
                <a:effectLst/>
              </a:rPr>
              <a:t>Environment</a:t>
            </a:r>
            <a:r>
              <a:rPr lang="cs-CZ" dirty="0">
                <a:effectLst/>
              </a:rPr>
              <a:t/>
            </a:r>
            <a:br>
              <a:rPr lang="cs-CZ" dirty="0">
                <a:effectLst/>
              </a:rPr>
            </a:b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s-CZ" dirty="0"/>
          </a:p>
        </p:txBody>
      </p:sp>
      <p:pic>
        <p:nvPicPr>
          <p:cNvPr id="4" name="Obrázek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78282" y="1629000"/>
            <a:ext cx="5813765" cy="4371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s-CZ"/>
          </a:p>
        </p:txBody>
      </p:sp>
      <p:pic>
        <p:nvPicPr>
          <p:cNvPr id="4" name="Obrázek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5801" y="1611000"/>
            <a:ext cx="6049005" cy="45326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s-CZ"/>
          </a:p>
        </p:txBody>
      </p:sp>
      <p:pic>
        <p:nvPicPr>
          <p:cNvPr id="4" name="Obrázek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38201" y="1377000"/>
            <a:ext cx="6731108" cy="50523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CUBE</a:t>
            </a:r>
            <a:endParaRPr lang="cs-CZ" dirty="0"/>
          </a:p>
        </p:txBody>
      </p:sp>
      <p:pic>
        <p:nvPicPr>
          <p:cNvPr id="4" name="Obrázek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2976" y="1500174"/>
            <a:ext cx="4410338" cy="331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Zástupný symbol pro obsah 4"/>
          <p:cNvPicPr>
            <a:picLocks noGrp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5748" y="3357562"/>
            <a:ext cx="4498252" cy="33184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http://upload.wikimedia.org/wikipedia/de/d/df/ICIDO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21246" y="3284984"/>
            <a:ext cx="5053547" cy="35730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ICIDO aplikace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>
                <a:hlinkClick r:id="rId3" action="ppaction://hlinkfile"/>
              </a:rPr>
              <a:t>IDO </a:t>
            </a:r>
            <a:r>
              <a:rPr lang="cs-CZ" dirty="0" err="1" smtClean="0">
                <a:hlinkClick r:id="rId3" action="ppaction://hlinkfile"/>
              </a:rPr>
              <a:t>Explore</a:t>
            </a:r>
            <a:endParaRPr lang="cs-CZ" dirty="0" smtClean="0"/>
          </a:p>
          <a:p>
            <a:r>
              <a:rPr lang="cs-CZ" dirty="0" smtClean="0">
                <a:hlinkClick r:id="rId4" action="ppaction://hlinkfile"/>
              </a:rPr>
              <a:t>IDO </a:t>
            </a:r>
            <a:r>
              <a:rPr lang="cs-CZ" dirty="0" err="1" smtClean="0">
                <a:hlinkClick r:id="rId4" action="ppaction://hlinkfile"/>
              </a:rPr>
              <a:t>Package</a:t>
            </a:r>
            <a:endParaRPr lang="cs-CZ" dirty="0" smtClean="0"/>
          </a:p>
          <a:p>
            <a:r>
              <a:rPr lang="cs-CZ" dirty="0" smtClean="0">
                <a:hlinkClick r:id="rId5" action="ppaction://hlinkfile"/>
              </a:rPr>
              <a:t>IDO </a:t>
            </a:r>
            <a:r>
              <a:rPr lang="cs-CZ" dirty="0" err="1" smtClean="0">
                <a:hlinkClick r:id="rId5" action="ppaction://hlinkfile"/>
              </a:rPr>
              <a:t>Ergonomics</a:t>
            </a:r>
            <a:endParaRPr lang="cs-CZ" dirty="0" smtClean="0"/>
          </a:p>
          <a:p>
            <a:r>
              <a:rPr lang="cs-CZ" dirty="0" smtClean="0">
                <a:hlinkClick r:id="rId6" action="ppaction://hlinkfile"/>
              </a:rPr>
              <a:t>IDO </a:t>
            </a:r>
            <a:r>
              <a:rPr lang="cs-CZ" dirty="0" err="1" smtClean="0">
                <a:hlinkClick r:id="rId6" action="ppaction://hlinkfile"/>
              </a:rPr>
              <a:t>Reflect</a:t>
            </a:r>
            <a:endParaRPr lang="cs-CZ" dirty="0"/>
          </a:p>
        </p:txBody>
      </p:sp>
      <p:pic>
        <p:nvPicPr>
          <p:cNvPr id="17412" name="Picture 4" descr="http://vrmining.org/vr/images/icido-logo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8384" y="19050"/>
            <a:ext cx="933450" cy="9048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FORD </a:t>
            </a:r>
            <a:r>
              <a:rPr lang="cs-CZ" dirty="0" err="1" smtClean="0"/>
              <a:t>Cave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>
                <a:hlinkClick r:id="rId2" action="ppaction://hlinkfile"/>
              </a:rPr>
              <a:t>VIDEO</a:t>
            </a:r>
            <a:endParaRPr lang="cs-CZ" dirty="0"/>
          </a:p>
        </p:txBody>
      </p:sp>
      <p:pic>
        <p:nvPicPr>
          <p:cNvPr id="19458" name="Picture 2" descr="http://www.autodoplnky.cz/picture/automobilky/ford/ford-logo-big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0226" y="2104444"/>
            <a:ext cx="7143750" cy="3571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114648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Realizace na KPV</a:t>
            </a:r>
            <a:endParaRPr lang="cs-CZ" dirty="0"/>
          </a:p>
        </p:txBody>
      </p:sp>
      <p:pic>
        <p:nvPicPr>
          <p:cNvPr id="4" name="Zástupný symbol pro obsah 3" descr="schemaKPV.png"/>
          <p:cNvPicPr>
            <a:picLocks noGrp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739400" y="1447800"/>
            <a:ext cx="6890749" cy="4800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s-CZ" dirty="0"/>
          </a:p>
        </p:txBody>
      </p:sp>
      <p:pic>
        <p:nvPicPr>
          <p:cNvPr id="4" name="Obrázek 1" descr="IS900Processor.jpg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357290" y="1571612"/>
            <a:ext cx="5101590" cy="1455737"/>
          </a:xfrm>
          <a:prstGeom prst="rect">
            <a:avLst/>
          </a:prstGeom>
        </p:spPr>
      </p:pic>
      <p:pic>
        <p:nvPicPr>
          <p:cNvPr id="5" name="Obrázek 9" descr="intersense.png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2714612" y="3500438"/>
            <a:ext cx="5715000" cy="2857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s-CZ"/>
          </a:p>
        </p:txBody>
      </p:sp>
      <p:pic>
        <p:nvPicPr>
          <p:cNvPr id="1027" name="Picture 3" descr="C:\Dokumenty\3D_Projekt\PIS2010\100SSCAM\celek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14414" y="785794"/>
            <a:ext cx="7620000" cy="5715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s-CZ"/>
          </a:p>
        </p:txBody>
      </p:sp>
      <p:pic>
        <p:nvPicPr>
          <p:cNvPr id="2050" name="Picture 2" descr="C:\Dokumenty\3D_Projekt\PIS2010\100SSCAM\zastenou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57290" y="642918"/>
            <a:ext cx="7620000" cy="5715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Modelování layoutu - DELMIA</a:t>
            </a:r>
            <a:endParaRPr lang="cs-CZ" dirty="0"/>
          </a:p>
        </p:txBody>
      </p:sp>
      <p:pic>
        <p:nvPicPr>
          <p:cNvPr id="4" name="Obrázek 8" descr="5.jpg"/>
          <p:cNvPicPr>
            <a:picLocks noGrp="1"/>
          </p:cNvPicPr>
          <p:nvPr>
            <p:ph idx="1"/>
          </p:nvPr>
        </p:nvPicPr>
        <p:blipFill>
          <a:blip r:embed="rId2" cstate="print"/>
          <a:srcRect b="6176"/>
          <a:stretch>
            <a:fillRect/>
          </a:stretch>
        </p:blipFill>
        <p:spPr>
          <a:xfrm>
            <a:off x="2304415" y="1822223"/>
            <a:ext cx="5760720" cy="405175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s-CZ"/>
          </a:p>
        </p:txBody>
      </p:sp>
      <p:pic>
        <p:nvPicPr>
          <p:cNvPr id="3074" name="Picture 2" descr="C:\Dokumenty\3D_Projekt\PIS2010\100SSCAM\zrcadlo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85852" y="571480"/>
            <a:ext cx="7620001" cy="5715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s-CZ"/>
          </a:p>
        </p:txBody>
      </p:sp>
      <p:pic>
        <p:nvPicPr>
          <p:cNvPr id="4098" name="Picture 2" descr="C:\Dokumenty\3D_Projekt\PIS2010\100SSCAM\IS90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57290" y="571480"/>
            <a:ext cx="7620000" cy="5715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s-CZ"/>
          </a:p>
        </p:txBody>
      </p:sp>
      <p:pic>
        <p:nvPicPr>
          <p:cNvPr id="5122" name="Picture 2" descr="C:\Dokumenty\3D_Projekt\PIS2010\100SSCAM\ISzezadu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14414" y="571480"/>
            <a:ext cx="7620001" cy="5715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s-CZ"/>
          </a:p>
        </p:txBody>
      </p:sp>
      <p:pic>
        <p:nvPicPr>
          <p:cNvPr id="6146" name="Picture 2" descr="C:\Dokumenty\3D_Projekt\PIS2010\100SSCAM\PC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85852" y="357166"/>
            <a:ext cx="7620001" cy="5715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4297370"/>
          </a:xfrm>
        </p:spPr>
        <p:txBody>
          <a:bodyPr>
            <a:normAutofit/>
          </a:bodyPr>
          <a:lstStyle/>
          <a:p>
            <a:r>
              <a:rPr lang="cs-CZ" dirty="0" smtClean="0"/>
              <a:t>DALŠÍ ZAJÍMAVÉ TYPY PROJEKCÍ</a:t>
            </a:r>
            <a:endParaRPr lang="cs-CZ" dirty="0"/>
          </a:p>
        </p:txBody>
      </p:sp>
      <p:pic>
        <p:nvPicPr>
          <p:cNvPr id="20482" name="Picture 2" descr="http://theletter.co.uk/images/lc/nano_projectio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3140968"/>
            <a:ext cx="2476500" cy="2476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err="1" smtClean="0"/>
              <a:t>Autostereoskopický</a:t>
            </a:r>
            <a:r>
              <a:rPr lang="cs-CZ" dirty="0" smtClean="0"/>
              <a:t> monitor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s-CZ" dirty="0"/>
          </a:p>
        </p:txBody>
      </p:sp>
      <p:pic>
        <p:nvPicPr>
          <p:cNvPr id="4" name="Obrázek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1142984"/>
            <a:ext cx="3238500" cy="3333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Obrázek 4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71934" y="1928802"/>
            <a:ext cx="4643470" cy="46434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err="1" smtClean="0"/>
              <a:t>Panascope</a:t>
            </a:r>
            <a:endParaRPr lang="cs-CZ" dirty="0"/>
          </a:p>
        </p:txBody>
      </p:sp>
      <p:pic>
        <p:nvPicPr>
          <p:cNvPr id="4" name="Zástupný symbol pro obsah 3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41575" y="17907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s-CZ"/>
          </a:p>
        </p:txBody>
      </p:sp>
      <p:pic>
        <p:nvPicPr>
          <p:cNvPr id="4" name="Obrázek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28799" y="1600200"/>
            <a:ext cx="6493695" cy="43291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s-CZ" dirty="0"/>
          </a:p>
        </p:txBody>
      </p:sp>
      <p:pic>
        <p:nvPicPr>
          <p:cNvPr id="4" name="Obrázek 3"/>
          <p:cNvPicPr/>
          <p:nvPr/>
        </p:nvPicPr>
        <p:blipFill>
          <a:blip r:embed="rId2" cstate="print"/>
          <a:srcRect r="56076" b="741"/>
          <a:stretch>
            <a:fillRect/>
          </a:stretch>
        </p:blipFill>
        <p:spPr bwMode="auto">
          <a:xfrm>
            <a:off x="1785918" y="1214422"/>
            <a:ext cx="1795342" cy="478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Obrázek 4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57620" y="1714488"/>
            <a:ext cx="4611028" cy="306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pic>
        <p:nvPicPr>
          <p:cNvPr id="4" name="Zástupný symbol pro obsah 3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13025" y="1900237"/>
            <a:ext cx="5143500" cy="3895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pic>
        <p:nvPicPr>
          <p:cNvPr id="4" name="Obrázek 4" descr="2.jpg"/>
          <p:cNvPicPr>
            <a:picLocks noGrp="1"/>
          </p:cNvPicPr>
          <p:nvPr>
            <p:ph idx="1"/>
          </p:nvPr>
        </p:nvPicPr>
        <p:blipFill>
          <a:blip r:embed="rId2" cstate="print"/>
          <a:srcRect l="1110" r="1181" b="2101"/>
          <a:stretch>
            <a:fillRect/>
          </a:stretch>
        </p:blipFill>
        <p:spPr>
          <a:xfrm>
            <a:off x="1857356" y="1340180"/>
            <a:ext cx="6715172" cy="497117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err="1" smtClean="0"/>
              <a:t>Virtualsphere</a:t>
            </a:r>
            <a:endParaRPr lang="cs-CZ" dirty="0"/>
          </a:p>
        </p:txBody>
      </p:sp>
      <p:pic>
        <p:nvPicPr>
          <p:cNvPr id="4" name="Zástupný symbol pro obsah 3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35100" y="2004157"/>
            <a:ext cx="7499350" cy="36878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s-CZ"/>
          </a:p>
        </p:txBody>
      </p:sp>
      <p:pic>
        <p:nvPicPr>
          <p:cNvPr id="4" name="Obrázek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14612" y="428604"/>
            <a:ext cx="4500594" cy="60007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HAPTICKÉ POMŮCKY</a:t>
            </a:r>
            <a:endParaRPr lang="cs-CZ" dirty="0"/>
          </a:p>
        </p:txBody>
      </p:sp>
      <p:pic>
        <p:nvPicPr>
          <p:cNvPr id="4" name="Zástupný symbol pro obsah 3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85852" y="1357298"/>
            <a:ext cx="5381625" cy="312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Obrázek 4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29256" y="3857628"/>
            <a:ext cx="3158667" cy="25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ROZŠÍŘENÁ REALITA</a:t>
            </a:r>
            <a:endParaRPr lang="cs-CZ" dirty="0"/>
          </a:p>
        </p:txBody>
      </p:sp>
      <p:pic>
        <p:nvPicPr>
          <p:cNvPr id="7170" name="Picture 2" descr="http://www.wunschfeld.net/blog/uploaded_images/augmentedReality_1-780767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18745" y="1447800"/>
            <a:ext cx="5732060" cy="48006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>
                <a:hlinkClick r:id="rId2" action="ppaction://hlinkfile"/>
              </a:rPr>
              <a:t>AR - INTRO</a:t>
            </a:r>
            <a:endParaRPr lang="cs-CZ" dirty="0" smtClean="0">
              <a:hlinkClick r:id="rId3" action="ppaction://hlinkfile"/>
            </a:endParaRPr>
          </a:p>
          <a:p>
            <a:pPr>
              <a:buNone/>
            </a:pPr>
            <a:endParaRPr lang="cs-CZ" dirty="0"/>
          </a:p>
        </p:txBody>
      </p:sp>
      <p:pic>
        <p:nvPicPr>
          <p:cNvPr id="64514" name="Picture 2" descr="http://www.edopter.com/images_user/ideas/200904/PKQOdZ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14876" y="2143116"/>
            <a:ext cx="2705100" cy="3810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pic>
        <p:nvPicPr>
          <p:cNvPr id="63490" name="Picture 2" descr="MAN diesel motor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35100" y="1477904"/>
            <a:ext cx="7499350" cy="47403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s-CZ" dirty="0"/>
          </a:p>
        </p:txBody>
      </p:sp>
      <p:pic>
        <p:nvPicPr>
          <p:cNvPr id="66562" name="Picture 2" descr="planner3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0100" y="285728"/>
            <a:ext cx="4933950" cy="391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6563" name="Picture 3" descr="planner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00496" y="2714620"/>
            <a:ext cx="4981575" cy="396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Rozšířená realita - aplikace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cs-CZ" dirty="0" smtClean="0">
                <a:hlinkClick r:id="rId2" action="ppaction://hlinkfile"/>
              </a:rPr>
              <a:t>LEGO</a:t>
            </a:r>
            <a:endParaRPr lang="cs-CZ" dirty="0" smtClean="0"/>
          </a:p>
          <a:p>
            <a:r>
              <a:rPr lang="cs-CZ" dirty="0" smtClean="0">
                <a:hlinkClick r:id="rId3" action="ppaction://hlinkfile"/>
              </a:rPr>
              <a:t>Hra LEVELHEAD</a:t>
            </a:r>
            <a:endParaRPr lang="cs-CZ" dirty="0" smtClean="0"/>
          </a:p>
          <a:p>
            <a:r>
              <a:rPr lang="cs-CZ" dirty="0" err="1" smtClean="0">
                <a:hlinkClick r:id="rId4" action="ppaction://hlinkfile"/>
              </a:rPr>
              <a:t>iPhone</a:t>
            </a:r>
            <a:r>
              <a:rPr lang="cs-CZ" dirty="0" smtClean="0">
                <a:hlinkClick r:id="rId4" action="ppaction://hlinkfile"/>
              </a:rPr>
              <a:t> GPS</a:t>
            </a:r>
            <a:endParaRPr lang="cs-CZ" dirty="0" smtClean="0"/>
          </a:p>
          <a:p>
            <a:endParaRPr lang="cs-CZ" dirty="0" smtClean="0"/>
          </a:p>
          <a:p>
            <a:r>
              <a:rPr lang="cs-CZ" dirty="0" smtClean="0">
                <a:hlinkClick r:id="rId5" action="ppaction://hlinkfile"/>
              </a:rPr>
              <a:t>Layout/Urbanizace (Autodesk)</a:t>
            </a:r>
            <a:endParaRPr lang="cs-CZ" dirty="0" smtClean="0"/>
          </a:p>
          <a:p>
            <a:endParaRPr lang="cs-CZ" dirty="0" smtClean="0"/>
          </a:p>
          <a:p>
            <a:r>
              <a:rPr lang="cs-CZ" dirty="0" smtClean="0">
                <a:hlinkClick r:id="rId6" action="ppaction://hlinkfile"/>
              </a:rPr>
              <a:t>IKEA1</a:t>
            </a:r>
            <a:endParaRPr lang="cs-CZ" dirty="0" smtClean="0"/>
          </a:p>
          <a:p>
            <a:r>
              <a:rPr lang="cs-CZ" dirty="0" smtClean="0">
                <a:hlinkClick r:id="rId7" action="ppaction://hlinkfile"/>
              </a:rPr>
              <a:t>IKEA2</a:t>
            </a:r>
            <a:endParaRPr lang="cs-CZ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cs-CZ" dirty="0" smtClean="0"/>
              <a:t>Vizualizace podzemní infrastruktury</a:t>
            </a:r>
            <a:endParaRPr lang="cs-CZ" dirty="0"/>
          </a:p>
        </p:txBody>
      </p:sp>
      <p:pic>
        <p:nvPicPr>
          <p:cNvPr id="67586" name="Picture 2" descr="podzemní infrastruktura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74825" y="2576512"/>
            <a:ext cx="6819900" cy="2543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ROZŠÍŘENÁ REALITA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HMD</a:t>
            </a:r>
            <a:endParaRPr lang="cs-CZ" dirty="0"/>
          </a:p>
        </p:txBody>
      </p:sp>
      <p:pic>
        <p:nvPicPr>
          <p:cNvPr id="32772" name="Picture 4"/>
          <p:cNvPicPr>
            <a:picLocks noChangeAspect="1" noChangeArrowheads="1"/>
          </p:cNvPicPr>
          <p:nvPr/>
        </p:nvPicPr>
        <p:blipFill>
          <a:blip r:embed="rId2" cstate="print"/>
          <a:srcRect l="25781" t="57129" r="22070" b="17236"/>
          <a:stretch>
            <a:fillRect/>
          </a:stretch>
        </p:blipFill>
        <p:spPr bwMode="auto">
          <a:xfrm>
            <a:off x="1857356" y="2357430"/>
            <a:ext cx="6357982" cy="25003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Siemens </a:t>
            </a:r>
            <a:r>
              <a:rPr lang="cs-CZ" dirty="0" err="1" smtClean="0"/>
              <a:t>Plant</a:t>
            </a:r>
            <a:r>
              <a:rPr lang="cs-CZ" dirty="0" smtClean="0"/>
              <a:t> Design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s-CZ"/>
          </a:p>
        </p:txBody>
      </p:sp>
      <p:pic>
        <p:nvPicPr>
          <p:cNvPr id="80898" name="Picture 2" descr="http://img.directindustry.com/images_di/photo-g/plant-design-software-38542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43042" y="1643050"/>
            <a:ext cx="7038744" cy="4786346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s-CZ" dirty="0"/>
          </a:p>
        </p:txBody>
      </p:sp>
      <p:pic>
        <p:nvPicPr>
          <p:cNvPr id="4" name="Obrázek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91957" y="1268968"/>
            <a:ext cx="6690069" cy="50175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Letecké a taktické HMD</a:t>
            </a:r>
            <a:endParaRPr lang="cs-CZ" dirty="0"/>
          </a:p>
        </p:txBody>
      </p:sp>
      <p:pic>
        <p:nvPicPr>
          <p:cNvPr id="4" name="Obrázek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43042" y="1857364"/>
            <a:ext cx="2286000" cy="2266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Zástupný symbol pro obsah 4"/>
          <p:cNvPicPr>
            <a:picLocks noGrp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2066" y="3214686"/>
            <a:ext cx="3619500" cy="2314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Využití při montáži - BMW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>
                <a:hlinkClick r:id="rId2" action="ppaction://hlinkfile"/>
              </a:rPr>
              <a:t>VIDEO</a:t>
            </a:r>
            <a:endParaRPr lang="cs-CZ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FORD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err="1" smtClean="0">
                <a:hlinkClick r:id="rId2" action="ppaction://hlinkfile"/>
              </a:rPr>
              <a:t>Scalable</a:t>
            </a:r>
            <a:r>
              <a:rPr lang="cs-CZ" dirty="0" smtClean="0">
                <a:hlinkClick r:id="rId2" action="ppaction://hlinkfile"/>
              </a:rPr>
              <a:t> </a:t>
            </a:r>
            <a:r>
              <a:rPr lang="cs-CZ" dirty="0" err="1" smtClean="0">
                <a:hlinkClick r:id="rId2" action="ppaction://hlinkfile"/>
              </a:rPr>
              <a:t>Physical</a:t>
            </a:r>
            <a:r>
              <a:rPr lang="cs-CZ" dirty="0" smtClean="0">
                <a:hlinkClick r:id="rId2" action="ppaction://hlinkfile"/>
              </a:rPr>
              <a:t> </a:t>
            </a:r>
            <a:r>
              <a:rPr lang="cs-CZ" dirty="0" err="1" smtClean="0">
                <a:hlinkClick r:id="rId2" action="ppaction://hlinkfile"/>
              </a:rPr>
              <a:t>Vehicle</a:t>
            </a:r>
            <a:endParaRPr lang="cs-CZ" dirty="0" smtClean="0"/>
          </a:p>
          <a:p>
            <a:r>
              <a:rPr lang="cs-CZ" dirty="0" smtClean="0">
                <a:hlinkClick r:id="rId3" action="ppaction://hlinkfile"/>
              </a:rPr>
              <a:t>SPV v Praxi</a:t>
            </a:r>
            <a:endParaRPr lang="cs-CZ" dirty="0" smtClean="0"/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620082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err="1" smtClean="0"/>
              <a:t>Motion</a:t>
            </a:r>
            <a:r>
              <a:rPr lang="cs-CZ" dirty="0" smtClean="0"/>
              <a:t> </a:t>
            </a:r>
            <a:r>
              <a:rPr lang="cs-CZ" dirty="0" err="1" smtClean="0"/>
              <a:t>Capture</a:t>
            </a:r>
            <a:endParaRPr lang="cs-CZ" dirty="0"/>
          </a:p>
        </p:txBody>
      </p:sp>
      <p:pic>
        <p:nvPicPr>
          <p:cNvPr id="9218" name="Picture 2" descr="http://www.joshuadavidbrown.com/mocap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84375" y="1447800"/>
            <a:ext cx="6400800" cy="48006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err="1" smtClean="0">
                <a:hlinkClick r:id="rId2" action="ppaction://hlinkfile"/>
              </a:rPr>
              <a:t>MoCap</a:t>
            </a:r>
            <a:r>
              <a:rPr lang="cs-CZ" dirty="0" smtClean="0">
                <a:hlinkClick r:id="rId2" action="ppaction://hlinkfile"/>
              </a:rPr>
              <a:t> </a:t>
            </a:r>
            <a:r>
              <a:rPr lang="cs-CZ" dirty="0" err="1" smtClean="0">
                <a:hlinkClick r:id="rId2" action="ppaction://hlinkfile"/>
              </a:rPr>
              <a:t>Intro</a:t>
            </a:r>
            <a:endParaRPr lang="cs-CZ" dirty="0" smtClean="0">
              <a:hlinkClick r:id="rId3" action="ppaction://hlinkfile"/>
            </a:endParaRPr>
          </a:p>
          <a:p>
            <a:r>
              <a:rPr lang="cs-CZ" dirty="0" smtClean="0">
                <a:hlinkClick r:id="rId3" action="ppaction://hlinkfile"/>
              </a:rPr>
              <a:t>Mail </a:t>
            </a:r>
            <a:r>
              <a:rPr lang="cs-CZ" dirty="0" err="1" smtClean="0">
                <a:hlinkClick r:id="rId3" action="ppaction://hlinkfile"/>
              </a:rPr>
              <a:t>handling</a:t>
            </a:r>
            <a:r>
              <a:rPr lang="cs-CZ" dirty="0" smtClean="0">
                <a:hlinkClick r:id="rId3" action="ppaction://hlinkfile"/>
              </a:rPr>
              <a:t> video</a:t>
            </a:r>
            <a:endParaRPr lang="cs-CZ" dirty="0" smtClean="0"/>
          </a:p>
          <a:p>
            <a:endParaRPr lang="cs-CZ" dirty="0" smtClean="0"/>
          </a:p>
          <a:p>
            <a:r>
              <a:rPr lang="cs-CZ" dirty="0" err="1" smtClean="0">
                <a:hlinkClick r:id="rId4" action="ppaction://hlinkfile"/>
              </a:rPr>
              <a:t>MoCap</a:t>
            </a:r>
            <a:r>
              <a:rPr lang="cs-CZ" dirty="0" smtClean="0">
                <a:hlinkClick r:id="rId4" action="ppaction://hlinkfile"/>
              </a:rPr>
              <a:t> Ergonomy</a:t>
            </a:r>
            <a:endParaRPr lang="cs-CZ" dirty="0" smtClean="0"/>
          </a:p>
          <a:p>
            <a:endParaRPr lang="cs-CZ" dirty="0"/>
          </a:p>
          <a:p>
            <a:r>
              <a:rPr lang="cs-CZ" dirty="0" smtClean="0">
                <a:hlinkClick r:id="rId5" action="ppaction://hlinkfile"/>
              </a:rPr>
              <a:t>FORD </a:t>
            </a:r>
            <a:r>
              <a:rPr lang="cs-CZ" dirty="0" err="1" smtClean="0">
                <a:hlinkClick r:id="rId5" action="ppaction://hlinkfile"/>
              </a:rPr>
              <a:t>Lab</a:t>
            </a:r>
            <a:r>
              <a:rPr lang="cs-CZ" dirty="0" smtClean="0">
                <a:hlinkClick r:id="rId5" action="ppaction://hlinkfile"/>
              </a:rPr>
              <a:t> – vystupování z vozu</a:t>
            </a:r>
            <a:endParaRPr lang="cs-CZ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err="1" smtClean="0"/>
              <a:t>Wiggle</a:t>
            </a:r>
            <a:r>
              <a:rPr lang="cs-CZ" dirty="0" smtClean="0"/>
              <a:t> </a:t>
            </a:r>
            <a:r>
              <a:rPr lang="cs-CZ" dirty="0" err="1" smtClean="0"/>
              <a:t>stereoscopy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s-CZ" dirty="0"/>
          </a:p>
        </p:txBody>
      </p:sp>
      <p:pic>
        <p:nvPicPr>
          <p:cNvPr id="22530" name="Picture 2" descr="http://upload.wikimedia.org/wikipedia/commons/e/e0/Stereo_wiggle_3D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71802" y="2786058"/>
            <a:ext cx="3048000" cy="22860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Shrnutí - využití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pPr lvl="0"/>
            <a:r>
              <a:rPr lang="cs-CZ" dirty="0" smtClean="0"/>
              <a:t>strojírenství</a:t>
            </a:r>
          </a:p>
          <a:p>
            <a:pPr lvl="1"/>
            <a:r>
              <a:rPr lang="cs-CZ" dirty="0" smtClean="0"/>
              <a:t>redukce fyzických modelů – úspora nákladů na jejich výrobu</a:t>
            </a:r>
          </a:p>
          <a:p>
            <a:pPr lvl="1"/>
            <a:r>
              <a:rPr lang="cs-CZ" dirty="0" smtClean="0"/>
              <a:t>možnost testování ještě nevyrobených součástek – jejich chování, vzhledu atp.</a:t>
            </a:r>
          </a:p>
          <a:p>
            <a:pPr lvl="1"/>
            <a:r>
              <a:rPr lang="cs-CZ" dirty="0" smtClean="0"/>
              <a:t>možnost analýz před vznikem prvních prototypů – ergonomické, konstrukční</a:t>
            </a:r>
          </a:p>
          <a:p>
            <a:pPr lvl="1"/>
            <a:r>
              <a:rPr lang="cs-CZ" dirty="0" smtClean="0"/>
              <a:t>možnost detailních rozborů montážních prací</a:t>
            </a:r>
          </a:p>
          <a:p>
            <a:pPr lvl="0"/>
            <a:r>
              <a:rPr lang="cs-CZ" dirty="0" smtClean="0"/>
              <a:t>medicína</a:t>
            </a:r>
          </a:p>
          <a:p>
            <a:pPr lvl="1"/>
            <a:r>
              <a:rPr lang="cs-CZ" dirty="0" smtClean="0"/>
              <a:t>možnost simulace a zobrazení složitých operací</a:t>
            </a:r>
          </a:p>
          <a:p>
            <a:pPr lvl="0"/>
            <a:r>
              <a:rPr lang="cs-CZ" dirty="0" smtClean="0"/>
              <a:t>armáda</a:t>
            </a:r>
          </a:p>
          <a:p>
            <a:pPr lvl="1"/>
            <a:r>
              <a:rPr lang="cs-CZ" dirty="0" smtClean="0"/>
              <a:t>simulace nejrůznějších postupů, které budou teprve fyzicky provedeny</a:t>
            </a:r>
          </a:p>
          <a:p>
            <a:pPr lvl="1"/>
            <a:r>
              <a:rPr lang="cs-CZ" dirty="0" smtClean="0"/>
              <a:t>výcvik pilotů</a:t>
            </a:r>
          </a:p>
          <a:p>
            <a:pPr lvl="1"/>
            <a:r>
              <a:rPr lang="cs-CZ" dirty="0" smtClean="0"/>
              <a:t>speciální zařízení, např. pro zlepšení vidění</a:t>
            </a:r>
          </a:p>
          <a:p>
            <a:pPr lvl="0"/>
            <a:r>
              <a:rPr lang="cs-CZ" dirty="0" smtClean="0"/>
              <a:t>další využití</a:t>
            </a:r>
          </a:p>
          <a:p>
            <a:pPr lvl="1"/>
            <a:r>
              <a:rPr lang="cs-CZ" dirty="0" smtClean="0"/>
              <a:t>geodeti</a:t>
            </a:r>
          </a:p>
          <a:p>
            <a:pPr lvl="1"/>
            <a:r>
              <a:rPr lang="cs-CZ" dirty="0" smtClean="0"/>
              <a:t>konstruktéři</a:t>
            </a:r>
          </a:p>
          <a:p>
            <a:pPr lvl="1"/>
            <a:r>
              <a:rPr lang="cs-CZ" dirty="0" smtClean="0"/>
              <a:t>designéři</a:t>
            </a:r>
          </a:p>
          <a:p>
            <a:pPr lvl="1"/>
            <a:r>
              <a:rPr lang="cs-CZ" dirty="0" smtClean="0"/>
              <a:t>atp.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Zdroje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sz="2400" dirty="0" smtClean="0">
                <a:latin typeface="Arial" pitchFamily="34" charset="0"/>
                <a:cs typeface="Arial" pitchFamily="34" charset="0"/>
              </a:rPr>
              <a:t>Tomáš </a:t>
            </a:r>
            <a:r>
              <a:rPr lang="cs-CZ" sz="2400" dirty="0" err="1" smtClean="0">
                <a:latin typeface="Arial" pitchFamily="34" charset="0"/>
                <a:cs typeface="Arial" pitchFamily="34" charset="0"/>
              </a:rPr>
              <a:t>Görner</a:t>
            </a:r>
            <a:r>
              <a:rPr lang="cs-CZ" sz="2400" dirty="0" smtClean="0">
                <a:latin typeface="Arial" pitchFamily="34" charset="0"/>
                <a:cs typeface="Arial" pitchFamily="34" charset="0"/>
              </a:rPr>
              <a:t>: Systémový pohled na využití VR</a:t>
            </a:r>
          </a:p>
          <a:p>
            <a:r>
              <a:rPr lang="cs-CZ" sz="2400" dirty="0" smtClean="0">
                <a:latin typeface="Arial" pitchFamily="34" charset="0"/>
                <a:cs typeface="Arial" pitchFamily="34" charset="0"/>
              </a:rPr>
              <a:t>Jiří Vítek: Analýza 3D projekčních a haptických zařízení s ohledem na koncept digitální továrny</a:t>
            </a:r>
          </a:p>
          <a:p>
            <a:r>
              <a:rPr lang="cs-CZ" sz="2400" dirty="0" smtClean="0">
                <a:latin typeface="Arial" pitchFamily="34" charset="0"/>
                <a:cs typeface="Arial" pitchFamily="34" charset="0"/>
              </a:rPr>
              <a:t>Ladislav Adam: Rozšířená virtuální realita (</a:t>
            </a:r>
            <a:r>
              <a:rPr lang="cs-CZ" sz="2400" dirty="0" err="1" smtClean="0">
                <a:latin typeface="Arial" pitchFamily="34" charset="0"/>
                <a:cs typeface="Arial" pitchFamily="34" charset="0"/>
              </a:rPr>
              <a:t>Augmented</a:t>
            </a:r>
            <a:r>
              <a:rPr lang="cs-CZ" sz="2400" dirty="0" smtClean="0">
                <a:latin typeface="Arial" pitchFamily="34" charset="0"/>
                <a:cs typeface="Arial" pitchFamily="34" charset="0"/>
              </a:rPr>
              <a:t> Reality) a její využití v konceptu digitální továrny</a:t>
            </a:r>
          </a:p>
          <a:p>
            <a:r>
              <a:rPr lang="cs-CZ" dirty="0" smtClean="0"/>
              <a:t>Internet</a:t>
            </a:r>
          </a:p>
          <a:p>
            <a:r>
              <a:rPr lang="cs-CZ" dirty="0" smtClean="0"/>
              <a:t>www.</a:t>
            </a:r>
            <a:r>
              <a:rPr lang="cs-CZ" dirty="0" err="1" smtClean="0"/>
              <a:t>youtube.com</a:t>
            </a:r>
            <a:endParaRPr lang="cs-CZ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err="1" smtClean="0"/>
              <a:t>VisTable</a:t>
            </a:r>
            <a:endParaRPr lang="cs-CZ" dirty="0"/>
          </a:p>
        </p:txBody>
      </p:sp>
      <p:pic>
        <p:nvPicPr>
          <p:cNvPr id="82946" name="Picture 2" descr="http://www.digitov.zcu.cz/napln/sankeyuv_diagram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1538" y="1285860"/>
            <a:ext cx="5362575" cy="3352800"/>
          </a:xfrm>
          <a:prstGeom prst="rect">
            <a:avLst/>
          </a:prstGeom>
          <a:noFill/>
        </p:spPr>
      </p:pic>
      <p:pic>
        <p:nvPicPr>
          <p:cNvPr id="82950" name="Picture 6" descr="http://www.digitov.zcu.cz/napln/prosredi_vistabl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868" y="3071810"/>
            <a:ext cx="5238750" cy="3619500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olstice">
  <a:themeElements>
    <a:clrScheme name="Solstice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Solstice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Solstice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644</TotalTime>
  <Words>455</Words>
  <Application>Microsoft Office PowerPoint</Application>
  <PresentationFormat>Předvádění na obrazovce (4:3)</PresentationFormat>
  <Paragraphs>170</Paragraphs>
  <Slides>88</Slides>
  <Notes>0</Notes>
  <HiddenSlides>13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88</vt:i4>
      </vt:variant>
    </vt:vector>
  </HeadingPairs>
  <TitlesOfParts>
    <vt:vector size="89" baseType="lpstr">
      <vt:lpstr>Solstice</vt:lpstr>
      <vt:lpstr>Nástroje virtuální reality</vt:lpstr>
      <vt:lpstr>OKRUHY VÝZKUMU DigTov</vt:lpstr>
      <vt:lpstr>Product Lifecycle Management</vt:lpstr>
      <vt:lpstr>Reverse engineering (autíčko)</vt:lpstr>
      <vt:lpstr>Základní programové vybavení</vt:lpstr>
      <vt:lpstr>Modelování layoutu - DELMIA</vt:lpstr>
      <vt:lpstr>Prezentace aplikace PowerPoint</vt:lpstr>
      <vt:lpstr>Siemens Plant Design</vt:lpstr>
      <vt:lpstr>VisTable</vt:lpstr>
      <vt:lpstr>Procesní plánování - DPE</vt:lpstr>
      <vt:lpstr>Process Designer</vt:lpstr>
      <vt:lpstr>Ergonomie</vt:lpstr>
      <vt:lpstr>Simulace</vt:lpstr>
      <vt:lpstr>CO JE TO VIRTUÁLNÍ REALITA?</vt:lpstr>
      <vt:lpstr>Definice</vt:lpstr>
      <vt:lpstr>Aspekty VR</vt:lpstr>
      <vt:lpstr>OSNOVA PREZENTACE</vt:lpstr>
      <vt:lpstr>Objev stereoskopie</vt:lpstr>
      <vt:lpstr>3D vnímání</vt:lpstr>
      <vt:lpstr>3D Obrázky</vt:lpstr>
      <vt:lpstr>3D Video</vt:lpstr>
      <vt:lpstr>Pořízení 3D obrázků JAK SI POSTAVIT FOTOAPARÁT?</vt:lpstr>
      <vt:lpstr>A JE TO…</vt:lpstr>
      <vt:lpstr>DNES</vt:lpstr>
      <vt:lpstr>ZOBRAZOVACÍ TECHNIKY VIRTUÁLNÍ REALITY</vt:lpstr>
      <vt:lpstr>HISTORIE</vt:lpstr>
      <vt:lpstr>Stereoskop</vt:lpstr>
      <vt:lpstr>Stereoskop</vt:lpstr>
      <vt:lpstr>Prezentace aplikace PowerPoint</vt:lpstr>
      <vt:lpstr>Kapesní stereoskop</vt:lpstr>
      <vt:lpstr>Vynálezce Sir David Brewster (1781-1868)</vt:lpstr>
      <vt:lpstr>Rok 1903</vt:lpstr>
      <vt:lpstr>Kapesní stereoskop - později</vt:lpstr>
      <vt:lpstr>PRINCIPY ZOBRAZENÍ STEREOSKOPIE</vt:lpstr>
      <vt:lpstr>Anaglyf</vt:lpstr>
      <vt:lpstr>Prezentace aplikace PowerPoint</vt:lpstr>
      <vt:lpstr>Anaglyf</vt:lpstr>
      <vt:lpstr>Pasivní stereoskopie</vt:lpstr>
      <vt:lpstr>Již v 50-tých letech</vt:lpstr>
      <vt:lpstr>Prezentace aplikace PowerPoint</vt:lpstr>
      <vt:lpstr>Prezentace aplikace PowerPoint</vt:lpstr>
      <vt:lpstr>Aktivní stereoskopie</vt:lpstr>
      <vt:lpstr>Projekční technika - aktivní</vt:lpstr>
      <vt:lpstr>Aktivní stereoskopie - počátky</vt:lpstr>
      <vt:lpstr>Domácí použití na PC</vt:lpstr>
      <vt:lpstr>Nákupní seznam</vt:lpstr>
      <vt:lpstr>Nákupní seznam</vt:lpstr>
      <vt:lpstr>Grafická karta</vt:lpstr>
      <vt:lpstr>Trackovací zařízení</vt:lpstr>
      <vt:lpstr>CAVE Cave Automatic Virtual Environment </vt:lpstr>
      <vt:lpstr>Prezentace aplikace PowerPoint</vt:lpstr>
      <vt:lpstr>Prezentace aplikace PowerPoint</vt:lpstr>
      <vt:lpstr>CUBE</vt:lpstr>
      <vt:lpstr>ICIDO aplikace</vt:lpstr>
      <vt:lpstr>FORD Cave</vt:lpstr>
      <vt:lpstr>Realizace na KPV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DALŠÍ ZAJÍMAVÉ TYPY PROJEKCÍ</vt:lpstr>
      <vt:lpstr>Autostereoskopický monitor</vt:lpstr>
      <vt:lpstr>Panascope</vt:lpstr>
      <vt:lpstr>Prezentace aplikace PowerPoint</vt:lpstr>
      <vt:lpstr>Prezentace aplikace PowerPoint</vt:lpstr>
      <vt:lpstr>Prezentace aplikace PowerPoint</vt:lpstr>
      <vt:lpstr>Virtualsphere</vt:lpstr>
      <vt:lpstr>Prezentace aplikace PowerPoint</vt:lpstr>
      <vt:lpstr>HAPTICKÉ POMŮCKY</vt:lpstr>
      <vt:lpstr>ROZŠÍŘENÁ REALITA</vt:lpstr>
      <vt:lpstr>Prezentace aplikace PowerPoint</vt:lpstr>
      <vt:lpstr>Prezentace aplikace PowerPoint</vt:lpstr>
      <vt:lpstr>Prezentace aplikace PowerPoint</vt:lpstr>
      <vt:lpstr>Rozšířená realita - aplikace</vt:lpstr>
      <vt:lpstr>Vizualizace podzemní infrastruktury</vt:lpstr>
      <vt:lpstr>ROZŠÍŘENÁ REALITA</vt:lpstr>
      <vt:lpstr>Prezentace aplikace PowerPoint</vt:lpstr>
      <vt:lpstr>Letecké a taktické HMD</vt:lpstr>
      <vt:lpstr>Využití při montáži - BMW</vt:lpstr>
      <vt:lpstr>FORD</vt:lpstr>
      <vt:lpstr>Motion Capture</vt:lpstr>
      <vt:lpstr>Prezentace aplikace PowerPoint</vt:lpstr>
      <vt:lpstr>Wiggle stereoscopy</vt:lpstr>
      <vt:lpstr>Shrnutí - využití</vt:lpstr>
      <vt:lpstr>Zdroje</vt:lpstr>
    </vt:vector>
  </TitlesOfParts>
  <Company>Lachtan Industries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Snímek 1</dc:title>
  <dc:creator>Pjotr MacLachtan</dc:creator>
  <cp:lastModifiedBy>Tukan</cp:lastModifiedBy>
  <cp:revision>63</cp:revision>
  <dcterms:created xsi:type="dcterms:W3CDTF">2010-03-02T21:32:39Z</dcterms:created>
  <dcterms:modified xsi:type="dcterms:W3CDTF">2010-12-01T16:26:44Z</dcterms:modified>
</cp:coreProperties>
</file>