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4/13/2018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dirty="0" smtClean="0">
                <a:solidFill>
                  <a:srgbClr val="C00000"/>
                </a:solidFill>
              </a:rPr>
              <a:t>UT WOS a EID - </a:t>
            </a:r>
            <a:r>
              <a:rPr lang="cs-CZ" sz="7200" dirty="0" err="1" smtClean="0">
                <a:solidFill>
                  <a:srgbClr val="C00000"/>
                </a:solidFill>
              </a:rPr>
              <a:t>Scopus</a:t>
            </a:r>
            <a:r>
              <a:rPr lang="cs-CZ" sz="7200" dirty="0" smtClean="0">
                <a:solidFill>
                  <a:srgbClr val="C00000"/>
                </a:solidFill>
              </a:rPr>
              <a:t> ID</a:t>
            </a:r>
            <a:endParaRPr lang="cs-CZ" sz="7200" dirty="0">
              <a:solidFill>
                <a:srgbClr val="C0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00051" y="5446289"/>
            <a:ext cx="10058400" cy="737937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200"/>
              </a:spcBef>
            </a:pPr>
            <a:r>
              <a:rPr lang="cs-CZ" cap="none" dirty="0" smtClean="0"/>
              <a:t>Zdeňka FIRSTOVÁ</a:t>
            </a:r>
          </a:p>
          <a:p>
            <a:pPr>
              <a:spcBef>
                <a:spcPts val="200"/>
              </a:spcBef>
            </a:pPr>
            <a:r>
              <a:rPr lang="cs-CZ" cap="none" dirty="0" smtClean="0"/>
              <a:t>UNIVERZITNÍ KNIHOVNA ZČU</a:t>
            </a:r>
          </a:p>
          <a:p>
            <a:pPr>
              <a:spcBef>
                <a:spcPts val="200"/>
              </a:spcBef>
            </a:pPr>
            <a:r>
              <a:rPr lang="cs-CZ" cap="none" dirty="0" smtClean="0"/>
              <a:t>duben 2018 </a:t>
            </a:r>
            <a:endParaRPr lang="cs-CZ" cap="none" dirty="0"/>
          </a:p>
        </p:txBody>
      </p:sp>
    </p:spTree>
    <p:extLst>
      <p:ext uri="{BB962C8B-B14F-4D97-AF65-F5344CB8AC3E}">
        <p14:creationId xmlns:p14="http://schemas.microsoft.com/office/powerpoint/2010/main" val="110551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UT </a:t>
            </a:r>
            <a:r>
              <a:rPr lang="cs-CZ" dirty="0" smtClean="0">
                <a:solidFill>
                  <a:srgbClr val="C00000"/>
                </a:solidFill>
              </a:rPr>
              <a:t>WOS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b="1" dirty="0"/>
              <a:t>UT WOS </a:t>
            </a:r>
            <a:r>
              <a:rPr lang="cs-CZ" sz="2400" dirty="0"/>
              <a:t>= </a:t>
            </a:r>
            <a:r>
              <a:rPr lang="cs-CZ" sz="2400" b="1" dirty="0" err="1"/>
              <a:t>Accession</a:t>
            </a:r>
            <a:r>
              <a:rPr lang="cs-CZ" sz="2400" b="1" dirty="0"/>
              <a:t> </a:t>
            </a:r>
            <a:r>
              <a:rPr lang="cs-CZ" sz="2400" b="1" dirty="0" err="1"/>
              <a:t>Number</a:t>
            </a:r>
            <a:r>
              <a:rPr lang="cs-CZ" sz="2400" b="1" dirty="0"/>
              <a:t> </a:t>
            </a:r>
            <a:r>
              <a:rPr lang="cs-CZ" sz="2400" dirty="0"/>
              <a:t>=</a:t>
            </a:r>
            <a:r>
              <a:rPr lang="cs-CZ" sz="2400" dirty="0" smtClean="0"/>
              <a:t> jednoznačné číslo záznamu ve Web </a:t>
            </a:r>
            <a:r>
              <a:rPr lang="cs-CZ" sz="2400" dirty="0" err="1" smtClean="0"/>
              <a:t>of</a:t>
            </a:r>
            <a:r>
              <a:rPr lang="cs-CZ" sz="2400" dirty="0" smtClean="0"/>
              <a:t> Science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Najdete ho přímo v detailu záznamu, když rozkliknete „</a:t>
            </a:r>
            <a:r>
              <a:rPr lang="cs-CZ" dirty="0" err="1" smtClean="0"/>
              <a:t>See</a:t>
            </a:r>
            <a:r>
              <a:rPr lang="cs-CZ" dirty="0" smtClean="0"/>
              <a:t> more data </a:t>
            </a:r>
            <a:r>
              <a:rPr lang="cs-CZ" dirty="0" err="1" smtClean="0"/>
              <a:t>fields</a:t>
            </a:r>
            <a:r>
              <a:rPr lang="cs-CZ" dirty="0" smtClean="0"/>
              <a:t>“  (těsně nad </a:t>
            </a:r>
            <a:r>
              <a:rPr lang="cs-CZ" dirty="0" err="1" smtClean="0"/>
              <a:t>Cited</a:t>
            </a:r>
            <a:r>
              <a:rPr lang="cs-CZ" dirty="0" smtClean="0"/>
              <a:t> </a:t>
            </a:r>
            <a:r>
              <a:rPr lang="cs-CZ" dirty="0" err="1" smtClean="0"/>
              <a:t>References</a:t>
            </a:r>
            <a:r>
              <a:rPr lang="cs-CZ" dirty="0" smtClean="0"/>
              <a:t>) </a:t>
            </a:r>
            <a:r>
              <a:rPr lang="cs-CZ" sz="1400" dirty="0" smtClean="0"/>
              <a:t>viz následující obrazovky</a:t>
            </a: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Číslo je i v exportovaných datech do </a:t>
            </a:r>
            <a:r>
              <a:rPr lang="cs-CZ" dirty="0" err="1" smtClean="0"/>
              <a:t>EndNote</a:t>
            </a:r>
            <a:r>
              <a:rPr lang="cs-CZ" dirty="0" smtClean="0"/>
              <a:t>: 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Máte-li záznam ve svém </a:t>
            </a:r>
            <a:r>
              <a:rPr lang="cs-CZ" dirty="0" err="1" smtClean="0"/>
              <a:t>Researcher</a:t>
            </a:r>
            <a:r>
              <a:rPr lang="cs-CZ" dirty="0" smtClean="0"/>
              <a:t> ID,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po kliknutí se vám otevře rozbalený detailní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záznam a </a:t>
            </a:r>
            <a:r>
              <a:rPr lang="cs-CZ" dirty="0" err="1"/>
              <a:t>Accession</a:t>
            </a:r>
            <a:r>
              <a:rPr lang="cs-CZ" dirty="0"/>
              <a:t> </a:t>
            </a:r>
            <a:r>
              <a:rPr lang="cs-CZ" dirty="0" err="1" smtClean="0"/>
              <a:t>Number</a:t>
            </a:r>
            <a:r>
              <a:rPr lang="cs-CZ" dirty="0" smtClean="0"/>
              <a:t> je v záznamu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dirty="0" smtClean="0"/>
              <a:t>podbarveno  žlutě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722732"/>
              </p:ext>
            </p:extLst>
          </p:nvPr>
        </p:nvGraphicFramePr>
        <p:xfrm>
          <a:off x="6682061" y="3104147"/>
          <a:ext cx="3387786" cy="337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PHOTO-PAINT" r:id="rId3" imgW="9096120" imgH="9048600" progId="CorelPHOTOPAINT.Image.13">
                  <p:embed/>
                </p:oleObj>
              </mc:Choice>
              <mc:Fallback>
                <p:oleObj name="PHOTO-PAINT" r:id="rId3" imgW="9096120" imgH="904860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82061" y="3104147"/>
                        <a:ext cx="3387786" cy="3370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ál 4"/>
          <p:cNvSpPr/>
          <p:nvPr/>
        </p:nvSpPr>
        <p:spPr>
          <a:xfrm>
            <a:off x="6617893" y="5869094"/>
            <a:ext cx="1419202" cy="218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9559491" y="4090737"/>
            <a:ext cx="1748589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dirty="0" err="1" smtClean="0"/>
              <a:t>EndNote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14488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C00000"/>
                </a:solidFill>
              </a:rPr>
              <a:t>UT WOS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7989358"/>
              </p:ext>
            </p:extLst>
          </p:nvPr>
        </p:nvGraphicFramePr>
        <p:xfrm>
          <a:off x="352926" y="5535"/>
          <a:ext cx="5836701" cy="6748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PHOTO-PAINT" r:id="rId3" imgW="8162640" imgH="9439200" progId="CorelPHOTOPAINT.Image.13">
                  <p:embed/>
                </p:oleObj>
              </mc:Choice>
              <mc:Fallback>
                <p:oleObj name="PHOTO-PAINT" r:id="rId3" imgW="8162640" imgH="943920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2926" y="5535"/>
                        <a:ext cx="5836701" cy="6748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703097"/>
              </p:ext>
            </p:extLst>
          </p:nvPr>
        </p:nvGraphicFramePr>
        <p:xfrm>
          <a:off x="6592272" y="1845734"/>
          <a:ext cx="3839431" cy="4174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PHOTO-PAINT" r:id="rId5" imgW="5352840" imgH="5819760" progId="CorelPHOTOPAINT.Image.13">
                  <p:embed/>
                </p:oleObj>
              </mc:Choice>
              <mc:Fallback>
                <p:oleObj name="PHOTO-PAINT" r:id="rId5" imgW="5352840" imgH="581976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92272" y="1845734"/>
                        <a:ext cx="3839431" cy="4174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ál 7"/>
          <p:cNvSpPr/>
          <p:nvPr/>
        </p:nvSpPr>
        <p:spPr>
          <a:xfrm>
            <a:off x="443630" y="6535030"/>
            <a:ext cx="984117" cy="218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592272" y="4467726"/>
            <a:ext cx="1861917" cy="2267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11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rgbClr val="C00000"/>
                </a:solidFill>
              </a:rPr>
              <a:t>UT WOS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11101" y="1853755"/>
            <a:ext cx="5317958" cy="4023360"/>
          </a:xfrm>
        </p:spPr>
        <p:txBody>
          <a:bodyPr/>
          <a:lstStyle/>
          <a:p>
            <a:r>
              <a:rPr lang="cs-CZ" dirty="0" smtClean="0"/>
              <a:t>Pro více záznamů </a:t>
            </a:r>
            <a:r>
              <a:rPr lang="cs-CZ" dirty="0"/>
              <a:t>je vhodnější </a:t>
            </a:r>
            <a:r>
              <a:rPr lang="cs-CZ" dirty="0" smtClean="0"/>
              <a:t>vybrané zobrazit před tiskem nebo poslat mailem</a:t>
            </a:r>
          </a:p>
          <a:p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278865"/>
              </p:ext>
            </p:extLst>
          </p:nvPr>
        </p:nvGraphicFramePr>
        <p:xfrm>
          <a:off x="328864" y="484094"/>
          <a:ext cx="5887202" cy="46985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PHOTO-PAINT" r:id="rId3" imgW="7972200" imgH="6362640" progId="CorelPHOTOPAINT.Image.13">
                  <p:embed/>
                </p:oleObj>
              </mc:Choice>
              <mc:Fallback>
                <p:oleObj name="PHOTO-PAINT" r:id="rId3" imgW="7972200" imgH="636264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8864" y="484094"/>
                        <a:ext cx="5887202" cy="46985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ál 4"/>
          <p:cNvSpPr/>
          <p:nvPr/>
        </p:nvSpPr>
        <p:spPr>
          <a:xfrm>
            <a:off x="1283892" y="607282"/>
            <a:ext cx="673245" cy="275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339322"/>
              </p:ext>
            </p:extLst>
          </p:nvPr>
        </p:nvGraphicFramePr>
        <p:xfrm>
          <a:off x="5301916" y="2594520"/>
          <a:ext cx="6622179" cy="4107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PHOTO-PAINT" r:id="rId5" imgW="12696480" imgH="7877160" progId="CorelPHOTOPAINT.Image.13">
                  <p:embed/>
                </p:oleObj>
              </mc:Choice>
              <mc:Fallback>
                <p:oleObj name="PHOTO-PAINT" r:id="rId5" imgW="12696480" imgH="787716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01916" y="2594520"/>
                        <a:ext cx="6622179" cy="4107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ál 7"/>
          <p:cNvSpPr/>
          <p:nvPr/>
        </p:nvSpPr>
        <p:spPr>
          <a:xfrm>
            <a:off x="5301916" y="3818020"/>
            <a:ext cx="1532021" cy="2406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5301916" y="5439774"/>
            <a:ext cx="1532021" cy="2406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8603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EID </a:t>
            </a:r>
            <a:r>
              <a:rPr lang="cs-CZ" dirty="0" smtClean="0">
                <a:solidFill>
                  <a:srgbClr val="C00000"/>
                </a:solidFill>
              </a:rPr>
              <a:t>- </a:t>
            </a:r>
            <a:r>
              <a:rPr lang="cs-CZ" dirty="0" err="1" smtClean="0">
                <a:solidFill>
                  <a:srgbClr val="C00000"/>
                </a:solidFill>
              </a:rPr>
              <a:t>Scopus</a:t>
            </a:r>
            <a:r>
              <a:rPr lang="cs-CZ" dirty="0" smtClean="0">
                <a:solidFill>
                  <a:srgbClr val="C00000"/>
                </a:solidFill>
              </a:rPr>
              <a:t> </a:t>
            </a:r>
            <a:r>
              <a:rPr lang="cs-CZ" dirty="0">
                <a:solidFill>
                  <a:srgbClr val="C00000"/>
                </a:solidFill>
              </a:rPr>
              <a:t>ID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97280" y="2342146"/>
            <a:ext cx="10058400" cy="3526947"/>
          </a:xfrm>
        </p:spPr>
        <p:txBody>
          <a:bodyPr/>
          <a:lstStyle/>
          <a:p>
            <a:pPr marL="0" indent="0">
              <a:buNone/>
            </a:pPr>
            <a:r>
              <a:rPr lang="cs-CZ" b="1" dirty="0">
                <a:solidFill>
                  <a:schemeClr val="tx1"/>
                </a:solidFill>
              </a:rPr>
              <a:t>EID </a:t>
            </a:r>
            <a:r>
              <a:rPr lang="cs-CZ" b="1" dirty="0" smtClean="0">
                <a:solidFill>
                  <a:schemeClr val="tx1"/>
                </a:solidFill>
              </a:rPr>
              <a:t>= </a:t>
            </a:r>
            <a:r>
              <a:rPr lang="cs-CZ" b="1" dirty="0" err="1" smtClean="0">
                <a:solidFill>
                  <a:schemeClr val="tx1"/>
                </a:solidFill>
              </a:rPr>
              <a:t>Scopus</a:t>
            </a:r>
            <a:r>
              <a:rPr lang="cs-CZ" b="1" dirty="0" smtClean="0">
                <a:solidFill>
                  <a:schemeClr val="tx1"/>
                </a:solidFill>
              </a:rPr>
              <a:t> ID </a:t>
            </a:r>
            <a:r>
              <a:rPr lang="cs-CZ" dirty="0"/>
              <a:t>= </a:t>
            </a:r>
            <a:r>
              <a:rPr lang="cs-CZ" dirty="0" smtClean="0"/>
              <a:t>jednoznačné </a:t>
            </a:r>
            <a:r>
              <a:rPr lang="cs-CZ" dirty="0"/>
              <a:t>číslo záznamu ve </a:t>
            </a:r>
            <a:r>
              <a:rPr lang="cs-CZ" dirty="0" err="1" smtClean="0"/>
              <a:t>Scopusu</a:t>
            </a:r>
            <a:endParaRPr lang="cs-CZ" dirty="0" smtClean="0"/>
          </a:p>
          <a:p>
            <a:pPr marL="457200" indent="-457200"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Najdete ho ve </a:t>
            </a:r>
            <a:r>
              <a:rPr lang="cs-CZ" dirty="0" err="1" smtClean="0">
                <a:solidFill>
                  <a:schemeClr val="tx1"/>
                </a:solidFill>
              </a:rPr>
              <a:t>Scopus</a:t>
            </a:r>
            <a:r>
              <a:rPr lang="cs-CZ" dirty="0" smtClean="0">
                <a:solidFill>
                  <a:schemeClr val="tx1"/>
                </a:solidFill>
              </a:rPr>
              <a:t> ve webové adrese záznamu </a:t>
            </a:r>
            <a:r>
              <a:rPr lang="cs-CZ" dirty="0">
                <a:solidFill>
                  <a:schemeClr val="tx1"/>
                </a:solidFill>
              </a:rPr>
              <a:t>dokumentu https://www.scopus.com/</a:t>
            </a:r>
            <a:r>
              <a:rPr lang="cs-CZ" dirty="0" err="1">
                <a:solidFill>
                  <a:schemeClr val="tx1"/>
                </a:solidFill>
              </a:rPr>
              <a:t>record</a:t>
            </a:r>
            <a:r>
              <a:rPr lang="cs-CZ" dirty="0">
                <a:solidFill>
                  <a:schemeClr val="tx1"/>
                </a:solidFill>
              </a:rPr>
              <a:t>/</a:t>
            </a:r>
            <a:r>
              <a:rPr lang="cs-CZ" dirty="0" err="1">
                <a:solidFill>
                  <a:schemeClr val="tx1"/>
                </a:solidFill>
              </a:rPr>
              <a:t>display.uri?</a:t>
            </a:r>
            <a:r>
              <a:rPr lang="cs-CZ" dirty="0" err="1">
                <a:solidFill>
                  <a:schemeClr val="accent2"/>
                </a:solidFill>
              </a:rPr>
              <a:t>eid</a:t>
            </a:r>
            <a:r>
              <a:rPr lang="cs-CZ" dirty="0">
                <a:solidFill>
                  <a:schemeClr val="accent2"/>
                </a:solidFill>
              </a:rPr>
              <a:t>=2-s2.0-85030650732</a:t>
            </a:r>
            <a:r>
              <a:rPr lang="cs-CZ" dirty="0" smtClean="0">
                <a:solidFill>
                  <a:schemeClr val="tx1"/>
                </a:solidFill>
              </a:rPr>
              <a:t>&amp; ...  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Při exportu ze </a:t>
            </a:r>
            <a:r>
              <a:rPr lang="cs-CZ" dirty="0" err="1" smtClean="0">
                <a:solidFill>
                  <a:schemeClr val="tx1"/>
                </a:solidFill>
              </a:rPr>
              <a:t>Scopus</a:t>
            </a:r>
            <a:r>
              <a:rPr lang="cs-CZ" dirty="0" smtClean="0">
                <a:solidFill>
                  <a:schemeClr val="tx1"/>
                </a:solidFill>
              </a:rPr>
              <a:t> (vyplatí se pro více záznamů) je u záznamů adresa </a:t>
            </a:r>
            <a:r>
              <a:rPr lang="cs-CZ" dirty="0" smtClean="0">
                <a:solidFill>
                  <a:schemeClr val="tx1"/>
                </a:solidFill>
              </a:rPr>
              <a:t>uvedena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V náhledu tisku vybraných záznamů je EID </a:t>
            </a:r>
            <a:endParaRPr lang="cs-CZ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cs-CZ" dirty="0" smtClean="0">
                <a:solidFill>
                  <a:schemeClr val="tx1"/>
                </a:solidFill>
              </a:rPr>
              <a:t>Máte-li </a:t>
            </a:r>
            <a:r>
              <a:rPr lang="cs-CZ" dirty="0">
                <a:solidFill>
                  <a:schemeClr val="tx1"/>
                </a:solidFill>
              </a:rPr>
              <a:t>záznam v ORCID jsou EID vidět v seznamu </a:t>
            </a:r>
            <a:r>
              <a:rPr lang="cs-CZ" dirty="0" smtClean="0">
                <a:solidFill>
                  <a:schemeClr val="tx1"/>
                </a:solidFill>
              </a:rPr>
              <a:t>prací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008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4466809"/>
              </p:ext>
            </p:extLst>
          </p:nvPr>
        </p:nvGraphicFramePr>
        <p:xfrm>
          <a:off x="233365" y="1738101"/>
          <a:ext cx="7170068" cy="3886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PHOTO-PAINT" r:id="rId3" imgW="8372160" imgH="4238280" progId="CorelPHOTOPAINT.Image.13">
                  <p:embed/>
                </p:oleObj>
              </mc:Choice>
              <mc:Fallback>
                <p:oleObj name="PHOTO-PAINT" r:id="rId3" imgW="8372160" imgH="423828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365" y="1738101"/>
                        <a:ext cx="7170068" cy="3886459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>
                <a:solidFill>
                  <a:schemeClr val="accent2"/>
                </a:solidFill>
              </a:rPr>
              <a:t>EID  - </a:t>
            </a:r>
            <a:r>
              <a:rPr lang="cs-CZ" dirty="0" err="1">
                <a:solidFill>
                  <a:schemeClr val="accent2"/>
                </a:solidFill>
              </a:rPr>
              <a:t>Scopus</a:t>
            </a:r>
            <a:r>
              <a:rPr lang="cs-CZ" dirty="0">
                <a:solidFill>
                  <a:schemeClr val="accent2"/>
                </a:solidFill>
              </a:rPr>
              <a:t> ID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87917" y="2157478"/>
            <a:ext cx="3567763" cy="3551010"/>
          </a:xfrm>
        </p:spPr>
        <p:txBody>
          <a:bodyPr/>
          <a:lstStyle/>
          <a:p>
            <a:r>
              <a:rPr lang="cs-CZ" dirty="0"/>
              <a:t>Pro více záznamů je vhodnější vybrané </a:t>
            </a:r>
            <a:r>
              <a:rPr lang="cs-CZ" dirty="0" smtClean="0"/>
              <a:t>záznamy zobrazit </a:t>
            </a:r>
            <a:r>
              <a:rPr lang="cs-CZ" dirty="0"/>
              <a:t>před </a:t>
            </a:r>
            <a:r>
              <a:rPr lang="cs-CZ" dirty="0" smtClean="0"/>
              <a:t>tiskem</a:t>
            </a:r>
            <a:endParaRPr lang="cs-CZ" dirty="0"/>
          </a:p>
          <a:p>
            <a:endParaRPr lang="cs-CZ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3994499"/>
              </p:ext>
            </p:extLst>
          </p:nvPr>
        </p:nvGraphicFramePr>
        <p:xfrm>
          <a:off x="6762351" y="3339852"/>
          <a:ext cx="5034412" cy="2789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PHOTO-PAINT" r:id="rId5" imgW="6858000" imgH="3800160" progId="CorelPHOTOPAINT.Image.13">
                  <p:embed/>
                </p:oleObj>
              </mc:Choice>
              <mc:Fallback>
                <p:oleObj name="PHOTO-PAINT" r:id="rId5" imgW="6858000" imgH="380016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62351" y="3339852"/>
                        <a:ext cx="5034412" cy="2789903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ál 7"/>
          <p:cNvSpPr/>
          <p:nvPr/>
        </p:nvSpPr>
        <p:spPr>
          <a:xfrm>
            <a:off x="6821906" y="4734803"/>
            <a:ext cx="1199148" cy="2406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6821906" y="5708488"/>
            <a:ext cx="1199148" cy="2406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5686925" y="2529013"/>
            <a:ext cx="425117" cy="2623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3925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>
                <a:solidFill>
                  <a:schemeClr val="accent2"/>
                </a:solidFill>
              </a:rPr>
              <a:t>EID  - </a:t>
            </a:r>
            <a:r>
              <a:rPr lang="cs-CZ" dirty="0" err="1" smtClean="0">
                <a:solidFill>
                  <a:schemeClr val="accent2"/>
                </a:solidFill>
              </a:rPr>
              <a:t>Scopus</a:t>
            </a:r>
            <a:r>
              <a:rPr lang="cs-CZ" dirty="0" smtClean="0">
                <a:solidFill>
                  <a:schemeClr val="accent2"/>
                </a:solidFill>
              </a:rPr>
              <a:t> ID</a:t>
            </a:r>
            <a:endParaRPr lang="cs-CZ" dirty="0">
              <a:solidFill>
                <a:schemeClr val="accent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4799878"/>
              </p:ext>
            </p:extLst>
          </p:nvPr>
        </p:nvGraphicFramePr>
        <p:xfrm>
          <a:off x="1097280" y="286603"/>
          <a:ext cx="6197437" cy="5425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PHOTO-PAINT" r:id="rId3" imgW="7419960" imgH="6495840" progId="CorelPHOTOPAINT.Image.13">
                  <p:embed/>
                </p:oleObj>
              </mc:Choice>
              <mc:Fallback>
                <p:oleObj name="PHOTO-PAINT" r:id="rId3" imgW="7419960" imgH="6495840" progId="CorelPHOTOPAINT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7280" y="286603"/>
                        <a:ext cx="6197437" cy="54257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ál 4"/>
          <p:cNvSpPr/>
          <p:nvPr/>
        </p:nvSpPr>
        <p:spPr>
          <a:xfrm>
            <a:off x="1179619" y="3559031"/>
            <a:ext cx="1555560" cy="218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1179619" y="5123136"/>
            <a:ext cx="1555560" cy="2186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671913" y="3254507"/>
            <a:ext cx="1130260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ORCID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983324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131</TotalTime>
  <Words>182</Words>
  <Application>Microsoft Office PowerPoint</Application>
  <PresentationFormat>Širokoúhlá obrazovka</PresentationFormat>
  <Paragraphs>26</Paragraphs>
  <Slides>7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Retrospektiva</vt:lpstr>
      <vt:lpstr>PHOTO-PAINT</vt:lpstr>
      <vt:lpstr>UT WOS a EID - Scopus ID</vt:lpstr>
      <vt:lpstr>UT WOS</vt:lpstr>
      <vt:lpstr>UT WOS</vt:lpstr>
      <vt:lpstr>UT WOS</vt:lpstr>
      <vt:lpstr>EID - Scopus ID</vt:lpstr>
      <vt:lpstr>EID  - Scopus ID</vt:lpstr>
      <vt:lpstr>EID  - Scopus ID</vt:lpstr>
    </vt:vector>
  </TitlesOfParts>
  <Company>Západočeská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 WOS a EID Scopus ID</dc:title>
  <dc:creator>Mgr. Zdeňka FIRSTOVÁ</dc:creator>
  <cp:lastModifiedBy>Mgr. Zdeňka FIRSTOVÁ</cp:lastModifiedBy>
  <cp:revision>17</cp:revision>
  <dcterms:created xsi:type="dcterms:W3CDTF">2018-04-13T10:27:00Z</dcterms:created>
  <dcterms:modified xsi:type="dcterms:W3CDTF">2018-04-13T13:22:10Z</dcterms:modified>
</cp:coreProperties>
</file>