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314" r:id="rId3"/>
    <p:sldId id="328" r:id="rId4"/>
    <p:sldId id="313" r:id="rId5"/>
    <p:sldId id="329" r:id="rId6"/>
    <p:sldId id="337" r:id="rId7"/>
    <p:sldId id="335" r:id="rId8"/>
    <p:sldId id="336" r:id="rId9"/>
    <p:sldId id="346" r:id="rId10"/>
    <p:sldId id="338" r:id="rId11"/>
    <p:sldId id="339" r:id="rId12"/>
    <p:sldId id="340" r:id="rId13"/>
    <p:sldId id="325" r:id="rId14"/>
    <p:sldId id="315" r:id="rId15"/>
    <p:sldId id="341" r:id="rId16"/>
    <p:sldId id="342" r:id="rId17"/>
    <p:sldId id="343" r:id="rId18"/>
    <p:sldId id="316" r:id="rId19"/>
    <p:sldId id="344" r:id="rId20"/>
    <p:sldId id="345" r:id="rId21"/>
    <p:sldId id="327" r:id="rId22"/>
    <p:sldId id="259" r:id="rId23"/>
  </p:sldIdLst>
  <p:sldSz cx="10080625" cy="7561263"/>
  <p:notesSz cx="6858000" cy="9144000"/>
  <p:defaultTextStyle>
    <a:defPPr>
      <a:defRPr lang="cs-CZ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100"/>
    <a:srgbClr val="0057A2"/>
    <a:srgbClr val="940084"/>
    <a:srgbClr val="006B65"/>
    <a:srgbClr val="3889BA"/>
    <a:srgbClr val="600128"/>
    <a:srgbClr val="8FBE22"/>
    <a:srgbClr val="00B6D7"/>
    <a:srgbClr val="074391"/>
    <a:srgbClr val="EB6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04" y="96"/>
      </p:cViewPr>
      <p:guideLst>
        <p:guide orient="horz" pos="2382"/>
        <p:guide pos="317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248BC-8803-4E58-9459-89477C0D9646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8D45-A175-472D-97B5-10544CE79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06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883D-97B4-4098-928E-EF1E1AFA5C0D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B00DD-649D-47BA-8668-E51D7D5BCD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18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Hello, my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Filip Hácha and I </a:t>
            </a:r>
            <a:r>
              <a:rPr lang="cs-CZ" dirty="0" err="1"/>
              <a:t>came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Bohemia </a:t>
            </a:r>
            <a:r>
              <a:rPr lang="cs-CZ" dirty="0" err="1"/>
              <a:t>ina</a:t>
            </a:r>
            <a:r>
              <a:rPr lang="cs-CZ" dirty="0"/>
              <a:t> Czech </a:t>
            </a:r>
            <a:r>
              <a:rPr lang="cs-CZ" dirty="0" err="1"/>
              <a:t>republic</a:t>
            </a:r>
            <a:r>
              <a:rPr lang="cs-CZ" dirty="0"/>
              <a:t>.</a:t>
            </a:r>
          </a:p>
          <a:p>
            <a:r>
              <a:rPr lang="cs-CZ" dirty="0"/>
              <a:t>And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show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collegues</a:t>
            </a:r>
            <a:r>
              <a:rPr lang="cs-CZ" dirty="0"/>
              <a:t> Petr Van</a:t>
            </a:r>
            <a:r>
              <a:rPr lang="en-GB" dirty="0" err="1"/>
              <a:t>ěček</a:t>
            </a:r>
            <a:r>
              <a:rPr lang="en-GB" dirty="0"/>
              <a:t> and Libor V</a:t>
            </a:r>
            <a:r>
              <a:rPr lang="cs-CZ" dirty="0" err="1"/>
              <a:t>áša</a:t>
            </a:r>
            <a:r>
              <a:rPr lang="cs-CZ" dirty="0"/>
              <a:t>.</a:t>
            </a:r>
          </a:p>
          <a:p>
            <a:r>
              <a:rPr lang="cs-CZ" dirty="0"/>
              <a:t>My talk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static </a:t>
            </a:r>
            <a:r>
              <a:rPr lang="cs-CZ" dirty="0" err="1"/>
              <a:t>traingle</a:t>
            </a:r>
            <a:r>
              <a:rPr lang="cs-CZ" dirty="0"/>
              <a:t> </a:t>
            </a:r>
            <a:r>
              <a:rPr lang="cs-CZ" dirty="0" err="1"/>
              <a:t>meshes</a:t>
            </a:r>
            <a:r>
              <a:rPr lang="cs-CZ" dirty="0"/>
              <a:t>. </a:t>
            </a:r>
            <a:r>
              <a:rPr lang="cs-CZ" dirty="0" err="1"/>
              <a:t>Concretely</a:t>
            </a:r>
            <a:r>
              <a:rPr lang="cs-CZ" dirty="0"/>
              <a:t> 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tell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,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performace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traversal-based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8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62B1C-A1C6-DD62-8D17-6D3D59697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C1EC3B7-26A2-A6FE-E6AF-A42D06722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BD3CA94-4FE5-304F-4157-042160F18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outline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encoding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obtain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prediciton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encoded</a:t>
            </a:r>
            <a:r>
              <a:rPr lang="cs-CZ" dirty="0"/>
              <a:t> vertex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and express </a:t>
            </a:r>
            <a:r>
              <a:rPr lang="cs-CZ" dirty="0" err="1"/>
              <a:t>it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systém.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quantization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performer.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encode</a:t>
            </a:r>
            <a:r>
              <a:rPr lang="cs-CZ" dirty="0"/>
              <a:t> </a:t>
            </a:r>
            <a:r>
              <a:rPr lang="cs-CZ" dirty="0" err="1"/>
              <a:t>quantized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adaptive</a:t>
            </a:r>
            <a:r>
              <a:rPr lang="cs-CZ" dirty="0"/>
              <a:t> </a:t>
            </a:r>
            <a:r>
              <a:rPr lang="cs-CZ" dirty="0" err="1"/>
              <a:t>arithmetic</a:t>
            </a:r>
            <a:r>
              <a:rPr lang="cs-CZ" dirty="0"/>
              <a:t> </a:t>
            </a:r>
            <a:r>
              <a:rPr lang="cs-CZ" dirty="0" err="1"/>
              <a:t>encoder</a:t>
            </a:r>
            <a:r>
              <a:rPr lang="cs-CZ" dirty="0"/>
              <a:t>.</a:t>
            </a:r>
          </a:p>
          <a:p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exploit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decoralaiton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tangential</a:t>
            </a:r>
            <a:r>
              <a:rPr lang="cs-CZ" dirty="0"/>
              <a:t> and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encode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separated</a:t>
            </a:r>
            <a:r>
              <a:rPr lang="cs-CZ" dirty="0"/>
              <a:t> </a:t>
            </a:r>
            <a:r>
              <a:rPr lang="cs-CZ" dirty="0" err="1"/>
              <a:t>contexts</a:t>
            </a:r>
            <a:r>
              <a:rPr lang="cs-CZ" dirty="0"/>
              <a:t>.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alone</a:t>
            </a:r>
            <a:r>
              <a:rPr lang="cs-CZ" dirty="0"/>
              <a:t> in many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reduces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bitrate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1CBC04-ED6C-7EFE-3519-33467AC3B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8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5C14A-131C-7E1E-DAEB-56299191C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00CCAAB-199F-5572-052F-9F5188B51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F9CEC3B-05E8-2EAD-28DB-906F536E0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But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make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adding</a:t>
            </a:r>
            <a:r>
              <a:rPr lang="cs-CZ" dirty="0"/>
              <a:t> second </a:t>
            </a:r>
            <a:r>
              <a:rPr lang="cs-CZ" dirty="0" err="1"/>
              <a:t>improvement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quantization</a:t>
            </a:r>
            <a:r>
              <a:rPr lang="cs-CZ" dirty="0"/>
              <a:t> step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tangential</a:t>
            </a:r>
            <a:r>
              <a:rPr lang="cs-CZ" dirty="0"/>
              <a:t>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vectors</a:t>
            </a:r>
            <a:r>
              <a:rPr lang="cs-CZ" dirty="0"/>
              <a:t>. </a:t>
            </a:r>
          </a:p>
          <a:p>
            <a:r>
              <a:rPr lang="cs-CZ" dirty="0"/>
              <a:t>Idea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step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.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sufficiently</a:t>
            </a:r>
            <a:r>
              <a:rPr lang="cs-CZ" dirty="0"/>
              <a:t> </a:t>
            </a:r>
            <a:r>
              <a:rPr lang="cs-CZ" dirty="0" err="1"/>
              <a:t>well-sampled</a:t>
            </a:r>
            <a:r>
              <a:rPr lang="cs-CZ" dirty="0"/>
              <a:t> and </a:t>
            </a:r>
            <a:r>
              <a:rPr lang="cs-CZ" dirty="0" err="1"/>
              <a:t>smooth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distortion</a:t>
            </a:r>
            <a:r>
              <a:rPr lang="cs-CZ" dirty="0"/>
              <a:t> in a </a:t>
            </a:r>
            <a:r>
              <a:rPr lang="cs-CZ" dirty="0" err="1"/>
              <a:t>tangetial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much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visible</a:t>
            </a:r>
            <a:r>
              <a:rPr lang="cs-CZ" dirty="0"/>
              <a:t>,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distoriton</a:t>
            </a:r>
            <a:r>
              <a:rPr lang="cs-CZ" dirty="0"/>
              <a:t> in a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54A35B-12CB-62C6-4D77-1667A84E9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47C5F-DF24-F076-619E-A4C6CA952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50BD5A-EE53-72AF-42EE-ED6D98EAC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EBA1A0F-F503-0726-9FD8-F0AF95E85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On </a:t>
            </a:r>
            <a:r>
              <a:rPr lang="cs-CZ" dirty="0" err="1"/>
              <a:t>this</a:t>
            </a:r>
            <a:r>
              <a:rPr lang="cs-CZ" dirty="0"/>
              <a:t> slide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systém </a:t>
            </a:r>
            <a:r>
              <a:rPr lang="cs-CZ" dirty="0" err="1"/>
              <a:t>tranformations</a:t>
            </a:r>
            <a:r>
              <a:rPr lang="cs-CZ" dirty="0"/>
              <a:t> on a </a:t>
            </a:r>
            <a:r>
              <a:rPr lang="cs-CZ" dirty="0" err="1"/>
              <a:t>synthetic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triangulated</a:t>
            </a:r>
            <a:r>
              <a:rPr lang="cs-CZ" dirty="0"/>
              <a:t> plane.</a:t>
            </a:r>
          </a:p>
          <a:p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top </a:t>
            </a:r>
            <a:r>
              <a:rPr lang="cs-CZ" dirty="0" err="1"/>
              <a:t>left</a:t>
            </a:r>
            <a:r>
              <a:rPr lang="cs-CZ" dirty="0"/>
              <a:t> and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se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. On </a:t>
            </a:r>
            <a:r>
              <a:rPr lang="cs-CZ" dirty="0" err="1"/>
              <a:t>the</a:t>
            </a:r>
            <a:r>
              <a:rPr lang="cs-CZ" dirty="0"/>
              <a:t> top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compressed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.</a:t>
            </a:r>
          </a:p>
          <a:p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bottom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bitrate</a:t>
            </a:r>
            <a:r>
              <a:rPr lang="cs-CZ" dirty="0"/>
              <a:t>.</a:t>
            </a:r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bottom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but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diferent</a:t>
            </a:r>
            <a:r>
              <a:rPr lang="cs-CZ" dirty="0"/>
              <a:t> </a:t>
            </a:r>
            <a:r>
              <a:rPr lang="cs-CZ" dirty="0" err="1"/>
              <a:t>quantization</a:t>
            </a:r>
            <a:r>
              <a:rPr lang="cs-CZ" dirty="0"/>
              <a:t> step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and </a:t>
            </a:r>
            <a:r>
              <a:rPr lang="cs-CZ" dirty="0" err="1"/>
              <a:t>tangetial</a:t>
            </a:r>
            <a:r>
              <a:rPr lang="cs-CZ" dirty="0"/>
              <a:t> </a:t>
            </a:r>
            <a:r>
              <a:rPr lang="cs-CZ" dirty="0" err="1"/>
              <a:t>compoenents</a:t>
            </a:r>
            <a:r>
              <a:rPr lang="cs-CZ" dirty="0"/>
              <a:t>. </a:t>
            </a:r>
          </a:p>
          <a:p>
            <a:r>
              <a:rPr lang="cs-CZ" dirty="0"/>
              <a:t>As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distortion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caused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unprecisely</a:t>
            </a:r>
            <a:r>
              <a:rPr lang="cs-CZ" dirty="0"/>
              <a:t> </a:t>
            </a:r>
            <a:r>
              <a:rPr lang="cs-CZ" dirty="0" err="1"/>
              <a:t>encoding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triangle, </a:t>
            </a:r>
            <a:r>
              <a:rPr lang="cs-CZ" dirty="0" err="1"/>
              <a:t>which</a:t>
            </a:r>
            <a:r>
              <a:rPr lang="cs-CZ" dirty="0"/>
              <a:t>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encoded</a:t>
            </a:r>
            <a:r>
              <a:rPr lang="cs-CZ" dirty="0"/>
              <a:t> in </a:t>
            </a:r>
            <a:r>
              <a:rPr lang="cs-CZ" dirty="0" err="1"/>
              <a:t>worl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.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encode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triangle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quantization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remaining</a:t>
            </a:r>
            <a:r>
              <a:rPr lang="cs-CZ" dirty="0"/>
              <a:t> </a:t>
            </a:r>
            <a:r>
              <a:rPr lang="cs-CZ" dirty="0" err="1"/>
              <a:t>traignles</a:t>
            </a:r>
            <a:r>
              <a:rPr lang="cs-CZ" dirty="0"/>
              <a:t> are </a:t>
            </a:r>
            <a:r>
              <a:rPr lang="cs-CZ" dirty="0" err="1"/>
              <a:t>predicted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any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errors</a:t>
            </a:r>
            <a:r>
              <a:rPr lang="cs-CZ" dirty="0"/>
              <a:t> and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are </a:t>
            </a:r>
            <a:r>
              <a:rPr lang="cs-CZ" dirty="0" err="1"/>
              <a:t>therefore</a:t>
            </a:r>
            <a:r>
              <a:rPr lang="cs-CZ" dirty="0"/>
              <a:t> </a:t>
            </a:r>
            <a:r>
              <a:rPr lang="cs-CZ" dirty="0" err="1"/>
              <a:t>zero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D1B20-ED0B-1E9D-0EB3-A97D84465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98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experiments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mechanistic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perceptual</a:t>
            </a:r>
            <a:r>
              <a:rPr lang="cs-CZ" dirty="0"/>
              <a:t> </a:t>
            </a:r>
            <a:r>
              <a:rPr lang="cs-CZ" dirty="0" err="1"/>
              <a:t>metric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. </a:t>
            </a:r>
          </a:p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mechanistic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squared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vertices</a:t>
            </a:r>
            <a:r>
              <a:rPr lang="cs-CZ" dirty="0"/>
              <a:t> </a:t>
            </a:r>
            <a:r>
              <a:rPr lang="cs-CZ" dirty="0" err="1"/>
              <a:t>positions</a:t>
            </a:r>
            <a:r>
              <a:rPr lang="cs-CZ" dirty="0"/>
              <a:t> and </a:t>
            </a:r>
            <a:r>
              <a:rPr lang="cs-CZ" dirty="0" err="1"/>
              <a:t>average</a:t>
            </a:r>
            <a:r>
              <a:rPr lang="cs-CZ" dirty="0"/>
              <a:t> distance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surfaces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computed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well-known</a:t>
            </a:r>
            <a:r>
              <a:rPr lang="cs-CZ" dirty="0"/>
              <a:t> metro </a:t>
            </a:r>
            <a:r>
              <a:rPr lang="cs-CZ" dirty="0" err="1"/>
              <a:t>tool</a:t>
            </a:r>
            <a:r>
              <a:rPr lang="cs-CZ" dirty="0"/>
              <a:t>.</a:t>
            </a:r>
          </a:p>
          <a:p>
            <a:r>
              <a:rPr lang="cs-CZ" dirty="0"/>
              <a:t>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perceptual</a:t>
            </a:r>
            <a:r>
              <a:rPr lang="cs-CZ" dirty="0"/>
              <a:t> </a:t>
            </a:r>
            <a:r>
              <a:rPr lang="cs-CZ" dirty="0" err="1"/>
              <a:t>metric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Dihedral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.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and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Draco</a:t>
            </a:r>
            <a:r>
              <a:rPr lang="cs-CZ" dirty="0"/>
              <a:t>, as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art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single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triangle </a:t>
            </a:r>
            <a:r>
              <a:rPr lang="cs-CZ" dirty="0" err="1"/>
              <a:t>meshes</a:t>
            </a:r>
            <a:r>
              <a:rPr lang="cs-CZ" dirty="0"/>
              <a:t> and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Propagation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aims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Dihedral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more, </a:t>
            </a:r>
            <a:r>
              <a:rPr lang="cs-CZ" dirty="0" err="1"/>
              <a:t>than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mechanistic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92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picture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distoriton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palmyra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squared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. </a:t>
            </a:r>
          </a:p>
          <a:p>
            <a:r>
              <a:rPr lang="cs-CZ" dirty="0"/>
              <a:t>As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achieved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.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proposed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has a </a:t>
            </a:r>
            <a:r>
              <a:rPr lang="cs-CZ" dirty="0" err="1"/>
              <a:t>slightly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968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5F9A5-BBCF-C626-901E-D11450F2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A827725-B434-65B6-9FB4-3E4F7518D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863C6E7-0684-57F1-98F7-A69570583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surface</a:t>
            </a:r>
            <a:r>
              <a:rPr lang="cs-CZ" dirty="0"/>
              <a:t> distance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has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finer</a:t>
            </a:r>
            <a:r>
              <a:rPr lang="cs-CZ" dirty="0"/>
              <a:t> </a:t>
            </a:r>
            <a:r>
              <a:rPr lang="cs-CZ" dirty="0" err="1"/>
              <a:t>quatization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. </a:t>
            </a:r>
            <a:r>
              <a:rPr lang="cs-CZ" dirty="0" err="1"/>
              <a:t>World-space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local-space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quantization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very </a:t>
            </a:r>
            <a:r>
              <a:rPr lang="cs-CZ" dirty="0" err="1"/>
              <a:t>simmiliar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, but </a:t>
            </a:r>
            <a:r>
              <a:rPr lang="cs-CZ" dirty="0" err="1"/>
              <a:t>local-coordinate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slightly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6BC8CC-F199-DA0A-ABBA-B9BA5D22C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97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9B55-E642-CB6B-05AF-B660E0422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CCD8CF0-CB4B-6ECC-309B-346D43C93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1FEE692-A79D-7E8F-DEE0-CD8A7899D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perceptual</a:t>
            </a:r>
            <a:r>
              <a:rPr lang="cs-CZ" dirty="0"/>
              <a:t> </a:t>
            </a:r>
            <a:r>
              <a:rPr lang="cs-CZ" dirty="0" err="1"/>
              <a:t>distotion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dihedral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. </a:t>
            </a:r>
            <a:r>
              <a:rPr lang="cs-CZ" dirty="0" err="1"/>
              <a:t>Local-space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parrallelogram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choice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bitrates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bitrates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to use </a:t>
            </a:r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propagation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, as </a:t>
            </a:r>
            <a:r>
              <a:rPr lang="cs-CZ" dirty="0" err="1"/>
              <a:t>expected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ADAE78-11B2-FF08-42DC-20116B9DF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15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844DB-781B-8773-E409-EC1BD1C17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58FD72A-59E4-E545-E182-365DE5215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858C0E-DD19-FC66-FCF1-3E4325F06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picture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cummulative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thingi10k </a:t>
            </a:r>
            <a:r>
              <a:rPr lang="cs-CZ" dirty="0" err="1"/>
              <a:t>dataset</a:t>
            </a:r>
            <a:r>
              <a:rPr lang="cs-CZ" dirty="0"/>
              <a:t>. </a:t>
            </a:r>
            <a:r>
              <a:rPr lang="cs-CZ" dirty="0" err="1"/>
              <a:t>Results</a:t>
            </a:r>
            <a:r>
              <a:rPr lang="cs-CZ" dirty="0"/>
              <a:t> are </a:t>
            </a:r>
            <a:r>
              <a:rPr lang="cs-CZ" dirty="0" err="1"/>
              <a:t>measured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relative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/>
              <a:t> to to </a:t>
            </a:r>
            <a:r>
              <a:rPr lang="cs-CZ" dirty="0" err="1"/>
              <a:t>draco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. </a:t>
            </a:r>
            <a:r>
              <a:rPr lang="cs-CZ" dirty="0" err="1"/>
              <a:t>Altought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has </a:t>
            </a:r>
            <a:r>
              <a:rPr lang="cs-CZ" dirty="0" err="1"/>
              <a:t>worst</a:t>
            </a:r>
            <a:r>
              <a:rPr lang="cs-CZ" dirty="0"/>
              <a:t>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relative</a:t>
            </a:r>
            <a:r>
              <a:rPr lang="cs-CZ" dirty="0"/>
              <a:t> </a:t>
            </a:r>
            <a:r>
              <a:rPr lang="cs-CZ" dirty="0" err="1"/>
              <a:t>distortion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median</a:t>
            </a:r>
            <a:r>
              <a:rPr lang="cs-CZ" dirty="0"/>
              <a:t> </a:t>
            </a:r>
            <a:r>
              <a:rPr lang="cs-CZ" dirty="0" err="1"/>
              <a:t>distortion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metric</a:t>
            </a:r>
            <a:r>
              <a:rPr lang="cs-CZ" dirty="0"/>
              <a:t> </a:t>
            </a:r>
            <a:r>
              <a:rPr lang="cs-CZ" dirty="0" err="1"/>
              <a:t>except</a:t>
            </a:r>
            <a:r>
              <a:rPr lang="cs-CZ" dirty="0"/>
              <a:t> </a:t>
            </a:r>
            <a:r>
              <a:rPr lang="cs-CZ" dirty="0" err="1"/>
              <a:t>dihedral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propagation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.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becaus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meshes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, but </a:t>
            </a:r>
            <a:r>
              <a:rPr lang="cs-CZ" dirty="0" err="1"/>
              <a:t>this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meshes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9514EB-8341-3284-F6BA-BB39E215C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604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picture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encoder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complexity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. As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.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had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shortes</a:t>
            </a:r>
            <a:r>
              <a:rPr lang="cs-CZ" dirty="0"/>
              <a:t> </a:t>
            </a:r>
            <a:r>
              <a:rPr lang="cs-CZ" dirty="0" err="1"/>
              <a:t>encoding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. And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transforming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systém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encoding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573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855BC-B775-08F9-78DD-461E8A2DB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AB1D5C-BE0A-BBC6-33DF-75ED40AD5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14B8F4B-125F-1B81-E99B-BFD0391EB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picture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complexity</a:t>
            </a:r>
            <a:r>
              <a:rPr lang="cs-CZ" dirty="0"/>
              <a:t> </a:t>
            </a:r>
            <a:r>
              <a:rPr lang="cs-CZ" dirty="0" err="1"/>
              <a:t>measurement</a:t>
            </a:r>
            <a:r>
              <a:rPr lang="cs-CZ" dirty="0"/>
              <a:t> but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decoder</a:t>
            </a:r>
            <a:r>
              <a:rPr lang="cs-CZ" dirty="0"/>
              <a:t>. </a:t>
            </a:r>
            <a:r>
              <a:rPr lang="cs-CZ" dirty="0" err="1"/>
              <a:t>Again</a:t>
            </a:r>
            <a:r>
              <a:rPr lang="cs-CZ" dirty="0"/>
              <a:t>,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fastest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no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tranformation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27CB38-5923-A8BE-8A07-9577449C6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45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outline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my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. </a:t>
            </a:r>
            <a:r>
              <a:rPr lang="cs-CZ" dirty="0" err="1"/>
              <a:t>First</a:t>
            </a:r>
            <a:r>
              <a:rPr lang="cs-CZ" dirty="0"/>
              <a:t> 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describe</a:t>
            </a:r>
            <a:r>
              <a:rPr lang="cs-CZ" dirty="0"/>
              <a:t> a </a:t>
            </a:r>
            <a:r>
              <a:rPr lang="cs-CZ" dirty="0" err="1"/>
              <a:t>probem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dealing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. </a:t>
            </a:r>
            <a:r>
              <a:rPr lang="cs-CZ" dirty="0" err="1"/>
              <a:t>Next</a:t>
            </a:r>
            <a:r>
              <a:rPr lang="cs-CZ" dirty="0"/>
              <a:t> 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tell</a:t>
            </a:r>
            <a:r>
              <a:rPr lang="cs-CZ" dirty="0"/>
              <a:t> a </a:t>
            </a:r>
            <a:r>
              <a:rPr lang="cs-CZ" dirty="0" err="1"/>
              <a:t>little</a:t>
            </a:r>
            <a:r>
              <a:rPr lang="cs-CZ" dirty="0"/>
              <a:t> bit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traversal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triangle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.</a:t>
            </a:r>
          </a:p>
          <a:p>
            <a:r>
              <a:rPr lang="cs-CZ" dirty="0"/>
              <a:t>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little</a:t>
            </a:r>
            <a:r>
              <a:rPr lang="cs-CZ" dirty="0"/>
              <a:t> more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currently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art </a:t>
            </a:r>
            <a:r>
              <a:rPr lang="cs-CZ" dirty="0" err="1"/>
              <a:t>methods</a:t>
            </a:r>
            <a:r>
              <a:rPr lang="cs-CZ" dirty="0"/>
              <a:t>.</a:t>
            </a:r>
          </a:p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formulate</a:t>
            </a:r>
            <a:r>
              <a:rPr lang="cs-CZ" dirty="0"/>
              <a:t> and </a:t>
            </a:r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. </a:t>
            </a:r>
          </a:p>
          <a:p>
            <a:r>
              <a:rPr lang="cs-CZ" dirty="0"/>
              <a:t>And </a:t>
            </a:r>
            <a:r>
              <a:rPr lang="cs-CZ" dirty="0" err="1"/>
              <a:t>then</a:t>
            </a:r>
            <a:r>
              <a:rPr lang="cs-CZ" dirty="0"/>
              <a:t> I </a:t>
            </a:r>
            <a:r>
              <a:rPr lang="cs-CZ" dirty="0" err="1"/>
              <a:t>will</a:t>
            </a:r>
            <a:r>
              <a:rPr lang="cs-CZ" dirty="0"/>
              <a:t> show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experiments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777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F4C4B-7AD1-C777-5A28-8F6A4BF5C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F0E255-9259-83CB-A466-CA893DB5E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6B0C50-CBB6-C12E-5C4D-0989B2068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So, I </a:t>
            </a:r>
            <a:r>
              <a:rPr lang="cs-CZ" dirty="0" err="1"/>
              <a:t>believe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showed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local-coordinate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beneficial</a:t>
            </a:r>
            <a:r>
              <a:rPr lang="cs-CZ" dirty="0"/>
              <a:t>. It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implementation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orginal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. It lead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rate-distoriton</a:t>
            </a:r>
            <a:r>
              <a:rPr lang="cs-CZ" dirty="0"/>
              <a:t> ratio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.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outcompetes</a:t>
            </a:r>
            <a:r>
              <a:rPr lang="cs-CZ" dirty="0"/>
              <a:t> </a:t>
            </a:r>
            <a:r>
              <a:rPr lang="cs-CZ" dirty="0" err="1"/>
              <a:t>draco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 and </a:t>
            </a:r>
            <a:r>
              <a:rPr lang="cs-CZ" dirty="0" err="1"/>
              <a:t>compression</a:t>
            </a:r>
            <a:r>
              <a:rPr lang="cs-CZ" dirty="0"/>
              <a:t> and </a:t>
            </a:r>
            <a:r>
              <a:rPr lang="cs-CZ" dirty="0" err="1"/>
              <a:t>decompression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.</a:t>
            </a:r>
          </a:p>
          <a:p>
            <a:r>
              <a:rPr lang="cs-CZ" dirty="0"/>
              <a:t>It has </a:t>
            </a:r>
            <a:r>
              <a:rPr lang="cs-CZ" dirty="0" err="1"/>
              <a:t>comparable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propagation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dihedral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eror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C0A297-3D4B-C167-56DE-F7EA7EC2D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132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Here</a:t>
            </a:r>
            <a:r>
              <a:rPr lang="cs-CZ" dirty="0"/>
              <a:t> 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references</a:t>
            </a:r>
            <a:r>
              <a:rPr lang="cs-CZ" dirty="0"/>
              <a:t>, 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035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And </a:t>
            </a:r>
            <a:r>
              <a:rPr lang="cs-CZ" dirty="0" err="1"/>
              <a:t>thats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. </a:t>
            </a:r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39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speak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triangle </a:t>
            </a:r>
            <a:r>
              <a:rPr lang="cs-CZ" dirty="0" err="1"/>
              <a:t>meshes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basicly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encode</a:t>
            </a:r>
            <a:r>
              <a:rPr lang="cs-CZ" dirty="0"/>
              <a:t> and </a:t>
            </a:r>
            <a:r>
              <a:rPr lang="cs-CZ" dirty="0" err="1"/>
              <a:t>decode</a:t>
            </a:r>
            <a:r>
              <a:rPr lang="cs-CZ" dirty="0"/>
              <a:t> geometry and </a:t>
            </a:r>
            <a:r>
              <a:rPr lang="cs-CZ" dirty="0" err="1"/>
              <a:t>connectivity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.</a:t>
            </a:r>
          </a:p>
          <a:p>
            <a:r>
              <a:rPr lang="cs-CZ" dirty="0"/>
              <a:t>By </a:t>
            </a:r>
            <a:r>
              <a:rPr lang="cs-CZ" dirty="0" err="1"/>
              <a:t>gemetry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positions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vertices</a:t>
            </a:r>
            <a:r>
              <a:rPr lang="cs-CZ" dirty="0"/>
              <a:t> and by </a:t>
            </a:r>
            <a:r>
              <a:rPr lang="cs-CZ" dirty="0" err="1"/>
              <a:t>connectivity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vertices</a:t>
            </a:r>
            <a:r>
              <a:rPr lang="cs-CZ" dirty="0"/>
              <a:t> are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toghether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represented</a:t>
            </a:r>
            <a:r>
              <a:rPr lang="cs-CZ" dirty="0"/>
              <a:t> by a set </a:t>
            </a:r>
            <a:r>
              <a:rPr lang="cs-CZ" dirty="0" err="1"/>
              <a:t>of</a:t>
            </a:r>
            <a:r>
              <a:rPr lang="cs-CZ" dirty="0"/>
              <a:t> triangle </a:t>
            </a:r>
            <a:r>
              <a:rPr lang="cs-CZ" dirty="0" err="1"/>
              <a:t>faces</a:t>
            </a:r>
            <a:r>
              <a:rPr lang="cs-CZ" dirty="0"/>
              <a:t>.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seek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lossles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connectivity</a:t>
            </a:r>
            <a:r>
              <a:rPr lang="cs-CZ" dirty="0"/>
              <a:t> and </a:t>
            </a:r>
            <a:r>
              <a:rPr lang="cs-CZ" dirty="0" err="1"/>
              <a:t>lossy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geometry. And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aiming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possioble</a:t>
            </a:r>
            <a:r>
              <a:rPr lang="cs-CZ" dirty="0"/>
              <a:t> </a:t>
            </a:r>
            <a:r>
              <a:rPr lang="cs-CZ" dirty="0" err="1"/>
              <a:t>retio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bitrate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distortion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.</a:t>
            </a:r>
          </a:p>
          <a:p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ofcourse</a:t>
            </a:r>
            <a:r>
              <a:rPr lang="cs-CZ" dirty="0"/>
              <a:t>  </a:t>
            </a:r>
            <a:r>
              <a:rPr lang="cs-CZ" dirty="0" err="1"/>
              <a:t>method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chagne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connectivity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, </a:t>
            </a:r>
            <a:r>
              <a:rPr lang="cs-CZ" dirty="0" err="1"/>
              <a:t>durign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compression</a:t>
            </a:r>
            <a:r>
              <a:rPr lang="cs-CZ" dirty="0"/>
              <a:t>. But these </a:t>
            </a:r>
            <a:r>
              <a:rPr lang="cs-CZ" dirty="0" err="1"/>
              <a:t>methods</a:t>
            </a:r>
            <a:r>
              <a:rPr lang="cs-CZ" dirty="0"/>
              <a:t> are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simplification</a:t>
            </a:r>
            <a:r>
              <a:rPr lang="cs-CZ" dirty="0"/>
              <a:t>, not </a:t>
            </a:r>
            <a:r>
              <a:rPr lang="cs-CZ" dirty="0" err="1"/>
              <a:t>compression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and I </a:t>
            </a:r>
            <a:r>
              <a:rPr lang="cs-CZ" dirty="0" err="1"/>
              <a:t>will</a:t>
            </a:r>
            <a:r>
              <a:rPr lang="cs-CZ" dirty="0"/>
              <a:t> not </a:t>
            </a:r>
            <a:r>
              <a:rPr lang="cs-CZ" dirty="0" err="1"/>
              <a:t>speak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.</a:t>
            </a:r>
          </a:p>
          <a:p>
            <a:r>
              <a:rPr lang="cs-CZ" dirty="0" err="1"/>
              <a:t>Insteead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speak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traversal-based</a:t>
            </a:r>
            <a:r>
              <a:rPr lang="cs-CZ" dirty="0"/>
              <a:t> </a:t>
            </a:r>
            <a:r>
              <a:rPr lang="cs-CZ" dirty="0" err="1"/>
              <a:t>methods,which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compressed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traversal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proccessed</a:t>
            </a:r>
            <a:r>
              <a:rPr lang="cs-CZ" dirty="0"/>
              <a:t> </a:t>
            </a:r>
            <a:r>
              <a:rPr lang="cs-CZ" dirty="0" err="1"/>
              <a:t>reagion</a:t>
            </a:r>
            <a:r>
              <a:rPr lang="cs-CZ" dirty="0"/>
              <a:t> od </a:t>
            </a:r>
            <a:r>
              <a:rPr lang="cs-CZ" dirty="0" err="1"/>
              <a:t>mesh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incrementaly</a:t>
            </a:r>
            <a:r>
              <a:rPr lang="cs-CZ" dirty="0"/>
              <a:t> </a:t>
            </a:r>
            <a:r>
              <a:rPr lang="cs-CZ" dirty="0" err="1"/>
              <a:t>expanded</a:t>
            </a:r>
            <a:r>
              <a:rPr lang="cs-CZ" dirty="0"/>
              <a:t> 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therefore</a:t>
            </a:r>
            <a:r>
              <a:rPr lang="cs-CZ" dirty="0"/>
              <a:t> use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proccessed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 to </a:t>
            </a:r>
            <a:r>
              <a:rPr lang="cs-CZ" dirty="0" err="1"/>
              <a:t>predict</a:t>
            </a:r>
            <a:r>
              <a:rPr lang="cs-CZ" dirty="0"/>
              <a:t> </a:t>
            </a:r>
            <a:r>
              <a:rPr lang="cs-CZ" dirty="0" err="1"/>
              <a:t>encoded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, such as vertex </a:t>
            </a:r>
            <a:r>
              <a:rPr lang="cs-CZ" dirty="0" err="1"/>
              <a:t>positions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5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simple</a:t>
            </a:r>
            <a:r>
              <a:rPr lang="cs-CZ" dirty="0"/>
              <a:t>, but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traversal-based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si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rule, by </a:t>
            </a:r>
            <a:r>
              <a:rPr lang="cs-CZ" dirty="0" err="1"/>
              <a:t>Touma</a:t>
            </a:r>
            <a:r>
              <a:rPr lang="cs-CZ" dirty="0"/>
              <a:t> and </a:t>
            </a:r>
            <a:r>
              <a:rPr lang="cs-CZ" dirty="0" err="1"/>
              <a:t>Gotsman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od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encoded</a:t>
            </a:r>
            <a:r>
              <a:rPr lang="cs-CZ" dirty="0"/>
              <a:t> vertex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predicted</a:t>
            </a:r>
            <a:r>
              <a:rPr lang="cs-CZ" dirty="0"/>
              <a:t> as a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base triangle.</a:t>
            </a:r>
          </a:p>
          <a:p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encoding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vertices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encode</a:t>
            </a:r>
            <a:r>
              <a:rPr lang="cs-CZ" dirty="0"/>
              <a:t> just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true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predicted</a:t>
            </a:r>
            <a:r>
              <a:rPr lang="cs-CZ" dirty="0"/>
              <a:t> </a:t>
            </a:r>
            <a:r>
              <a:rPr lang="cs-CZ" dirty="0" err="1"/>
              <a:t>postiotion</a:t>
            </a:r>
            <a:r>
              <a:rPr lang="cs-CZ" dirty="0"/>
              <a:t>.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call a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. </a:t>
            </a:r>
          </a:p>
          <a:p>
            <a:r>
              <a:rPr lang="cs-CZ" dirty="0" err="1"/>
              <a:t>There</a:t>
            </a:r>
            <a:r>
              <a:rPr lang="cs-CZ" dirty="0"/>
              <a:t> are to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more </a:t>
            </a:r>
            <a:r>
              <a:rPr lang="cs-CZ" dirty="0" err="1"/>
              <a:t>sofisticated</a:t>
            </a:r>
            <a:r>
              <a:rPr lang="cs-CZ" dirty="0"/>
              <a:t> </a:t>
            </a:r>
            <a:r>
              <a:rPr lang="cs-CZ" dirty="0" err="1"/>
              <a:t>prediciton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, such as 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multipla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predictions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infromations</a:t>
            </a:r>
            <a:r>
              <a:rPr lang="cs-CZ" dirty="0"/>
              <a:t> not just a </a:t>
            </a:r>
            <a:r>
              <a:rPr lang="cs-CZ" dirty="0" err="1"/>
              <a:t>positions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vertices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base triangle.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more </a:t>
            </a:r>
            <a:r>
              <a:rPr lang="cs-CZ" dirty="0" err="1"/>
              <a:t>accurate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bitrate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basically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5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uses</a:t>
            </a:r>
            <a:r>
              <a:rPr lang="cs-CZ" dirty="0"/>
              <a:t> to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positions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base triangle </a:t>
            </a:r>
            <a:r>
              <a:rPr lang="cs-CZ" dirty="0" err="1"/>
              <a:t>vertices</a:t>
            </a:r>
            <a:r>
              <a:rPr lang="cs-CZ" dirty="0"/>
              <a:t>. It </a:t>
            </a:r>
            <a:r>
              <a:rPr lang="cs-CZ" dirty="0" err="1"/>
              <a:t>exploits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connectivity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valences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vertices</a:t>
            </a:r>
            <a:r>
              <a:rPr lang="cs-CZ" dirty="0"/>
              <a:t> and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uses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angles</a:t>
            </a:r>
            <a:r>
              <a:rPr lang="cs-CZ" dirty="0"/>
              <a:t> in </a:t>
            </a:r>
            <a:r>
              <a:rPr lang="cs-CZ" dirty="0" err="1"/>
              <a:t>triangles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decoded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18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6BDA4-673F-2E5C-74AF-B356B8549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121802D-C641-F462-BA7F-A6BA7C3A6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A3B795-E7DC-5802-1659-4D6123DB9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decompression</a:t>
            </a:r>
            <a:r>
              <a:rPr lang="cs-CZ" dirty="0"/>
              <a:t> in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weights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predictor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esimates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angles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triangle,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encoded</a:t>
            </a:r>
            <a:r>
              <a:rPr lang="cs-CZ" dirty="0"/>
              <a:t>.</a:t>
            </a:r>
          </a:p>
          <a:p>
            <a:r>
              <a:rPr lang="cs-CZ" dirty="0"/>
              <a:t>To </a:t>
            </a:r>
            <a:r>
              <a:rPr lang="cs-CZ" dirty="0" err="1"/>
              <a:t>get</a:t>
            </a:r>
            <a:r>
              <a:rPr lang="cs-CZ" dirty="0"/>
              <a:t> these </a:t>
            </a:r>
            <a:r>
              <a:rPr lang="cs-CZ" dirty="0" err="1"/>
              <a:t>estimates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estimate</a:t>
            </a:r>
            <a:r>
              <a:rPr lang="cs-CZ" dirty="0"/>
              <a:t>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angles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valence </a:t>
            </a:r>
            <a:r>
              <a:rPr lang="cs-CZ" dirty="0" err="1"/>
              <a:t>of</a:t>
            </a:r>
            <a:r>
              <a:rPr lang="cs-CZ" dirty="0"/>
              <a:t> vertex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proportional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2 PI,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assume</a:t>
            </a:r>
            <a:r>
              <a:rPr lang="cs-CZ" dirty="0"/>
              <a:t>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gaussian</a:t>
            </a:r>
            <a:r>
              <a:rPr lang="cs-CZ" dirty="0"/>
              <a:t> </a:t>
            </a:r>
            <a:r>
              <a:rPr lang="cs-CZ" dirty="0" err="1"/>
              <a:t>curvature</a:t>
            </a:r>
            <a:r>
              <a:rPr lang="cs-CZ" dirty="0"/>
              <a:t>.</a:t>
            </a:r>
          </a:p>
          <a:p>
            <a:r>
              <a:rPr lang="cs-CZ" dirty="0" err="1"/>
              <a:t>Moreover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docmpression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angles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decoded</a:t>
            </a:r>
            <a:r>
              <a:rPr lang="cs-CZ" dirty="0"/>
              <a:t>, so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estimate</a:t>
            </a:r>
            <a:r>
              <a:rPr lang="cs-CZ" dirty="0"/>
              <a:t>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angles</a:t>
            </a:r>
            <a:r>
              <a:rPr lang="cs-CZ" dirty="0"/>
              <a:t> in </a:t>
            </a:r>
            <a:r>
              <a:rPr lang="cs-CZ" dirty="0" err="1"/>
              <a:t>encoded</a:t>
            </a:r>
            <a:r>
              <a:rPr lang="cs-CZ" dirty="0"/>
              <a:t> triangle more </a:t>
            </a:r>
            <a:r>
              <a:rPr lang="cs-CZ" dirty="0" err="1"/>
              <a:t>precisely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these </a:t>
            </a:r>
            <a:r>
              <a:rPr lang="cs-CZ" dirty="0" err="1"/>
              <a:t>values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595556-7F2B-DB61-8A1B-463037E64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62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C95EE-078A-A9AA-4452-992449008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915212F-E227-B0AA-F80E-EA598647B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B93146-0639-75C4-55C8-24C605EBF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Using</a:t>
            </a:r>
            <a:r>
              <a:rPr lang="cs-CZ" dirty="0"/>
              <a:t> these </a:t>
            </a:r>
            <a:r>
              <a:rPr lang="cs-CZ" dirty="0" err="1"/>
              <a:t>angles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predictor</a:t>
            </a:r>
            <a:r>
              <a:rPr lang="cs-CZ" dirty="0"/>
              <a:t> as </a:t>
            </a:r>
            <a:r>
              <a:rPr lang="cs-CZ" dirty="0" err="1"/>
              <a:t>shiwn</a:t>
            </a:r>
            <a:r>
              <a:rPr lang="cs-CZ" dirty="0"/>
              <a:t>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equation</a:t>
            </a:r>
            <a:r>
              <a:rPr lang="cs-CZ" dirty="0"/>
              <a:t> and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encodes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true</a:t>
            </a:r>
            <a:r>
              <a:rPr lang="cs-CZ" dirty="0"/>
              <a:t> and </a:t>
            </a:r>
            <a:r>
              <a:rPr lang="cs-CZ" dirty="0" err="1"/>
              <a:t>predicted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vertex, as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said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426D9B-3738-5673-52A1-AF908EE76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52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3BF4E-5F4E-2041-54BB-5036BEF00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2A11247-F2D4-A1C0-68D8-D837D3D6F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E4F87E7-8075-5B03-C12A-B80A1875A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, but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very </a:t>
            </a:r>
            <a:r>
              <a:rPr lang="cs-CZ" dirty="0" err="1"/>
              <a:t>simply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to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 to express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systém, </a:t>
            </a:r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.</a:t>
            </a:r>
          </a:p>
          <a:p>
            <a:r>
              <a:rPr lang="cs-CZ" dirty="0"/>
              <a:t>In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experimented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possibilaties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systém.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had very </a:t>
            </a:r>
            <a:r>
              <a:rPr lang="cs-CZ" dirty="0" err="1"/>
              <a:t>simmiliar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,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just </a:t>
            </a:r>
            <a:r>
              <a:rPr lang="cs-CZ" dirty="0" err="1"/>
              <a:t>slightly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. </a:t>
            </a:r>
          </a:p>
          <a:p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versions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consist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and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tangential</a:t>
            </a:r>
            <a:r>
              <a:rPr lang="cs-CZ" dirty="0"/>
              <a:t> </a:t>
            </a:r>
            <a:r>
              <a:rPr lang="cs-CZ" dirty="0" err="1"/>
              <a:t>vectors</a:t>
            </a:r>
            <a:r>
              <a:rPr lang="cs-CZ" dirty="0"/>
              <a:t>.</a:t>
            </a:r>
          </a:p>
          <a:p>
            <a:r>
              <a:rPr lang="cs-CZ" dirty="0" err="1"/>
              <a:t>One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basis</a:t>
            </a:r>
            <a:r>
              <a:rPr lang="cs-CZ" dirty="0"/>
              <a:t> </a:t>
            </a:r>
            <a:r>
              <a:rPr lang="cs-CZ" dirty="0" err="1"/>
              <a:t>vectors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systém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obtained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base triangle,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direction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diference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base </a:t>
            </a:r>
            <a:r>
              <a:rPr lang="cs-CZ" dirty="0" err="1"/>
              <a:t>vartex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predicted</a:t>
            </a:r>
            <a:r>
              <a:rPr lang="cs-CZ" dirty="0"/>
              <a:t> vertex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cross-product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these </a:t>
            </a:r>
            <a:r>
              <a:rPr lang="cs-CZ" dirty="0" err="1"/>
              <a:t>two</a:t>
            </a:r>
            <a:r>
              <a:rPr lang="cs-CZ" dirty="0"/>
              <a:t>.</a:t>
            </a:r>
          </a:p>
          <a:p>
            <a:r>
              <a:rPr lang="cs-CZ" dirty="0"/>
              <a:t>Second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base triangle </a:t>
            </a:r>
            <a:r>
              <a:rPr lang="cs-CZ" dirty="0" err="1"/>
              <a:t>normal</a:t>
            </a:r>
            <a:r>
              <a:rPr lang="cs-CZ" dirty="0"/>
              <a:t>, </a:t>
            </a:r>
            <a:r>
              <a:rPr lang="cs-CZ" dirty="0" err="1"/>
              <a:t>gate</a:t>
            </a:r>
            <a:r>
              <a:rPr lang="cs-CZ" dirty="0"/>
              <a:t> (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corrent</a:t>
            </a:r>
            <a:r>
              <a:rPr lang="cs-CZ" dirty="0"/>
              <a:t> </a:t>
            </a:r>
            <a:r>
              <a:rPr lang="cs-CZ" dirty="0" err="1"/>
              <a:t>edge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triangle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predicted</a:t>
            </a:r>
            <a:r>
              <a:rPr lang="cs-CZ" dirty="0"/>
              <a:t>) and </a:t>
            </a:r>
            <a:r>
              <a:rPr lang="cs-CZ" dirty="0" err="1"/>
              <a:t>again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cross-product</a:t>
            </a:r>
            <a:r>
              <a:rPr lang="cs-CZ" dirty="0"/>
              <a:t>.</a:t>
            </a:r>
          </a:p>
          <a:p>
            <a:r>
              <a:rPr lang="cs-CZ" dirty="0"/>
              <a:t>All these </a:t>
            </a:r>
            <a:r>
              <a:rPr lang="cs-CZ" dirty="0" err="1"/>
              <a:t>vectors</a:t>
            </a:r>
            <a:r>
              <a:rPr lang="cs-CZ" dirty="0"/>
              <a:t> are </a:t>
            </a:r>
            <a:r>
              <a:rPr lang="cs-CZ" dirty="0" err="1"/>
              <a:t>normalized</a:t>
            </a:r>
            <a:r>
              <a:rPr lang="cs-CZ" dirty="0"/>
              <a:t>, so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resulting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are </a:t>
            </a:r>
            <a:r>
              <a:rPr lang="cs-CZ" dirty="0" err="1"/>
              <a:t>orthonormal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0CA4FB-E325-C49A-8998-6537C23B1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823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4629C-D0A9-E54D-6196-7BBC284D4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98E3E54-F374-A628-2F18-07303F777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C15630C-BB32-444B-3E91-A0BE14203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honest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encoding</a:t>
            </a:r>
            <a:r>
              <a:rPr lang="cs-CZ" dirty="0"/>
              <a:t> </a:t>
            </a:r>
            <a:r>
              <a:rPr lang="cs-CZ" dirty="0" err="1"/>
              <a:t>corretions</a:t>
            </a:r>
            <a:r>
              <a:rPr lang="cs-CZ" dirty="0"/>
              <a:t> </a:t>
            </a:r>
            <a:r>
              <a:rPr lang="cs-CZ" dirty="0" err="1"/>
              <a:t>somehow</a:t>
            </a:r>
            <a:r>
              <a:rPr lang="cs-CZ" dirty="0"/>
              <a:t> in </a:t>
            </a:r>
            <a:r>
              <a:rPr lang="cs-CZ" dirty="0" err="1"/>
              <a:t>local</a:t>
            </a:r>
            <a:r>
              <a:rPr lang="cs-CZ" dirty="0"/>
              <a:t> systém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little</a:t>
            </a:r>
            <a:r>
              <a:rPr lang="cs-CZ" dirty="0"/>
              <a:t> bit </a:t>
            </a:r>
            <a:r>
              <a:rPr lang="cs-CZ" dirty="0" err="1"/>
              <a:t>older</a:t>
            </a:r>
            <a:r>
              <a:rPr lang="cs-CZ" dirty="0"/>
              <a:t>.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forst</a:t>
            </a:r>
            <a:r>
              <a:rPr lang="cs-CZ" dirty="0"/>
              <a:t> </a:t>
            </a:r>
            <a:r>
              <a:rPr lang="cs-CZ" dirty="0" err="1"/>
              <a:t>attempts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Gumhold</a:t>
            </a:r>
            <a:r>
              <a:rPr lang="cs-CZ" dirty="0"/>
              <a:t> and </a:t>
            </a:r>
            <a:r>
              <a:rPr lang="cs-CZ" dirty="0" err="1"/>
              <a:t>Amjoun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</a:t>
            </a:r>
            <a:r>
              <a:rPr lang="cs-CZ" dirty="0" err="1"/>
              <a:t>cylindrical</a:t>
            </a:r>
            <a:r>
              <a:rPr lang="cs-CZ" dirty="0"/>
              <a:t> systém, but 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prolem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uniformity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quantization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588BAD-AD6C-9CCA-A2D1-698129041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00DD-649D-47BA-8668-E51D7D5BCD1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59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92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" y="1620000"/>
            <a:ext cx="10079824" cy="5040000"/>
          </a:xfrm>
        </p:spPr>
        <p:txBody>
          <a:bodyPr lIns="504000" tIns="0" rIns="504000" bIns="0"/>
          <a:lstStyle>
            <a:lvl1pPr marL="360000" indent="-360000">
              <a:buFontTx/>
              <a:buBlip>
                <a:blip r:embed="rId2"/>
              </a:buBlip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0000" indent="-360000">
              <a:buFontTx/>
              <a:buBlip>
                <a:blip r:embed="rId2"/>
              </a:buBlip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0000" indent="-360000">
              <a:buFontTx/>
              <a:buBlip>
                <a:blip r:embed="rId2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4060" indent="-252009">
              <a:buFontTx/>
              <a:buBlip>
                <a:blip r:embed="rId3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8078" indent="-252009">
              <a:buFontTx/>
              <a:buBlip>
                <a:blip r:embed="rId3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Part</a:t>
            </a:r>
            <a:endParaRPr lang="en-US" dirty="0"/>
          </a:p>
          <a:p>
            <a:pPr lvl="1"/>
            <a:r>
              <a:rPr lang="cs-CZ" dirty="0"/>
              <a:t>Part</a:t>
            </a:r>
            <a:endParaRPr lang="en-US" dirty="0"/>
          </a:p>
          <a:p>
            <a:pPr lvl="2"/>
            <a:r>
              <a:rPr lang="cs-CZ" dirty="0"/>
              <a:t>Part</a:t>
            </a:r>
            <a:endParaRPr lang="en-US" dirty="0"/>
          </a:p>
        </p:txBody>
      </p:sp>
      <p:sp>
        <p:nvSpPr>
          <p:cNvPr id="8" name="Rectangle 6"/>
          <p:cNvSpPr/>
          <p:nvPr userDrawn="1"/>
        </p:nvSpPr>
        <p:spPr>
          <a:xfrm>
            <a:off x="0" y="1080000"/>
            <a:ext cx="10080625" cy="1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01" y="0"/>
            <a:ext cx="10079824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vert="horz" wrap="square" lIns="432000" tIns="0" rIns="432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800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017" y="6876789"/>
            <a:ext cx="3023994" cy="3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000" y="6876789"/>
            <a:ext cx="3023999" cy="3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1" y="1"/>
            <a:ext cx="10079824" cy="1080000"/>
          </a:xfrm>
        </p:spPr>
        <p:txBody>
          <a:bodyPr lIns="432000" tIns="0" rIns="432000" bIns="0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569"/>
            <a:ext cx="8694539" cy="1461495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836"/>
            <a:ext cx="8694539" cy="4797552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8172"/>
            <a:ext cx="2268141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21A8-ED0D-4D33-B3B0-ADA01DE1430B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8172"/>
            <a:ext cx="3402211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8172"/>
            <a:ext cx="2268141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84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6120000"/>
            <a:ext cx="10080000" cy="1440000"/>
          </a:xfrm>
          <a:prstGeom prst="rect">
            <a:avLst/>
          </a:prstGeom>
          <a:noFill/>
          <a:effectLst/>
        </p:spPr>
        <p:txBody>
          <a:bodyPr vert="horz" lIns="720000" tIns="0" rIns="720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</a:t>
            </a:r>
            <a:r>
              <a:rPr lang="cs-CZ"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2.202</a:t>
            </a:r>
            <a:r>
              <a:rPr lang="en-GB"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sz="2000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306" y="431999"/>
            <a:ext cx="37907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627" y="2204853"/>
            <a:ext cx="10080625" cy="2019198"/>
          </a:xfrm>
          <a:effectLst/>
        </p:spPr>
        <p:txBody>
          <a:bodyPr vert="horz" lIns="720000" tIns="0" rIns="720000" bIns="0" rtlCol="0" anchor="b" anchorCtr="1">
            <a:noAutofit/>
          </a:bodyPr>
          <a:lstStyle/>
          <a:p>
            <a:pPr algn="ctr"/>
            <a:r>
              <a:rPr lang="en-US" sz="4400" spc="-80" dirty="0">
                <a:solidFill>
                  <a:srgbClr val="E0B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Predictor for Triangle Mesh Compression Working in Tangent Space</a:t>
            </a:r>
            <a:endParaRPr lang="cs-CZ" sz="4400" spc="-80" dirty="0">
              <a:solidFill>
                <a:srgbClr val="E0B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20000"/>
            <a:ext cx="10080625" cy="10800"/>
          </a:xfrm>
          <a:prstGeom prst="rect">
            <a:avLst/>
          </a:prstGeom>
          <a:solidFill>
            <a:schemeClr val="bg1"/>
          </a:solidFill>
          <a:ln cap="rnd">
            <a:solidFill>
              <a:srgbClr val="E0B100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cs-CZ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536618"/>
            <a:ext cx="10080625" cy="1583382"/>
          </a:xfrm>
          <a:prstGeom prst="rect">
            <a:avLst/>
          </a:prstGeom>
        </p:spPr>
        <p:txBody>
          <a:bodyPr vert="horz" lIns="720000" tIns="0" rIns="720000" bIns="0" rtlCol="0" anchor="t">
            <a:noAutofit/>
          </a:bodyPr>
          <a:lstStyle>
            <a:lvl1pPr algn="ctr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3200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24AD83-29B7-A670-BF68-4DF4A5BA138F}"/>
              </a:ext>
            </a:extLst>
          </p:cNvPr>
          <p:cNvSpPr txBox="1">
            <a:spLocks/>
          </p:cNvSpPr>
          <p:nvPr/>
        </p:nvSpPr>
        <p:spPr>
          <a:xfrm>
            <a:off x="0" y="5133445"/>
            <a:ext cx="10080625" cy="476344"/>
          </a:xfrm>
          <a:prstGeom prst="rect">
            <a:avLst/>
          </a:prstGeom>
        </p:spPr>
        <p:txBody>
          <a:bodyPr vert="horz" lIns="720000" tIns="0" rIns="720000" bIns="0" rtlCol="0" anchor="t">
            <a:noAutofit/>
          </a:bodyPr>
          <a:lstStyle>
            <a:lvl1pPr algn="ctr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 </a:t>
            </a:r>
            <a:r>
              <a:rPr lang="cs-CZ" sz="3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Vaněček, </a:t>
            </a:r>
            <a:r>
              <a:rPr lang="cs-CZ" sz="30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 Hácha</a:t>
            </a:r>
            <a:r>
              <a:rPr lang="cs-CZ" sz="3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Libor Váša</a:t>
            </a:r>
          </a:p>
          <a:p>
            <a:endParaRPr lang="cs-CZ" sz="3000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1A95F7-0495-9BCF-8B8B-814F2A9265B9}"/>
              </a:ext>
            </a:extLst>
          </p:cNvPr>
          <p:cNvSpPr txBox="1">
            <a:spLocks/>
          </p:cNvSpPr>
          <p:nvPr/>
        </p:nvSpPr>
        <p:spPr>
          <a:xfrm>
            <a:off x="-628" y="5609789"/>
            <a:ext cx="10080625" cy="564473"/>
          </a:xfrm>
          <a:prstGeom prst="rect">
            <a:avLst/>
          </a:prstGeom>
        </p:spPr>
        <p:txBody>
          <a:bodyPr vert="horz" lIns="720000" tIns="0" rIns="720000" bIns="0" rtlCol="0" anchor="t">
            <a:noAutofit/>
          </a:bodyPr>
          <a:lstStyle>
            <a:lvl1pPr algn="ctr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computer science and engineering, Faculty of applied sciences, University of West Bohemia,</a:t>
            </a:r>
          </a:p>
        </p:txBody>
      </p:sp>
    </p:spTree>
    <p:extLst>
      <p:ext uri="{BB962C8B-B14F-4D97-AF65-F5344CB8AC3E}">
        <p14:creationId xmlns:p14="http://schemas.microsoft.com/office/powerpoint/2010/main" val="112063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21379-BAB6-79A2-526F-294D69345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573619ED-5FD9-8FFF-267D-905B95CB4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Correction vectors expressed in local coordinate system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𝒄𝒐𝒓𝒓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Uniform quantization</a:t>
                </a:r>
              </a:p>
              <a:p>
                <a:r>
                  <a:rPr lang="en-GB" dirty="0"/>
                  <a:t>Correction vectors are encoded using adaptive arithmetic code</a:t>
                </a:r>
                <a:r>
                  <a:rPr lang="cs-CZ" dirty="0"/>
                  <a:t>r</a:t>
                </a:r>
                <a:endParaRPr lang="en-GB" dirty="0"/>
              </a:p>
              <a:p>
                <a:pPr lvl="1"/>
                <a:r>
                  <a:rPr lang="en-US" dirty="0"/>
                  <a:t>Individual components coded into separate contexts</a:t>
                </a:r>
                <a:endParaRPr lang="cs-CZ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573619ED-5FD9-8FFF-267D-905B95CB4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DFEA77FC-D293-900D-A4EE-5D29A376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coordinate system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E74349-E037-6A69-ED25-BA8F7DBE65F3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10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CAEEA67-84C0-5036-149B-81A22DA83745}"/>
                  </a:ext>
                </a:extLst>
              </p:cNvPr>
              <p:cNvSpPr txBox="1"/>
              <p:nvPr/>
            </p:nvSpPr>
            <p:spPr>
              <a:xfrm>
                <a:off x="436276" y="4013586"/>
                <a:ext cx="2758930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𝑐𝑜𝑟𝑟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CAEEA67-84C0-5036-149B-81A22DA83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6" y="4013586"/>
                <a:ext cx="2758930" cy="1083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FFE04A0-1D60-0969-2329-881FF2E4F941}"/>
              </a:ext>
            </a:extLst>
          </p:cNvPr>
          <p:cNvSpPr/>
          <p:nvPr/>
        </p:nvSpPr>
        <p:spPr>
          <a:xfrm>
            <a:off x="2938897" y="4184912"/>
            <a:ext cx="1609869" cy="7405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to </a:t>
            </a:r>
            <a:r>
              <a:rPr lang="cs-CZ" dirty="0" err="1"/>
              <a:t>local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D6771073-8B45-E7E9-FAEC-6E5CCA1F1ADE}"/>
                  </a:ext>
                </a:extLst>
              </p:cNvPr>
              <p:cNvSpPr txBox="1"/>
              <p:nvPr/>
            </p:nvSpPr>
            <p:spPr>
              <a:xfrm>
                <a:off x="3896082" y="4111273"/>
                <a:ext cx="2758930" cy="88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D6771073-8B45-E7E9-FAEC-6E5CCA1F1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082" y="4111273"/>
                <a:ext cx="2758930" cy="887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D704E08-99AB-BA5D-4CFD-2137C86F56DA}"/>
              </a:ext>
            </a:extLst>
          </p:cNvPr>
          <p:cNvSpPr/>
          <p:nvPr/>
        </p:nvSpPr>
        <p:spPr>
          <a:xfrm>
            <a:off x="1815741" y="5530876"/>
            <a:ext cx="1609869" cy="7405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Arithmetic</a:t>
            </a:r>
            <a:r>
              <a:rPr lang="cs-CZ" dirty="0"/>
              <a:t> </a:t>
            </a:r>
            <a:r>
              <a:rPr lang="cs-CZ" dirty="0" err="1"/>
              <a:t>coder</a:t>
            </a:r>
            <a:endParaRPr lang="cs-CZ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F7A557C-9B40-2647-04CF-8657896A43CD}"/>
              </a:ext>
            </a:extLst>
          </p:cNvPr>
          <p:cNvSpPr/>
          <p:nvPr/>
        </p:nvSpPr>
        <p:spPr>
          <a:xfrm>
            <a:off x="5919422" y="4184912"/>
            <a:ext cx="1609869" cy="7405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Quantization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3950443-3211-97D8-49C7-5AC2C02957A8}"/>
                  </a:ext>
                </a:extLst>
              </p:cNvPr>
              <p:cNvSpPr txBox="1"/>
              <p:nvPr/>
            </p:nvSpPr>
            <p:spPr>
              <a:xfrm>
                <a:off x="6885415" y="4013585"/>
                <a:ext cx="2758930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3950443-3211-97D8-49C7-5AC2C0295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15" y="4013585"/>
                <a:ext cx="2758930" cy="1083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B9693129-6EBE-0A25-F2D0-158CA5FF90D9}"/>
                  </a:ext>
                </a:extLst>
              </p:cNvPr>
              <p:cNvSpPr/>
              <p:nvPr/>
            </p:nvSpPr>
            <p:spPr>
              <a:xfrm>
                <a:off x="4074728" y="5340736"/>
                <a:ext cx="3118972" cy="3405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600" dirty="0"/>
                  <a:t>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600" dirty="0"/>
                  <a:t>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600" dirty="0"/>
                  <a:t>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600" dirty="0"/>
                  <a:t>,…,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B9693129-6EBE-0A25-F2D0-158CA5FF9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28" y="5340736"/>
                <a:ext cx="3118972" cy="340555"/>
              </a:xfrm>
              <a:prstGeom prst="rect">
                <a:avLst/>
              </a:prstGeom>
              <a:blipFill>
                <a:blip r:embed="rId7"/>
                <a:stretch>
                  <a:fillRect b="-280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FD03E6FA-5D0D-5DFD-8A01-6989A2A45F12}"/>
                  </a:ext>
                </a:extLst>
              </p:cNvPr>
              <p:cNvSpPr/>
              <p:nvPr/>
            </p:nvSpPr>
            <p:spPr>
              <a:xfrm>
                <a:off x="4074728" y="5715671"/>
                <a:ext cx="3118972" cy="3405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600" dirty="0"/>
                  <a:t>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600" dirty="0"/>
                  <a:t>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600" dirty="0"/>
                  <a:t>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600" dirty="0"/>
                  <a:t>,…,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FD03E6FA-5D0D-5DFD-8A01-6989A2A45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28" y="5715671"/>
                <a:ext cx="3118972" cy="340555"/>
              </a:xfrm>
              <a:prstGeom prst="rect">
                <a:avLst/>
              </a:prstGeom>
              <a:blipFill>
                <a:blip r:embed="rId8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4ED0014E-3300-5B85-D515-AB9E6AF879FF}"/>
                  </a:ext>
                </a:extLst>
              </p:cNvPr>
              <p:cNvSpPr/>
              <p:nvPr/>
            </p:nvSpPr>
            <p:spPr>
              <a:xfrm>
                <a:off x="4074728" y="6093521"/>
                <a:ext cx="3118972" cy="34055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1600" dirty="0"/>
                  <a:t>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1600" dirty="0"/>
                  <a:t>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1600" dirty="0"/>
                  <a:t>,…,</a:t>
                </a:r>
                <a:r>
                  <a:rPr lang="en-GB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4ED0014E-3300-5B85-D515-AB9E6AF87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28" y="6093521"/>
                <a:ext cx="3118972" cy="340555"/>
              </a:xfrm>
              <a:prstGeom prst="rect">
                <a:avLst/>
              </a:prstGeom>
              <a:blipFill>
                <a:blip r:embed="rId9"/>
                <a:stretch>
                  <a:fillRect t="-1786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917014C-EB78-D1AF-E850-841559CB96D1}"/>
              </a:ext>
            </a:extLst>
          </p:cNvPr>
          <p:cNvCxnSpPr/>
          <p:nvPr/>
        </p:nvCxnSpPr>
        <p:spPr>
          <a:xfrm>
            <a:off x="2639757" y="4562763"/>
            <a:ext cx="2309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35A8F69D-1A93-70CB-E917-69D963DC160A}"/>
              </a:ext>
            </a:extLst>
          </p:cNvPr>
          <p:cNvCxnSpPr>
            <a:cxnSpLocks/>
          </p:cNvCxnSpPr>
          <p:nvPr/>
        </p:nvCxnSpPr>
        <p:spPr>
          <a:xfrm>
            <a:off x="4627451" y="4562763"/>
            <a:ext cx="2936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02A81E3-A55E-488B-8616-58878D7BB132}"/>
              </a:ext>
            </a:extLst>
          </p:cNvPr>
          <p:cNvCxnSpPr>
            <a:cxnSpLocks/>
          </p:cNvCxnSpPr>
          <p:nvPr/>
        </p:nvCxnSpPr>
        <p:spPr>
          <a:xfrm>
            <a:off x="5634214" y="4562763"/>
            <a:ext cx="2013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A6D25C26-9925-170C-184F-314FAED05065}"/>
              </a:ext>
            </a:extLst>
          </p:cNvPr>
          <p:cNvCxnSpPr>
            <a:cxnSpLocks/>
          </p:cNvCxnSpPr>
          <p:nvPr/>
        </p:nvCxnSpPr>
        <p:spPr>
          <a:xfrm>
            <a:off x="7645866" y="4562763"/>
            <a:ext cx="2309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D9A92C8B-BD20-26B2-D2BF-CB84D8475710}"/>
              </a:ext>
            </a:extLst>
          </p:cNvPr>
          <p:cNvCxnSpPr>
            <a:cxnSpLocks/>
          </p:cNvCxnSpPr>
          <p:nvPr/>
        </p:nvCxnSpPr>
        <p:spPr>
          <a:xfrm flipH="1">
            <a:off x="3557732" y="5901141"/>
            <a:ext cx="372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pojnice: pravoúhlá 35">
            <a:extLst>
              <a:ext uri="{FF2B5EF4-FFF2-40B4-BE49-F238E27FC236}">
                <a16:creationId xmlns:a16="http://schemas.microsoft.com/office/drawing/2014/main" id="{D64B019C-6221-3B08-FB67-1FA069576719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7403025" y="5021708"/>
            <a:ext cx="786796" cy="93691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1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270B0-A2EF-8A41-ECE8-F9CB51628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DFB4EA5-BB5B-7E97-067C-E65304233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Transformation of the correction vector to the local coordinate system</a:t>
            </a:r>
          </a:p>
          <a:p>
            <a:pPr lvl="1"/>
            <a:r>
              <a:rPr lang="en-GB" dirty="0"/>
              <a:t>Results in sequences with lower entropy</a:t>
            </a:r>
          </a:p>
          <a:p>
            <a:pPr lvl="2"/>
            <a:r>
              <a:rPr lang="en-GB" dirty="0"/>
              <a:t>(Original delta coordinates were co</a:t>
            </a:r>
            <a:r>
              <a:rPr lang="cs-CZ" dirty="0"/>
              <a:t>r</a:t>
            </a:r>
            <a:r>
              <a:rPr lang="en-GB" dirty="0"/>
              <a:t>related)</a:t>
            </a:r>
          </a:p>
          <a:p>
            <a:pPr lvl="1"/>
            <a:r>
              <a:rPr lang="en-GB" dirty="0"/>
              <a:t>Allows the use of different quantization constants for tangential and normal component</a:t>
            </a:r>
            <a:r>
              <a:rPr lang="en-US" dirty="0"/>
              <a:t>s coded into separate contexts</a:t>
            </a:r>
          </a:p>
          <a:p>
            <a:pPr lvl="2"/>
            <a:r>
              <a:rPr lang="en-US" dirty="0"/>
              <a:t>If the surface is sufficiently smooth and well-sampled, tangential distortion is less observable than normal distortion</a:t>
            </a:r>
          </a:p>
          <a:p>
            <a:pPr lvl="2"/>
            <a:r>
              <a:rPr lang="en-US" dirty="0"/>
              <a:t>Better results in terms of </a:t>
            </a:r>
            <a:r>
              <a:rPr lang="cs-CZ" dirty="0" err="1"/>
              <a:t>mechanistic</a:t>
            </a:r>
            <a:r>
              <a:rPr lang="cs-CZ" dirty="0"/>
              <a:t> and</a:t>
            </a:r>
            <a:r>
              <a:rPr lang="en-US" dirty="0"/>
              <a:t> perceptual metrics (DAME)</a:t>
            </a:r>
          </a:p>
          <a:p>
            <a:pPr lvl="1"/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018FA2B-89DE-7A64-E4FD-087EB125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coordinate system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A6F09B-7755-C07B-A011-70CB0498C911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11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2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3C1B5-A2AF-EF01-AB2A-18D592013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66F3701-A288-77D6-514D-FCB69D82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 – Plane quantization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C657AF-DEAF-6DF5-8B8B-C0832F1AB609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12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Obrázek 7" descr="Obsah obrázku černá, tma&#10;&#10;Popis byl vytvořen automaticky">
            <a:extLst>
              <a:ext uri="{FF2B5EF4-FFF2-40B4-BE49-F238E27FC236}">
                <a16:creationId xmlns:a16="http://schemas.microsoft.com/office/drawing/2014/main" id="{133E2A89-4B1D-E2EA-2BE3-BF4AF1ECA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59" y="1882008"/>
            <a:ext cx="3375328" cy="1898622"/>
          </a:xfrm>
          <a:prstGeom prst="rect">
            <a:avLst/>
          </a:prstGeom>
        </p:spPr>
      </p:pic>
      <p:pic>
        <p:nvPicPr>
          <p:cNvPr id="12" name="Obrázek 11" descr="Obsah obrázku skica, černobílá, umění&#10;&#10;Popis byl vytvořen automaticky">
            <a:extLst>
              <a:ext uri="{FF2B5EF4-FFF2-40B4-BE49-F238E27FC236}">
                <a16:creationId xmlns:a16="http://schemas.microsoft.com/office/drawing/2014/main" id="{7E4739D5-3CFA-FC17-6FD6-22CB4EC96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69" y="1882008"/>
            <a:ext cx="3375329" cy="1898623"/>
          </a:xfrm>
          <a:prstGeom prst="rect">
            <a:avLst/>
          </a:prstGeom>
        </p:spPr>
      </p:pic>
      <p:pic>
        <p:nvPicPr>
          <p:cNvPr id="14" name="Obrázek 13" descr="Obsah obrázku vzor, umění, design&#10;&#10;Popis byl vytvořen automaticky">
            <a:extLst>
              <a:ext uri="{FF2B5EF4-FFF2-40B4-BE49-F238E27FC236}">
                <a16:creationId xmlns:a16="http://schemas.microsoft.com/office/drawing/2014/main" id="{B137209C-EEA3-23B7-C068-4A3462AE0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97" y="1882008"/>
            <a:ext cx="3375328" cy="1898622"/>
          </a:xfrm>
          <a:prstGeom prst="rect">
            <a:avLst/>
          </a:prstGeom>
        </p:spPr>
      </p:pic>
      <p:pic>
        <p:nvPicPr>
          <p:cNvPr id="16" name="Obrázek 15" descr="Obsah obrázku umění&#10;&#10;Popis byl vytvořen automaticky">
            <a:extLst>
              <a:ext uri="{FF2B5EF4-FFF2-40B4-BE49-F238E27FC236}">
                <a16:creationId xmlns:a16="http://schemas.microsoft.com/office/drawing/2014/main" id="{3A0756F8-005A-1809-5389-269D2E3357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59" y="4367244"/>
            <a:ext cx="3372800" cy="1897200"/>
          </a:xfrm>
          <a:prstGeom prst="rect">
            <a:avLst/>
          </a:prstGeom>
        </p:spPr>
      </p:pic>
      <p:pic>
        <p:nvPicPr>
          <p:cNvPr id="18" name="Obrázek 17" descr="Obsah obrázku umění&#10;&#10;Popis byl vytvořen automaticky s nízkou mírou spolehlivosti">
            <a:extLst>
              <a:ext uri="{FF2B5EF4-FFF2-40B4-BE49-F238E27FC236}">
                <a16:creationId xmlns:a16="http://schemas.microsoft.com/office/drawing/2014/main" id="{0960ABF1-AEEE-4225-A5F6-84DA213482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11" y="4367244"/>
            <a:ext cx="3372800" cy="1897200"/>
          </a:xfrm>
          <a:prstGeom prst="rect">
            <a:avLst/>
          </a:prstGeom>
        </p:spPr>
      </p:pic>
      <p:pic>
        <p:nvPicPr>
          <p:cNvPr id="20" name="Obrázek 19" descr="Obsah obrázku vzor, Šeřík, Vzor (módní design), umění&#10;&#10;Popis byl vytvořen automaticky">
            <a:extLst>
              <a:ext uri="{FF2B5EF4-FFF2-40B4-BE49-F238E27FC236}">
                <a16:creationId xmlns:a16="http://schemas.microsoft.com/office/drawing/2014/main" id="{1630A5EF-E33E-F3C4-0E85-EB2DE9787D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97" y="4367244"/>
            <a:ext cx="3372800" cy="18972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0FACF824-B9DF-256D-4EA9-C6FF18CCD7D5}"/>
              </a:ext>
            </a:extLst>
          </p:cNvPr>
          <p:cNvSpPr txBox="1"/>
          <p:nvPr/>
        </p:nvSpPr>
        <p:spPr>
          <a:xfrm>
            <a:off x="287914" y="3780630"/>
            <a:ext cx="270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Original mesh (wireframe)</a:t>
            </a:r>
            <a:endParaRPr lang="cs-CZ" sz="18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ACD50F8-BDF2-D6CB-10E4-1DC5CFD1C3D7}"/>
              </a:ext>
            </a:extLst>
          </p:cNvPr>
          <p:cNvSpPr txBox="1"/>
          <p:nvPr/>
        </p:nvSpPr>
        <p:spPr>
          <a:xfrm>
            <a:off x="3663242" y="3780630"/>
            <a:ext cx="270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Original mesh (shaded)</a:t>
            </a:r>
            <a:endParaRPr lang="cs-CZ" sz="18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EB1B6CD-CF81-1351-0651-F75D3D898A10}"/>
              </a:ext>
            </a:extLst>
          </p:cNvPr>
          <p:cNvSpPr txBox="1"/>
          <p:nvPr/>
        </p:nvSpPr>
        <p:spPr>
          <a:xfrm>
            <a:off x="6896276" y="3780630"/>
            <a:ext cx="299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Compression in world space</a:t>
            </a:r>
            <a:endParaRPr lang="cs-CZ" sz="18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233AADC-6DDC-A54A-1155-CA5DB77F733B}"/>
              </a:ext>
            </a:extLst>
          </p:cNvPr>
          <p:cNvSpPr txBox="1"/>
          <p:nvPr/>
        </p:nvSpPr>
        <p:spPr>
          <a:xfrm>
            <a:off x="145619" y="6264444"/>
            <a:ext cx="299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Compression in local space</a:t>
            </a:r>
            <a:endParaRPr lang="cs-CZ" sz="18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0AE285E-A02B-3438-541E-54A7ED115598}"/>
              </a:ext>
            </a:extLst>
          </p:cNvPr>
          <p:cNvSpPr txBox="1"/>
          <p:nvPr/>
        </p:nvSpPr>
        <p:spPr>
          <a:xfrm>
            <a:off x="3545290" y="6264444"/>
            <a:ext cx="299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Compression in local space</a:t>
            </a:r>
          </a:p>
          <a:p>
            <a:pPr algn="ctr"/>
            <a:r>
              <a:rPr lang="en-GB" sz="1800" dirty="0"/>
              <a:t>(finer quantization of normal)</a:t>
            </a:r>
            <a:endParaRPr lang="cs-CZ" sz="18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40C3D32-0BCB-EC42-9706-1CB5973A4159}"/>
              </a:ext>
            </a:extLst>
          </p:cNvPr>
          <p:cNvSpPr txBox="1"/>
          <p:nvPr/>
        </p:nvSpPr>
        <p:spPr>
          <a:xfrm>
            <a:off x="6814221" y="6263677"/>
            <a:ext cx="315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Precise encoding of </a:t>
            </a:r>
          </a:p>
          <a:p>
            <a:pPr algn="ctr"/>
            <a:r>
              <a:rPr lang="en-GB" sz="1800" dirty="0"/>
              <a:t>the 1</a:t>
            </a:r>
            <a:r>
              <a:rPr lang="en-GB" sz="1800" baseline="30000" dirty="0"/>
              <a:t>st</a:t>
            </a:r>
            <a:r>
              <a:rPr lang="en-GB" sz="1800" dirty="0"/>
              <a:t> triangle (8.6 </a:t>
            </a:r>
            <a:r>
              <a:rPr lang="en-GB" sz="1800" dirty="0" err="1"/>
              <a:t>bpv</a:t>
            </a:r>
            <a:r>
              <a:rPr lang="en-GB" sz="1800" dirty="0"/>
              <a:t>)</a:t>
            </a:r>
            <a:endParaRPr lang="cs-CZ" sz="18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401D991-4767-3FBE-BE1E-5AFA9D7BCA3E}"/>
              </a:ext>
            </a:extLst>
          </p:cNvPr>
          <p:cNvSpPr txBox="1"/>
          <p:nvPr/>
        </p:nvSpPr>
        <p:spPr>
          <a:xfrm>
            <a:off x="287914" y="1280949"/>
            <a:ext cx="942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Plane rotated 17,5</a:t>
            </a:r>
            <a:r>
              <a:rPr lang="cs-CZ" dirty="0"/>
              <a:t>° </a:t>
            </a:r>
            <a:r>
              <a:rPr lang="en-GB" dirty="0"/>
              <a:t>around the x-axis, compression rate of approx. 13 </a:t>
            </a:r>
            <a:r>
              <a:rPr lang="en-GB" dirty="0" err="1"/>
              <a:t>bpv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80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Mechanistic metrics</a:t>
                </a:r>
              </a:p>
              <a:p>
                <a:pPr lvl="1"/>
                <a:r>
                  <a:rPr lang="cs-CZ" dirty="0"/>
                  <a:t>Vertex </a:t>
                </a:r>
                <a:r>
                  <a:rPr lang="cs-CZ" dirty="0" err="1"/>
                  <a:t>Mean</a:t>
                </a:r>
                <a:r>
                  <a:rPr lang="cs-CZ" dirty="0"/>
                  <a:t> </a:t>
                </a:r>
                <a:r>
                  <a:rPr lang="cs-CZ" dirty="0" err="1"/>
                  <a:t>Squared</a:t>
                </a:r>
                <a:r>
                  <a:rPr lang="cs-CZ" dirty="0"/>
                  <a:t> </a:t>
                </a:r>
                <a:r>
                  <a:rPr lang="cs-CZ" dirty="0" err="1"/>
                  <a:t>Error</a:t>
                </a:r>
                <a:r>
                  <a:rPr lang="cs-CZ" dirty="0"/>
                  <a:t> (MSE)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dirty="0"/>
              </a:p>
              <a:p>
                <a:pPr lvl="1"/>
                <a:r>
                  <a:rPr lang="cs-CZ" dirty="0"/>
                  <a:t>Metro – </a:t>
                </a:r>
                <a:r>
                  <a:rPr lang="cs-CZ" dirty="0" err="1"/>
                  <a:t>AvgD</a:t>
                </a:r>
                <a:r>
                  <a:rPr lang="cs-CZ" dirty="0"/>
                  <a:t> [5]</a:t>
                </a:r>
              </a:p>
              <a:p>
                <a:pPr lvl="2"/>
                <a:r>
                  <a:rPr lang="cs-CZ" dirty="0"/>
                  <a:t> </a:t>
                </a:r>
                <a:r>
                  <a:rPr lang="cs-CZ" dirty="0" err="1"/>
                  <a:t>Average</a:t>
                </a:r>
                <a:r>
                  <a:rPr lang="cs-CZ" dirty="0"/>
                  <a:t> distance </a:t>
                </a:r>
                <a:r>
                  <a:rPr lang="cs-CZ" dirty="0" err="1"/>
                  <a:t>between</a:t>
                </a:r>
                <a:r>
                  <a:rPr lang="cs-CZ" dirty="0"/>
                  <a:t> </a:t>
                </a:r>
                <a:r>
                  <a:rPr lang="cs-CZ" dirty="0" err="1"/>
                  <a:t>surfaces</a:t>
                </a:r>
                <a:endParaRPr lang="en-GB" dirty="0"/>
              </a:p>
              <a:p>
                <a:r>
                  <a:rPr lang="en-GB" dirty="0"/>
                  <a:t>Perceptual metrics</a:t>
                </a:r>
                <a:endParaRPr lang="cs-CZ" dirty="0"/>
              </a:p>
              <a:p>
                <a:pPr lvl="1"/>
                <a:r>
                  <a:rPr lang="cs-CZ" dirty="0" err="1"/>
                  <a:t>Dihedral</a:t>
                </a:r>
                <a:r>
                  <a:rPr lang="cs-CZ" dirty="0"/>
                  <a:t> </a:t>
                </a:r>
                <a:r>
                  <a:rPr lang="cs-CZ" dirty="0" err="1"/>
                  <a:t>Angle</a:t>
                </a:r>
                <a:r>
                  <a:rPr lang="cs-CZ" dirty="0"/>
                  <a:t> </a:t>
                </a:r>
                <a:r>
                  <a:rPr lang="cs-CZ" dirty="0" err="1"/>
                  <a:t>Mesh</a:t>
                </a:r>
                <a:r>
                  <a:rPr lang="cs-CZ" dirty="0"/>
                  <a:t> </a:t>
                </a:r>
                <a:r>
                  <a:rPr lang="cs-CZ" dirty="0" err="1"/>
                  <a:t>Arror</a:t>
                </a:r>
                <a:r>
                  <a:rPr lang="cs-CZ" dirty="0"/>
                  <a:t> (DAME) [6]</a:t>
                </a:r>
                <a:endParaRPr lang="en-GB" dirty="0"/>
              </a:p>
              <a:p>
                <a:r>
                  <a:rPr lang="en-GB" dirty="0"/>
                  <a:t>Reference methods</a:t>
                </a:r>
              </a:p>
              <a:p>
                <a:pPr lvl="1"/>
                <a:r>
                  <a:rPr lang="en-GB" dirty="0"/>
                  <a:t>Original Weighted Parallelogram</a:t>
                </a:r>
                <a:r>
                  <a:rPr lang="cs-CZ" dirty="0"/>
                  <a:t> [4]</a:t>
                </a:r>
                <a:endParaRPr lang="en-GB" dirty="0"/>
              </a:p>
              <a:p>
                <a:pPr lvl="1"/>
                <a:r>
                  <a:rPr lang="en-GB" dirty="0"/>
                  <a:t>Draco</a:t>
                </a:r>
                <a:r>
                  <a:rPr lang="cs-CZ" dirty="0"/>
                  <a:t> [8]</a:t>
                </a:r>
                <a:endParaRPr lang="en-GB" dirty="0"/>
              </a:p>
              <a:p>
                <a:pPr lvl="1"/>
                <a:r>
                  <a:rPr lang="en-GB" dirty="0"/>
                  <a:t>Error Propagation Control (EPC)</a:t>
                </a:r>
                <a:r>
                  <a:rPr lang="cs-CZ" dirty="0"/>
                  <a:t> [7]</a:t>
                </a:r>
                <a:r>
                  <a:rPr lang="en-GB" dirty="0"/>
                  <a:t> - </a:t>
                </a:r>
                <a:r>
                  <a:rPr lang="cs-CZ" dirty="0" err="1"/>
                  <a:t>laplacian</a:t>
                </a:r>
                <a:r>
                  <a:rPr lang="cs-CZ" dirty="0"/>
                  <a:t> </a:t>
                </a:r>
                <a:r>
                  <a:rPr lang="cs-CZ" dirty="0" err="1"/>
                  <a:t>mesh</a:t>
                </a:r>
                <a:r>
                  <a:rPr lang="cs-CZ" dirty="0"/>
                  <a:t> </a:t>
                </a:r>
                <a:r>
                  <a:rPr lang="cs-CZ" dirty="0" err="1"/>
                  <a:t>compression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 –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813C56-2930-7D43-6DFB-290E6D66FEED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13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4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Experiments</a:t>
            </a:r>
            <a:r>
              <a:rPr lang="cs-CZ" dirty="0"/>
              <a:t> – Palmyra</a:t>
            </a:r>
            <a:r>
              <a:rPr lang="en-GB" dirty="0"/>
              <a:t> MSE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813C56-2930-7D43-6DFB-290E6D66FEED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14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Obrázek 7" descr="Obsah obrázku skica, kresba, umění, Lidská tvář&#10;&#10;Popis byl vytvořen automaticky">
            <a:extLst>
              <a:ext uri="{FF2B5EF4-FFF2-40B4-BE49-F238E27FC236}">
                <a16:creationId xmlns:a16="http://schemas.microsoft.com/office/drawing/2014/main" id="{E153F4B8-1837-1E2B-4AED-31F9F0425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5040313" cy="2835176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0EE1431-D3ED-3BA5-73B2-3116C794B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04448"/>
              </p:ext>
            </p:extLst>
          </p:nvPr>
        </p:nvGraphicFramePr>
        <p:xfrm>
          <a:off x="3029815" y="2497589"/>
          <a:ext cx="6012585" cy="387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1984733" imgH="20630946" progId="Acrobat.Document.DC">
                  <p:embed/>
                </p:oleObj>
              </mc:Choice>
              <mc:Fallback>
                <p:oleObj name="Acrobat Document" r:id="rId4" imgW="31984733" imgH="2063094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9815" y="2497589"/>
                        <a:ext cx="6012585" cy="387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84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0ECDB-6C58-0772-5D01-DE5915218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605B091-7798-CF5D-BF6D-6858D363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Experiments</a:t>
            </a:r>
            <a:r>
              <a:rPr lang="cs-CZ" dirty="0"/>
              <a:t> – Palmyra</a:t>
            </a:r>
            <a:r>
              <a:rPr lang="en-GB" dirty="0"/>
              <a:t> Metro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9712A9-938D-FA00-3A0A-B5E215D8D165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15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Obrázek 7" descr="Obsah obrázku skica, kresba, umění, Lidská tvář&#10;&#10;Popis byl vytvořen automaticky">
            <a:extLst>
              <a:ext uri="{FF2B5EF4-FFF2-40B4-BE49-F238E27FC236}">
                <a16:creationId xmlns:a16="http://schemas.microsoft.com/office/drawing/2014/main" id="{0B1BB7EC-F23F-2517-274B-D4C9A9402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5040313" cy="2835176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F6FC6C0-AF57-121B-10AD-494D804CB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4558"/>
              </p:ext>
            </p:extLst>
          </p:nvPr>
        </p:nvGraphicFramePr>
        <p:xfrm>
          <a:off x="3029816" y="2497589"/>
          <a:ext cx="5997206" cy="387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1984733" imgH="20678707" progId="Acrobat.Document.DC">
                  <p:embed/>
                </p:oleObj>
              </mc:Choice>
              <mc:Fallback>
                <p:oleObj name="Acrobat Document" r:id="rId4" imgW="31984733" imgH="2067870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9816" y="2497589"/>
                        <a:ext cx="5997206" cy="387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20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8B6F8-935C-4827-CE24-30FE23F64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28FF469-2838-EDDF-C53C-92FD5DC7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Experiments</a:t>
            </a:r>
            <a:r>
              <a:rPr lang="cs-CZ" dirty="0"/>
              <a:t> – Palmyra</a:t>
            </a:r>
            <a:r>
              <a:rPr lang="en-GB" dirty="0"/>
              <a:t> </a:t>
            </a:r>
            <a:r>
              <a:rPr lang="cs-CZ" dirty="0"/>
              <a:t>DAME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5128D6-EBD4-131F-930D-737D06528C7C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16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Obrázek 7" descr="Obsah obrázku skica, kresba, umění, Lidská tvář&#10;&#10;Popis byl vytvořen automaticky">
            <a:extLst>
              <a:ext uri="{FF2B5EF4-FFF2-40B4-BE49-F238E27FC236}">
                <a16:creationId xmlns:a16="http://schemas.microsoft.com/office/drawing/2014/main" id="{59BE8C52-4B06-E115-7DA6-64CFA08B5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5040313" cy="2835176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F4B98C83-5FF8-9E89-5F82-B4AA553DA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08997"/>
              </p:ext>
            </p:extLst>
          </p:nvPr>
        </p:nvGraphicFramePr>
        <p:xfrm>
          <a:off x="3029815" y="2497589"/>
          <a:ext cx="6012585" cy="388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1994214" imgH="20678707" progId="Acrobat.Document.DC">
                  <p:embed/>
                </p:oleObj>
              </mc:Choice>
              <mc:Fallback>
                <p:oleObj name="Acrobat Document" r:id="rId4" imgW="31994214" imgH="2067870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9815" y="2497589"/>
                        <a:ext cx="6012585" cy="3886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82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3827D-1A7B-B879-1AF9-0481F75C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301FBA8-FA10-55B4-6093-8B9064D4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Experiments</a:t>
            </a:r>
            <a:r>
              <a:rPr lang="cs-CZ" dirty="0"/>
              <a:t> – </a:t>
            </a:r>
            <a:r>
              <a:rPr lang="en-GB" dirty="0"/>
              <a:t>Thingi10k dataset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0EA6DF-1AFC-A4B2-9C60-8342C344B180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17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Obrázek 6" descr="Obsah obrázku text, diagram, snímek obrazovky, číslo&#10;&#10;Popis byl vytvořen automaticky">
            <a:extLst>
              <a:ext uri="{FF2B5EF4-FFF2-40B4-BE49-F238E27FC236}">
                <a16:creationId xmlns:a16="http://schemas.microsoft.com/office/drawing/2014/main" id="{E1046E27-16BB-BE7D-64BE-EAA634A56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7" y="1151739"/>
            <a:ext cx="8196407" cy="57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8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Experiments</a:t>
            </a:r>
            <a:r>
              <a:rPr lang="cs-CZ" dirty="0"/>
              <a:t> – </a:t>
            </a:r>
            <a:r>
              <a:rPr lang="en-GB" dirty="0"/>
              <a:t>Time complexity</a:t>
            </a:r>
            <a:r>
              <a:rPr lang="cs-CZ" dirty="0"/>
              <a:t> - </a:t>
            </a:r>
            <a:r>
              <a:rPr lang="cs-CZ" dirty="0" err="1"/>
              <a:t>compression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813C56-2930-7D43-6DFB-290E6D66FEED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18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C25B185-58BA-9887-A1C0-D7060E537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52455"/>
              </p:ext>
            </p:extLst>
          </p:nvPr>
        </p:nvGraphicFramePr>
        <p:xfrm>
          <a:off x="1680367" y="2044500"/>
          <a:ext cx="6719887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1772824" imgH="7343571" progId="Acrobat.Document.DC">
                  <p:embed/>
                </p:oleObj>
              </mc:Choice>
              <mc:Fallback>
                <p:oleObj name="Acrobat Document" r:id="rId3" imgW="11772824" imgH="734357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0367" y="2044500"/>
                        <a:ext cx="6719887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22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D06F-C7BE-D1EC-1B69-307652D15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DAE43AB-502C-6430-48D1-00447CF6F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B142D30-1B95-FA7B-2C34-A3A13404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Experiments</a:t>
            </a:r>
            <a:r>
              <a:rPr lang="cs-CZ" dirty="0"/>
              <a:t> – </a:t>
            </a:r>
            <a:r>
              <a:rPr lang="en-GB" dirty="0"/>
              <a:t>Time complexity</a:t>
            </a:r>
            <a:r>
              <a:rPr lang="cs-CZ" dirty="0"/>
              <a:t> - </a:t>
            </a:r>
            <a:r>
              <a:rPr lang="cs-CZ" dirty="0" err="1"/>
              <a:t>decompression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B4703FE-5D9F-107C-F766-B44697F23219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19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95A57B74-6FF3-1812-A1D3-E7D5533EF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605698"/>
              </p:ext>
            </p:extLst>
          </p:nvPr>
        </p:nvGraphicFramePr>
        <p:xfrm>
          <a:off x="1680367" y="2073075"/>
          <a:ext cx="6719888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1782304" imgH="7248355" progId="Acrobat.Document.DC">
                  <p:embed/>
                </p:oleObj>
              </mc:Choice>
              <mc:Fallback>
                <p:oleObj name="Acrobat Document" r:id="rId3" imgW="11782304" imgH="724835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0367" y="2073075"/>
                        <a:ext cx="6719888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12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definition</a:t>
            </a:r>
            <a:endParaRPr lang="cs-CZ" dirty="0"/>
          </a:p>
          <a:p>
            <a:r>
              <a:rPr lang="cs-CZ" dirty="0" err="1"/>
              <a:t>Traversal-based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in </a:t>
            </a:r>
            <a:r>
              <a:rPr lang="cs-CZ" dirty="0" err="1"/>
              <a:t>general</a:t>
            </a:r>
            <a:endParaRPr lang="cs-CZ" dirty="0"/>
          </a:p>
          <a:p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endParaRPr lang="cs-CZ" dirty="0"/>
          </a:p>
          <a:p>
            <a:r>
              <a:rPr lang="cs-CZ" dirty="0" err="1"/>
              <a:t>Encoding</a:t>
            </a:r>
            <a:r>
              <a:rPr lang="cs-CZ" dirty="0"/>
              <a:t> in a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r>
              <a:rPr lang="cs-CZ" dirty="0" err="1"/>
              <a:t>Experiments</a:t>
            </a:r>
            <a:endParaRPr lang="cs-CZ" dirty="0"/>
          </a:p>
          <a:p>
            <a:r>
              <a:rPr lang="cs-CZ" dirty="0" err="1"/>
              <a:t>Conclusion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outline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813C56-2930-7D43-6DFB-290E6D66FEED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2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1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F1E70-8AA6-F98E-5C90-668A5FB6C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A2B4A42-C6C9-D4E7-6904-561EC60C1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Using</a:t>
            </a:r>
            <a:r>
              <a:rPr lang="en-GB" dirty="0"/>
              <a:t> the</a:t>
            </a:r>
            <a:r>
              <a:rPr lang="cs-CZ" dirty="0"/>
              <a:t>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encoding</a:t>
            </a:r>
            <a:endParaRPr lang="cs-CZ" dirty="0"/>
          </a:p>
          <a:p>
            <a:pPr lvl="1"/>
            <a:r>
              <a:rPr lang="en-US" dirty="0"/>
              <a:t>requires only a slight change in the implementation</a:t>
            </a:r>
            <a:endParaRPr lang="cs-CZ" dirty="0"/>
          </a:p>
          <a:p>
            <a:pPr lvl="1"/>
            <a:r>
              <a:rPr lang="en-GB" dirty="0"/>
              <a:t>l</a:t>
            </a:r>
            <a:r>
              <a:rPr lang="cs-CZ" dirty="0" err="1"/>
              <a:t>eads</a:t>
            </a:r>
            <a:r>
              <a:rPr lang="cs-CZ" dirty="0"/>
              <a:t> to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en-GB" dirty="0"/>
              <a:t>the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</a:t>
            </a:r>
            <a:r>
              <a:rPr lang="cs-CZ" dirty="0" err="1"/>
              <a:t>syst</a:t>
            </a:r>
            <a:r>
              <a:rPr lang="en-GB" dirty="0"/>
              <a:t>e</a:t>
            </a:r>
            <a:r>
              <a:rPr lang="cs-CZ" dirty="0"/>
              <a:t>m</a:t>
            </a:r>
          </a:p>
          <a:p>
            <a:pPr lvl="1"/>
            <a:r>
              <a:rPr lang="cs-CZ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negative </a:t>
            </a:r>
            <a:r>
              <a:rPr lang="cs-CZ" dirty="0" err="1"/>
              <a:t>impact</a:t>
            </a:r>
            <a:r>
              <a:rPr lang="cs-CZ" dirty="0"/>
              <a:t> on </a:t>
            </a:r>
            <a:r>
              <a:rPr lang="cs-CZ" dirty="0" err="1"/>
              <a:t>compression</a:t>
            </a:r>
            <a:r>
              <a:rPr lang="cs-CZ" dirty="0"/>
              <a:t> and </a:t>
            </a:r>
            <a:r>
              <a:rPr lang="cs-CZ" dirty="0" err="1"/>
              <a:t>decompression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pPr lvl="1"/>
            <a:r>
              <a:rPr lang="en-GB" dirty="0"/>
              <a:t>h</a:t>
            </a:r>
            <a:r>
              <a:rPr lang="cs-CZ" dirty="0"/>
              <a:t>as </a:t>
            </a:r>
            <a:r>
              <a:rPr lang="cs-CZ" dirty="0" err="1"/>
              <a:t>comparable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WP, EPC</a:t>
            </a:r>
            <a:r>
              <a:rPr lang="en-GB" dirty="0"/>
              <a:t>,</a:t>
            </a:r>
            <a:r>
              <a:rPr lang="cs-CZ" dirty="0"/>
              <a:t> and </a:t>
            </a:r>
            <a:r>
              <a:rPr lang="cs-CZ" dirty="0" err="1"/>
              <a:t>Draco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MSE and </a:t>
            </a:r>
            <a:r>
              <a:rPr lang="cs-CZ" dirty="0" err="1"/>
              <a:t>AvgD</a:t>
            </a:r>
            <a:endParaRPr lang="cs-CZ" dirty="0"/>
          </a:p>
          <a:p>
            <a:pPr lvl="1"/>
            <a:r>
              <a:rPr lang="en-GB" dirty="0"/>
              <a:t>h</a:t>
            </a:r>
            <a:r>
              <a:rPr lang="cs-CZ" dirty="0"/>
              <a:t>as </a:t>
            </a:r>
            <a:r>
              <a:rPr lang="cs-CZ" dirty="0" err="1"/>
              <a:t>comparable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WP, and </a:t>
            </a:r>
            <a:r>
              <a:rPr lang="cs-CZ" dirty="0" err="1"/>
              <a:t>Draco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DAME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AE59511-DA0B-470C-8C91-AA988E2C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Conclusion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BAD471-11B8-EA70-9E59-41756D20FE45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20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4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1AF2187-3A84-1DEE-65A2-B33EAD25D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465820"/>
              </p:ext>
            </p:extLst>
          </p:nvPr>
        </p:nvGraphicFramePr>
        <p:xfrm>
          <a:off x="0" y="1170641"/>
          <a:ext cx="10080626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836">
                  <a:extLst>
                    <a:ext uri="{9D8B030D-6E8A-4147-A177-3AD203B41FA5}">
                      <a16:colId xmlns:a16="http://schemas.microsoft.com/office/drawing/2014/main" val="1365700659"/>
                    </a:ext>
                  </a:extLst>
                </a:gridCol>
                <a:gridCol w="9461790">
                  <a:extLst>
                    <a:ext uri="{9D8B030D-6E8A-4147-A177-3AD203B41FA5}">
                      <a16:colId xmlns:a16="http://schemas.microsoft.com/office/drawing/2014/main" val="1652799602"/>
                    </a:ext>
                  </a:extLst>
                </a:gridCol>
              </a:tblGrid>
              <a:tr h="581163"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[1]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Costa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Touma</a:t>
                      </a:r>
                      <a:r>
                        <a:rPr lang="cs-CZ" sz="1800" dirty="0"/>
                        <a:t> and Craig </a:t>
                      </a:r>
                      <a:r>
                        <a:rPr lang="cs-CZ" sz="1800" dirty="0" err="1"/>
                        <a:t>Gotsman</a:t>
                      </a:r>
                      <a:r>
                        <a:rPr lang="cs-CZ" sz="1800" dirty="0"/>
                        <a:t>. Triangle </a:t>
                      </a:r>
                      <a:r>
                        <a:rPr lang="cs-CZ" sz="1800" dirty="0" err="1"/>
                        <a:t>mesh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compression</a:t>
                      </a:r>
                      <a:r>
                        <a:rPr lang="cs-CZ" sz="1800" dirty="0"/>
                        <a:t>. In </a:t>
                      </a:r>
                      <a:r>
                        <a:rPr lang="cs-CZ" sz="1800" dirty="0" err="1"/>
                        <a:t>Proceedings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of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the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Graphics</a:t>
                      </a:r>
                      <a:r>
                        <a:rPr lang="cs-CZ" sz="1800" dirty="0"/>
                        <a:t> Interface 1998 </a:t>
                      </a:r>
                      <a:r>
                        <a:rPr lang="cs-CZ" sz="1800" dirty="0" err="1"/>
                        <a:t>Conference</a:t>
                      </a:r>
                      <a:r>
                        <a:rPr lang="cs-CZ" sz="1800" dirty="0"/>
                        <a:t>, June 18-20, 1998, Vancouver, BC, </a:t>
                      </a:r>
                      <a:r>
                        <a:rPr lang="cs-CZ" sz="1800" dirty="0" err="1"/>
                        <a:t>Canada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/>
                        <a:t>pages</a:t>
                      </a:r>
                      <a:r>
                        <a:rPr lang="cs-CZ" sz="1800" dirty="0"/>
                        <a:t> 26–34, June 1998.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163643"/>
                  </a:ext>
                </a:extLst>
              </a:tr>
              <a:tr h="581163">
                <a:tc>
                  <a:txBody>
                    <a:bodyPr/>
                    <a:lstStyle/>
                    <a:p>
                      <a:pPr algn="r"/>
                      <a:r>
                        <a:rPr lang="en-GB" sz="1800" dirty="0"/>
                        <a:t>[2]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ae-Young Sim, Chang-Su Kim, and Sang-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 Lee. An efficient 3d mesh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compression technique based on triangle fan structure. Signal Processing: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Image Communication, 18(1):17–32, 2003.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57074"/>
                  </a:ext>
                </a:extLst>
              </a:tr>
              <a:tr h="581163"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Felix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Kälberer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, Konrad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Polthier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, Ulrich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Reitebuch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, and Max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Wardetzky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Freelence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coding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free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valences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Computer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Graphics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Forum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, 24(3):469–478, 2005.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995013"/>
                  </a:ext>
                </a:extLst>
              </a:tr>
              <a:tr h="581163"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Libor Vasa and Guido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Brunnett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. Exploiting connectivity to improve the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tangential part of geometry prediction. IEEE Transactions on Visualization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and Computer Graphics, 19(9):1467–1475, 2013.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652798"/>
                  </a:ext>
                </a:extLst>
              </a:tr>
              <a:tr h="581163"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Cignoni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, C.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Rocchini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, and R.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Scopigno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. Metro: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Measuring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error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on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simplified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surfaces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Computer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Graphics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Forum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, 17(2):167–174, 1998.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449069"/>
                  </a:ext>
                </a:extLst>
              </a:tr>
              <a:tr h="581163">
                <a:tc>
                  <a:txBody>
                    <a:bodyPr/>
                    <a:lstStyle/>
                    <a:p>
                      <a:pPr marL="0" marR="0" lvl="0" indent="0" algn="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[6]</a:t>
                      </a:r>
                    </a:p>
                    <a:p>
                      <a:pPr algn="r"/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Libor Váša and Jan Rus.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Dihedral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angle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mesh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error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: a fast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perception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correlated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distortion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measure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fixed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connectivity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triangle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meshes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Computer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Graphics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</a:rPr>
                        <a:t>Forum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</a:rPr>
                        <a:t>, 31(5):1715–1724, 2012.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36849"/>
                  </a:ext>
                </a:extLst>
              </a:tr>
              <a:tr h="581163"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[7]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Váša, L. and Dvořák, J. (2018), </a:t>
                      </a:r>
                      <a:r>
                        <a:rPr lang="cs-CZ" sz="1800" dirty="0" err="1"/>
                        <a:t>Error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propagation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control</a:t>
                      </a:r>
                      <a:r>
                        <a:rPr lang="cs-CZ" sz="1800" dirty="0"/>
                        <a:t> in </a:t>
                      </a:r>
                      <a:r>
                        <a:rPr lang="cs-CZ" sz="1800" dirty="0" err="1"/>
                        <a:t>Laplacian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mesh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compression</a:t>
                      </a:r>
                      <a:r>
                        <a:rPr lang="cs-CZ" sz="1800" dirty="0"/>
                        <a:t>. </a:t>
                      </a:r>
                      <a:r>
                        <a:rPr lang="cs-CZ" sz="1800" dirty="0" err="1"/>
                        <a:t>Computer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Graphics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Forum</a:t>
                      </a:r>
                      <a:r>
                        <a:rPr lang="cs-CZ" sz="1800" dirty="0"/>
                        <a:t>, 37: 61-70. https://doi.org/10.1111/cgf.13491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09564"/>
                  </a:ext>
                </a:extLst>
              </a:tr>
              <a:tr h="581163"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[8]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Galligan, F., Hemmer, M., </a:t>
                      </a:r>
                      <a:r>
                        <a:rPr lang="en-US" sz="1800" dirty="0" err="1"/>
                        <a:t>Stava</a:t>
                      </a:r>
                      <a:r>
                        <a:rPr lang="en-US" sz="1800" dirty="0"/>
                        <a:t>, O., Zhang, F., and Brettle,</a:t>
                      </a:r>
                      <a:r>
                        <a:rPr lang="cs-CZ" sz="1800" dirty="0"/>
                        <a:t> </a:t>
                      </a:r>
                      <a:r>
                        <a:rPr lang="en-US" sz="1800" dirty="0"/>
                        <a:t>J. (2018). Google/</a:t>
                      </a:r>
                      <a:r>
                        <a:rPr lang="en-US" sz="1800" dirty="0" err="1"/>
                        <a:t>draco</a:t>
                      </a:r>
                      <a:r>
                        <a:rPr lang="en-US" sz="1800" dirty="0"/>
                        <a:t>: a library for compressing</a:t>
                      </a:r>
                      <a:r>
                        <a:rPr lang="cs-CZ" sz="1800" dirty="0"/>
                        <a:t> </a:t>
                      </a:r>
                      <a:r>
                        <a:rPr lang="en-US" sz="1800" dirty="0"/>
                        <a:t>and decompressing 3d geometric meshes and point</a:t>
                      </a:r>
                      <a:r>
                        <a:rPr lang="cs-CZ" sz="1800" dirty="0"/>
                        <a:t> </a:t>
                      </a:r>
                      <a:r>
                        <a:rPr lang="en-US" sz="1800" dirty="0"/>
                        <a:t>Clouds</a:t>
                      </a:r>
                      <a:r>
                        <a:rPr lang="cs-CZ" sz="1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441331"/>
                  </a:ext>
                </a:extLst>
              </a:tr>
              <a:tr h="830233"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[9]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Gumhold</a:t>
                      </a:r>
                      <a:r>
                        <a:rPr lang="en-US" sz="1800" dirty="0"/>
                        <a:t>, S. and </a:t>
                      </a:r>
                      <a:r>
                        <a:rPr lang="en-US" sz="1800" dirty="0" err="1"/>
                        <a:t>Amjoun</a:t>
                      </a:r>
                      <a:r>
                        <a:rPr lang="en-US" sz="1800" dirty="0"/>
                        <a:t>, R. (2003). Higher order prediction for geometry compression. In Proceedings</a:t>
                      </a:r>
                      <a:r>
                        <a:rPr lang="cs-CZ" sz="1800" dirty="0"/>
                        <a:t> </a:t>
                      </a:r>
                      <a:r>
                        <a:rPr lang="en-US" sz="1800" dirty="0"/>
                        <a:t>of Shape Modeling International 2003, SMI ’03,</a:t>
                      </a:r>
                      <a:r>
                        <a:rPr lang="cs-CZ" sz="1800" dirty="0"/>
                        <a:t> </a:t>
                      </a:r>
                      <a:r>
                        <a:rPr lang="en-US" sz="1800" dirty="0"/>
                        <a:t>page 59, USA. IEEE Computer Society.</a:t>
                      </a:r>
                    </a:p>
                    <a:p>
                      <a:pPr marL="0" marR="0" lvl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279372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813C56-2930-7D43-6DFB-290E6D66FEED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21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2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20000"/>
            <a:ext cx="10080625" cy="1440000"/>
          </a:xfrm>
          <a:prstGeom prst="rect">
            <a:avLst/>
          </a:prstGeom>
        </p:spPr>
        <p:txBody>
          <a:bodyPr vert="horz" lIns="720000" tIns="0" rIns="720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 Hácha  </a:t>
            </a:r>
            <a:r>
              <a:rPr lang="cs-CZ"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</a:t>
            </a:r>
            <a:r>
              <a:rPr lang="cs-CZ" sz="2000" spc="-8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hachaf</a:t>
            </a:r>
            <a:r>
              <a:rPr lang="en-US"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kiv.zcu.cz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60000"/>
            <a:ext cx="10080625" cy="2160000"/>
          </a:xfrm>
        </p:spPr>
        <p:txBody>
          <a:bodyPr vert="horz" lIns="720000" tIns="0" rIns="720000" bIns="0" rtlCol="0" anchor="t" anchorCtr="0">
            <a:noAutofit/>
          </a:bodyPr>
          <a:lstStyle/>
          <a:p>
            <a:pPr algn="ctr"/>
            <a:r>
              <a:rPr lang="en-GB" sz="6000" spc="-80" dirty="0">
                <a:solidFill>
                  <a:srgbClr val="E0B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en-GB" sz="6000" spc="-80" dirty="0">
                <a:solidFill>
                  <a:srgbClr val="E0B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spc="-80" dirty="0">
                <a:solidFill>
                  <a:srgbClr val="E0B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Attention</a:t>
            </a:r>
            <a:endParaRPr lang="cs-CZ" sz="3100" spc="-80" dirty="0">
              <a:solidFill>
                <a:srgbClr val="E0B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20000"/>
            <a:ext cx="10080625" cy="10800"/>
          </a:xfrm>
          <a:prstGeom prst="rect">
            <a:avLst/>
          </a:prstGeom>
          <a:noFill/>
          <a:ln cap="rnd">
            <a:solidFill>
              <a:srgbClr val="E0B100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306" y="431999"/>
            <a:ext cx="37907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9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err="1"/>
                  <a:t>Compression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triangle </a:t>
                </a:r>
                <a:r>
                  <a:rPr lang="cs-CZ" dirty="0" err="1"/>
                  <a:t>mesh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cs-CZ" dirty="0"/>
                  <a:t> geometry</a:t>
                </a:r>
              </a:p>
              <a:p>
                <a:pPr lvl="1"/>
                <a:r>
                  <a:rPr lang="en-US" dirty="0"/>
                  <a:t>Encode vertex positions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/>
                  <a:t> with the best possible ratio between bitrate and mesh distortion</a:t>
                </a:r>
                <a:endParaRPr lang="cs-CZ" dirty="0"/>
              </a:p>
              <a:p>
                <a:pPr lvl="1"/>
                <a:r>
                  <a:rPr lang="cs-CZ" dirty="0" err="1"/>
                  <a:t>Traversal</a:t>
                </a:r>
                <a:r>
                  <a:rPr lang="cs-CZ" dirty="0"/>
                  <a:t>, </a:t>
                </a:r>
                <a:r>
                  <a:rPr lang="cs-CZ" dirty="0" err="1"/>
                  <a:t>connectivity-first</a:t>
                </a:r>
                <a:r>
                  <a:rPr lang="cs-CZ" dirty="0"/>
                  <a:t> </a:t>
                </a:r>
                <a:r>
                  <a:rPr lang="cs-CZ" dirty="0" err="1"/>
                  <a:t>methods</a:t>
                </a:r>
                <a:endParaRPr lang="en-GB" dirty="0"/>
              </a:p>
              <a:p>
                <a:pPr lvl="2"/>
                <a:r>
                  <a:rPr lang="en-US" dirty="0"/>
                  <a:t>Progressively increasing area of encoded mesh</a:t>
                </a:r>
                <a:r>
                  <a:rPr lang="cs-CZ" dirty="0"/>
                  <a:t> </a:t>
                </a:r>
                <a:r>
                  <a:rPr lang="cs-CZ" dirty="0" err="1"/>
                  <a:t>triagnles</a:t>
                </a:r>
                <a:endParaRPr lang="cs-CZ" dirty="0"/>
              </a:p>
              <a:p>
                <a:pPr lvl="2"/>
                <a:r>
                  <a:rPr lang="cs-CZ" dirty="0" err="1"/>
                  <a:t>Connectivity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 </a:t>
                </a:r>
                <a:r>
                  <a:rPr lang="cs-CZ" dirty="0" err="1"/>
                  <a:t>available</a:t>
                </a:r>
                <a:r>
                  <a:rPr lang="cs-CZ" dirty="0"/>
                  <a:t> </a:t>
                </a:r>
                <a:r>
                  <a:rPr lang="cs-CZ" dirty="0" err="1"/>
                  <a:t>during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geometry </a:t>
                </a:r>
                <a:r>
                  <a:rPr lang="cs-CZ" dirty="0" err="1"/>
                  <a:t>prediction</a:t>
                </a:r>
                <a:endParaRPr lang="cs-CZ" dirty="0"/>
              </a:p>
              <a:p>
                <a:pPr lvl="1"/>
                <a:endParaRPr lang="cs-CZ" i="1" dirty="0">
                  <a:latin typeface="Cambria Math" panose="02040503050406030204" pitchFamily="18" charset="0"/>
                </a:endParaRP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cs-CZ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cs-CZ" sz="3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  <a:p>
                <a:pPr marL="360000" lvl="1" indent="0">
                  <a:buNone/>
                </a:pPr>
                <a:endParaRPr lang="cs-CZ" sz="1600" dirty="0"/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  <a:p>
                <a:pPr marL="360000" lvl="1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813C56-2930-7D43-6DFB-290E6D66FEED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3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3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schemes</a:t>
            </a:r>
            <a:r>
              <a:rPr lang="cs-CZ" dirty="0"/>
              <a:t>, such as:</a:t>
            </a:r>
          </a:p>
          <a:p>
            <a:pPr lvl="1"/>
            <a:r>
              <a:rPr lang="cs-CZ" dirty="0" err="1"/>
              <a:t>Parallelogram</a:t>
            </a:r>
            <a:r>
              <a:rPr lang="cs-CZ" dirty="0"/>
              <a:t> [1], 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[2]</a:t>
            </a:r>
          </a:p>
          <a:p>
            <a:pPr lvl="1"/>
            <a:r>
              <a:rPr lang="cs-CZ" dirty="0"/>
              <a:t>Valence-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encoding</a:t>
            </a:r>
            <a:r>
              <a:rPr lang="cs-CZ" dirty="0"/>
              <a:t> [3],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[4]</a:t>
            </a:r>
          </a:p>
          <a:p>
            <a:r>
              <a:rPr lang="cs-CZ" dirty="0"/>
              <a:t>Idea: </a:t>
            </a:r>
            <a:r>
              <a:rPr lang="en-US" dirty="0"/>
              <a:t>Use the already decoded part of the geometry and connectivity to predict the encoded vertex</a:t>
            </a:r>
            <a:endParaRPr lang="cs-CZ" dirty="0"/>
          </a:p>
          <a:p>
            <a:r>
              <a:rPr lang="cs-CZ" dirty="0" err="1"/>
              <a:t>Encoding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absolute</a:t>
            </a:r>
            <a:r>
              <a:rPr lang="cs-CZ" dirty="0"/>
              <a:t> vertex </a:t>
            </a:r>
            <a:r>
              <a:rPr lang="cs-CZ" dirty="0" err="1"/>
              <a:t>position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Traversal-based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in </a:t>
            </a:r>
            <a:r>
              <a:rPr lang="cs-CZ" dirty="0" err="1"/>
              <a:t>general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813C56-2930-7D43-6DFB-290E6D66FEED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4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F5F4675-58B7-9CAA-7585-48310ADEBE2D}"/>
                  </a:ext>
                </a:extLst>
              </p:cNvPr>
              <p:cNvSpPr txBox="1"/>
              <p:nvPr/>
            </p:nvSpPr>
            <p:spPr>
              <a:xfrm>
                <a:off x="6282991" y="5588695"/>
                <a:ext cx="2585097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F5F4675-58B7-9CAA-7585-48310ADEB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991" y="5588695"/>
                <a:ext cx="2585097" cy="423770"/>
              </a:xfrm>
              <a:prstGeom prst="rect">
                <a:avLst/>
              </a:prstGeom>
              <a:blipFill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E203E88E-65E4-338B-5DE4-CC0AB0841350}"/>
                  </a:ext>
                </a:extLst>
              </p:cNvPr>
              <p:cNvSpPr txBox="1"/>
              <p:nvPr/>
            </p:nvSpPr>
            <p:spPr>
              <a:xfrm>
                <a:off x="6230337" y="5998791"/>
                <a:ext cx="2585097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𝑐𝑜𝑟𝑟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E203E88E-65E4-338B-5DE4-CC0AB0841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37" y="5998791"/>
                <a:ext cx="2585097" cy="423770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6EDFDA5-38B6-0DE5-D769-CAC28C1FB7B9}"/>
              </a:ext>
            </a:extLst>
          </p:cNvPr>
          <p:cNvCxnSpPr/>
          <p:nvPr/>
        </p:nvCxnSpPr>
        <p:spPr>
          <a:xfrm flipV="1">
            <a:off x="2966996" y="4567916"/>
            <a:ext cx="1644072" cy="8220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F23C826-4F80-D00D-9F66-C604D341E877}"/>
              </a:ext>
            </a:extLst>
          </p:cNvPr>
          <p:cNvCxnSpPr/>
          <p:nvPr/>
        </p:nvCxnSpPr>
        <p:spPr>
          <a:xfrm>
            <a:off x="4611068" y="4567916"/>
            <a:ext cx="431367" cy="14593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2D3BE02-B3F7-A21F-5E6E-5DD15261F2FE}"/>
              </a:ext>
            </a:extLst>
          </p:cNvPr>
          <p:cNvCxnSpPr/>
          <p:nvPr/>
        </p:nvCxnSpPr>
        <p:spPr>
          <a:xfrm>
            <a:off x="2966996" y="5389952"/>
            <a:ext cx="2075439" cy="6650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2D33E4D-8A53-56B5-C61C-1946A0A023B4}"/>
              </a:ext>
            </a:extLst>
          </p:cNvPr>
          <p:cNvCxnSpPr/>
          <p:nvPr/>
        </p:nvCxnSpPr>
        <p:spPr>
          <a:xfrm>
            <a:off x="4611068" y="4567916"/>
            <a:ext cx="2075439" cy="66501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A8336B5-2708-76F3-F5EA-AFC5C68D6E23}"/>
              </a:ext>
            </a:extLst>
          </p:cNvPr>
          <p:cNvCxnSpPr/>
          <p:nvPr/>
        </p:nvCxnSpPr>
        <p:spPr>
          <a:xfrm flipV="1">
            <a:off x="5042434" y="5230117"/>
            <a:ext cx="1644072" cy="82203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0C424EA2-CCA3-3287-E76E-BCCB610E5C40}"/>
              </a:ext>
            </a:extLst>
          </p:cNvPr>
          <p:cNvSpPr/>
          <p:nvPr/>
        </p:nvSpPr>
        <p:spPr>
          <a:xfrm>
            <a:off x="2914319" y="5311443"/>
            <a:ext cx="157018" cy="1570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D53BCF00-094B-DB6D-8470-03CA437A449C}"/>
              </a:ext>
            </a:extLst>
          </p:cNvPr>
          <p:cNvSpPr/>
          <p:nvPr/>
        </p:nvSpPr>
        <p:spPr>
          <a:xfrm>
            <a:off x="4545042" y="4517115"/>
            <a:ext cx="157018" cy="1570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A66043A-30AE-7C08-566D-2DD5DBAB4181}"/>
              </a:ext>
            </a:extLst>
          </p:cNvPr>
          <p:cNvSpPr/>
          <p:nvPr/>
        </p:nvSpPr>
        <p:spPr>
          <a:xfrm>
            <a:off x="4942207" y="5952471"/>
            <a:ext cx="157018" cy="1570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15F90D4F-7938-F902-0D5E-A6373E62DD89}"/>
              </a:ext>
            </a:extLst>
          </p:cNvPr>
          <p:cNvSpPr/>
          <p:nvPr/>
        </p:nvSpPr>
        <p:spPr>
          <a:xfrm>
            <a:off x="6557704" y="5155385"/>
            <a:ext cx="157018" cy="157018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64EFE274-BA7A-27E5-7ECF-F5AEADD196AB}"/>
              </a:ext>
            </a:extLst>
          </p:cNvPr>
          <p:cNvSpPr/>
          <p:nvPr/>
        </p:nvSpPr>
        <p:spPr>
          <a:xfrm>
            <a:off x="6425148" y="4497683"/>
            <a:ext cx="157018" cy="1570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BF6CC8A-7270-30E0-151B-248AE6DE30C0}"/>
              </a:ext>
            </a:extLst>
          </p:cNvPr>
          <p:cNvCxnSpPr>
            <a:cxnSpLocks/>
            <a:stCxn id="16" idx="5"/>
            <a:endCxn id="18" idx="3"/>
          </p:cNvCxnSpPr>
          <p:nvPr/>
        </p:nvCxnSpPr>
        <p:spPr>
          <a:xfrm flipV="1">
            <a:off x="5076230" y="4631706"/>
            <a:ext cx="1371913" cy="14547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31B6771-DF02-A53D-5663-4298F0F7B224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>
          <a:xfrm flipV="1">
            <a:off x="4702060" y="4576192"/>
            <a:ext cx="1723088" cy="194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333CDD1-ACEE-3E95-6A45-876B98831866}"/>
              </a:ext>
            </a:extLst>
          </p:cNvPr>
          <p:cNvSpPr txBox="1"/>
          <p:nvPr/>
        </p:nvSpPr>
        <p:spPr>
          <a:xfrm>
            <a:off x="2429486" y="5189897"/>
            <a:ext cx="41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v</a:t>
            </a:r>
            <a:r>
              <a:rPr lang="cs-CZ" baseline="-25000" dirty="0" err="1"/>
              <a:t>B</a:t>
            </a:r>
            <a:endParaRPr lang="cs-CZ" baseline="-250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DF60E18-6916-A7EB-581C-3697BBC04481}"/>
              </a:ext>
            </a:extLst>
          </p:cNvPr>
          <p:cNvSpPr txBox="1"/>
          <p:nvPr/>
        </p:nvSpPr>
        <p:spPr>
          <a:xfrm>
            <a:off x="4871561" y="6134260"/>
            <a:ext cx="40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v</a:t>
            </a:r>
            <a:r>
              <a:rPr lang="cs-CZ" baseline="-25000" dirty="0" err="1"/>
              <a:t>R</a:t>
            </a:r>
            <a:endParaRPr lang="cs-CZ" baseline="-250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4D1A455-5198-BDB5-F009-8CC3618679B1}"/>
              </a:ext>
            </a:extLst>
          </p:cNvPr>
          <p:cNvSpPr txBox="1"/>
          <p:nvPr/>
        </p:nvSpPr>
        <p:spPr>
          <a:xfrm>
            <a:off x="4440195" y="4140000"/>
            <a:ext cx="43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v</a:t>
            </a:r>
            <a:r>
              <a:rPr lang="cs-CZ" baseline="-25000" dirty="0" err="1"/>
              <a:t>L</a:t>
            </a:r>
            <a:endParaRPr lang="cs-CZ" baseline="-250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28A873E-BE77-6C7D-A116-053CAACCD2AE}"/>
              </a:ext>
            </a:extLst>
          </p:cNvPr>
          <p:cNvSpPr txBox="1"/>
          <p:nvPr/>
        </p:nvSpPr>
        <p:spPr>
          <a:xfrm>
            <a:off x="6714722" y="5030062"/>
            <a:ext cx="86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v</a:t>
            </a:r>
            <a:r>
              <a:rPr lang="cs-CZ" baseline="-25000" dirty="0" err="1"/>
              <a:t>pred</a:t>
            </a:r>
            <a:endParaRPr lang="cs-CZ" baseline="-2500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8B31C80-FA94-4E71-854C-0A7017FD9648}"/>
              </a:ext>
            </a:extLst>
          </p:cNvPr>
          <p:cNvSpPr txBox="1"/>
          <p:nvPr/>
        </p:nvSpPr>
        <p:spPr>
          <a:xfrm>
            <a:off x="6676511" y="4370381"/>
            <a:ext cx="43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v</a:t>
            </a:r>
            <a:r>
              <a:rPr lang="cs-CZ" baseline="-25000" dirty="0" err="1"/>
              <a:t>O</a:t>
            </a:r>
            <a:endParaRPr lang="cs-CZ" baseline="-25000" dirty="0"/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52B084ED-A8B7-305D-46E7-61C13D67B974}"/>
              </a:ext>
            </a:extLst>
          </p:cNvPr>
          <p:cNvCxnSpPr>
            <a:cxnSpLocks/>
            <a:stCxn id="18" idx="4"/>
            <a:endCxn id="17" idx="0"/>
          </p:cNvCxnSpPr>
          <p:nvPr/>
        </p:nvCxnSpPr>
        <p:spPr>
          <a:xfrm>
            <a:off x="6503657" y="4654701"/>
            <a:ext cx="132556" cy="500684"/>
          </a:xfrm>
          <a:prstGeom prst="line">
            <a:avLst/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2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</a:t>
            </a:r>
          </a:p>
          <a:p>
            <a:pPr lvl="1"/>
            <a:r>
              <a:rPr lang="cs-CZ" dirty="0" err="1"/>
              <a:t>Connectivity</a:t>
            </a:r>
            <a:endParaRPr lang="cs-CZ" dirty="0"/>
          </a:p>
          <a:p>
            <a:pPr lvl="2"/>
            <a:r>
              <a:rPr lang="cs-CZ" dirty="0" err="1"/>
              <a:t>Valences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vertices</a:t>
            </a:r>
            <a:endParaRPr lang="cs-CZ" dirty="0"/>
          </a:p>
          <a:p>
            <a:pPr lvl="1"/>
            <a:r>
              <a:rPr lang="cs-CZ" dirty="0" err="1"/>
              <a:t>Known</a:t>
            </a:r>
            <a:r>
              <a:rPr lang="cs-CZ" dirty="0"/>
              <a:t> vertex </a:t>
            </a:r>
            <a:r>
              <a:rPr lang="cs-CZ" dirty="0" err="1"/>
              <a:t>positions</a:t>
            </a:r>
            <a:r>
              <a:rPr lang="cs-CZ" dirty="0"/>
              <a:t> (Base, </a:t>
            </a:r>
            <a:r>
              <a:rPr lang="cs-CZ" dirty="0" err="1"/>
              <a:t>Left</a:t>
            </a:r>
            <a:r>
              <a:rPr lang="cs-CZ" dirty="0"/>
              <a:t>, </a:t>
            </a:r>
            <a:r>
              <a:rPr lang="cs-CZ" dirty="0" err="1"/>
              <a:t>Right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Known</a:t>
            </a:r>
            <a:r>
              <a:rPr lang="cs-CZ" dirty="0"/>
              <a:t>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angles</a:t>
            </a:r>
            <a:r>
              <a:rPr lang="cs-CZ" dirty="0"/>
              <a:t> in </a:t>
            </a:r>
            <a:r>
              <a:rPr lang="cs-CZ" dirty="0" err="1"/>
              <a:t>decoded</a:t>
            </a:r>
            <a:r>
              <a:rPr lang="cs-CZ" dirty="0"/>
              <a:t> </a:t>
            </a:r>
            <a:r>
              <a:rPr lang="cs-CZ" dirty="0" err="1"/>
              <a:t>triangles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[4]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813C56-2930-7D43-6DFB-290E6D66FEED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5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0BD953-D0A0-A2C9-274C-AA9EB454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775" y="3609407"/>
            <a:ext cx="6851073" cy="28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5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E6734-2C99-98BF-FAD4-15C50E32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33E8A609-2291-5B82-9C79-4D6EEB22E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Inner </a:t>
                </a:r>
                <a:r>
                  <a:rPr lang="cs-CZ" dirty="0" err="1"/>
                  <a:t>angles</a:t>
                </a:r>
                <a:r>
                  <a:rPr lang="cs-CZ" dirty="0"/>
                  <a:t> are </a:t>
                </a:r>
                <a:r>
                  <a:rPr lang="cs-CZ" dirty="0" err="1"/>
                  <a:t>known</a:t>
                </a:r>
                <a:r>
                  <a:rPr lang="cs-CZ" dirty="0"/>
                  <a:t> in </a:t>
                </a:r>
                <a:r>
                  <a:rPr lang="cs-CZ" dirty="0" err="1"/>
                  <a:t>the</a:t>
                </a:r>
                <a:r>
                  <a:rPr lang="cs-CZ" dirty="0"/>
                  <a:t> base triangle</a:t>
                </a:r>
              </a:p>
              <a:p>
                <a:r>
                  <a:rPr lang="cs-CZ" dirty="0" err="1"/>
                  <a:t>Can</a:t>
                </a:r>
                <a:r>
                  <a:rPr lang="cs-CZ" dirty="0"/>
                  <a:t> </a:t>
                </a:r>
                <a:r>
                  <a:rPr lang="cs-CZ" dirty="0" err="1"/>
                  <a:t>be</a:t>
                </a:r>
                <a:r>
                  <a:rPr lang="cs-CZ" dirty="0"/>
                  <a:t> </a:t>
                </a:r>
                <a:r>
                  <a:rPr lang="cs-CZ" dirty="0" err="1"/>
                  <a:t>estimated</a:t>
                </a:r>
                <a:r>
                  <a:rPr lang="cs-CZ" dirty="0"/>
                  <a:t> in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current</a:t>
                </a:r>
                <a:r>
                  <a:rPr lang="cs-CZ" dirty="0"/>
                  <a:t> triangle</a:t>
                </a:r>
              </a:p>
              <a:p>
                <a:pPr lvl="1"/>
                <a:r>
                  <a:rPr lang="cs-CZ" dirty="0" err="1"/>
                  <a:t>Assuming</a:t>
                </a:r>
                <a:r>
                  <a:rPr lang="cs-CZ" dirty="0"/>
                  <a:t> </a:t>
                </a:r>
                <a:r>
                  <a:rPr lang="cs-CZ" dirty="0" err="1"/>
                  <a:t>zero</a:t>
                </a:r>
                <a:r>
                  <a:rPr lang="cs-CZ" dirty="0"/>
                  <a:t> </a:t>
                </a:r>
                <a:r>
                  <a:rPr lang="cs-CZ" dirty="0" err="1"/>
                  <a:t>Gaussian</a:t>
                </a:r>
                <a:r>
                  <a:rPr lang="cs-CZ" dirty="0"/>
                  <a:t> </a:t>
                </a:r>
                <a:r>
                  <a:rPr lang="cs-CZ" dirty="0" err="1"/>
                  <a:t>curvature</a:t>
                </a:r>
                <a:endParaRPr lang="cs-CZ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den>
                    </m:f>
                  </m:oMath>
                </a14:m>
                <a:endParaRPr lang="cs-CZ" dirty="0"/>
              </a:p>
              <a:p>
                <a:pPr lvl="1"/>
                <a:r>
                  <a:rPr lang="cs-CZ" dirty="0" err="1"/>
                  <a:t>Using</a:t>
                </a:r>
                <a:r>
                  <a:rPr lang="cs-CZ" dirty="0"/>
                  <a:t> </a:t>
                </a:r>
                <a:r>
                  <a:rPr lang="cs-CZ" dirty="0" err="1"/>
                  <a:t>known</a:t>
                </a:r>
                <a:r>
                  <a:rPr lang="cs-CZ" dirty="0"/>
                  <a:t> </a:t>
                </a:r>
                <a:r>
                  <a:rPr lang="cs-CZ" dirty="0" err="1"/>
                  <a:t>angles</a:t>
                </a:r>
                <a:endParaRPr lang="cs-CZ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𝑎𝑙𝑟𝑒𝑎𝑑𝑦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𝑑𝑒𝑐𝑜𝑑𝑒𝑑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𝑎𝑛𝑔𝑙𝑒𝑠</m:t>
                            </m:r>
                          </m:e>
                        </m:nary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𝑑𝑒𝑐𝑜𝑑𝑒𝑑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33E8A609-2291-5B82-9C79-4D6EEB22E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97383BBF-8F71-602C-B723-CA30FE56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[4] –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angles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B0FD2C-5F03-DFBA-920F-1142418851D7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6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5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A1A5E-C788-9F97-AC65-B669DD47C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E6A5D58B-D235-1DD2-C5C7-5BB5BA6DA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Weighted </a:t>
                </a:r>
                <a:r>
                  <a:rPr lang="cs-CZ" dirty="0" err="1"/>
                  <a:t>predictor</a:t>
                </a:r>
                <a:endParaRPr lang="cs-CZ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cs-CZ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Correction vectors are quantized and encoded using arithmetic coder (in global coordinate system)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𝑐𝑜𝑟𝑟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E6A5D58B-D235-1DD2-C5C7-5BB5BA6DA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BA49BA52-F14F-FCE7-2937-61508764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parallelogram</a:t>
            </a:r>
            <a:r>
              <a:rPr lang="cs-CZ" dirty="0"/>
              <a:t> [4] –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angles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CCEB55-62C8-2B01-F0DD-7D96F9F28657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7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9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813B1-D567-8E01-4B13-68C78A338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diagram, řada/pruh, origami&#10;&#10;Popis byl vytvořen automaticky">
            <a:extLst>
              <a:ext uri="{FF2B5EF4-FFF2-40B4-BE49-F238E27FC236}">
                <a16:creationId xmlns:a16="http://schemas.microsoft.com/office/drawing/2014/main" id="{752234E8-70B6-B49B-4964-5DC80E697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4"/>
          <a:stretch/>
        </p:blipFill>
        <p:spPr>
          <a:xfrm>
            <a:off x="4285672" y="2403338"/>
            <a:ext cx="5310488" cy="20732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C2464EB9-E5B7-9824-DF9F-FC843ADEF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Transform correction vectors into the local coordinate system</a:t>
                </a:r>
              </a:p>
              <a:p>
                <a:r>
                  <a:rPr lang="en-GB" dirty="0"/>
                  <a:t>Two tangential and one normal basis vectors: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dirty="0"/>
              </a:p>
              <a:p>
                <a:pPr lvl="1"/>
                <a:endParaRPr lang="cs-CZ" dirty="0"/>
              </a:p>
              <a:p>
                <a:pPr marL="360000" lvl="1" indent="0">
                  <a:buNone/>
                </a:pP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C2464EB9-E5B7-9824-DF9F-FC843ADEF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76D039DB-697A-607D-1549-6013FE29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coordinate system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05A365-9C16-5998-F971-6B53419BD710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8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Obrázek 7" descr="Obsah obrázku diagram, řada/pruh, origami&#10;&#10;Popis byl vytvořen automaticky">
            <a:extLst>
              <a:ext uri="{FF2B5EF4-FFF2-40B4-BE49-F238E27FC236}">
                <a16:creationId xmlns:a16="http://schemas.microsoft.com/office/drawing/2014/main" id="{D71390F9-2685-673C-67F7-0348295892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36"/>
          <a:stretch/>
        </p:blipFill>
        <p:spPr>
          <a:xfrm>
            <a:off x="4285672" y="4476583"/>
            <a:ext cx="5310488" cy="23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0DE90-EF13-F9E3-E4AF-7EA14AE22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A2D1ADD9-F562-8F74-6556-9DFEDA556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err="1"/>
                  <a:t>Gumhold</a:t>
                </a:r>
                <a:r>
                  <a:rPr lang="en-GB" dirty="0"/>
                  <a:t> and </a:t>
                </a:r>
                <a:r>
                  <a:rPr lang="en-GB" dirty="0" err="1"/>
                  <a:t>Amjoun</a:t>
                </a:r>
                <a:r>
                  <a:rPr lang="en-GB" dirty="0"/>
                  <a:t>, 2003</a:t>
                </a:r>
                <a:r>
                  <a:rPr lang="cs-CZ" dirty="0"/>
                  <a:t> [9]</a:t>
                </a:r>
                <a:endParaRPr lang="en-GB" dirty="0"/>
              </a:p>
              <a:p>
                <a:pPr lvl="1"/>
                <a:r>
                  <a:rPr lang="en-GB" dirty="0"/>
                  <a:t>Cylindrical system: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Two tangential components and bending angle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Problems with uniformity of quantization </a:t>
                </a:r>
              </a:p>
            </p:txBody>
          </p:sp>
        </mc:Choice>
        <mc:Fallback xmlns="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A2D1ADD9-F562-8F74-6556-9DFEDA556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2ED44304-2691-575A-3815-79F083C5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coordinate system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E62643-CE72-7209-6E2B-8968A8FC0CCC}"/>
              </a:ext>
            </a:extLst>
          </p:cNvPr>
          <p:cNvSpPr txBox="1"/>
          <p:nvPr/>
        </p:nvSpPr>
        <p:spPr>
          <a:xfrm>
            <a:off x="4536930" y="6999944"/>
            <a:ext cx="100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FAA3A3-6A8B-4250-88BD-29673124FD4F}" type="slidenum">
              <a:rPr lang="cs-CZ" sz="1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9</a:t>
            </a:fld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6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22079</TotalTime>
  <Words>2872</Words>
  <Application>Microsoft Office PowerPoint</Application>
  <PresentationFormat>Vlastní</PresentationFormat>
  <Paragraphs>242</Paragraphs>
  <Slides>22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Acrobat Document</vt:lpstr>
      <vt:lpstr>A Predictor for Triangle Mesh Compression Working in Tangent Space</vt:lpstr>
      <vt:lpstr>Presentation outline</vt:lpstr>
      <vt:lpstr>Problem definition</vt:lpstr>
      <vt:lpstr>Traversal-based methods in general</vt:lpstr>
      <vt:lpstr>Weighted parallelogram [4]</vt:lpstr>
      <vt:lpstr>Weighted parallelogram [4] – Inner angles</vt:lpstr>
      <vt:lpstr>Weighted parallelogram [4] – Inner angles</vt:lpstr>
      <vt:lpstr>Local coordinate system</vt:lpstr>
      <vt:lpstr>Local coordinate system</vt:lpstr>
      <vt:lpstr>Local coordinate system</vt:lpstr>
      <vt:lpstr>Local coordinate system</vt:lpstr>
      <vt:lpstr>Experiments – Plane quantization</vt:lpstr>
      <vt:lpstr>Experiments – Quality assessment metrics</vt:lpstr>
      <vt:lpstr>Experiments – Palmyra MSE</vt:lpstr>
      <vt:lpstr>Experiments – Palmyra Metro</vt:lpstr>
      <vt:lpstr>Experiments – Palmyra DAME</vt:lpstr>
      <vt:lpstr>Experiments – Thingi10k dataset</vt:lpstr>
      <vt:lpstr>Experiments – Time complexity - compression</vt:lpstr>
      <vt:lpstr>Experiments – Time complexity - decompression</vt:lpstr>
      <vt:lpstr>Conclusion</vt:lpstr>
      <vt:lpstr>References</vt:lpstr>
      <vt:lpstr>Thank You 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Filip Hácha</dc:creator>
  <cp:lastModifiedBy>Filip Hácha</cp:lastModifiedBy>
  <cp:revision>390</cp:revision>
  <dcterms:created xsi:type="dcterms:W3CDTF">2014-06-23T12:27:22Z</dcterms:created>
  <dcterms:modified xsi:type="dcterms:W3CDTF">2024-02-28T21:48:57Z</dcterms:modified>
</cp:coreProperties>
</file>