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9"/>
  </p:notesMasterIdLst>
  <p:handoutMasterIdLst>
    <p:handoutMasterId r:id="rId160"/>
  </p:handoutMasterIdLst>
  <p:sldIdLst>
    <p:sldId id="256" r:id="rId2"/>
    <p:sldId id="257" r:id="rId3"/>
    <p:sldId id="411" r:id="rId4"/>
    <p:sldId id="412" r:id="rId5"/>
    <p:sldId id="413" r:id="rId6"/>
    <p:sldId id="414" r:id="rId7"/>
    <p:sldId id="393" r:id="rId8"/>
    <p:sldId id="415" r:id="rId9"/>
    <p:sldId id="416" r:id="rId10"/>
    <p:sldId id="417" r:id="rId11"/>
    <p:sldId id="418" r:id="rId12"/>
    <p:sldId id="419" r:id="rId13"/>
    <p:sldId id="420" r:id="rId14"/>
    <p:sldId id="423" r:id="rId15"/>
    <p:sldId id="422" r:id="rId16"/>
    <p:sldId id="421" r:id="rId17"/>
    <p:sldId id="424" r:id="rId18"/>
    <p:sldId id="425" r:id="rId19"/>
    <p:sldId id="426" r:id="rId20"/>
    <p:sldId id="428" r:id="rId21"/>
    <p:sldId id="427" r:id="rId22"/>
    <p:sldId id="429" r:id="rId23"/>
    <p:sldId id="430" r:id="rId24"/>
    <p:sldId id="431" r:id="rId25"/>
    <p:sldId id="434" r:id="rId26"/>
    <p:sldId id="435" r:id="rId27"/>
    <p:sldId id="436" r:id="rId28"/>
    <p:sldId id="437" r:id="rId29"/>
    <p:sldId id="439" r:id="rId30"/>
    <p:sldId id="440" r:id="rId31"/>
    <p:sldId id="441" r:id="rId32"/>
    <p:sldId id="438" r:id="rId33"/>
    <p:sldId id="442" r:id="rId34"/>
    <p:sldId id="443" r:id="rId35"/>
    <p:sldId id="444" r:id="rId36"/>
    <p:sldId id="445" r:id="rId37"/>
    <p:sldId id="446" r:id="rId38"/>
    <p:sldId id="447" r:id="rId39"/>
    <p:sldId id="448" r:id="rId40"/>
    <p:sldId id="449" r:id="rId41"/>
    <p:sldId id="470" r:id="rId42"/>
    <p:sldId id="471" r:id="rId43"/>
    <p:sldId id="472" r:id="rId44"/>
    <p:sldId id="450" r:id="rId45"/>
    <p:sldId id="451" r:id="rId46"/>
    <p:sldId id="452" r:id="rId47"/>
    <p:sldId id="453" r:id="rId48"/>
    <p:sldId id="454" r:id="rId49"/>
    <p:sldId id="455" r:id="rId50"/>
    <p:sldId id="566" r:id="rId51"/>
    <p:sldId id="567" r:id="rId52"/>
    <p:sldId id="456" r:id="rId53"/>
    <p:sldId id="457" r:id="rId54"/>
    <p:sldId id="458" r:id="rId55"/>
    <p:sldId id="459" r:id="rId56"/>
    <p:sldId id="460" r:id="rId57"/>
    <p:sldId id="461" r:id="rId58"/>
    <p:sldId id="462" r:id="rId59"/>
    <p:sldId id="463" r:id="rId60"/>
    <p:sldId id="464" r:id="rId61"/>
    <p:sldId id="465" r:id="rId62"/>
    <p:sldId id="466" r:id="rId63"/>
    <p:sldId id="467" r:id="rId64"/>
    <p:sldId id="468" r:id="rId65"/>
    <p:sldId id="469" r:id="rId66"/>
    <p:sldId id="473" r:id="rId67"/>
    <p:sldId id="474" r:id="rId68"/>
    <p:sldId id="475" r:id="rId69"/>
    <p:sldId id="476" r:id="rId70"/>
    <p:sldId id="477" r:id="rId71"/>
    <p:sldId id="478" r:id="rId72"/>
    <p:sldId id="479" r:id="rId73"/>
    <p:sldId id="480" r:id="rId74"/>
    <p:sldId id="481" r:id="rId75"/>
    <p:sldId id="482" r:id="rId76"/>
    <p:sldId id="483" r:id="rId77"/>
    <p:sldId id="484" r:id="rId78"/>
    <p:sldId id="485" r:id="rId79"/>
    <p:sldId id="486" r:id="rId80"/>
    <p:sldId id="487" r:id="rId81"/>
    <p:sldId id="490" r:id="rId82"/>
    <p:sldId id="489" r:id="rId83"/>
    <p:sldId id="488" r:id="rId84"/>
    <p:sldId id="492" r:id="rId85"/>
    <p:sldId id="491" r:id="rId86"/>
    <p:sldId id="494" r:id="rId87"/>
    <p:sldId id="495" r:id="rId88"/>
    <p:sldId id="496" r:id="rId89"/>
    <p:sldId id="498" r:id="rId90"/>
    <p:sldId id="497" r:id="rId91"/>
    <p:sldId id="499" r:id="rId92"/>
    <p:sldId id="493" r:id="rId93"/>
    <p:sldId id="500" r:id="rId94"/>
    <p:sldId id="501" r:id="rId95"/>
    <p:sldId id="502" r:id="rId96"/>
    <p:sldId id="503" r:id="rId97"/>
    <p:sldId id="504" r:id="rId98"/>
    <p:sldId id="505" r:id="rId99"/>
    <p:sldId id="506" r:id="rId100"/>
    <p:sldId id="507" r:id="rId101"/>
    <p:sldId id="508" r:id="rId102"/>
    <p:sldId id="509" r:id="rId103"/>
    <p:sldId id="510" r:id="rId104"/>
    <p:sldId id="511" r:id="rId105"/>
    <p:sldId id="512" r:id="rId106"/>
    <p:sldId id="513" r:id="rId107"/>
    <p:sldId id="514" r:id="rId108"/>
    <p:sldId id="515" r:id="rId109"/>
    <p:sldId id="516" r:id="rId110"/>
    <p:sldId id="517" r:id="rId111"/>
    <p:sldId id="518" r:id="rId112"/>
    <p:sldId id="519" r:id="rId113"/>
    <p:sldId id="520" r:id="rId114"/>
    <p:sldId id="521" r:id="rId115"/>
    <p:sldId id="522" r:id="rId116"/>
    <p:sldId id="523" r:id="rId117"/>
    <p:sldId id="524" r:id="rId118"/>
    <p:sldId id="525" r:id="rId119"/>
    <p:sldId id="526" r:id="rId120"/>
    <p:sldId id="527" r:id="rId121"/>
    <p:sldId id="528" r:id="rId122"/>
    <p:sldId id="529" r:id="rId123"/>
    <p:sldId id="530" r:id="rId124"/>
    <p:sldId id="531" r:id="rId125"/>
    <p:sldId id="532" r:id="rId126"/>
    <p:sldId id="533" r:id="rId127"/>
    <p:sldId id="534" r:id="rId128"/>
    <p:sldId id="535" r:id="rId129"/>
    <p:sldId id="536" r:id="rId130"/>
    <p:sldId id="537" r:id="rId131"/>
    <p:sldId id="538" r:id="rId132"/>
    <p:sldId id="539" r:id="rId133"/>
    <p:sldId id="540" r:id="rId134"/>
    <p:sldId id="541" r:id="rId135"/>
    <p:sldId id="542" r:id="rId136"/>
    <p:sldId id="543" r:id="rId137"/>
    <p:sldId id="544" r:id="rId138"/>
    <p:sldId id="545" r:id="rId139"/>
    <p:sldId id="546" r:id="rId140"/>
    <p:sldId id="547" r:id="rId141"/>
    <p:sldId id="548" r:id="rId142"/>
    <p:sldId id="549" r:id="rId143"/>
    <p:sldId id="550" r:id="rId144"/>
    <p:sldId id="551" r:id="rId145"/>
    <p:sldId id="552" r:id="rId146"/>
    <p:sldId id="553" r:id="rId147"/>
    <p:sldId id="554" r:id="rId148"/>
    <p:sldId id="555" r:id="rId149"/>
    <p:sldId id="556" r:id="rId150"/>
    <p:sldId id="557" r:id="rId151"/>
    <p:sldId id="558" r:id="rId152"/>
    <p:sldId id="559" r:id="rId153"/>
    <p:sldId id="560" r:id="rId154"/>
    <p:sldId id="561" r:id="rId155"/>
    <p:sldId id="562" r:id="rId156"/>
    <p:sldId id="563" r:id="rId157"/>
    <p:sldId id="564" r:id="rId158"/>
  </p:sldIdLst>
  <p:sldSz cx="9144000" cy="6858000" type="screen4x3"/>
  <p:notesSz cx="6858000" cy="9144000"/>
  <p:defaultTextStyle>
    <a:defPPr>
      <a:defRPr lang="en-US"/>
    </a:defPPr>
    <a:lvl1pPr algn="ctr" rtl="0" fontAlgn="base">
      <a:spcBef>
        <a:spcPct val="20000"/>
      </a:spcBef>
      <a:spcAft>
        <a:spcPct val="0"/>
      </a:spcAft>
      <a:buClr>
        <a:schemeClr val="tx1"/>
      </a:buClr>
      <a:buSzPct val="80000"/>
      <a:buFont typeface="Wingdings" pitchFamily="2" charset="2"/>
      <a:buChar char="§"/>
      <a:defRPr kumimoji="1" sz="2400" b="1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20000"/>
      </a:spcBef>
      <a:spcAft>
        <a:spcPct val="0"/>
      </a:spcAft>
      <a:buClr>
        <a:schemeClr val="tx1"/>
      </a:buClr>
      <a:buSzPct val="80000"/>
      <a:buFont typeface="Wingdings" pitchFamily="2" charset="2"/>
      <a:buChar char="§"/>
      <a:defRPr kumimoji="1" sz="2400" b="1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20000"/>
      </a:spcBef>
      <a:spcAft>
        <a:spcPct val="0"/>
      </a:spcAft>
      <a:buClr>
        <a:schemeClr val="tx1"/>
      </a:buClr>
      <a:buSzPct val="80000"/>
      <a:buFont typeface="Wingdings" pitchFamily="2" charset="2"/>
      <a:buChar char="§"/>
      <a:defRPr kumimoji="1" sz="2400" b="1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20000"/>
      </a:spcBef>
      <a:spcAft>
        <a:spcPct val="0"/>
      </a:spcAft>
      <a:buClr>
        <a:schemeClr val="tx1"/>
      </a:buClr>
      <a:buSzPct val="80000"/>
      <a:buFont typeface="Wingdings" pitchFamily="2" charset="2"/>
      <a:buChar char="§"/>
      <a:defRPr kumimoji="1" sz="2400" b="1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20000"/>
      </a:spcBef>
      <a:spcAft>
        <a:spcPct val="0"/>
      </a:spcAft>
      <a:buClr>
        <a:schemeClr val="tx1"/>
      </a:buClr>
      <a:buSzPct val="80000"/>
      <a:buFont typeface="Wingdings" pitchFamily="2" charset="2"/>
      <a:buChar char="§"/>
      <a:defRPr kumimoji="1" sz="2400" b="1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umimoji="1" sz="2400" b="1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umimoji="1" sz="2400" b="1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umimoji="1" sz="2400" b="1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umimoji="1" sz="2400" b="1"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Rg st="1" end="158"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6600"/>
    <a:srgbClr val="FF6699"/>
    <a:srgbClr val="000066"/>
    <a:srgbClr val="FFFF00"/>
    <a:srgbClr val="FF9900"/>
    <a:srgbClr val="FF0000"/>
    <a:srgbClr val="FDFEC6"/>
    <a:srgbClr val="FAFD8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700" autoAdjust="0"/>
    <p:restoredTop sz="97327" autoAdjust="0"/>
  </p:normalViewPr>
  <p:slideViewPr>
    <p:cSldViewPr>
      <p:cViewPr>
        <p:scale>
          <a:sx n="75" d="100"/>
          <a:sy n="75" d="100"/>
        </p:scale>
        <p:origin x="-1434" y="24"/>
      </p:cViewPr>
      <p:guideLst>
        <p:guide orient="horz" pos="4201"/>
        <p:guide pos="369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45" d="100"/>
        <a:sy n="45" d="100"/>
      </p:scale>
      <p:origin x="0" y="7500"/>
    </p:cViewPr>
  </p:sorterViewPr>
  <p:notesViewPr>
    <p:cSldViewPr>
      <p:cViewPr>
        <p:scale>
          <a:sx n="100" d="100"/>
          <a:sy n="100" d="100"/>
        </p:scale>
        <p:origin x="-19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handoutMaster" Target="handoutMasters/handoutMaster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6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viewProps" Target="view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theme" Target="theme/theme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70.wmf"/><Relationship Id="rId2" Type="http://schemas.openxmlformats.org/officeDocument/2006/relationships/image" Target="../media/image69.wmf"/><Relationship Id="rId1" Type="http://schemas.openxmlformats.org/officeDocument/2006/relationships/image" Target="../media/image68.wmf"/><Relationship Id="rId5" Type="http://schemas.openxmlformats.org/officeDocument/2006/relationships/image" Target="../media/image72.wmf"/><Relationship Id="rId4" Type="http://schemas.openxmlformats.org/officeDocument/2006/relationships/image" Target="../media/image71.wmf"/></Relationships>
</file>

<file path=ppt/drawings/_rels/vmlDrawing100.vml.rels><?xml version="1.0" encoding="UTF-8" standalone="yes"?>
<Relationships xmlns="http://schemas.openxmlformats.org/package/2006/relationships"><Relationship Id="rId3" Type="http://schemas.openxmlformats.org/officeDocument/2006/relationships/image" Target="../media/image512.wmf"/><Relationship Id="rId7" Type="http://schemas.openxmlformats.org/officeDocument/2006/relationships/image" Target="../media/image515.wmf"/><Relationship Id="rId2" Type="http://schemas.openxmlformats.org/officeDocument/2006/relationships/image" Target="../media/image511.wmf"/><Relationship Id="rId1" Type="http://schemas.openxmlformats.org/officeDocument/2006/relationships/image" Target="../media/image315.wmf"/><Relationship Id="rId6" Type="http://schemas.openxmlformats.org/officeDocument/2006/relationships/image" Target="../media/image514.wmf"/><Relationship Id="rId5" Type="http://schemas.openxmlformats.org/officeDocument/2006/relationships/image" Target="../media/image513.wmf"/><Relationship Id="rId4" Type="http://schemas.openxmlformats.org/officeDocument/2006/relationships/image" Target="../media/image447.wmf"/></Relationships>
</file>

<file path=ppt/drawings/_rels/vmlDrawing101.v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wmf"/><Relationship Id="rId7" Type="http://schemas.openxmlformats.org/officeDocument/2006/relationships/image" Target="../media/image521.wmf"/><Relationship Id="rId2" Type="http://schemas.openxmlformats.org/officeDocument/2006/relationships/image" Target="../media/image516.wmf"/><Relationship Id="rId1" Type="http://schemas.openxmlformats.org/officeDocument/2006/relationships/image" Target="../media/image315.wmf"/><Relationship Id="rId6" Type="http://schemas.openxmlformats.org/officeDocument/2006/relationships/image" Target="../media/image520.wmf"/><Relationship Id="rId5" Type="http://schemas.openxmlformats.org/officeDocument/2006/relationships/image" Target="../media/image519.wmf"/><Relationship Id="rId4" Type="http://schemas.openxmlformats.org/officeDocument/2006/relationships/image" Target="../media/image518.wmf"/></Relationships>
</file>

<file path=ppt/drawings/_rels/vmlDrawing1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1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1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1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6.wmf"/></Relationships>
</file>

<file path=ppt/drawings/_rels/vmlDrawing106.v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wmf"/><Relationship Id="rId2" Type="http://schemas.openxmlformats.org/officeDocument/2006/relationships/image" Target="../media/image538.wmf"/><Relationship Id="rId1" Type="http://schemas.openxmlformats.org/officeDocument/2006/relationships/image" Target="../media/image537.wmf"/></Relationships>
</file>

<file path=ppt/drawings/_rels/vmlDrawing107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wmf"/><Relationship Id="rId2" Type="http://schemas.openxmlformats.org/officeDocument/2006/relationships/image" Target="../media/image541.wmf"/><Relationship Id="rId1" Type="http://schemas.openxmlformats.org/officeDocument/2006/relationships/image" Target="../media/image540.wmf"/></Relationships>
</file>

<file path=ppt/drawings/_rels/vmlDrawing108.vml.rels><?xml version="1.0" encoding="UTF-8" standalone="yes"?>
<Relationships xmlns="http://schemas.openxmlformats.org/package/2006/relationships"><Relationship Id="rId8" Type="http://schemas.openxmlformats.org/officeDocument/2006/relationships/image" Target="../media/image551.wmf"/><Relationship Id="rId3" Type="http://schemas.openxmlformats.org/officeDocument/2006/relationships/image" Target="../media/image485.wmf"/><Relationship Id="rId7" Type="http://schemas.openxmlformats.org/officeDocument/2006/relationships/image" Target="../media/image550.wmf"/><Relationship Id="rId2" Type="http://schemas.openxmlformats.org/officeDocument/2006/relationships/image" Target="../media/image546.wmf"/><Relationship Id="rId1" Type="http://schemas.openxmlformats.org/officeDocument/2006/relationships/image" Target="../media/image545.wmf"/><Relationship Id="rId6" Type="http://schemas.openxmlformats.org/officeDocument/2006/relationships/image" Target="../media/image549.wmf"/><Relationship Id="rId5" Type="http://schemas.openxmlformats.org/officeDocument/2006/relationships/image" Target="../media/image548.wmf"/><Relationship Id="rId4" Type="http://schemas.openxmlformats.org/officeDocument/2006/relationships/image" Target="../media/image547.wmf"/></Relationships>
</file>

<file path=ppt/drawings/_rels/vmlDrawing109.v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wmf"/><Relationship Id="rId2" Type="http://schemas.openxmlformats.org/officeDocument/2006/relationships/image" Target="../media/image552.wmf"/><Relationship Id="rId1" Type="http://schemas.openxmlformats.org/officeDocument/2006/relationships/image" Target="../media/image548.wmf"/><Relationship Id="rId4" Type="http://schemas.openxmlformats.org/officeDocument/2006/relationships/image" Target="../media/image551.wmf"/></Relationships>
</file>

<file path=ppt/drawings/_rels/vmlDrawing11.vml.rels><?xml version="1.0" encoding="UTF-8" standalone="yes"?>
<Relationships xmlns="http://schemas.openxmlformats.org/package/2006/relationships"><Relationship Id="rId3" Type="http://schemas.openxmlformats.org/officeDocument/2006/relationships/image" Target="../media/image77.wmf"/><Relationship Id="rId2" Type="http://schemas.openxmlformats.org/officeDocument/2006/relationships/image" Target="../media/image76.wmf"/><Relationship Id="rId1" Type="http://schemas.openxmlformats.org/officeDocument/2006/relationships/image" Target="../media/image75.wmf"/></Relationships>
</file>

<file path=ppt/drawings/_rels/vmlDrawing1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48.wmf"/></Relationships>
</file>

<file path=ppt/drawings/_rels/vmlDrawing1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52.wmf"/></Relationships>
</file>

<file path=ppt/drawings/_rels/vmlDrawing1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50.wmf"/></Relationships>
</file>

<file path=ppt/drawings/_rels/vmlDrawing1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557.wmf"/><Relationship Id="rId1" Type="http://schemas.openxmlformats.org/officeDocument/2006/relationships/image" Target="../media/image551.wmf"/></Relationships>
</file>

<file path=ppt/drawings/_rels/vmlDrawing114.vml.rels><?xml version="1.0" encoding="UTF-8" standalone="yes"?>
<Relationships xmlns="http://schemas.openxmlformats.org/package/2006/relationships"><Relationship Id="rId2" Type="http://schemas.openxmlformats.org/officeDocument/2006/relationships/image" Target="../media/image559.wmf"/><Relationship Id="rId1" Type="http://schemas.openxmlformats.org/officeDocument/2006/relationships/image" Target="../media/image558.wmf"/></Relationships>
</file>

<file path=ppt/drawings/_rels/vmlDrawing1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564.wmf"/><Relationship Id="rId1" Type="http://schemas.openxmlformats.org/officeDocument/2006/relationships/image" Target="../media/image563.wmf"/></Relationships>
</file>

<file path=ppt/drawings/_rels/vmlDrawing116.vml.rels><?xml version="1.0" encoding="UTF-8" standalone="yes"?>
<Relationships xmlns="http://schemas.openxmlformats.org/package/2006/relationships"><Relationship Id="rId8" Type="http://schemas.openxmlformats.org/officeDocument/2006/relationships/image" Target="../media/image573.wmf"/><Relationship Id="rId13" Type="http://schemas.openxmlformats.org/officeDocument/2006/relationships/image" Target="../media/image578.wmf"/><Relationship Id="rId3" Type="http://schemas.openxmlformats.org/officeDocument/2006/relationships/image" Target="../media/image568.wmf"/><Relationship Id="rId7" Type="http://schemas.openxmlformats.org/officeDocument/2006/relationships/image" Target="../media/image572.wmf"/><Relationship Id="rId12" Type="http://schemas.openxmlformats.org/officeDocument/2006/relationships/image" Target="../media/image577.wmf"/><Relationship Id="rId2" Type="http://schemas.openxmlformats.org/officeDocument/2006/relationships/image" Target="../media/image567.wmf"/><Relationship Id="rId1" Type="http://schemas.openxmlformats.org/officeDocument/2006/relationships/image" Target="../media/image566.wmf"/><Relationship Id="rId6" Type="http://schemas.openxmlformats.org/officeDocument/2006/relationships/image" Target="../media/image571.wmf"/><Relationship Id="rId11" Type="http://schemas.openxmlformats.org/officeDocument/2006/relationships/image" Target="../media/image576.wmf"/><Relationship Id="rId5" Type="http://schemas.openxmlformats.org/officeDocument/2006/relationships/image" Target="../media/image570.wmf"/><Relationship Id="rId10" Type="http://schemas.openxmlformats.org/officeDocument/2006/relationships/image" Target="../media/image575.wmf"/><Relationship Id="rId4" Type="http://schemas.openxmlformats.org/officeDocument/2006/relationships/image" Target="../media/image569.wmf"/><Relationship Id="rId9" Type="http://schemas.openxmlformats.org/officeDocument/2006/relationships/image" Target="../media/image574.wmf"/></Relationships>
</file>

<file path=ppt/drawings/_rels/vmlDrawing117.vml.rels><?xml version="1.0" encoding="UTF-8" standalone="yes"?>
<Relationships xmlns="http://schemas.openxmlformats.org/package/2006/relationships"><Relationship Id="rId8" Type="http://schemas.openxmlformats.org/officeDocument/2006/relationships/image" Target="../media/image586.emf"/><Relationship Id="rId13" Type="http://schemas.openxmlformats.org/officeDocument/2006/relationships/image" Target="../media/image591.wmf"/><Relationship Id="rId3" Type="http://schemas.openxmlformats.org/officeDocument/2006/relationships/image" Target="../media/image581.wmf"/><Relationship Id="rId7" Type="http://schemas.openxmlformats.org/officeDocument/2006/relationships/image" Target="../media/image585.wmf"/><Relationship Id="rId12" Type="http://schemas.openxmlformats.org/officeDocument/2006/relationships/image" Target="../media/image590.emf"/><Relationship Id="rId2" Type="http://schemas.openxmlformats.org/officeDocument/2006/relationships/image" Target="../media/image580.wmf"/><Relationship Id="rId1" Type="http://schemas.openxmlformats.org/officeDocument/2006/relationships/image" Target="../media/image579.wmf"/><Relationship Id="rId6" Type="http://schemas.openxmlformats.org/officeDocument/2006/relationships/image" Target="../media/image584.wmf"/><Relationship Id="rId11" Type="http://schemas.openxmlformats.org/officeDocument/2006/relationships/image" Target="../media/image589.wmf"/><Relationship Id="rId5" Type="http://schemas.openxmlformats.org/officeDocument/2006/relationships/image" Target="../media/image583.wmf"/><Relationship Id="rId10" Type="http://schemas.openxmlformats.org/officeDocument/2006/relationships/image" Target="../media/image588.wmf"/><Relationship Id="rId4" Type="http://schemas.openxmlformats.org/officeDocument/2006/relationships/image" Target="../media/image582.wmf"/><Relationship Id="rId9" Type="http://schemas.openxmlformats.org/officeDocument/2006/relationships/image" Target="../media/image587.wmf"/><Relationship Id="rId14" Type="http://schemas.openxmlformats.org/officeDocument/2006/relationships/image" Target="../media/image592.wmf"/></Relationships>
</file>

<file path=ppt/drawings/_rels/vmlDrawing118.vml.rels><?xml version="1.0" encoding="UTF-8" standalone="yes"?>
<Relationships xmlns="http://schemas.openxmlformats.org/package/2006/relationships"><Relationship Id="rId3" Type="http://schemas.openxmlformats.org/officeDocument/2006/relationships/image" Target="../media/image594.wmf"/><Relationship Id="rId2" Type="http://schemas.openxmlformats.org/officeDocument/2006/relationships/image" Target="../media/image587.wmf"/><Relationship Id="rId1" Type="http://schemas.openxmlformats.org/officeDocument/2006/relationships/image" Target="../media/image593.wmf"/><Relationship Id="rId5" Type="http://schemas.openxmlformats.org/officeDocument/2006/relationships/image" Target="../media/image596.wmf"/><Relationship Id="rId4" Type="http://schemas.openxmlformats.org/officeDocument/2006/relationships/image" Target="../media/image595.wmf"/></Relationships>
</file>

<file path=ppt/drawings/_rels/vmlDrawing119.vml.rels><?xml version="1.0" encoding="UTF-8" standalone="yes"?>
<Relationships xmlns="http://schemas.openxmlformats.org/package/2006/relationships"><Relationship Id="rId2" Type="http://schemas.openxmlformats.org/officeDocument/2006/relationships/image" Target="../media/image597.wmf"/><Relationship Id="rId1" Type="http://schemas.openxmlformats.org/officeDocument/2006/relationships/image" Target="../media/image587.wmf"/></Relationships>
</file>

<file path=ppt/drawings/_rels/vmlDrawing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80.wmf"/><Relationship Id="rId2" Type="http://schemas.openxmlformats.org/officeDocument/2006/relationships/image" Target="../media/image79.wmf"/><Relationship Id="rId1" Type="http://schemas.openxmlformats.org/officeDocument/2006/relationships/image" Target="../media/image75.wmf"/><Relationship Id="rId4" Type="http://schemas.openxmlformats.org/officeDocument/2006/relationships/image" Target="../media/image81.wmf"/></Relationships>
</file>

<file path=ppt/drawings/_rels/vmlDrawing120.vml.rels><?xml version="1.0" encoding="UTF-8" standalone="yes"?>
<Relationships xmlns="http://schemas.openxmlformats.org/package/2006/relationships"><Relationship Id="rId2" Type="http://schemas.openxmlformats.org/officeDocument/2006/relationships/image" Target="../media/image598.wmf"/><Relationship Id="rId1" Type="http://schemas.openxmlformats.org/officeDocument/2006/relationships/image" Target="../media/image587.wmf"/></Relationships>
</file>

<file path=ppt/drawings/_rels/vmlDrawing12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wmf"/><Relationship Id="rId7" Type="http://schemas.openxmlformats.org/officeDocument/2006/relationships/image" Target="../media/image604.wmf"/><Relationship Id="rId2" Type="http://schemas.openxmlformats.org/officeDocument/2006/relationships/image" Target="../media/image599.wmf"/><Relationship Id="rId1" Type="http://schemas.openxmlformats.org/officeDocument/2006/relationships/image" Target="../media/image587.wmf"/><Relationship Id="rId6" Type="http://schemas.openxmlformats.org/officeDocument/2006/relationships/image" Target="../media/image603.wmf"/><Relationship Id="rId5" Type="http://schemas.openxmlformats.org/officeDocument/2006/relationships/image" Target="../media/image602.wmf"/><Relationship Id="rId4" Type="http://schemas.openxmlformats.org/officeDocument/2006/relationships/image" Target="../media/image601.wmf"/></Relationships>
</file>

<file path=ppt/drawings/_rels/vmlDrawing122.vml.rels><?xml version="1.0" encoding="UTF-8" standalone="yes"?>
<Relationships xmlns="http://schemas.openxmlformats.org/package/2006/relationships"><Relationship Id="rId3" Type="http://schemas.openxmlformats.org/officeDocument/2006/relationships/image" Target="../media/image606.wmf"/><Relationship Id="rId2" Type="http://schemas.openxmlformats.org/officeDocument/2006/relationships/image" Target="../media/image605.wmf"/><Relationship Id="rId1" Type="http://schemas.openxmlformats.org/officeDocument/2006/relationships/image" Target="../media/image587.wmf"/></Relationships>
</file>

<file path=ppt/drawings/_rels/vmlDrawing123.v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wmf"/><Relationship Id="rId2" Type="http://schemas.openxmlformats.org/officeDocument/2006/relationships/image" Target="../media/image608.wmf"/><Relationship Id="rId1" Type="http://schemas.openxmlformats.org/officeDocument/2006/relationships/image" Target="../media/image587.wmf"/><Relationship Id="rId5" Type="http://schemas.openxmlformats.org/officeDocument/2006/relationships/image" Target="../media/image611.wmf"/><Relationship Id="rId4" Type="http://schemas.openxmlformats.org/officeDocument/2006/relationships/image" Target="../media/image610.wmf"/></Relationships>
</file>

<file path=ppt/drawings/_rels/vmlDrawing124.vml.rels><?xml version="1.0" encoding="UTF-8" standalone="yes"?>
<Relationships xmlns="http://schemas.openxmlformats.org/package/2006/relationships"><Relationship Id="rId3" Type="http://schemas.openxmlformats.org/officeDocument/2006/relationships/image" Target="../media/image615.wmf"/><Relationship Id="rId2" Type="http://schemas.openxmlformats.org/officeDocument/2006/relationships/image" Target="../media/image614.wmf"/><Relationship Id="rId1" Type="http://schemas.openxmlformats.org/officeDocument/2006/relationships/image" Target="../media/image587.wmf"/></Relationships>
</file>

<file path=ppt/drawings/_rels/vmlDrawing125.vml.rels><?xml version="1.0" encoding="UTF-8" standalone="yes"?>
<Relationships xmlns="http://schemas.openxmlformats.org/package/2006/relationships"><Relationship Id="rId2" Type="http://schemas.openxmlformats.org/officeDocument/2006/relationships/image" Target="../media/image616.wmf"/><Relationship Id="rId1" Type="http://schemas.openxmlformats.org/officeDocument/2006/relationships/image" Target="../media/image587.wmf"/></Relationships>
</file>

<file path=ppt/drawings/_rels/vmlDrawing1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85.wmf"/><Relationship Id="rId2" Type="http://schemas.openxmlformats.org/officeDocument/2006/relationships/image" Target="../media/image84.wmf"/><Relationship Id="rId1" Type="http://schemas.openxmlformats.org/officeDocument/2006/relationships/image" Target="../media/image75.wmf"/><Relationship Id="rId4" Type="http://schemas.openxmlformats.org/officeDocument/2006/relationships/image" Target="../media/image86.wmf"/></Relationships>
</file>

<file path=ppt/drawings/_rels/vmlDrawing1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7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5.wmf"/></Relationships>
</file>

<file path=ppt/drawings/_rels/vmlDrawing15.vml.rels><?xml version="1.0" encoding="UTF-8" standalone="yes"?>
<Relationships xmlns="http://schemas.openxmlformats.org/package/2006/relationships"><Relationship Id="rId8" Type="http://schemas.openxmlformats.org/officeDocument/2006/relationships/image" Target="../media/image96.wmf"/><Relationship Id="rId13" Type="http://schemas.openxmlformats.org/officeDocument/2006/relationships/image" Target="../media/image101.wmf"/><Relationship Id="rId3" Type="http://schemas.openxmlformats.org/officeDocument/2006/relationships/image" Target="../media/image91.wmf"/><Relationship Id="rId7" Type="http://schemas.openxmlformats.org/officeDocument/2006/relationships/image" Target="../media/image95.wmf"/><Relationship Id="rId12" Type="http://schemas.openxmlformats.org/officeDocument/2006/relationships/image" Target="../media/image100.wmf"/><Relationship Id="rId2" Type="http://schemas.openxmlformats.org/officeDocument/2006/relationships/image" Target="../media/image90.wmf"/><Relationship Id="rId1" Type="http://schemas.openxmlformats.org/officeDocument/2006/relationships/image" Target="../media/image75.wmf"/><Relationship Id="rId6" Type="http://schemas.openxmlformats.org/officeDocument/2006/relationships/image" Target="../media/image94.wmf"/><Relationship Id="rId11" Type="http://schemas.openxmlformats.org/officeDocument/2006/relationships/image" Target="../media/image99.wmf"/><Relationship Id="rId5" Type="http://schemas.openxmlformats.org/officeDocument/2006/relationships/image" Target="../media/image93.wmf"/><Relationship Id="rId15" Type="http://schemas.openxmlformats.org/officeDocument/2006/relationships/image" Target="../media/image103.wmf"/><Relationship Id="rId10" Type="http://schemas.openxmlformats.org/officeDocument/2006/relationships/image" Target="../media/image98.wmf"/><Relationship Id="rId4" Type="http://schemas.openxmlformats.org/officeDocument/2006/relationships/image" Target="../media/image92.wmf"/><Relationship Id="rId9" Type="http://schemas.openxmlformats.org/officeDocument/2006/relationships/image" Target="../media/image97.wmf"/><Relationship Id="rId14" Type="http://schemas.openxmlformats.org/officeDocument/2006/relationships/image" Target="../media/image102.wmf"/></Relationships>
</file>

<file path=ppt/drawings/_rels/vmlDrawing1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wmf"/><Relationship Id="rId3" Type="http://schemas.openxmlformats.org/officeDocument/2006/relationships/image" Target="../media/image105.wmf"/><Relationship Id="rId7" Type="http://schemas.openxmlformats.org/officeDocument/2006/relationships/image" Target="../media/image109.wmf"/><Relationship Id="rId2" Type="http://schemas.openxmlformats.org/officeDocument/2006/relationships/image" Target="../media/image104.wmf"/><Relationship Id="rId1" Type="http://schemas.openxmlformats.org/officeDocument/2006/relationships/image" Target="../media/image75.wmf"/><Relationship Id="rId6" Type="http://schemas.openxmlformats.org/officeDocument/2006/relationships/image" Target="../media/image108.wmf"/><Relationship Id="rId5" Type="http://schemas.openxmlformats.org/officeDocument/2006/relationships/image" Target="../media/image107.wmf"/><Relationship Id="rId10" Type="http://schemas.openxmlformats.org/officeDocument/2006/relationships/image" Target="../media/image112.wmf"/><Relationship Id="rId4" Type="http://schemas.openxmlformats.org/officeDocument/2006/relationships/image" Target="../media/image106.wmf"/><Relationship Id="rId9" Type="http://schemas.openxmlformats.org/officeDocument/2006/relationships/image" Target="../media/image111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5.wmf"/></Relationships>
</file>

<file path=ppt/drawings/_rels/vmlDrawing18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wmf"/><Relationship Id="rId2" Type="http://schemas.openxmlformats.org/officeDocument/2006/relationships/image" Target="../media/image117.wmf"/><Relationship Id="rId1" Type="http://schemas.openxmlformats.org/officeDocument/2006/relationships/image" Target="../media/image75.wmf"/><Relationship Id="rId4" Type="http://schemas.openxmlformats.org/officeDocument/2006/relationships/image" Target="../media/image119.wmf"/></Relationships>
</file>

<file path=ppt/drawings/_rels/vmlDrawing19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wmf"/><Relationship Id="rId2" Type="http://schemas.openxmlformats.org/officeDocument/2006/relationships/image" Target="../media/image121.wmf"/><Relationship Id="rId1" Type="http://schemas.openxmlformats.org/officeDocument/2006/relationships/image" Target="../media/image75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drawings/_rels/vmlDrawing2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wmf"/><Relationship Id="rId2" Type="http://schemas.openxmlformats.org/officeDocument/2006/relationships/image" Target="../media/image127.wmf"/><Relationship Id="rId1" Type="http://schemas.openxmlformats.org/officeDocument/2006/relationships/image" Target="../media/image126.wmf"/></Relationships>
</file>

<file path=ppt/drawings/_rels/vmlDrawing2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wmf"/><Relationship Id="rId1" Type="http://schemas.openxmlformats.org/officeDocument/2006/relationships/image" Target="../media/image129.wmf"/></Relationships>
</file>

<file path=ppt/drawings/_rels/vmlDrawing2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wmf"/><Relationship Id="rId2" Type="http://schemas.openxmlformats.org/officeDocument/2006/relationships/image" Target="../media/image133.wmf"/><Relationship Id="rId1" Type="http://schemas.openxmlformats.org/officeDocument/2006/relationships/image" Target="../media/image132.wmf"/><Relationship Id="rId6" Type="http://schemas.openxmlformats.org/officeDocument/2006/relationships/image" Target="../media/image137.wmf"/><Relationship Id="rId5" Type="http://schemas.openxmlformats.org/officeDocument/2006/relationships/image" Target="../media/image136.wmf"/><Relationship Id="rId4" Type="http://schemas.openxmlformats.org/officeDocument/2006/relationships/image" Target="../media/image135.wmf"/></Relationships>
</file>

<file path=ppt/drawings/_rels/vmlDrawing2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wmf"/><Relationship Id="rId1" Type="http://schemas.openxmlformats.org/officeDocument/2006/relationships/image" Target="../media/image138.wmf"/></Relationships>
</file>

<file path=ppt/drawings/_rels/vmlDrawing2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wmf"/><Relationship Id="rId2" Type="http://schemas.openxmlformats.org/officeDocument/2006/relationships/image" Target="../media/image142.wmf"/><Relationship Id="rId1" Type="http://schemas.openxmlformats.org/officeDocument/2006/relationships/image" Target="../media/image129.wmf"/></Relationships>
</file>

<file path=ppt/drawings/_rels/vmlDrawing2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wmf"/><Relationship Id="rId3" Type="http://schemas.openxmlformats.org/officeDocument/2006/relationships/image" Target="../media/image153.wmf"/><Relationship Id="rId7" Type="http://schemas.openxmlformats.org/officeDocument/2006/relationships/image" Target="../media/image157.wmf"/><Relationship Id="rId2" Type="http://schemas.openxmlformats.org/officeDocument/2006/relationships/image" Target="../media/image152.wmf"/><Relationship Id="rId1" Type="http://schemas.openxmlformats.org/officeDocument/2006/relationships/image" Target="../media/image151.wmf"/><Relationship Id="rId6" Type="http://schemas.openxmlformats.org/officeDocument/2006/relationships/image" Target="../media/image156.wmf"/><Relationship Id="rId11" Type="http://schemas.openxmlformats.org/officeDocument/2006/relationships/image" Target="../media/image161.wmf"/><Relationship Id="rId5" Type="http://schemas.openxmlformats.org/officeDocument/2006/relationships/image" Target="../media/image155.wmf"/><Relationship Id="rId10" Type="http://schemas.openxmlformats.org/officeDocument/2006/relationships/image" Target="../media/image160.wmf"/><Relationship Id="rId4" Type="http://schemas.openxmlformats.org/officeDocument/2006/relationships/image" Target="../media/image154.wmf"/><Relationship Id="rId9" Type="http://schemas.openxmlformats.org/officeDocument/2006/relationships/image" Target="../media/image159.wmf"/></Relationships>
</file>

<file path=ppt/drawings/_rels/vmlDrawing26.v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wmf"/><Relationship Id="rId13" Type="http://schemas.openxmlformats.org/officeDocument/2006/relationships/image" Target="../media/image174.wmf"/><Relationship Id="rId3" Type="http://schemas.openxmlformats.org/officeDocument/2006/relationships/image" Target="../media/image164.wmf"/><Relationship Id="rId7" Type="http://schemas.openxmlformats.org/officeDocument/2006/relationships/image" Target="../media/image168.wmf"/><Relationship Id="rId12" Type="http://schemas.openxmlformats.org/officeDocument/2006/relationships/image" Target="../media/image173.wmf"/><Relationship Id="rId2" Type="http://schemas.openxmlformats.org/officeDocument/2006/relationships/image" Target="../media/image163.wmf"/><Relationship Id="rId1" Type="http://schemas.openxmlformats.org/officeDocument/2006/relationships/image" Target="../media/image162.wmf"/><Relationship Id="rId6" Type="http://schemas.openxmlformats.org/officeDocument/2006/relationships/image" Target="../media/image167.wmf"/><Relationship Id="rId11" Type="http://schemas.openxmlformats.org/officeDocument/2006/relationships/image" Target="../media/image172.wmf"/><Relationship Id="rId5" Type="http://schemas.openxmlformats.org/officeDocument/2006/relationships/image" Target="../media/image166.wmf"/><Relationship Id="rId10" Type="http://schemas.openxmlformats.org/officeDocument/2006/relationships/image" Target="../media/image171.wmf"/><Relationship Id="rId4" Type="http://schemas.openxmlformats.org/officeDocument/2006/relationships/image" Target="../media/image165.wmf"/><Relationship Id="rId9" Type="http://schemas.openxmlformats.org/officeDocument/2006/relationships/image" Target="../media/image170.wmf"/></Relationships>
</file>

<file path=ppt/drawings/_rels/vmlDrawing27.v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wmf"/><Relationship Id="rId2" Type="http://schemas.openxmlformats.org/officeDocument/2006/relationships/image" Target="../media/image176.wmf"/><Relationship Id="rId1" Type="http://schemas.openxmlformats.org/officeDocument/2006/relationships/image" Target="../media/image175.wmf"/><Relationship Id="rId4" Type="http://schemas.openxmlformats.org/officeDocument/2006/relationships/image" Target="../media/image177.wmf"/></Relationships>
</file>

<file path=ppt/drawings/_rels/vmlDrawing28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wmf"/><Relationship Id="rId1" Type="http://schemas.openxmlformats.org/officeDocument/2006/relationships/image" Target="../media/image178.wmf"/></Relationships>
</file>

<file path=ppt/drawings/_rels/vmlDrawing29.v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wmf"/><Relationship Id="rId2" Type="http://schemas.openxmlformats.org/officeDocument/2006/relationships/image" Target="../media/image181.wmf"/><Relationship Id="rId1" Type="http://schemas.openxmlformats.org/officeDocument/2006/relationships/image" Target="../media/image180.wmf"/><Relationship Id="rId6" Type="http://schemas.openxmlformats.org/officeDocument/2006/relationships/image" Target="../media/image185.wmf"/><Relationship Id="rId5" Type="http://schemas.openxmlformats.org/officeDocument/2006/relationships/image" Target="../media/image184.wmf"/><Relationship Id="rId4" Type="http://schemas.openxmlformats.org/officeDocument/2006/relationships/image" Target="../media/image183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wmf"/></Relationships>
</file>

<file path=ppt/drawings/_rels/vmlDrawing3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93.wmf"/><Relationship Id="rId13" Type="http://schemas.openxmlformats.org/officeDocument/2006/relationships/image" Target="../media/image198.wmf"/><Relationship Id="rId18" Type="http://schemas.openxmlformats.org/officeDocument/2006/relationships/image" Target="../media/image203.wmf"/><Relationship Id="rId3" Type="http://schemas.openxmlformats.org/officeDocument/2006/relationships/image" Target="../media/image188.wmf"/><Relationship Id="rId7" Type="http://schemas.openxmlformats.org/officeDocument/2006/relationships/image" Target="../media/image192.wmf"/><Relationship Id="rId12" Type="http://schemas.openxmlformats.org/officeDocument/2006/relationships/image" Target="../media/image197.wmf"/><Relationship Id="rId17" Type="http://schemas.openxmlformats.org/officeDocument/2006/relationships/image" Target="../media/image202.wmf"/><Relationship Id="rId2" Type="http://schemas.openxmlformats.org/officeDocument/2006/relationships/image" Target="../media/image187.wmf"/><Relationship Id="rId16" Type="http://schemas.openxmlformats.org/officeDocument/2006/relationships/image" Target="../media/image201.wmf"/><Relationship Id="rId1" Type="http://schemas.openxmlformats.org/officeDocument/2006/relationships/image" Target="../media/image186.wmf"/><Relationship Id="rId6" Type="http://schemas.openxmlformats.org/officeDocument/2006/relationships/image" Target="../media/image191.wmf"/><Relationship Id="rId11" Type="http://schemas.openxmlformats.org/officeDocument/2006/relationships/image" Target="../media/image196.wmf"/><Relationship Id="rId5" Type="http://schemas.openxmlformats.org/officeDocument/2006/relationships/image" Target="../media/image190.wmf"/><Relationship Id="rId15" Type="http://schemas.openxmlformats.org/officeDocument/2006/relationships/image" Target="../media/image200.wmf"/><Relationship Id="rId10" Type="http://schemas.openxmlformats.org/officeDocument/2006/relationships/image" Target="../media/image195.wmf"/><Relationship Id="rId4" Type="http://schemas.openxmlformats.org/officeDocument/2006/relationships/image" Target="../media/image189.wmf"/><Relationship Id="rId9" Type="http://schemas.openxmlformats.org/officeDocument/2006/relationships/image" Target="../media/image194.wmf"/><Relationship Id="rId14" Type="http://schemas.openxmlformats.org/officeDocument/2006/relationships/image" Target="../media/image199.w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4.w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6.w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8.wmf"/></Relationships>
</file>

<file path=ppt/drawings/_rels/vmlDrawing3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wmf"/><Relationship Id="rId2" Type="http://schemas.openxmlformats.org/officeDocument/2006/relationships/image" Target="../media/image211.wmf"/><Relationship Id="rId1" Type="http://schemas.openxmlformats.org/officeDocument/2006/relationships/image" Target="../media/image210.wmf"/><Relationship Id="rId4" Type="http://schemas.openxmlformats.org/officeDocument/2006/relationships/image" Target="../media/image213.wmf"/></Relationships>
</file>

<file path=ppt/drawings/_rels/vmlDrawing35.v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wmf"/><Relationship Id="rId2" Type="http://schemas.openxmlformats.org/officeDocument/2006/relationships/image" Target="../media/image215.wmf"/><Relationship Id="rId1" Type="http://schemas.openxmlformats.org/officeDocument/2006/relationships/image" Target="../media/image214.wmf"/></Relationships>
</file>

<file path=ppt/drawings/_rels/vmlDrawing36.v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wmf"/><Relationship Id="rId2" Type="http://schemas.openxmlformats.org/officeDocument/2006/relationships/image" Target="../media/image221.wmf"/><Relationship Id="rId1" Type="http://schemas.openxmlformats.org/officeDocument/2006/relationships/image" Target="../media/image220.wmf"/><Relationship Id="rId6" Type="http://schemas.openxmlformats.org/officeDocument/2006/relationships/image" Target="../media/image225.wmf"/><Relationship Id="rId5" Type="http://schemas.openxmlformats.org/officeDocument/2006/relationships/image" Target="../media/image224.wmf"/><Relationship Id="rId4" Type="http://schemas.openxmlformats.org/officeDocument/2006/relationships/image" Target="../media/image223.wmf"/></Relationships>
</file>

<file path=ppt/drawings/_rels/vmlDrawing37.vml.rels><?xml version="1.0" encoding="UTF-8" standalone="yes"?>
<Relationships xmlns="http://schemas.openxmlformats.org/package/2006/relationships"><Relationship Id="rId8" Type="http://schemas.openxmlformats.org/officeDocument/2006/relationships/image" Target="../media/image233.wmf"/><Relationship Id="rId13" Type="http://schemas.openxmlformats.org/officeDocument/2006/relationships/image" Target="../media/image238.wmf"/><Relationship Id="rId18" Type="http://schemas.openxmlformats.org/officeDocument/2006/relationships/image" Target="../media/image243.wmf"/><Relationship Id="rId3" Type="http://schemas.openxmlformats.org/officeDocument/2006/relationships/image" Target="../media/image228.wmf"/><Relationship Id="rId7" Type="http://schemas.openxmlformats.org/officeDocument/2006/relationships/image" Target="../media/image232.wmf"/><Relationship Id="rId12" Type="http://schemas.openxmlformats.org/officeDocument/2006/relationships/image" Target="../media/image237.wmf"/><Relationship Id="rId17" Type="http://schemas.openxmlformats.org/officeDocument/2006/relationships/image" Target="../media/image242.wmf"/><Relationship Id="rId2" Type="http://schemas.openxmlformats.org/officeDocument/2006/relationships/image" Target="../media/image227.wmf"/><Relationship Id="rId16" Type="http://schemas.openxmlformats.org/officeDocument/2006/relationships/image" Target="../media/image241.wmf"/><Relationship Id="rId1" Type="http://schemas.openxmlformats.org/officeDocument/2006/relationships/image" Target="../media/image226.wmf"/><Relationship Id="rId6" Type="http://schemas.openxmlformats.org/officeDocument/2006/relationships/image" Target="../media/image231.wmf"/><Relationship Id="rId11" Type="http://schemas.openxmlformats.org/officeDocument/2006/relationships/image" Target="../media/image236.wmf"/><Relationship Id="rId5" Type="http://schemas.openxmlformats.org/officeDocument/2006/relationships/image" Target="../media/image230.wmf"/><Relationship Id="rId15" Type="http://schemas.openxmlformats.org/officeDocument/2006/relationships/image" Target="../media/image240.wmf"/><Relationship Id="rId10" Type="http://schemas.openxmlformats.org/officeDocument/2006/relationships/image" Target="../media/image235.wmf"/><Relationship Id="rId4" Type="http://schemas.openxmlformats.org/officeDocument/2006/relationships/image" Target="../media/image229.wmf"/><Relationship Id="rId9" Type="http://schemas.openxmlformats.org/officeDocument/2006/relationships/image" Target="../media/image234.wmf"/><Relationship Id="rId14" Type="http://schemas.openxmlformats.org/officeDocument/2006/relationships/image" Target="../media/image239.wmf"/></Relationships>
</file>

<file path=ppt/drawings/_rels/vmlDrawing38.vml.rels><?xml version="1.0" encoding="UTF-8" standalone="yes"?>
<Relationships xmlns="http://schemas.openxmlformats.org/package/2006/relationships"><Relationship Id="rId8" Type="http://schemas.openxmlformats.org/officeDocument/2006/relationships/image" Target="../media/image251.wmf"/><Relationship Id="rId3" Type="http://schemas.openxmlformats.org/officeDocument/2006/relationships/image" Target="../media/image246.wmf"/><Relationship Id="rId7" Type="http://schemas.openxmlformats.org/officeDocument/2006/relationships/image" Target="../media/image250.wmf"/><Relationship Id="rId2" Type="http://schemas.openxmlformats.org/officeDocument/2006/relationships/image" Target="../media/image245.wmf"/><Relationship Id="rId1" Type="http://schemas.openxmlformats.org/officeDocument/2006/relationships/image" Target="../media/image244.wmf"/><Relationship Id="rId6" Type="http://schemas.openxmlformats.org/officeDocument/2006/relationships/image" Target="../media/image249.wmf"/><Relationship Id="rId5" Type="http://schemas.openxmlformats.org/officeDocument/2006/relationships/image" Target="../media/image248.wmf"/><Relationship Id="rId4" Type="http://schemas.openxmlformats.org/officeDocument/2006/relationships/image" Target="../media/image247.wmf"/></Relationships>
</file>

<file path=ppt/drawings/_rels/vmlDrawing39.vml.rels><?xml version="1.0" encoding="UTF-8" standalone="yes"?>
<Relationships xmlns="http://schemas.openxmlformats.org/package/2006/relationships"><Relationship Id="rId8" Type="http://schemas.openxmlformats.org/officeDocument/2006/relationships/image" Target="../media/image256.wmf"/><Relationship Id="rId13" Type="http://schemas.openxmlformats.org/officeDocument/2006/relationships/image" Target="../media/image261.wmf"/><Relationship Id="rId3" Type="http://schemas.openxmlformats.org/officeDocument/2006/relationships/image" Target="../media/image97.wmf"/><Relationship Id="rId7" Type="http://schemas.openxmlformats.org/officeDocument/2006/relationships/image" Target="../media/image255.wmf"/><Relationship Id="rId12" Type="http://schemas.openxmlformats.org/officeDocument/2006/relationships/image" Target="../media/image260.wmf"/><Relationship Id="rId17" Type="http://schemas.openxmlformats.org/officeDocument/2006/relationships/image" Target="../media/image264.wmf"/><Relationship Id="rId2" Type="http://schemas.openxmlformats.org/officeDocument/2006/relationships/image" Target="../media/image96.wmf"/><Relationship Id="rId16" Type="http://schemas.openxmlformats.org/officeDocument/2006/relationships/image" Target="../media/image263.wmf"/><Relationship Id="rId1" Type="http://schemas.openxmlformats.org/officeDocument/2006/relationships/image" Target="../media/image75.wmf"/><Relationship Id="rId6" Type="http://schemas.openxmlformats.org/officeDocument/2006/relationships/image" Target="../media/image254.wmf"/><Relationship Id="rId11" Type="http://schemas.openxmlformats.org/officeDocument/2006/relationships/image" Target="../media/image259.wmf"/><Relationship Id="rId5" Type="http://schemas.openxmlformats.org/officeDocument/2006/relationships/image" Target="../media/image253.wmf"/><Relationship Id="rId15" Type="http://schemas.openxmlformats.org/officeDocument/2006/relationships/image" Target="../media/image262.wmf"/><Relationship Id="rId10" Type="http://schemas.openxmlformats.org/officeDocument/2006/relationships/image" Target="../media/image258.wmf"/><Relationship Id="rId4" Type="http://schemas.openxmlformats.org/officeDocument/2006/relationships/image" Target="../media/image252.wmf"/><Relationship Id="rId9" Type="http://schemas.openxmlformats.org/officeDocument/2006/relationships/image" Target="../media/image257.wmf"/><Relationship Id="rId14" Type="http://schemas.openxmlformats.org/officeDocument/2006/relationships/image" Target="../media/image142.wmf"/></Relationships>
</file>

<file path=ppt/drawings/_rels/vmlDrawing4.vml.rels><?xml version="1.0" encoding="UTF-8" standalone="yes"?>
<Relationships xmlns="http://schemas.openxmlformats.org/package/2006/relationships"><Relationship Id="rId8" Type="http://schemas.openxmlformats.org/officeDocument/2006/relationships/image" Target="../media/image24.wmf"/><Relationship Id="rId13" Type="http://schemas.openxmlformats.org/officeDocument/2006/relationships/image" Target="../media/image29.wmf"/><Relationship Id="rId18" Type="http://schemas.openxmlformats.org/officeDocument/2006/relationships/image" Target="../media/image34.wmf"/><Relationship Id="rId3" Type="http://schemas.openxmlformats.org/officeDocument/2006/relationships/image" Target="../media/image19.wmf"/><Relationship Id="rId7" Type="http://schemas.openxmlformats.org/officeDocument/2006/relationships/image" Target="../media/image23.wmf"/><Relationship Id="rId12" Type="http://schemas.openxmlformats.org/officeDocument/2006/relationships/image" Target="../media/image28.wmf"/><Relationship Id="rId17" Type="http://schemas.openxmlformats.org/officeDocument/2006/relationships/image" Target="../media/image33.wmf"/><Relationship Id="rId2" Type="http://schemas.openxmlformats.org/officeDocument/2006/relationships/image" Target="../media/image18.wmf"/><Relationship Id="rId16" Type="http://schemas.openxmlformats.org/officeDocument/2006/relationships/image" Target="../media/image32.wmf"/><Relationship Id="rId1" Type="http://schemas.openxmlformats.org/officeDocument/2006/relationships/image" Target="../media/image17.wmf"/><Relationship Id="rId6" Type="http://schemas.openxmlformats.org/officeDocument/2006/relationships/image" Target="../media/image22.wmf"/><Relationship Id="rId11" Type="http://schemas.openxmlformats.org/officeDocument/2006/relationships/image" Target="../media/image27.wmf"/><Relationship Id="rId5" Type="http://schemas.openxmlformats.org/officeDocument/2006/relationships/image" Target="../media/image21.wmf"/><Relationship Id="rId15" Type="http://schemas.openxmlformats.org/officeDocument/2006/relationships/image" Target="../media/image31.wmf"/><Relationship Id="rId10" Type="http://schemas.openxmlformats.org/officeDocument/2006/relationships/image" Target="../media/image26.wmf"/><Relationship Id="rId19" Type="http://schemas.openxmlformats.org/officeDocument/2006/relationships/image" Target="../media/image35.wmf"/><Relationship Id="rId4" Type="http://schemas.openxmlformats.org/officeDocument/2006/relationships/image" Target="../media/image20.wmf"/><Relationship Id="rId9" Type="http://schemas.openxmlformats.org/officeDocument/2006/relationships/image" Target="../media/image25.wmf"/><Relationship Id="rId14" Type="http://schemas.openxmlformats.org/officeDocument/2006/relationships/image" Target="../media/image30.wmf"/></Relationships>
</file>

<file path=ppt/drawings/_rels/vmlDrawing40.v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wmf"/><Relationship Id="rId2" Type="http://schemas.openxmlformats.org/officeDocument/2006/relationships/image" Target="../media/image265.wmf"/><Relationship Id="rId1" Type="http://schemas.openxmlformats.org/officeDocument/2006/relationships/image" Target="../media/image75.wmf"/><Relationship Id="rId4" Type="http://schemas.openxmlformats.org/officeDocument/2006/relationships/image" Target="../media/image267.wmf"/></Relationships>
</file>

<file path=ppt/drawings/_rels/vmlDrawing41.v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wmf"/><Relationship Id="rId2" Type="http://schemas.openxmlformats.org/officeDocument/2006/relationships/image" Target="../media/image270.wmf"/><Relationship Id="rId1" Type="http://schemas.openxmlformats.org/officeDocument/2006/relationships/image" Target="../media/image221.wmf"/><Relationship Id="rId4" Type="http://schemas.openxmlformats.org/officeDocument/2006/relationships/image" Target="../media/image272.wmf"/></Relationships>
</file>

<file path=ppt/drawings/_rels/vmlDrawing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3.wmf"/></Relationships>
</file>

<file path=ppt/drawings/_rels/vmlDrawing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4.wmf"/></Relationships>
</file>

<file path=ppt/drawings/_rels/vmlDrawing4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77.wmf"/><Relationship Id="rId2" Type="http://schemas.openxmlformats.org/officeDocument/2006/relationships/image" Target="../media/image276.wmf"/><Relationship Id="rId1" Type="http://schemas.openxmlformats.org/officeDocument/2006/relationships/image" Target="../media/image275.wmf"/><Relationship Id="rId5" Type="http://schemas.openxmlformats.org/officeDocument/2006/relationships/image" Target="../media/image279.wmf"/><Relationship Id="rId4" Type="http://schemas.openxmlformats.org/officeDocument/2006/relationships/image" Target="../media/image278.wmf"/></Relationships>
</file>

<file path=ppt/drawings/_rels/vmlDrawing45.v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wmf"/><Relationship Id="rId1" Type="http://schemas.openxmlformats.org/officeDocument/2006/relationships/image" Target="../media/image221.wmf"/></Relationships>
</file>

<file path=ppt/drawings/_rels/vmlDrawing46.v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wmf"/><Relationship Id="rId2" Type="http://schemas.openxmlformats.org/officeDocument/2006/relationships/image" Target="../media/image282.wmf"/><Relationship Id="rId1" Type="http://schemas.openxmlformats.org/officeDocument/2006/relationships/image" Target="../media/image281.wmf"/><Relationship Id="rId4" Type="http://schemas.openxmlformats.org/officeDocument/2006/relationships/image" Target="../media/image284.wmf"/></Relationships>
</file>

<file path=ppt/drawings/_rels/vmlDrawing47.vml.rels><?xml version="1.0" encoding="UTF-8" standalone="yes"?>
<Relationships xmlns="http://schemas.openxmlformats.org/package/2006/relationships"><Relationship Id="rId2" Type="http://schemas.openxmlformats.org/officeDocument/2006/relationships/image" Target="../media/image289.wmf"/><Relationship Id="rId1" Type="http://schemas.openxmlformats.org/officeDocument/2006/relationships/image" Target="../media/image288.wmf"/></Relationships>
</file>

<file path=ppt/drawings/_rels/vmlDrawing48.v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wmf"/><Relationship Id="rId2" Type="http://schemas.openxmlformats.org/officeDocument/2006/relationships/image" Target="../media/image291.wmf"/><Relationship Id="rId1" Type="http://schemas.openxmlformats.org/officeDocument/2006/relationships/image" Target="../media/image290.wmf"/><Relationship Id="rId5" Type="http://schemas.openxmlformats.org/officeDocument/2006/relationships/image" Target="../media/image294.wmf"/><Relationship Id="rId4" Type="http://schemas.openxmlformats.org/officeDocument/2006/relationships/image" Target="../media/image293.wmf"/></Relationships>
</file>

<file path=ppt/drawings/_rels/vmlDrawing49.v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wmf"/><Relationship Id="rId2" Type="http://schemas.openxmlformats.org/officeDocument/2006/relationships/image" Target="../media/image296.wmf"/><Relationship Id="rId1" Type="http://schemas.openxmlformats.org/officeDocument/2006/relationships/image" Target="../media/image295.wmf"/></Relationships>
</file>

<file path=ppt/drawings/_rels/vmlDrawing5.vml.rels><?xml version="1.0" encoding="UTF-8" standalone="yes"?>
<Relationships xmlns="http://schemas.openxmlformats.org/package/2006/relationships"><Relationship Id="rId8" Type="http://schemas.openxmlformats.org/officeDocument/2006/relationships/image" Target="../media/image39.wmf"/><Relationship Id="rId3" Type="http://schemas.openxmlformats.org/officeDocument/2006/relationships/image" Target="../media/image20.wmf"/><Relationship Id="rId7" Type="http://schemas.openxmlformats.org/officeDocument/2006/relationships/image" Target="../media/image38.wmf"/><Relationship Id="rId12" Type="http://schemas.openxmlformats.org/officeDocument/2006/relationships/image" Target="../media/image42.wmf"/><Relationship Id="rId2" Type="http://schemas.openxmlformats.org/officeDocument/2006/relationships/image" Target="../media/image19.wmf"/><Relationship Id="rId1" Type="http://schemas.openxmlformats.org/officeDocument/2006/relationships/image" Target="../media/image36.wmf"/><Relationship Id="rId6" Type="http://schemas.openxmlformats.org/officeDocument/2006/relationships/image" Target="../media/image37.wmf"/><Relationship Id="rId11" Type="http://schemas.openxmlformats.org/officeDocument/2006/relationships/image" Target="../media/image17.wmf"/><Relationship Id="rId5" Type="http://schemas.openxmlformats.org/officeDocument/2006/relationships/image" Target="../media/image27.wmf"/><Relationship Id="rId10" Type="http://schemas.openxmlformats.org/officeDocument/2006/relationships/image" Target="../media/image41.wmf"/><Relationship Id="rId4" Type="http://schemas.openxmlformats.org/officeDocument/2006/relationships/image" Target="../media/image23.wmf"/><Relationship Id="rId9" Type="http://schemas.openxmlformats.org/officeDocument/2006/relationships/image" Target="../media/image40.wmf"/></Relationships>
</file>

<file path=ppt/drawings/_rels/vmlDrawing50.vml.rels><?xml version="1.0" encoding="UTF-8" standalone="yes"?>
<Relationships xmlns="http://schemas.openxmlformats.org/package/2006/relationships"><Relationship Id="rId8" Type="http://schemas.openxmlformats.org/officeDocument/2006/relationships/image" Target="../media/image305.wmf"/><Relationship Id="rId13" Type="http://schemas.openxmlformats.org/officeDocument/2006/relationships/image" Target="../media/image310.wmf"/><Relationship Id="rId3" Type="http://schemas.openxmlformats.org/officeDocument/2006/relationships/image" Target="../media/image300.wmf"/><Relationship Id="rId7" Type="http://schemas.openxmlformats.org/officeDocument/2006/relationships/image" Target="../media/image304.wmf"/><Relationship Id="rId12" Type="http://schemas.openxmlformats.org/officeDocument/2006/relationships/image" Target="../media/image309.wmf"/><Relationship Id="rId2" Type="http://schemas.openxmlformats.org/officeDocument/2006/relationships/image" Target="../media/image299.wmf"/><Relationship Id="rId1" Type="http://schemas.openxmlformats.org/officeDocument/2006/relationships/image" Target="../media/image298.wmf"/><Relationship Id="rId6" Type="http://schemas.openxmlformats.org/officeDocument/2006/relationships/image" Target="../media/image303.wmf"/><Relationship Id="rId11" Type="http://schemas.openxmlformats.org/officeDocument/2006/relationships/image" Target="../media/image308.wmf"/><Relationship Id="rId5" Type="http://schemas.openxmlformats.org/officeDocument/2006/relationships/image" Target="../media/image302.wmf"/><Relationship Id="rId10" Type="http://schemas.openxmlformats.org/officeDocument/2006/relationships/image" Target="../media/image307.wmf"/><Relationship Id="rId4" Type="http://schemas.openxmlformats.org/officeDocument/2006/relationships/image" Target="../media/image301.wmf"/><Relationship Id="rId9" Type="http://schemas.openxmlformats.org/officeDocument/2006/relationships/image" Target="../media/image306.wmf"/></Relationships>
</file>

<file path=ppt/drawings/_rels/vmlDrawing51.v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wmf"/><Relationship Id="rId2" Type="http://schemas.openxmlformats.org/officeDocument/2006/relationships/image" Target="../media/image312.wmf"/><Relationship Id="rId1" Type="http://schemas.openxmlformats.org/officeDocument/2006/relationships/image" Target="../media/image311.w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4.emf"/></Relationships>
</file>

<file path=ppt/drawings/_rels/vmlDrawing53.vml.rels><?xml version="1.0" encoding="UTF-8" standalone="yes"?>
<Relationships xmlns="http://schemas.openxmlformats.org/package/2006/relationships"><Relationship Id="rId3" Type="http://schemas.openxmlformats.org/officeDocument/2006/relationships/image" Target="../media/image317.wmf"/><Relationship Id="rId2" Type="http://schemas.openxmlformats.org/officeDocument/2006/relationships/image" Target="../media/image316.wmf"/><Relationship Id="rId1" Type="http://schemas.openxmlformats.org/officeDocument/2006/relationships/image" Target="../media/image315.wmf"/></Relationships>
</file>

<file path=ppt/drawings/_rels/vmlDrawing54.vml.rels><?xml version="1.0" encoding="UTF-8" standalone="yes"?>
<Relationships xmlns="http://schemas.openxmlformats.org/package/2006/relationships"><Relationship Id="rId8" Type="http://schemas.openxmlformats.org/officeDocument/2006/relationships/image" Target="../media/image324.wmf"/><Relationship Id="rId3" Type="http://schemas.openxmlformats.org/officeDocument/2006/relationships/image" Target="../media/image319.wmf"/><Relationship Id="rId7" Type="http://schemas.openxmlformats.org/officeDocument/2006/relationships/image" Target="../media/image323.wmf"/><Relationship Id="rId2" Type="http://schemas.openxmlformats.org/officeDocument/2006/relationships/image" Target="../media/image318.wmf"/><Relationship Id="rId1" Type="http://schemas.openxmlformats.org/officeDocument/2006/relationships/image" Target="../media/image315.wmf"/><Relationship Id="rId6" Type="http://schemas.openxmlformats.org/officeDocument/2006/relationships/image" Target="../media/image322.wmf"/><Relationship Id="rId5" Type="http://schemas.openxmlformats.org/officeDocument/2006/relationships/image" Target="../media/image321.wmf"/><Relationship Id="rId10" Type="http://schemas.openxmlformats.org/officeDocument/2006/relationships/image" Target="../media/image326.wmf"/><Relationship Id="rId4" Type="http://schemas.openxmlformats.org/officeDocument/2006/relationships/image" Target="../media/image320.wmf"/><Relationship Id="rId9" Type="http://schemas.openxmlformats.org/officeDocument/2006/relationships/image" Target="../media/image325.wmf"/></Relationships>
</file>

<file path=ppt/drawings/_rels/vmlDrawing55.vml.rels><?xml version="1.0" encoding="UTF-8" standalone="yes"?>
<Relationships xmlns="http://schemas.openxmlformats.org/package/2006/relationships"><Relationship Id="rId3" Type="http://schemas.openxmlformats.org/officeDocument/2006/relationships/image" Target="../media/image328.wmf"/><Relationship Id="rId2" Type="http://schemas.openxmlformats.org/officeDocument/2006/relationships/image" Target="../media/image327.wmf"/><Relationship Id="rId1" Type="http://schemas.openxmlformats.org/officeDocument/2006/relationships/image" Target="../media/image315.wmf"/></Relationships>
</file>

<file path=ppt/drawings/_rels/vmlDrawing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57.vml.rels><?xml version="1.0" encoding="UTF-8" standalone="yes"?>
<Relationships xmlns="http://schemas.openxmlformats.org/package/2006/relationships"><Relationship Id="rId3" Type="http://schemas.openxmlformats.org/officeDocument/2006/relationships/image" Target="../media/image332.wmf"/><Relationship Id="rId2" Type="http://schemas.openxmlformats.org/officeDocument/2006/relationships/image" Target="../media/image331.wmf"/><Relationship Id="rId1" Type="http://schemas.openxmlformats.org/officeDocument/2006/relationships/image" Target="../media/image315.wmf"/></Relationships>
</file>

<file path=ppt/drawings/_rels/vmlDrawing58.vml.rels><?xml version="1.0" encoding="UTF-8" standalone="yes"?>
<Relationships xmlns="http://schemas.openxmlformats.org/package/2006/relationships"><Relationship Id="rId8" Type="http://schemas.openxmlformats.org/officeDocument/2006/relationships/image" Target="../media/image341.wmf"/><Relationship Id="rId3" Type="http://schemas.openxmlformats.org/officeDocument/2006/relationships/image" Target="../media/image336.wmf"/><Relationship Id="rId7" Type="http://schemas.openxmlformats.org/officeDocument/2006/relationships/image" Target="../media/image340.wmf"/><Relationship Id="rId2" Type="http://schemas.openxmlformats.org/officeDocument/2006/relationships/image" Target="../media/image332.wmf"/><Relationship Id="rId1" Type="http://schemas.openxmlformats.org/officeDocument/2006/relationships/image" Target="../media/image315.wmf"/><Relationship Id="rId6" Type="http://schemas.openxmlformats.org/officeDocument/2006/relationships/image" Target="../media/image339.wmf"/><Relationship Id="rId5" Type="http://schemas.openxmlformats.org/officeDocument/2006/relationships/image" Target="../media/image338.wmf"/><Relationship Id="rId4" Type="http://schemas.openxmlformats.org/officeDocument/2006/relationships/image" Target="../media/image337.wmf"/></Relationships>
</file>

<file path=ppt/drawings/_rels/vmlDrawing59.vml.rels><?xml version="1.0" encoding="UTF-8" standalone="yes"?>
<Relationships xmlns="http://schemas.openxmlformats.org/package/2006/relationships"><Relationship Id="rId3" Type="http://schemas.openxmlformats.org/officeDocument/2006/relationships/image" Target="../media/image343.wmf"/><Relationship Id="rId2" Type="http://schemas.openxmlformats.org/officeDocument/2006/relationships/image" Target="../media/image342.wmf"/><Relationship Id="rId1" Type="http://schemas.openxmlformats.org/officeDocument/2006/relationships/image" Target="../media/image315.wmf"/><Relationship Id="rId6" Type="http://schemas.openxmlformats.org/officeDocument/2006/relationships/image" Target="../media/image346.wmf"/><Relationship Id="rId5" Type="http://schemas.openxmlformats.org/officeDocument/2006/relationships/image" Target="../media/image345.wmf"/><Relationship Id="rId4" Type="http://schemas.openxmlformats.org/officeDocument/2006/relationships/image" Target="../media/image344.wmf"/></Relationships>
</file>

<file path=ppt/drawings/_rels/vmlDrawing6.vml.rels><?xml version="1.0" encoding="UTF-8" standalone="yes"?>
<Relationships xmlns="http://schemas.openxmlformats.org/package/2006/relationships"><Relationship Id="rId8" Type="http://schemas.openxmlformats.org/officeDocument/2006/relationships/image" Target="../media/image50.wmf"/><Relationship Id="rId3" Type="http://schemas.openxmlformats.org/officeDocument/2006/relationships/image" Target="../media/image45.wmf"/><Relationship Id="rId7" Type="http://schemas.openxmlformats.org/officeDocument/2006/relationships/image" Target="../media/image49.wmf"/><Relationship Id="rId2" Type="http://schemas.openxmlformats.org/officeDocument/2006/relationships/image" Target="../media/image44.wmf"/><Relationship Id="rId1" Type="http://schemas.openxmlformats.org/officeDocument/2006/relationships/image" Target="../media/image43.wmf"/><Relationship Id="rId6" Type="http://schemas.openxmlformats.org/officeDocument/2006/relationships/image" Target="../media/image48.wmf"/><Relationship Id="rId5" Type="http://schemas.openxmlformats.org/officeDocument/2006/relationships/image" Target="../media/image47.wmf"/><Relationship Id="rId10" Type="http://schemas.openxmlformats.org/officeDocument/2006/relationships/image" Target="../media/image52.wmf"/><Relationship Id="rId4" Type="http://schemas.openxmlformats.org/officeDocument/2006/relationships/image" Target="../media/image46.wmf"/><Relationship Id="rId9" Type="http://schemas.openxmlformats.org/officeDocument/2006/relationships/image" Target="../media/image51.wmf"/></Relationships>
</file>

<file path=ppt/drawings/_rels/vmlDrawing60.vml.rels><?xml version="1.0" encoding="UTF-8" standalone="yes"?>
<Relationships xmlns="http://schemas.openxmlformats.org/package/2006/relationships"><Relationship Id="rId8" Type="http://schemas.openxmlformats.org/officeDocument/2006/relationships/image" Target="../media/image353.wmf"/><Relationship Id="rId3" Type="http://schemas.openxmlformats.org/officeDocument/2006/relationships/image" Target="../media/image348.wmf"/><Relationship Id="rId7" Type="http://schemas.openxmlformats.org/officeDocument/2006/relationships/image" Target="../media/image352.wmf"/><Relationship Id="rId2" Type="http://schemas.openxmlformats.org/officeDocument/2006/relationships/image" Target="../media/image347.wmf"/><Relationship Id="rId1" Type="http://schemas.openxmlformats.org/officeDocument/2006/relationships/image" Target="../media/image315.wmf"/><Relationship Id="rId6" Type="http://schemas.openxmlformats.org/officeDocument/2006/relationships/image" Target="../media/image351.wmf"/><Relationship Id="rId11" Type="http://schemas.openxmlformats.org/officeDocument/2006/relationships/image" Target="../media/image356.wmf"/><Relationship Id="rId5" Type="http://schemas.openxmlformats.org/officeDocument/2006/relationships/image" Target="../media/image350.wmf"/><Relationship Id="rId10" Type="http://schemas.openxmlformats.org/officeDocument/2006/relationships/image" Target="../media/image355.wmf"/><Relationship Id="rId4" Type="http://schemas.openxmlformats.org/officeDocument/2006/relationships/image" Target="../media/image349.wmf"/><Relationship Id="rId9" Type="http://schemas.openxmlformats.org/officeDocument/2006/relationships/image" Target="../media/image354.wmf"/></Relationships>
</file>

<file path=ppt/drawings/_rels/vmlDrawing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65.v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wmf"/><Relationship Id="rId2" Type="http://schemas.openxmlformats.org/officeDocument/2006/relationships/image" Target="../media/image363.wmf"/><Relationship Id="rId1" Type="http://schemas.openxmlformats.org/officeDocument/2006/relationships/image" Target="../media/image315.wmf"/></Relationships>
</file>

<file path=ppt/drawings/_rels/vmlDrawing66.vml.rels><?xml version="1.0" encoding="UTF-8" standalone="yes"?>
<Relationships xmlns="http://schemas.openxmlformats.org/package/2006/relationships"><Relationship Id="rId8" Type="http://schemas.openxmlformats.org/officeDocument/2006/relationships/image" Target="../media/image373.wmf"/><Relationship Id="rId3" Type="http://schemas.openxmlformats.org/officeDocument/2006/relationships/image" Target="../media/image368.wmf"/><Relationship Id="rId7" Type="http://schemas.openxmlformats.org/officeDocument/2006/relationships/image" Target="../media/image372.wmf"/><Relationship Id="rId2" Type="http://schemas.openxmlformats.org/officeDocument/2006/relationships/image" Target="../media/image367.wmf"/><Relationship Id="rId1" Type="http://schemas.openxmlformats.org/officeDocument/2006/relationships/image" Target="../media/image315.wmf"/><Relationship Id="rId6" Type="http://schemas.openxmlformats.org/officeDocument/2006/relationships/image" Target="../media/image371.wmf"/><Relationship Id="rId5" Type="http://schemas.openxmlformats.org/officeDocument/2006/relationships/image" Target="../media/image370.wmf"/><Relationship Id="rId4" Type="http://schemas.openxmlformats.org/officeDocument/2006/relationships/image" Target="../media/image369.wmf"/></Relationships>
</file>

<file path=ppt/drawings/_rels/vmlDrawing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55.wmf"/><Relationship Id="rId2" Type="http://schemas.openxmlformats.org/officeDocument/2006/relationships/image" Target="../media/image54.wmf"/><Relationship Id="rId1" Type="http://schemas.openxmlformats.org/officeDocument/2006/relationships/image" Target="../media/image53.wmf"/></Relationships>
</file>

<file path=ppt/drawings/_rels/vmlDrawing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75.vml.rels><?xml version="1.0" encoding="UTF-8" standalone="yes"?>
<Relationships xmlns="http://schemas.openxmlformats.org/package/2006/relationships"><Relationship Id="rId3" Type="http://schemas.openxmlformats.org/officeDocument/2006/relationships/image" Target="../media/image387.wmf"/><Relationship Id="rId2" Type="http://schemas.openxmlformats.org/officeDocument/2006/relationships/image" Target="../media/image386.wmf"/><Relationship Id="rId1" Type="http://schemas.openxmlformats.org/officeDocument/2006/relationships/image" Target="../media/image315.wmf"/><Relationship Id="rId5" Type="http://schemas.openxmlformats.org/officeDocument/2006/relationships/image" Target="../media/image389.wmf"/><Relationship Id="rId4" Type="http://schemas.openxmlformats.org/officeDocument/2006/relationships/image" Target="../media/image388.wmf"/></Relationships>
</file>

<file path=ppt/drawings/_rels/vmlDrawing76.v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wmf"/><Relationship Id="rId7" Type="http://schemas.openxmlformats.org/officeDocument/2006/relationships/image" Target="../media/image395.wmf"/><Relationship Id="rId2" Type="http://schemas.openxmlformats.org/officeDocument/2006/relationships/image" Target="../media/image390.wmf"/><Relationship Id="rId1" Type="http://schemas.openxmlformats.org/officeDocument/2006/relationships/image" Target="../media/image315.wmf"/><Relationship Id="rId6" Type="http://schemas.openxmlformats.org/officeDocument/2006/relationships/image" Target="../media/image394.wmf"/><Relationship Id="rId5" Type="http://schemas.openxmlformats.org/officeDocument/2006/relationships/image" Target="../media/image393.wmf"/><Relationship Id="rId4" Type="http://schemas.openxmlformats.org/officeDocument/2006/relationships/image" Target="../media/image392.wmf"/></Relationships>
</file>

<file path=ppt/drawings/_rels/vmlDrawing77.v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wmf"/><Relationship Id="rId7" Type="http://schemas.openxmlformats.org/officeDocument/2006/relationships/image" Target="../media/image400.wmf"/><Relationship Id="rId2" Type="http://schemas.openxmlformats.org/officeDocument/2006/relationships/image" Target="../media/image396.wmf"/><Relationship Id="rId1" Type="http://schemas.openxmlformats.org/officeDocument/2006/relationships/image" Target="../media/image315.wmf"/><Relationship Id="rId6" Type="http://schemas.openxmlformats.org/officeDocument/2006/relationships/image" Target="../media/image390.wmf"/><Relationship Id="rId5" Type="http://schemas.openxmlformats.org/officeDocument/2006/relationships/image" Target="../media/image399.wmf"/><Relationship Id="rId4" Type="http://schemas.openxmlformats.org/officeDocument/2006/relationships/image" Target="../media/image398.wmf"/></Relationships>
</file>

<file path=ppt/drawings/_rels/vmlDrawing78.v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wmf"/><Relationship Id="rId2" Type="http://schemas.openxmlformats.org/officeDocument/2006/relationships/image" Target="../media/image401.wmf"/><Relationship Id="rId1" Type="http://schemas.openxmlformats.org/officeDocument/2006/relationships/image" Target="../media/image315.wmf"/><Relationship Id="rId6" Type="http://schemas.openxmlformats.org/officeDocument/2006/relationships/image" Target="../media/image405.wmf"/><Relationship Id="rId5" Type="http://schemas.openxmlformats.org/officeDocument/2006/relationships/image" Target="../media/image404.wmf"/><Relationship Id="rId4" Type="http://schemas.openxmlformats.org/officeDocument/2006/relationships/image" Target="../media/image403.wmf"/></Relationships>
</file>

<file path=ppt/drawings/_rels/vmlDrawing79.vml.rels><?xml version="1.0" encoding="UTF-8" standalone="yes"?>
<Relationships xmlns="http://schemas.openxmlformats.org/package/2006/relationships"><Relationship Id="rId3" Type="http://schemas.openxmlformats.org/officeDocument/2006/relationships/image" Target="../media/image407.wmf"/><Relationship Id="rId2" Type="http://schemas.openxmlformats.org/officeDocument/2006/relationships/image" Target="../media/image406.wmf"/><Relationship Id="rId1" Type="http://schemas.openxmlformats.org/officeDocument/2006/relationships/image" Target="../media/image315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9.wmf"/></Relationships>
</file>

<file path=ppt/drawings/_rels/vmlDrawing80.vml.rels><?xml version="1.0" encoding="UTF-8" standalone="yes"?>
<Relationships xmlns="http://schemas.openxmlformats.org/package/2006/relationships"><Relationship Id="rId8" Type="http://schemas.openxmlformats.org/officeDocument/2006/relationships/image" Target="../media/image416.wmf"/><Relationship Id="rId3" Type="http://schemas.openxmlformats.org/officeDocument/2006/relationships/image" Target="../media/image411.wmf"/><Relationship Id="rId7" Type="http://schemas.openxmlformats.org/officeDocument/2006/relationships/image" Target="../media/image415.wmf"/><Relationship Id="rId2" Type="http://schemas.openxmlformats.org/officeDocument/2006/relationships/image" Target="../media/image410.wmf"/><Relationship Id="rId1" Type="http://schemas.openxmlformats.org/officeDocument/2006/relationships/image" Target="../media/image315.wmf"/><Relationship Id="rId6" Type="http://schemas.openxmlformats.org/officeDocument/2006/relationships/image" Target="../media/image414.wmf"/><Relationship Id="rId5" Type="http://schemas.openxmlformats.org/officeDocument/2006/relationships/image" Target="../media/image413.wmf"/><Relationship Id="rId10" Type="http://schemas.openxmlformats.org/officeDocument/2006/relationships/image" Target="../media/image418.wmf"/><Relationship Id="rId4" Type="http://schemas.openxmlformats.org/officeDocument/2006/relationships/image" Target="../media/image412.wmf"/><Relationship Id="rId9" Type="http://schemas.openxmlformats.org/officeDocument/2006/relationships/image" Target="../media/image417.wmf"/></Relationships>
</file>

<file path=ppt/drawings/_rels/vmlDrawing81.vml.rels><?xml version="1.0" encoding="UTF-8" standalone="yes"?>
<Relationships xmlns="http://schemas.openxmlformats.org/package/2006/relationships"><Relationship Id="rId8" Type="http://schemas.openxmlformats.org/officeDocument/2006/relationships/image" Target="../media/image418.wmf"/><Relationship Id="rId3" Type="http://schemas.openxmlformats.org/officeDocument/2006/relationships/image" Target="../media/image420.wmf"/><Relationship Id="rId7" Type="http://schemas.openxmlformats.org/officeDocument/2006/relationships/image" Target="../media/image417.wmf"/><Relationship Id="rId2" Type="http://schemas.openxmlformats.org/officeDocument/2006/relationships/image" Target="../media/image419.wmf"/><Relationship Id="rId1" Type="http://schemas.openxmlformats.org/officeDocument/2006/relationships/image" Target="../media/image315.wmf"/><Relationship Id="rId6" Type="http://schemas.openxmlformats.org/officeDocument/2006/relationships/image" Target="../media/image416.wmf"/><Relationship Id="rId5" Type="http://schemas.openxmlformats.org/officeDocument/2006/relationships/image" Target="../media/image415.wmf"/><Relationship Id="rId4" Type="http://schemas.openxmlformats.org/officeDocument/2006/relationships/image" Target="../media/image414.wmf"/></Relationships>
</file>

<file path=ppt/drawings/_rels/vmlDrawing82.vml.rels><?xml version="1.0" encoding="UTF-8" standalone="yes"?>
<Relationships xmlns="http://schemas.openxmlformats.org/package/2006/relationships"><Relationship Id="rId8" Type="http://schemas.openxmlformats.org/officeDocument/2006/relationships/image" Target="../media/image426.wmf"/><Relationship Id="rId3" Type="http://schemas.openxmlformats.org/officeDocument/2006/relationships/image" Target="../media/image420.wmf"/><Relationship Id="rId7" Type="http://schemas.openxmlformats.org/officeDocument/2006/relationships/image" Target="../media/image425.wmf"/><Relationship Id="rId2" Type="http://schemas.openxmlformats.org/officeDocument/2006/relationships/image" Target="../media/image423.wmf"/><Relationship Id="rId1" Type="http://schemas.openxmlformats.org/officeDocument/2006/relationships/image" Target="../media/image315.wmf"/><Relationship Id="rId6" Type="http://schemas.openxmlformats.org/officeDocument/2006/relationships/image" Target="../media/image424.wmf"/><Relationship Id="rId5" Type="http://schemas.openxmlformats.org/officeDocument/2006/relationships/image" Target="../media/image415.wmf"/><Relationship Id="rId4" Type="http://schemas.openxmlformats.org/officeDocument/2006/relationships/image" Target="../media/image414.wmf"/></Relationships>
</file>

<file path=ppt/drawings/_rels/vmlDrawing83.vml.rels><?xml version="1.0" encoding="UTF-8" standalone="yes"?>
<Relationships xmlns="http://schemas.openxmlformats.org/package/2006/relationships"><Relationship Id="rId3" Type="http://schemas.openxmlformats.org/officeDocument/2006/relationships/image" Target="../media/image427.wmf"/><Relationship Id="rId2" Type="http://schemas.openxmlformats.org/officeDocument/2006/relationships/image" Target="../media/image420.wmf"/><Relationship Id="rId1" Type="http://schemas.openxmlformats.org/officeDocument/2006/relationships/image" Target="../media/image315.wmf"/><Relationship Id="rId5" Type="http://schemas.openxmlformats.org/officeDocument/2006/relationships/image" Target="../media/image429.wmf"/><Relationship Id="rId4" Type="http://schemas.openxmlformats.org/officeDocument/2006/relationships/image" Target="../media/image428.wmf"/></Relationships>
</file>

<file path=ppt/drawings/_rels/vmlDrawing84.vml.rels><?xml version="1.0" encoding="UTF-8" standalone="yes"?>
<Relationships xmlns="http://schemas.openxmlformats.org/package/2006/relationships"><Relationship Id="rId8" Type="http://schemas.openxmlformats.org/officeDocument/2006/relationships/image" Target="../media/image432.wmf"/><Relationship Id="rId3" Type="http://schemas.openxmlformats.org/officeDocument/2006/relationships/image" Target="../media/image430.wmf"/><Relationship Id="rId7" Type="http://schemas.openxmlformats.org/officeDocument/2006/relationships/image" Target="../media/image431.wmf"/><Relationship Id="rId2" Type="http://schemas.openxmlformats.org/officeDocument/2006/relationships/image" Target="../media/image420.wmf"/><Relationship Id="rId1" Type="http://schemas.openxmlformats.org/officeDocument/2006/relationships/image" Target="../media/image315.wmf"/><Relationship Id="rId6" Type="http://schemas.openxmlformats.org/officeDocument/2006/relationships/image" Target="../media/image415.wmf"/><Relationship Id="rId11" Type="http://schemas.openxmlformats.org/officeDocument/2006/relationships/image" Target="../media/image435.wmf"/><Relationship Id="rId5" Type="http://schemas.openxmlformats.org/officeDocument/2006/relationships/image" Target="../media/image414.wmf"/><Relationship Id="rId10" Type="http://schemas.openxmlformats.org/officeDocument/2006/relationships/image" Target="../media/image434.wmf"/><Relationship Id="rId4" Type="http://schemas.openxmlformats.org/officeDocument/2006/relationships/image" Target="../media/image429.wmf"/><Relationship Id="rId9" Type="http://schemas.openxmlformats.org/officeDocument/2006/relationships/image" Target="../media/image433.wmf"/></Relationships>
</file>

<file path=ppt/drawings/_rels/vmlDrawing8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37.wmf"/><Relationship Id="rId2" Type="http://schemas.openxmlformats.org/officeDocument/2006/relationships/image" Target="../media/image436.wmf"/><Relationship Id="rId1" Type="http://schemas.openxmlformats.org/officeDocument/2006/relationships/image" Target="../media/image315.wmf"/><Relationship Id="rId6" Type="http://schemas.openxmlformats.org/officeDocument/2006/relationships/image" Target="../media/image440.wmf"/><Relationship Id="rId5" Type="http://schemas.openxmlformats.org/officeDocument/2006/relationships/image" Target="../media/image439.wmf"/><Relationship Id="rId4" Type="http://schemas.openxmlformats.org/officeDocument/2006/relationships/image" Target="../media/image438.wmf"/></Relationships>
</file>

<file path=ppt/drawings/_rels/vmlDrawing86.vml.rels><?xml version="1.0" encoding="UTF-8" standalone="yes"?>
<Relationships xmlns="http://schemas.openxmlformats.org/package/2006/relationships"><Relationship Id="rId2" Type="http://schemas.openxmlformats.org/officeDocument/2006/relationships/image" Target="../media/image441.wmf"/><Relationship Id="rId1" Type="http://schemas.openxmlformats.org/officeDocument/2006/relationships/image" Target="../media/image315.wmf"/></Relationships>
</file>

<file path=ppt/drawings/_rels/vmlDrawing87.vml.rels><?xml version="1.0" encoding="UTF-8" standalone="yes"?>
<Relationships xmlns="http://schemas.openxmlformats.org/package/2006/relationships"><Relationship Id="rId3" Type="http://schemas.openxmlformats.org/officeDocument/2006/relationships/image" Target="../media/image438.wmf"/><Relationship Id="rId2" Type="http://schemas.openxmlformats.org/officeDocument/2006/relationships/image" Target="../media/image445.wmf"/><Relationship Id="rId1" Type="http://schemas.openxmlformats.org/officeDocument/2006/relationships/image" Target="../media/image315.wmf"/><Relationship Id="rId5" Type="http://schemas.openxmlformats.org/officeDocument/2006/relationships/image" Target="../media/image447.wmf"/><Relationship Id="rId4" Type="http://schemas.openxmlformats.org/officeDocument/2006/relationships/image" Target="../media/image446.wmf"/></Relationships>
</file>

<file path=ppt/drawings/_rels/vmlDrawing88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9.wmf"/><Relationship Id="rId2" Type="http://schemas.openxmlformats.org/officeDocument/2006/relationships/image" Target="../media/image448.wmf"/><Relationship Id="rId1" Type="http://schemas.openxmlformats.org/officeDocument/2006/relationships/image" Target="../media/image315.wmf"/><Relationship Id="rId6" Type="http://schemas.openxmlformats.org/officeDocument/2006/relationships/image" Target="../media/image452.wmf"/><Relationship Id="rId5" Type="http://schemas.openxmlformats.org/officeDocument/2006/relationships/image" Target="../media/image451.wmf"/><Relationship Id="rId4" Type="http://schemas.openxmlformats.org/officeDocument/2006/relationships/image" Target="../media/image450.wmf"/></Relationships>
</file>

<file path=ppt/drawings/_rels/vmlDrawing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65.wmf"/><Relationship Id="rId2" Type="http://schemas.openxmlformats.org/officeDocument/2006/relationships/image" Target="../media/image64.wmf"/><Relationship Id="rId1" Type="http://schemas.openxmlformats.org/officeDocument/2006/relationships/image" Target="../media/image63.wmf"/></Relationships>
</file>

<file path=ppt/drawings/_rels/vmlDrawing90.vml.rels><?xml version="1.0" encoding="UTF-8" standalone="yes"?>
<Relationships xmlns="http://schemas.openxmlformats.org/package/2006/relationships"><Relationship Id="rId3" Type="http://schemas.openxmlformats.org/officeDocument/2006/relationships/image" Target="../media/image456.wmf"/><Relationship Id="rId2" Type="http://schemas.openxmlformats.org/officeDocument/2006/relationships/image" Target="../media/image455.wmf"/><Relationship Id="rId1" Type="http://schemas.openxmlformats.org/officeDocument/2006/relationships/image" Target="../media/image315.wmf"/><Relationship Id="rId6" Type="http://schemas.openxmlformats.org/officeDocument/2006/relationships/image" Target="../media/image459.wmf"/><Relationship Id="rId5" Type="http://schemas.openxmlformats.org/officeDocument/2006/relationships/image" Target="../media/image458.wmf"/><Relationship Id="rId4" Type="http://schemas.openxmlformats.org/officeDocument/2006/relationships/image" Target="../media/image457.wmf"/></Relationships>
</file>

<file path=ppt/drawings/_rels/vmlDrawing91.vml.rels><?xml version="1.0" encoding="UTF-8" standalone="yes"?>
<Relationships xmlns="http://schemas.openxmlformats.org/package/2006/relationships"><Relationship Id="rId3" Type="http://schemas.openxmlformats.org/officeDocument/2006/relationships/image" Target="../media/image463.wmf"/><Relationship Id="rId2" Type="http://schemas.openxmlformats.org/officeDocument/2006/relationships/image" Target="../media/image462.wmf"/><Relationship Id="rId1" Type="http://schemas.openxmlformats.org/officeDocument/2006/relationships/image" Target="../media/image315.wmf"/></Relationships>
</file>

<file path=ppt/drawings/_rels/vmlDrawing92.vml.rels><?xml version="1.0" encoding="UTF-8" standalone="yes"?>
<Relationships xmlns="http://schemas.openxmlformats.org/package/2006/relationships"><Relationship Id="rId8" Type="http://schemas.openxmlformats.org/officeDocument/2006/relationships/image" Target="../media/image472.wmf"/><Relationship Id="rId3" Type="http://schemas.openxmlformats.org/officeDocument/2006/relationships/image" Target="../media/image467.wmf"/><Relationship Id="rId7" Type="http://schemas.openxmlformats.org/officeDocument/2006/relationships/image" Target="../media/image471.wmf"/><Relationship Id="rId2" Type="http://schemas.openxmlformats.org/officeDocument/2006/relationships/image" Target="../media/image466.wmf"/><Relationship Id="rId1" Type="http://schemas.openxmlformats.org/officeDocument/2006/relationships/image" Target="../media/image315.wmf"/><Relationship Id="rId6" Type="http://schemas.openxmlformats.org/officeDocument/2006/relationships/image" Target="../media/image470.wmf"/><Relationship Id="rId5" Type="http://schemas.openxmlformats.org/officeDocument/2006/relationships/image" Target="../media/image469.wmf"/><Relationship Id="rId4" Type="http://schemas.openxmlformats.org/officeDocument/2006/relationships/image" Target="../media/image468.wmf"/></Relationships>
</file>

<file path=ppt/drawings/_rels/vmlDrawing93.v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wmf"/><Relationship Id="rId2" Type="http://schemas.openxmlformats.org/officeDocument/2006/relationships/image" Target="../media/image468.wmf"/><Relationship Id="rId1" Type="http://schemas.openxmlformats.org/officeDocument/2006/relationships/image" Target="../media/image315.wmf"/><Relationship Id="rId6" Type="http://schemas.openxmlformats.org/officeDocument/2006/relationships/image" Target="../media/image476.wmf"/><Relationship Id="rId5" Type="http://schemas.openxmlformats.org/officeDocument/2006/relationships/image" Target="../media/image475.wmf"/><Relationship Id="rId4" Type="http://schemas.openxmlformats.org/officeDocument/2006/relationships/image" Target="../media/image474.wmf"/></Relationships>
</file>

<file path=ppt/drawings/_rels/vmlDrawing94.vml.rels><?xml version="1.0" encoding="UTF-8" standalone="yes"?>
<Relationships xmlns="http://schemas.openxmlformats.org/package/2006/relationships"><Relationship Id="rId8" Type="http://schemas.openxmlformats.org/officeDocument/2006/relationships/image" Target="../media/image483.wmf"/><Relationship Id="rId3" Type="http://schemas.openxmlformats.org/officeDocument/2006/relationships/image" Target="../media/image478.wmf"/><Relationship Id="rId7" Type="http://schemas.openxmlformats.org/officeDocument/2006/relationships/image" Target="../media/image482.wmf"/><Relationship Id="rId2" Type="http://schemas.openxmlformats.org/officeDocument/2006/relationships/image" Target="../media/image477.wmf"/><Relationship Id="rId1" Type="http://schemas.openxmlformats.org/officeDocument/2006/relationships/image" Target="../media/image315.wmf"/><Relationship Id="rId6" Type="http://schemas.openxmlformats.org/officeDocument/2006/relationships/image" Target="../media/image481.wmf"/><Relationship Id="rId5" Type="http://schemas.openxmlformats.org/officeDocument/2006/relationships/image" Target="../media/image480.wmf"/><Relationship Id="rId10" Type="http://schemas.openxmlformats.org/officeDocument/2006/relationships/image" Target="../media/image485.wmf"/><Relationship Id="rId4" Type="http://schemas.openxmlformats.org/officeDocument/2006/relationships/image" Target="../media/image479.wmf"/><Relationship Id="rId9" Type="http://schemas.openxmlformats.org/officeDocument/2006/relationships/image" Target="../media/image484.wmf"/></Relationships>
</file>

<file path=ppt/drawings/_rels/vmlDrawing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5.wmf"/></Relationships>
</file>

<file path=ppt/drawings/_rels/vmlDrawing96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9.wmf"/><Relationship Id="rId2" Type="http://schemas.openxmlformats.org/officeDocument/2006/relationships/image" Target="../media/image489.wmf"/><Relationship Id="rId1" Type="http://schemas.openxmlformats.org/officeDocument/2006/relationships/image" Target="../media/image315.wmf"/><Relationship Id="rId6" Type="http://schemas.openxmlformats.org/officeDocument/2006/relationships/image" Target="../media/image492.wmf"/><Relationship Id="rId5" Type="http://schemas.openxmlformats.org/officeDocument/2006/relationships/image" Target="../media/image491.wmf"/><Relationship Id="rId4" Type="http://schemas.openxmlformats.org/officeDocument/2006/relationships/image" Target="../media/image490.wmf"/></Relationships>
</file>

<file path=ppt/drawings/_rels/vmlDrawing97.vml.rels><?xml version="1.0" encoding="UTF-8" standalone="yes"?>
<Relationships xmlns="http://schemas.openxmlformats.org/package/2006/relationships"><Relationship Id="rId8" Type="http://schemas.openxmlformats.org/officeDocument/2006/relationships/image" Target="../media/image499.wmf"/><Relationship Id="rId3" Type="http://schemas.openxmlformats.org/officeDocument/2006/relationships/image" Target="../media/image494.wmf"/><Relationship Id="rId7" Type="http://schemas.openxmlformats.org/officeDocument/2006/relationships/image" Target="../media/image498.wmf"/><Relationship Id="rId2" Type="http://schemas.openxmlformats.org/officeDocument/2006/relationships/image" Target="../media/image493.wmf"/><Relationship Id="rId1" Type="http://schemas.openxmlformats.org/officeDocument/2006/relationships/image" Target="../media/image315.wmf"/><Relationship Id="rId6" Type="http://schemas.openxmlformats.org/officeDocument/2006/relationships/image" Target="../media/image497.wmf"/><Relationship Id="rId5" Type="http://schemas.openxmlformats.org/officeDocument/2006/relationships/image" Target="../media/image496.wmf"/><Relationship Id="rId4" Type="http://schemas.openxmlformats.org/officeDocument/2006/relationships/image" Target="../media/image495.wmf"/></Relationships>
</file>

<file path=ppt/drawings/_rels/vmlDrawing98.vml.rels><?xml version="1.0" encoding="UTF-8" standalone="yes"?>
<Relationships xmlns="http://schemas.openxmlformats.org/package/2006/relationships"><Relationship Id="rId2" Type="http://schemas.openxmlformats.org/officeDocument/2006/relationships/image" Target="../media/image500.wmf"/><Relationship Id="rId1" Type="http://schemas.openxmlformats.org/officeDocument/2006/relationships/image" Target="../media/image315.wmf"/></Relationships>
</file>

<file path=ppt/drawings/_rels/vmlDrawing99.vml.rels><?xml version="1.0" encoding="UTF-8" standalone="yes"?>
<Relationships xmlns="http://schemas.openxmlformats.org/package/2006/relationships"><Relationship Id="rId8" Type="http://schemas.openxmlformats.org/officeDocument/2006/relationships/image" Target="../media/image509.wmf"/><Relationship Id="rId3" Type="http://schemas.openxmlformats.org/officeDocument/2006/relationships/image" Target="../media/image504.wmf"/><Relationship Id="rId7" Type="http://schemas.openxmlformats.org/officeDocument/2006/relationships/image" Target="../media/image508.wmf"/><Relationship Id="rId2" Type="http://schemas.openxmlformats.org/officeDocument/2006/relationships/image" Target="../media/image503.wmf"/><Relationship Id="rId1" Type="http://schemas.openxmlformats.org/officeDocument/2006/relationships/image" Target="../media/image315.wmf"/><Relationship Id="rId6" Type="http://schemas.openxmlformats.org/officeDocument/2006/relationships/image" Target="../media/image507.wmf"/><Relationship Id="rId5" Type="http://schemas.openxmlformats.org/officeDocument/2006/relationships/image" Target="../media/image506.wmf"/><Relationship Id="rId4" Type="http://schemas.openxmlformats.org/officeDocument/2006/relationships/image" Target="../media/image505.wmf"/><Relationship Id="rId9" Type="http://schemas.openxmlformats.org/officeDocument/2006/relationships/image" Target="../media/image510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spcBef>
                <a:spcPct val="0"/>
              </a:spcBef>
              <a:buClrTx/>
              <a:buSzTx/>
              <a:buFontTx/>
              <a:buNone/>
              <a:defRPr kumimoji="0" sz="1200" b="0">
                <a:latin typeface="Times New Roman" pitchFamily="18" charset="0"/>
              </a:defRPr>
            </a:lvl1pPr>
          </a:lstStyle>
          <a:p>
            <a:endParaRPr lang="cs-CZ" altLang="cs-CZ"/>
          </a:p>
        </p:txBody>
      </p:sp>
      <p:sp>
        <p:nvSpPr>
          <p:cNvPr id="204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spcBef>
                <a:spcPct val="0"/>
              </a:spcBef>
              <a:buClrTx/>
              <a:buSzTx/>
              <a:buFontTx/>
              <a:buNone/>
              <a:defRPr kumimoji="0" sz="1200" b="0">
                <a:latin typeface="Times New Roman" pitchFamily="18" charset="0"/>
              </a:defRPr>
            </a:lvl1pPr>
          </a:lstStyle>
          <a:p>
            <a:endParaRPr lang="cs-CZ" altLang="cs-CZ"/>
          </a:p>
        </p:txBody>
      </p:sp>
      <p:sp>
        <p:nvSpPr>
          <p:cNvPr id="204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0" hangingPunct="0">
              <a:spcBef>
                <a:spcPct val="0"/>
              </a:spcBef>
              <a:buClrTx/>
              <a:buSzTx/>
              <a:buFontTx/>
              <a:buNone/>
              <a:defRPr kumimoji="0" sz="1200" b="0">
                <a:latin typeface="Times New Roman" pitchFamily="18" charset="0"/>
              </a:defRPr>
            </a:lvl1pPr>
          </a:lstStyle>
          <a:p>
            <a:endParaRPr lang="cs-CZ" altLang="cs-CZ"/>
          </a:p>
        </p:txBody>
      </p:sp>
      <p:sp>
        <p:nvSpPr>
          <p:cNvPr id="204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spcBef>
                <a:spcPct val="0"/>
              </a:spcBef>
              <a:buClrTx/>
              <a:buSzTx/>
              <a:buFontTx/>
              <a:buNone/>
              <a:defRPr kumimoji="0" sz="1200" b="0">
                <a:latin typeface="Times New Roman" pitchFamily="18" charset="0"/>
              </a:defRPr>
            </a:lvl1pPr>
          </a:lstStyle>
          <a:p>
            <a:fld id="{21836EA2-A5F1-4148-BFA7-B17C73ACB002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283453154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spcBef>
                <a:spcPct val="0"/>
              </a:spcBef>
              <a:buClrTx/>
              <a:buSzTx/>
              <a:buFontTx/>
              <a:buNone/>
              <a:defRPr kumimoji="0" sz="1200" b="0">
                <a:latin typeface="Times New Roman" pitchFamily="18" charset="0"/>
              </a:defRPr>
            </a:lvl1pPr>
          </a:lstStyle>
          <a:p>
            <a:endParaRPr lang="cs-CZ" altLang="cs-CZ"/>
          </a:p>
        </p:txBody>
      </p:sp>
      <p:sp>
        <p:nvSpPr>
          <p:cNvPr id="2051" name="Rectangle 3"/>
          <p:cNvSpPr>
            <a:spLocks noGrp="1" noRot="1" noChangeAspect="1" noChangeArrowheads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52" name="Rectangle 4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cs-CZ" altLang="cs-CZ" smtClean="0"/>
              <a:t>Klepnutím lze upravit styly předlohy textu.</a:t>
            </a:r>
          </a:p>
          <a:p>
            <a:pPr lvl="1"/>
            <a:r>
              <a:rPr lang="cs-CZ" altLang="cs-CZ" smtClean="0"/>
              <a:t>Druhá úroveň</a:t>
            </a:r>
          </a:p>
          <a:p>
            <a:pPr lvl="2"/>
            <a:r>
              <a:rPr lang="cs-CZ" altLang="cs-CZ" smtClean="0"/>
              <a:t>Třetí úroveň</a:t>
            </a:r>
          </a:p>
          <a:p>
            <a:pPr lvl="3"/>
            <a:r>
              <a:rPr lang="cs-CZ" altLang="cs-CZ" smtClean="0"/>
              <a:t>Čtvrtá úroveň</a:t>
            </a:r>
          </a:p>
          <a:p>
            <a:pPr lvl="4"/>
            <a:r>
              <a:rPr lang="cs-CZ" altLang="cs-CZ" smtClean="0"/>
              <a:t>Pátá úroveň</a:t>
            </a:r>
          </a:p>
          <a:p>
            <a:pPr lvl="0"/>
            <a:endParaRPr lang="cs-CZ" altLang="cs-CZ" smtClean="0"/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spcBef>
                <a:spcPct val="0"/>
              </a:spcBef>
              <a:buClrTx/>
              <a:buSzTx/>
              <a:buFontTx/>
              <a:buNone/>
              <a:defRPr kumimoji="0" sz="1200" b="0">
                <a:latin typeface="Times New Roman" pitchFamily="18" charset="0"/>
              </a:defRPr>
            </a:lvl1pPr>
          </a:lstStyle>
          <a:p>
            <a:endParaRPr lang="cs-CZ" altLang="cs-CZ"/>
          </a:p>
        </p:txBody>
      </p:sp>
      <p:sp>
        <p:nvSpPr>
          <p:cNvPr id="20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0" hangingPunct="0">
              <a:spcBef>
                <a:spcPct val="0"/>
              </a:spcBef>
              <a:buClrTx/>
              <a:buSzTx/>
              <a:buFontTx/>
              <a:buNone/>
              <a:defRPr kumimoji="0" sz="1200" b="0">
                <a:latin typeface="Times New Roman" pitchFamily="18" charset="0"/>
              </a:defRPr>
            </a:lvl1pPr>
          </a:lstStyle>
          <a:p>
            <a:endParaRPr lang="cs-CZ" altLang="cs-CZ"/>
          </a:p>
        </p:txBody>
      </p:sp>
      <p:sp>
        <p:nvSpPr>
          <p:cNvPr id="20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spcBef>
                <a:spcPct val="0"/>
              </a:spcBef>
              <a:buClrTx/>
              <a:buSzTx/>
              <a:buFontTx/>
              <a:buNone/>
              <a:defRPr kumimoji="0" sz="1200" b="0">
                <a:latin typeface="Times New Roman" pitchFamily="18" charset="0"/>
              </a:defRPr>
            </a:lvl1pPr>
          </a:lstStyle>
          <a:p>
            <a:fld id="{9659909B-F7ED-47BB-90CB-98F88979D799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15642105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639C32-CC83-495E-870D-733D1692C59A}" type="slidenum">
              <a:rPr lang="cs-CZ" altLang="cs-CZ"/>
              <a:pPr/>
              <a:t>1</a:t>
            </a:fld>
            <a:endParaRPr lang="cs-CZ" altLang="cs-CZ"/>
          </a:p>
        </p:txBody>
      </p:sp>
      <p:sp>
        <p:nvSpPr>
          <p:cNvPr id="23554" name="Rectangle 2"/>
          <p:cNvSpPr>
            <a:spLocks noGrp="1" noRot="1" noChangeAspect="1" noChangeArrowheads="1"/>
          </p:cNvSpPr>
          <p:nvPr>
            <p:ph type="sldImg"/>
          </p:nvPr>
        </p:nvSpPr>
        <p:spPr>
          <a:ln/>
        </p:spPr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cs-CZ" altLang="cs-CZ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853C070-B420-4696-AD84-E725F890AF38}" type="slidenum">
              <a:rPr lang="cs-CZ" altLang="cs-CZ"/>
              <a:pPr/>
              <a:t>10</a:t>
            </a:fld>
            <a:endParaRPr lang="cs-CZ" altLang="cs-CZ"/>
          </a:p>
        </p:txBody>
      </p:sp>
      <p:sp>
        <p:nvSpPr>
          <p:cNvPr id="398338" name="Rectangle 2"/>
          <p:cNvSpPr>
            <a:spLocks noGrp="1" noRot="1" noChangeAspect="1" noChangeArrowheads="1"/>
          </p:cNvSpPr>
          <p:nvPr>
            <p:ph type="sldImg"/>
          </p:nvPr>
        </p:nvSpPr>
        <p:spPr>
          <a:ln/>
        </p:spPr>
      </p:sp>
      <p:sp>
        <p:nvSpPr>
          <p:cNvPr id="3983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cs-CZ" altLang="cs-CZ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FC227AC-1F0D-476D-BF4B-F0E2BD36FBFB}" type="slidenum">
              <a:rPr lang="cs-CZ" altLang="cs-CZ"/>
              <a:pPr/>
              <a:t>2</a:t>
            </a:fld>
            <a:endParaRPr lang="cs-CZ" altLang="cs-CZ"/>
          </a:p>
        </p:txBody>
      </p:sp>
      <p:sp>
        <p:nvSpPr>
          <p:cNvPr id="24578" name="Rectangle 2"/>
          <p:cNvSpPr>
            <a:spLocks noGrp="1" noRot="1" noChangeAspect="1" noChangeArrowheads="1"/>
          </p:cNvSpPr>
          <p:nvPr>
            <p:ph type="sldImg"/>
          </p:nvPr>
        </p:nvSpPr>
        <p:spPr>
          <a:ln/>
        </p:spPr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cs-CZ" altLang="cs-CZ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0277B53-1F5B-4893-AAD1-6FCF26878564}" type="slidenum">
              <a:rPr lang="cs-CZ" altLang="cs-CZ"/>
              <a:pPr/>
              <a:t>3</a:t>
            </a:fld>
            <a:endParaRPr lang="cs-CZ" altLang="cs-CZ"/>
          </a:p>
        </p:txBody>
      </p:sp>
      <p:sp>
        <p:nvSpPr>
          <p:cNvPr id="373762" name="Rectangle 2"/>
          <p:cNvSpPr>
            <a:spLocks noGrp="1" noRot="1" noChangeAspect="1" noChangeArrowheads="1"/>
          </p:cNvSpPr>
          <p:nvPr>
            <p:ph type="sldImg"/>
          </p:nvPr>
        </p:nvSpPr>
        <p:spPr>
          <a:ln/>
        </p:spPr>
      </p:sp>
      <p:sp>
        <p:nvSpPr>
          <p:cNvPr id="3737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cs-CZ" altLang="cs-CZ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CC3C676-E6C4-4CDC-9976-AB13F5BCDD66}" type="slidenum">
              <a:rPr lang="cs-CZ" altLang="cs-CZ"/>
              <a:pPr/>
              <a:t>4</a:t>
            </a:fld>
            <a:endParaRPr lang="cs-CZ" altLang="cs-CZ"/>
          </a:p>
        </p:txBody>
      </p:sp>
      <p:sp>
        <p:nvSpPr>
          <p:cNvPr id="377858" name="Rectangle 2"/>
          <p:cNvSpPr>
            <a:spLocks noGrp="1" noRot="1" noChangeAspect="1" noChangeArrowheads="1"/>
          </p:cNvSpPr>
          <p:nvPr>
            <p:ph type="sldImg"/>
          </p:nvPr>
        </p:nvSpPr>
        <p:spPr>
          <a:ln/>
        </p:spPr>
      </p:sp>
      <p:sp>
        <p:nvSpPr>
          <p:cNvPr id="3778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cs-CZ" altLang="cs-CZ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10F2815-43D5-4511-B1F3-58DD213BFE8E}" type="slidenum">
              <a:rPr lang="cs-CZ" altLang="cs-CZ"/>
              <a:pPr/>
              <a:t>5</a:t>
            </a:fld>
            <a:endParaRPr lang="cs-CZ" altLang="cs-CZ"/>
          </a:p>
        </p:txBody>
      </p:sp>
      <p:sp>
        <p:nvSpPr>
          <p:cNvPr id="379906" name="Rectangle 2"/>
          <p:cNvSpPr>
            <a:spLocks noGrp="1" noRot="1" noChangeAspect="1" noChangeArrowheads="1"/>
          </p:cNvSpPr>
          <p:nvPr>
            <p:ph type="sldImg"/>
          </p:nvPr>
        </p:nvSpPr>
        <p:spPr>
          <a:ln/>
        </p:spPr>
      </p:sp>
      <p:sp>
        <p:nvSpPr>
          <p:cNvPr id="3799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cs-CZ" altLang="cs-CZ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11755B3-F1AC-4E67-82A4-A9BCE31C62D0}" type="slidenum">
              <a:rPr lang="cs-CZ" altLang="cs-CZ"/>
              <a:pPr/>
              <a:t>6</a:t>
            </a:fld>
            <a:endParaRPr lang="cs-CZ" altLang="cs-CZ"/>
          </a:p>
        </p:txBody>
      </p:sp>
      <p:sp>
        <p:nvSpPr>
          <p:cNvPr id="382978" name="Rectangle 2"/>
          <p:cNvSpPr>
            <a:spLocks noGrp="1" noRot="1" noChangeAspect="1" noChangeArrowheads="1"/>
          </p:cNvSpPr>
          <p:nvPr>
            <p:ph type="sldImg"/>
          </p:nvPr>
        </p:nvSpPr>
        <p:spPr>
          <a:ln/>
        </p:spPr>
      </p:sp>
      <p:sp>
        <p:nvSpPr>
          <p:cNvPr id="3829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cs-CZ" altLang="cs-CZ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7A0FE70-6C6F-4C0A-9A7C-41BD927F556B}" type="slidenum">
              <a:rPr lang="cs-CZ" altLang="cs-CZ"/>
              <a:pPr/>
              <a:t>7</a:t>
            </a:fld>
            <a:endParaRPr lang="cs-CZ" altLang="cs-CZ"/>
          </a:p>
        </p:txBody>
      </p:sp>
      <p:sp>
        <p:nvSpPr>
          <p:cNvPr id="325634" name="Rectangle 2"/>
          <p:cNvSpPr>
            <a:spLocks noGrp="1" noRot="1" noChangeAspect="1" noChangeArrowheads="1"/>
          </p:cNvSpPr>
          <p:nvPr>
            <p:ph type="sldImg"/>
          </p:nvPr>
        </p:nvSpPr>
        <p:spPr>
          <a:ln/>
        </p:spPr>
      </p:sp>
      <p:sp>
        <p:nvSpPr>
          <p:cNvPr id="3256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cs-CZ" altLang="cs-CZ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A400449-1E3F-4EFC-BDCF-0B7FA4EE2433}" type="slidenum">
              <a:rPr lang="cs-CZ" altLang="cs-CZ"/>
              <a:pPr/>
              <a:t>8</a:t>
            </a:fld>
            <a:endParaRPr lang="cs-CZ" altLang="cs-CZ"/>
          </a:p>
        </p:txBody>
      </p:sp>
      <p:sp>
        <p:nvSpPr>
          <p:cNvPr id="393218" name="Rectangle 2"/>
          <p:cNvSpPr>
            <a:spLocks noGrp="1" noRot="1" noChangeAspect="1" noChangeArrowheads="1"/>
          </p:cNvSpPr>
          <p:nvPr>
            <p:ph type="sldImg"/>
          </p:nvPr>
        </p:nvSpPr>
        <p:spPr>
          <a:ln/>
        </p:spPr>
      </p:sp>
      <p:sp>
        <p:nvSpPr>
          <p:cNvPr id="393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cs-CZ" altLang="cs-CZ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D52CF4E-FEE2-4746-9719-8115861A2550}" type="slidenum">
              <a:rPr lang="cs-CZ" altLang="cs-CZ"/>
              <a:pPr/>
              <a:t>9</a:t>
            </a:fld>
            <a:endParaRPr lang="cs-CZ" altLang="cs-CZ"/>
          </a:p>
        </p:txBody>
      </p:sp>
      <p:sp>
        <p:nvSpPr>
          <p:cNvPr id="395266" name="Rectangle 2"/>
          <p:cNvSpPr>
            <a:spLocks noGrp="1" noRot="1" noChangeAspect="1" noChangeArrowheads="1"/>
          </p:cNvSpPr>
          <p:nvPr>
            <p:ph type="sldImg"/>
          </p:nvPr>
        </p:nvSpPr>
        <p:spPr>
          <a:ln/>
        </p:spPr>
      </p:sp>
      <p:sp>
        <p:nvSpPr>
          <p:cNvPr id="3952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cs-CZ" altLang="cs-CZ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Úvodní snímek">
    <p:bg>
      <p:bgPr>
        <a:gradFill rotWithShape="0">
          <a:gsLst>
            <a:gs pos="0">
              <a:schemeClr val="bg1">
                <a:gamma/>
                <a:shade val="46275"/>
                <a:invGamma/>
              </a:schemeClr>
            </a:gs>
            <a:gs pos="50000">
              <a:schemeClr val="bg1"/>
            </a:gs>
            <a:gs pos="100000">
              <a:schemeClr val="bg1">
                <a:gamma/>
                <a:shade val="46275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381000" y="0"/>
            <a:ext cx="1447800" cy="6856413"/>
          </a:xfrm>
          <a:prstGeom prst="rect">
            <a:avLst/>
          </a:prstGeom>
          <a:gradFill rotWithShape="0">
            <a:gsLst>
              <a:gs pos="0">
                <a:schemeClr val="bg1">
                  <a:gamma/>
                  <a:shade val="61961"/>
                  <a:invGamma/>
                </a:schemeClr>
              </a:gs>
              <a:gs pos="50000">
                <a:schemeClr val="bg1">
                  <a:alpha val="50000"/>
                </a:schemeClr>
              </a:gs>
              <a:gs pos="100000">
                <a:schemeClr val="bg1">
                  <a:gamma/>
                  <a:shade val="61961"/>
                  <a:invGamma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endParaRPr lang="cs-CZ" altLang="cs-CZ" b="0">
              <a:latin typeface="Times New Roman" pitchFamily="18" charset="0"/>
            </a:endParaRPr>
          </a:p>
        </p:txBody>
      </p:sp>
      <p:sp>
        <p:nvSpPr>
          <p:cNvPr id="3075" name="Rectangle 3"/>
          <p:cNvSpPr>
            <a:spLocks noChangeArrowheads="1"/>
          </p:cNvSpPr>
          <p:nvPr/>
        </p:nvSpPr>
        <p:spPr bwMode="auto">
          <a:xfrm>
            <a:off x="685800" y="2438400"/>
            <a:ext cx="8456613" cy="762000"/>
          </a:xfrm>
          <a:prstGeom prst="rect">
            <a:avLst/>
          </a:prstGeom>
          <a:gradFill rotWithShape="0">
            <a:gsLst>
              <a:gs pos="0">
                <a:schemeClr val="bg1"/>
              </a:gs>
              <a:gs pos="100000">
                <a:schemeClr val="bg1">
                  <a:gamma/>
                  <a:shade val="15294"/>
                  <a:invGamma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endParaRPr lang="cs-CZ" altLang="cs-CZ" b="0">
              <a:latin typeface="Times New Roman" pitchFamily="18" charset="0"/>
            </a:endParaRP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 altLang="cs-CZ" noProof="0" smtClean="0"/>
              <a:t>Klepnutím upravíte styl předlohy nadpisu.</a:t>
            </a:r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2057400" y="4114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b="0">
                <a:latin typeface="Times New Roman" pitchFamily="18" charset="0"/>
              </a:defRPr>
            </a:lvl1pPr>
          </a:lstStyle>
          <a:p>
            <a:pPr lvl="0"/>
            <a:r>
              <a:rPr lang="cs-CZ" altLang="cs-CZ" noProof="0" smtClean="0"/>
              <a:t>Klepnutím upravíte styl předlohy podnadpisu.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3080" name="Rectangle 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901A2DAC-E245-4079-9319-671DC01EA0C6}" type="slidenum">
              <a:rPr lang="cs-CZ" altLang="cs-CZ"/>
              <a:pPr/>
              <a:t>‹#›</a:t>
            </a:fld>
            <a:endParaRPr lang="cs-CZ" altLang="cs-CZ"/>
          </a:p>
        </p:txBody>
      </p:sp>
      <p:sp>
        <p:nvSpPr>
          <p:cNvPr id="3081" name="Rectangle 9"/>
          <p:cNvSpPr>
            <a:spLocks noChangeArrowheads="1"/>
          </p:cNvSpPr>
          <p:nvPr/>
        </p:nvSpPr>
        <p:spPr bwMode="auto">
          <a:xfrm>
            <a:off x="0" y="3505200"/>
            <a:ext cx="4724400" cy="152400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endParaRPr lang="cs-CZ" altLang="cs-CZ" b="0">
              <a:latin typeface="Times New Roman" pitchFamily="18" charset="0"/>
            </a:endParaRPr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564389-A930-49D4-88CF-DDDFAF62457B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2694777640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EE22827-C28D-4FB0-BEEB-956600AA1C0B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4213704790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Nadpis, text a 2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obsah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obsah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6" name="Zástupný symbol pro datum 5"/>
          <p:cNvSpPr>
            <a:spLocks noGrp="1"/>
          </p:cNvSpPr>
          <p:nvPr>
            <p:ph type="dt" sz="half" idx="10"/>
          </p:nvPr>
        </p:nvSpPr>
        <p:spPr>
          <a:xfrm>
            <a:off x="685800" y="61722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7" name="Zástupný symbol pro zápatí 6"/>
          <p:cNvSpPr>
            <a:spLocks noGrp="1"/>
          </p:cNvSpPr>
          <p:nvPr>
            <p:ph type="ftr" sz="quarter" idx="11"/>
          </p:nvPr>
        </p:nvSpPr>
        <p:spPr>
          <a:xfrm>
            <a:off x="3124200" y="61722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8" name="Zástupný symbol pro číslo snímku 7"/>
          <p:cNvSpPr>
            <a:spLocks noGrp="1"/>
          </p:cNvSpPr>
          <p:nvPr>
            <p:ph type="sldNum" sz="quarter" idx="12"/>
          </p:nvPr>
        </p:nvSpPr>
        <p:spPr>
          <a:xfrm>
            <a:off x="6553200" y="61722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9DA1B676-7B41-469D-9851-7EE5F918AF85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2591843966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Nadpis, text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>
          <a:xfrm>
            <a:off x="685800" y="61722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>
          <a:xfrm>
            <a:off x="3124200" y="61722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>
          <a:xfrm>
            <a:off x="6553200" y="61722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045640AC-DE46-4DD5-81D3-2594DAB69544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4177505040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C1ED8-0E94-451C-A152-0D72EEC45974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202384280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10892B0-DD59-4D3A-8DB8-87C198F6AC69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2562466576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C6A6FC8-636D-4CE1-BC46-903C207D038F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122007562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1325AE5-17DF-4297-9A63-F0C74784E722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1829388864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6E99FB-B355-46AB-A892-9F7F790789CE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96399267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B2AB10-D90F-4E27-B9A3-5C4468E4F755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102802062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DEDCCAB-11A5-417E-89E3-DBD3A608633C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029554439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cs-CZ" alt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02FE6C2-E741-49E6-9D9C-D6F9174902FB}" type="slidenum">
              <a:rPr lang="cs-CZ" altLang="cs-CZ"/>
              <a:pPr/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3018272485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46275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ChangeArrowheads="1"/>
          </p:cNvSpPr>
          <p:nvPr/>
        </p:nvSpPr>
        <p:spPr bwMode="auto">
          <a:xfrm>
            <a:off x="381000" y="0"/>
            <a:ext cx="1447800" cy="6856413"/>
          </a:xfrm>
          <a:prstGeom prst="rect">
            <a:avLst/>
          </a:prstGeom>
          <a:gradFill rotWithShape="0">
            <a:gsLst>
              <a:gs pos="0">
                <a:schemeClr val="bg1">
                  <a:alpha val="50000"/>
                </a:schemeClr>
              </a:gs>
              <a:gs pos="100000">
                <a:schemeClr val="bg1">
                  <a:gamma/>
                  <a:shade val="61961"/>
                  <a:invGamma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endParaRPr lang="cs-CZ" altLang="cs-CZ" b="0">
              <a:latin typeface="Times New Roman" pitchFamily="18" charset="0"/>
            </a:endParaRPr>
          </a:p>
        </p:txBody>
      </p:sp>
      <p:sp>
        <p:nvSpPr>
          <p:cNvPr id="1027" name="Rectangle 3"/>
          <p:cNvSpPr>
            <a:spLocks noChangeArrowheads="1"/>
          </p:cNvSpPr>
          <p:nvPr/>
        </p:nvSpPr>
        <p:spPr bwMode="auto">
          <a:xfrm>
            <a:off x="152400" y="1752600"/>
            <a:ext cx="4724400" cy="152400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endParaRPr lang="cs-CZ" altLang="cs-CZ" b="0">
              <a:latin typeface="Times New Roman" pitchFamily="18" charset="0"/>
            </a:endParaRPr>
          </a:p>
        </p:txBody>
      </p:sp>
      <p:sp>
        <p:nvSpPr>
          <p:cNvPr id="1028" name="Rectangle 4"/>
          <p:cNvSpPr>
            <a:spLocks noChangeArrowheads="1"/>
          </p:cNvSpPr>
          <p:nvPr/>
        </p:nvSpPr>
        <p:spPr bwMode="auto">
          <a:xfrm>
            <a:off x="685800" y="6629400"/>
            <a:ext cx="3505200" cy="227013"/>
          </a:xfrm>
          <a:prstGeom prst="rect">
            <a:avLst/>
          </a:prstGeom>
          <a:gradFill rotWithShape="0">
            <a:gsLst>
              <a:gs pos="0">
                <a:schemeClr val="hlink">
                  <a:gamma/>
                  <a:shade val="46275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endParaRPr lang="cs-CZ" altLang="cs-CZ" b="0">
              <a:latin typeface="Times New Roman" pitchFamily="18" charset="0"/>
            </a:endParaRPr>
          </a:p>
        </p:txBody>
      </p:sp>
      <p:sp>
        <p:nvSpPr>
          <p:cNvPr id="1029" name="Rectangle 5"/>
          <p:cNvSpPr>
            <a:spLocks noChangeArrowheads="1"/>
          </p:cNvSpPr>
          <p:nvPr/>
        </p:nvSpPr>
        <p:spPr bwMode="auto">
          <a:xfrm>
            <a:off x="762000" y="762000"/>
            <a:ext cx="8380413" cy="762000"/>
          </a:xfrm>
          <a:prstGeom prst="rect">
            <a:avLst/>
          </a:prstGeom>
          <a:gradFill rotWithShape="0">
            <a:gsLst>
              <a:gs pos="0">
                <a:schemeClr val="bg1"/>
              </a:gs>
              <a:gs pos="100000">
                <a:schemeClr val="bg1">
                  <a:gamma/>
                  <a:shade val="15294"/>
                  <a:invGamma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endParaRPr lang="cs-CZ" altLang="cs-CZ" b="0">
              <a:latin typeface="Times New Roman" pitchFamily="18" charset="0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cs-CZ" altLang="cs-CZ" smtClean="0"/>
              <a:t>Klepnutím upravíte styl předlohy nadpisu.</a:t>
            </a:r>
          </a:p>
        </p:txBody>
      </p:sp>
      <p:sp>
        <p:nvSpPr>
          <p:cNvPr id="1031" name="Rectangle 7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cs-CZ" altLang="cs-CZ" smtClean="0"/>
              <a:t>Klepnutím upravíte styly předlohy textu.</a:t>
            </a:r>
          </a:p>
          <a:p>
            <a:pPr lvl="1"/>
            <a:r>
              <a:rPr lang="cs-CZ" altLang="cs-CZ" smtClean="0"/>
              <a:t>Druhá úroveň</a:t>
            </a:r>
          </a:p>
          <a:p>
            <a:pPr lvl="2"/>
            <a:r>
              <a:rPr lang="cs-CZ" altLang="cs-CZ" smtClean="0"/>
              <a:t>Třetí úroveň</a:t>
            </a:r>
          </a:p>
          <a:p>
            <a:pPr lvl="3"/>
            <a:r>
              <a:rPr lang="cs-CZ" altLang="cs-CZ" smtClean="0"/>
              <a:t>Čtvrtá úroveň</a:t>
            </a:r>
          </a:p>
          <a:p>
            <a:pPr lvl="4"/>
            <a:r>
              <a:rPr lang="cs-CZ" altLang="cs-CZ" smtClean="0"/>
              <a:t>Pátá úroveň</a:t>
            </a:r>
          </a:p>
        </p:txBody>
      </p:sp>
      <p:sp>
        <p:nvSpPr>
          <p:cNvPr id="1032" name="Rectangle 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1722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ClrTx/>
              <a:buSzTx/>
              <a:buFontTx/>
              <a:buNone/>
              <a:defRPr kumimoji="0" sz="1400" b="0">
                <a:latin typeface="+mj-lt"/>
              </a:defRPr>
            </a:lvl1pPr>
          </a:lstStyle>
          <a:p>
            <a:endParaRPr lang="cs-CZ" altLang="cs-CZ"/>
          </a:p>
        </p:txBody>
      </p:sp>
      <p:sp>
        <p:nvSpPr>
          <p:cNvPr id="1033" name="Rectangle 9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1722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kumimoji="0" sz="1400" b="0">
                <a:latin typeface="+mj-lt"/>
              </a:defRPr>
            </a:lvl1pPr>
          </a:lstStyle>
          <a:p>
            <a:endParaRPr lang="cs-CZ" altLang="cs-CZ"/>
          </a:p>
        </p:txBody>
      </p:sp>
      <p:sp>
        <p:nvSpPr>
          <p:cNvPr id="1034" name="Rectangle 1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1722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kumimoji="0" sz="1400" b="0">
                <a:latin typeface="+mj-lt"/>
              </a:defRPr>
            </a:lvl1pPr>
          </a:lstStyle>
          <a:p>
            <a:fld id="{92789A22-C89F-4BB8-A596-5BB6FDB5D7F2}" type="slidenum">
              <a:rPr lang="cs-CZ" altLang="cs-CZ"/>
              <a:pPr/>
              <a:t>‹#›</a:t>
            </a:fld>
            <a:endParaRPr lang="cs-CZ" altLang="cs-CZ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ransition/>
  <p:txStyles>
    <p:titleStyle>
      <a:lvl1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Wingdings" pitchFamily="2" charset="2"/>
        <a:buChar char="l"/>
        <a:defRPr sz="3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b="1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Char char="•"/>
        <a:defRPr sz="2400" b="1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b="1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Char char="•"/>
        <a:defRPr sz="2000" b="1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Char char="•"/>
        <a:defRPr sz="2000" b="1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Char char="•"/>
        <a:defRPr sz="2000" b="1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Char char="•"/>
        <a:defRPr sz="2000" b="1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Char char="•"/>
        <a:defRPr sz="2000" b="1">
          <a:solidFill>
            <a:schemeClr val="tx1"/>
          </a:solidFill>
          <a:latin typeface="+mn-lt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7.bin"/><Relationship Id="rId13" Type="http://schemas.openxmlformats.org/officeDocument/2006/relationships/oleObject" Target="../embeddings/oleObject40.bin"/><Relationship Id="rId18" Type="http://schemas.openxmlformats.org/officeDocument/2006/relationships/image" Target="../media/image49.wmf"/><Relationship Id="rId3" Type="http://schemas.openxmlformats.org/officeDocument/2006/relationships/notesSlide" Target="../notesSlides/notesSlide10.xml"/><Relationship Id="rId21" Type="http://schemas.openxmlformats.org/officeDocument/2006/relationships/oleObject" Target="../embeddings/oleObject44.bin"/><Relationship Id="rId7" Type="http://schemas.openxmlformats.org/officeDocument/2006/relationships/image" Target="../media/image44.wmf"/><Relationship Id="rId12" Type="http://schemas.openxmlformats.org/officeDocument/2006/relationships/image" Target="../media/image46.wmf"/><Relationship Id="rId17" Type="http://schemas.openxmlformats.org/officeDocument/2006/relationships/oleObject" Target="../embeddings/oleObject42.bin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48.wmf"/><Relationship Id="rId20" Type="http://schemas.openxmlformats.org/officeDocument/2006/relationships/image" Target="../media/image50.wmf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36.bin"/><Relationship Id="rId11" Type="http://schemas.openxmlformats.org/officeDocument/2006/relationships/oleObject" Target="../embeddings/oleObject39.bin"/><Relationship Id="rId24" Type="http://schemas.openxmlformats.org/officeDocument/2006/relationships/image" Target="../media/image52.wmf"/><Relationship Id="rId5" Type="http://schemas.openxmlformats.org/officeDocument/2006/relationships/image" Target="../media/image43.wmf"/><Relationship Id="rId15" Type="http://schemas.openxmlformats.org/officeDocument/2006/relationships/oleObject" Target="../embeddings/oleObject41.bin"/><Relationship Id="rId23" Type="http://schemas.openxmlformats.org/officeDocument/2006/relationships/oleObject" Target="../embeddings/oleObject45.bin"/><Relationship Id="rId10" Type="http://schemas.openxmlformats.org/officeDocument/2006/relationships/image" Target="../media/image45.wmf"/><Relationship Id="rId19" Type="http://schemas.openxmlformats.org/officeDocument/2006/relationships/oleObject" Target="../embeddings/oleObject43.bin"/><Relationship Id="rId4" Type="http://schemas.openxmlformats.org/officeDocument/2006/relationships/oleObject" Target="../embeddings/oleObject35.bin"/><Relationship Id="rId9" Type="http://schemas.openxmlformats.org/officeDocument/2006/relationships/oleObject" Target="../embeddings/oleObject38.bin"/><Relationship Id="rId14" Type="http://schemas.openxmlformats.org/officeDocument/2006/relationships/image" Target="../media/image47.wmf"/><Relationship Id="rId22" Type="http://schemas.openxmlformats.org/officeDocument/2006/relationships/image" Target="../media/image51.wmf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7.wmf"/><Relationship Id="rId3" Type="http://schemas.openxmlformats.org/officeDocument/2006/relationships/oleObject" Target="../embeddings/oleObject416.bin"/><Relationship Id="rId7" Type="http://schemas.openxmlformats.org/officeDocument/2006/relationships/oleObject" Target="../embeddings/oleObject418.bin"/><Relationship Id="rId12" Type="http://schemas.openxmlformats.org/officeDocument/2006/relationships/image" Target="../media/image42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3.vml"/><Relationship Id="rId6" Type="http://schemas.openxmlformats.org/officeDocument/2006/relationships/image" Target="../media/image420.wmf"/><Relationship Id="rId11" Type="http://schemas.openxmlformats.org/officeDocument/2006/relationships/oleObject" Target="../embeddings/oleObject420.bin"/><Relationship Id="rId5" Type="http://schemas.openxmlformats.org/officeDocument/2006/relationships/oleObject" Target="../embeddings/oleObject417.bin"/><Relationship Id="rId10" Type="http://schemas.openxmlformats.org/officeDocument/2006/relationships/image" Target="../media/image428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19.bin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0.wmf"/><Relationship Id="rId13" Type="http://schemas.openxmlformats.org/officeDocument/2006/relationships/oleObject" Target="../embeddings/oleObject426.bin"/><Relationship Id="rId18" Type="http://schemas.openxmlformats.org/officeDocument/2006/relationships/image" Target="../media/image432.wmf"/><Relationship Id="rId3" Type="http://schemas.openxmlformats.org/officeDocument/2006/relationships/oleObject" Target="../embeddings/oleObject421.bin"/><Relationship Id="rId21" Type="http://schemas.openxmlformats.org/officeDocument/2006/relationships/oleObject" Target="../embeddings/oleObject430.bin"/><Relationship Id="rId7" Type="http://schemas.openxmlformats.org/officeDocument/2006/relationships/oleObject" Target="../embeddings/oleObject423.bin"/><Relationship Id="rId12" Type="http://schemas.openxmlformats.org/officeDocument/2006/relationships/image" Target="../media/image414.wmf"/><Relationship Id="rId17" Type="http://schemas.openxmlformats.org/officeDocument/2006/relationships/oleObject" Target="../embeddings/oleObject428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431.wmf"/><Relationship Id="rId20" Type="http://schemas.openxmlformats.org/officeDocument/2006/relationships/image" Target="../media/image433.wmf"/><Relationship Id="rId1" Type="http://schemas.openxmlformats.org/officeDocument/2006/relationships/vmlDrawing" Target="../drawings/vmlDrawing84.vml"/><Relationship Id="rId6" Type="http://schemas.openxmlformats.org/officeDocument/2006/relationships/image" Target="../media/image420.wmf"/><Relationship Id="rId11" Type="http://schemas.openxmlformats.org/officeDocument/2006/relationships/oleObject" Target="../embeddings/oleObject425.bin"/><Relationship Id="rId24" Type="http://schemas.openxmlformats.org/officeDocument/2006/relationships/image" Target="../media/image435.wmf"/><Relationship Id="rId5" Type="http://schemas.openxmlformats.org/officeDocument/2006/relationships/oleObject" Target="../embeddings/oleObject422.bin"/><Relationship Id="rId15" Type="http://schemas.openxmlformats.org/officeDocument/2006/relationships/oleObject" Target="../embeddings/oleObject427.bin"/><Relationship Id="rId23" Type="http://schemas.openxmlformats.org/officeDocument/2006/relationships/oleObject" Target="../embeddings/oleObject431.bin"/><Relationship Id="rId10" Type="http://schemas.openxmlformats.org/officeDocument/2006/relationships/image" Target="../media/image429.wmf"/><Relationship Id="rId19" Type="http://schemas.openxmlformats.org/officeDocument/2006/relationships/oleObject" Target="../embeddings/oleObject429.bin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24.bin"/><Relationship Id="rId14" Type="http://schemas.openxmlformats.org/officeDocument/2006/relationships/image" Target="../media/image415.wmf"/><Relationship Id="rId22" Type="http://schemas.openxmlformats.org/officeDocument/2006/relationships/image" Target="../media/image434.wmf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7.wmf"/><Relationship Id="rId13" Type="http://schemas.openxmlformats.org/officeDocument/2006/relationships/oleObject" Target="../embeddings/oleObject437.bin"/><Relationship Id="rId3" Type="http://schemas.openxmlformats.org/officeDocument/2006/relationships/oleObject" Target="../embeddings/oleObject432.bin"/><Relationship Id="rId7" Type="http://schemas.openxmlformats.org/officeDocument/2006/relationships/oleObject" Target="../embeddings/oleObject434.bin"/><Relationship Id="rId12" Type="http://schemas.openxmlformats.org/officeDocument/2006/relationships/image" Target="../media/image43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5.vml"/><Relationship Id="rId6" Type="http://schemas.openxmlformats.org/officeDocument/2006/relationships/image" Target="../media/image436.wmf"/><Relationship Id="rId11" Type="http://schemas.openxmlformats.org/officeDocument/2006/relationships/oleObject" Target="../embeddings/oleObject436.bin"/><Relationship Id="rId5" Type="http://schemas.openxmlformats.org/officeDocument/2006/relationships/oleObject" Target="../embeddings/oleObject433.bin"/><Relationship Id="rId10" Type="http://schemas.openxmlformats.org/officeDocument/2006/relationships/image" Target="../media/image438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35.bin"/><Relationship Id="rId14" Type="http://schemas.openxmlformats.org/officeDocument/2006/relationships/image" Target="../media/image440.wmf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39.bin"/><Relationship Id="rId3" Type="http://schemas.openxmlformats.org/officeDocument/2006/relationships/oleObject" Target="../embeddings/oleObject438.bin"/><Relationship Id="rId7" Type="http://schemas.openxmlformats.org/officeDocument/2006/relationships/image" Target="../media/image44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6.vml"/><Relationship Id="rId6" Type="http://schemas.openxmlformats.org/officeDocument/2006/relationships/image" Target="../media/image443.jpeg"/><Relationship Id="rId5" Type="http://schemas.openxmlformats.org/officeDocument/2006/relationships/image" Target="../media/image442.jpeg"/><Relationship Id="rId4" Type="http://schemas.openxmlformats.org/officeDocument/2006/relationships/image" Target="../media/image315.wmf"/><Relationship Id="rId9" Type="http://schemas.openxmlformats.org/officeDocument/2006/relationships/image" Target="../media/image441.wmf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8.wmf"/><Relationship Id="rId13" Type="http://schemas.openxmlformats.org/officeDocument/2006/relationships/image" Target="../media/image447.wmf"/><Relationship Id="rId3" Type="http://schemas.openxmlformats.org/officeDocument/2006/relationships/oleObject" Target="../embeddings/oleObject440.bin"/><Relationship Id="rId7" Type="http://schemas.openxmlformats.org/officeDocument/2006/relationships/oleObject" Target="../embeddings/oleObject442.bin"/><Relationship Id="rId12" Type="http://schemas.openxmlformats.org/officeDocument/2006/relationships/oleObject" Target="../embeddings/oleObject44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7.vml"/><Relationship Id="rId6" Type="http://schemas.openxmlformats.org/officeDocument/2006/relationships/image" Target="../media/image445.wmf"/><Relationship Id="rId11" Type="http://schemas.openxmlformats.org/officeDocument/2006/relationships/image" Target="../media/image446.wmf"/><Relationship Id="rId5" Type="http://schemas.openxmlformats.org/officeDocument/2006/relationships/oleObject" Target="../embeddings/oleObject441.bin"/><Relationship Id="rId10" Type="http://schemas.openxmlformats.org/officeDocument/2006/relationships/oleObject" Target="../embeddings/oleObject444.bin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43.bin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9.wmf"/><Relationship Id="rId13" Type="http://schemas.openxmlformats.org/officeDocument/2006/relationships/oleObject" Target="../embeddings/oleObject451.bin"/><Relationship Id="rId3" Type="http://schemas.openxmlformats.org/officeDocument/2006/relationships/oleObject" Target="../embeddings/oleObject446.bin"/><Relationship Id="rId7" Type="http://schemas.openxmlformats.org/officeDocument/2006/relationships/oleObject" Target="../embeddings/oleObject448.bin"/><Relationship Id="rId12" Type="http://schemas.openxmlformats.org/officeDocument/2006/relationships/image" Target="../media/image451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8.vml"/><Relationship Id="rId6" Type="http://schemas.openxmlformats.org/officeDocument/2006/relationships/image" Target="../media/image448.wmf"/><Relationship Id="rId11" Type="http://schemas.openxmlformats.org/officeDocument/2006/relationships/oleObject" Target="../embeddings/oleObject450.bin"/><Relationship Id="rId5" Type="http://schemas.openxmlformats.org/officeDocument/2006/relationships/oleObject" Target="../embeddings/oleObject447.bin"/><Relationship Id="rId15" Type="http://schemas.openxmlformats.org/officeDocument/2006/relationships/image" Target="../media/image452.wmf"/><Relationship Id="rId10" Type="http://schemas.openxmlformats.org/officeDocument/2006/relationships/image" Target="../media/image450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49.bin"/><Relationship Id="rId14" Type="http://schemas.openxmlformats.org/officeDocument/2006/relationships/oleObject" Target="../embeddings/oleObject452.bin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9.vml"/><Relationship Id="rId6" Type="http://schemas.openxmlformats.org/officeDocument/2006/relationships/image" Target="../media/image454.png"/><Relationship Id="rId5" Type="http://schemas.openxmlformats.org/officeDocument/2006/relationships/image" Target="../media/image453.png"/><Relationship Id="rId4" Type="http://schemas.openxmlformats.org/officeDocument/2006/relationships/image" Target="../media/image315.wmf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5.wmf"/><Relationship Id="rId13" Type="http://schemas.openxmlformats.org/officeDocument/2006/relationships/oleObject" Target="../embeddings/oleObject458.bin"/><Relationship Id="rId3" Type="http://schemas.openxmlformats.org/officeDocument/2006/relationships/oleObject" Target="../embeddings/oleObject454.bin"/><Relationship Id="rId7" Type="http://schemas.openxmlformats.org/officeDocument/2006/relationships/oleObject" Target="../embeddings/oleObject455.bin"/><Relationship Id="rId12" Type="http://schemas.openxmlformats.org/officeDocument/2006/relationships/image" Target="../media/image457.w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459.wmf"/><Relationship Id="rId1" Type="http://schemas.openxmlformats.org/officeDocument/2006/relationships/vmlDrawing" Target="../drawings/vmlDrawing90.vml"/><Relationship Id="rId6" Type="http://schemas.openxmlformats.org/officeDocument/2006/relationships/image" Target="../media/image461.png"/><Relationship Id="rId11" Type="http://schemas.openxmlformats.org/officeDocument/2006/relationships/oleObject" Target="../embeddings/oleObject457.bin"/><Relationship Id="rId5" Type="http://schemas.openxmlformats.org/officeDocument/2006/relationships/image" Target="../media/image460.png"/><Relationship Id="rId15" Type="http://schemas.openxmlformats.org/officeDocument/2006/relationships/oleObject" Target="../embeddings/oleObject459.bin"/><Relationship Id="rId10" Type="http://schemas.openxmlformats.org/officeDocument/2006/relationships/image" Target="../media/image456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56.bin"/><Relationship Id="rId14" Type="http://schemas.openxmlformats.org/officeDocument/2006/relationships/image" Target="../media/image458.wmf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5.png"/><Relationship Id="rId3" Type="http://schemas.openxmlformats.org/officeDocument/2006/relationships/oleObject" Target="../embeddings/oleObject460.bin"/><Relationship Id="rId7" Type="http://schemas.openxmlformats.org/officeDocument/2006/relationships/image" Target="../media/image46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1.vml"/><Relationship Id="rId6" Type="http://schemas.openxmlformats.org/officeDocument/2006/relationships/oleObject" Target="../embeddings/oleObject461.bin"/><Relationship Id="rId5" Type="http://schemas.openxmlformats.org/officeDocument/2006/relationships/image" Target="../media/image464.jpeg"/><Relationship Id="rId10" Type="http://schemas.openxmlformats.org/officeDocument/2006/relationships/image" Target="../media/image463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62.bin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7.wmf"/><Relationship Id="rId13" Type="http://schemas.openxmlformats.org/officeDocument/2006/relationships/oleObject" Target="../embeddings/oleObject468.bin"/><Relationship Id="rId18" Type="http://schemas.openxmlformats.org/officeDocument/2006/relationships/oleObject" Target="../embeddings/oleObject470.bin"/><Relationship Id="rId3" Type="http://schemas.openxmlformats.org/officeDocument/2006/relationships/oleObject" Target="../embeddings/oleObject463.bin"/><Relationship Id="rId21" Type="http://schemas.openxmlformats.org/officeDocument/2006/relationships/hyperlink" Target="mion_cloud.avi" TargetMode="External"/><Relationship Id="rId7" Type="http://schemas.openxmlformats.org/officeDocument/2006/relationships/oleObject" Target="../embeddings/oleObject465.bin"/><Relationship Id="rId12" Type="http://schemas.openxmlformats.org/officeDocument/2006/relationships/image" Target="../media/image469.wmf"/><Relationship Id="rId17" Type="http://schemas.openxmlformats.org/officeDocument/2006/relationships/image" Target="../media/image471.wmf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469.bin"/><Relationship Id="rId20" Type="http://schemas.openxmlformats.org/officeDocument/2006/relationships/hyperlink" Target="PN_NP.avi" TargetMode="External"/><Relationship Id="rId1" Type="http://schemas.openxmlformats.org/officeDocument/2006/relationships/vmlDrawing" Target="../drawings/vmlDrawing92.vml"/><Relationship Id="rId6" Type="http://schemas.openxmlformats.org/officeDocument/2006/relationships/image" Target="../media/image466.wmf"/><Relationship Id="rId11" Type="http://schemas.openxmlformats.org/officeDocument/2006/relationships/oleObject" Target="../embeddings/oleObject467.bin"/><Relationship Id="rId5" Type="http://schemas.openxmlformats.org/officeDocument/2006/relationships/oleObject" Target="../embeddings/oleObject464.bin"/><Relationship Id="rId15" Type="http://schemas.openxmlformats.org/officeDocument/2006/relationships/image" Target="../media/image473.gif"/><Relationship Id="rId10" Type="http://schemas.openxmlformats.org/officeDocument/2006/relationships/image" Target="../media/image468.wmf"/><Relationship Id="rId19" Type="http://schemas.openxmlformats.org/officeDocument/2006/relationships/image" Target="../media/image472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66.bin"/><Relationship Id="rId14" Type="http://schemas.openxmlformats.org/officeDocument/2006/relationships/image" Target="../media/image470.w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wmf"/><Relationship Id="rId3" Type="http://schemas.openxmlformats.org/officeDocument/2006/relationships/oleObject" Target="../embeddings/oleObject46.bin"/><Relationship Id="rId7" Type="http://schemas.openxmlformats.org/officeDocument/2006/relationships/oleObject" Target="../embeddings/oleObject4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54.wmf"/><Relationship Id="rId5" Type="http://schemas.openxmlformats.org/officeDocument/2006/relationships/oleObject" Target="../embeddings/oleObject47.bin"/><Relationship Id="rId4" Type="http://schemas.openxmlformats.org/officeDocument/2006/relationships/image" Target="../media/image53.wmf"/><Relationship Id="rId9" Type="http://schemas.openxmlformats.org/officeDocument/2006/relationships/image" Target="../media/image56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9.wmf"/><Relationship Id="rId13" Type="http://schemas.openxmlformats.org/officeDocument/2006/relationships/oleObject" Target="../embeddings/oleObject476.bin"/><Relationship Id="rId3" Type="http://schemas.openxmlformats.org/officeDocument/2006/relationships/oleObject" Target="../embeddings/oleObject471.bin"/><Relationship Id="rId7" Type="http://schemas.openxmlformats.org/officeDocument/2006/relationships/oleObject" Target="../embeddings/oleObject473.bin"/><Relationship Id="rId12" Type="http://schemas.openxmlformats.org/officeDocument/2006/relationships/image" Target="../media/image475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3.vml"/><Relationship Id="rId6" Type="http://schemas.openxmlformats.org/officeDocument/2006/relationships/image" Target="../media/image468.wmf"/><Relationship Id="rId11" Type="http://schemas.openxmlformats.org/officeDocument/2006/relationships/oleObject" Target="../embeddings/oleObject475.bin"/><Relationship Id="rId5" Type="http://schemas.openxmlformats.org/officeDocument/2006/relationships/oleObject" Target="../embeddings/oleObject472.bin"/><Relationship Id="rId10" Type="http://schemas.openxmlformats.org/officeDocument/2006/relationships/image" Target="../media/image474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74.bin"/><Relationship Id="rId14" Type="http://schemas.openxmlformats.org/officeDocument/2006/relationships/image" Target="../media/image476.wmf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8.wmf"/><Relationship Id="rId13" Type="http://schemas.openxmlformats.org/officeDocument/2006/relationships/oleObject" Target="../embeddings/oleObject482.bin"/><Relationship Id="rId18" Type="http://schemas.openxmlformats.org/officeDocument/2006/relationships/image" Target="../media/image483.wmf"/><Relationship Id="rId3" Type="http://schemas.openxmlformats.org/officeDocument/2006/relationships/oleObject" Target="../embeddings/oleObject477.bin"/><Relationship Id="rId21" Type="http://schemas.openxmlformats.org/officeDocument/2006/relationships/oleObject" Target="../embeddings/oleObject486.bin"/><Relationship Id="rId7" Type="http://schemas.openxmlformats.org/officeDocument/2006/relationships/oleObject" Target="../embeddings/oleObject479.bin"/><Relationship Id="rId12" Type="http://schemas.openxmlformats.org/officeDocument/2006/relationships/image" Target="../media/image480.wmf"/><Relationship Id="rId17" Type="http://schemas.openxmlformats.org/officeDocument/2006/relationships/oleObject" Target="../embeddings/oleObject484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482.wmf"/><Relationship Id="rId20" Type="http://schemas.openxmlformats.org/officeDocument/2006/relationships/image" Target="../media/image484.wmf"/><Relationship Id="rId1" Type="http://schemas.openxmlformats.org/officeDocument/2006/relationships/vmlDrawing" Target="../drawings/vmlDrawing94.vml"/><Relationship Id="rId6" Type="http://schemas.openxmlformats.org/officeDocument/2006/relationships/image" Target="../media/image477.wmf"/><Relationship Id="rId11" Type="http://schemas.openxmlformats.org/officeDocument/2006/relationships/oleObject" Target="../embeddings/oleObject481.bin"/><Relationship Id="rId5" Type="http://schemas.openxmlformats.org/officeDocument/2006/relationships/oleObject" Target="../embeddings/oleObject478.bin"/><Relationship Id="rId15" Type="http://schemas.openxmlformats.org/officeDocument/2006/relationships/oleObject" Target="../embeddings/oleObject483.bin"/><Relationship Id="rId10" Type="http://schemas.openxmlformats.org/officeDocument/2006/relationships/image" Target="../media/image479.wmf"/><Relationship Id="rId19" Type="http://schemas.openxmlformats.org/officeDocument/2006/relationships/oleObject" Target="../embeddings/oleObject485.bin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80.bin"/><Relationship Id="rId14" Type="http://schemas.openxmlformats.org/officeDocument/2006/relationships/image" Target="../media/image481.wmf"/><Relationship Id="rId22" Type="http://schemas.openxmlformats.org/officeDocument/2006/relationships/image" Target="../media/image485.wmf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7.bin"/><Relationship Id="rId7" Type="http://schemas.openxmlformats.org/officeDocument/2006/relationships/image" Target="../media/image48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5.vml"/><Relationship Id="rId6" Type="http://schemas.openxmlformats.org/officeDocument/2006/relationships/image" Target="../media/image487.png"/><Relationship Id="rId5" Type="http://schemas.openxmlformats.org/officeDocument/2006/relationships/image" Target="../media/image486.png"/><Relationship Id="rId4" Type="http://schemas.openxmlformats.org/officeDocument/2006/relationships/image" Target="../media/image315.wmf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9.wmf"/><Relationship Id="rId13" Type="http://schemas.openxmlformats.org/officeDocument/2006/relationships/image" Target="../media/image491.wmf"/><Relationship Id="rId3" Type="http://schemas.openxmlformats.org/officeDocument/2006/relationships/oleObject" Target="../embeddings/oleObject488.bin"/><Relationship Id="rId7" Type="http://schemas.openxmlformats.org/officeDocument/2006/relationships/oleObject" Target="../embeddings/oleObject490.bin"/><Relationship Id="rId12" Type="http://schemas.openxmlformats.org/officeDocument/2006/relationships/oleObject" Target="../embeddings/oleObject49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6.vml"/><Relationship Id="rId6" Type="http://schemas.openxmlformats.org/officeDocument/2006/relationships/image" Target="../media/image489.wmf"/><Relationship Id="rId11" Type="http://schemas.openxmlformats.org/officeDocument/2006/relationships/image" Target="../media/image490.wmf"/><Relationship Id="rId5" Type="http://schemas.openxmlformats.org/officeDocument/2006/relationships/oleObject" Target="../embeddings/oleObject489.bin"/><Relationship Id="rId15" Type="http://schemas.openxmlformats.org/officeDocument/2006/relationships/image" Target="../media/image492.wmf"/><Relationship Id="rId10" Type="http://schemas.openxmlformats.org/officeDocument/2006/relationships/oleObject" Target="../embeddings/oleObject491.bin"/><Relationship Id="rId4" Type="http://schemas.openxmlformats.org/officeDocument/2006/relationships/image" Target="../media/image315.wmf"/><Relationship Id="rId9" Type="http://schemas.openxmlformats.org/officeDocument/2006/relationships/image" Target="../media/image453.png"/><Relationship Id="rId14" Type="http://schemas.openxmlformats.org/officeDocument/2006/relationships/oleObject" Target="../embeddings/oleObject493.bin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4.wmf"/><Relationship Id="rId13" Type="http://schemas.openxmlformats.org/officeDocument/2006/relationships/oleObject" Target="../embeddings/oleObject499.bin"/><Relationship Id="rId18" Type="http://schemas.openxmlformats.org/officeDocument/2006/relationships/image" Target="../media/image499.wmf"/><Relationship Id="rId3" Type="http://schemas.openxmlformats.org/officeDocument/2006/relationships/oleObject" Target="../embeddings/oleObject494.bin"/><Relationship Id="rId7" Type="http://schemas.openxmlformats.org/officeDocument/2006/relationships/oleObject" Target="../embeddings/oleObject496.bin"/><Relationship Id="rId12" Type="http://schemas.openxmlformats.org/officeDocument/2006/relationships/image" Target="../media/image496.wmf"/><Relationship Id="rId17" Type="http://schemas.openxmlformats.org/officeDocument/2006/relationships/oleObject" Target="../embeddings/oleObject501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498.wmf"/><Relationship Id="rId1" Type="http://schemas.openxmlformats.org/officeDocument/2006/relationships/vmlDrawing" Target="../drawings/vmlDrawing97.vml"/><Relationship Id="rId6" Type="http://schemas.openxmlformats.org/officeDocument/2006/relationships/image" Target="../media/image493.wmf"/><Relationship Id="rId11" Type="http://schemas.openxmlformats.org/officeDocument/2006/relationships/oleObject" Target="../embeddings/oleObject498.bin"/><Relationship Id="rId5" Type="http://schemas.openxmlformats.org/officeDocument/2006/relationships/oleObject" Target="../embeddings/oleObject495.bin"/><Relationship Id="rId15" Type="http://schemas.openxmlformats.org/officeDocument/2006/relationships/oleObject" Target="../embeddings/oleObject500.bin"/><Relationship Id="rId10" Type="http://schemas.openxmlformats.org/officeDocument/2006/relationships/image" Target="../media/image495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97.bin"/><Relationship Id="rId14" Type="http://schemas.openxmlformats.org/officeDocument/2006/relationships/image" Target="../media/image497.wmf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03.bin"/><Relationship Id="rId3" Type="http://schemas.openxmlformats.org/officeDocument/2006/relationships/oleObject" Target="../embeddings/oleObject502.bin"/><Relationship Id="rId7" Type="http://schemas.openxmlformats.org/officeDocument/2006/relationships/image" Target="../media/image50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8.vml"/><Relationship Id="rId6" Type="http://schemas.openxmlformats.org/officeDocument/2006/relationships/hyperlink" Target="http://www.haigerloch.de/keller/WEIZ.GIF" TargetMode="External"/><Relationship Id="rId5" Type="http://schemas.openxmlformats.org/officeDocument/2006/relationships/image" Target="../media/image501.png"/><Relationship Id="rId4" Type="http://schemas.openxmlformats.org/officeDocument/2006/relationships/image" Target="../media/image315.wmf"/><Relationship Id="rId9" Type="http://schemas.openxmlformats.org/officeDocument/2006/relationships/image" Target="../media/image500.wmf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4.wmf"/><Relationship Id="rId13" Type="http://schemas.openxmlformats.org/officeDocument/2006/relationships/oleObject" Target="../embeddings/oleObject509.bin"/><Relationship Id="rId18" Type="http://schemas.openxmlformats.org/officeDocument/2006/relationships/image" Target="../media/image509.wmf"/><Relationship Id="rId3" Type="http://schemas.openxmlformats.org/officeDocument/2006/relationships/oleObject" Target="../embeddings/oleObject504.bin"/><Relationship Id="rId7" Type="http://schemas.openxmlformats.org/officeDocument/2006/relationships/oleObject" Target="../embeddings/oleObject506.bin"/><Relationship Id="rId12" Type="http://schemas.openxmlformats.org/officeDocument/2006/relationships/image" Target="../media/image506.wmf"/><Relationship Id="rId17" Type="http://schemas.openxmlformats.org/officeDocument/2006/relationships/oleObject" Target="../embeddings/oleObject511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508.wmf"/><Relationship Id="rId20" Type="http://schemas.openxmlformats.org/officeDocument/2006/relationships/image" Target="../media/image510.wmf"/><Relationship Id="rId1" Type="http://schemas.openxmlformats.org/officeDocument/2006/relationships/vmlDrawing" Target="../drawings/vmlDrawing99.vml"/><Relationship Id="rId6" Type="http://schemas.openxmlformats.org/officeDocument/2006/relationships/image" Target="../media/image503.wmf"/><Relationship Id="rId11" Type="http://schemas.openxmlformats.org/officeDocument/2006/relationships/oleObject" Target="../embeddings/oleObject508.bin"/><Relationship Id="rId5" Type="http://schemas.openxmlformats.org/officeDocument/2006/relationships/oleObject" Target="../embeddings/oleObject505.bin"/><Relationship Id="rId15" Type="http://schemas.openxmlformats.org/officeDocument/2006/relationships/oleObject" Target="../embeddings/oleObject510.bin"/><Relationship Id="rId10" Type="http://schemas.openxmlformats.org/officeDocument/2006/relationships/image" Target="../media/image505.wmf"/><Relationship Id="rId19" Type="http://schemas.openxmlformats.org/officeDocument/2006/relationships/oleObject" Target="../embeddings/oleObject512.bin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507.bin"/><Relationship Id="rId14" Type="http://schemas.openxmlformats.org/officeDocument/2006/relationships/image" Target="../media/image507.wmf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2.wmf"/><Relationship Id="rId13" Type="http://schemas.openxmlformats.org/officeDocument/2006/relationships/oleObject" Target="../embeddings/oleObject518.bin"/><Relationship Id="rId3" Type="http://schemas.openxmlformats.org/officeDocument/2006/relationships/oleObject" Target="../embeddings/oleObject513.bin"/><Relationship Id="rId7" Type="http://schemas.openxmlformats.org/officeDocument/2006/relationships/oleObject" Target="../embeddings/oleObject515.bin"/><Relationship Id="rId12" Type="http://schemas.openxmlformats.org/officeDocument/2006/relationships/image" Target="../media/image513.w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515.wmf"/><Relationship Id="rId1" Type="http://schemas.openxmlformats.org/officeDocument/2006/relationships/vmlDrawing" Target="../drawings/vmlDrawing100.vml"/><Relationship Id="rId6" Type="http://schemas.openxmlformats.org/officeDocument/2006/relationships/image" Target="../media/image511.wmf"/><Relationship Id="rId11" Type="http://schemas.openxmlformats.org/officeDocument/2006/relationships/oleObject" Target="../embeddings/oleObject517.bin"/><Relationship Id="rId5" Type="http://schemas.openxmlformats.org/officeDocument/2006/relationships/oleObject" Target="../embeddings/oleObject514.bin"/><Relationship Id="rId15" Type="http://schemas.openxmlformats.org/officeDocument/2006/relationships/oleObject" Target="../embeddings/oleObject519.bin"/><Relationship Id="rId10" Type="http://schemas.openxmlformats.org/officeDocument/2006/relationships/image" Target="../media/image447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516.bin"/><Relationship Id="rId14" Type="http://schemas.openxmlformats.org/officeDocument/2006/relationships/image" Target="../media/image514.wmf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7.wmf"/><Relationship Id="rId13" Type="http://schemas.openxmlformats.org/officeDocument/2006/relationships/oleObject" Target="../embeddings/oleObject525.bin"/><Relationship Id="rId3" Type="http://schemas.openxmlformats.org/officeDocument/2006/relationships/oleObject" Target="../embeddings/oleObject520.bin"/><Relationship Id="rId7" Type="http://schemas.openxmlformats.org/officeDocument/2006/relationships/oleObject" Target="../embeddings/oleObject522.bin"/><Relationship Id="rId12" Type="http://schemas.openxmlformats.org/officeDocument/2006/relationships/image" Target="../media/image519.w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521.wmf"/><Relationship Id="rId1" Type="http://schemas.openxmlformats.org/officeDocument/2006/relationships/vmlDrawing" Target="../drawings/vmlDrawing101.vml"/><Relationship Id="rId6" Type="http://schemas.openxmlformats.org/officeDocument/2006/relationships/image" Target="../media/image516.wmf"/><Relationship Id="rId11" Type="http://schemas.openxmlformats.org/officeDocument/2006/relationships/oleObject" Target="../embeddings/oleObject524.bin"/><Relationship Id="rId5" Type="http://schemas.openxmlformats.org/officeDocument/2006/relationships/oleObject" Target="../embeddings/oleObject521.bin"/><Relationship Id="rId15" Type="http://schemas.openxmlformats.org/officeDocument/2006/relationships/oleObject" Target="../embeddings/oleObject526.bin"/><Relationship Id="rId10" Type="http://schemas.openxmlformats.org/officeDocument/2006/relationships/image" Target="../media/image518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523.bin"/><Relationship Id="rId14" Type="http://schemas.openxmlformats.org/officeDocument/2006/relationships/image" Target="../media/image520.wmf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5.png"/><Relationship Id="rId3" Type="http://schemas.openxmlformats.org/officeDocument/2006/relationships/oleObject" Target="../embeddings/oleObject527.bin"/><Relationship Id="rId7" Type="http://schemas.openxmlformats.org/officeDocument/2006/relationships/image" Target="../media/image524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2.vml"/><Relationship Id="rId6" Type="http://schemas.openxmlformats.org/officeDocument/2006/relationships/image" Target="../media/image523.png"/><Relationship Id="rId5" Type="http://schemas.openxmlformats.org/officeDocument/2006/relationships/image" Target="../media/image522.png"/><Relationship Id="rId4" Type="http://schemas.openxmlformats.org/officeDocument/2006/relationships/image" Target="../media/image315.wmf"/><Relationship Id="rId9" Type="http://schemas.openxmlformats.org/officeDocument/2006/relationships/image" Target="../media/image52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0.jpeg"/><Relationship Id="rId3" Type="http://schemas.openxmlformats.org/officeDocument/2006/relationships/oleObject" Target="../embeddings/oleObject528.bin"/><Relationship Id="rId7" Type="http://schemas.openxmlformats.org/officeDocument/2006/relationships/image" Target="../media/image529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3.vml"/><Relationship Id="rId6" Type="http://schemas.openxmlformats.org/officeDocument/2006/relationships/image" Target="../media/image528.png"/><Relationship Id="rId5" Type="http://schemas.openxmlformats.org/officeDocument/2006/relationships/image" Target="../media/image527.png"/><Relationship Id="rId4" Type="http://schemas.openxmlformats.org/officeDocument/2006/relationships/image" Target="../media/image315.wmf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2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4.vml"/><Relationship Id="rId6" Type="http://schemas.openxmlformats.org/officeDocument/2006/relationships/image" Target="../media/image532.jpeg"/><Relationship Id="rId5" Type="http://schemas.openxmlformats.org/officeDocument/2006/relationships/image" Target="../media/image531.jpeg"/><Relationship Id="rId4" Type="http://schemas.openxmlformats.org/officeDocument/2006/relationships/image" Target="../media/image315.wmf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3.jpeg"/><Relationship Id="rId2" Type="http://schemas.openxmlformats.org/officeDocument/2006/relationships/slideLayout" Target="../slideLayouts/slideLayout7.xml"/><Relationship Id="rId1" Type="http://schemas.openxmlformats.org/officeDocument/2006/relationships/video" Target="file:///\\KATY\ZAM_FPE_KL\USR\FPE\ZAM\KOF\PUBLIC\DOKTORANDI\Dost&#225;l\Videa\Atomovka\radiace_mp.avi" TargetMode="External"/><Relationship Id="rId5" Type="http://schemas.openxmlformats.org/officeDocument/2006/relationships/image" Target="../media/image535.png"/><Relationship Id="rId4" Type="http://schemas.openxmlformats.org/officeDocument/2006/relationships/image" Target="../media/image534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3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5.vml"/><Relationship Id="rId4" Type="http://schemas.openxmlformats.org/officeDocument/2006/relationships/image" Target="../media/image536.wmf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9.wmf"/><Relationship Id="rId3" Type="http://schemas.openxmlformats.org/officeDocument/2006/relationships/oleObject" Target="../embeddings/oleObject531.bin"/><Relationship Id="rId7" Type="http://schemas.openxmlformats.org/officeDocument/2006/relationships/oleObject" Target="../embeddings/oleObject53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6.vml"/><Relationship Id="rId6" Type="http://schemas.openxmlformats.org/officeDocument/2006/relationships/image" Target="../media/image538.wmf"/><Relationship Id="rId5" Type="http://schemas.openxmlformats.org/officeDocument/2006/relationships/oleObject" Target="../embeddings/oleObject532.bin"/><Relationship Id="rId4" Type="http://schemas.openxmlformats.org/officeDocument/2006/relationships/image" Target="../media/image537.wmf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36.bin"/><Relationship Id="rId3" Type="http://schemas.openxmlformats.org/officeDocument/2006/relationships/image" Target="../media/image543.png"/><Relationship Id="rId7" Type="http://schemas.openxmlformats.org/officeDocument/2006/relationships/image" Target="../media/image541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7.vml"/><Relationship Id="rId6" Type="http://schemas.openxmlformats.org/officeDocument/2006/relationships/oleObject" Target="../embeddings/oleObject535.bin"/><Relationship Id="rId5" Type="http://schemas.openxmlformats.org/officeDocument/2006/relationships/image" Target="../media/image540.wmf"/><Relationship Id="rId10" Type="http://schemas.openxmlformats.org/officeDocument/2006/relationships/image" Target="../media/image544.jpeg"/><Relationship Id="rId4" Type="http://schemas.openxmlformats.org/officeDocument/2006/relationships/oleObject" Target="../embeddings/oleObject534.bin"/><Relationship Id="rId9" Type="http://schemas.openxmlformats.org/officeDocument/2006/relationships/image" Target="../media/image542.wmf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5.wmf"/><Relationship Id="rId13" Type="http://schemas.openxmlformats.org/officeDocument/2006/relationships/oleObject" Target="../embeddings/oleObject542.bin"/><Relationship Id="rId18" Type="http://schemas.openxmlformats.org/officeDocument/2006/relationships/image" Target="../media/image551.wmf"/><Relationship Id="rId3" Type="http://schemas.openxmlformats.org/officeDocument/2006/relationships/oleObject" Target="../embeddings/oleObject537.bin"/><Relationship Id="rId7" Type="http://schemas.openxmlformats.org/officeDocument/2006/relationships/oleObject" Target="../embeddings/oleObject539.bin"/><Relationship Id="rId12" Type="http://schemas.openxmlformats.org/officeDocument/2006/relationships/image" Target="../media/image548.wmf"/><Relationship Id="rId17" Type="http://schemas.openxmlformats.org/officeDocument/2006/relationships/oleObject" Target="../embeddings/oleObject544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550.wmf"/><Relationship Id="rId1" Type="http://schemas.openxmlformats.org/officeDocument/2006/relationships/vmlDrawing" Target="../drawings/vmlDrawing108.vml"/><Relationship Id="rId6" Type="http://schemas.openxmlformats.org/officeDocument/2006/relationships/image" Target="../media/image546.wmf"/><Relationship Id="rId11" Type="http://schemas.openxmlformats.org/officeDocument/2006/relationships/oleObject" Target="../embeddings/oleObject541.bin"/><Relationship Id="rId5" Type="http://schemas.openxmlformats.org/officeDocument/2006/relationships/oleObject" Target="../embeddings/oleObject538.bin"/><Relationship Id="rId15" Type="http://schemas.openxmlformats.org/officeDocument/2006/relationships/oleObject" Target="../embeddings/oleObject543.bin"/><Relationship Id="rId10" Type="http://schemas.openxmlformats.org/officeDocument/2006/relationships/image" Target="../media/image547.wmf"/><Relationship Id="rId4" Type="http://schemas.openxmlformats.org/officeDocument/2006/relationships/image" Target="../media/image545.wmf"/><Relationship Id="rId9" Type="http://schemas.openxmlformats.org/officeDocument/2006/relationships/oleObject" Target="../embeddings/oleObject540.bin"/><Relationship Id="rId14" Type="http://schemas.openxmlformats.org/officeDocument/2006/relationships/image" Target="../media/image549.wmf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0.wmf"/><Relationship Id="rId3" Type="http://schemas.openxmlformats.org/officeDocument/2006/relationships/oleObject" Target="../embeddings/oleObject545.bin"/><Relationship Id="rId7" Type="http://schemas.openxmlformats.org/officeDocument/2006/relationships/oleObject" Target="../embeddings/oleObject54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9.vml"/><Relationship Id="rId6" Type="http://schemas.openxmlformats.org/officeDocument/2006/relationships/image" Target="../media/image552.wmf"/><Relationship Id="rId11" Type="http://schemas.openxmlformats.org/officeDocument/2006/relationships/image" Target="../media/image553.png"/><Relationship Id="rId5" Type="http://schemas.openxmlformats.org/officeDocument/2006/relationships/oleObject" Target="../embeddings/oleObject546.bin"/><Relationship Id="rId10" Type="http://schemas.openxmlformats.org/officeDocument/2006/relationships/image" Target="../media/image551.wmf"/><Relationship Id="rId4" Type="http://schemas.openxmlformats.org/officeDocument/2006/relationships/image" Target="../media/image548.wmf"/><Relationship Id="rId9" Type="http://schemas.openxmlformats.org/officeDocument/2006/relationships/oleObject" Target="../embeddings/oleObject548.bin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0.vml"/><Relationship Id="rId5" Type="http://schemas.openxmlformats.org/officeDocument/2006/relationships/image" Target="../media/image548.wmf"/><Relationship Id="rId4" Type="http://schemas.openxmlformats.org/officeDocument/2006/relationships/oleObject" Target="../embeddings/oleObject549.bin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5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1.vml"/><Relationship Id="rId5" Type="http://schemas.openxmlformats.org/officeDocument/2006/relationships/image" Target="../media/image555.png"/><Relationship Id="rId4" Type="http://schemas.openxmlformats.org/officeDocument/2006/relationships/image" Target="../media/image552.w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jpeg"/><Relationship Id="rId3" Type="http://schemas.openxmlformats.org/officeDocument/2006/relationships/image" Target="../media/image60.png"/><Relationship Id="rId7" Type="http://schemas.openxmlformats.org/officeDocument/2006/relationships/image" Target="../media/image61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60.jpeg"/><Relationship Id="rId5" Type="http://schemas.openxmlformats.org/officeDocument/2006/relationships/image" Target="../media/image59.wmf"/><Relationship Id="rId4" Type="http://schemas.openxmlformats.org/officeDocument/2006/relationships/oleObject" Target="../embeddings/oleObject49.bin"/><Relationship Id="rId9" Type="http://schemas.openxmlformats.org/officeDocument/2006/relationships/image" Target="../media/image64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5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2.vml"/><Relationship Id="rId5" Type="http://schemas.openxmlformats.org/officeDocument/2006/relationships/image" Target="../media/image556.png"/><Relationship Id="rId4" Type="http://schemas.openxmlformats.org/officeDocument/2006/relationships/image" Target="../media/image550.wmf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5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3.vml"/><Relationship Id="rId6" Type="http://schemas.openxmlformats.org/officeDocument/2006/relationships/image" Target="../media/image557.wmf"/><Relationship Id="rId5" Type="http://schemas.openxmlformats.org/officeDocument/2006/relationships/oleObject" Target="../embeddings/oleObject553.bin"/><Relationship Id="rId4" Type="http://schemas.openxmlformats.org/officeDocument/2006/relationships/image" Target="../media/image551.wmf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55.bin"/><Relationship Id="rId3" Type="http://schemas.openxmlformats.org/officeDocument/2006/relationships/oleObject" Target="../embeddings/oleObject554.bin"/><Relationship Id="rId7" Type="http://schemas.openxmlformats.org/officeDocument/2006/relationships/image" Target="../media/image56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4.vml"/><Relationship Id="rId6" Type="http://schemas.openxmlformats.org/officeDocument/2006/relationships/image" Target="../media/image561.png"/><Relationship Id="rId5" Type="http://schemas.openxmlformats.org/officeDocument/2006/relationships/image" Target="../media/image560.jpeg"/><Relationship Id="rId4" Type="http://schemas.openxmlformats.org/officeDocument/2006/relationships/image" Target="../media/image558.wmf"/><Relationship Id="rId9" Type="http://schemas.openxmlformats.org/officeDocument/2006/relationships/image" Target="../media/image559.wmf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jpeg"/><Relationship Id="rId7" Type="http://schemas.openxmlformats.org/officeDocument/2006/relationships/image" Target="../media/image564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5.vml"/><Relationship Id="rId6" Type="http://schemas.openxmlformats.org/officeDocument/2006/relationships/oleObject" Target="../embeddings/oleObject557.bin"/><Relationship Id="rId5" Type="http://schemas.openxmlformats.org/officeDocument/2006/relationships/image" Target="../media/image563.wmf"/><Relationship Id="rId4" Type="http://schemas.openxmlformats.org/officeDocument/2006/relationships/oleObject" Target="../embeddings/oleObject556.bin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8.wmf"/><Relationship Id="rId13" Type="http://schemas.openxmlformats.org/officeDocument/2006/relationships/oleObject" Target="../embeddings/oleObject563.bin"/><Relationship Id="rId18" Type="http://schemas.openxmlformats.org/officeDocument/2006/relationships/image" Target="../media/image573.wmf"/><Relationship Id="rId26" Type="http://schemas.openxmlformats.org/officeDocument/2006/relationships/image" Target="../media/image577.wmf"/><Relationship Id="rId3" Type="http://schemas.openxmlformats.org/officeDocument/2006/relationships/oleObject" Target="../embeddings/oleObject558.bin"/><Relationship Id="rId21" Type="http://schemas.openxmlformats.org/officeDocument/2006/relationships/oleObject" Target="../embeddings/oleObject567.bin"/><Relationship Id="rId7" Type="http://schemas.openxmlformats.org/officeDocument/2006/relationships/oleObject" Target="../embeddings/oleObject560.bin"/><Relationship Id="rId12" Type="http://schemas.openxmlformats.org/officeDocument/2006/relationships/image" Target="../media/image570.wmf"/><Relationship Id="rId17" Type="http://schemas.openxmlformats.org/officeDocument/2006/relationships/oleObject" Target="../embeddings/oleObject565.bin"/><Relationship Id="rId25" Type="http://schemas.openxmlformats.org/officeDocument/2006/relationships/oleObject" Target="../embeddings/oleObject569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572.wmf"/><Relationship Id="rId20" Type="http://schemas.openxmlformats.org/officeDocument/2006/relationships/image" Target="../media/image574.wmf"/><Relationship Id="rId1" Type="http://schemas.openxmlformats.org/officeDocument/2006/relationships/vmlDrawing" Target="../drawings/vmlDrawing116.vml"/><Relationship Id="rId6" Type="http://schemas.openxmlformats.org/officeDocument/2006/relationships/image" Target="../media/image567.wmf"/><Relationship Id="rId11" Type="http://schemas.openxmlformats.org/officeDocument/2006/relationships/oleObject" Target="../embeddings/oleObject562.bin"/><Relationship Id="rId24" Type="http://schemas.openxmlformats.org/officeDocument/2006/relationships/image" Target="../media/image576.wmf"/><Relationship Id="rId5" Type="http://schemas.openxmlformats.org/officeDocument/2006/relationships/oleObject" Target="../embeddings/oleObject559.bin"/><Relationship Id="rId15" Type="http://schemas.openxmlformats.org/officeDocument/2006/relationships/oleObject" Target="../embeddings/oleObject564.bin"/><Relationship Id="rId23" Type="http://schemas.openxmlformats.org/officeDocument/2006/relationships/oleObject" Target="../embeddings/oleObject568.bin"/><Relationship Id="rId28" Type="http://schemas.openxmlformats.org/officeDocument/2006/relationships/image" Target="../media/image578.wmf"/><Relationship Id="rId10" Type="http://schemas.openxmlformats.org/officeDocument/2006/relationships/image" Target="../media/image569.wmf"/><Relationship Id="rId19" Type="http://schemas.openxmlformats.org/officeDocument/2006/relationships/oleObject" Target="../embeddings/oleObject566.bin"/><Relationship Id="rId4" Type="http://schemas.openxmlformats.org/officeDocument/2006/relationships/image" Target="../media/image566.wmf"/><Relationship Id="rId9" Type="http://schemas.openxmlformats.org/officeDocument/2006/relationships/oleObject" Target="../embeddings/oleObject561.bin"/><Relationship Id="rId14" Type="http://schemas.openxmlformats.org/officeDocument/2006/relationships/image" Target="../media/image571.wmf"/><Relationship Id="rId22" Type="http://schemas.openxmlformats.org/officeDocument/2006/relationships/image" Target="../media/image575.wmf"/><Relationship Id="rId27" Type="http://schemas.openxmlformats.org/officeDocument/2006/relationships/oleObject" Target="../embeddings/oleObject570.bin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1.wmf"/><Relationship Id="rId13" Type="http://schemas.openxmlformats.org/officeDocument/2006/relationships/oleObject" Target="../embeddings/oleObject576.bin"/><Relationship Id="rId18" Type="http://schemas.openxmlformats.org/officeDocument/2006/relationships/image" Target="../media/image586.emf"/><Relationship Id="rId26" Type="http://schemas.openxmlformats.org/officeDocument/2006/relationships/image" Target="../media/image590.emf"/><Relationship Id="rId3" Type="http://schemas.openxmlformats.org/officeDocument/2006/relationships/oleObject" Target="../embeddings/oleObject571.bin"/><Relationship Id="rId21" Type="http://schemas.openxmlformats.org/officeDocument/2006/relationships/oleObject" Target="../embeddings/oleObject580.bin"/><Relationship Id="rId7" Type="http://schemas.openxmlformats.org/officeDocument/2006/relationships/oleObject" Target="../embeddings/oleObject573.bin"/><Relationship Id="rId12" Type="http://schemas.openxmlformats.org/officeDocument/2006/relationships/image" Target="../media/image583.wmf"/><Relationship Id="rId17" Type="http://schemas.openxmlformats.org/officeDocument/2006/relationships/oleObject" Target="../embeddings/oleObject578.bin"/><Relationship Id="rId25" Type="http://schemas.openxmlformats.org/officeDocument/2006/relationships/oleObject" Target="../embeddings/oleObject582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585.wmf"/><Relationship Id="rId20" Type="http://schemas.openxmlformats.org/officeDocument/2006/relationships/image" Target="../media/image587.wmf"/><Relationship Id="rId29" Type="http://schemas.openxmlformats.org/officeDocument/2006/relationships/oleObject" Target="../embeddings/oleObject584.bin"/><Relationship Id="rId1" Type="http://schemas.openxmlformats.org/officeDocument/2006/relationships/vmlDrawing" Target="../drawings/vmlDrawing117.vml"/><Relationship Id="rId6" Type="http://schemas.openxmlformats.org/officeDocument/2006/relationships/image" Target="../media/image580.wmf"/><Relationship Id="rId11" Type="http://schemas.openxmlformats.org/officeDocument/2006/relationships/oleObject" Target="../embeddings/oleObject575.bin"/><Relationship Id="rId24" Type="http://schemas.openxmlformats.org/officeDocument/2006/relationships/image" Target="../media/image589.wmf"/><Relationship Id="rId5" Type="http://schemas.openxmlformats.org/officeDocument/2006/relationships/oleObject" Target="../embeddings/oleObject572.bin"/><Relationship Id="rId15" Type="http://schemas.openxmlformats.org/officeDocument/2006/relationships/oleObject" Target="../embeddings/oleObject577.bin"/><Relationship Id="rId23" Type="http://schemas.openxmlformats.org/officeDocument/2006/relationships/oleObject" Target="../embeddings/oleObject581.bin"/><Relationship Id="rId28" Type="http://schemas.openxmlformats.org/officeDocument/2006/relationships/image" Target="../media/image591.wmf"/><Relationship Id="rId10" Type="http://schemas.openxmlformats.org/officeDocument/2006/relationships/image" Target="../media/image582.wmf"/><Relationship Id="rId19" Type="http://schemas.openxmlformats.org/officeDocument/2006/relationships/oleObject" Target="../embeddings/oleObject579.bin"/><Relationship Id="rId4" Type="http://schemas.openxmlformats.org/officeDocument/2006/relationships/image" Target="../media/image579.wmf"/><Relationship Id="rId9" Type="http://schemas.openxmlformats.org/officeDocument/2006/relationships/oleObject" Target="../embeddings/oleObject574.bin"/><Relationship Id="rId14" Type="http://schemas.openxmlformats.org/officeDocument/2006/relationships/image" Target="../media/image584.wmf"/><Relationship Id="rId22" Type="http://schemas.openxmlformats.org/officeDocument/2006/relationships/image" Target="../media/image588.wmf"/><Relationship Id="rId27" Type="http://schemas.openxmlformats.org/officeDocument/2006/relationships/oleObject" Target="../embeddings/oleObject583.bin"/><Relationship Id="rId30" Type="http://schemas.openxmlformats.org/officeDocument/2006/relationships/image" Target="../media/image592.wmf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4.wmf"/><Relationship Id="rId3" Type="http://schemas.openxmlformats.org/officeDocument/2006/relationships/oleObject" Target="../embeddings/oleObject585.bin"/><Relationship Id="rId7" Type="http://schemas.openxmlformats.org/officeDocument/2006/relationships/oleObject" Target="../embeddings/oleObject587.bin"/><Relationship Id="rId12" Type="http://schemas.openxmlformats.org/officeDocument/2006/relationships/image" Target="../media/image596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8.vml"/><Relationship Id="rId6" Type="http://schemas.openxmlformats.org/officeDocument/2006/relationships/image" Target="../media/image587.wmf"/><Relationship Id="rId11" Type="http://schemas.openxmlformats.org/officeDocument/2006/relationships/oleObject" Target="../embeddings/oleObject589.bin"/><Relationship Id="rId5" Type="http://schemas.openxmlformats.org/officeDocument/2006/relationships/oleObject" Target="../embeddings/oleObject586.bin"/><Relationship Id="rId10" Type="http://schemas.openxmlformats.org/officeDocument/2006/relationships/image" Target="../media/image595.wmf"/><Relationship Id="rId4" Type="http://schemas.openxmlformats.org/officeDocument/2006/relationships/image" Target="../media/image593.wmf"/><Relationship Id="rId9" Type="http://schemas.openxmlformats.org/officeDocument/2006/relationships/oleObject" Target="../embeddings/oleObject588.bin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90.bin"/><Relationship Id="rId7" Type="http://schemas.openxmlformats.org/officeDocument/2006/relationships/oleObject" Target="../embeddings/oleObject59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9.vml"/><Relationship Id="rId6" Type="http://schemas.openxmlformats.org/officeDocument/2006/relationships/image" Target="../media/image597.wmf"/><Relationship Id="rId5" Type="http://schemas.openxmlformats.org/officeDocument/2006/relationships/oleObject" Target="../embeddings/oleObject591.bin"/><Relationship Id="rId4" Type="http://schemas.openxmlformats.org/officeDocument/2006/relationships/image" Target="../media/image587.wmf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93.bin"/><Relationship Id="rId7" Type="http://schemas.openxmlformats.org/officeDocument/2006/relationships/hyperlink" Target="alfa_rozpad_1.avi" TargetMode="Externa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0.vml"/><Relationship Id="rId6" Type="http://schemas.openxmlformats.org/officeDocument/2006/relationships/image" Target="../media/image598.wmf"/><Relationship Id="rId5" Type="http://schemas.openxmlformats.org/officeDocument/2006/relationships/oleObject" Target="../embeddings/oleObject594.bin"/><Relationship Id="rId4" Type="http://schemas.openxmlformats.org/officeDocument/2006/relationships/image" Target="../media/image587.wmf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0.wmf"/><Relationship Id="rId13" Type="http://schemas.openxmlformats.org/officeDocument/2006/relationships/oleObject" Target="../embeddings/oleObject600.bin"/><Relationship Id="rId3" Type="http://schemas.openxmlformats.org/officeDocument/2006/relationships/oleObject" Target="../embeddings/oleObject595.bin"/><Relationship Id="rId7" Type="http://schemas.openxmlformats.org/officeDocument/2006/relationships/oleObject" Target="../embeddings/oleObject597.bin"/><Relationship Id="rId12" Type="http://schemas.openxmlformats.org/officeDocument/2006/relationships/image" Target="../media/image602.w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604.wmf"/><Relationship Id="rId1" Type="http://schemas.openxmlformats.org/officeDocument/2006/relationships/vmlDrawing" Target="../drawings/vmlDrawing121.vml"/><Relationship Id="rId6" Type="http://schemas.openxmlformats.org/officeDocument/2006/relationships/image" Target="../media/image599.wmf"/><Relationship Id="rId11" Type="http://schemas.openxmlformats.org/officeDocument/2006/relationships/oleObject" Target="../embeddings/oleObject599.bin"/><Relationship Id="rId5" Type="http://schemas.openxmlformats.org/officeDocument/2006/relationships/oleObject" Target="../embeddings/oleObject596.bin"/><Relationship Id="rId15" Type="http://schemas.openxmlformats.org/officeDocument/2006/relationships/oleObject" Target="../embeddings/oleObject601.bin"/><Relationship Id="rId10" Type="http://schemas.openxmlformats.org/officeDocument/2006/relationships/image" Target="../media/image601.wmf"/><Relationship Id="rId4" Type="http://schemas.openxmlformats.org/officeDocument/2006/relationships/image" Target="../media/image587.wmf"/><Relationship Id="rId9" Type="http://schemas.openxmlformats.org/officeDocument/2006/relationships/oleObject" Target="../embeddings/oleObject598.bin"/><Relationship Id="rId14" Type="http://schemas.openxmlformats.org/officeDocument/2006/relationships/image" Target="../media/image603.w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wmf"/><Relationship Id="rId3" Type="http://schemas.openxmlformats.org/officeDocument/2006/relationships/oleObject" Target="../embeddings/oleObject50.bin"/><Relationship Id="rId7" Type="http://schemas.openxmlformats.org/officeDocument/2006/relationships/oleObject" Target="../embeddings/oleObject5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64.wmf"/><Relationship Id="rId5" Type="http://schemas.openxmlformats.org/officeDocument/2006/relationships/oleObject" Target="../embeddings/oleObject51.bin"/><Relationship Id="rId10" Type="http://schemas.openxmlformats.org/officeDocument/2006/relationships/image" Target="../media/image67.jpeg"/><Relationship Id="rId4" Type="http://schemas.openxmlformats.org/officeDocument/2006/relationships/image" Target="../media/image63.wmf"/><Relationship Id="rId9" Type="http://schemas.openxmlformats.org/officeDocument/2006/relationships/image" Target="../media/image66.jpeg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04.bin"/><Relationship Id="rId3" Type="http://schemas.openxmlformats.org/officeDocument/2006/relationships/oleObject" Target="../embeddings/oleObject602.bin"/><Relationship Id="rId7" Type="http://schemas.openxmlformats.org/officeDocument/2006/relationships/image" Target="../media/image605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2.vml"/><Relationship Id="rId6" Type="http://schemas.openxmlformats.org/officeDocument/2006/relationships/oleObject" Target="../embeddings/oleObject603.bin"/><Relationship Id="rId5" Type="http://schemas.openxmlformats.org/officeDocument/2006/relationships/image" Target="../media/image607.png"/><Relationship Id="rId4" Type="http://schemas.openxmlformats.org/officeDocument/2006/relationships/image" Target="../media/image587.wmf"/><Relationship Id="rId9" Type="http://schemas.openxmlformats.org/officeDocument/2006/relationships/image" Target="../media/image606.wmf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9.wmf"/><Relationship Id="rId13" Type="http://schemas.openxmlformats.org/officeDocument/2006/relationships/image" Target="../media/image612.png"/><Relationship Id="rId3" Type="http://schemas.openxmlformats.org/officeDocument/2006/relationships/oleObject" Target="../embeddings/oleObject605.bin"/><Relationship Id="rId7" Type="http://schemas.openxmlformats.org/officeDocument/2006/relationships/oleObject" Target="../embeddings/oleObject607.bin"/><Relationship Id="rId12" Type="http://schemas.openxmlformats.org/officeDocument/2006/relationships/image" Target="../media/image611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3.vml"/><Relationship Id="rId6" Type="http://schemas.openxmlformats.org/officeDocument/2006/relationships/image" Target="../media/image608.wmf"/><Relationship Id="rId11" Type="http://schemas.openxmlformats.org/officeDocument/2006/relationships/oleObject" Target="../embeddings/oleObject609.bin"/><Relationship Id="rId5" Type="http://schemas.openxmlformats.org/officeDocument/2006/relationships/oleObject" Target="../embeddings/oleObject606.bin"/><Relationship Id="rId10" Type="http://schemas.openxmlformats.org/officeDocument/2006/relationships/image" Target="../media/image610.wmf"/><Relationship Id="rId4" Type="http://schemas.openxmlformats.org/officeDocument/2006/relationships/image" Target="../media/image587.wmf"/><Relationship Id="rId9" Type="http://schemas.openxmlformats.org/officeDocument/2006/relationships/oleObject" Target="../embeddings/oleObject608.bin"/><Relationship Id="rId14" Type="http://schemas.openxmlformats.org/officeDocument/2006/relationships/image" Target="../media/image613.png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5.wmf"/><Relationship Id="rId3" Type="http://schemas.openxmlformats.org/officeDocument/2006/relationships/oleObject" Target="../embeddings/oleObject610.bin"/><Relationship Id="rId7" Type="http://schemas.openxmlformats.org/officeDocument/2006/relationships/oleObject" Target="../embeddings/oleObject61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4.vml"/><Relationship Id="rId6" Type="http://schemas.openxmlformats.org/officeDocument/2006/relationships/image" Target="../media/image614.wmf"/><Relationship Id="rId5" Type="http://schemas.openxmlformats.org/officeDocument/2006/relationships/oleObject" Target="../embeddings/oleObject611.bin"/><Relationship Id="rId4" Type="http://schemas.openxmlformats.org/officeDocument/2006/relationships/image" Target="../media/image587.wmf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1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5.vml"/><Relationship Id="rId6" Type="http://schemas.openxmlformats.org/officeDocument/2006/relationships/image" Target="../media/image616.wmf"/><Relationship Id="rId5" Type="http://schemas.openxmlformats.org/officeDocument/2006/relationships/oleObject" Target="../embeddings/oleObject614.bin"/><Relationship Id="rId4" Type="http://schemas.openxmlformats.org/officeDocument/2006/relationships/image" Target="../media/image587.wmf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9.jpeg"/><Relationship Id="rId3" Type="http://schemas.openxmlformats.org/officeDocument/2006/relationships/oleObject" Target="../embeddings/oleObject615.bin"/><Relationship Id="rId7" Type="http://schemas.openxmlformats.org/officeDocument/2006/relationships/image" Target="../media/image61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6.vml"/><Relationship Id="rId6" Type="http://schemas.openxmlformats.org/officeDocument/2006/relationships/image" Target="../media/image617.png"/><Relationship Id="rId5" Type="http://schemas.openxmlformats.org/officeDocument/2006/relationships/hyperlink" Target="http://www.missouri.edu/~glascock/naafig3.gif" TargetMode="External"/><Relationship Id="rId10" Type="http://schemas.openxmlformats.org/officeDocument/2006/relationships/image" Target="../media/image621.jpeg"/><Relationship Id="rId4" Type="http://schemas.openxmlformats.org/officeDocument/2006/relationships/image" Target="../media/image587.wmf"/><Relationship Id="rId9" Type="http://schemas.openxmlformats.org/officeDocument/2006/relationships/image" Target="../media/image620.jpe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1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7.vml"/><Relationship Id="rId4" Type="http://schemas.openxmlformats.org/officeDocument/2006/relationships/image" Target="../media/image587.wmf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1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8.vml"/><Relationship Id="rId5" Type="http://schemas.openxmlformats.org/officeDocument/2006/relationships/image" Target="../media/image622.jpeg"/><Relationship Id="rId4" Type="http://schemas.openxmlformats.org/officeDocument/2006/relationships/image" Target="../media/image587.wmf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18.bin"/><Relationship Id="rId7" Type="http://schemas.openxmlformats.org/officeDocument/2006/relationships/image" Target="../media/image62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9.vml"/><Relationship Id="rId6" Type="http://schemas.openxmlformats.org/officeDocument/2006/relationships/image" Target="../media/image624.png"/><Relationship Id="rId5" Type="http://schemas.openxmlformats.org/officeDocument/2006/relationships/image" Target="../media/image623.jpeg"/><Relationship Id="rId4" Type="http://schemas.openxmlformats.org/officeDocument/2006/relationships/image" Target="../media/image587.wmf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8.jpeg"/><Relationship Id="rId3" Type="http://schemas.openxmlformats.org/officeDocument/2006/relationships/oleObject" Target="../embeddings/oleObject619.bin"/><Relationship Id="rId7" Type="http://schemas.openxmlformats.org/officeDocument/2006/relationships/image" Target="../media/image627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0.vml"/><Relationship Id="rId6" Type="http://schemas.openxmlformats.org/officeDocument/2006/relationships/hyperlink" Target="http://wwwrsphysse.anu.edu.au/admin/AR98/amtechnegas.html" TargetMode="External"/><Relationship Id="rId11" Type="http://schemas.openxmlformats.org/officeDocument/2006/relationships/image" Target="../media/image630.png"/><Relationship Id="rId5" Type="http://schemas.openxmlformats.org/officeDocument/2006/relationships/image" Target="../media/image626.jpeg"/><Relationship Id="rId10" Type="http://schemas.openxmlformats.org/officeDocument/2006/relationships/image" Target="../media/image629.jpeg"/><Relationship Id="rId4" Type="http://schemas.openxmlformats.org/officeDocument/2006/relationships/image" Target="../media/image587.wmf"/><Relationship Id="rId9" Type="http://schemas.openxmlformats.org/officeDocument/2006/relationships/hyperlink" Target="http://images.google.com/imgres?imgurl=www.alzheimers.org/adpet.gif&amp;imgrefurl=http://www.alzheimers.org/pet.html&amp;h=168&amp;w=147&amp;prev=/images?q%3Dmetabolism%2Bactivity%26svnum%3D10%26hl%3Dcs%26lr%3D%26ie%3DUTF-8%26oe%3DUTF-8%26sa%3DG" TargetMode="Externa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0.bin"/><Relationship Id="rId7" Type="http://schemas.openxmlformats.org/officeDocument/2006/relationships/image" Target="../media/image633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1.vml"/><Relationship Id="rId6" Type="http://schemas.openxmlformats.org/officeDocument/2006/relationships/image" Target="../media/image632.jpeg"/><Relationship Id="rId5" Type="http://schemas.openxmlformats.org/officeDocument/2006/relationships/image" Target="../media/image631.jpeg"/><Relationship Id="rId4" Type="http://schemas.openxmlformats.org/officeDocument/2006/relationships/image" Target="../media/image587.w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wmf"/><Relationship Id="rId13" Type="http://schemas.openxmlformats.org/officeDocument/2006/relationships/oleObject" Target="../embeddings/oleObject57.bin"/><Relationship Id="rId3" Type="http://schemas.openxmlformats.org/officeDocument/2006/relationships/oleObject" Target="../embeddings/oleObject53.bin"/><Relationship Id="rId7" Type="http://schemas.openxmlformats.org/officeDocument/2006/relationships/oleObject" Target="../embeddings/oleObject54.bin"/><Relationship Id="rId12" Type="http://schemas.openxmlformats.org/officeDocument/2006/relationships/image" Target="../media/image71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73.jpeg"/><Relationship Id="rId11" Type="http://schemas.openxmlformats.org/officeDocument/2006/relationships/oleObject" Target="../embeddings/oleObject56.bin"/><Relationship Id="rId5" Type="http://schemas.openxmlformats.org/officeDocument/2006/relationships/hyperlink" Target="http://wwwlocal.gb.nrao.edu/fgdocs/early/images/planck.jpg" TargetMode="External"/><Relationship Id="rId10" Type="http://schemas.openxmlformats.org/officeDocument/2006/relationships/image" Target="../media/image70.wmf"/><Relationship Id="rId4" Type="http://schemas.openxmlformats.org/officeDocument/2006/relationships/image" Target="../media/image68.wmf"/><Relationship Id="rId9" Type="http://schemas.openxmlformats.org/officeDocument/2006/relationships/oleObject" Target="../embeddings/oleObject55.bin"/><Relationship Id="rId14" Type="http://schemas.openxmlformats.org/officeDocument/2006/relationships/image" Target="../media/image72.wmf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2.vml"/><Relationship Id="rId6" Type="http://schemas.openxmlformats.org/officeDocument/2006/relationships/image" Target="../media/image635.jpeg"/><Relationship Id="rId5" Type="http://schemas.openxmlformats.org/officeDocument/2006/relationships/image" Target="../media/image634.jpeg"/><Relationship Id="rId4" Type="http://schemas.openxmlformats.org/officeDocument/2006/relationships/image" Target="../media/image587.wmf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2.bin"/><Relationship Id="rId7" Type="http://schemas.openxmlformats.org/officeDocument/2006/relationships/image" Target="../media/image638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3.vml"/><Relationship Id="rId6" Type="http://schemas.openxmlformats.org/officeDocument/2006/relationships/image" Target="../media/image637.jpeg"/><Relationship Id="rId5" Type="http://schemas.openxmlformats.org/officeDocument/2006/relationships/image" Target="../media/image636.jpeg"/><Relationship Id="rId4" Type="http://schemas.openxmlformats.org/officeDocument/2006/relationships/image" Target="../media/image587.wmf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4.vml"/><Relationship Id="rId4" Type="http://schemas.openxmlformats.org/officeDocument/2006/relationships/image" Target="../media/image587.wmf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5.vml"/><Relationship Id="rId6" Type="http://schemas.openxmlformats.org/officeDocument/2006/relationships/image" Target="../media/image640.jpeg"/><Relationship Id="rId5" Type="http://schemas.openxmlformats.org/officeDocument/2006/relationships/image" Target="../media/image639.jpeg"/><Relationship Id="rId4" Type="http://schemas.openxmlformats.org/officeDocument/2006/relationships/image" Target="../media/image587.wmf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6.vml"/><Relationship Id="rId6" Type="http://schemas.openxmlformats.org/officeDocument/2006/relationships/image" Target="../media/image642.jpeg"/><Relationship Id="rId5" Type="http://schemas.openxmlformats.org/officeDocument/2006/relationships/image" Target="../media/image641.jpeg"/><Relationship Id="rId4" Type="http://schemas.openxmlformats.org/officeDocument/2006/relationships/image" Target="../media/image587.wmf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6.bin"/><Relationship Id="rId7" Type="http://schemas.openxmlformats.org/officeDocument/2006/relationships/image" Target="../media/image645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7.vml"/><Relationship Id="rId6" Type="http://schemas.openxmlformats.org/officeDocument/2006/relationships/image" Target="../media/image644.gif"/><Relationship Id="rId5" Type="http://schemas.openxmlformats.org/officeDocument/2006/relationships/image" Target="../media/image643.jpeg"/><Relationship Id="rId4" Type="http://schemas.openxmlformats.org/officeDocument/2006/relationships/image" Target="../media/image587.wmf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8.vml"/><Relationship Id="rId6" Type="http://schemas.openxmlformats.org/officeDocument/2006/relationships/image" Target="../media/image647.jpeg"/><Relationship Id="rId5" Type="http://schemas.openxmlformats.org/officeDocument/2006/relationships/image" Target="../media/image646.jpeg"/><Relationship Id="rId4" Type="http://schemas.openxmlformats.org/officeDocument/2006/relationships/image" Target="../media/image587.wmf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9.vml"/><Relationship Id="rId4" Type="http://schemas.openxmlformats.org/officeDocument/2006/relationships/image" Target="../media/image587.wmf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0.bin"/><Relationship Id="rId3" Type="http://schemas.openxmlformats.org/officeDocument/2006/relationships/image" Target="../media/image78.jpeg"/><Relationship Id="rId7" Type="http://schemas.openxmlformats.org/officeDocument/2006/relationships/image" Target="../media/image76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59.bin"/><Relationship Id="rId5" Type="http://schemas.openxmlformats.org/officeDocument/2006/relationships/image" Target="../media/image75.wmf"/><Relationship Id="rId4" Type="http://schemas.openxmlformats.org/officeDocument/2006/relationships/oleObject" Target="../embeddings/oleObject58.bin"/><Relationship Id="rId9" Type="http://schemas.openxmlformats.org/officeDocument/2006/relationships/image" Target="../media/image77.w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jpeg"/><Relationship Id="rId13" Type="http://schemas.openxmlformats.org/officeDocument/2006/relationships/oleObject" Target="../embeddings/oleObject65.bin"/><Relationship Id="rId3" Type="http://schemas.openxmlformats.org/officeDocument/2006/relationships/oleObject" Target="../embeddings/oleObject61.bin"/><Relationship Id="rId7" Type="http://schemas.openxmlformats.org/officeDocument/2006/relationships/image" Target="../media/image79.wmf"/><Relationship Id="rId12" Type="http://schemas.openxmlformats.org/officeDocument/2006/relationships/image" Target="../media/image81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62.bin"/><Relationship Id="rId11" Type="http://schemas.openxmlformats.org/officeDocument/2006/relationships/oleObject" Target="../embeddings/oleObject64.bin"/><Relationship Id="rId5" Type="http://schemas.openxmlformats.org/officeDocument/2006/relationships/image" Target="../media/image82.jpeg"/><Relationship Id="rId10" Type="http://schemas.openxmlformats.org/officeDocument/2006/relationships/image" Target="../media/image80.wmf"/><Relationship Id="rId4" Type="http://schemas.openxmlformats.org/officeDocument/2006/relationships/image" Target="../media/image75.wmf"/><Relationship Id="rId9" Type="http://schemas.openxmlformats.org/officeDocument/2006/relationships/oleObject" Target="../embeddings/oleObject63.bin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wmf"/><Relationship Id="rId3" Type="http://schemas.openxmlformats.org/officeDocument/2006/relationships/oleObject" Target="../embeddings/oleObject66.bin"/><Relationship Id="rId7" Type="http://schemas.openxmlformats.org/officeDocument/2006/relationships/oleObject" Target="../embeddings/oleObject6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84.wmf"/><Relationship Id="rId5" Type="http://schemas.openxmlformats.org/officeDocument/2006/relationships/oleObject" Target="../embeddings/oleObject67.bin"/><Relationship Id="rId10" Type="http://schemas.openxmlformats.org/officeDocument/2006/relationships/image" Target="../media/image86.wmf"/><Relationship Id="rId4" Type="http://schemas.openxmlformats.org/officeDocument/2006/relationships/image" Target="../media/image75.wmf"/><Relationship Id="rId9" Type="http://schemas.openxmlformats.org/officeDocument/2006/relationships/oleObject" Target="../embeddings/oleObject69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0.bin"/><Relationship Id="rId7" Type="http://schemas.openxmlformats.org/officeDocument/2006/relationships/image" Target="../media/image89.jp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88.png"/><Relationship Id="rId5" Type="http://schemas.openxmlformats.org/officeDocument/2006/relationships/image" Target="../media/image87.jpeg"/><Relationship Id="rId4" Type="http://schemas.openxmlformats.org/officeDocument/2006/relationships/image" Target="../media/image75.w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wmf"/><Relationship Id="rId13" Type="http://schemas.openxmlformats.org/officeDocument/2006/relationships/oleObject" Target="../embeddings/oleObject76.bin"/><Relationship Id="rId18" Type="http://schemas.openxmlformats.org/officeDocument/2006/relationships/image" Target="../media/image96.wmf"/><Relationship Id="rId26" Type="http://schemas.openxmlformats.org/officeDocument/2006/relationships/image" Target="../media/image100.wmf"/><Relationship Id="rId3" Type="http://schemas.openxmlformats.org/officeDocument/2006/relationships/oleObject" Target="../embeddings/oleObject71.bin"/><Relationship Id="rId21" Type="http://schemas.openxmlformats.org/officeDocument/2006/relationships/oleObject" Target="../embeddings/oleObject80.bin"/><Relationship Id="rId7" Type="http://schemas.openxmlformats.org/officeDocument/2006/relationships/oleObject" Target="../embeddings/oleObject73.bin"/><Relationship Id="rId12" Type="http://schemas.openxmlformats.org/officeDocument/2006/relationships/image" Target="../media/image93.wmf"/><Relationship Id="rId17" Type="http://schemas.openxmlformats.org/officeDocument/2006/relationships/oleObject" Target="../embeddings/oleObject78.bin"/><Relationship Id="rId25" Type="http://schemas.openxmlformats.org/officeDocument/2006/relationships/oleObject" Target="../embeddings/oleObject82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95.wmf"/><Relationship Id="rId20" Type="http://schemas.openxmlformats.org/officeDocument/2006/relationships/image" Target="../media/image97.wmf"/><Relationship Id="rId29" Type="http://schemas.openxmlformats.org/officeDocument/2006/relationships/oleObject" Target="../embeddings/oleObject84.bin"/><Relationship Id="rId1" Type="http://schemas.openxmlformats.org/officeDocument/2006/relationships/vmlDrawing" Target="../drawings/vmlDrawing15.vml"/><Relationship Id="rId6" Type="http://schemas.openxmlformats.org/officeDocument/2006/relationships/image" Target="../media/image90.wmf"/><Relationship Id="rId11" Type="http://schemas.openxmlformats.org/officeDocument/2006/relationships/oleObject" Target="../embeddings/oleObject75.bin"/><Relationship Id="rId24" Type="http://schemas.openxmlformats.org/officeDocument/2006/relationships/image" Target="../media/image99.wmf"/><Relationship Id="rId32" Type="http://schemas.openxmlformats.org/officeDocument/2006/relationships/image" Target="../media/image103.wmf"/><Relationship Id="rId5" Type="http://schemas.openxmlformats.org/officeDocument/2006/relationships/oleObject" Target="../embeddings/oleObject72.bin"/><Relationship Id="rId15" Type="http://schemas.openxmlformats.org/officeDocument/2006/relationships/oleObject" Target="../embeddings/oleObject77.bin"/><Relationship Id="rId23" Type="http://schemas.openxmlformats.org/officeDocument/2006/relationships/oleObject" Target="../embeddings/oleObject81.bin"/><Relationship Id="rId28" Type="http://schemas.openxmlformats.org/officeDocument/2006/relationships/image" Target="../media/image101.wmf"/><Relationship Id="rId10" Type="http://schemas.openxmlformats.org/officeDocument/2006/relationships/image" Target="../media/image92.wmf"/><Relationship Id="rId19" Type="http://schemas.openxmlformats.org/officeDocument/2006/relationships/oleObject" Target="../embeddings/oleObject79.bin"/><Relationship Id="rId31" Type="http://schemas.openxmlformats.org/officeDocument/2006/relationships/oleObject" Target="../embeddings/oleObject85.bin"/><Relationship Id="rId4" Type="http://schemas.openxmlformats.org/officeDocument/2006/relationships/image" Target="../media/image75.wmf"/><Relationship Id="rId9" Type="http://schemas.openxmlformats.org/officeDocument/2006/relationships/oleObject" Target="../embeddings/oleObject74.bin"/><Relationship Id="rId14" Type="http://schemas.openxmlformats.org/officeDocument/2006/relationships/image" Target="../media/image94.wmf"/><Relationship Id="rId22" Type="http://schemas.openxmlformats.org/officeDocument/2006/relationships/image" Target="../media/image98.wmf"/><Relationship Id="rId27" Type="http://schemas.openxmlformats.org/officeDocument/2006/relationships/oleObject" Target="../embeddings/oleObject83.bin"/><Relationship Id="rId30" Type="http://schemas.openxmlformats.org/officeDocument/2006/relationships/image" Target="../media/image102.w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wmf"/><Relationship Id="rId13" Type="http://schemas.openxmlformats.org/officeDocument/2006/relationships/oleObject" Target="../embeddings/oleObject91.bin"/><Relationship Id="rId18" Type="http://schemas.openxmlformats.org/officeDocument/2006/relationships/image" Target="../media/image110.wmf"/><Relationship Id="rId3" Type="http://schemas.openxmlformats.org/officeDocument/2006/relationships/oleObject" Target="../embeddings/oleObject86.bin"/><Relationship Id="rId21" Type="http://schemas.openxmlformats.org/officeDocument/2006/relationships/oleObject" Target="../embeddings/oleObject95.bin"/><Relationship Id="rId7" Type="http://schemas.openxmlformats.org/officeDocument/2006/relationships/oleObject" Target="../embeddings/oleObject88.bin"/><Relationship Id="rId12" Type="http://schemas.openxmlformats.org/officeDocument/2006/relationships/image" Target="../media/image107.wmf"/><Relationship Id="rId17" Type="http://schemas.openxmlformats.org/officeDocument/2006/relationships/oleObject" Target="../embeddings/oleObject93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09.wmf"/><Relationship Id="rId20" Type="http://schemas.openxmlformats.org/officeDocument/2006/relationships/image" Target="../media/image111.wmf"/><Relationship Id="rId1" Type="http://schemas.openxmlformats.org/officeDocument/2006/relationships/vmlDrawing" Target="../drawings/vmlDrawing16.vml"/><Relationship Id="rId6" Type="http://schemas.openxmlformats.org/officeDocument/2006/relationships/image" Target="../media/image104.wmf"/><Relationship Id="rId11" Type="http://schemas.openxmlformats.org/officeDocument/2006/relationships/oleObject" Target="../embeddings/oleObject90.bin"/><Relationship Id="rId5" Type="http://schemas.openxmlformats.org/officeDocument/2006/relationships/oleObject" Target="../embeddings/oleObject87.bin"/><Relationship Id="rId15" Type="http://schemas.openxmlformats.org/officeDocument/2006/relationships/oleObject" Target="../embeddings/oleObject92.bin"/><Relationship Id="rId10" Type="http://schemas.openxmlformats.org/officeDocument/2006/relationships/image" Target="../media/image106.wmf"/><Relationship Id="rId19" Type="http://schemas.openxmlformats.org/officeDocument/2006/relationships/oleObject" Target="../embeddings/oleObject94.bin"/><Relationship Id="rId4" Type="http://schemas.openxmlformats.org/officeDocument/2006/relationships/image" Target="../media/image75.wmf"/><Relationship Id="rId9" Type="http://schemas.openxmlformats.org/officeDocument/2006/relationships/oleObject" Target="../embeddings/oleObject89.bin"/><Relationship Id="rId14" Type="http://schemas.openxmlformats.org/officeDocument/2006/relationships/image" Target="../media/image108.wmf"/><Relationship Id="rId22" Type="http://schemas.openxmlformats.org/officeDocument/2006/relationships/image" Target="../media/image112.w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jpeg"/><Relationship Id="rId3" Type="http://schemas.openxmlformats.org/officeDocument/2006/relationships/oleObject" Target="../embeddings/oleObject96.bin"/><Relationship Id="rId7" Type="http://schemas.openxmlformats.org/officeDocument/2006/relationships/image" Target="../media/image114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113.jpeg"/><Relationship Id="rId5" Type="http://schemas.openxmlformats.org/officeDocument/2006/relationships/hyperlink" Target="http://www.physics.utoledo.edu/~ljc/davisson3.jpg" TargetMode="External"/><Relationship Id="rId4" Type="http://schemas.openxmlformats.org/officeDocument/2006/relationships/image" Target="../media/image75.wmf"/><Relationship Id="rId9" Type="http://schemas.openxmlformats.org/officeDocument/2006/relationships/image" Target="../media/image116.jpe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.wmf"/><Relationship Id="rId3" Type="http://schemas.openxmlformats.org/officeDocument/2006/relationships/oleObject" Target="../embeddings/oleObject97.bin"/><Relationship Id="rId7" Type="http://schemas.openxmlformats.org/officeDocument/2006/relationships/oleObject" Target="../embeddings/oleObject99.bin"/><Relationship Id="rId12" Type="http://schemas.openxmlformats.org/officeDocument/2006/relationships/image" Target="../media/image121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117.wmf"/><Relationship Id="rId11" Type="http://schemas.openxmlformats.org/officeDocument/2006/relationships/image" Target="../media/image120.jpeg"/><Relationship Id="rId5" Type="http://schemas.openxmlformats.org/officeDocument/2006/relationships/oleObject" Target="../embeddings/oleObject98.bin"/><Relationship Id="rId10" Type="http://schemas.openxmlformats.org/officeDocument/2006/relationships/image" Target="../media/image119.wmf"/><Relationship Id="rId4" Type="http://schemas.openxmlformats.org/officeDocument/2006/relationships/image" Target="../media/image75.wmf"/><Relationship Id="rId9" Type="http://schemas.openxmlformats.org/officeDocument/2006/relationships/oleObject" Target="../embeddings/oleObject100.bin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jpeg"/><Relationship Id="rId3" Type="http://schemas.openxmlformats.org/officeDocument/2006/relationships/oleObject" Target="../embeddings/oleObject101.bin"/><Relationship Id="rId7" Type="http://schemas.openxmlformats.org/officeDocument/2006/relationships/image" Target="../media/image57.jpeg"/><Relationship Id="rId12" Type="http://schemas.openxmlformats.org/officeDocument/2006/relationships/image" Target="../media/image12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121.wmf"/><Relationship Id="rId11" Type="http://schemas.openxmlformats.org/officeDocument/2006/relationships/oleObject" Target="../embeddings/oleObject103.bin"/><Relationship Id="rId5" Type="http://schemas.openxmlformats.org/officeDocument/2006/relationships/oleObject" Target="../embeddings/oleObject102.bin"/><Relationship Id="rId10" Type="http://schemas.openxmlformats.org/officeDocument/2006/relationships/image" Target="../media/image125.jpeg"/><Relationship Id="rId4" Type="http://schemas.openxmlformats.org/officeDocument/2006/relationships/image" Target="../media/image75.wmf"/><Relationship Id="rId9" Type="http://schemas.openxmlformats.org/officeDocument/2006/relationships/image" Target="../media/image124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wmf"/><Relationship Id="rId3" Type="http://schemas.openxmlformats.org/officeDocument/2006/relationships/oleObject" Target="../embeddings/oleObject104.bin"/><Relationship Id="rId7" Type="http://schemas.openxmlformats.org/officeDocument/2006/relationships/oleObject" Target="../embeddings/oleObject10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127.wmf"/><Relationship Id="rId5" Type="http://schemas.openxmlformats.org/officeDocument/2006/relationships/oleObject" Target="../embeddings/oleObject105.bin"/><Relationship Id="rId4" Type="http://schemas.openxmlformats.org/officeDocument/2006/relationships/image" Target="../media/image126.w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7.bin"/><Relationship Id="rId7" Type="http://schemas.openxmlformats.org/officeDocument/2006/relationships/image" Target="../media/image131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6" Type="http://schemas.openxmlformats.org/officeDocument/2006/relationships/image" Target="../media/image130.wmf"/><Relationship Id="rId5" Type="http://schemas.openxmlformats.org/officeDocument/2006/relationships/oleObject" Target="../embeddings/oleObject108.bin"/><Relationship Id="rId4" Type="http://schemas.openxmlformats.org/officeDocument/2006/relationships/image" Target="../media/image129.w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4.wmf"/><Relationship Id="rId13" Type="http://schemas.openxmlformats.org/officeDocument/2006/relationships/oleObject" Target="../embeddings/oleObject114.bin"/><Relationship Id="rId3" Type="http://schemas.openxmlformats.org/officeDocument/2006/relationships/oleObject" Target="../embeddings/oleObject109.bin"/><Relationship Id="rId7" Type="http://schemas.openxmlformats.org/officeDocument/2006/relationships/oleObject" Target="../embeddings/oleObject111.bin"/><Relationship Id="rId12" Type="http://schemas.openxmlformats.org/officeDocument/2006/relationships/image" Target="../media/image136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133.wmf"/><Relationship Id="rId11" Type="http://schemas.openxmlformats.org/officeDocument/2006/relationships/oleObject" Target="../embeddings/oleObject113.bin"/><Relationship Id="rId5" Type="http://schemas.openxmlformats.org/officeDocument/2006/relationships/oleObject" Target="../embeddings/oleObject110.bin"/><Relationship Id="rId10" Type="http://schemas.openxmlformats.org/officeDocument/2006/relationships/image" Target="../media/image135.wmf"/><Relationship Id="rId4" Type="http://schemas.openxmlformats.org/officeDocument/2006/relationships/image" Target="../media/image132.wmf"/><Relationship Id="rId9" Type="http://schemas.openxmlformats.org/officeDocument/2006/relationships/oleObject" Target="../embeddings/oleObject112.bin"/><Relationship Id="rId14" Type="http://schemas.openxmlformats.org/officeDocument/2006/relationships/image" Target="../media/image137.w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139.wmf"/><Relationship Id="rId5" Type="http://schemas.openxmlformats.org/officeDocument/2006/relationships/oleObject" Target="../embeddings/oleObject116.bin"/><Relationship Id="rId4" Type="http://schemas.openxmlformats.org/officeDocument/2006/relationships/image" Target="../media/image138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7" Type="http://schemas.openxmlformats.org/officeDocument/2006/relationships/image" Target="../media/image3.wmf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9.bin"/><Relationship Id="rId3" Type="http://schemas.openxmlformats.org/officeDocument/2006/relationships/image" Target="../media/image144.png"/><Relationship Id="rId7" Type="http://schemas.openxmlformats.org/officeDocument/2006/relationships/image" Target="../media/image14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oleObject118.bin"/><Relationship Id="rId5" Type="http://schemas.openxmlformats.org/officeDocument/2006/relationships/image" Target="../media/image129.wmf"/><Relationship Id="rId4" Type="http://schemas.openxmlformats.org/officeDocument/2006/relationships/oleObject" Target="../embeddings/oleObject117.bin"/><Relationship Id="rId9" Type="http://schemas.openxmlformats.org/officeDocument/2006/relationships/image" Target="../media/image143.w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slideLayout" Target="../slideLayouts/slideLayout7.xml"/><Relationship Id="rId1" Type="http://schemas.openxmlformats.org/officeDocument/2006/relationships/video" Target="file:///C:\Users\admin\Desktop\vyuka-fpe\LS19-20\AJF\excitace.avi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6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jpeg"/><Relationship Id="rId2" Type="http://schemas.openxmlformats.org/officeDocument/2006/relationships/hyperlink" Target="http://artemis.osu.cz/mmfyz/" TargetMode="Externa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0.png"/><Relationship Id="rId4" Type="http://schemas.openxmlformats.org/officeDocument/2006/relationships/image" Target="../media/image149.gif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wmf"/><Relationship Id="rId13" Type="http://schemas.openxmlformats.org/officeDocument/2006/relationships/oleObject" Target="../embeddings/oleObject125.bin"/><Relationship Id="rId18" Type="http://schemas.openxmlformats.org/officeDocument/2006/relationships/image" Target="../media/image158.wmf"/><Relationship Id="rId3" Type="http://schemas.openxmlformats.org/officeDocument/2006/relationships/oleObject" Target="../embeddings/oleObject120.bin"/><Relationship Id="rId21" Type="http://schemas.openxmlformats.org/officeDocument/2006/relationships/oleObject" Target="../embeddings/oleObject129.bin"/><Relationship Id="rId7" Type="http://schemas.openxmlformats.org/officeDocument/2006/relationships/oleObject" Target="../embeddings/oleObject122.bin"/><Relationship Id="rId12" Type="http://schemas.openxmlformats.org/officeDocument/2006/relationships/image" Target="../media/image155.wmf"/><Relationship Id="rId17" Type="http://schemas.openxmlformats.org/officeDocument/2006/relationships/oleObject" Target="../embeddings/oleObject127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57.wmf"/><Relationship Id="rId20" Type="http://schemas.openxmlformats.org/officeDocument/2006/relationships/image" Target="../media/image159.wmf"/><Relationship Id="rId1" Type="http://schemas.openxmlformats.org/officeDocument/2006/relationships/vmlDrawing" Target="../drawings/vmlDrawing25.vml"/><Relationship Id="rId6" Type="http://schemas.openxmlformats.org/officeDocument/2006/relationships/image" Target="../media/image152.wmf"/><Relationship Id="rId11" Type="http://schemas.openxmlformats.org/officeDocument/2006/relationships/oleObject" Target="../embeddings/oleObject124.bin"/><Relationship Id="rId24" Type="http://schemas.openxmlformats.org/officeDocument/2006/relationships/image" Target="../media/image161.wmf"/><Relationship Id="rId5" Type="http://schemas.openxmlformats.org/officeDocument/2006/relationships/oleObject" Target="../embeddings/oleObject121.bin"/><Relationship Id="rId15" Type="http://schemas.openxmlformats.org/officeDocument/2006/relationships/oleObject" Target="../embeddings/oleObject126.bin"/><Relationship Id="rId23" Type="http://schemas.openxmlformats.org/officeDocument/2006/relationships/oleObject" Target="../embeddings/oleObject130.bin"/><Relationship Id="rId10" Type="http://schemas.openxmlformats.org/officeDocument/2006/relationships/image" Target="../media/image154.wmf"/><Relationship Id="rId19" Type="http://schemas.openxmlformats.org/officeDocument/2006/relationships/oleObject" Target="../embeddings/oleObject128.bin"/><Relationship Id="rId4" Type="http://schemas.openxmlformats.org/officeDocument/2006/relationships/image" Target="../media/image151.wmf"/><Relationship Id="rId9" Type="http://schemas.openxmlformats.org/officeDocument/2006/relationships/oleObject" Target="../embeddings/oleObject123.bin"/><Relationship Id="rId14" Type="http://schemas.openxmlformats.org/officeDocument/2006/relationships/image" Target="../media/image156.wmf"/><Relationship Id="rId22" Type="http://schemas.openxmlformats.org/officeDocument/2006/relationships/image" Target="../media/image160.w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4.wmf"/><Relationship Id="rId13" Type="http://schemas.openxmlformats.org/officeDocument/2006/relationships/oleObject" Target="../embeddings/oleObject136.bin"/><Relationship Id="rId18" Type="http://schemas.openxmlformats.org/officeDocument/2006/relationships/oleObject" Target="../embeddings/oleObject139.bin"/><Relationship Id="rId26" Type="http://schemas.openxmlformats.org/officeDocument/2006/relationships/oleObject" Target="../embeddings/oleObject143.bin"/><Relationship Id="rId3" Type="http://schemas.openxmlformats.org/officeDocument/2006/relationships/oleObject" Target="../embeddings/oleObject131.bin"/><Relationship Id="rId21" Type="http://schemas.openxmlformats.org/officeDocument/2006/relationships/image" Target="../media/image170.wmf"/><Relationship Id="rId7" Type="http://schemas.openxmlformats.org/officeDocument/2006/relationships/oleObject" Target="../embeddings/oleObject133.bin"/><Relationship Id="rId12" Type="http://schemas.openxmlformats.org/officeDocument/2006/relationships/image" Target="../media/image166.wmf"/><Relationship Id="rId17" Type="http://schemas.openxmlformats.org/officeDocument/2006/relationships/image" Target="../media/image168.wmf"/><Relationship Id="rId25" Type="http://schemas.openxmlformats.org/officeDocument/2006/relationships/image" Target="../media/image172.wmf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138.bin"/><Relationship Id="rId20" Type="http://schemas.openxmlformats.org/officeDocument/2006/relationships/oleObject" Target="../embeddings/oleObject140.bin"/><Relationship Id="rId29" Type="http://schemas.openxmlformats.org/officeDocument/2006/relationships/image" Target="../media/image174.wmf"/><Relationship Id="rId1" Type="http://schemas.openxmlformats.org/officeDocument/2006/relationships/vmlDrawing" Target="../drawings/vmlDrawing26.vml"/><Relationship Id="rId6" Type="http://schemas.openxmlformats.org/officeDocument/2006/relationships/image" Target="../media/image163.wmf"/><Relationship Id="rId11" Type="http://schemas.openxmlformats.org/officeDocument/2006/relationships/oleObject" Target="../embeddings/oleObject135.bin"/><Relationship Id="rId24" Type="http://schemas.openxmlformats.org/officeDocument/2006/relationships/oleObject" Target="../embeddings/oleObject142.bin"/><Relationship Id="rId5" Type="http://schemas.openxmlformats.org/officeDocument/2006/relationships/oleObject" Target="../embeddings/oleObject132.bin"/><Relationship Id="rId15" Type="http://schemas.openxmlformats.org/officeDocument/2006/relationships/image" Target="../media/image167.wmf"/><Relationship Id="rId23" Type="http://schemas.openxmlformats.org/officeDocument/2006/relationships/image" Target="../media/image171.wmf"/><Relationship Id="rId28" Type="http://schemas.openxmlformats.org/officeDocument/2006/relationships/oleObject" Target="../embeddings/oleObject144.bin"/><Relationship Id="rId10" Type="http://schemas.openxmlformats.org/officeDocument/2006/relationships/image" Target="../media/image165.wmf"/><Relationship Id="rId19" Type="http://schemas.openxmlformats.org/officeDocument/2006/relationships/image" Target="../media/image169.wmf"/><Relationship Id="rId4" Type="http://schemas.openxmlformats.org/officeDocument/2006/relationships/image" Target="../media/image162.wmf"/><Relationship Id="rId9" Type="http://schemas.openxmlformats.org/officeDocument/2006/relationships/oleObject" Target="../embeddings/oleObject134.bin"/><Relationship Id="rId14" Type="http://schemas.openxmlformats.org/officeDocument/2006/relationships/oleObject" Target="../embeddings/oleObject137.bin"/><Relationship Id="rId22" Type="http://schemas.openxmlformats.org/officeDocument/2006/relationships/oleObject" Target="../embeddings/oleObject141.bin"/><Relationship Id="rId27" Type="http://schemas.openxmlformats.org/officeDocument/2006/relationships/image" Target="../media/image173.w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1.wmf"/><Relationship Id="rId3" Type="http://schemas.openxmlformats.org/officeDocument/2006/relationships/oleObject" Target="../embeddings/oleObject145.bin"/><Relationship Id="rId7" Type="http://schemas.openxmlformats.org/officeDocument/2006/relationships/oleObject" Target="../embeddings/oleObject14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7.vml"/><Relationship Id="rId6" Type="http://schemas.openxmlformats.org/officeDocument/2006/relationships/image" Target="../media/image176.wmf"/><Relationship Id="rId5" Type="http://schemas.openxmlformats.org/officeDocument/2006/relationships/oleObject" Target="../embeddings/oleObject146.bin"/><Relationship Id="rId10" Type="http://schemas.openxmlformats.org/officeDocument/2006/relationships/image" Target="../media/image177.wmf"/><Relationship Id="rId4" Type="http://schemas.openxmlformats.org/officeDocument/2006/relationships/image" Target="../media/image175.wmf"/><Relationship Id="rId9" Type="http://schemas.openxmlformats.org/officeDocument/2006/relationships/oleObject" Target="../embeddings/oleObject148.bin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8.vml"/><Relationship Id="rId6" Type="http://schemas.openxmlformats.org/officeDocument/2006/relationships/image" Target="../media/image179.wmf"/><Relationship Id="rId5" Type="http://schemas.openxmlformats.org/officeDocument/2006/relationships/oleObject" Target="../embeddings/oleObject150.bin"/><Relationship Id="rId4" Type="http://schemas.openxmlformats.org/officeDocument/2006/relationships/image" Target="../media/image178.w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2.wmf"/><Relationship Id="rId13" Type="http://schemas.openxmlformats.org/officeDocument/2006/relationships/oleObject" Target="../embeddings/oleObject156.bin"/><Relationship Id="rId3" Type="http://schemas.openxmlformats.org/officeDocument/2006/relationships/oleObject" Target="../embeddings/oleObject151.bin"/><Relationship Id="rId7" Type="http://schemas.openxmlformats.org/officeDocument/2006/relationships/oleObject" Target="../embeddings/oleObject153.bin"/><Relationship Id="rId12" Type="http://schemas.openxmlformats.org/officeDocument/2006/relationships/image" Target="../media/image184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9.vml"/><Relationship Id="rId6" Type="http://schemas.openxmlformats.org/officeDocument/2006/relationships/image" Target="../media/image181.wmf"/><Relationship Id="rId11" Type="http://schemas.openxmlformats.org/officeDocument/2006/relationships/oleObject" Target="../embeddings/oleObject155.bin"/><Relationship Id="rId5" Type="http://schemas.openxmlformats.org/officeDocument/2006/relationships/oleObject" Target="../embeddings/oleObject152.bin"/><Relationship Id="rId10" Type="http://schemas.openxmlformats.org/officeDocument/2006/relationships/image" Target="../media/image183.wmf"/><Relationship Id="rId4" Type="http://schemas.openxmlformats.org/officeDocument/2006/relationships/image" Target="../media/image180.wmf"/><Relationship Id="rId9" Type="http://schemas.openxmlformats.org/officeDocument/2006/relationships/oleObject" Target="../embeddings/oleObject154.bin"/><Relationship Id="rId14" Type="http://schemas.openxmlformats.org/officeDocument/2006/relationships/image" Target="../media/image185.w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aip.org/history/electron/jjappara.htm" TargetMode="External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8.jpeg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7.jpeg"/><Relationship Id="rId5" Type="http://schemas.openxmlformats.org/officeDocument/2006/relationships/image" Target="../media/image6.wmf"/><Relationship Id="rId4" Type="http://schemas.openxmlformats.org/officeDocument/2006/relationships/oleObject" Target="../embeddings/oleObject2.bin"/><Relationship Id="rId9" Type="http://schemas.openxmlformats.org/officeDocument/2006/relationships/image" Target="../media/image9.gi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8.wmf"/><Relationship Id="rId13" Type="http://schemas.openxmlformats.org/officeDocument/2006/relationships/oleObject" Target="../embeddings/oleObject162.bin"/><Relationship Id="rId18" Type="http://schemas.openxmlformats.org/officeDocument/2006/relationships/image" Target="../media/image193.wmf"/><Relationship Id="rId26" Type="http://schemas.openxmlformats.org/officeDocument/2006/relationships/image" Target="../media/image197.wmf"/><Relationship Id="rId39" Type="http://schemas.openxmlformats.org/officeDocument/2006/relationships/oleObject" Target="../embeddings/oleObject178.bin"/><Relationship Id="rId3" Type="http://schemas.openxmlformats.org/officeDocument/2006/relationships/oleObject" Target="../embeddings/oleObject157.bin"/><Relationship Id="rId21" Type="http://schemas.openxmlformats.org/officeDocument/2006/relationships/oleObject" Target="../embeddings/oleObject166.bin"/><Relationship Id="rId34" Type="http://schemas.openxmlformats.org/officeDocument/2006/relationships/oleObject" Target="../embeddings/oleObject174.bin"/><Relationship Id="rId42" Type="http://schemas.openxmlformats.org/officeDocument/2006/relationships/oleObject" Target="../embeddings/oleObject180.bin"/><Relationship Id="rId7" Type="http://schemas.openxmlformats.org/officeDocument/2006/relationships/oleObject" Target="../embeddings/oleObject159.bin"/><Relationship Id="rId12" Type="http://schemas.openxmlformats.org/officeDocument/2006/relationships/image" Target="../media/image190.wmf"/><Relationship Id="rId17" Type="http://schemas.openxmlformats.org/officeDocument/2006/relationships/oleObject" Target="../embeddings/oleObject164.bin"/><Relationship Id="rId25" Type="http://schemas.openxmlformats.org/officeDocument/2006/relationships/oleObject" Target="../embeddings/oleObject168.bin"/><Relationship Id="rId33" Type="http://schemas.openxmlformats.org/officeDocument/2006/relationships/image" Target="../media/image199.wmf"/><Relationship Id="rId38" Type="http://schemas.openxmlformats.org/officeDocument/2006/relationships/oleObject" Target="../embeddings/oleObject177.bin"/><Relationship Id="rId46" Type="http://schemas.openxmlformats.org/officeDocument/2006/relationships/image" Target="../media/image203.w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92.wmf"/><Relationship Id="rId20" Type="http://schemas.openxmlformats.org/officeDocument/2006/relationships/image" Target="../media/image194.wmf"/><Relationship Id="rId29" Type="http://schemas.openxmlformats.org/officeDocument/2006/relationships/image" Target="../media/image198.wmf"/><Relationship Id="rId41" Type="http://schemas.openxmlformats.org/officeDocument/2006/relationships/oleObject" Target="../embeddings/oleObject179.bin"/><Relationship Id="rId1" Type="http://schemas.openxmlformats.org/officeDocument/2006/relationships/vmlDrawing" Target="../drawings/vmlDrawing30.vml"/><Relationship Id="rId6" Type="http://schemas.openxmlformats.org/officeDocument/2006/relationships/image" Target="../media/image187.wmf"/><Relationship Id="rId11" Type="http://schemas.openxmlformats.org/officeDocument/2006/relationships/oleObject" Target="../embeddings/oleObject161.bin"/><Relationship Id="rId24" Type="http://schemas.openxmlformats.org/officeDocument/2006/relationships/image" Target="../media/image196.wmf"/><Relationship Id="rId32" Type="http://schemas.openxmlformats.org/officeDocument/2006/relationships/oleObject" Target="../embeddings/oleObject173.bin"/><Relationship Id="rId37" Type="http://schemas.openxmlformats.org/officeDocument/2006/relationships/oleObject" Target="../embeddings/oleObject176.bin"/><Relationship Id="rId40" Type="http://schemas.openxmlformats.org/officeDocument/2006/relationships/image" Target="../media/image201.wmf"/><Relationship Id="rId45" Type="http://schemas.openxmlformats.org/officeDocument/2006/relationships/oleObject" Target="../embeddings/oleObject182.bin"/><Relationship Id="rId5" Type="http://schemas.openxmlformats.org/officeDocument/2006/relationships/oleObject" Target="../embeddings/oleObject158.bin"/><Relationship Id="rId15" Type="http://schemas.openxmlformats.org/officeDocument/2006/relationships/oleObject" Target="../embeddings/oleObject163.bin"/><Relationship Id="rId23" Type="http://schemas.openxmlformats.org/officeDocument/2006/relationships/oleObject" Target="../embeddings/oleObject167.bin"/><Relationship Id="rId28" Type="http://schemas.openxmlformats.org/officeDocument/2006/relationships/oleObject" Target="../embeddings/oleObject170.bin"/><Relationship Id="rId36" Type="http://schemas.openxmlformats.org/officeDocument/2006/relationships/image" Target="../media/image200.wmf"/><Relationship Id="rId10" Type="http://schemas.openxmlformats.org/officeDocument/2006/relationships/image" Target="../media/image189.wmf"/><Relationship Id="rId19" Type="http://schemas.openxmlformats.org/officeDocument/2006/relationships/oleObject" Target="../embeddings/oleObject165.bin"/><Relationship Id="rId31" Type="http://schemas.openxmlformats.org/officeDocument/2006/relationships/oleObject" Target="../embeddings/oleObject172.bin"/><Relationship Id="rId44" Type="http://schemas.openxmlformats.org/officeDocument/2006/relationships/image" Target="../media/image202.wmf"/><Relationship Id="rId4" Type="http://schemas.openxmlformats.org/officeDocument/2006/relationships/image" Target="../media/image186.wmf"/><Relationship Id="rId9" Type="http://schemas.openxmlformats.org/officeDocument/2006/relationships/oleObject" Target="../embeddings/oleObject160.bin"/><Relationship Id="rId14" Type="http://schemas.openxmlformats.org/officeDocument/2006/relationships/image" Target="../media/image191.wmf"/><Relationship Id="rId22" Type="http://schemas.openxmlformats.org/officeDocument/2006/relationships/image" Target="../media/image195.wmf"/><Relationship Id="rId27" Type="http://schemas.openxmlformats.org/officeDocument/2006/relationships/oleObject" Target="../embeddings/oleObject169.bin"/><Relationship Id="rId30" Type="http://schemas.openxmlformats.org/officeDocument/2006/relationships/oleObject" Target="../embeddings/oleObject171.bin"/><Relationship Id="rId35" Type="http://schemas.openxmlformats.org/officeDocument/2006/relationships/oleObject" Target="../embeddings/oleObject175.bin"/><Relationship Id="rId43" Type="http://schemas.openxmlformats.org/officeDocument/2006/relationships/oleObject" Target="../embeddings/oleObject181.bin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1.vml"/><Relationship Id="rId5" Type="http://schemas.openxmlformats.org/officeDocument/2006/relationships/image" Target="../media/image204.wmf"/><Relationship Id="rId4" Type="http://schemas.openxmlformats.org/officeDocument/2006/relationships/oleObject" Target="../embeddings/oleObject183.bin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2.vml"/><Relationship Id="rId5" Type="http://schemas.openxmlformats.org/officeDocument/2006/relationships/image" Target="../media/image207.png"/><Relationship Id="rId4" Type="http://schemas.openxmlformats.org/officeDocument/2006/relationships/image" Target="../media/image206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3.vml"/><Relationship Id="rId5" Type="http://schemas.openxmlformats.org/officeDocument/2006/relationships/image" Target="../media/image208.wmf"/><Relationship Id="rId4" Type="http://schemas.openxmlformats.org/officeDocument/2006/relationships/oleObject" Target="../embeddings/oleObject185.bin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2.wmf"/><Relationship Id="rId3" Type="http://schemas.openxmlformats.org/officeDocument/2006/relationships/oleObject" Target="../embeddings/oleObject186.bin"/><Relationship Id="rId7" Type="http://schemas.openxmlformats.org/officeDocument/2006/relationships/oleObject" Target="../embeddings/oleObject18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4.vml"/><Relationship Id="rId6" Type="http://schemas.openxmlformats.org/officeDocument/2006/relationships/image" Target="../media/image211.wmf"/><Relationship Id="rId5" Type="http://schemas.openxmlformats.org/officeDocument/2006/relationships/oleObject" Target="../embeddings/oleObject187.bin"/><Relationship Id="rId10" Type="http://schemas.openxmlformats.org/officeDocument/2006/relationships/image" Target="../media/image213.wmf"/><Relationship Id="rId4" Type="http://schemas.openxmlformats.org/officeDocument/2006/relationships/image" Target="../media/image210.wmf"/><Relationship Id="rId9" Type="http://schemas.openxmlformats.org/officeDocument/2006/relationships/oleObject" Target="../embeddings/oleObject189.bin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6.wmf"/><Relationship Id="rId3" Type="http://schemas.openxmlformats.org/officeDocument/2006/relationships/oleObject" Target="../embeddings/oleObject190.bin"/><Relationship Id="rId7" Type="http://schemas.openxmlformats.org/officeDocument/2006/relationships/oleObject" Target="../embeddings/oleObject19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5.vml"/><Relationship Id="rId6" Type="http://schemas.openxmlformats.org/officeDocument/2006/relationships/image" Target="../media/image215.wmf"/><Relationship Id="rId5" Type="http://schemas.openxmlformats.org/officeDocument/2006/relationships/oleObject" Target="../embeddings/oleObject191.bin"/><Relationship Id="rId4" Type="http://schemas.openxmlformats.org/officeDocument/2006/relationships/image" Target="../media/image214.w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jpeg"/><Relationship Id="rId2" Type="http://schemas.openxmlformats.org/officeDocument/2006/relationships/hyperlink" Target="http://scienceworld.wolfram.com/biography/photo-credits.html#Pauli" TargetMode="Externa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9.png"/><Relationship Id="rId4" Type="http://schemas.openxmlformats.org/officeDocument/2006/relationships/image" Target="../media/image218.jpe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2.wmf"/><Relationship Id="rId13" Type="http://schemas.openxmlformats.org/officeDocument/2006/relationships/oleObject" Target="../embeddings/oleObject198.bin"/><Relationship Id="rId3" Type="http://schemas.openxmlformats.org/officeDocument/2006/relationships/oleObject" Target="../embeddings/oleObject193.bin"/><Relationship Id="rId7" Type="http://schemas.openxmlformats.org/officeDocument/2006/relationships/oleObject" Target="../embeddings/oleObject195.bin"/><Relationship Id="rId12" Type="http://schemas.openxmlformats.org/officeDocument/2006/relationships/image" Target="../media/image224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6.vml"/><Relationship Id="rId6" Type="http://schemas.openxmlformats.org/officeDocument/2006/relationships/image" Target="../media/image221.wmf"/><Relationship Id="rId11" Type="http://schemas.openxmlformats.org/officeDocument/2006/relationships/oleObject" Target="../embeddings/oleObject197.bin"/><Relationship Id="rId5" Type="http://schemas.openxmlformats.org/officeDocument/2006/relationships/oleObject" Target="../embeddings/oleObject194.bin"/><Relationship Id="rId10" Type="http://schemas.openxmlformats.org/officeDocument/2006/relationships/image" Target="../media/image223.wmf"/><Relationship Id="rId4" Type="http://schemas.openxmlformats.org/officeDocument/2006/relationships/image" Target="../media/image220.wmf"/><Relationship Id="rId9" Type="http://schemas.openxmlformats.org/officeDocument/2006/relationships/oleObject" Target="../embeddings/oleObject196.bin"/><Relationship Id="rId14" Type="http://schemas.openxmlformats.org/officeDocument/2006/relationships/image" Target="../media/image225.w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8.wmf"/><Relationship Id="rId13" Type="http://schemas.openxmlformats.org/officeDocument/2006/relationships/oleObject" Target="../embeddings/oleObject204.bin"/><Relationship Id="rId18" Type="http://schemas.openxmlformats.org/officeDocument/2006/relationships/image" Target="../media/image233.wmf"/><Relationship Id="rId26" Type="http://schemas.openxmlformats.org/officeDocument/2006/relationships/image" Target="../media/image237.wmf"/><Relationship Id="rId3" Type="http://schemas.openxmlformats.org/officeDocument/2006/relationships/oleObject" Target="../embeddings/oleObject199.bin"/><Relationship Id="rId21" Type="http://schemas.openxmlformats.org/officeDocument/2006/relationships/oleObject" Target="../embeddings/oleObject208.bin"/><Relationship Id="rId34" Type="http://schemas.openxmlformats.org/officeDocument/2006/relationships/image" Target="../media/image241.wmf"/><Relationship Id="rId7" Type="http://schemas.openxmlformats.org/officeDocument/2006/relationships/oleObject" Target="../embeddings/oleObject201.bin"/><Relationship Id="rId12" Type="http://schemas.openxmlformats.org/officeDocument/2006/relationships/image" Target="../media/image230.wmf"/><Relationship Id="rId17" Type="http://schemas.openxmlformats.org/officeDocument/2006/relationships/oleObject" Target="../embeddings/oleObject206.bin"/><Relationship Id="rId25" Type="http://schemas.openxmlformats.org/officeDocument/2006/relationships/oleObject" Target="../embeddings/oleObject210.bin"/><Relationship Id="rId33" Type="http://schemas.openxmlformats.org/officeDocument/2006/relationships/oleObject" Target="../embeddings/oleObject214.bin"/><Relationship Id="rId38" Type="http://schemas.openxmlformats.org/officeDocument/2006/relationships/image" Target="../media/image243.w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232.wmf"/><Relationship Id="rId20" Type="http://schemas.openxmlformats.org/officeDocument/2006/relationships/image" Target="../media/image234.wmf"/><Relationship Id="rId29" Type="http://schemas.openxmlformats.org/officeDocument/2006/relationships/oleObject" Target="../embeddings/oleObject212.bin"/><Relationship Id="rId1" Type="http://schemas.openxmlformats.org/officeDocument/2006/relationships/vmlDrawing" Target="../drawings/vmlDrawing37.vml"/><Relationship Id="rId6" Type="http://schemas.openxmlformats.org/officeDocument/2006/relationships/image" Target="../media/image227.wmf"/><Relationship Id="rId11" Type="http://schemas.openxmlformats.org/officeDocument/2006/relationships/oleObject" Target="../embeddings/oleObject203.bin"/><Relationship Id="rId24" Type="http://schemas.openxmlformats.org/officeDocument/2006/relationships/image" Target="../media/image236.wmf"/><Relationship Id="rId32" Type="http://schemas.openxmlformats.org/officeDocument/2006/relationships/image" Target="../media/image240.wmf"/><Relationship Id="rId37" Type="http://schemas.openxmlformats.org/officeDocument/2006/relationships/oleObject" Target="../embeddings/oleObject216.bin"/><Relationship Id="rId5" Type="http://schemas.openxmlformats.org/officeDocument/2006/relationships/oleObject" Target="../embeddings/oleObject200.bin"/><Relationship Id="rId15" Type="http://schemas.openxmlformats.org/officeDocument/2006/relationships/oleObject" Target="../embeddings/oleObject205.bin"/><Relationship Id="rId23" Type="http://schemas.openxmlformats.org/officeDocument/2006/relationships/oleObject" Target="../embeddings/oleObject209.bin"/><Relationship Id="rId28" Type="http://schemas.openxmlformats.org/officeDocument/2006/relationships/image" Target="../media/image238.wmf"/><Relationship Id="rId36" Type="http://schemas.openxmlformats.org/officeDocument/2006/relationships/image" Target="../media/image242.wmf"/><Relationship Id="rId10" Type="http://schemas.openxmlformats.org/officeDocument/2006/relationships/image" Target="../media/image229.wmf"/><Relationship Id="rId19" Type="http://schemas.openxmlformats.org/officeDocument/2006/relationships/oleObject" Target="../embeddings/oleObject207.bin"/><Relationship Id="rId31" Type="http://schemas.openxmlformats.org/officeDocument/2006/relationships/oleObject" Target="../embeddings/oleObject213.bin"/><Relationship Id="rId4" Type="http://schemas.openxmlformats.org/officeDocument/2006/relationships/image" Target="../media/image226.wmf"/><Relationship Id="rId9" Type="http://schemas.openxmlformats.org/officeDocument/2006/relationships/oleObject" Target="../embeddings/oleObject202.bin"/><Relationship Id="rId14" Type="http://schemas.openxmlformats.org/officeDocument/2006/relationships/image" Target="../media/image231.wmf"/><Relationship Id="rId22" Type="http://schemas.openxmlformats.org/officeDocument/2006/relationships/image" Target="../media/image235.wmf"/><Relationship Id="rId27" Type="http://schemas.openxmlformats.org/officeDocument/2006/relationships/oleObject" Target="../embeddings/oleObject211.bin"/><Relationship Id="rId30" Type="http://schemas.openxmlformats.org/officeDocument/2006/relationships/image" Target="../media/image239.wmf"/><Relationship Id="rId35" Type="http://schemas.openxmlformats.org/officeDocument/2006/relationships/oleObject" Target="../embeddings/oleObject215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6.wmf"/><Relationship Id="rId13" Type="http://schemas.openxmlformats.org/officeDocument/2006/relationships/oleObject" Target="../embeddings/oleObject222.bin"/><Relationship Id="rId18" Type="http://schemas.openxmlformats.org/officeDocument/2006/relationships/image" Target="../media/image251.wmf"/><Relationship Id="rId3" Type="http://schemas.openxmlformats.org/officeDocument/2006/relationships/oleObject" Target="../embeddings/oleObject217.bin"/><Relationship Id="rId7" Type="http://schemas.openxmlformats.org/officeDocument/2006/relationships/oleObject" Target="../embeddings/oleObject219.bin"/><Relationship Id="rId12" Type="http://schemas.openxmlformats.org/officeDocument/2006/relationships/image" Target="../media/image248.wmf"/><Relationship Id="rId17" Type="http://schemas.openxmlformats.org/officeDocument/2006/relationships/oleObject" Target="../embeddings/oleObject224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250.wmf"/><Relationship Id="rId1" Type="http://schemas.openxmlformats.org/officeDocument/2006/relationships/vmlDrawing" Target="../drawings/vmlDrawing38.vml"/><Relationship Id="rId6" Type="http://schemas.openxmlformats.org/officeDocument/2006/relationships/image" Target="../media/image245.wmf"/><Relationship Id="rId11" Type="http://schemas.openxmlformats.org/officeDocument/2006/relationships/oleObject" Target="../embeddings/oleObject221.bin"/><Relationship Id="rId5" Type="http://schemas.openxmlformats.org/officeDocument/2006/relationships/oleObject" Target="../embeddings/oleObject218.bin"/><Relationship Id="rId15" Type="http://schemas.openxmlformats.org/officeDocument/2006/relationships/oleObject" Target="../embeddings/oleObject223.bin"/><Relationship Id="rId10" Type="http://schemas.openxmlformats.org/officeDocument/2006/relationships/image" Target="../media/image247.wmf"/><Relationship Id="rId4" Type="http://schemas.openxmlformats.org/officeDocument/2006/relationships/image" Target="../media/image244.wmf"/><Relationship Id="rId9" Type="http://schemas.openxmlformats.org/officeDocument/2006/relationships/oleObject" Target="../embeddings/oleObject220.bin"/><Relationship Id="rId14" Type="http://schemas.openxmlformats.org/officeDocument/2006/relationships/image" Target="../media/image249.w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1.jpeg"/><Relationship Id="rId2" Type="http://schemas.openxmlformats.org/officeDocument/2006/relationships/audio" Target="file:///D:\vyuka\thomson-&#345;e&#269;.wav" TargetMode="Externa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0.wmf"/><Relationship Id="rId5" Type="http://schemas.openxmlformats.org/officeDocument/2006/relationships/oleObject" Target="../embeddings/oleObject3.bin"/><Relationship Id="rId10" Type="http://schemas.openxmlformats.org/officeDocument/2006/relationships/image" Target="../media/image13.jpeg"/><Relationship Id="rId4" Type="http://schemas.openxmlformats.org/officeDocument/2006/relationships/notesSlide" Target="../notesSlides/notesSlide5.xml"/><Relationship Id="rId9" Type="http://schemas.openxmlformats.org/officeDocument/2006/relationships/hyperlink" Target="http://www.aip.org/history/electron/jjchair.htm" TargetMode="Externa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wmf"/><Relationship Id="rId13" Type="http://schemas.openxmlformats.org/officeDocument/2006/relationships/oleObject" Target="../embeddings/oleObject230.bin"/><Relationship Id="rId18" Type="http://schemas.openxmlformats.org/officeDocument/2006/relationships/image" Target="../media/image256.wmf"/><Relationship Id="rId26" Type="http://schemas.openxmlformats.org/officeDocument/2006/relationships/image" Target="../media/image260.wmf"/><Relationship Id="rId3" Type="http://schemas.openxmlformats.org/officeDocument/2006/relationships/oleObject" Target="../embeddings/oleObject225.bin"/><Relationship Id="rId21" Type="http://schemas.openxmlformats.org/officeDocument/2006/relationships/oleObject" Target="../embeddings/oleObject234.bin"/><Relationship Id="rId34" Type="http://schemas.openxmlformats.org/officeDocument/2006/relationships/image" Target="../media/image263.wmf"/><Relationship Id="rId7" Type="http://schemas.openxmlformats.org/officeDocument/2006/relationships/oleObject" Target="../embeddings/oleObject227.bin"/><Relationship Id="rId12" Type="http://schemas.openxmlformats.org/officeDocument/2006/relationships/image" Target="../media/image253.wmf"/><Relationship Id="rId17" Type="http://schemas.openxmlformats.org/officeDocument/2006/relationships/oleObject" Target="../embeddings/oleObject232.bin"/><Relationship Id="rId25" Type="http://schemas.openxmlformats.org/officeDocument/2006/relationships/oleObject" Target="../embeddings/oleObject236.bin"/><Relationship Id="rId33" Type="http://schemas.openxmlformats.org/officeDocument/2006/relationships/oleObject" Target="../embeddings/oleObject240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255.wmf"/><Relationship Id="rId20" Type="http://schemas.openxmlformats.org/officeDocument/2006/relationships/image" Target="../media/image257.wmf"/><Relationship Id="rId29" Type="http://schemas.openxmlformats.org/officeDocument/2006/relationships/oleObject" Target="../embeddings/oleObject238.bin"/><Relationship Id="rId1" Type="http://schemas.openxmlformats.org/officeDocument/2006/relationships/vmlDrawing" Target="../drawings/vmlDrawing39.vml"/><Relationship Id="rId6" Type="http://schemas.openxmlformats.org/officeDocument/2006/relationships/image" Target="../media/image96.wmf"/><Relationship Id="rId11" Type="http://schemas.openxmlformats.org/officeDocument/2006/relationships/oleObject" Target="../embeddings/oleObject229.bin"/><Relationship Id="rId24" Type="http://schemas.openxmlformats.org/officeDocument/2006/relationships/image" Target="../media/image259.wmf"/><Relationship Id="rId32" Type="http://schemas.openxmlformats.org/officeDocument/2006/relationships/image" Target="../media/image262.wmf"/><Relationship Id="rId5" Type="http://schemas.openxmlformats.org/officeDocument/2006/relationships/oleObject" Target="../embeddings/oleObject226.bin"/><Relationship Id="rId15" Type="http://schemas.openxmlformats.org/officeDocument/2006/relationships/oleObject" Target="../embeddings/oleObject231.bin"/><Relationship Id="rId23" Type="http://schemas.openxmlformats.org/officeDocument/2006/relationships/oleObject" Target="../embeddings/oleObject235.bin"/><Relationship Id="rId28" Type="http://schemas.openxmlformats.org/officeDocument/2006/relationships/image" Target="../media/image261.wmf"/><Relationship Id="rId36" Type="http://schemas.openxmlformats.org/officeDocument/2006/relationships/image" Target="../media/image264.wmf"/><Relationship Id="rId10" Type="http://schemas.openxmlformats.org/officeDocument/2006/relationships/image" Target="../media/image252.wmf"/><Relationship Id="rId19" Type="http://schemas.openxmlformats.org/officeDocument/2006/relationships/oleObject" Target="../embeddings/oleObject233.bin"/><Relationship Id="rId31" Type="http://schemas.openxmlformats.org/officeDocument/2006/relationships/oleObject" Target="../embeddings/oleObject239.bin"/><Relationship Id="rId4" Type="http://schemas.openxmlformats.org/officeDocument/2006/relationships/image" Target="../media/image75.wmf"/><Relationship Id="rId9" Type="http://schemas.openxmlformats.org/officeDocument/2006/relationships/oleObject" Target="../embeddings/oleObject228.bin"/><Relationship Id="rId14" Type="http://schemas.openxmlformats.org/officeDocument/2006/relationships/image" Target="../media/image254.wmf"/><Relationship Id="rId22" Type="http://schemas.openxmlformats.org/officeDocument/2006/relationships/image" Target="../media/image258.wmf"/><Relationship Id="rId27" Type="http://schemas.openxmlformats.org/officeDocument/2006/relationships/oleObject" Target="../embeddings/oleObject237.bin"/><Relationship Id="rId30" Type="http://schemas.openxmlformats.org/officeDocument/2006/relationships/image" Target="../media/image142.wmf"/><Relationship Id="rId35" Type="http://schemas.openxmlformats.org/officeDocument/2006/relationships/oleObject" Target="../embeddings/oleObject241.bin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hyperlink" Target="http://www.aip.org/history/heisenberg/p01.htm" TargetMode="External"/><Relationship Id="rId13" Type="http://schemas.openxmlformats.org/officeDocument/2006/relationships/image" Target="../media/image267.wmf"/><Relationship Id="rId3" Type="http://schemas.openxmlformats.org/officeDocument/2006/relationships/oleObject" Target="../embeddings/oleObject242.bin"/><Relationship Id="rId7" Type="http://schemas.openxmlformats.org/officeDocument/2006/relationships/image" Target="../media/image268.jpeg"/><Relationship Id="rId12" Type="http://schemas.openxmlformats.org/officeDocument/2006/relationships/oleObject" Target="../embeddings/oleObject24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0.vml"/><Relationship Id="rId6" Type="http://schemas.openxmlformats.org/officeDocument/2006/relationships/image" Target="../media/image265.wmf"/><Relationship Id="rId11" Type="http://schemas.openxmlformats.org/officeDocument/2006/relationships/image" Target="../media/image266.wmf"/><Relationship Id="rId5" Type="http://schemas.openxmlformats.org/officeDocument/2006/relationships/oleObject" Target="../embeddings/oleObject243.bin"/><Relationship Id="rId10" Type="http://schemas.openxmlformats.org/officeDocument/2006/relationships/oleObject" Target="../embeddings/oleObject244.bin"/><Relationship Id="rId4" Type="http://schemas.openxmlformats.org/officeDocument/2006/relationships/image" Target="../media/image75.wmf"/><Relationship Id="rId9" Type="http://schemas.openxmlformats.org/officeDocument/2006/relationships/image" Target="../media/image269.gif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1.wmf"/><Relationship Id="rId3" Type="http://schemas.openxmlformats.org/officeDocument/2006/relationships/oleObject" Target="../embeddings/oleObject246.bin"/><Relationship Id="rId7" Type="http://schemas.openxmlformats.org/officeDocument/2006/relationships/oleObject" Target="../embeddings/oleObject24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1.vml"/><Relationship Id="rId6" Type="http://schemas.openxmlformats.org/officeDocument/2006/relationships/image" Target="../media/image270.wmf"/><Relationship Id="rId5" Type="http://schemas.openxmlformats.org/officeDocument/2006/relationships/oleObject" Target="../embeddings/oleObject247.bin"/><Relationship Id="rId10" Type="http://schemas.openxmlformats.org/officeDocument/2006/relationships/image" Target="../media/image272.wmf"/><Relationship Id="rId4" Type="http://schemas.openxmlformats.org/officeDocument/2006/relationships/image" Target="../media/image221.wmf"/><Relationship Id="rId9" Type="http://schemas.openxmlformats.org/officeDocument/2006/relationships/oleObject" Target="../embeddings/oleObject249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2.vml"/><Relationship Id="rId4" Type="http://schemas.openxmlformats.org/officeDocument/2006/relationships/image" Target="../media/image273.w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3.vml"/><Relationship Id="rId4" Type="http://schemas.openxmlformats.org/officeDocument/2006/relationships/image" Target="../media/image274.wmf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7.wmf"/><Relationship Id="rId3" Type="http://schemas.openxmlformats.org/officeDocument/2006/relationships/oleObject" Target="../embeddings/oleObject252.bin"/><Relationship Id="rId7" Type="http://schemas.openxmlformats.org/officeDocument/2006/relationships/oleObject" Target="../embeddings/oleObject254.bin"/><Relationship Id="rId12" Type="http://schemas.openxmlformats.org/officeDocument/2006/relationships/image" Target="../media/image27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4.vml"/><Relationship Id="rId6" Type="http://schemas.openxmlformats.org/officeDocument/2006/relationships/image" Target="../media/image276.wmf"/><Relationship Id="rId11" Type="http://schemas.openxmlformats.org/officeDocument/2006/relationships/oleObject" Target="../embeddings/oleObject256.bin"/><Relationship Id="rId5" Type="http://schemas.openxmlformats.org/officeDocument/2006/relationships/oleObject" Target="../embeddings/oleObject253.bin"/><Relationship Id="rId10" Type="http://schemas.openxmlformats.org/officeDocument/2006/relationships/image" Target="../media/image278.wmf"/><Relationship Id="rId4" Type="http://schemas.openxmlformats.org/officeDocument/2006/relationships/image" Target="../media/image275.wmf"/><Relationship Id="rId9" Type="http://schemas.openxmlformats.org/officeDocument/2006/relationships/oleObject" Target="../embeddings/oleObject255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5.vml"/><Relationship Id="rId6" Type="http://schemas.openxmlformats.org/officeDocument/2006/relationships/image" Target="../media/image280.wmf"/><Relationship Id="rId5" Type="http://schemas.openxmlformats.org/officeDocument/2006/relationships/oleObject" Target="../embeddings/oleObject258.bin"/><Relationship Id="rId4" Type="http://schemas.openxmlformats.org/officeDocument/2006/relationships/image" Target="../media/image221.wmf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3.wmf"/><Relationship Id="rId3" Type="http://schemas.openxmlformats.org/officeDocument/2006/relationships/oleObject" Target="../embeddings/oleObject259.bin"/><Relationship Id="rId7" Type="http://schemas.openxmlformats.org/officeDocument/2006/relationships/oleObject" Target="../embeddings/oleObject26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6.vml"/><Relationship Id="rId6" Type="http://schemas.openxmlformats.org/officeDocument/2006/relationships/image" Target="../media/image282.wmf"/><Relationship Id="rId5" Type="http://schemas.openxmlformats.org/officeDocument/2006/relationships/oleObject" Target="../embeddings/oleObject260.bin"/><Relationship Id="rId10" Type="http://schemas.openxmlformats.org/officeDocument/2006/relationships/image" Target="../media/image284.wmf"/><Relationship Id="rId4" Type="http://schemas.openxmlformats.org/officeDocument/2006/relationships/image" Target="../media/image281.wmf"/><Relationship Id="rId9" Type="http://schemas.openxmlformats.org/officeDocument/2006/relationships/oleObject" Target="../embeddings/oleObject262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jpeg"/><Relationship Id="rId2" Type="http://schemas.openxmlformats.org/officeDocument/2006/relationships/image" Target="../media/image285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7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png"/><Relationship Id="rId7" Type="http://schemas.openxmlformats.org/officeDocument/2006/relationships/image" Target="../media/image28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7.vml"/><Relationship Id="rId6" Type="http://schemas.openxmlformats.org/officeDocument/2006/relationships/oleObject" Target="../embeddings/oleObject264.bin"/><Relationship Id="rId5" Type="http://schemas.openxmlformats.org/officeDocument/2006/relationships/image" Target="../media/image288.wmf"/><Relationship Id="rId4" Type="http://schemas.openxmlformats.org/officeDocument/2006/relationships/oleObject" Target="../embeddings/oleObject263.bin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ip.org/history/electron/jjequip.htm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5.png"/><Relationship Id="rId4" Type="http://schemas.openxmlformats.org/officeDocument/2006/relationships/image" Target="../media/image14.jpe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2.wmf"/><Relationship Id="rId3" Type="http://schemas.openxmlformats.org/officeDocument/2006/relationships/oleObject" Target="../embeddings/oleObject265.bin"/><Relationship Id="rId7" Type="http://schemas.openxmlformats.org/officeDocument/2006/relationships/oleObject" Target="../embeddings/oleObject267.bin"/><Relationship Id="rId12" Type="http://schemas.openxmlformats.org/officeDocument/2006/relationships/image" Target="../media/image294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8.vml"/><Relationship Id="rId6" Type="http://schemas.openxmlformats.org/officeDocument/2006/relationships/image" Target="../media/image291.wmf"/><Relationship Id="rId11" Type="http://schemas.openxmlformats.org/officeDocument/2006/relationships/oleObject" Target="../embeddings/oleObject269.bin"/><Relationship Id="rId5" Type="http://schemas.openxmlformats.org/officeDocument/2006/relationships/oleObject" Target="../embeddings/oleObject266.bin"/><Relationship Id="rId10" Type="http://schemas.openxmlformats.org/officeDocument/2006/relationships/image" Target="../media/image293.wmf"/><Relationship Id="rId4" Type="http://schemas.openxmlformats.org/officeDocument/2006/relationships/image" Target="../media/image290.wmf"/><Relationship Id="rId9" Type="http://schemas.openxmlformats.org/officeDocument/2006/relationships/oleObject" Target="../embeddings/oleObject268.bin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7.wmf"/><Relationship Id="rId3" Type="http://schemas.openxmlformats.org/officeDocument/2006/relationships/oleObject" Target="../embeddings/oleObject270.bin"/><Relationship Id="rId7" Type="http://schemas.openxmlformats.org/officeDocument/2006/relationships/oleObject" Target="../embeddings/oleObject27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9.vml"/><Relationship Id="rId6" Type="http://schemas.openxmlformats.org/officeDocument/2006/relationships/image" Target="../media/image296.wmf"/><Relationship Id="rId5" Type="http://schemas.openxmlformats.org/officeDocument/2006/relationships/oleObject" Target="../embeddings/oleObject271.bin"/><Relationship Id="rId4" Type="http://schemas.openxmlformats.org/officeDocument/2006/relationships/image" Target="../media/image295.wmf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0.wmf"/><Relationship Id="rId13" Type="http://schemas.openxmlformats.org/officeDocument/2006/relationships/oleObject" Target="../embeddings/oleObject278.bin"/><Relationship Id="rId18" Type="http://schemas.openxmlformats.org/officeDocument/2006/relationships/oleObject" Target="../embeddings/oleObject281.bin"/><Relationship Id="rId26" Type="http://schemas.openxmlformats.org/officeDocument/2006/relationships/image" Target="../media/image308.wmf"/><Relationship Id="rId3" Type="http://schemas.openxmlformats.org/officeDocument/2006/relationships/oleObject" Target="../embeddings/oleObject273.bin"/><Relationship Id="rId21" Type="http://schemas.openxmlformats.org/officeDocument/2006/relationships/image" Target="../media/image306.wmf"/><Relationship Id="rId7" Type="http://schemas.openxmlformats.org/officeDocument/2006/relationships/oleObject" Target="../embeddings/oleObject275.bin"/><Relationship Id="rId12" Type="http://schemas.openxmlformats.org/officeDocument/2006/relationships/image" Target="../media/image302.wmf"/><Relationship Id="rId17" Type="http://schemas.openxmlformats.org/officeDocument/2006/relationships/oleObject" Target="../embeddings/oleObject280.bin"/><Relationship Id="rId25" Type="http://schemas.openxmlformats.org/officeDocument/2006/relationships/oleObject" Target="../embeddings/oleObject285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304.wmf"/><Relationship Id="rId20" Type="http://schemas.openxmlformats.org/officeDocument/2006/relationships/oleObject" Target="../embeddings/oleObject282.bin"/><Relationship Id="rId29" Type="http://schemas.openxmlformats.org/officeDocument/2006/relationships/oleObject" Target="../embeddings/oleObject287.bin"/><Relationship Id="rId1" Type="http://schemas.openxmlformats.org/officeDocument/2006/relationships/vmlDrawing" Target="../drawings/vmlDrawing50.vml"/><Relationship Id="rId6" Type="http://schemas.openxmlformats.org/officeDocument/2006/relationships/image" Target="../media/image299.wmf"/><Relationship Id="rId11" Type="http://schemas.openxmlformats.org/officeDocument/2006/relationships/oleObject" Target="../embeddings/oleObject277.bin"/><Relationship Id="rId24" Type="http://schemas.openxmlformats.org/officeDocument/2006/relationships/image" Target="../media/image307.wmf"/><Relationship Id="rId5" Type="http://schemas.openxmlformats.org/officeDocument/2006/relationships/oleObject" Target="../embeddings/oleObject274.bin"/><Relationship Id="rId15" Type="http://schemas.openxmlformats.org/officeDocument/2006/relationships/oleObject" Target="../embeddings/oleObject279.bin"/><Relationship Id="rId23" Type="http://schemas.openxmlformats.org/officeDocument/2006/relationships/oleObject" Target="../embeddings/oleObject284.bin"/><Relationship Id="rId28" Type="http://schemas.openxmlformats.org/officeDocument/2006/relationships/image" Target="../media/image309.wmf"/><Relationship Id="rId10" Type="http://schemas.openxmlformats.org/officeDocument/2006/relationships/image" Target="../media/image301.wmf"/><Relationship Id="rId19" Type="http://schemas.openxmlformats.org/officeDocument/2006/relationships/image" Target="../media/image305.wmf"/><Relationship Id="rId4" Type="http://schemas.openxmlformats.org/officeDocument/2006/relationships/image" Target="../media/image298.wmf"/><Relationship Id="rId9" Type="http://schemas.openxmlformats.org/officeDocument/2006/relationships/oleObject" Target="../embeddings/oleObject276.bin"/><Relationship Id="rId14" Type="http://schemas.openxmlformats.org/officeDocument/2006/relationships/image" Target="../media/image303.wmf"/><Relationship Id="rId22" Type="http://schemas.openxmlformats.org/officeDocument/2006/relationships/oleObject" Target="../embeddings/oleObject283.bin"/><Relationship Id="rId27" Type="http://schemas.openxmlformats.org/officeDocument/2006/relationships/oleObject" Target="../embeddings/oleObject286.bin"/><Relationship Id="rId30" Type="http://schemas.openxmlformats.org/officeDocument/2006/relationships/image" Target="../media/image310.wmf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3.wmf"/><Relationship Id="rId3" Type="http://schemas.openxmlformats.org/officeDocument/2006/relationships/oleObject" Target="../embeddings/oleObject288.bin"/><Relationship Id="rId7" Type="http://schemas.openxmlformats.org/officeDocument/2006/relationships/oleObject" Target="../embeddings/oleObject29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1.vml"/><Relationship Id="rId6" Type="http://schemas.openxmlformats.org/officeDocument/2006/relationships/image" Target="../media/image312.wmf"/><Relationship Id="rId5" Type="http://schemas.openxmlformats.org/officeDocument/2006/relationships/oleObject" Target="../embeddings/oleObject289.bin"/><Relationship Id="rId4" Type="http://schemas.openxmlformats.org/officeDocument/2006/relationships/image" Target="../media/image311.w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2.vml"/><Relationship Id="rId4" Type="http://schemas.openxmlformats.org/officeDocument/2006/relationships/image" Target="../media/image314.emf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7.wmf"/><Relationship Id="rId3" Type="http://schemas.openxmlformats.org/officeDocument/2006/relationships/oleObject" Target="../embeddings/oleObject292.bin"/><Relationship Id="rId7" Type="http://schemas.openxmlformats.org/officeDocument/2006/relationships/oleObject" Target="../embeddings/oleObject29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3.vml"/><Relationship Id="rId6" Type="http://schemas.openxmlformats.org/officeDocument/2006/relationships/image" Target="../media/image316.wmf"/><Relationship Id="rId5" Type="http://schemas.openxmlformats.org/officeDocument/2006/relationships/oleObject" Target="../embeddings/oleObject293.bin"/><Relationship Id="rId4" Type="http://schemas.openxmlformats.org/officeDocument/2006/relationships/image" Target="../media/image315.wmf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9.wmf"/><Relationship Id="rId13" Type="http://schemas.openxmlformats.org/officeDocument/2006/relationships/oleObject" Target="../embeddings/oleObject300.bin"/><Relationship Id="rId18" Type="http://schemas.openxmlformats.org/officeDocument/2006/relationships/image" Target="../media/image324.wmf"/><Relationship Id="rId3" Type="http://schemas.openxmlformats.org/officeDocument/2006/relationships/oleObject" Target="../embeddings/oleObject295.bin"/><Relationship Id="rId21" Type="http://schemas.openxmlformats.org/officeDocument/2006/relationships/oleObject" Target="../embeddings/oleObject304.bin"/><Relationship Id="rId7" Type="http://schemas.openxmlformats.org/officeDocument/2006/relationships/oleObject" Target="../embeddings/oleObject297.bin"/><Relationship Id="rId12" Type="http://schemas.openxmlformats.org/officeDocument/2006/relationships/image" Target="../media/image321.wmf"/><Relationship Id="rId17" Type="http://schemas.openxmlformats.org/officeDocument/2006/relationships/oleObject" Target="../embeddings/oleObject302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323.wmf"/><Relationship Id="rId20" Type="http://schemas.openxmlformats.org/officeDocument/2006/relationships/image" Target="../media/image325.wmf"/><Relationship Id="rId1" Type="http://schemas.openxmlformats.org/officeDocument/2006/relationships/vmlDrawing" Target="../drawings/vmlDrawing54.vml"/><Relationship Id="rId6" Type="http://schemas.openxmlformats.org/officeDocument/2006/relationships/image" Target="../media/image318.wmf"/><Relationship Id="rId11" Type="http://schemas.openxmlformats.org/officeDocument/2006/relationships/oleObject" Target="../embeddings/oleObject299.bin"/><Relationship Id="rId5" Type="http://schemas.openxmlformats.org/officeDocument/2006/relationships/oleObject" Target="../embeddings/oleObject296.bin"/><Relationship Id="rId15" Type="http://schemas.openxmlformats.org/officeDocument/2006/relationships/oleObject" Target="../embeddings/oleObject301.bin"/><Relationship Id="rId10" Type="http://schemas.openxmlformats.org/officeDocument/2006/relationships/image" Target="../media/image320.wmf"/><Relationship Id="rId19" Type="http://schemas.openxmlformats.org/officeDocument/2006/relationships/oleObject" Target="../embeddings/oleObject303.bin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298.bin"/><Relationship Id="rId14" Type="http://schemas.openxmlformats.org/officeDocument/2006/relationships/image" Target="../media/image322.wmf"/><Relationship Id="rId22" Type="http://schemas.openxmlformats.org/officeDocument/2006/relationships/image" Target="../media/image326.wmf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07.bin"/><Relationship Id="rId3" Type="http://schemas.openxmlformats.org/officeDocument/2006/relationships/oleObject" Target="../embeddings/oleObject305.bin"/><Relationship Id="rId7" Type="http://schemas.openxmlformats.org/officeDocument/2006/relationships/image" Target="../media/image327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5.vml"/><Relationship Id="rId6" Type="http://schemas.openxmlformats.org/officeDocument/2006/relationships/oleObject" Target="../embeddings/oleObject306.bin"/><Relationship Id="rId5" Type="http://schemas.openxmlformats.org/officeDocument/2006/relationships/image" Target="../media/image329.png"/><Relationship Id="rId4" Type="http://schemas.openxmlformats.org/officeDocument/2006/relationships/image" Target="../media/image315.wmf"/><Relationship Id="rId9" Type="http://schemas.openxmlformats.org/officeDocument/2006/relationships/image" Target="../media/image328.w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6.vml"/><Relationship Id="rId5" Type="http://schemas.openxmlformats.org/officeDocument/2006/relationships/image" Target="../media/image330.png"/><Relationship Id="rId4" Type="http://schemas.openxmlformats.org/officeDocument/2006/relationships/image" Target="../media/image315.w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2.xml"/><Relationship Id="rId1" Type="http://schemas.openxmlformats.org/officeDocument/2006/relationships/video" Target="file:///\\KATY\ZAM_FPE_KL\USR\FPE\ZAM\KOF\PUBLIC\DOKTORANDI\Dost&#225;l\Videa\Atomovka\alfa_rozptyl.avi" TargetMode="External"/><Relationship Id="rId4" Type="http://schemas.openxmlformats.org/officeDocument/2006/relationships/image" Target="../media/image16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10.bin"/><Relationship Id="rId3" Type="http://schemas.openxmlformats.org/officeDocument/2006/relationships/oleObject" Target="../embeddings/oleObject309.bin"/><Relationship Id="rId7" Type="http://schemas.openxmlformats.org/officeDocument/2006/relationships/image" Target="../media/image33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7.vml"/><Relationship Id="rId6" Type="http://schemas.openxmlformats.org/officeDocument/2006/relationships/image" Target="../media/image334.png"/><Relationship Id="rId11" Type="http://schemas.openxmlformats.org/officeDocument/2006/relationships/image" Target="../media/image332.wmf"/><Relationship Id="rId5" Type="http://schemas.openxmlformats.org/officeDocument/2006/relationships/image" Target="../media/image333.jpeg"/><Relationship Id="rId10" Type="http://schemas.openxmlformats.org/officeDocument/2006/relationships/oleObject" Target="../embeddings/oleObject311.bin"/><Relationship Id="rId4" Type="http://schemas.openxmlformats.org/officeDocument/2006/relationships/image" Target="../media/image315.wmf"/><Relationship Id="rId9" Type="http://schemas.openxmlformats.org/officeDocument/2006/relationships/image" Target="../media/image331.wmf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6.wmf"/><Relationship Id="rId13" Type="http://schemas.openxmlformats.org/officeDocument/2006/relationships/oleObject" Target="../embeddings/oleObject317.bin"/><Relationship Id="rId18" Type="http://schemas.openxmlformats.org/officeDocument/2006/relationships/image" Target="../media/image341.wmf"/><Relationship Id="rId3" Type="http://schemas.openxmlformats.org/officeDocument/2006/relationships/oleObject" Target="../embeddings/oleObject312.bin"/><Relationship Id="rId7" Type="http://schemas.openxmlformats.org/officeDocument/2006/relationships/oleObject" Target="../embeddings/oleObject314.bin"/><Relationship Id="rId12" Type="http://schemas.openxmlformats.org/officeDocument/2006/relationships/image" Target="../media/image338.wmf"/><Relationship Id="rId17" Type="http://schemas.openxmlformats.org/officeDocument/2006/relationships/oleObject" Target="../embeddings/oleObject319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340.wmf"/><Relationship Id="rId1" Type="http://schemas.openxmlformats.org/officeDocument/2006/relationships/vmlDrawing" Target="../drawings/vmlDrawing58.vml"/><Relationship Id="rId6" Type="http://schemas.openxmlformats.org/officeDocument/2006/relationships/image" Target="../media/image332.wmf"/><Relationship Id="rId11" Type="http://schemas.openxmlformats.org/officeDocument/2006/relationships/oleObject" Target="../embeddings/oleObject316.bin"/><Relationship Id="rId5" Type="http://schemas.openxmlformats.org/officeDocument/2006/relationships/oleObject" Target="../embeddings/oleObject313.bin"/><Relationship Id="rId15" Type="http://schemas.openxmlformats.org/officeDocument/2006/relationships/oleObject" Target="../embeddings/oleObject318.bin"/><Relationship Id="rId10" Type="http://schemas.openxmlformats.org/officeDocument/2006/relationships/image" Target="../media/image337.wmf"/><Relationship Id="rId19" Type="http://schemas.openxmlformats.org/officeDocument/2006/relationships/image" Target="../media/image335.png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315.bin"/><Relationship Id="rId14" Type="http://schemas.openxmlformats.org/officeDocument/2006/relationships/image" Target="../media/image339.wmf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3.wmf"/><Relationship Id="rId13" Type="http://schemas.openxmlformats.org/officeDocument/2006/relationships/image" Target="../media/image345.wmf"/><Relationship Id="rId3" Type="http://schemas.openxmlformats.org/officeDocument/2006/relationships/oleObject" Target="../embeddings/oleObject320.bin"/><Relationship Id="rId7" Type="http://schemas.openxmlformats.org/officeDocument/2006/relationships/oleObject" Target="../embeddings/oleObject322.bin"/><Relationship Id="rId12" Type="http://schemas.openxmlformats.org/officeDocument/2006/relationships/oleObject" Target="../embeddings/oleObject32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9.vml"/><Relationship Id="rId6" Type="http://schemas.openxmlformats.org/officeDocument/2006/relationships/image" Target="../media/image342.wmf"/><Relationship Id="rId11" Type="http://schemas.openxmlformats.org/officeDocument/2006/relationships/image" Target="../media/image334.png"/><Relationship Id="rId5" Type="http://schemas.openxmlformats.org/officeDocument/2006/relationships/oleObject" Target="../embeddings/oleObject321.bin"/><Relationship Id="rId15" Type="http://schemas.openxmlformats.org/officeDocument/2006/relationships/image" Target="../media/image346.wmf"/><Relationship Id="rId10" Type="http://schemas.openxmlformats.org/officeDocument/2006/relationships/image" Target="../media/image344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323.bin"/><Relationship Id="rId14" Type="http://schemas.openxmlformats.org/officeDocument/2006/relationships/oleObject" Target="../embeddings/oleObject325.bin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8.wmf"/><Relationship Id="rId13" Type="http://schemas.openxmlformats.org/officeDocument/2006/relationships/oleObject" Target="../embeddings/oleObject331.bin"/><Relationship Id="rId18" Type="http://schemas.openxmlformats.org/officeDocument/2006/relationships/image" Target="../media/image353.wmf"/><Relationship Id="rId26" Type="http://schemas.openxmlformats.org/officeDocument/2006/relationships/image" Target="../media/image356.wmf"/><Relationship Id="rId3" Type="http://schemas.openxmlformats.org/officeDocument/2006/relationships/oleObject" Target="../embeddings/oleObject326.bin"/><Relationship Id="rId21" Type="http://schemas.openxmlformats.org/officeDocument/2006/relationships/oleObject" Target="../embeddings/oleObject336.bin"/><Relationship Id="rId7" Type="http://schemas.openxmlformats.org/officeDocument/2006/relationships/oleObject" Target="../embeddings/oleObject328.bin"/><Relationship Id="rId12" Type="http://schemas.openxmlformats.org/officeDocument/2006/relationships/image" Target="../media/image350.wmf"/><Relationship Id="rId17" Type="http://schemas.openxmlformats.org/officeDocument/2006/relationships/oleObject" Target="../embeddings/oleObject333.bin"/><Relationship Id="rId25" Type="http://schemas.openxmlformats.org/officeDocument/2006/relationships/oleObject" Target="../embeddings/oleObject338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352.wmf"/><Relationship Id="rId20" Type="http://schemas.openxmlformats.org/officeDocument/2006/relationships/oleObject" Target="../embeddings/oleObject335.bin"/><Relationship Id="rId1" Type="http://schemas.openxmlformats.org/officeDocument/2006/relationships/vmlDrawing" Target="../drawings/vmlDrawing60.vml"/><Relationship Id="rId6" Type="http://schemas.openxmlformats.org/officeDocument/2006/relationships/image" Target="../media/image347.wmf"/><Relationship Id="rId11" Type="http://schemas.openxmlformats.org/officeDocument/2006/relationships/oleObject" Target="../embeddings/oleObject330.bin"/><Relationship Id="rId24" Type="http://schemas.openxmlformats.org/officeDocument/2006/relationships/image" Target="../media/image355.wmf"/><Relationship Id="rId5" Type="http://schemas.openxmlformats.org/officeDocument/2006/relationships/oleObject" Target="../embeddings/oleObject327.bin"/><Relationship Id="rId15" Type="http://schemas.openxmlformats.org/officeDocument/2006/relationships/oleObject" Target="../embeddings/oleObject332.bin"/><Relationship Id="rId23" Type="http://schemas.openxmlformats.org/officeDocument/2006/relationships/oleObject" Target="../embeddings/oleObject337.bin"/><Relationship Id="rId10" Type="http://schemas.openxmlformats.org/officeDocument/2006/relationships/image" Target="../media/image349.wmf"/><Relationship Id="rId19" Type="http://schemas.openxmlformats.org/officeDocument/2006/relationships/oleObject" Target="../embeddings/oleObject334.bin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329.bin"/><Relationship Id="rId14" Type="http://schemas.openxmlformats.org/officeDocument/2006/relationships/image" Target="../media/image351.wmf"/><Relationship Id="rId22" Type="http://schemas.openxmlformats.org/officeDocument/2006/relationships/image" Target="../media/image354.w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1.vml"/><Relationship Id="rId4" Type="http://schemas.openxmlformats.org/officeDocument/2006/relationships/image" Target="../media/image315.wmf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2.vml"/><Relationship Id="rId5" Type="http://schemas.openxmlformats.org/officeDocument/2006/relationships/image" Target="../media/image357.png"/><Relationship Id="rId4" Type="http://schemas.openxmlformats.org/officeDocument/2006/relationships/image" Target="../media/image315.w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1.bin"/><Relationship Id="rId7" Type="http://schemas.openxmlformats.org/officeDocument/2006/relationships/image" Target="../media/image360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3.vml"/><Relationship Id="rId6" Type="http://schemas.openxmlformats.org/officeDocument/2006/relationships/image" Target="../media/image359.jpeg"/><Relationship Id="rId5" Type="http://schemas.openxmlformats.org/officeDocument/2006/relationships/image" Target="../media/image358.png"/><Relationship Id="rId4" Type="http://schemas.openxmlformats.org/officeDocument/2006/relationships/image" Target="../media/image315.w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4.vml"/><Relationship Id="rId6" Type="http://schemas.openxmlformats.org/officeDocument/2006/relationships/image" Target="../media/image362.jpeg"/><Relationship Id="rId5" Type="http://schemas.openxmlformats.org/officeDocument/2006/relationships/image" Target="../media/image361.jpeg"/><Relationship Id="rId4" Type="http://schemas.openxmlformats.org/officeDocument/2006/relationships/image" Target="../media/image315.wmf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6.png"/><Relationship Id="rId3" Type="http://schemas.openxmlformats.org/officeDocument/2006/relationships/oleObject" Target="../embeddings/oleObject343.bin"/><Relationship Id="rId7" Type="http://schemas.openxmlformats.org/officeDocument/2006/relationships/image" Target="../media/image363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5.vml"/><Relationship Id="rId6" Type="http://schemas.openxmlformats.org/officeDocument/2006/relationships/oleObject" Target="../embeddings/oleObject344.bin"/><Relationship Id="rId5" Type="http://schemas.openxmlformats.org/officeDocument/2006/relationships/image" Target="../media/image365.png"/><Relationship Id="rId10" Type="http://schemas.openxmlformats.org/officeDocument/2006/relationships/image" Target="../media/image364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345.bin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48.bin"/><Relationship Id="rId13" Type="http://schemas.openxmlformats.org/officeDocument/2006/relationships/image" Target="../media/image370.wmf"/><Relationship Id="rId18" Type="http://schemas.openxmlformats.org/officeDocument/2006/relationships/oleObject" Target="../embeddings/oleObject353.bin"/><Relationship Id="rId3" Type="http://schemas.openxmlformats.org/officeDocument/2006/relationships/oleObject" Target="../embeddings/oleObject346.bin"/><Relationship Id="rId7" Type="http://schemas.openxmlformats.org/officeDocument/2006/relationships/image" Target="../media/image367.wmf"/><Relationship Id="rId12" Type="http://schemas.openxmlformats.org/officeDocument/2006/relationships/oleObject" Target="../embeddings/oleObject350.bin"/><Relationship Id="rId17" Type="http://schemas.openxmlformats.org/officeDocument/2006/relationships/image" Target="../media/image372.wmf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352.bin"/><Relationship Id="rId1" Type="http://schemas.openxmlformats.org/officeDocument/2006/relationships/vmlDrawing" Target="../drawings/vmlDrawing66.vml"/><Relationship Id="rId6" Type="http://schemas.openxmlformats.org/officeDocument/2006/relationships/oleObject" Target="../embeddings/oleObject347.bin"/><Relationship Id="rId11" Type="http://schemas.openxmlformats.org/officeDocument/2006/relationships/image" Target="../media/image369.wmf"/><Relationship Id="rId5" Type="http://schemas.openxmlformats.org/officeDocument/2006/relationships/image" Target="../media/image374.png"/><Relationship Id="rId15" Type="http://schemas.openxmlformats.org/officeDocument/2006/relationships/image" Target="../media/image371.wmf"/><Relationship Id="rId10" Type="http://schemas.openxmlformats.org/officeDocument/2006/relationships/oleObject" Target="../embeddings/oleObject349.bin"/><Relationship Id="rId19" Type="http://schemas.openxmlformats.org/officeDocument/2006/relationships/image" Target="../media/image373.wmf"/><Relationship Id="rId4" Type="http://schemas.openxmlformats.org/officeDocument/2006/relationships/image" Target="../media/image315.wmf"/><Relationship Id="rId9" Type="http://schemas.openxmlformats.org/officeDocument/2006/relationships/image" Target="../media/image368.wmf"/><Relationship Id="rId14" Type="http://schemas.openxmlformats.org/officeDocument/2006/relationships/oleObject" Target="../embeddings/oleObject351.bin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.bin"/><Relationship Id="rId13" Type="http://schemas.openxmlformats.org/officeDocument/2006/relationships/image" Target="../media/image21.wmf"/><Relationship Id="rId18" Type="http://schemas.openxmlformats.org/officeDocument/2006/relationships/oleObject" Target="../embeddings/oleObject11.bin"/><Relationship Id="rId26" Type="http://schemas.openxmlformats.org/officeDocument/2006/relationships/oleObject" Target="../embeddings/oleObject15.bin"/><Relationship Id="rId39" Type="http://schemas.openxmlformats.org/officeDocument/2006/relationships/image" Target="../media/image34.wmf"/><Relationship Id="rId3" Type="http://schemas.openxmlformats.org/officeDocument/2006/relationships/notesSlide" Target="../notesSlides/notesSlide8.xml"/><Relationship Id="rId21" Type="http://schemas.openxmlformats.org/officeDocument/2006/relationships/image" Target="../media/image25.wmf"/><Relationship Id="rId34" Type="http://schemas.openxmlformats.org/officeDocument/2006/relationships/oleObject" Target="../embeddings/oleObject19.bin"/><Relationship Id="rId7" Type="http://schemas.openxmlformats.org/officeDocument/2006/relationships/image" Target="../media/image18.wmf"/><Relationship Id="rId12" Type="http://schemas.openxmlformats.org/officeDocument/2006/relationships/oleObject" Target="../embeddings/oleObject8.bin"/><Relationship Id="rId17" Type="http://schemas.openxmlformats.org/officeDocument/2006/relationships/image" Target="../media/image23.wmf"/><Relationship Id="rId25" Type="http://schemas.openxmlformats.org/officeDocument/2006/relationships/image" Target="../media/image27.wmf"/><Relationship Id="rId33" Type="http://schemas.openxmlformats.org/officeDocument/2006/relationships/image" Target="../media/image31.wmf"/><Relationship Id="rId38" Type="http://schemas.openxmlformats.org/officeDocument/2006/relationships/oleObject" Target="../embeddings/oleObject21.bin"/><Relationship Id="rId2" Type="http://schemas.openxmlformats.org/officeDocument/2006/relationships/slideLayout" Target="../slideLayouts/slideLayout13.xml"/><Relationship Id="rId16" Type="http://schemas.openxmlformats.org/officeDocument/2006/relationships/oleObject" Target="../embeddings/oleObject10.bin"/><Relationship Id="rId20" Type="http://schemas.openxmlformats.org/officeDocument/2006/relationships/oleObject" Target="../embeddings/oleObject12.bin"/><Relationship Id="rId29" Type="http://schemas.openxmlformats.org/officeDocument/2006/relationships/image" Target="../media/image29.wmf"/><Relationship Id="rId41" Type="http://schemas.openxmlformats.org/officeDocument/2006/relationships/image" Target="../media/image35.wmf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5.bin"/><Relationship Id="rId11" Type="http://schemas.openxmlformats.org/officeDocument/2006/relationships/image" Target="../media/image20.wmf"/><Relationship Id="rId24" Type="http://schemas.openxmlformats.org/officeDocument/2006/relationships/oleObject" Target="../embeddings/oleObject14.bin"/><Relationship Id="rId32" Type="http://schemas.openxmlformats.org/officeDocument/2006/relationships/oleObject" Target="../embeddings/oleObject18.bin"/><Relationship Id="rId37" Type="http://schemas.openxmlformats.org/officeDocument/2006/relationships/image" Target="../media/image33.wmf"/><Relationship Id="rId40" Type="http://schemas.openxmlformats.org/officeDocument/2006/relationships/oleObject" Target="../embeddings/oleObject22.bin"/><Relationship Id="rId5" Type="http://schemas.openxmlformats.org/officeDocument/2006/relationships/image" Target="../media/image17.wmf"/><Relationship Id="rId15" Type="http://schemas.openxmlformats.org/officeDocument/2006/relationships/image" Target="../media/image22.wmf"/><Relationship Id="rId23" Type="http://schemas.openxmlformats.org/officeDocument/2006/relationships/image" Target="../media/image26.wmf"/><Relationship Id="rId28" Type="http://schemas.openxmlformats.org/officeDocument/2006/relationships/oleObject" Target="../embeddings/oleObject16.bin"/><Relationship Id="rId36" Type="http://schemas.openxmlformats.org/officeDocument/2006/relationships/oleObject" Target="../embeddings/oleObject20.bin"/><Relationship Id="rId10" Type="http://schemas.openxmlformats.org/officeDocument/2006/relationships/oleObject" Target="../embeddings/oleObject7.bin"/><Relationship Id="rId19" Type="http://schemas.openxmlformats.org/officeDocument/2006/relationships/image" Target="../media/image24.wmf"/><Relationship Id="rId31" Type="http://schemas.openxmlformats.org/officeDocument/2006/relationships/image" Target="../media/image30.wmf"/><Relationship Id="rId4" Type="http://schemas.openxmlformats.org/officeDocument/2006/relationships/oleObject" Target="../embeddings/oleObject4.bin"/><Relationship Id="rId9" Type="http://schemas.openxmlformats.org/officeDocument/2006/relationships/image" Target="../media/image19.wmf"/><Relationship Id="rId14" Type="http://schemas.openxmlformats.org/officeDocument/2006/relationships/oleObject" Target="../embeddings/oleObject9.bin"/><Relationship Id="rId22" Type="http://schemas.openxmlformats.org/officeDocument/2006/relationships/oleObject" Target="../embeddings/oleObject13.bin"/><Relationship Id="rId27" Type="http://schemas.openxmlformats.org/officeDocument/2006/relationships/image" Target="../media/image28.wmf"/><Relationship Id="rId30" Type="http://schemas.openxmlformats.org/officeDocument/2006/relationships/oleObject" Target="../embeddings/oleObject17.bin"/><Relationship Id="rId35" Type="http://schemas.openxmlformats.org/officeDocument/2006/relationships/image" Target="../media/image32.wm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7.vml"/><Relationship Id="rId4" Type="http://schemas.openxmlformats.org/officeDocument/2006/relationships/image" Target="../media/image315.wmf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6.gif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8.gif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8.vml"/><Relationship Id="rId4" Type="http://schemas.openxmlformats.org/officeDocument/2006/relationships/image" Target="../media/image315.wm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9.vml"/><Relationship Id="rId4" Type="http://schemas.openxmlformats.org/officeDocument/2006/relationships/image" Target="../media/image315.wmf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0.vml"/><Relationship Id="rId4" Type="http://schemas.openxmlformats.org/officeDocument/2006/relationships/image" Target="../media/image315.wmf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1.jpeg"/><Relationship Id="rId3" Type="http://schemas.openxmlformats.org/officeDocument/2006/relationships/oleObject" Target="../embeddings/oleObject358.bin"/><Relationship Id="rId7" Type="http://schemas.openxmlformats.org/officeDocument/2006/relationships/hyperlink" Target="http://www.watershot.com/index2.html" TargetMode="Externa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1.vml"/><Relationship Id="rId6" Type="http://schemas.openxmlformats.org/officeDocument/2006/relationships/image" Target="../media/image380.png"/><Relationship Id="rId5" Type="http://schemas.openxmlformats.org/officeDocument/2006/relationships/image" Target="../media/image379.jpeg"/><Relationship Id="rId4" Type="http://schemas.openxmlformats.org/officeDocument/2006/relationships/image" Target="../media/image315.wmf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2.vml"/><Relationship Id="rId4" Type="http://schemas.openxmlformats.org/officeDocument/2006/relationships/image" Target="../media/image315.w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5.bin"/><Relationship Id="rId13" Type="http://schemas.openxmlformats.org/officeDocument/2006/relationships/image" Target="../media/image27.wmf"/><Relationship Id="rId18" Type="http://schemas.openxmlformats.org/officeDocument/2006/relationships/oleObject" Target="../embeddings/oleObject30.bin"/><Relationship Id="rId26" Type="http://schemas.openxmlformats.org/officeDocument/2006/relationships/oleObject" Target="../embeddings/oleObject34.bin"/><Relationship Id="rId3" Type="http://schemas.openxmlformats.org/officeDocument/2006/relationships/notesSlide" Target="../notesSlides/notesSlide9.xml"/><Relationship Id="rId21" Type="http://schemas.openxmlformats.org/officeDocument/2006/relationships/image" Target="../media/image40.wmf"/><Relationship Id="rId7" Type="http://schemas.openxmlformats.org/officeDocument/2006/relationships/image" Target="../media/image19.wmf"/><Relationship Id="rId12" Type="http://schemas.openxmlformats.org/officeDocument/2006/relationships/oleObject" Target="../embeddings/oleObject27.bin"/><Relationship Id="rId17" Type="http://schemas.openxmlformats.org/officeDocument/2006/relationships/image" Target="../media/image38.wmf"/><Relationship Id="rId25" Type="http://schemas.openxmlformats.org/officeDocument/2006/relationships/image" Target="../media/image17.wmf"/><Relationship Id="rId2" Type="http://schemas.openxmlformats.org/officeDocument/2006/relationships/slideLayout" Target="../slideLayouts/slideLayout12.xml"/><Relationship Id="rId16" Type="http://schemas.openxmlformats.org/officeDocument/2006/relationships/oleObject" Target="../embeddings/oleObject29.bin"/><Relationship Id="rId20" Type="http://schemas.openxmlformats.org/officeDocument/2006/relationships/oleObject" Target="../embeddings/oleObject31.bin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24.bin"/><Relationship Id="rId11" Type="http://schemas.openxmlformats.org/officeDocument/2006/relationships/image" Target="../media/image23.wmf"/><Relationship Id="rId24" Type="http://schemas.openxmlformats.org/officeDocument/2006/relationships/oleObject" Target="../embeddings/oleObject33.bin"/><Relationship Id="rId5" Type="http://schemas.openxmlformats.org/officeDocument/2006/relationships/image" Target="../media/image36.wmf"/><Relationship Id="rId15" Type="http://schemas.openxmlformats.org/officeDocument/2006/relationships/image" Target="../media/image37.wmf"/><Relationship Id="rId23" Type="http://schemas.openxmlformats.org/officeDocument/2006/relationships/image" Target="../media/image41.wmf"/><Relationship Id="rId10" Type="http://schemas.openxmlformats.org/officeDocument/2006/relationships/oleObject" Target="../embeddings/oleObject26.bin"/><Relationship Id="rId19" Type="http://schemas.openxmlformats.org/officeDocument/2006/relationships/image" Target="../media/image39.wmf"/><Relationship Id="rId4" Type="http://schemas.openxmlformats.org/officeDocument/2006/relationships/oleObject" Target="../embeddings/oleObject23.bin"/><Relationship Id="rId9" Type="http://schemas.openxmlformats.org/officeDocument/2006/relationships/image" Target="../media/image20.wmf"/><Relationship Id="rId14" Type="http://schemas.openxmlformats.org/officeDocument/2006/relationships/oleObject" Target="../embeddings/oleObject28.bin"/><Relationship Id="rId22" Type="http://schemas.openxmlformats.org/officeDocument/2006/relationships/oleObject" Target="../embeddings/oleObject32.bin"/><Relationship Id="rId27" Type="http://schemas.openxmlformats.org/officeDocument/2006/relationships/image" Target="../media/image42.wmf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6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3.vml"/><Relationship Id="rId4" Type="http://schemas.openxmlformats.org/officeDocument/2006/relationships/image" Target="../media/image315.wmf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hyperlink" Target="http://www.biosite.dk/staabi/images/benzen.gif" TargetMode="External"/><Relationship Id="rId3" Type="http://schemas.openxmlformats.org/officeDocument/2006/relationships/oleObject" Target="../embeddings/oleObject361.bin"/><Relationship Id="rId7" Type="http://schemas.openxmlformats.org/officeDocument/2006/relationships/image" Target="../media/image38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4.vml"/><Relationship Id="rId6" Type="http://schemas.openxmlformats.org/officeDocument/2006/relationships/image" Target="../media/image383.png"/><Relationship Id="rId5" Type="http://schemas.openxmlformats.org/officeDocument/2006/relationships/image" Target="../media/image382.png"/><Relationship Id="rId4" Type="http://schemas.openxmlformats.org/officeDocument/2006/relationships/image" Target="../media/image315.wmf"/><Relationship Id="rId9" Type="http://schemas.openxmlformats.org/officeDocument/2006/relationships/image" Target="../media/image385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7.wmf"/><Relationship Id="rId3" Type="http://schemas.openxmlformats.org/officeDocument/2006/relationships/oleObject" Target="../embeddings/oleObject362.bin"/><Relationship Id="rId7" Type="http://schemas.openxmlformats.org/officeDocument/2006/relationships/oleObject" Target="../embeddings/oleObject364.bin"/><Relationship Id="rId12" Type="http://schemas.openxmlformats.org/officeDocument/2006/relationships/image" Target="../media/image38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5.vml"/><Relationship Id="rId6" Type="http://schemas.openxmlformats.org/officeDocument/2006/relationships/image" Target="../media/image386.wmf"/><Relationship Id="rId11" Type="http://schemas.openxmlformats.org/officeDocument/2006/relationships/oleObject" Target="../embeddings/oleObject366.bin"/><Relationship Id="rId5" Type="http://schemas.openxmlformats.org/officeDocument/2006/relationships/oleObject" Target="../embeddings/oleObject363.bin"/><Relationship Id="rId10" Type="http://schemas.openxmlformats.org/officeDocument/2006/relationships/image" Target="../media/image388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365.bin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1.wmf"/><Relationship Id="rId13" Type="http://schemas.openxmlformats.org/officeDocument/2006/relationships/oleObject" Target="../embeddings/oleObject372.bin"/><Relationship Id="rId3" Type="http://schemas.openxmlformats.org/officeDocument/2006/relationships/oleObject" Target="../embeddings/oleObject367.bin"/><Relationship Id="rId7" Type="http://schemas.openxmlformats.org/officeDocument/2006/relationships/oleObject" Target="../embeddings/oleObject369.bin"/><Relationship Id="rId12" Type="http://schemas.openxmlformats.org/officeDocument/2006/relationships/image" Target="../media/image393.w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395.wmf"/><Relationship Id="rId1" Type="http://schemas.openxmlformats.org/officeDocument/2006/relationships/vmlDrawing" Target="../drawings/vmlDrawing76.vml"/><Relationship Id="rId6" Type="http://schemas.openxmlformats.org/officeDocument/2006/relationships/image" Target="../media/image390.wmf"/><Relationship Id="rId11" Type="http://schemas.openxmlformats.org/officeDocument/2006/relationships/oleObject" Target="../embeddings/oleObject371.bin"/><Relationship Id="rId5" Type="http://schemas.openxmlformats.org/officeDocument/2006/relationships/oleObject" Target="../embeddings/oleObject368.bin"/><Relationship Id="rId15" Type="http://schemas.openxmlformats.org/officeDocument/2006/relationships/oleObject" Target="../embeddings/oleObject373.bin"/><Relationship Id="rId10" Type="http://schemas.openxmlformats.org/officeDocument/2006/relationships/image" Target="../media/image392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370.bin"/><Relationship Id="rId14" Type="http://schemas.openxmlformats.org/officeDocument/2006/relationships/image" Target="../media/image394.wmf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7.wmf"/><Relationship Id="rId13" Type="http://schemas.openxmlformats.org/officeDocument/2006/relationships/oleObject" Target="../embeddings/oleObject379.bin"/><Relationship Id="rId3" Type="http://schemas.openxmlformats.org/officeDocument/2006/relationships/oleObject" Target="../embeddings/oleObject374.bin"/><Relationship Id="rId7" Type="http://schemas.openxmlformats.org/officeDocument/2006/relationships/oleObject" Target="../embeddings/oleObject376.bin"/><Relationship Id="rId12" Type="http://schemas.openxmlformats.org/officeDocument/2006/relationships/image" Target="../media/image399.w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400.wmf"/><Relationship Id="rId1" Type="http://schemas.openxmlformats.org/officeDocument/2006/relationships/vmlDrawing" Target="../drawings/vmlDrawing77.vml"/><Relationship Id="rId6" Type="http://schemas.openxmlformats.org/officeDocument/2006/relationships/image" Target="../media/image396.wmf"/><Relationship Id="rId11" Type="http://schemas.openxmlformats.org/officeDocument/2006/relationships/oleObject" Target="../embeddings/oleObject378.bin"/><Relationship Id="rId5" Type="http://schemas.openxmlformats.org/officeDocument/2006/relationships/oleObject" Target="../embeddings/oleObject375.bin"/><Relationship Id="rId15" Type="http://schemas.openxmlformats.org/officeDocument/2006/relationships/oleObject" Target="../embeddings/oleObject380.bin"/><Relationship Id="rId10" Type="http://schemas.openxmlformats.org/officeDocument/2006/relationships/image" Target="../media/image398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377.bin"/><Relationship Id="rId14" Type="http://schemas.openxmlformats.org/officeDocument/2006/relationships/image" Target="../media/image390.wmf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2.wmf"/><Relationship Id="rId13" Type="http://schemas.openxmlformats.org/officeDocument/2006/relationships/oleObject" Target="../embeddings/oleObject386.bin"/><Relationship Id="rId3" Type="http://schemas.openxmlformats.org/officeDocument/2006/relationships/oleObject" Target="../embeddings/oleObject381.bin"/><Relationship Id="rId7" Type="http://schemas.openxmlformats.org/officeDocument/2006/relationships/oleObject" Target="../embeddings/oleObject383.bin"/><Relationship Id="rId12" Type="http://schemas.openxmlformats.org/officeDocument/2006/relationships/image" Target="../media/image404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8.vml"/><Relationship Id="rId6" Type="http://schemas.openxmlformats.org/officeDocument/2006/relationships/image" Target="../media/image401.wmf"/><Relationship Id="rId11" Type="http://schemas.openxmlformats.org/officeDocument/2006/relationships/oleObject" Target="../embeddings/oleObject385.bin"/><Relationship Id="rId5" Type="http://schemas.openxmlformats.org/officeDocument/2006/relationships/oleObject" Target="../embeddings/oleObject382.bin"/><Relationship Id="rId10" Type="http://schemas.openxmlformats.org/officeDocument/2006/relationships/image" Target="../media/image403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384.bin"/><Relationship Id="rId14" Type="http://schemas.openxmlformats.org/officeDocument/2006/relationships/image" Target="../media/image405.wmf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7.wmf"/><Relationship Id="rId3" Type="http://schemas.openxmlformats.org/officeDocument/2006/relationships/oleObject" Target="../embeddings/oleObject387.bin"/><Relationship Id="rId7" Type="http://schemas.openxmlformats.org/officeDocument/2006/relationships/oleObject" Target="../embeddings/oleObject38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9.vml"/><Relationship Id="rId6" Type="http://schemas.openxmlformats.org/officeDocument/2006/relationships/image" Target="../media/image406.wmf"/><Relationship Id="rId5" Type="http://schemas.openxmlformats.org/officeDocument/2006/relationships/oleObject" Target="../embeddings/oleObject388.bin"/><Relationship Id="rId10" Type="http://schemas.openxmlformats.org/officeDocument/2006/relationships/image" Target="../media/image409.jpeg"/><Relationship Id="rId4" Type="http://schemas.openxmlformats.org/officeDocument/2006/relationships/image" Target="../media/image315.wmf"/><Relationship Id="rId9" Type="http://schemas.openxmlformats.org/officeDocument/2006/relationships/image" Target="../media/image408.jpe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1.wmf"/><Relationship Id="rId13" Type="http://schemas.openxmlformats.org/officeDocument/2006/relationships/oleObject" Target="../embeddings/oleObject395.bin"/><Relationship Id="rId18" Type="http://schemas.openxmlformats.org/officeDocument/2006/relationships/image" Target="../media/image416.wmf"/><Relationship Id="rId3" Type="http://schemas.openxmlformats.org/officeDocument/2006/relationships/oleObject" Target="../embeddings/oleObject390.bin"/><Relationship Id="rId21" Type="http://schemas.openxmlformats.org/officeDocument/2006/relationships/oleObject" Target="../embeddings/oleObject399.bin"/><Relationship Id="rId7" Type="http://schemas.openxmlformats.org/officeDocument/2006/relationships/oleObject" Target="../embeddings/oleObject392.bin"/><Relationship Id="rId12" Type="http://schemas.openxmlformats.org/officeDocument/2006/relationships/image" Target="../media/image413.wmf"/><Relationship Id="rId17" Type="http://schemas.openxmlformats.org/officeDocument/2006/relationships/oleObject" Target="../embeddings/oleObject397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415.wmf"/><Relationship Id="rId20" Type="http://schemas.openxmlformats.org/officeDocument/2006/relationships/image" Target="../media/image417.wmf"/><Relationship Id="rId1" Type="http://schemas.openxmlformats.org/officeDocument/2006/relationships/vmlDrawing" Target="../drawings/vmlDrawing80.vml"/><Relationship Id="rId6" Type="http://schemas.openxmlformats.org/officeDocument/2006/relationships/image" Target="../media/image410.wmf"/><Relationship Id="rId11" Type="http://schemas.openxmlformats.org/officeDocument/2006/relationships/oleObject" Target="../embeddings/oleObject394.bin"/><Relationship Id="rId5" Type="http://schemas.openxmlformats.org/officeDocument/2006/relationships/oleObject" Target="../embeddings/oleObject391.bin"/><Relationship Id="rId15" Type="http://schemas.openxmlformats.org/officeDocument/2006/relationships/oleObject" Target="../embeddings/oleObject396.bin"/><Relationship Id="rId10" Type="http://schemas.openxmlformats.org/officeDocument/2006/relationships/image" Target="../media/image412.wmf"/><Relationship Id="rId19" Type="http://schemas.openxmlformats.org/officeDocument/2006/relationships/oleObject" Target="../embeddings/oleObject398.bin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393.bin"/><Relationship Id="rId14" Type="http://schemas.openxmlformats.org/officeDocument/2006/relationships/image" Target="../media/image414.wmf"/><Relationship Id="rId22" Type="http://schemas.openxmlformats.org/officeDocument/2006/relationships/image" Target="../media/image418.wmf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0.wmf"/><Relationship Id="rId13" Type="http://schemas.openxmlformats.org/officeDocument/2006/relationships/oleObject" Target="../embeddings/oleObject404.bin"/><Relationship Id="rId18" Type="http://schemas.openxmlformats.org/officeDocument/2006/relationships/image" Target="../media/image417.wmf"/><Relationship Id="rId3" Type="http://schemas.openxmlformats.org/officeDocument/2006/relationships/oleObject" Target="../embeddings/oleObject400.bin"/><Relationship Id="rId21" Type="http://schemas.openxmlformats.org/officeDocument/2006/relationships/image" Target="../media/image422.png"/><Relationship Id="rId7" Type="http://schemas.openxmlformats.org/officeDocument/2006/relationships/oleObject" Target="../embeddings/oleObject402.bin"/><Relationship Id="rId12" Type="http://schemas.openxmlformats.org/officeDocument/2006/relationships/image" Target="../media/image414.wmf"/><Relationship Id="rId17" Type="http://schemas.openxmlformats.org/officeDocument/2006/relationships/oleObject" Target="../embeddings/oleObject406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416.wmf"/><Relationship Id="rId20" Type="http://schemas.openxmlformats.org/officeDocument/2006/relationships/image" Target="../media/image418.wmf"/><Relationship Id="rId1" Type="http://schemas.openxmlformats.org/officeDocument/2006/relationships/vmlDrawing" Target="../drawings/vmlDrawing81.vml"/><Relationship Id="rId6" Type="http://schemas.openxmlformats.org/officeDocument/2006/relationships/image" Target="../media/image419.wmf"/><Relationship Id="rId11" Type="http://schemas.openxmlformats.org/officeDocument/2006/relationships/oleObject" Target="../embeddings/oleObject403.bin"/><Relationship Id="rId5" Type="http://schemas.openxmlformats.org/officeDocument/2006/relationships/oleObject" Target="../embeddings/oleObject401.bin"/><Relationship Id="rId15" Type="http://schemas.openxmlformats.org/officeDocument/2006/relationships/oleObject" Target="../embeddings/oleObject405.bin"/><Relationship Id="rId10" Type="http://schemas.openxmlformats.org/officeDocument/2006/relationships/image" Target="../media/image421.jpeg"/><Relationship Id="rId19" Type="http://schemas.openxmlformats.org/officeDocument/2006/relationships/oleObject" Target="../embeddings/oleObject407.bin"/><Relationship Id="rId4" Type="http://schemas.openxmlformats.org/officeDocument/2006/relationships/image" Target="../media/image315.wmf"/><Relationship Id="rId9" Type="http://schemas.openxmlformats.org/officeDocument/2006/relationships/hyperlink" Target="http://www.nmsi.ac.uk/piclib/subjectdetail.asp?sub=SCI" TargetMode="External"/><Relationship Id="rId14" Type="http://schemas.openxmlformats.org/officeDocument/2006/relationships/image" Target="../media/image415.wmf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0.wmf"/><Relationship Id="rId13" Type="http://schemas.openxmlformats.org/officeDocument/2006/relationships/oleObject" Target="../embeddings/oleObject413.bin"/><Relationship Id="rId18" Type="http://schemas.openxmlformats.org/officeDocument/2006/relationships/image" Target="../media/image426.wmf"/><Relationship Id="rId3" Type="http://schemas.openxmlformats.org/officeDocument/2006/relationships/oleObject" Target="../embeddings/oleObject408.bin"/><Relationship Id="rId7" Type="http://schemas.openxmlformats.org/officeDocument/2006/relationships/oleObject" Target="../embeddings/oleObject410.bin"/><Relationship Id="rId12" Type="http://schemas.openxmlformats.org/officeDocument/2006/relationships/image" Target="../media/image415.wmf"/><Relationship Id="rId17" Type="http://schemas.openxmlformats.org/officeDocument/2006/relationships/oleObject" Target="../embeddings/oleObject415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425.wmf"/><Relationship Id="rId1" Type="http://schemas.openxmlformats.org/officeDocument/2006/relationships/vmlDrawing" Target="../drawings/vmlDrawing82.vml"/><Relationship Id="rId6" Type="http://schemas.openxmlformats.org/officeDocument/2006/relationships/image" Target="../media/image423.wmf"/><Relationship Id="rId11" Type="http://schemas.openxmlformats.org/officeDocument/2006/relationships/oleObject" Target="../embeddings/oleObject412.bin"/><Relationship Id="rId5" Type="http://schemas.openxmlformats.org/officeDocument/2006/relationships/oleObject" Target="../embeddings/oleObject409.bin"/><Relationship Id="rId15" Type="http://schemas.openxmlformats.org/officeDocument/2006/relationships/oleObject" Target="../embeddings/oleObject414.bin"/><Relationship Id="rId10" Type="http://schemas.openxmlformats.org/officeDocument/2006/relationships/image" Target="../media/image414.wmf"/><Relationship Id="rId4" Type="http://schemas.openxmlformats.org/officeDocument/2006/relationships/image" Target="../media/image315.wmf"/><Relationship Id="rId9" Type="http://schemas.openxmlformats.org/officeDocument/2006/relationships/oleObject" Target="../embeddings/oleObject411.bin"/><Relationship Id="rId14" Type="http://schemas.openxmlformats.org/officeDocument/2006/relationships/image" Target="../media/image424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Rectangle 4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8458200" cy="1143000"/>
          </a:xfrm>
        </p:spPr>
        <p:txBody>
          <a:bodyPr/>
          <a:lstStyle/>
          <a:p>
            <a:r>
              <a:rPr lang="cs-CZ" altLang="cs-CZ" sz="5400">
                <a:solidFill>
                  <a:srgbClr val="F4FA08"/>
                </a:solidFill>
                <a:effectLst/>
                <a:latin typeface="Impact" pitchFamily="34" charset="0"/>
              </a:rPr>
              <a:t>Atomová a jaderná fyzika </a:t>
            </a:r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533400" y="4419600"/>
            <a:ext cx="8610600" cy="533400"/>
          </a:xfrm>
        </p:spPr>
        <p:txBody>
          <a:bodyPr/>
          <a:lstStyle/>
          <a:p>
            <a:pPr algn="r"/>
            <a:r>
              <a:rPr lang="cs-CZ" altLang="cs-CZ" sz="2800">
                <a:solidFill>
                  <a:srgbClr val="FF9900"/>
                </a:solidFill>
                <a:latin typeface="Impact" pitchFamily="34" charset="0"/>
              </a:rPr>
              <a:t>Karel Rauner,  Západočeská univerzita v Plzni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57" name="Rectangle 45"/>
          <p:cNvSpPr>
            <a:spLocks noChangeArrowheads="1"/>
          </p:cNvSpPr>
          <p:nvPr/>
        </p:nvSpPr>
        <p:spPr bwMode="auto">
          <a:xfrm>
            <a:off x="684213" y="1484313"/>
            <a:ext cx="3240087" cy="3095625"/>
          </a:xfrm>
          <a:prstGeom prst="rect">
            <a:avLst/>
          </a:prstGeom>
          <a:solidFill>
            <a:srgbClr val="9999FF"/>
          </a:solidFill>
          <a:ln w="9525">
            <a:solidFill>
              <a:srgbClr val="FFFF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7352" name="Object 40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5219700" y="836613"/>
          <a:ext cx="1104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00" name="Equation" r:id="rId4" imgW="1104840" imgH="342720" progId="Equation.DSMT4">
                  <p:embed/>
                </p:oleObj>
              </mc:Choice>
              <mc:Fallback>
                <p:oleObj name="Equation" r:id="rId4" imgW="1104840" imgH="342720" progId="Equation.DSMT4">
                  <p:embed/>
                  <p:pic>
                    <p:nvPicPr>
                      <p:cNvPr id="0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9700" y="836613"/>
                        <a:ext cx="1104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7316" name="Text Box 4"/>
          <p:cNvSpPr txBox="1">
            <a:spLocks noChangeArrowheads="1"/>
          </p:cNvSpPr>
          <p:nvPr/>
        </p:nvSpPr>
        <p:spPr bwMode="auto">
          <a:xfrm>
            <a:off x="0" y="333375"/>
            <a:ext cx="5905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>
                <a:solidFill>
                  <a:srgbClr val="FFFF00"/>
                </a:solidFill>
              </a:rPr>
              <a:t>Vysvětlení Rutherfordova experimentu</a:t>
            </a:r>
          </a:p>
        </p:txBody>
      </p:sp>
      <p:sp>
        <p:nvSpPr>
          <p:cNvPr id="397338" name="Text Box 26"/>
          <p:cNvSpPr txBox="1">
            <a:spLocks noChangeArrowheads="1"/>
          </p:cNvSpPr>
          <p:nvPr/>
        </p:nvSpPr>
        <p:spPr bwMode="auto">
          <a:xfrm>
            <a:off x="215900" y="836613"/>
            <a:ext cx="50038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400"/>
              <a:t>Jaká je pravděpodobnost odchýlení částice alfa do úhlu </a:t>
            </a:r>
          </a:p>
        </p:txBody>
      </p:sp>
      <p:graphicFrame>
        <p:nvGraphicFramePr>
          <p:cNvPr id="397347" name="Object 35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01" name="Equation" r:id="rId6" imgW="914400" imgH="198720" progId="Equation.DSMT4">
                  <p:embed/>
                </p:oleObj>
              </mc:Choice>
              <mc:Fallback>
                <p:oleObj name="Equation" r:id="rId6" imgW="914400" imgH="198720" progId="Equation.DSMT4">
                  <p:embed/>
                  <p:pic>
                    <p:nvPicPr>
                      <p:cNvPr id="0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97361" name="Group 49"/>
          <p:cNvGrpSpPr>
            <a:grpSpLocks/>
          </p:cNvGrpSpPr>
          <p:nvPr/>
        </p:nvGrpSpPr>
        <p:grpSpPr bwMode="auto">
          <a:xfrm>
            <a:off x="1563688" y="3155950"/>
            <a:ext cx="400050" cy="400050"/>
            <a:chOff x="985" y="1988"/>
            <a:chExt cx="252" cy="252"/>
          </a:xfrm>
        </p:grpSpPr>
        <p:sp>
          <p:nvSpPr>
            <p:cNvPr id="397359" name="Oval 47"/>
            <p:cNvSpPr>
              <a:spLocks noChangeArrowheads="1"/>
            </p:cNvSpPr>
            <p:nvPr/>
          </p:nvSpPr>
          <p:spPr bwMode="auto">
            <a:xfrm>
              <a:off x="985" y="1988"/>
              <a:ext cx="252" cy="25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60" name="Oval 48"/>
            <p:cNvSpPr>
              <a:spLocks noChangeArrowheads="1"/>
            </p:cNvSpPr>
            <p:nvPr/>
          </p:nvSpPr>
          <p:spPr bwMode="auto">
            <a:xfrm>
              <a:off x="1020" y="2024"/>
              <a:ext cx="182" cy="182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397362" name="Group 50"/>
          <p:cNvGrpSpPr>
            <a:grpSpLocks/>
          </p:cNvGrpSpPr>
          <p:nvPr/>
        </p:nvGrpSpPr>
        <p:grpSpPr bwMode="auto">
          <a:xfrm>
            <a:off x="2627313" y="2060575"/>
            <a:ext cx="400050" cy="400050"/>
            <a:chOff x="985" y="1988"/>
            <a:chExt cx="252" cy="252"/>
          </a:xfrm>
        </p:grpSpPr>
        <p:sp>
          <p:nvSpPr>
            <p:cNvPr id="397363" name="Oval 51"/>
            <p:cNvSpPr>
              <a:spLocks noChangeArrowheads="1"/>
            </p:cNvSpPr>
            <p:nvPr/>
          </p:nvSpPr>
          <p:spPr bwMode="auto">
            <a:xfrm>
              <a:off x="985" y="1988"/>
              <a:ext cx="252" cy="25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64" name="Oval 52"/>
            <p:cNvSpPr>
              <a:spLocks noChangeArrowheads="1"/>
            </p:cNvSpPr>
            <p:nvPr/>
          </p:nvSpPr>
          <p:spPr bwMode="auto">
            <a:xfrm>
              <a:off x="1020" y="2024"/>
              <a:ext cx="182" cy="182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397365" name="Group 53"/>
          <p:cNvGrpSpPr>
            <a:grpSpLocks/>
          </p:cNvGrpSpPr>
          <p:nvPr/>
        </p:nvGrpSpPr>
        <p:grpSpPr bwMode="auto">
          <a:xfrm>
            <a:off x="1979613" y="2492375"/>
            <a:ext cx="400050" cy="400050"/>
            <a:chOff x="985" y="1988"/>
            <a:chExt cx="252" cy="252"/>
          </a:xfrm>
        </p:grpSpPr>
        <p:sp>
          <p:nvSpPr>
            <p:cNvPr id="397366" name="Oval 54"/>
            <p:cNvSpPr>
              <a:spLocks noChangeArrowheads="1"/>
            </p:cNvSpPr>
            <p:nvPr/>
          </p:nvSpPr>
          <p:spPr bwMode="auto">
            <a:xfrm>
              <a:off x="985" y="1988"/>
              <a:ext cx="252" cy="25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67" name="Oval 55"/>
            <p:cNvSpPr>
              <a:spLocks noChangeArrowheads="1"/>
            </p:cNvSpPr>
            <p:nvPr/>
          </p:nvSpPr>
          <p:spPr bwMode="auto">
            <a:xfrm>
              <a:off x="1020" y="2024"/>
              <a:ext cx="182" cy="182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397368" name="Group 56"/>
          <p:cNvGrpSpPr>
            <a:grpSpLocks/>
          </p:cNvGrpSpPr>
          <p:nvPr/>
        </p:nvGrpSpPr>
        <p:grpSpPr bwMode="auto">
          <a:xfrm>
            <a:off x="2627313" y="3141663"/>
            <a:ext cx="400050" cy="400050"/>
            <a:chOff x="985" y="1988"/>
            <a:chExt cx="252" cy="252"/>
          </a:xfrm>
        </p:grpSpPr>
        <p:sp>
          <p:nvSpPr>
            <p:cNvPr id="397369" name="Oval 57"/>
            <p:cNvSpPr>
              <a:spLocks noChangeArrowheads="1"/>
            </p:cNvSpPr>
            <p:nvPr/>
          </p:nvSpPr>
          <p:spPr bwMode="auto">
            <a:xfrm>
              <a:off x="985" y="1988"/>
              <a:ext cx="252" cy="25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70" name="Oval 58"/>
            <p:cNvSpPr>
              <a:spLocks noChangeArrowheads="1"/>
            </p:cNvSpPr>
            <p:nvPr/>
          </p:nvSpPr>
          <p:spPr bwMode="auto">
            <a:xfrm>
              <a:off x="1020" y="2024"/>
              <a:ext cx="182" cy="182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397371" name="Text Box 59"/>
          <p:cNvSpPr txBox="1">
            <a:spLocks noChangeArrowheads="1"/>
          </p:cNvSpPr>
          <p:nvPr/>
        </p:nvSpPr>
        <p:spPr bwMode="auto">
          <a:xfrm>
            <a:off x="3779838" y="2997200"/>
            <a:ext cx="7921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1 m</a:t>
            </a:r>
          </a:p>
        </p:txBody>
      </p:sp>
      <p:sp>
        <p:nvSpPr>
          <p:cNvPr id="397372" name="Text Box 60"/>
          <p:cNvSpPr txBox="1">
            <a:spLocks noChangeArrowheads="1"/>
          </p:cNvSpPr>
          <p:nvPr/>
        </p:nvSpPr>
        <p:spPr bwMode="auto">
          <a:xfrm>
            <a:off x="1835150" y="1196975"/>
            <a:ext cx="7921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1 m</a:t>
            </a:r>
          </a:p>
        </p:txBody>
      </p:sp>
      <p:grpSp>
        <p:nvGrpSpPr>
          <p:cNvPr id="397410" name="Group 98"/>
          <p:cNvGrpSpPr>
            <a:grpSpLocks/>
          </p:cNvGrpSpPr>
          <p:nvPr/>
        </p:nvGrpSpPr>
        <p:grpSpPr bwMode="auto">
          <a:xfrm>
            <a:off x="6688138" y="677863"/>
            <a:ext cx="1901825" cy="1800225"/>
            <a:chOff x="4213" y="427"/>
            <a:chExt cx="1198" cy="1134"/>
          </a:xfrm>
        </p:grpSpPr>
        <p:sp>
          <p:nvSpPr>
            <p:cNvPr id="397373" name="Line 61"/>
            <p:cNvSpPr>
              <a:spLocks noChangeShapeType="1"/>
            </p:cNvSpPr>
            <p:nvPr/>
          </p:nvSpPr>
          <p:spPr bwMode="auto">
            <a:xfrm>
              <a:off x="4685" y="427"/>
              <a:ext cx="1" cy="22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74" name="Line 62"/>
            <p:cNvSpPr>
              <a:spLocks noChangeShapeType="1"/>
            </p:cNvSpPr>
            <p:nvPr/>
          </p:nvSpPr>
          <p:spPr bwMode="auto">
            <a:xfrm>
              <a:off x="4685" y="744"/>
              <a:ext cx="1" cy="4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75" name="Line 63"/>
            <p:cNvSpPr>
              <a:spLocks noChangeShapeType="1"/>
            </p:cNvSpPr>
            <p:nvPr/>
          </p:nvSpPr>
          <p:spPr bwMode="auto">
            <a:xfrm>
              <a:off x="4685" y="1243"/>
              <a:ext cx="1" cy="31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83" name="Line 71"/>
            <p:cNvSpPr>
              <a:spLocks noChangeShapeType="1"/>
            </p:cNvSpPr>
            <p:nvPr/>
          </p:nvSpPr>
          <p:spPr bwMode="auto">
            <a:xfrm>
              <a:off x="4213" y="971"/>
              <a:ext cx="104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84" name="Line 72"/>
            <p:cNvSpPr>
              <a:spLocks noChangeShapeType="1"/>
            </p:cNvSpPr>
            <p:nvPr/>
          </p:nvSpPr>
          <p:spPr bwMode="auto">
            <a:xfrm>
              <a:off x="4685" y="608"/>
              <a:ext cx="363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85" name="Line 73"/>
            <p:cNvSpPr>
              <a:spLocks noChangeShapeType="1"/>
            </p:cNvSpPr>
            <p:nvPr/>
          </p:nvSpPr>
          <p:spPr bwMode="auto">
            <a:xfrm>
              <a:off x="4685" y="744"/>
              <a:ext cx="363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86" name="Line 74"/>
            <p:cNvSpPr>
              <a:spLocks noChangeShapeType="1"/>
            </p:cNvSpPr>
            <p:nvPr/>
          </p:nvSpPr>
          <p:spPr bwMode="auto">
            <a:xfrm flipV="1">
              <a:off x="4958" y="744"/>
              <a:ext cx="1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87" name="Line 75"/>
            <p:cNvSpPr>
              <a:spLocks noChangeShapeType="1"/>
            </p:cNvSpPr>
            <p:nvPr/>
          </p:nvSpPr>
          <p:spPr bwMode="auto">
            <a:xfrm flipV="1">
              <a:off x="4958" y="608"/>
              <a:ext cx="1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397388" name="Text Box 76"/>
            <p:cNvSpPr txBox="1">
              <a:spLocks noChangeArrowheads="1"/>
            </p:cNvSpPr>
            <p:nvPr/>
          </p:nvSpPr>
          <p:spPr bwMode="auto">
            <a:xfrm>
              <a:off x="4921" y="754"/>
              <a:ext cx="22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buFont typeface="Wingdings" pitchFamily="2" charset="2"/>
                <a:buNone/>
              </a:pPr>
              <a:r>
                <a:rPr lang="en-US" altLang="cs-CZ" sz="1600" i="1"/>
                <a:t>b</a:t>
              </a:r>
              <a:endParaRPr lang="cs-CZ" altLang="cs-CZ" sz="1600" i="1"/>
            </a:p>
          </p:txBody>
        </p:sp>
        <p:sp>
          <p:nvSpPr>
            <p:cNvPr id="397389" name="Text Box 77"/>
            <p:cNvSpPr txBox="1">
              <a:spLocks noChangeArrowheads="1"/>
            </p:cNvSpPr>
            <p:nvPr/>
          </p:nvSpPr>
          <p:spPr bwMode="auto">
            <a:xfrm>
              <a:off x="5048" y="563"/>
              <a:ext cx="363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buFont typeface="Wingdings" pitchFamily="2" charset="2"/>
                <a:buNone/>
              </a:pPr>
              <a:r>
                <a:rPr lang="en-US" altLang="cs-CZ" sz="1600"/>
                <a:t>d</a:t>
              </a:r>
              <a:r>
                <a:rPr lang="en-US" altLang="cs-CZ" sz="1600" i="1"/>
                <a:t>b</a:t>
              </a:r>
              <a:endParaRPr lang="cs-CZ" altLang="cs-CZ" sz="1600" i="1"/>
            </a:p>
          </p:txBody>
        </p:sp>
      </p:grpSp>
      <p:graphicFrame>
        <p:nvGraphicFramePr>
          <p:cNvPr id="397390" name="Object 7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7092950" y="2636838"/>
          <a:ext cx="1104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02" name="Equation" r:id="rId8" imgW="1104840" imgH="342720" progId="Equation.DSMT4">
                  <p:embed/>
                </p:oleObj>
              </mc:Choice>
              <mc:Fallback>
                <p:oleObj name="Equation" r:id="rId8" imgW="1104840" imgH="342720" progId="Equation.DSMT4">
                  <p:embed/>
                  <p:pic>
                    <p:nvPicPr>
                      <p:cNvPr id="0" name="Object 7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92950" y="2636838"/>
                        <a:ext cx="1104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7393" name="Text Box 81"/>
          <p:cNvSpPr txBox="1">
            <a:spLocks noChangeArrowheads="1"/>
          </p:cNvSpPr>
          <p:nvPr/>
        </p:nvSpPr>
        <p:spPr bwMode="auto">
          <a:xfrm>
            <a:off x="5148263" y="2636838"/>
            <a:ext cx="19446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Odchýlení o úhly</a:t>
            </a:r>
            <a:r>
              <a:rPr lang="en-US" altLang="cs-CZ" sz="1600" b="0"/>
              <a:t> </a:t>
            </a:r>
            <a:endParaRPr lang="cs-CZ" altLang="cs-CZ" sz="1600" b="0"/>
          </a:p>
        </p:txBody>
      </p:sp>
      <p:sp>
        <p:nvSpPr>
          <p:cNvPr id="397394" name="Text Box 82"/>
          <p:cNvSpPr txBox="1">
            <a:spLocks noChangeArrowheads="1"/>
          </p:cNvSpPr>
          <p:nvPr/>
        </p:nvSpPr>
        <p:spPr bwMode="auto">
          <a:xfrm>
            <a:off x="4716463" y="3068638"/>
            <a:ext cx="32400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odpovídá dopadu do mezikruží</a:t>
            </a:r>
            <a:r>
              <a:rPr lang="en-US" altLang="cs-CZ" sz="1600" b="0"/>
              <a:t> </a:t>
            </a:r>
            <a:endParaRPr lang="cs-CZ" altLang="cs-CZ" sz="1600" b="0"/>
          </a:p>
        </p:txBody>
      </p:sp>
      <p:graphicFrame>
        <p:nvGraphicFramePr>
          <p:cNvPr id="397395" name="Object 83"/>
          <p:cNvGraphicFramePr>
            <a:graphicFrameLocks noChangeAspect="1"/>
          </p:cNvGraphicFramePr>
          <p:nvPr/>
        </p:nvGraphicFramePr>
        <p:xfrm>
          <a:off x="7812088" y="3068638"/>
          <a:ext cx="1079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03" name="Equation" r:id="rId9" imgW="1079280" imgH="342720" progId="Equation.DSMT4">
                  <p:embed/>
                </p:oleObj>
              </mc:Choice>
              <mc:Fallback>
                <p:oleObj name="Equation" r:id="rId9" imgW="1079280" imgH="342720" progId="Equation.DSMT4">
                  <p:embed/>
                  <p:pic>
                    <p:nvPicPr>
                      <p:cNvPr id="0" name="Object 8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12088" y="3068638"/>
                        <a:ext cx="1079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7396" name="Text Box 84"/>
          <p:cNvSpPr txBox="1">
            <a:spLocks noChangeArrowheads="1"/>
          </p:cNvSpPr>
          <p:nvPr/>
        </p:nvSpPr>
        <p:spPr bwMode="auto">
          <a:xfrm>
            <a:off x="4716463" y="3429000"/>
            <a:ext cx="32400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plocha tohoto mezikruží</a:t>
            </a:r>
            <a:r>
              <a:rPr lang="en-US" altLang="cs-CZ" sz="1600" b="0"/>
              <a:t> </a:t>
            </a:r>
            <a:endParaRPr lang="cs-CZ" altLang="cs-CZ" sz="1600" b="0"/>
          </a:p>
        </p:txBody>
      </p:sp>
      <p:graphicFrame>
        <p:nvGraphicFramePr>
          <p:cNvPr id="397397" name="Object 85"/>
          <p:cNvGraphicFramePr>
            <a:graphicFrameLocks noChangeAspect="1"/>
          </p:cNvGraphicFramePr>
          <p:nvPr/>
        </p:nvGraphicFramePr>
        <p:xfrm>
          <a:off x="7567613" y="3473450"/>
          <a:ext cx="8509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04" name="Equation" r:id="rId11" imgW="850680" imgH="253800" progId="Equation.DSMT4">
                  <p:embed/>
                </p:oleObj>
              </mc:Choice>
              <mc:Fallback>
                <p:oleObj name="Equation" r:id="rId11" imgW="850680" imgH="253800" progId="Equation.DSMT4">
                  <p:embed/>
                  <p:pic>
                    <p:nvPicPr>
                      <p:cNvPr id="0" name="Object 8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7613" y="3473450"/>
                        <a:ext cx="8509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7398" name="Text Box 86"/>
          <p:cNvSpPr txBox="1">
            <a:spLocks noChangeArrowheads="1"/>
          </p:cNvSpPr>
          <p:nvPr/>
        </p:nvSpPr>
        <p:spPr bwMode="auto">
          <a:xfrm>
            <a:off x="4643438" y="3789363"/>
            <a:ext cx="32400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celková plocha mezikruží</a:t>
            </a:r>
            <a:r>
              <a:rPr lang="en-US" altLang="cs-CZ" sz="1600" b="0"/>
              <a:t> </a:t>
            </a:r>
            <a:endParaRPr lang="cs-CZ" altLang="cs-CZ" sz="1600" b="0"/>
          </a:p>
        </p:txBody>
      </p:sp>
      <p:graphicFrame>
        <p:nvGraphicFramePr>
          <p:cNvPr id="397399" name="Object 87"/>
          <p:cNvGraphicFramePr>
            <a:graphicFrameLocks noChangeAspect="1"/>
          </p:cNvGraphicFramePr>
          <p:nvPr/>
        </p:nvGraphicFramePr>
        <p:xfrm>
          <a:off x="7458075" y="3860800"/>
          <a:ext cx="11430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05" name="Equation" r:id="rId13" imgW="1143000" imgH="253800" progId="Equation.DSMT4">
                  <p:embed/>
                </p:oleObj>
              </mc:Choice>
              <mc:Fallback>
                <p:oleObj name="Equation" r:id="rId13" imgW="1143000" imgH="253800" progId="Equation.DSMT4">
                  <p:embed/>
                  <p:pic>
                    <p:nvPicPr>
                      <p:cNvPr id="0" name="Object 8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58075" y="3860800"/>
                        <a:ext cx="11430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7400" name="Text Box 88"/>
          <p:cNvSpPr txBox="1">
            <a:spLocks noChangeArrowheads="1"/>
          </p:cNvSpPr>
          <p:nvPr/>
        </p:nvSpPr>
        <p:spPr bwMode="auto">
          <a:xfrm>
            <a:off x="682625" y="4652963"/>
            <a:ext cx="3600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kde </a:t>
            </a:r>
            <a:r>
              <a:rPr lang="cs-CZ" altLang="cs-CZ" sz="1600" i="1"/>
              <a:t>P</a:t>
            </a:r>
            <a:r>
              <a:rPr lang="cs-CZ" altLang="cs-CZ" sz="1600"/>
              <a:t> je počet atomů Au na ploše</a:t>
            </a:r>
            <a:r>
              <a:rPr lang="en-US" altLang="cs-CZ" sz="1600" b="0"/>
              <a:t> </a:t>
            </a:r>
            <a:endParaRPr lang="cs-CZ" altLang="cs-CZ" sz="1600" b="0"/>
          </a:p>
        </p:txBody>
      </p:sp>
      <p:graphicFrame>
        <p:nvGraphicFramePr>
          <p:cNvPr id="397401" name="Object 89"/>
          <p:cNvGraphicFramePr>
            <a:graphicFrameLocks noChangeAspect="1"/>
          </p:cNvGraphicFramePr>
          <p:nvPr/>
        </p:nvGraphicFramePr>
        <p:xfrm>
          <a:off x="4173538" y="4652963"/>
          <a:ext cx="558800" cy="266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06" name="Equation" r:id="rId15" imgW="558720" imgH="266400" progId="Equation.DSMT4">
                  <p:embed/>
                </p:oleObj>
              </mc:Choice>
              <mc:Fallback>
                <p:oleObj name="Equation" r:id="rId15" imgW="558720" imgH="266400" progId="Equation.DSMT4">
                  <p:embed/>
                  <p:pic>
                    <p:nvPicPr>
                      <p:cNvPr id="0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73538" y="4652963"/>
                        <a:ext cx="558800" cy="266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7402" name="Text Box 90"/>
          <p:cNvSpPr txBox="1">
            <a:spLocks noChangeArrowheads="1"/>
          </p:cNvSpPr>
          <p:nvPr/>
        </p:nvSpPr>
        <p:spPr bwMode="auto">
          <a:xfrm>
            <a:off x="4716463" y="4652963"/>
            <a:ext cx="4248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Pravděpodobnost odchýlení je dána</a:t>
            </a:r>
            <a:r>
              <a:rPr lang="en-US" altLang="cs-CZ" sz="1600" b="0"/>
              <a:t> </a:t>
            </a:r>
            <a:endParaRPr lang="cs-CZ" altLang="cs-CZ" sz="1600" b="0"/>
          </a:p>
        </p:txBody>
      </p:sp>
      <p:graphicFrame>
        <p:nvGraphicFramePr>
          <p:cNvPr id="397403" name="Object 91"/>
          <p:cNvGraphicFramePr>
            <a:graphicFrameLocks noChangeAspect="1"/>
          </p:cNvGraphicFramePr>
          <p:nvPr/>
        </p:nvGraphicFramePr>
        <p:xfrm>
          <a:off x="742950" y="4997450"/>
          <a:ext cx="1181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07" name="Equation" r:id="rId17" imgW="1180800" imgH="571320" progId="Equation.DSMT4">
                  <p:embed/>
                </p:oleObj>
              </mc:Choice>
              <mc:Fallback>
                <p:oleObj name="Equation" r:id="rId17" imgW="1180800" imgH="571320" progId="Equation.DSMT4">
                  <p:embed/>
                  <p:pic>
                    <p:nvPicPr>
                      <p:cNvPr id="0" name="Object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2950" y="4997450"/>
                        <a:ext cx="1181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7404" name="Text Box 92"/>
          <p:cNvSpPr txBox="1">
            <a:spLocks noChangeArrowheads="1"/>
          </p:cNvSpPr>
          <p:nvPr/>
        </p:nvSpPr>
        <p:spPr bwMode="auto">
          <a:xfrm>
            <a:off x="1908175" y="5084763"/>
            <a:ext cx="11509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, protože</a:t>
            </a:r>
            <a:r>
              <a:rPr lang="en-US" altLang="cs-CZ" sz="1600" b="0"/>
              <a:t> </a:t>
            </a:r>
            <a:endParaRPr lang="cs-CZ" altLang="cs-CZ" sz="1600" b="0"/>
          </a:p>
        </p:txBody>
      </p:sp>
      <p:graphicFrame>
        <p:nvGraphicFramePr>
          <p:cNvPr id="397405" name="Object 93"/>
          <p:cNvGraphicFramePr>
            <a:graphicFrameLocks noChangeAspect="1"/>
          </p:cNvGraphicFramePr>
          <p:nvPr/>
        </p:nvGraphicFramePr>
        <p:xfrm>
          <a:off x="2921000" y="4919663"/>
          <a:ext cx="1574800" cy="619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08" name="Equation" r:id="rId19" imgW="1460160" imgH="571320" progId="Equation.DSMT4">
                  <p:embed/>
                </p:oleObj>
              </mc:Choice>
              <mc:Fallback>
                <p:oleObj name="Equation" r:id="rId19" imgW="1460160" imgH="571320" progId="Equation.DSMT4">
                  <p:embed/>
                  <p:pic>
                    <p:nvPicPr>
                      <p:cNvPr id="0" name="Object 9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1000" y="4919663"/>
                        <a:ext cx="1574800" cy="619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8575">
                            <a:solidFill>
                              <a:srgbClr val="FFFF99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7407" name="Object 95"/>
          <p:cNvGraphicFramePr>
            <a:graphicFrameLocks noChangeAspect="1"/>
          </p:cNvGraphicFramePr>
          <p:nvPr/>
        </p:nvGraphicFramePr>
        <p:xfrm>
          <a:off x="5148263" y="5011738"/>
          <a:ext cx="2366962" cy="922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09" name="Equation" r:id="rId21" imgW="2197080" imgH="850680" progId="Equation.DSMT4">
                  <p:embed/>
                </p:oleObj>
              </mc:Choice>
              <mc:Fallback>
                <p:oleObj name="Equation" r:id="rId21" imgW="2197080" imgH="850680" progId="Equation.DSMT4">
                  <p:embed/>
                  <p:pic>
                    <p:nvPicPr>
                      <p:cNvPr id="0" name="Object 9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48263" y="5011738"/>
                        <a:ext cx="2366962" cy="9223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8575">
                            <a:solidFill>
                              <a:srgbClr val="FFFF99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7408" name="Object 96"/>
          <p:cNvGraphicFramePr>
            <a:graphicFrameLocks noChangeAspect="1"/>
          </p:cNvGraphicFramePr>
          <p:nvPr/>
        </p:nvGraphicFramePr>
        <p:xfrm>
          <a:off x="666750" y="5600700"/>
          <a:ext cx="3790950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10" name="Equation" r:id="rId23" imgW="3517560" imgH="1104840" progId="Equation.DSMT4">
                  <p:embed/>
                </p:oleObj>
              </mc:Choice>
              <mc:Fallback>
                <p:oleObj name="Equation" r:id="rId23" imgW="3517560" imgH="1104840" progId="Equation.DSMT4">
                  <p:embed/>
                  <p:pic>
                    <p:nvPicPr>
                      <p:cNvPr id="0" name="Object 9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6750" y="5600700"/>
                        <a:ext cx="3790950" cy="1196975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FF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7409" name="Rectangle 97"/>
          <p:cNvSpPr>
            <a:spLocks noChangeArrowheads="1"/>
          </p:cNvSpPr>
          <p:nvPr/>
        </p:nvSpPr>
        <p:spPr bwMode="auto">
          <a:xfrm>
            <a:off x="0" y="0"/>
            <a:ext cx="3810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/>
              <a:t>1. 2. První modely atomu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97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397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397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397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1" dur="500"/>
                                        <p:tgtEl>
                                          <p:spTgt spid="397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97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97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97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97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97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97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973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973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97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97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97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97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97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97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397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397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397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4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3" dur="500"/>
                                        <p:tgtEl>
                                          <p:spTgt spid="397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6" dur="500"/>
                                        <p:tgtEl>
                                          <p:spTgt spid="397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1" dur="500"/>
                                        <p:tgtEl>
                                          <p:spTgt spid="397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4" dur="500"/>
                                        <p:tgtEl>
                                          <p:spTgt spid="397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9" dur="500"/>
                                        <p:tgtEl>
                                          <p:spTgt spid="397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2" dur="500"/>
                                        <p:tgtEl>
                                          <p:spTgt spid="397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397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97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397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974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974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397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9" dur="500"/>
                                        <p:tgtEl>
                                          <p:spTgt spid="397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2" dur="500"/>
                                        <p:tgtEl>
                                          <p:spTgt spid="397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5" dur="500"/>
                                        <p:tgtEl>
                                          <p:spTgt spid="397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8" dur="500"/>
                                        <p:tgtEl>
                                          <p:spTgt spid="397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3" dur="500"/>
                                        <p:tgtEl>
                                          <p:spTgt spid="397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8" dur="500"/>
                                        <p:tgtEl>
                                          <p:spTgt spid="397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7357" grpId="0" animBg="1"/>
      <p:bldP spid="397338" grpId="0"/>
      <p:bldP spid="397371" grpId="0"/>
      <p:bldP spid="397372" grpId="0"/>
      <p:bldP spid="397393" grpId="0"/>
      <p:bldP spid="397394" grpId="1"/>
      <p:bldP spid="397396" grpId="0"/>
      <p:bldP spid="397398" grpId="0"/>
      <p:bldP spid="397400" grpId="0"/>
      <p:bldP spid="397402" grpId="0"/>
      <p:bldP spid="397404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Rectangle 2"/>
          <p:cNvSpPr>
            <a:spLocks noChangeArrowheads="1"/>
          </p:cNvSpPr>
          <p:nvPr/>
        </p:nvSpPr>
        <p:spPr bwMode="auto">
          <a:xfrm>
            <a:off x="179388" y="1052513"/>
            <a:ext cx="6445250" cy="4895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15" name="Rectangle 3" descr="5%"/>
          <p:cNvSpPr>
            <a:spLocks noChangeArrowheads="1"/>
          </p:cNvSpPr>
          <p:nvPr/>
        </p:nvSpPr>
        <p:spPr bwMode="auto">
          <a:xfrm>
            <a:off x="647700" y="1555750"/>
            <a:ext cx="5545138" cy="31686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16" name="Rectangle 4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17" name="Rectangle 5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49971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1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2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2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2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2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2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2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2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2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2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2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3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3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3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3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3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3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3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3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3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3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4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4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4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4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4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4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4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4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4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4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5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5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5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5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5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5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5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5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5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5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6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6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6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6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6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6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6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6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68" name="Rectangle 5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69" name="Rectangle 5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9770" name="Rectangle 58"/>
          <p:cNvSpPr>
            <a:spLocks noChangeArrowheads="1"/>
          </p:cNvSpPr>
          <p:nvPr/>
        </p:nvSpPr>
        <p:spPr bwMode="auto">
          <a:xfrm>
            <a:off x="250825" y="3333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1. Hmotnost atomových jader</a:t>
            </a:r>
          </a:p>
        </p:txBody>
      </p:sp>
      <p:graphicFrame>
        <p:nvGraphicFramePr>
          <p:cNvPr id="499771" name="Object 59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9833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9772" name="Rectangle 60" descr="5%"/>
          <p:cNvSpPr>
            <a:spLocks noChangeArrowheads="1"/>
          </p:cNvSpPr>
          <p:nvPr/>
        </p:nvSpPr>
        <p:spPr bwMode="auto">
          <a:xfrm rot="-5400000">
            <a:off x="537369" y="4826794"/>
            <a:ext cx="1012825" cy="792163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73" name="Rectangle 61"/>
          <p:cNvSpPr>
            <a:spLocks noChangeArrowheads="1"/>
          </p:cNvSpPr>
          <p:nvPr/>
        </p:nvSpPr>
        <p:spPr bwMode="auto">
          <a:xfrm rot="-5400000">
            <a:off x="1024731" y="5722144"/>
            <a:ext cx="39688" cy="381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74" name="Rectangle 62"/>
          <p:cNvSpPr>
            <a:spLocks noChangeArrowheads="1"/>
          </p:cNvSpPr>
          <p:nvPr/>
        </p:nvSpPr>
        <p:spPr bwMode="auto">
          <a:xfrm rot="-5400000">
            <a:off x="1024732" y="4679156"/>
            <a:ext cx="38100" cy="36513"/>
          </a:xfrm>
          <a:prstGeom prst="rect">
            <a:avLst/>
          </a:prstGeom>
          <a:solidFill>
            <a:schemeClr val="bg2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75" name="Line 63"/>
          <p:cNvSpPr>
            <a:spLocks noChangeShapeType="1"/>
          </p:cNvSpPr>
          <p:nvPr/>
        </p:nvSpPr>
        <p:spPr bwMode="auto">
          <a:xfrm rot="-5400000">
            <a:off x="141287" y="5222876"/>
            <a:ext cx="1012825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76" name="Line 64"/>
          <p:cNvSpPr>
            <a:spLocks noChangeShapeType="1"/>
          </p:cNvSpPr>
          <p:nvPr/>
        </p:nvSpPr>
        <p:spPr bwMode="auto">
          <a:xfrm rot="-5400000">
            <a:off x="933450" y="5222876"/>
            <a:ext cx="1012825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77" name="Line 65"/>
          <p:cNvSpPr>
            <a:spLocks noChangeShapeType="1"/>
          </p:cNvSpPr>
          <p:nvPr/>
        </p:nvSpPr>
        <p:spPr bwMode="auto">
          <a:xfrm rot="-5400000">
            <a:off x="468312" y="5300663"/>
            <a:ext cx="1152525" cy="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78" name="Freeform 66"/>
          <p:cNvSpPr>
            <a:spLocks/>
          </p:cNvSpPr>
          <p:nvPr/>
        </p:nvSpPr>
        <p:spPr bwMode="auto">
          <a:xfrm rot="-5400000">
            <a:off x="374650" y="5059363"/>
            <a:ext cx="952500" cy="387350"/>
          </a:xfrm>
          <a:custGeom>
            <a:avLst/>
            <a:gdLst>
              <a:gd name="T0" fmla="*/ 0 w 1451"/>
              <a:gd name="T1" fmla="*/ 488 h 488"/>
              <a:gd name="T2" fmla="*/ 772 w 1451"/>
              <a:gd name="T3" fmla="*/ 397 h 488"/>
              <a:gd name="T4" fmla="*/ 1451 w 1451"/>
              <a:gd name="T5" fmla="*/ 0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51" h="488">
                <a:moveTo>
                  <a:pt x="0" y="488"/>
                </a:moveTo>
                <a:cubicBezTo>
                  <a:pt x="265" y="484"/>
                  <a:pt x="530" y="478"/>
                  <a:pt x="772" y="397"/>
                </a:cubicBezTo>
                <a:cubicBezTo>
                  <a:pt x="1014" y="316"/>
                  <a:pt x="1310" y="83"/>
                  <a:pt x="1451" y="0"/>
                </a:cubicBezTo>
              </a:path>
            </a:pathLst>
          </a:cu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79" name="Freeform 67"/>
          <p:cNvSpPr>
            <a:spLocks/>
          </p:cNvSpPr>
          <p:nvPr/>
        </p:nvSpPr>
        <p:spPr bwMode="auto">
          <a:xfrm rot="-5400000">
            <a:off x="686594" y="5064919"/>
            <a:ext cx="1001713" cy="295275"/>
          </a:xfrm>
          <a:custGeom>
            <a:avLst/>
            <a:gdLst>
              <a:gd name="T0" fmla="*/ 0 w 1527"/>
              <a:gd name="T1" fmla="*/ 0 h 372"/>
              <a:gd name="T2" fmla="*/ 738 w 1527"/>
              <a:gd name="T3" fmla="*/ 63 h 372"/>
              <a:gd name="T4" fmla="*/ 1527 w 1527"/>
              <a:gd name="T5" fmla="*/ 37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27" h="372">
                <a:moveTo>
                  <a:pt x="0" y="0"/>
                </a:moveTo>
                <a:cubicBezTo>
                  <a:pt x="123" y="11"/>
                  <a:pt x="484" y="1"/>
                  <a:pt x="738" y="63"/>
                </a:cubicBezTo>
                <a:cubicBezTo>
                  <a:pt x="992" y="125"/>
                  <a:pt x="1363" y="308"/>
                  <a:pt x="1527" y="372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99780" name="Object 68"/>
          <p:cNvGraphicFramePr>
            <a:graphicFrameLocks noChangeAspect="1"/>
          </p:cNvGraphicFramePr>
          <p:nvPr/>
        </p:nvGraphicFramePr>
        <p:xfrm>
          <a:off x="4608513" y="1916113"/>
          <a:ext cx="417512" cy="574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9834" name="Equation" r:id="rId5" imgW="203040" imgH="279360" progId="Equation.DSMT4">
                  <p:embed/>
                </p:oleObj>
              </mc:Choice>
              <mc:Fallback>
                <p:oleObj name="Equation" r:id="rId5" imgW="203040" imgH="27936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08513" y="1916113"/>
                        <a:ext cx="417512" cy="574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9781" name="Arc 69"/>
          <p:cNvSpPr>
            <a:spLocks/>
          </p:cNvSpPr>
          <p:nvPr/>
        </p:nvSpPr>
        <p:spPr bwMode="auto">
          <a:xfrm>
            <a:off x="1050925" y="2562225"/>
            <a:ext cx="4324350" cy="2162175"/>
          </a:xfrm>
          <a:custGeom>
            <a:avLst/>
            <a:gdLst>
              <a:gd name="G0" fmla="+- 21598 0 0"/>
              <a:gd name="G1" fmla="+- 21600 0 0"/>
              <a:gd name="G2" fmla="+- 21600 0 0"/>
              <a:gd name="T0" fmla="*/ 0 w 43198"/>
              <a:gd name="T1" fmla="*/ 21315 h 21600"/>
              <a:gd name="T2" fmla="*/ 43198 w 43198"/>
              <a:gd name="T3" fmla="*/ 21600 h 21600"/>
              <a:gd name="T4" fmla="*/ 21598 w 4319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98" h="21600" fill="none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</a:path>
              <a:path w="43198" h="21600" stroke="0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  <a:lnTo>
                  <a:pt x="21598" y="21600"/>
                </a:lnTo>
                <a:close/>
              </a:path>
            </a:pathLst>
          </a:cu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82" name="Arc 70"/>
          <p:cNvSpPr>
            <a:spLocks/>
          </p:cNvSpPr>
          <p:nvPr/>
        </p:nvSpPr>
        <p:spPr bwMode="auto">
          <a:xfrm>
            <a:off x="1050925" y="2708275"/>
            <a:ext cx="3844925" cy="2016125"/>
          </a:xfrm>
          <a:custGeom>
            <a:avLst/>
            <a:gdLst>
              <a:gd name="G0" fmla="+- 21598 0 0"/>
              <a:gd name="G1" fmla="+- 21600 0 0"/>
              <a:gd name="G2" fmla="+- 21600 0 0"/>
              <a:gd name="T0" fmla="*/ 0 w 43198"/>
              <a:gd name="T1" fmla="*/ 21315 h 21600"/>
              <a:gd name="T2" fmla="*/ 43198 w 43198"/>
              <a:gd name="T3" fmla="*/ 21600 h 21600"/>
              <a:gd name="T4" fmla="*/ 21598 w 4319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98" h="21600" fill="none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</a:path>
              <a:path w="43198" h="21600" stroke="0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  <a:lnTo>
                  <a:pt x="21598" y="21600"/>
                </a:lnTo>
                <a:close/>
              </a:path>
            </a:pathLst>
          </a:cu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83" name="Arc 71"/>
          <p:cNvSpPr>
            <a:spLocks/>
          </p:cNvSpPr>
          <p:nvPr/>
        </p:nvSpPr>
        <p:spPr bwMode="auto">
          <a:xfrm>
            <a:off x="1050925" y="2924175"/>
            <a:ext cx="3557588" cy="1800225"/>
          </a:xfrm>
          <a:custGeom>
            <a:avLst/>
            <a:gdLst>
              <a:gd name="G0" fmla="+- 21598 0 0"/>
              <a:gd name="G1" fmla="+- 21600 0 0"/>
              <a:gd name="G2" fmla="+- 21600 0 0"/>
              <a:gd name="T0" fmla="*/ 0 w 43198"/>
              <a:gd name="T1" fmla="*/ 21315 h 21600"/>
              <a:gd name="T2" fmla="*/ 43198 w 43198"/>
              <a:gd name="T3" fmla="*/ 21600 h 21600"/>
              <a:gd name="T4" fmla="*/ 21598 w 4319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98" h="21600" fill="none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</a:path>
              <a:path w="43198" h="21600" stroke="0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  <a:lnTo>
                  <a:pt x="21598" y="21600"/>
                </a:lnTo>
                <a:close/>
              </a:path>
            </a:pathLst>
          </a:cu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84" name="Arc 72"/>
          <p:cNvSpPr>
            <a:spLocks/>
          </p:cNvSpPr>
          <p:nvPr/>
        </p:nvSpPr>
        <p:spPr bwMode="auto">
          <a:xfrm>
            <a:off x="1050925" y="3284538"/>
            <a:ext cx="2620963" cy="1439862"/>
          </a:xfrm>
          <a:custGeom>
            <a:avLst/>
            <a:gdLst>
              <a:gd name="G0" fmla="+- 21598 0 0"/>
              <a:gd name="G1" fmla="+- 21600 0 0"/>
              <a:gd name="G2" fmla="+- 21600 0 0"/>
              <a:gd name="T0" fmla="*/ 0 w 43198"/>
              <a:gd name="T1" fmla="*/ 21315 h 21600"/>
              <a:gd name="T2" fmla="*/ 43198 w 43198"/>
              <a:gd name="T3" fmla="*/ 21600 h 21600"/>
              <a:gd name="T4" fmla="*/ 21598 w 4319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98" h="21600" fill="none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</a:path>
              <a:path w="43198" h="21600" stroke="0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  <a:lnTo>
                  <a:pt x="21598" y="21600"/>
                </a:lnTo>
                <a:close/>
              </a:path>
            </a:pathLst>
          </a:cu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9785" name="Rectangle 73"/>
          <p:cNvSpPr>
            <a:spLocks noChangeArrowheads="1"/>
          </p:cNvSpPr>
          <p:nvPr/>
        </p:nvSpPr>
        <p:spPr bwMode="auto">
          <a:xfrm>
            <a:off x="6804025" y="930275"/>
            <a:ext cx="21605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magnetický analyzátor   </a:t>
            </a:r>
          </a:p>
        </p:txBody>
      </p:sp>
      <p:graphicFrame>
        <p:nvGraphicFramePr>
          <p:cNvPr id="499786" name="Object 74"/>
          <p:cNvGraphicFramePr>
            <a:graphicFrameLocks noChangeAspect="1"/>
          </p:cNvGraphicFramePr>
          <p:nvPr/>
        </p:nvGraphicFramePr>
        <p:xfrm>
          <a:off x="7016750" y="1627188"/>
          <a:ext cx="15494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9835" name="Equation" r:id="rId7" imgW="1549080" imgH="609480" progId="Equation.DSMT4">
                  <p:embed/>
                </p:oleObj>
              </mc:Choice>
              <mc:Fallback>
                <p:oleObj name="Equation" r:id="rId7" imgW="1549080" imgH="609480" progId="Equation.DSMT4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16750" y="1627188"/>
                        <a:ext cx="15494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9787" name="Object 75"/>
          <p:cNvGraphicFramePr>
            <a:graphicFrameLocks noChangeAspect="1"/>
          </p:cNvGraphicFramePr>
          <p:nvPr/>
        </p:nvGraphicFramePr>
        <p:xfrm>
          <a:off x="7416800" y="2276475"/>
          <a:ext cx="8763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9836" name="Equation" r:id="rId9" imgW="876240" imgH="609480" progId="Equation.DSMT4">
                  <p:embed/>
                </p:oleObj>
              </mc:Choice>
              <mc:Fallback>
                <p:oleObj name="Equation" r:id="rId9" imgW="876240" imgH="609480" progId="Equation.DSMT4">
                  <p:embed/>
                  <p:pic>
                    <p:nvPicPr>
                      <p:cNvPr id="0" name="Object 7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6800" y="2276475"/>
                        <a:ext cx="8763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9788" name="Line 76"/>
          <p:cNvSpPr>
            <a:spLocks noChangeShapeType="1"/>
          </p:cNvSpPr>
          <p:nvPr/>
        </p:nvSpPr>
        <p:spPr bwMode="auto">
          <a:xfrm flipV="1">
            <a:off x="2339975" y="3284538"/>
            <a:ext cx="0" cy="143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99789" name="Object 77"/>
          <p:cNvGraphicFramePr>
            <a:graphicFrameLocks noChangeAspect="1"/>
          </p:cNvGraphicFramePr>
          <p:nvPr/>
        </p:nvGraphicFramePr>
        <p:xfrm>
          <a:off x="2411413" y="4005263"/>
          <a:ext cx="1651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9837" name="Equation" r:id="rId11" imgW="164880" imgH="177480" progId="Equation.DSMT4">
                  <p:embed/>
                </p:oleObj>
              </mc:Choice>
              <mc:Fallback>
                <p:oleObj name="Equation" r:id="rId11" imgW="164880" imgH="177480" progId="Equation.DSMT4">
                  <p:embed/>
                  <p:pic>
                    <p:nvPicPr>
                      <p:cNvPr id="0" name="Object 7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1413" y="4005263"/>
                        <a:ext cx="165100" cy="17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99790" name="Group 78"/>
          <p:cNvGrpSpPr>
            <a:grpSpLocks/>
          </p:cNvGrpSpPr>
          <p:nvPr/>
        </p:nvGrpSpPr>
        <p:grpSpPr bwMode="auto">
          <a:xfrm>
            <a:off x="5149850" y="2133600"/>
            <a:ext cx="285750" cy="285750"/>
            <a:chOff x="3244" y="1934"/>
            <a:chExt cx="180" cy="180"/>
          </a:xfrm>
        </p:grpSpPr>
        <p:sp>
          <p:nvSpPr>
            <p:cNvPr id="499791" name="Oval 79"/>
            <p:cNvSpPr>
              <a:spLocks noChangeArrowheads="1"/>
            </p:cNvSpPr>
            <p:nvPr/>
          </p:nvSpPr>
          <p:spPr bwMode="auto">
            <a:xfrm>
              <a:off x="3244" y="1934"/>
              <a:ext cx="180" cy="180"/>
            </a:xfrm>
            <a:prstGeom prst="ellipse">
              <a:avLst/>
            </a:prstGeom>
            <a:solidFill>
              <a:schemeClr val="bg2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9792" name="Oval 80"/>
            <p:cNvSpPr>
              <a:spLocks noChangeArrowheads="1"/>
            </p:cNvSpPr>
            <p:nvPr/>
          </p:nvSpPr>
          <p:spPr bwMode="auto">
            <a:xfrm flipH="1" flipV="1">
              <a:off x="3312" y="2002"/>
              <a:ext cx="44" cy="4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99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99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99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99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99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99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99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99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99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99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9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99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99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997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997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99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997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997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99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99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99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99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997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97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99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499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499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499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499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499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4997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499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499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499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997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499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8" dur="500"/>
                                        <p:tgtEl>
                                          <p:spTgt spid="499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9714" grpId="0" animBg="1"/>
      <p:bldP spid="499715" grpId="0" animBg="1"/>
      <p:bldP spid="499772" grpId="0" animBg="1"/>
      <p:bldP spid="499773" grpId="0" animBg="1"/>
      <p:bldP spid="499774" grpId="0" animBg="1"/>
      <p:bldP spid="499775" grpId="0" animBg="1"/>
      <p:bldP spid="499776" grpId="0" animBg="1"/>
      <p:bldP spid="499777" grpId="0" animBg="1"/>
      <p:bldP spid="499778" grpId="0" animBg="1"/>
      <p:bldP spid="499779" grpId="0" animBg="1"/>
      <p:bldP spid="499781" grpId="0" animBg="1"/>
      <p:bldP spid="499782" grpId="0" animBg="1"/>
      <p:bldP spid="499783" grpId="0" animBg="1"/>
      <p:bldP spid="499784" grpId="0" animBg="1"/>
      <p:bldP spid="499785" grpId="0"/>
      <p:bldP spid="499788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8" name="Rectangle 2"/>
          <p:cNvSpPr>
            <a:spLocks noChangeArrowheads="1"/>
          </p:cNvSpPr>
          <p:nvPr/>
        </p:nvSpPr>
        <p:spPr bwMode="auto">
          <a:xfrm>
            <a:off x="215900" y="1962150"/>
            <a:ext cx="6445250" cy="48958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739" name="Rectangle 3" descr="5%"/>
          <p:cNvSpPr>
            <a:spLocks noChangeArrowheads="1"/>
          </p:cNvSpPr>
          <p:nvPr/>
        </p:nvSpPr>
        <p:spPr bwMode="auto">
          <a:xfrm>
            <a:off x="684213" y="2465388"/>
            <a:ext cx="5545137" cy="31686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740" name="Rectangle 4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41" name="Rectangle 5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0074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4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4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4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4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4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4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4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5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5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5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5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5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5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5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5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5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5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6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6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6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6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6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6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6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6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6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6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7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7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7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7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7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7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7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7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7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7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8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8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8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8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8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8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8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8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8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8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9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91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92" name="Rectangle 5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93" name="Rectangle 5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0794" name="Rectangle 58"/>
          <p:cNvSpPr>
            <a:spLocks noChangeArrowheads="1"/>
          </p:cNvSpPr>
          <p:nvPr/>
        </p:nvSpPr>
        <p:spPr bwMode="auto">
          <a:xfrm>
            <a:off x="250825" y="3333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1. Hmotnost atomových jader</a:t>
            </a:r>
          </a:p>
        </p:txBody>
      </p:sp>
      <p:graphicFrame>
        <p:nvGraphicFramePr>
          <p:cNvPr id="500795" name="Object 59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0913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0796" name="Rectangle 60"/>
          <p:cNvSpPr>
            <a:spLocks noChangeArrowheads="1"/>
          </p:cNvSpPr>
          <p:nvPr/>
        </p:nvSpPr>
        <p:spPr bwMode="auto">
          <a:xfrm rot="-5400000">
            <a:off x="573881" y="5736432"/>
            <a:ext cx="1012825" cy="792162"/>
          </a:xfrm>
          <a:prstGeom prst="rect">
            <a:avLst/>
          </a:prstGeom>
          <a:solidFill>
            <a:schemeClr val="bg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797" name="Rectangle 61"/>
          <p:cNvSpPr>
            <a:spLocks noChangeArrowheads="1"/>
          </p:cNvSpPr>
          <p:nvPr/>
        </p:nvSpPr>
        <p:spPr bwMode="auto">
          <a:xfrm rot="-5400000">
            <a:off x="1061244" y="6631782"/>
            <a:ext cx="39687" cy="381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798" name="Rectangle 62"/>
          <p:cNvSpPr>
            <a:spLocks noChangeArrowheads="1"/>
          </p:cNvSpPr>
          <p:nvPr/>
        </p:nvSpPr>
        <p:spPr bwMode="auto">
          <a:xfrm rot="-5400000">
            <a:off x="1061244" y="5588794"/>
            <a:ext cx="38100" cy="36512"/>
          </a:xfrm>
          <a:prstGeom prst="rect">
            <a:avLst/>
          </a:prstGeom>
          <a:solidFill>
            <a:schemeClr val="bg2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799" name="Line 63"/>
          <p:cNvSpPr>
            <a:spLocks noChangeShapeType="1"/>
          </p:cNvSpPr>
          <p:nvPr/>
        </p:nvSpPr>
        <p:spPr bwMode="auto">
          <a:xfrm rot="-5400000">
            <a:off x="863601" y="5456237"/>
            <a:ext cx="0" cy="35877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800" name="Line 64"/>
          <p:cNvSpPr>
            <a:spLocks noChangeShapeType="1"/>
          </p:cNvSpPr>
          <p:nvPr/>
        </p:nvSpPr>
        <p:spPr bwMode="auto">
          <a:xfrm rot="-5400000">
            <a:off x="504825" y="6210301"/>
            <a:ext cx="1152525" cy="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00801" name="Object 65"/>
          <p:cNvGraphicFramePr>
            <a:graphicFrameLocks noChangeAspect="1"/>
          </p:cNvGraphicFramePr>
          <p:nvPr/>
        </p:nvGraphicFramePr>
        <p:xfrm>
          <a:off x="4645025" y="2825750"/>
          <a:ext cx="417513" cy="574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0914" name="Equation" r:id="rId5" imgW="203040" imgH="279360" progId="Equation.DSMT4">
                  <p:embed/>
                </p:oleObj>
              </mc:Choice>
              <mc:Fallback>
                <p:oleObj name="Equation" r:id="rId5" imgW="203040" imgH="27936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5025" y="2825750"/>
                        <a:ext cx="417513" cy="574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0802" name="Arc 66"/>
          <p:cNvSpPr>
            <a:spLocks/>
          </p:cNvSpPr>
          <p:nvPr/>
        </p:nvSpPr>
        <p:spPr bwMode="auto">
          <a:xfrm>
            <a:off x="1087438" y="3471863"/>
            <a:ext cx="4324350" cy="2162175"/>
          </a:xfrm>
          <a:custGeom>
            <a:avLst/>
            <a:gdLst>
              <a:gd name="G0" fmla="+- 21598 0 0"/>
              <a:gd name="G1" fmla="+- 21600 0 0"/>
              <a:gd name="G2" fmla="+- 21600 0 0"/>
              <a:gd name="T0" fmla="*/ 0 w 43198"/>
              <a:gd name="T1" fmla="*/ 21315 h 21600"/>
              <a:gd name="T2" fmla="*/ 43198 w 43198"/>
              <a:gd name="T3" fmla="*/ 21600 h 21600"/>
              <a:gd name="T4" fmla="*/ 21598 w 4319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98" h="21600" fill="none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</a:path>
              <a:path w="43198" h="21600" stroke="0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  <a:lnTo>
                  <a:pt x="21598" y="21600"/>
                </a:lnTo>
                <a:close/>
              </a:path>
            </a:pathLst>
          </a:cu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803" name="Arc 67"/>
          <p:cNvSpPr>
            <a:spLocks/>
          </p:cNvSpPr>
          <p:nvPr/>
        </p:nvSpPr>
        <p:spPr bwMode="auto">
          <a:xfrm>
            <a:off x="1087438" y="3617913"/>
            <a:ext cx="3844925" cy="2016125"/>
          </a:xfrm>
          <a:custGeom>
            <a:avLst/>
            <a:gdLst>
              <a:gd name="G0" fmla="+- 21598 0 0"/>
              <a:gd name="G1" fmla="+- 21600 0 0"/>
              <a:gd name="G2" fmla="+- 21600 0 0"/>
              <a:gd name="T0" fmla="*/ 0 w 43198"/>
              <a:gd name="T1" fmla="*/ 21315 h 21600"/>
              <a:gd name="T2" fmla="*/ 43198 w 43198"/>
              <a:gd name="T3" fmla="*/ 21600 h 21600"/>
              <a:gd name="T4" fmla="*/ 21598 w 4319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98" h="21600" fill="none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</a:path>
              <a:path w="43198" h="21600" stroke="0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  <a:lnTo>
                  <a:pt x="21598" y="21600"/>
                </a:lnTo>
                <a:close/>
              </a:path>
            </a:pathLst>
          </a:cu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804" name="Arc 68"/>
          <p:cNvSpPr>
            <a:spLocks/>
          </p:cNvSpPr>
          <p:nvPr/>
        </p:nvSpPr>
        <p:spPr bwMode="auto">
          <a:xfrm>
            <a:off x="1087438" y="3833813"/>
            <a:ext cx="3557587" cy="1800225"/>
          </a:xfrm>
          <a:custGeom>
            <a:avLst/>
            <a:gdLst>
              <a:gd name="G0" fmla="+- 21598 0 0"/>
              <a:gd name="G1" fmla="+- 21600 0 0"/>
              <a:gd name="G2" fmla="+- 21600 0 0"/>
              <a:gd name="T0" fmla="*/ 0 w 43198"/>
              <a:gd name="T1" fmla="*/ 21315 h 21600"/>
              <a:gd name="T2" fmla="*/ 43198 w 43198"/>
              <a:gd name="T3" fmla="*/ 21600 h 21600"/>
              <a:gd name="T4" fmla="*/ 21598 w 4319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98" h="21600" fill="none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</a:path>
              <a:path w="43198" h="21600" stroke="0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  <a:lnTo>
                  <a:pt x="21598" y="21600"/>
                </a:lnTo>
                <a:close/>
              </a:path>
            </a:pathLst>
          </a:cu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805" name="Arc 69"/>
          <p:cNvSpPr>
            <a:spLocks/>
          </p:cNvSpPr>
          <p:nvPr/>
        </p:nvSpPr>
        <p:spPr bwMode="auto">
          <a:xfrm>
            <a:off x="1087438" y="4194175"/>
            <a:ext cx="2620962" cy="1439863"/>
          </a:xfrm>
          <a:custGeom>
            <a:avLst/>
            <a:gdLst>
              <a:gd name="G0" fmla="+- 21598 0 0"/>
              <a:gd name="G1" fmla="+- 21600 0 0"/>
              <a:gd name="G2" fmla="+- 21600 0 0"/>
              <a:gd name="T0" fmla="*/ 0 w 43198"/>
              <a:gd name="T1" fmla="*/ 21315 h 21600"/>
              <a:gd name="T2" fmla="*/ 43198 w 43198"/>
              <a:gd name="T3" fmla="*/ 21600 h 21600"/>
              <a:gd name="T4" fmla="*/ 21598 w 4319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3198" h="21600" fill="none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</a:path>
              <a:path w="43198" h="21600" stroke="0" extrusionOk="0">
                <a:moveTo>
                  <a:pt x="-1" y="21314"/>
                </a:moveTo>
                <a:cubicBezTo>
                  <a:pt x="155" y="9497"/>
                  <a:pt x="9779" y="-1"/>
                  <a:pt x="21598" y="0"/>
                </a:cubicBezTo>
                <a:cubicBezTo>
                  <a:pt x="33527" y="0"/>
                  <a:pt x="43198" y="9670"/>
                  <a:pt x="43198" y="21600"/>
                </a:cubicBezTo>
                <a:lnTo>
                  <a:pt x="21598" y="21600"/>
                </a:lnTo>
                <a:close/>
              </a:path>
            </a:pathLst>
          </a:cu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806" name="Rectangle 70"/>
          <p:cNvSpPr>
            <a:spLocks noChangeArrowheads="1"/>
          </p:cNvSpPr>
          <p:nvPr/>
        </p:nvSpPr>
        <p:spPr bwMode="auto">
          <a:xfrm>
            <a:off x="6227763" y="685800"/>
            <a:ext cx="273685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filtr rychlostí – malá účinnost, zde se ionty získávají s nepatrnou energií a urychlují se:   </a:t>
            </a:r>
          </a:p>
        </p:txBody>
      </p:sp>
      <p:graphicFrame>
        <p:nvGraphicFramePr>
          <p:cNvPr id="500807" name="Object 71"/>
          <p:cNvGraphicFramePr>
            <a:graphicFrameLocks noChangeAspect="1"/>
          </p:cNvGraphicFramePr>
          <p:nvPr/>
        </p:nvGraphicFramePr>
        <p:xfrm>
          <a:off x="7235825" y="1916113"/>
          <a:ext cx="12065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0915" name="Equation" r:id="rId7" imgW="1206360" imgH="596880" progId="Equation.DSMT4">
                  <p:embed/>
                </p:oleObj>
              </mc:Choice>
              <mc:Fallback>
                <p:oleObj name="Equation" r:id="rId7" imgW="1206360" imgH="596880" progId="Equation.DSMT4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5825" y="1916113"/>
                        <a:ext cx="12065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0808" name="Line 72"/>
          <p:cNvSpPr>
            <a:spLocks noChangeShapeType="1"/>
          </p:cNvSpPr>
          <p:nvPr/>
        </p:nvSpPr>
        <p:spPr bwMode="auto">
          <a:xfrm flipV="1">
            <a:off x="2376488" y="4194175"/>
            <a:ext cx="0" cy="143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00809" name="Object 73"/>
          <p:cNvGraphicFramePr>
            <a:graphicFrameLocks noChangeAspect="1"/>
          </p:cNvGraphicFramePr>
          <p:nvPr/>
        </p:nvGraphicFramePr>
        <p:xfrm>
          <a:off x="2447925" y="4914900"/>
          <a:ext cx="1651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0916" name="Equation" r:id="rId9" imgW="164880" imgH="177480" progId="Equation.DSMT4">
                  <p:embed/>
                </p:oleObj>
              </mc:Choice>
              <mc:Fallback>
                <p:oleObj name="Equation" r:id="rId9" imgW="164880" imgH="177480" progId="Equation.DSMT4">
                  <p:embed/>
                  <p:pic>
                    <p:nvPicPr>
                      <p:cNvPr id="0" name="Object 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47925" y="4914900"/>
                        <a:ext cx="165100" cy="17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0810" name="Line 74"/>
          <p:cNvSpPr>
            <a:spLocks noChangeShapeType="1"/>
          </p:cNvSpPr>
          <p:nvPr/>
        </p:nvSpPr>
        <p:spPr bwMode="auto">
          <a:xfrm rot="-5400000">
            <a:off x="1295401" y="5456237"/>
            <a:ext cx="0" cy="35877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811" name="Line 75"/>
          <p:cNvSpPr>
            <a:spLocks noChangeShapeType="1"/>
          </p:cNvSpPr>
          <p:nvPr/>
        </p:nvSpPr>
        <p:spPr bwMode="auto">
          <a:xfrm rot="-5400000">
            <a:off x="863601" y="6451600"/>
            <a:ext cx="0" cy="35877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0812" name="Line 76"/>
          <p:cNvSpPr>
            <a:spLocks noChangeShapeType="1"/>
          </p:cNvSpPr>
          <p:nvPr/>
        </p:nvSpPr>
        <p:spPr bwMode="auto">
          <a:xfrm rot="-5400000">
            <a:off x="1295401" y="6451600"/>
            <a:ext cx="0" cy="35877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00813" name="Object 77"/>
          <p:cNvGraphicFramePr>
            <a:graphicFrameLocks noChangeAspect="1"/>
          </p:cNvGraphicFramePr>
          <p:nvPr/>
        </p:nvGraphicFramePr>
        <p:xfrm>
          <a:off x="250825" y="6415088"/>
          <a:ext cx="3746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0917" name="Equation" r:id="rId11" imgW="164880" imgH="190440" progId="Equation.DSMT4">
                  <p:embed/>
                </p:oleObj>
              </mc:Choice>
              <mc:Fallback>
                <p:oleObj name="Equation" r:id="rId11" imgW="164880" imgH="190440" progId="Equation.DSMT4">
                  <p:embed/>
                  <p:pic>
                    <p:nvPicPr>
                      <p:cNvPr id="0" name="Object 7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6415088"/>
                        <a:ext cx="37465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0814" name="Object 78"/>
          <p:cNvGraphicFramePr>
            <a:graphicFrameLocks noChangeAspect="1"/>
          </p:cNvGraphicFramePr>
          <p:nvPr/>
        </p:nvGraphicFramePr>
        <p:xfrm>
          <a:off x="250825" y="5516563"/>
          <a:ext cx="431800" cy="260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0918" name="Equation" r:id="rId13" imgW="114120" imgH="126720" progId="Equation.DSMT4">
                  <p:embed/>
                </p:oleObj>
              </mc:Choice>
              <mc:Fallback>
                <p:oleObj name="Equation" r:id="rId13" imgW="114120" imgH="126720" progId="Equation.DSMT4">
                  <p:embed/>
                  <p:pic>
                    <p:nvPicPr>
                      <p:cNvPr id="0" name="Object 7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5516563"/>
                        <a:ext cx="431800" cy="260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0815" name="Rectangle 79"/>
          <p:cNvSpPr>
            <a:spLocks noChangeArrowheads="1"/>
          </p:cNvSpPr>
          <p:nvPr/>
        </p:nvSpPr>
        <p:spPr bwMode="auto">
          <a:xfrm>
            <a:off x="250825" y="1060450"/>
            <a:ext cx="5689600" cy="466725"/>
          </a:xfrm>
          <a:prstGeom prst="rect">
            <a:avLst/>
          </a:prstGeom>
          <a:noFill/>
          <a:ln w="9525">
            <a:solidFill>
              <a:srgbClr val="FDFEC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Bleakneyův</a:t>
            </a:r>
            <a:r>
              <a:rPr lang="cs-CZ" altLang="cs-CZ" sz="1600"/>
              <a:t> </a:t>
            </a: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hmotnostní spektrograf</a:t>
            </a:r>
          </a:p>
        </p:txBody>
      </p:sp>
      <p:graphicFrame>
        <p:nvGraphicFramePr>
          <p:cNvPr id="500816" name="Object 80"/>
          <p:cNvGraphicFramePr>
            <a:graphicFrameLocks noChangeAspect="1"/>
          </p:cNvGraphicFramePr>
          <p:nvPr/>
        </p:nvGraphicFramePr>
        <p:xfrm>
          <a:off x="7124700" y="2643188"/>
          <a:ext cx="14605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0919" name="Equation" r:id="rId15" imgW="1460160" imgH="596880" progId="Equation.DSMT4">
                  <p:embed/>
                </p:oleObj>
              </mc:Choice>
              <mc:Fallback>
                <p:oleObj name="Equation" r:id="rId15" imgW="1460160" imgH="596880" progId="Equation.DSMT4">
                  <p:embed/>
                  <p:pic>
                    <p:nvPicPr>
                      <p:cNvPr id="0" name="Object 8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24700" y="2643188"/>
                        <a:ext cx="14605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0817" name="Object 81"/>
          <p:cNvGraphicFramePr>
            <a:graphicFrameLocks noChangeAspect="1"/>
          </p:cNvGraphicFramePr>
          <p:nvPr/>
        </p:nvGraphicFramePr>
        <p:xfrm>
          <a:off x="7329488" y="3513138"/>
          <a:ext cx="11303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0920" name="Equation" r:id="rId17" imgW="1130040" imgH="571320" progId="Equation.DSMT4">
                  <p:embed/>
                </p:oleObj>
              </mc:Choice>
              <mc:Fallback>
                <p:oleObj name="Equation" r:id="rId17" imgW="1130040" imgH="571320" progId="Equation.DSMT4">
                  <p:embed/>
                  <p:pic>
                    <p:nvPicPr>
                      <p:cNvPr id="0" name="Object 8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29488" y="3513138"/>
                        <a:ext cx="11303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0818" name="Object 82"/>
          <p:cNvGraphicFramePr>
            <a:graphicFrameLocks noChangeAspect="1"/>
          </p:cNvGraphicFramePr>
          <p:nvPr/>
        </p:nvGraphicFramePr>
        <p:xfrm>
          <a:off x="7092950" y="4292600"/>
          <a:ext cx="16383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0921" name="Equation" r:id="rId19" imgW="1638000" imgH="596880" progId="Equation.DSMT4">
                  <p:embed/>
                </p:oleObj>
              </mc:Choice>
              <mc:Fallback>
                <p:oleObj name="Equation" r:id="rId19" imgW="1638000" imgH="596880" progId="Equation.DSMT4">
                  <p:embed/>
                  <p:pic>
                    <p:nvPicPr>
                      <p:cNvPr id="0" name="Object 8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92950" y="4292600"/>
                        <a:ext cx="16383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0819" name="Object 83"/>
          <p:cNvGraphicFramePr>
            <a:graphicFrameLocks noChangeAspect="1"/>
          </p:cNvGraphicFramePr>
          <p:nvPr/>
        </p:nvGraphicFramePr>
        <p:xfrm>
          <a:off x="7324725" y="5138738"/>
          <a:ext cx="102870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0922" name="Equation" r:id="rId21" imgW="1028520" imgH="634680" progId="Equation.DSMT4">
                  <p:embed/>
                </p:oleObj>
              </mc:Choice>
              <mc:Fallback>
                <p:oleObj name="Equation" r:id="rId21" imgW="1028520" imgH="634680" progId="Equation.DSMT4">
                  <p:embed/>
                  <p:pic>
                    <p:nvPicPr>
                      <p:cNvPr id="0" name="Object 8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24725" y="5138738"/>
                        <a:ext cx="1028700" cy="6350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FF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0820" name="Rectangle 84"/>
          <p:cNvSpPr>
            <a:spLocks noChangeArrowheads="1"/>
          </p:cNvSpPr>
          <p:nvPr/>
        </p:nvSpPr>
        <p:spPr bwMode="auto">
          <a:xfrm>
            <a:off x="6983413" y="6294438"/>
            <a:ext cx="21605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separace izotopů   </a:t>
            </a:r>
          </a:p>
        </p:txBody>
      </p:sp>
      <p:graphicFrame>
        <p:nvGraphicFramePr>
          <p:cNvPr id="500821" name="Object 85"/>
          <p:cNvGraphicFramePr>
            <a:graphicFrameLocks noChangeAspect="1"/>
          </p:cNvGraphicFramePr>
          <p:nvPr/>
        </p:nvGraphicFramePr>
        <p:xfrm>
          <a:off x="323850" y="5949950"/>
          <a:ext cx="2159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0923" name="Equation" r:id="rId23" imgW="215640" imgH="228600" progId="Equation.DSMT4">
                  <p:embed/>
                </p:oleObj>
              </mc:Choice>
              <mc:Fallback>
                <p:oleObj name="Equation" r:id="rId23" imgW="215640" imgH="228600" progId="Equation.DSMT4">
                  <p:embed/>
                  <p:pic>
                    <p:nvPicPr>
                      <p:cNvPr id="0" name="Object 8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3850" y="5949950"/>
                        <a:ext cx="215900" cy="228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00822" name="Group 86"/>
          <p:cNvGrpSpPr>
            <a:grpSpLocks/>
          </p:cNvGrpSpPr>
          <p:nvPr/>
        </p:nvGrpSpPr>
        <p:grpSpPr bwMode="auto">
          <a:xfrm>
            <a:off x="5149850" y="3070225"/>
            <a:ext cx="285750" cy="285750"/>
            <a:chOff x="3244" y="1934"/>
            <a:chExt cx="180" cy="180"/>
          </a:xfrm>
        </p:grpSpPr>
        <p:sp>
          <p:nvSpPr>
            <p:cNvPr id="500823" name="Oval 87"/>
            <p:cNvSpPr>
              <a:spLocks noChangeArrowheads="1"/>
            </p:cNvSpPr>
            <p:nvPr/>
          </p:nvSpPr>
          <p:spPr bwMode="auto">
            <a:xfrm>
              <a:off x="3244" y="1934"/>
              <a:ext cx="180" cy="180"/>
            </a:xfrm>
            <a:prstGeom prst="ellipse">
              <a:avLst/>
            </a:prstGeom>
            <a:solidFill>
              <a:schemeClr val="bg2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00824" name="Oval 88"/>
            <p:cNvSpPr>
              <a:spLocks noChangeArrowheads="1"/>
            </p:cNvSpPr>
            <p:nvPr/>
          </p:nvSpPr>
          <p:spPr bwMode="auto">
            <a:xfrm flipH="1" flipV="1">
              <a:off x="3312" y="2002"/>
              <a:ext cx="44" cy="4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008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00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00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007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007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00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00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00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500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007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007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500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007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007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00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008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008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00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008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008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00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008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008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00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008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5008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500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008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008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500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008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008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500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00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00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500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500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500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500"/>
                                        <p:tgtEl>
                                          <p:spTgt spid="500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1" dur="500"/>
                                        <p:tgtEl>
                                          <p:spTgt spid="500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500"/>
                                        <p:tgtEl>
                                          <p:spTgt spid="500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500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0" dur="500"/>
                                        <p:tgtEl>
                                          <p:spTgt spid="500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3" dur="500"/>
                                        <p:tgtEl>
                                          <p:spTgt spid="500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500"/>
                                        <p:tgtEl>
                                          <p:spTgt spid="500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9" dur="500"/>
                                        <p:tgtEl>
                                          <p:spTgt spid="500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2" dur="500"/>
                                        <p:tgtEl>
                                          <p:spTgt spid="500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5" dur="500"/>
                                        <p:tgtEl>
                                          <p:spTgt spid="500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500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 nodeType="clickPar">
                      <p:stCondLst>
                        <p:cond delay="indefinite"/>
                      </p:stCondLst>
                      <p:childTnLst>
                        <p:par>
                          <p:cTn id="1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5" dur="500"/>
                                        <p:tgtEl>
                                          <p:spTgt spid="500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 nodeType="clickPar">
                      <p:stCondLst>
                        <p:cond delay="indefinite"/>
                      </p:stCondLst>
                      <p:childTnLst>
                        <p:par>
                          <p:cTn id="1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500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500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 nodeType="clickPar">
                      <p:stCondLst>
                        <p:cond delay="indefinite"/>
                      </p:stCondLst>
                      <p:childTnLst>
                        <p:par>
                          <p:cTn id="1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500"/>
                                        <p:tgtEl>
                                          <p:spTgt spid="500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 nodeType="clickPar">
                      <p:stCondLst>
                        <p:cond delay="indefinite"/>
                      </p:stCondLst>
                      <p:childTnLst>
                        <p:par>
                          <p:cTn id="1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4" dur="2000" fill="hold"/>
                                        <p:tgtEl>
                                          <p:spTgt spid="5008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 nodeType="clickPar">
                      <p:stCondLst>
                        <p:cond delay="indefinite"/>
                      </p:stCondLst>
                      <p:childTnLst>
                        <p:par>
                          <p:cTn id="1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0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500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0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0738" grpId="0" animBg="1"/>
      <p:bldP spid="500739" grpId="0" animBg="1"/>
      <p:bldP spid="500796" grpId="0" animBg="1"/>
      <p:bldP spid="500797" grpId="0" animBg="1"/>
      <p:bldP spid="500798" grpId="0" animBg="1"/>
      <p:bldP spid="500798" grpId="1" animBg="1"/>
      <p:bldP spid="500799" grpId="0" animBg="1"/>
      <p:bldP spid="500799" grpId="1" animBg="1"/>
      <p:bldP spid="500800" grpId="0" animBg="1"/>
      <p:bldP spid="500802" grpId="0" animBg="1"/>
      <p:bldP spid="500803" grpId="0" animBg="1"/>
      <p:bldP spid="500804" grpId="0" animBg="1"/>
      <p:bldP spid="500805" grpId="0" animBg="1"/>
      <p:bldP spid="500806" grpId="0"/>
      <p:bldP spid="500808" grpId="0" animBg="1"/>
      <p:bldP spid="500810" grpId="0" animBg="1"/>
      <p:bldP spid="500810" grpId="1" animBg="1"/>
      <p:bldP spid="500811" grpId="0" animBg="1"/>
      <p:bldP spid="500812" grpId="0" animBg="1"/>
      <p:bldP spid="500815" grpId="0" animBg="1"/>
      <p:bldP spid="500820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63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0176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6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6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6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6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6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7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7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7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7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7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7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7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7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7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7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8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8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8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8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8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8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8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8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8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8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9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9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9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9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9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9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9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9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9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79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0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0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0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0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0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0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0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0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0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0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1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1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1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1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1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15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1816" name="Rectangle 56"/>
          <p:cNvSpPr>
            <a:spLocks noChangeArrowheads="1"/>
          </p:cNvSpPr>
          <p:nvPr/>
        </p:nvSpPr>
        <p:spPr bwMode="auto">
          <a:xfrm>
            <a:off x="250825" y="404813"/>
            <a:ext cx="5616575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4. 2. Vývoj představ o složení jader</a:t>
            </a:r>
          </a:p>
        </p:txBody>
      </p:sp>
      <p:graphicFrame>
        <p:nvGraphicFramePr>
          <p:cNvPr id="501817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80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1818" name="Rectangle 58"/>
          <p:cNvSpPr>
            <a:spLocks noChangeArrowheads="1"/>
          </p:cNvSpPr>
          <p:nvPr/>
        </p:nvSpPr>
        <p:spPr bwMode="auto">
          <a:xfrm>
            <a:off x="250825" y="908050"/>
            <a:ext cx="87137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1896 Becquerel – radioaktivní záření – z některých atomů vycházejí elektrony s energiemi až 1 MeV, ty nemohou pocházet z obalu, musejí vycházet z jádra   </a:t>
            </a:r>
          </a:p>
        </p:txBody>
      </p:sp>
      <p:graphicFrame>
        <p:nvGraphicFramePr>
          <p:cNvPr id="501819" name="Object 59"/>
          <p:cNvGraphicFramePr>
            <a:graphicFrameLocks noChangeAspect="1"/>
          </p:cNvGraphicFramePr>
          <p:nvPr/>
        </p:nvGraphicFramePr>
        <p:xfrm>
          <a:off x="2268538" y="1628775"/>
          <a:ext cx="330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81" name="Equation" r:id="rId5" imgW="330120" imgH="330120" progId="Equation.DSMT4">
                  <p:embed/>
                </p:oleObj>
              </mc:Choice>
              <mc:Fallback>
                <p:oleObj name="Equation" r:id="rId5" imgW="330120" imgH="33012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8538" y="1628775"/>
                        <a:ext cx="330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1820" name="Rectangle 60"/>
          <p:cNvSpPr>
            <a:spLocks noChangeArrowheads="1"/>
          </p:cNvSpPr>
          <p:nvPr/>
        </p:nvSpPr>
        <p:spPr bwMode="auto">
          <a:xfrm>
            <a:off x="250825" y="1628775"/>
            <a:ext cx="87137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1 hypotéza: jádro             tvoří </a:t>
            </a:r>
            <a:r>
              <a:rPr lang="cs-CZ" altLang="cs-CZ" sz="1600" i="1"/>
              <a:t>A</a:t>
            </a:r>
            <a:r>
              <a:rPr lang="cs-CZ" altLang="cs-CZ" sz="1600"/>
              <a:t> protonů a </a:t>
            </a:r>
            <a:r>
              <a:rPr lang="cs-CZ" altLang="cs-CZ" sz="1600" i="1"/>
              <a:t>A</a:t>
            </a:r>
            <a:r>
              <a:rPr lang="cs-CZ" altLang="cs-CZ" sz="1600"/>
              <a:t> – Z</a:t>
            </a:r>
            <a:r>
              <a:rPr lang="cs-CZ" altLang="cs-CZ" sz="1600" i="1"/>
              <a:t> </a:t>
            </a:r>
            <a:r>
              <a:rPr lang="cs-CZ" altLang="cs-CZ" sz="1600"/>
              <a:t>elektronů:   </a:t>
            </a:r>
          </a:p>
        </p:txBody>
      </p:sp>
      <p:sp>
        <p:nvSpPr>
          <p:cNvPr id="501821" name="Rectangle 61"/>
          <p:cNvSpPr>
            <a:spLocks noChangeArrowheads="1"/>
          </p:cNvSpPr>
          <p:nvPr/>
        </p:nvSpPr>
        <p:spPr bwMode="auto">
          <a:xfrm>
            <a:off x="430213" y="2060575"/>
            <a:ext cx="18383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celkový náboj:   </a:t>
            </a:r>
          </a:p>
        </p:txBody>
      </p:sp>
      <p:graphicFrame>
        <p:nvGraphicFramePr>
          <p:cNvPr id="501822" name="Object 62"/>
          <p:cNvGraphicFramePr>
            <a:graphicFrameLocks noChangeAspect="1"/>
          </p:cNvGraphicFramePr>
          <p:nvPr/>
        </p:nvGraphicFramePr>
        <p:xfrm>
          <a:off x="2195513" y="2060575"/>
          <a:ext cx="2489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82" name="Equation" r:id="rId7" imgW="2489040" imgH="342720" progId="Equation.DSMT4">
                  <p:embed/>
                </p:oleObj>
              </mc:Choice>
              <mc:Fallback>
                <p:oleObj name="Equation" r:id="rId7" imgW="2489040" imgH="34272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95513" y="2060575"/>
                        <a:ext cx="2489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1823" name="Rectangle 63"/>
          <p:cNvSpPr>
            <a:spLocks noChangeArrowheads="1"/>
          </p:cNvSpPr>
          <p:nvPr/>
        </p:nvSpPr>
        <p:spPr bwMode="auto">
          <a:xfrm>
            <a:off x="468313" y="2492375"/>
            <a:ext cx="53276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tato představa vede ke dvěma sporům:   </a:t>
            </a:r>
          </a:p>
        </p:txBody>
      </p:sp>
      <p:sp>
        <p:nvSpPr>
          <p:cNvPr id="501824" name="Rectangle 64"/>
          <p:cNvSpPr>
            <a:spLocks noChangeArrowheads="1"/>
          </p:cNvSpPr>
          <p:nvPr/>
        </p:nvSpPr>
        <p:spPr bwMode="auto">
          <a:xfrm>
            <a:off x="468313" y="2852738"/>
            <a:ext cx="828040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Jádro          obsahuje podle hypotézy celkem 21 částic (14 protonů a 7 elektronů),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všechny částice jsou fermiony, jádro by mělo být také fermionem a skupina jader by se měla řídit statistickým rozdělení Fermiho-Diracovým a podléhat Pauliho vylučovacímu principu.   </a:t>
            </a:r>
          </a:p>
        </p:txBody>
      </p:sp>
      <p:graphicFrame>
        <p:nvGraphicFramePr>
          <p:cNvPr id="501825" name="Object 65"/>
          <p:cNvGraphicFramePr>
            <a:graphicFrameLocks noChangeAspect="1"/>
          </p:cNvGraphicFramePr>
          <p:nvPr/>
        </p:nvGraphicFramePr>
        <p:xfrm>
          <a:off x="1187450" y="2852738"/>
          <a:ext cx="3556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83" name="Equation" r:id="rId9" imgW="355320" imgH="330120" progId="Equation.DSMT4">
                  <p:embed/>
                </p:oleObj>
              </mc:Choice>
              <mc:Fallback>
                <p:oleObj name="Equation" r:id="rId9" imgW="355320" imgH="33012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7450" y="2852738"/>
                        <a:ext cx="3556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1826" name="Rectangle 66"/>
          <p:cNvSpPr>
            <a:spLocks noChangeArrowheads="1"/>
          </p:cNvSpPr>
          <p:nvPr/>
        </p:nvSpPr>
        <p:spPr bwMode="auto">
          <a:xfrm>
            <a:off x="900113" y="3940175"/>
            <a:ext cx="6911975" cy="466725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 experimentů: jádro je bosonem – 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dusíková katastrofa</a:t>
            </a:r>
            <a:r>
              <a:rPr lang="cs-CZ" altLang="cs-CZ" sz="1600"/>
              <a:t>   </a:t>
            </a:r>
          </a:p>
        </p:txBody>
      </p:sp>
      <p:sp>
        <p:nvSpPr>
          <p:cNvPr id="501827" name="Rectangle 67"/>
          <p:cNvSpPr>
            <a:spLocks noChangeArrowheads="1"/>
          </p:cNvSpPr>
          <p:nvPr/>
        </p:nvSpPr>
        <p:spPr bwMode="auto">
          <a:xfrm>
            <a:off x="468313" y="4752975"/>
            <a:ext cx="82804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2. spor vyplývá z relací neurčitosti: má-li být elektron lokalizován v jádře s rozměrem 10</a:t>
            </a:r>
            <a:r>
              <a:rPr lang="cs-CZ" altLang="cs-CZ" sz="1600" baseline="30000"/>
              <a:t>-15</a:t>
            </a:r>
            <a:r>
              <a:rPr lang="cs-CZ" altLang="cs-CZ" sz="1600"/>
              <a:t> m, musí být jeho neurčitost v hybnosti:   </a:t>
            </a:r>
          </a:p>
        </p:txBody>
      </p:sp>
      <p:graphicFrame>
        <p:nvGraphicFramePr>
          <p:cNvPr id="501828" name="Object 68"/>
          <p:cNvGraphicFramePr>
            <a:graphicFrameLocks noChangeAspect="1"/>
          </p:cNvGraphicFramePr>
          <p:nvPr/>
        </p:nvGraphicFramePr>
        <p:xfrm>
          <a:off x="611188" y="5373688"/>
          <a:ext cx="3086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84" name="Equation" r:id="rId11" imgW="3085920" imgH="571320" progId="Equation.DSMT4">
                  <p:embed/>
                </p:oleObj>
              </mc:Choice>
              <mc:Fallback>
                <p:oleObj name="Equation" r:id="rId11" imgW="3085920" imgH="57132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188" y="5373688"/>
                        <a:ext cx="3086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1829" name="Rectangle 69"/>
          <p:cNvSpPr>
            <a:spLocks noChangeArrowheads="1"/>
          </p:cNvSpPr>
          <p:nvPr/>
        </p:nvSpPr>
        <p:spPr bwMode="auto">
          <a:xfrm>
            <a:off x="3995738" y="5445125"/>
            <a:ext cx="47529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proto jeho energie může dosahovat:   </a:t>
            </a:r>
          </a:p>
        </p:txBody>
      </p:sp>
      <p:graphicFrame>
        <p:nvGraphicFramePr>
          <p:cNvPr id="501830" name="Object 70"/>
          <p:cNvGraphicFramePr>
            <a:graphicFrameLocks noChangeAspect="1"/>
          </p:cNvGraphicFramePr>
          <p:nvPr/>
        </p:nvGraphicFramePr>
        <p:xfrm>
          <a:off x="611188" y="5949950"/>
          <a:ext cx="51308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85" name="Equation" r:id="rId13" imgW="5130720" imgH="457200" progId="Equation.DSMT4">
                  <p:embed/>
                </p:oleObj>
              </mc:Choice>
              <mc:Fallback>
                <p:oleObj name="Equation" r:id="rId13" imgW="5130720" imgH="45720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188" y="5949950"/>
                        <a:ext cx="5130800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1831" name="Rectangle 71"/>
          <p:cNvSpPr>
            <a:spLocks noChangeArrowheads="1"/>
          </p:cNvSpPr>
          <p:nvPr/>
        </p:nvSpPr>
        <p:spPr bwMode="auto">
          <a:xfrm>
            <a:off x="5795963" y="6021388"/>
            <a:ext cx="33480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 beta rozpadu však jen </a:t>
            </a:r>
            <a:r>
              <a:rPr lang="en-US" altLang="cs-CZ" sz="1600">
                <a:cs typeface="Arial" charset="0"/>
              </a:rPr>
              <a:t>~</a:t>
            </a:r>
            <a:r>
              <a:rPr lang="cs-CZ" altLang="cs-CZ" sz="1600">
                <a:cs typeface="Arial" charset="0"/>
              </a:rPr>
              <a:t> </a:t>
            </a:r>
            <a:r>
              <a:rPr lang="cs-CZ" altLang="cs-CZ" sz="1600"/>
              <a:t>1 MeV  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018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018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01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01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01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01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01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01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501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01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018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01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01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501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01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01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501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1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5018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1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501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1816" grpId="0"/>
      <p:bldP spid="501818" grpId="0"/>
      <p:bldP spid="501820" grpId="0"/>
      <p:bldP spid="501821" grpId="0"/>
      <p:bldP spid="501823" grpId="0"/>
      <p:bldP spid="501824" grpId="0"/>
      <p:bldP spid="501826" grpId="0" animBg="1"/>
      <p:bldP spid="501827" grpId="0"/>
      <p:bldP spid="501829" grpId="0"/>
      <p:bldP spid="501831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87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0278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8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9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9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9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9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9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9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9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9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9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79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0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0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0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0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0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0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0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0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0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0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1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1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1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1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1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1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1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1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1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1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2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2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2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2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2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2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2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2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2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2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3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3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3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3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3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3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3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3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3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39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2840" name="Rectangle 56"/>
          <p:cNvSpPr>
            <a:spLocks noChangeArrowheads="1"/>
          </p:cNvSpPr>
          <p:nvPr/>
        </p:nvSpPr>
        <p:spPr bwMode="auto">
          <a:xfrm>
            <a:off x="250825" y="404813"/>
            <a:ext cx="5616575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2. Vývoj představ o složení jader</a:t>
            </a:r>
          </a:p>
        </p:txBody>
      </p:sp>
      <p:graphicFrame>
        <p:nvGraphicFramePr>
          <p:cNvPr id="502841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2866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2842" name="Rectangle 58"/>
          <p:cNvSpPr>
            <a:spLocks noChangeArrowheads="1"/>
          </p:cNvSpPr>
          <p:nvPr/>
        </p:nvSpPr>
        <p:spPr bwMode="auto">
          <a:xfrm>
            <a:off x="250825" y="1030288"/>
            <a:ext cx="5041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1931 – Ivaněnko a Heisenberg: teorie o neutronu</a:t>
            </a:r>
          </a:p>
        </p:txBody>
      </p:sp>
      <p:pic>
        <p:nvPicPr>
          <p:cNvPr id="502843" name="Picture 59" descr="Heisenber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557338"/>
            <a:ext cx="2414588" cy="3562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2844" name="Rectangle 60"/>
          <p:cNvSpPr>
            <a:spLocks noChangeArrowheads="1"/>
          </p:cNvSpPr>
          <p:nvPr/>
        </p:nvSpPr>
        <p:spPr bwMode="auto">
          <a:xfrm>
            <a:off x="2916238" y="1577975"/>
            <a:ext cx="30956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1932 – experimentální důkaz: Chadwick</a:t>
            </a:r>
          </a:p>
        </p:txBody>
      </p:sp>
      <p:pic>
        <p:nvPicPr>
          <p:cNvPr id="502845" name="Picture 61" descr="chadwic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6325" y="188913"/>
            <a:ext cx="2778125" cy="3778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2846" name="Picture 62" descr="Chadwick-neutron-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275" y="4241800"/>
            <a:ext cx="5065713" cy="2389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02847" name="Object 63"/>
          <p:cNvGraphicFramePr>
            <a:graphicFrameLocks noChangeAspect="1"/>
          </p:cNvGraphicFramePr>
          <p:nvPr/>
        </p:nvGraphicFramePr>
        <p:xfrm>
          <a:off x="5076825" y="4581525"/>
          <a:ext cx="2159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2867" name="Equation" r:id="rId8" imgW="2158920" imgH="342720" progId="Equation.DSMT4">
                  <p:embed/>
                </p:oleObj>
              </mc:Choice>
              <mc:Fallback>
                <p:oleObj name="Equation" r:id="rId8" imgW="2158920" imgH="342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76825" y="4581525"/>
                        <a:ext cx="2159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2848" name="Text Box 64"/>
          <p:cNvSpPr txBox="1">
            <a:spLocks noChangeArrowheads="1"/>
          </p:cNvSpPr>
          <p:nvPr/>
        </p:nvSpPr>
        <p:spPr bwMode="auto">
          <a:xfrm>
            <a:off x="250825" y="5373688"/>
            <a:ext cx="3241675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Werner Heisenberg (1901-1976)</a:t>
            </a:r>
          </a:p>
        </p:txBody>
      </p:sp>
      <p:sp>
        <p:nvSpPr>
          <p:cNvPr id="502849" name="Rectangle 65"/>
          <p:cNvSpPr>
            <a:spLocks noChangeArrowheads="1"/>
          </p:cNvSpPr>
          <p:nvPr/>
        </p:nvSpPr>
        <p:spPr bwMode="auto">
          <a:xfrm>
            <a:off x="2916238" y="2781300"/>
            <a:ext cx="30686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US" altLang="cs-CZ" sz="1600"/>
              <a:t>James Chadwick</a:t>
            </a:r>
            <a:r>
              <a:rPr lang="cs-CZ" altLang="cs-CZ" sz="1600"/>
              <a:t> (1891-1974)</a:t>
            </a:r>
            <a:r>
              <a:rPr lang="en-US" altLang="cs-CZ"/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28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028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28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028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028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02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028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028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02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2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02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2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28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028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2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28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028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28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028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028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02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2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028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2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842" grpId="0"/>
      <p:bldP spid="502844" grpId="0"/>
      <p:bldP spid="502848" grpId="0" animBg="1"/>
      <p:bldP spid="502849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11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0381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1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1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1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1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1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1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1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2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2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2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2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2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2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2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2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2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2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3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3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3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3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3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3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3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3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3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3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4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4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4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4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4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4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4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4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4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4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5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5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5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5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5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5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5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5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5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5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6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6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6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6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3864" name="Rectangle 56"/>
          <p:cNvSpPr>
            <a:spLocks noChangeArrowheads="1"/>
          </p:cNvSpPr>
          <p:nvPr/>
        </p:nvSpPr>
        <p:spPr bwMode="auto">
          <a:xfrm>
            <a:off x="250825" y="404813"/>
            <a:ext cx="5616575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2. Vývoj představ o složení jader</a:t>
            </a:r>
          </a:p>
        </p:txBody>
      </p:sp>
      <p:graphicFrame>
        <p:nvGraphicFramePr>
          <p:cNvPr id="503865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964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3866" name="Object 58"/>
          <p:cNvGraphicFramePr>
            <a:graphicFrameLocks noChangeAspect="1"/>
          </p:cNvGraphicFramePr>
          <p:nvPr/>
        </p:nvGraphicFramePr>
        <p:xfrm>
          <a:off x="379413" y="1096963"/>
          <a:ext cx="330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965" name="Equation" r:id="rId5" imgW="330120" imgH="330120" progId="Equation.DSMT4">
                  <p:embed/>
                </p:oleObj>
              </mc:Choice>
              <mc:Fallback>
                <p:oleObj name="Equation" r:id="rId5" imgW="330120" imgH="330120" progId="Equation.DSMT4">
                  <p:embed/>
                  <p:pic>
                    <p:nvPicPr>
                      <p:cNvPr id="0" name="Object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9413" y="1096963"/>
                        <a:ext cx="330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3867" name="Rectangle 59"/>
          <p:cNvSpPr>
            <a:spLocks noChangeArrowheads="1"/>
          </p:cNvSpPr>
          <p:nvPr/>
        </p:nvSpPr>
        <p:spPr bwMode="auto">
          <a:xfrm>
            <a:off x="755650" y="1052513"/>
            <a:ext cx="81375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obsahuje </a:t>
            </a:r>
            <a:r>
              <a:rPr lang="cs-CZ" altLang="cs-CZ" sz="1600" i="1"/>
              <a:t>Z</a:t>
            </a:r>
            <a:r>
              <a:rPr lang="cs-CZ" altLang="cs-CZ" sz="1600"/>
              <a:t> protonů  </a:t>
            </a:r>
            <a:r>
              <a:rPr lang="cs-CZ" altLang="cs-CZ" sz="1600" i="1"/>
              <a:t>A – Z </a:t>
            </a:r>
            <a:r>
              <a:rPr lang="cs-CZ" altLang="cs-CZ" sz="1600"/>
              <a:t> neutronů (        obsahuje tedy pouze 14 fermionů, proto je bosonem)</a:t>
            </a:r>
          </a:p>
        </p:txBody>
      </p:sp>
      <p:graphicFrame>
        <p:nvGraphicFramePr>
          <p:cNvPr id="503868" name="Object 60"/>
          <p:cNvGraphicFramePr>
            <a:graphicFrameLocks noChangeAspect="1"/>
          </p:cNvGraphicFramePr>
          <p:nvPr/>
        </p:nvGraphicFramePr>
        <p:xfrm>
          <a:off x="4500563" y="1052513"/>
          <a:ext cx="3556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966" name="Equation" r:id="rId7" imgW="355320" imgH="330120" progId="Equation.DSMT4">
                  <p:embed/>
                </p:oleObj>
              </mc:Choice>
              <mc:Fallback>
                <p:oleObj name="Equation" r:id="rId7" imgW="355320" imgH="33012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00563" y="1052513"/>
                        <a:ext cx="3556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3869" name="Object 61"/>
          <p:cNvGraphicFramePr>
            <a:graphicFrameLocks noChangeAspect="1"/>
          </p:cNvGraphicFramePr>
          <p:nvPr/>
        </p:nvGraphicFramePr>
        <p:xfrm>
          <a:off x="395288" y="1773238"/>
          <a:ext cx="330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967" name="Equation" r:id="rId9" imgW="330120" imgH="330120" progId="Equation.DSMT4">
                  <p:embed/>
                </p:oleObj>
              </mc:Choice>
              <mc:Fallback>
                <p:oleObj name="Equation" r:id="rId9" imgW="330120" imgH="330120" progId="Equation.DSMT4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288" y="1773238"/>
                        <a:ext cx="330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3870" name="Rectangle 62"/>
          <p:cNvSpPr>
            <a:spLocks noChangeArrowheads="1"/>
          </p:cNvSpPr>
          <p:nvPr/>
        </p:nvSpPr>
        <p:spPr bwMode="auto">
          <a:xfrm>
            <a:off x="827088" y="1628775"/>
            <a:ext cx="81375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obecný název pro konkrétní hodnoty: 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nuklid</a:t>
            </a:r>
          </a:p>
        </p:txBody>
      </p:sp>
      <p:sp>
        <p:nvSpPr>
          <p:cNvPr id="503871" name="Rectangle 63"/>
          <p:cNvSpPr>
            <a:spLocks noChangeArrowheads="1"/>
          </p:cNvSpPr>
          <p:nvPr/>
        </p:nvSpPr>
        <p:spPr bwMode="auto">
          <a:xfrm>
            <a:off x="395288" y="2276475"/>
            <a:ext cx="58324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skupiny nuklidů se stejným </a:t>
            </a:r>
            <a:r>
              <a:rPr lang="cs-CZ" altLang="cs-CZ" sz="1600" i="1"/>
              <a:t>Z</a:t>
            </a:r>
            <a:r>
              <a:rPr lang="cs-CZ" altLang="cs-CZ" sz="1600"/>
              <a:t>: 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izotopy </a:t>
            </a:r>
            <a:r>
              <a:rPr lang="cs-CZ" altLang="cs-CZ" sz="1600"/>
              <a:t>daného prvku</a:t>
            </a:r>
          </a:p>
        </p:txBody>
      </p:sp>
      <p:sp>
        <p:nvSpPr>
          <p:cNvPr id="503872" name="Rectangle 64"/>
          <p:cNvSpPr>
            <a:spLocks noChangeArrowheads="1"/>
          </p:cNvSpPr>
          <p:nvPr/>
        </p:nvSpPr>
        <p:spPr bwMode="auto">
          <a:xfrm>
            <a:off x="395288" y="2781300"/>
            <a:ext cx="45370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skupiny nuklidů se stejným </a:t>
            </a:r>
            <a:r>
              <a:rPr lang="cs-CZ" altLang="cs-CZ" sz="1600" i="1"/>
              <a:t>A</a:t>
            </a:r>
            <a:r>
              <a:rPr lang="cs-CZ" altLang="cs-CZ" sz="1600"/>
              <a:t>: 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izobary</a:t>
            </a:r>
            <a:endParaRPr lang="cs-CZ" altLang="cs-CZ" sz="1600"/>
          </a:p>
        </p:txBody>
      </p:sp>
      <p:sp>
        <p:nvSpPr>
          <p:cNvPr id="503873" name="Rectangle 65"/>
          <p:cNvSpPr>
            <a:spLocks noChangeArrowheads="1"/>
          </p:cNvSpPr>
          <p:nvPr/>
        </p:nvSpPr>
        <p:spPr bwMode="auto">
          <a:xfrm>
            <a:off x="395288" y="3213100"/>
            <a:ext cx="58324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skupiny nuklidů se stejným </a:t>
            </a:r>
            <a:r>
              <a:rPr lang="cs-CZ" altLang="cs-CZ" sz="1600" i="1"/>
              <a:t>A - Z</a:t>
            </a:r>
            <a:r>
              <a:rPr lang="cs-CZ" altLang="cs-CZ" sz="1600"/>
              <a:t>: 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izotony </a:t>
            </a:r>
            <a:endParaRPr lang="cs-CZ" altLang="cs-CZ" sz="1600"/>
          </a:p>
        </p:txBody>
      </p:sp>
      <p:graphicFrame>
        <p:nvGraphicFramePr>
          <p:cNvPr id="503874" name="Group 66"/>
          <p:cNvGraphicFramePr>
            <a:graphicFrameLocks noGrp="1"/>
          </p:cNvGraphicFramePr>
          <p:nvPr/>
        </p:nvGraphicFramePr>
        <p:xfrm>
          <a:off x="1476375" y="4292600"/>
          <a:ext cx="5538788" cy="1098552"/>
        </p:xfrm>
        <a:graphic>
          <a:graphicData uri="http://schemas.openxmlformats.org/drawingml/2006/table">
            <a:tbl>
              <a:tblPr/>
              <a:tblGrid>
                <a:gridCol w="712788"/>
                <a:gridCol w="1012825"/>
                <a:gridCol w="873125"/>
                <a:gridCol w="468312"/>
                <a:gridCol w="1108075"/>
                <a:gridCol w="1363663"/>
              </a:tblGrid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částice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/ u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mc</a:t>
                      </a:r>
                      <a:r>
                        <a:rPr kumimoji="1" lang="en-US" altLang="cs-CZ" sz="12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/ MeV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spin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doba života / s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1" lang="cs-CZ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mag. moment /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proton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1,007 276 61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938,2796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½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&gt; 10</a:t>
                      </a:r>
                      <a:r>
                        <a:rPr kumimoji="1" lang="en-US" altLang="cs-CZ" sz="12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-37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2,79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neutron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1,008 665 2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939,5731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½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918 ± 14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1,91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elektron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5,4893·10</a:t>
                      </a:r>
                      <a:r>
                        <a:rPr kumimoji="1" lang="en-US" altLang="cs-CZ" sz="12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-4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0,511004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½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stabilní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1836,5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03911" name="Object 103"/>
          <p:cNvGraphicFramePr>
            <a:graphicFrameLocks noChangeAspect="1"/>
          </p:cNvGraphicFramePr>
          <p:nvPr/>
        </p:nvGraphicFramePr>
        <p:xfrm>
          <a:off x="6732588" y="4292600"/>
          <a:ext cx="200025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968" name="Equation" r:id="rId10" imgW="203112" imgH="228501" progId="Equation.DSMT4">
                  <p:embed/>
                </p:oleObj>
              </mc:Choice>
              <mc:Fallback>
                <p:oleObj name="Equation" r:id="rId10" imgW="203112" imgH="228501" progId="Equation.DSMT4">
                  <p:embed/>
                  <p:pic>
                    <p:nvPicPr>
                      <p:cNvPr id="0" name="Object 10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2588" y="4292600"/>
                        <a:ext cx="200025" cy="228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3912" name="Object 104"/>
          <p:cNvGraphicFramePr>
            <a:graphicFrameLocks noChangeAspect="1"/>
          </p:cNvGraphicFramePr>
          <p:nvPr/>
        </p:nvGraphicFramePr>
        <p:xfrm>
          <a:off x="611188" y="5589588"/>
          <a:ext cx="30861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969" name="Equation" r:id="rId12" imgW="3085920" imgH="647640" progId="Equation.DSMT4">
                  <p:embed/>
                </p:oleObj>
              </mc:Choice>
              <mc:Fallback>
                <p:oleObj name="Equation" r:id="rId12" imgW="3085920" imgH="647640" progId="Equation.DSMT4">
                  <p:embed/>
                  <p:pic>
                    <p:nvPicPr>
                      <p:cNvPr id="0" name="Object 10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188" y="5589588"/>
                        <a:ext cx="30861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3913" name="Rectangle 105"/>
          <p:cNvSpPr>
            <a:spLocks noChangeArrowheads="1"/>
          </p:cNvSpPr>
          <p:nvPr/>
        </p:nvSpPr>
        <p:spPr bwMode="auto">
          <a:xfrm>
            <a:off x="4067175" y="5589588"/>
            <a:ext cx="21605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jaderný magneton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cs-CZ" altLang="cs-CZ" sz="1600"/>
          </a:p>
        </p:txBody>
      </p:sp>
      <p:sp>
        <p:nvSpPr>
          <p:cNvPr id="503914" name="Rectangle 106"/>
          <p:cNvSpPr>
            <a:spLocks noChangeArrowheads="1"/>
          </p:cNvSpPr>
          <p:nvPr/>
        </p:nvSpPr>
        <p:spPr bwMode="auto">
          <a:xfrm>
            <a:off x="250825" y="4581525"/>
            <a:ext cx="1225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nukleony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cs-CZ" altLang="cs-CZ" sz="1600"/>
          </a:p>
        </p:txBody>
      </p:sp>
      <p:sp>
        <p:nvSpPr>
          <p:cNvPr id="503915" name="AutoShape 107"/>
          <p:cNvSpPr>
            <a:spLocks/>
          </p:cNvSpPr>
          <p:nvPr/>
        </p:nvSpPr>
        <p:spPr bwMode="auto">
          <a:xfrm>
            <a:off x="1331913" y="4652963"/>
            <a:ext cx="71437" cy="360362"/>
          </a:xfrm>
          <a:prstGeom prst="leftBrace">
            <a:avLst>
              <a:gd name="adj1" fmla="val 42037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03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03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03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3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03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3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3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03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38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3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03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3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038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38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038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38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038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38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503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503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39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039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39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039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3867" grpId="0"/>
      <p:bldP spid="503870" grpId="0"/>
      <p:bldP spid="503871" grpId="0"/>
      <p:bldP spid="503872" grpId="0"/>
      <p:bldP spid="503873" grpId="0"/>
      <p:bldP spid="503913" grpId="0"/>
      <p:bldP spid="503914" grpId="0"/>
      <p:bldP spid="503915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35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0483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3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3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3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4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4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4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4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4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4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4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4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4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4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5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5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5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5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5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5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5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5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5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5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6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6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6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6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6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6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6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6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6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6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7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7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7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7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7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7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7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7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7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7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8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8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8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8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8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8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8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8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4888" name="Rectangle 56"/>
          <p:cNvSpPr>
            <a:spLocks noChangeArrowheads="1"/>
          </p:cNvSpPr>
          <p:nvPr/>
        </p:nvSpPr>
        <p:spPr bwMode="auto">
          <a:xfrm>
            <a:off x="250825" y="333375"/>
            <a:ext cx="43926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4. 3. Vazebná energie</a:t>
            </a:r>
          </a:p>
        </p:txBody>
      </p:sp>
      <p:graphicFrame>
        <p:nvGraphicFramePr>
          <p:cNvPr id="504889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964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4890" name="Object 58"/>
          <p:cNvGraphicFramePr>
            <a:graphicFrameLocks noChangeAspect="1"/>
          </p:cNvGraphicFramePr>
          <p:nvPr/>
        </p:nvGraphicFramePr>
        <p:xfrm>
          <a:off x="1476375" y="836613"/>
          <a:ext cx="34671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965" name="Equation" r:id="rId5" imgW="3466800" imgH="355320" progId="Equation.DSMT4">
                  <p:embed/>
                </p:oleObj>
              </mc:Choice>
              <mc:Fallback>
                <p:oleObj name="Equation" r:id="rId5" imgW="3466800" imgH="355320" progId="Equation.DSMT4">
                  <p:embed/>
                  <p:pic>
                    <p:nvPicPr>
                      <p:cNvPr id="0" name="Object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75" y="836613"/>
                        <a:ext cx="34671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4891" name="Rectangle 59"/>
          <p:cNvSpPr>
            <a:spLocks noChangeArrowheads="1"/>
          </p:cNvSpPr>
          <p:nvPr/>
        </p:nvSpPr>
        <p:spPr bwMode="auto">
          <a:xfrm>
            <a:off x="250825" y="1341438"/>
            <a:ext cx="2520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hmotnost atomu vodíku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cs-CZ" altLang="cs-CZ" sz="1600"/>
          </a:p>
        </p:txBody>
      </p:sp>
      <p:sp>
        <p:nvSpPr>
          <p:cNvPr id="504892" name="Rectangle 60"/>
          <p:cNvSpPr>
            <a:spLocks noChangeArrowheads="1"/>
          </p:cNvSpPr>
          <p:nvPr/>
        </p:nvSpPr>
        <p:spPr bwMode="auto">
          <a:xfrm>
            <a:off x="2916238" y="1341438"/>
            <a:ext cx="2520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hmotnost neutronu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cs-CZ" altLang="cs-CZ" sz="1600"/>
          </a:p>
        </p:txBody>
      </p:sp>
      <p:sp>
        <p:nvSpPr>
          <p:cNvPr id="504893" name="Rectangle 61"/>
          <p:cNvSpPr>
            <a:spLocks noChangeArrowheads="1"/>
          </p:cNvSpPr>
          <p:nvPr/>
        </p:nvSpPr>
        <p:spPr bwMode="auto">
          <a:xfrm>
            <a:off x="5219700" y="1341438"/>
            <a:ext cx="2520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hmotnost </a:t>
            </a:r>
            <a:r>
              <a:rPr lang="en-US" altLang="cs-CZ" sz="1600"/>
              <a:t>atomu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cs-CZ" altLang="cs-CZ" sz="1600"/>
          </a:p>
        </p:txBody>
      </p:sp>
      <p:sp>
        <p:nvSpPr>
          <p:cNvPr id="504894" name="Freeform 62"/>
          <p:cNvSpPr>
            <a:spLocks/>
          </p:cNvSpPr>
          <p:nvPr/>
        </p:nvSpPr>
        <p:spPr bwMode="auto">
          <a:xfrm>
            <a:off x="1763713" y="1268413"/>
            <a:ext cx="576262" cy="215900"/>
          </a:xfrm>
          <a:custGeom>
            <a:avLst/>
            <a:gdLst>
              <a:gd name="T0" fmla="*/ 363 w 363"/>
              <a:gd name="T1" fmla="*/ 0 h 136"/>
              <a:gd name="T2" fmla="*/ 91 w 363"/>
              <a:gd name="T3" fmla="*/ 91 h 136"/>
              <a:gd name="T4" fmla="*/ 0 w 363"/>
              <a:gd name="T5" fmla="*/ 136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3" h="136">
                <a:moveTo>
                  <a:pt x="363" y="0"/>
                </a:moveTo>
                <a:cubicBezTo>
                  <a:pt x="257" y="34"/>
                  <a:pt x="151" y="68"/>
                  <a:pt x="91" y="91"/>
                </a:cubicBezTo>
                <a:cubicBezTo>
                  <a:pt x="31" y="114"/>
                  <a:pt x="15" y="125"/>
                  <a:pt x="0" y="136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4895" name="Freeform 63"/>
          <p:cNvSpPr>
            <a:spLocks/>
          </p:cNvSpPr>
          <p:nvPr/>
        </p:nvSpPr>
        <p:spPr bwMode="auto">
          <a:xfrm>
            <a:off x="3700463" y="1204913"/>
            <a:ext cx="117475" cy="290512"/>
          </a:xfrm>
          <a:custGeom>
            <a:avLst/>
            <a:gdLst>
              <a:gd name="T0" fmla="*/ 74 w 74"/>
              <a:gd name="T1" fmla="*/ 0 h 183"/>
              <a:gd name="T2" fmla="*/ 0 w 74"/>
              <a:gd name="T3" fmla="*/ 183 h 18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4" h="183">
                <a:moveTo>
                  <a:pt x="74" y="0"/>
                </a:moveTo>
                <a:cubicBezTo>
                  <a:pt x="62" y="31"/>
                  <a:pt x="12" y="153"/>
                  <a:pt x="0" y="183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4896" name="Freeform 64"/>
          <p:cNvSpPr>
            <a:spLocks/>
          </p:cNvSpPr>
          <p:nvPr/>
        </p:nvSpPr>
        <p:spPr bwMode="auto">
          <a:xfrm>
            <a:off x="4529138" y="1176338"/>
            <a:ext cx="1189037" cy="231775"/>
          </a:xfrm>
          <a:custGeom>
            <a:avLst/>
            <a:gdLst>
              <a:gd name="T0" fmla="*/ 0 w 749"/>
              <a:gd name="T1" fmla="*/ 0 h 146"/>
              <a:gd name="T2" fmla="*/ 749 w 749"/>
              <a:gd name="T3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49" h="146">
                <a:moveTo>
                  <a:pt x="0" y="0"/>
                </a:moveTo>
                <a:cubicBezTo>
                  <a:pt x="125" y="24"/>
                  <a:pt x="593" y="116"/>
                  <a:pt x="749" y="146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04897" name="Rectangle 65"/>
          <p:cNvSpPr>
            <a:spLocks noChangeArrowheads="1"/>
          </p:cNvSpPr>
          <p:nvPr/>
        </p:nvSpPr>
        <p:spPr bwMode="auto">
          <a:xfrm>
            <a:off x="250825" y="1773238"/>
            <a:ext cx="64087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vazebné energie elektronů lze zanedbat </a:t>
            </a:r>
            <a:r>
              <a:rPr lang="en-US" altLang="cs-CZ" sz="1600">
                <a:cs typeface="Arial" charset="0"/>
              </a:rPr>
              <a:t>~</a:t>
            </a:r>
            <a:r>
              <a:rPr lang="cs-CZ" altLang="cs-CZ" sz="1600">
                <a:cs typeface="Arial" charset="0"/>
              </a:rPr>
              <a:t> 1000 eV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cs-CZ" altLang="cs-CZ" sz="1600"/>
          </a:p>
        </p:txBody>
      </p:sp>
      <p:graphicFrame>
        <p:nvGraphicFramePr>
          <p:cNvPr id="504898" name="Object 66"/>
          <p:cNvGraphicFramePr>
            <a:graphicFrameLocks noChangeAspect="1"/>
          </p:cNvGraphicFramePr>
          <p:nvPr/>
        </p:nvGraphicFramePr>
        <p:xfrm>
          <a:off x="250825" y="2276475"/>
          <a:ext cx="2540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966" name="Equation" r:id="rId7" imgW="253800" imgH="571320" progId="Equation.DSMT4">
                  <p:embed/>
                </p:oleObj>
              </mc:Choice>
              <mc:Fallback>
                <p:oleObj name="Equation" r:id="rId7" imgW="253800" imgH="57132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2276475"/>
                        <a:ext cx="2540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4899" name="Rectangle 67"/>
          <p:cNvSpPr>
            <a:spLocks noChangeArrowheads="1"/>
          </p:cNvSpPr>
          <p:nvPr/>
        </p:nvSpPr>
        <p:spPr bwMode="auto">
          <a:xfrm>
            <a:off x="755650" y="2276475"/>
            <a:ext cx="32400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vazebná energie na 1 nukleon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cs-CZ" altLang="cs-CZ" sz="1600"/>
          </a:p>
        </p:txBody>
      </p:sp>
      <p:graphicFrame>
        <p:nvGraphicFramePr>
          <p:cNvPr id="504900" name="Object 68"/>
          <p:cNvGraphicFramePr>
            <a:graphicFrameLocks noChangeAspect="1"/>
          </p:cNvGraphicFramePr>
          <p:nvPr/>
        </p:nvGraphicFramePr>
        <p:xfrm>
          <a:off x="225425" y="2924175"/>
          <a:ext cx="3048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967" name="Equation" r:id="rId9" imgW="304560" imgH="571320" progId="Equation.DSMT4">
                  <p:embed/>
                </p:oleObj>
              </mc:Choice>
              <mc:Fallback>
                <p:oleObj name="Equation" r:id="rId9" imgW="304560" imgH="57132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5425" y="2924175"/>
                        <a:ext cx="3048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4901" name="Rectangle 69"/>
          <p:cNvSpPr>
            <a:spLocks noChangeArrowheads="1"/>
          </p:cNvSpPr>
          <p:nvPr/>
        </p:nvSpPr>
        <p:spPr bwMode="auto">
          <a:xfrm>
            <a:off x="684213" y="2924175"/>
            <a:ext cx="32400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hmotnostní deficit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cs-CZ" altLang="cs-CZ" sz="1600"/>
          </a:p>
        </p:txBody>
      </p:sp>
      <p:graphicFrame>
        <p:nvGraphicFramePr>
          <p:cNvPr id="504902" name="Object 70"/>
          <p:cNvGraphicFramePr>
            <a:graphicFrameLocks noChangeAspect="1"/>
          </p:cNvGraphicFramePr>
          <p:nvPr/>
        </p:nvGraphicFramePr>
        <p:xfrm>
          <a:off x="250825" y="3573463"/>
          <a:ext cx="2540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968" name="Equation" r:id="rId11" imgW="253800" imgH="571320" progId="Equation.DSMT4">
                  <p:embed/>
                </p:oleObj>
              </mc:Choice>
              <mc:Fallback>
                <p:oleObj name="Equation" r:id="rId11" imgW="253800" imgH="57132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3573463"/>
                        <a:ext cx="2540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4903" name="Rectangle 71"/>
          <p:cNvSpPr>
            <a:spLocks noChangeArrowheads="1"/>
          </p:cNvSpPr>
          <p:nvPr/>
        </p:nvSpPr>
        <p:spPr bwMode="auto">
          <a:xfrm>
            <a:off x="684213" y="3644900"/>
            <a:ext cx="8351837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míra stability jádra (energie, kterou by bylo nutné vynaložit k rozložení jádra na jednotlivé nukleony)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cs-CZ" altLang="cs-CZ" sz="1600"/>
          </a:p>
        </p:txBody>
      </p:sp>
      <p:sp>
        <p:nvSpPr>
          <p:cNvPr id="504904" name="Rectangle 72"/>
          <p:cNvSpPr>
            <a:spLocks noChangeArrowheads="1"/>
          </p:cNvSpPr>
          <p:nvPr/>
        </p:nvSpPr>
        <p:spPr bwMode="auto">
          <a:xfrm>
            <a:off x="250825" y="4351338"/>
            <a:ext cx="8351838" cy="730250"/>
          </a:xfrm>
          <a:prstGeom prst="rect">
            <a:avLst/>
          </a:prstGeom>
          <a:noFill/>
          <a:ln w="28575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síly způsobující přitažlivou interakci mezi nukleony: 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jaderné síly</a:t>
            </a:r>
            <a:r>
              <a:rPr lang="cs-CZ" altLang="cs-CZ" sz="1600"/>
              <a:t> (jedny za 4 základních sil v přírodě)</a:t>
            </a:r>
          </a:p>
        </p:txBody>
      </p:sp>
      <p:sp>
        <p:nvSpPr>
          <p:cNvPr id="504905" name="Rectangle 73"/>
          <p:cNvSpPr>
            <a:spLocks noChangeArrowheads="1"/>
          </p:cNvSpPr>
          <p:nvPr/>
        </p:nvSpPr>
        <p:spPr bwMode="auto">
          <a:xfrm>
            <a:off x="250825" y="5300663"/>
            <a:ext cx="835183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kdyby měly jaderné síly stejný charakter jako síly gravitační, muselo by       lineárně vzrůstat s velikostí         (byly by nenasycené)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cs-CZ" altLang="cs-CZ" sz="1600"/>
          </a:p>
        </p:txBody>
      </p:sp>
      <p:graphicFrame>
        <p:nvGraphicFramePr>
          <p:cNvPr id="504906" name="Object 74"/>
          <p:cNvGraphicFramePr>
            <a:graphicFrameLocks noChangeAspect="1"/>
          </p:cNvGraphicFramePr>
          <p:nvPr/>
        </p:nvGraphicFramePr>
        <p:xfrm>
          <a:off x="7308850" y="5229225"/>
          <a:ext cx="2540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969" name="Equation" r:id="rId13" imgW="253800" imgH="571320" progId="Equation.DSMT4">
                  <p:embed/>
                </p:oleObj>
              </mc:Choice>
              <mc:Fallback>
                <p:oleObj name="Equation" r:id="rId13" imgW="253800" imgH="571320" progId="Equation.DSMT4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08850" y="5229225"/>
                        <a:ext cx="2540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4907" name="Object 75"/>
          <p:cNvGraphicFramePr>
            <a:graphicFrameLocks noChangeAspect="1"/>
          </p:cNvGraphicFramePr>
          <p:nvPr/>
        </p:nvGraphicFramePr>
        <p:xfrm>
          <a:off x="2339975" y="5705475"/>
          <a:ext cx="2159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970" name="Equation" r:id="rId14" imgW="215640" imgH="215640" progId="Equation.DSMT4">
                  <p:embed/>
                </p:oleObj>
              </mc:Choice>
              <mc:Fallback>
                <p:oleObj name="Equation" r:id="rId14" imgW="215640" imgH="215640" progId="Equation.DSMT4">
                  <p:embed/>
                  <p:pic>
                    <p:nvPicPr>
                      <p:cNvPr id="0" name="Object 7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9975" y="5705475"/>
                        <a:ext cx="2159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48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048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48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04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04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04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048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048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04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04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4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04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048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048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04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048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048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04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04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04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504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50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04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04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04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04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04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04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04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04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04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04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049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049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049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2000" fill="hold"/>
                                        <p:tgtEl>
                                          <p:spTgt spid="5049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504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4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504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4891" grpId="0"/>
      <p:bldP spid="504892" grpId="0"/>
      <p:bldP spid="504893" grpId="0"/>
      <p:bldP spid="504894" grpId="0" animBg="1"/>
      <p:bldP spid="504895" grpId="0" animBg="1"/>
      <p:bldP spid="504896" grpId="0" animBg="1"/>
      <p:bldP spid="504897" grpId="0"/>
      <p:bldP spid="504899" grpId="0"/>
      <p:bldP spid="504901" grpId="0"/>
      <p:bldP spid="504903" grpId="0"/>
      <p:bldP spid="504904" grpId="0" animBg="1"/>
      <p:bldP spid="504904" grpId="1" animBg="1"/>
      <p:bldP spid="504905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59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0586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6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6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6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6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6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6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6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6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6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7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7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7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7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7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7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7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7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7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7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8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8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8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8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8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8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8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8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8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8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9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9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9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9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9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9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9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9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9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89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0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0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0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0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0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0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0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0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0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0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1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11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5912" name="Rectangle 56"/>
          <p:cNvSpPr>
            <a:spLocks noChangeArrowheads="1"/>
          </p:cNvSpPr>
          <p:nvPr/>
        </p:nvSpPr>
        <p:spPr bwMode="auto">
          <a:xfrm>
            <a:off x="250825" y="333375"/>
            <a:ext cx="43926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3. Vazebná energie</a:t>
            </a:r>
          </a:p>
        </p:txBody>
      </p:sp>
      <p:graphicFrame>
        <p:nvGraphicFramePr>
          <p:cNvPr id="505913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5928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05914" name="Picture 58" descr="bindenr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765175"/>
            <a:ext cx="4464050" cy="2697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5915" name="Picture 59" descr="ae53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9338" y="765175"/>
            <a:ext cx="4060825" cy="32178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5916" name="Rectangle 60"/>
          <p:cNvSpPr>
            <a:spLocks noChangeArrowheads="1"/>
          </p:cNvSpPr>
          <p:nvPr/>
        </p:nvSpPr>
        <p:spPr bwMode="auto">
          <a:xfrm>
            <a:off x="250825" y="4425950"/>
            <a:ext cx="453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nasycenost jaderných sil </a:t>
            </a:r>
            <a:r>
              <a:rPr lang="en-US" altLang="cs-CZ" sz="1600">
                <a:cs typeface="Arial" charset="0"/>
              </a:rPr>
              <a:t>~</a:t>
            </a:r>
            <a:r>
              <a:rPr lang="cs-CZ" altLang="cs-CZ" sz="1600">
                <a:cs typeface="Arial" charset="0"/>
              </a:rPr>
              <a:t> omezený dosah</a:t>
            </a:r>
            <a:endParaRPr lang="en-US" altLang="cs-CZ" sz="1600">
              <a:cs typeface="Arial" charset="0"/>
            </a:endParaRPr>
          </a:p>
        </p:txBody>
      </p:sp>
      <p:sp>
        <p:nvSpPr>
          <p:cNvPr id="505917" name="Rectangle 61"/>
          <p:cNvSpPr>
            <a:spLocks noChangeArrowheads="1"/>
          </p:cNvSpPr>
          <p:nvPr/>
        </p:nvSpPr>
        <p:spPr bwMode="auto">
          <a:xfrm>
            <a:off x="250825" y="4868863"/>
            <a:ext cx="87137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pokles pro velké </a:t>
            </a:r>
            <a:r>
              <a:rPr lang="cs-CZ" altLang="cs-CZ" sz="1600" i="1"/>
              <a:t>A</a:t>
            </a:r>
            <a:r>
              <a:rPr lang="cs-CZ" altLang="cs-CZ" sz="1600"/>
              <a:t>: vliv rostoucích odpudivých Coulombovských sil mezi protony</a:t>
            </a:r>
            <a:endParaRPr lang="en-US" altLang="cs-CZ" sz="1600">
              <a:cs typeface="Arial" charset="0"/>
            </a:endParaRPr>
          </a:p>
        </p:txBody>
      </p:sp>
      <p:sp>
        <p:nvSpPr>
          <p:cNvPr id="505918" name="Rectangle 62"/>
          <p:cNvSpPr>
            <a:spLocks noChangeArrowheads="1"/>
          </p:cNvSpPr>
          <p:nvPr/>
        </p:nvSpPr>
        <p:spPr bwMode="auto">
          <a:xfrm>
            <a:off x="250825" y="5300663"/>
            <a:ext cx="87137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 grafu: dvě možnosti uvolňování jaderné energie: slučování (syntéza lehkých jader a štěpení těžkých jader)</a:t>
            </a:r>
            <a:endParaRPr lang="en-US" altLang="cs-CZ" sz="1600">
              <a:cs typeface="Arial" charset="0"/>
            </a:endParaRPr>
          </a:p>
        </p:txBody>
      </p:sp>
      <p:sp>
        <p:nvSpPr>
          <p:cNvPr id="505919" name="Rectangle 63"/>
          <p:cNvSpPr>
            <a:spLocks noChangeArrowheads="1"/>
          </p:cNvSpPr>
          <p:nvPr/>
        </p:nvSpPr>
        <p:spPr bwMode="auto">
          <a:xfrm>
            <a:off x="250825" y="5949950"/>
            <a:ext cx="88582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nasycenost jaderných sil </a:t>
            </a:r>
            <a:r>
              <a:rPr lang="en-US" altLang="cs-CZ" sz="1600">
                <a:cs typeface="Arial" charset="0"/>
              </a:rPr>
              <a:t>~</a:t>
            </a:r>
            <a:r>
              <a:rPr lang="cs-CZ" altLang="cs-CZ" sz="1600">
                <a:cs typeface="Arial" charset="0"/>
              </a:rPr>
              <a:t> nasycení kovalentní vazby, stejný charakter, tj. výměnné síly</a:t>
            </a:r>
            <a:endParaRPr lang="en-US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59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059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59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5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059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59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05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05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05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505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5916" grpId="0"/>
      <p:bldP spid="505917" grpId="0"/>
      <p:bldP spid="505918" grpId="0"/>
      <p:bldP spid="505919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83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0688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8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8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8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8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8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9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9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9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9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9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9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9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9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9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89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0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0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0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0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0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0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0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0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0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0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1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1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1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1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1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1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1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1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1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1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2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2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2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2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2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2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2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2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2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2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3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3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3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3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3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35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6936" name="Rectangle 56"/>
          <p:cNvSpPr>
            <a:spLocks noChangeArrowheads="1"/>
          </p:cNvSpPr>
          <p:nvPr/>
        </p:nvSpPr>
        <p:spPr bwMode="auto">
          <a:xfrm>
            <a:off x="250825" y="333375"/>
            <a:ext cx="43926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4. 4. Jaderné síly</a:t>
            </a:r>
          </a:p>
        </p:txBody>
      </p:sp>
      <p:graphicFrame>
        <p:nvGraphicFramePr>
          <p:cNvPr id="506937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7008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6938" name="Rectangle 58"/>
          <p:cNvSpPr>
            <a:spLocks noChangeArrowheads="1"/>
          </p:cNvSpPr>
          <p:nvPr/>
        </p:nvSpPr>
        <p:spPr bwMode="auto">
          <a:xfrm>
            <a:off x="250825" y="836613"/>
            <a:ext cx="889317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anomální Rutherfordův rozptyl: u lehkých jader rozptylujícího prvku docházelo k změně energie částice alfa, z toho vyplynulo, že dosah jaderných sil, do jejichž vlivu se částice alfa dostala je menší než 10</a:t>
            </a:r>
            <a:r>
              <a:rPr lang="cs-CZ" altLang="cs-CZ" sz="1600" baseline="30000"/>
              <a:t>-14</a:t>
            </a:r>
            <a:r>
              <a:rPr lang="cs-CZ" altLang="cs-CZ" sz="1600"/>
              <a:t> m</a:t>
            </a:r>
            <a:endParaRPr lang="en-US" altLang="cs-CZ" sz="1600">
              <a:cs typeface="Arial" charset="0"/>
            </a:endParaRPr>
          </a:p>
        </p:txBody>
      </p:sp>
      <p:sp>
        <p:nvSpPr>
          <p:cNvPr id="506939" name="Rectangle 59"/>
          <p:cNvSpPr>
            <a:spLocks noChangeArrowheads="1"/>
          </p:cNvSpPr>
          <p:nvPr/>
        </p:nvSpPr>
        <p:spPr bwMode="auto">
          <a:xfrm>
            <a:off x="250825" y="1773238"/>
            <a:ext cx="87137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Základní vlastnosti jaderných sil:</a:t>
            </a:r>
            <a:endParaRPr lang="en-US" altLang="cs-CZ" sz="1600">
              <a:cs typeface="Arial" charset="0"/>
            </a:endParaRPr>
          </a:p>
        </p:txBody>
      </p:sp>
      <p:sp>
        <p:nvSpPr>
          <p:cNvPr id="506940" name="Rectangle 60"/>
          <p:cNvSpPr>
            <a:spLocks noChangeArrowheads="1"/>
          </p:cNvSpPr>
          <p:nvPr/>
        </p:nvSpPr>
        <p:spPr bwMode="auto">
          <a:xfrm>
            <a:off x="250825" y="2133600"/>
            <a:ext cx="33131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1. mají krátký dosah</a:t>
            </a:r>
            <a:endParaRPr lang="en-US" altLang="cs-CZ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pic>
        <p:nvPicPr>
          <p:cNvPr id="506941" name="Picture 61" descr="force-eve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4683125"/>
            <a:ext cx="2881313" cy="2100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6942" name="Picture 62" descr="yukaw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0" y="1512888"/>
            <a:ext cx="3168650" cy="29416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06943" name="Group 63"/>
          <p:cNvGrpSpPr>
            <a:grpSpLocks/>
          </p:cNvGrpSpPr>
          <p:nvPr/>
        </p:nvGrpSpPr>
        <p:grpSpPr bwMode="auto">
          <a:xfrm>
            <a:off x="179388" y="2635250"/>
            <a:ext cx="4983162" cy="3768725"/>
            <a:chOff x="113" y="1660"/>
            <a:chExt cx="3139" cy="2374"/>
          </a:xfrm>
        </p:grpSpPr>
        <p:sp>
          <p:nvSpPr>
            <p:cNvPr id="506944" name="Line 64"/>
            <p:cNvSpPr>
              <a:spLocks noChangeShapeType="1"/>
            </p:cNvSpPr>
            <p:nvPr/>
          </p:nvSpPr>
          <p:spPr bwMode="auto">
            <a:xfrm>
              <a:off x="702" y="1660"/>
              <a:ext cx="0" cy="17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06945" name="Line 65"/>
            <p:cNvSpPr>
              <a:spLocks noChangeShapeType="1"/>
            </p:cNvSpPr>
            <p:nvPr/>
          </p:nvSpPr>
          <p:spPr bwMode="auto">
            <a:xfrm>
              <a:off x="612" y="3339"/>
              <a:ext cx="244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06946" name="Line 66"/>
            <p:cNvSpPr>
              <a:spLocks noChangeShapeType="1"/>
            </p:cNvSpPr>
            <p:nvPr/>
          </p:nvSpPr>
          <p:spPr bwMode="auto">
            <a:xfrm>
              <a:off x="1065" y="3293"/>
              <a:ext cx="0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06947" name="Line 67"/>
            <p:cNvSpPr>
              <a:spLocks noChangeShapeType="1"/>
            </p:cNvSpPr>
            <p:nvPr/>
          </p:nvSpPr>
          <p:spPr bwMode="auto">
            <a:xfrm>
              <a:off x="1701" y="3294"/>
              <a:ext cx="0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06948" name="Line 68"/>
            <p:cNvSpPr>
              <a:spLocks noChangeShapeType="1"/>
            </p:cNvSpPr>
            <p:nvPr/>
          </p:nvSpPr>
          <p:spPr bwMode="auto">
            <a:xfrm>
              <a:off x="2426" y="3303"/>
              <a:ext cx="0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06949" name="Freeform 69"/>
            <p:cNvSpPr>
              <a:spLocks/>
            </p:cNvSpPr>
            <p:nvPr/>
          </p:nvSpPr>
          <p:spPr bwMode="auto">
            <a:xfrm>
              <a:off x="974" y="1751"/>
              <a:ext cx="2087" cy="2275"/>
            </a:xfrm>
            <a:custGeom>
              <a:avLst/>
              <a:gdLst>
                <a:gd name="T0" fmla="*/ 2087 w 2087"/>
                <a:gd name="T1" fmla="*/ 1588 h 2275"/>
                <a:gd name="T2" fmla="*/ 1431 w 2087"/>
                <a:gd name="T3" fmla="*/ 1604 h 2275"/>
                <a:gd name="T4" fmla="*/ 1080 w 2087"/>
                <a:gd name="T5" fmla="*/ 1715 h 2275"/>
                <a:gd name="T6" fmla="*/ 797 w 2087"/>
                <a:gd name="T7" fmla="*/ 1889 h 2275"/>
                <a:gd name="T8" fmla="*/ 596 w 2087"/>
                <a:gd name="T9" fmla="*/ 2090 h 2275"/>
                <a:gd name="T10" fmla="*/ 363 w 2087"/>
                <a:gd name="T11" fmla="*/ 2268 h 2275"/>
                <a:gd name="T12" fmla="*/ 193 w 2087"/>
                <a:gd name="T13" fmla="*/ 2045 h 2275"/>
                <a:gd name="T14" fmla="*/ 91 w 2087"/>
                <a:gd name="T15" fmla="*/ 1497 h 2275"/>
                <a:gd name="T16" fmla="*/ 0 w 2087"/>
                <a:gd name="T17" fmla="*/ 0 h 2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7" h="2275">
                  <a:moveTo>
                    <a:pt x="2087" y="1588"/>
                  </a:moveTo>
                  <a:cubicBezTo>
                    <a:pt x="1978" y="1591"/>
                    <a:pt x="1599" y="1583"/>
                    <a:pt x="1431" y="1604"/>
                  </a:cubicBezTo>
                  <a:cubicBezTo>
                    <a:pt x="1263" y="1625"/>
                    <a:pt x="1186" y="1667"/>
                    <a:pt x="1080" y="1715"/>
                  </a:cubicBezTo>
                  <a:cubicBezTo>
                    <a:pt x="974" y="1763"/>
                    <a:pt x="878" y="1826"/>
                    <a:pt x="797" y="1889"/>
                  </a:cubicBezTo>
                  <a:cubicBezTo>
                    <a:pt x="716" y="1952"/>
                    <a:pt x="668" y="2027"/>
                    <a:pt x="596" y="2090"/>
                  </a:cubicBezTo>
                  <a:cubicBezTo>
                    <a:pt x="524" y="2153"/>
                    <a:pt x="430" y="2275"/>
                    <a:pt x="363" y="2268"/>
                  </a:cubicBezTo>
                  <a:cubicBezTo>
                    <a:pt x="296" y="2261"/>
                    <a:pt x="238" y="2173"/>
                    <a:pt x="193" y="2045"/>
                  </a:cubicBezTo>
                  <a:cubicBezTo>
                    <a:pt x="148" y="1917"/>
                    <a:pt x="123" y="1838"/>
                    <a:pt x="91" y="1497"/>
                  </a:cubicBezTo>
                  <a:cubicBezTo>
                    <a:pt x="59" y="1156"/>
                    <a:pt x="30" y="586"/>
                    <a:pt x="0" y="0"/>
                  </a:cubicBezTo>
                </a:path>
              </a:pathLst>
            </a:custGeom>
            <a:noFill/>
            <a:ln w="28575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06950" name="Freeform 70"/>
            <p:cNvSpPr>
              <a:spLocks/>
            </p:cNvSpPr>
            <p:nvPr/>
          </p:nvSpPr>
          <p:spPr bwMode="auto">
            <a:xfrm>
              <a:off x="974" y="1751"/>
              <a:ext cx="2278" cy="2283"/>
            </a:xfrm>
            <a:custGeom>
              <a:avLst/>
              <a:gdLst>
                <a:gd name="T0" fmla="*/ 2278 w 2278"/>
                <a:gd name="T1" fmla="*/ 1578 h 2283"/>
                <a:gd name="T2" fmla="*/ 1857 w 2278"/>
                <a:gd name="T3" fmla="*/ 1505 h 2283"/>
                <a:gd name="T4" fmla="*/ 1538 w 2278"/>
                <a:gd name="T5" fmla="*/ 1378 h 2283"/>
                <a:gd name="T6" fmla="*/ 1217 w 2278"/>
                <a:gd name="T7" fmla="*/ 1267 h 2283"/>
                <a:gd name="T8" fmla="*/ 970 w 2278"/>
                <a:gd name="T9" fmla="*/ 1432 h 2283"/>
                <a:gd name="T10" fmla="*/ 687 w 2278"/>
                <a:gd name="T11" fmla="*/ 1953 h 2283"/>
                <a:gd name="T12" fmla="*/ 363 w 2278"/>
                <a:gd name="T13" fmla="*/ 2268 h 2283"/>
                <a:gd name="T14" fmla="*/ 193 w 2278"/>
                <a:gd name="T15" fmla="*/ 2045 h 2283"/>
                <a:gd name="T16" fmla="*/ 91 w 2278"/>
                <a:gd name="T17" fmla="*/ 1497 h 2283"/>
                <a:gd name="T18" fmla="*/ 0 w 2278"/>
                <a:gd name="T19" fmla="*/ 0 h 2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8" h="2283">
                  <a:moveTo>
                    <a:pt x="2278" y="1578"/>
                  </a:moveTo>
                  <a:cubicBezTo>
                    <a:pt x="2208" y="1566"/>
                    <a:pt x="1980" y="1538"/>
                    <a:pt x="1857" y="1505"/>
                  </a:cubicBezTo>
                  <a:cubicBezTo>
                    <a:pt x="1734" y="1472"/>
                    <a:pt x="1645" y="1418"/>
                    <a:pt x="1538" y="1378"/>
                  </a:cubicBezTo>
                  <a:cubicBezTo>
                    <a:pt x="1431" y="1338"/>
                    <a:pt x="1312" y="1258"/>
                    <a:pt x="1217" y="1267"/>
                  </a:cubicBezTo>
                  <a:cubicBezTo>
                    <a:pt x="1122" y="1276"/>
                    <a:pt x="1058" y="1318"/>
                    <a:pt x="970" y="1432"/>
                  </a:cubicBezTo>
                  <a:cubicBezTo>
                    <a:pt x="882" y="1546"/>
                    <a:pt x="788" y="1814"/>
                    <a:pt x="687" y="1953"/>
                  </a:cubicBezTo>
                  <a:cubicBezTo>
                    <a:pt x="586" y="2092"/>
                    <a:pt x="445" y="2253"/>
                    <a:pt x="363" y="2268"/>
                  </a:cubicBezTo>
                  <a:cubicBezTo>
                    <a:pt x="281" y="2283"/>
                    <a:pt x="238" y="2173"/>
                    <a:pt x="193" y="2045"/>
                  </a:cubicBezTo>
                  <a:cubicBezTo>
                    <a:pt x="148" y="1917"/>
                    <a:pt x="123" y="1838"/>
                    <a:pt x="91" y="1497"/>
                  </a:cubicBezTo>
                  <a:cubicBezTo>
                    <a:pt x="59" y="1156"/>
                    <a:pt x="30" y="586"/>
                    <a:pt x="0" y="0"/>
                  </a:cubicBezTo>
                </a:path>
              </a:pathLst>
            </a:custGeom>
            <a:noFill/>
            <a:ln w="28575" cap="flat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506951" name="Object 71"/>
            <p:cNvGraphicFramePr>
              <a:graphicFrameLocks noChangeAspect="1"/>
            </p:cNvGraphicFramePr>
            <p:nvPr/>
          </p:nvGraphicFramePr>
          <p:xfrm>
            <a:off x="2838" y="3380"/>
            <a:ext cx="400" cy="1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7009" name="Equation" r:id="rId7" imgW="634680" imgH="228600" progId="Equation.DSMT4">
                    <p:embed/>
                  </p:oleObj>
                </mc:Choice>
                <mc:Fallback>
                  <p:oleObj name="Equation" r:id="rId7" imgW="634680" imgH="228600" progId="Equation.DSMT4">
                    <p:embed/>
                    <p:pic>
                      <p:nvPicPr>
                        <p:cNvPr id="0" name="Object 7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38" y="3380"/>
                          <a:ext cx="400" cy="1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06952" name="Object 72"/>
            <p:cNvGraphicFramePr>
              <a:graphicFrameLocks noChangeAspect="1"/>
            </p:cNvGraphicFramePr>
            <p:nvPr/>
          </p:nvGraphicFramePr>
          <p:xfrm>
            <a:off x="113" y="1661"/>
            <a:ext cx="568" cy="1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7010" name="Equation" r:id="rId9" imgW="901440" imgH="228600" progId="Equation.DSMT4">
                    <p:embed/>
                  </p:oleObj>
                </mc:Choice>
                <mc:Fallback>
                  <p:oleObj name="Equation" r:id="rId9" imgW="901440" imgH="228600" progId="Equation.DSMT4">
                    <p:embed/>
                    <p:pic>
                      <p:nvPicPr>
                        <p:cNvPr id="0" name="Object 7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13" y="1661"/>
                          <a:ext cx="568" cy="1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06953" name="Object 73"/>
            <p:cNvGraphicFramePr>
              <a:graphicFrameLocks noChangeAspect="1"/>
            </p:cNvGraphicFramePr>
            <p:nvPr/>
          </p:nvGraphicFramePr>
          <p:xfrm>
            <a:off x="2378" y="3418"/>
            <a:ext cx="224" cy="16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7011" name="Equation" r:id="rId11" imgW="355320" imgH="266400" progId="Equation.DSMT4">
                    <p:embed/>
                  </p:oleObj>
                </mc:Choice>
                <mc:Fallback>
                  <p:oleObj name="Equation" r:id="rId11" imgW="355320" imgH="266400" progId="Equation.DSMT4">
                    <p:embed/>
                    <p:pic>
                      <p:nvPicPr>
                        <p:cNvPr id="0" name="Object 7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78" y="3418"/>
                          <a:ext cx="224" cy="16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06954" name="Object 74"/>
            <p:cNvGraphicFramePr>
              <a:graphicFrameLocks noChangeAspect="1"/>
            </p:cNvGraphicFramePr>
            <p:nvPr/>
          </p:nvGraphicFramePr>
          <p:xfrm>
            <a:off x="1474" y="3385"/>
            <a:ext cx="224" cy="16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7012" name="Equation" r:id="rId13" imgW="355320" imgH="266400" progId="Equation.DSMT4">
                    <p:embed/>
                  </p:oleObj>
                </mc:Choice>
                <mc:Fallback>
                  <p:oleObj name="Equation" r:id="rId13" imgW="355320" imgH="266400" progId="Equation.DSMT4">
                    <p:embed/>
                    <p:pic>
                      <p:nvPicPr>
                        <p:cNvPr id="0" name="Object 7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74" y="3385"/>
                          <a:ext cx="224" cy="16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06955" name="Object 75"/>
            <p:cNvGraphicFramePr>
              <a:graphicFrameLocks noChangeAspect="1"/>
            </p:cNvGraphicFramePr>
            <p:nvPr/>
          </p:nvGraphicFramePr>
          <p:xfrm>
            <a:off x="839" y="3385"/>
            <a:ext cx="224" cy="16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7013" name="Equation" r:id="rId15" imgW="355320" imgH="266400" progId="Equation.DSMT4">
                    <p:embed/>
                  </p:oleObj>
                </mc:Choice>
                <mc:Fallback>
                  <p:oleObj name="Equation" r:id="rId15" imgW="355320" imgH="266400" progId="Equation.DSMT4">
                    <p:embed/>
                    <p:pic>
                      <p:nvPicPr>
                        <p:cNvPr id="0" name="Object 7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39" y="3385"/>
                          <a:ext cx="224" cy="16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06956" name="Line 76"/>
            <p:cNvSpPr>
              <a:spLocks noChangeShapeType="1"/>
            </p:cNvSpPr>
            <p:nvPr/>
          </p:nvSpPr>
          <p:spPr bwMode="auto">
            <a:xfrm>
              <a:off x="1565" y="2024"/>
              <a:ext cx="408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06957" name="Line 77"/>
            <p:cNvSpPr>
              <a:spLocks noChangeShapeType="1"/>
            </p:cNvSpPr>
            <p:nvPr/>
          </p:nvSpPr>
          <p:spPr bwMode="auto">
            <a:xfrm>
              <a:off x="1565" y="2205"/>
              <a:ext cx="408" cy="0"/>
            </a:xfrm>
            <a:prstGeom prst="line">
              <a:avLst/>
            </a:prstGeom>
            <a:noFill/>
            <a:ln w="28575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06958" name="Rectangle 78"/>
            <p:cNvSpPr>
              <a:spLocks noChangeArrowheads="1"/>
            </p:cNvSpPr>
            <p:nvPr/>
          </p:nvSpPr>
          <p:spPr bwMode="auto">
            <a:xfrm>
              <a:off x="2154" y="1933"/>
              <a:ext cx="6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pPr algn="l">
                <a:spcBef>
                  <a:spcPct val="0"/>
                </a:spcBef>
                <a:buClrTx/>
                <a:buSzTx/>
                <a:buFont typeface="Symbol" pitchFamily="18" charset="2"/>
                <a:buNone/>
              </a:pPr>
              <a:r>
                <a:rPr lang="cs-CZ" altLang="cs-CZ" sz="1600">
                  <a:solidFill>
                    <a:schemeClr val="accent2"/>
                  </a:solidFill>
                </a:rPr>
                <a:t>p-n, n-n</a:t>
              </a:r>
              <a:endParaRPr lang="en-US" altLang="cs-CZ" sz="1600">
                <a:solidFill>
                  <a:schemeClr val="accent2"/>
                </a:solidFill>
                <a:cs typeface="Arial" charset="0"/>
              </a:endParaRPr>
            </a:p>
          </p:txBody>
        </p:sp>
        <p:sp>
          <p:nvSpPr>
            <p:cNvPr id="506959" name="Rectangle 79"/>
            <p:cNvSpPr>
              <a:spLocks noChangeArrowheads="1"/>
            </p:cNvSpPr>
            <p:nvPr/>
          </p:nvSpPr>
          <p:spPr bwMode="auto">
            <a:xfrm>
              <a:off x="2154" y="2115"/>
              <a:ext cx="6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pPr algn="l">
                <a:spcBef>
                  <a:spcPct val="0"/>
                </a:spcBef>
                <a:buClrTx/>
                <a:buSzTx/>
                <a:buFont typeface="Symbol" pitchFamily="18" charset="2"/>
                <a:buNone/>
              </a:pPr>
              <a:r>
                <a:rPr lang="cs-CZ" altLang="cs-CZ" sz="1600">
                  <a:solidFill>
                    <a:srgbClr val="FFFF00"/>
                  </a:solidFill>
                </a:rPr>
                <a:t>p-p</a:t>
              </a:r>
              <a:endParaRPr lang="en-US" altLang="cs-CZ" sz="1600">
                <a:solidFill>
                  <a:srgbClr val="FFFF00"/>
                </a:solidFill>
                <a:cs typeface="Arial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069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069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06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06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069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06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06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9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6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06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6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06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06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06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06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06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506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6936" grpId="0"/>
      <p:bldP spid="506938" grpId="0"/>
      <p:bldP spid="506939" grpId="0"/>
      <p:bldP spid="506940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07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0790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0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1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1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1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1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1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1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1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1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1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1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2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2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2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2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2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2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2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2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2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2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3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3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3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3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3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3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3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3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3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3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4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4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4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4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4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4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4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4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4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4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5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5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5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5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5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5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5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5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5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59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7960" name="Rectangle 56"/>
          <p:cNvSpPr>
            <a:spLocks noChangeArrowheads="1"/>
          </p:cNvSpPr>
          <p:nvPr/>
        </p:nvSpPr>
        <p:spPr bwMode="auto">
          <a:xfrm>
            <a:off x="250825" y="333375"/>
            <a:ext cx="43926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4. Jaderné síly</a:t>
            </a:r>
          </a:p>
        </p:txBody>
      </p:sp>
      <p:graphicFrame>
        <p:nvGraphicFramePr>
          <p:cNvPr id="507961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7998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7962" name="Rectangle 58"/>
          <p:cNvSpPr>
            <a:spLocks noChangeArrowheads="1"/>
          </p:cNvSpPr>
          <p:nvPr/>
        </p:nvSpPr>
        <p:spPr bwMode="auto">
          <a:xfrm>
            <a:off x="250825" y="1651000"/>
            <a:ext cx="87137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Vyplývá to jednak z grafu vazebné energie na jeden nukleon, jednak z krátkého dosahu: jeden nukleon se váže pouze s nukleony, které jsou v dosahu jaderných sil.</a:t>
            </a:r>
            <a:endParaRPr lang="en-US" altLang="cs-CZ" sz="1600">
              <a:cs typeface="Arial" charset="0"/>
            </a:endParaRPr>
          </a:p>
        </p:txBody>
      </p:sp>
      <p:sp>
        <p:nvSpPr>
          <p:cNvPr id="507963" name="Rectangle 59"/>
          <p:cNvSpPr>
            <a:spLocks noChangeArrowheads="1"/>
          </p:cNvSpPr>
          <p:nvPr/>
        </p:nvSpPr>
        <p:spPr bwMode="auto">
          <a:xfrm>
            <a:off x="250825" y="692150"/>
            <a:ext cx="525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2. jsou nábojově nezávislé</a:t>
            </a:r>
            <a:endParaRPr lang="en-US" altLang="cs-CZ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sp>
        <p:nvSpPr>
          <p:cNvPr id="507964" name="Rectangle 60"/>
          <p:cNvSpPr>
            <a:spLocks noChangeArrowheads="1"/>
          </p:cNvSpPr>
          <p:nvPr/>
        </p:nvSpPr>
        <p:spPr bwMode="auto">
          <a:xfrm>
            <a:off x="250825" y="1196975"/>
            <a:ext cx="3529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3. dosahují nasycení</a:t>
            </a:r>
            <a:endParaRPr lang="en-US" altLang="cs-CZ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sp>
        <p:nvSpPr>
          <p:cNvPr id="507965" name="Rectangle 61"/>
          <p:cNvSpPr>
            <a:spLocks noChangeArrowheads="1"/>
          </p:cNvSpPr>
          <p:nvPr/>
        </p:nvSpPr>
        <p:spPr bwMode="auto">
          <a:xfrm>
            <a:off x="250825" y="2276475"/>
            <a:ext cx="3529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4. jsou spinově závislé</a:t>
            </a:r>
            <a:endParaRPr lang="en-US" altLang="cs-CZ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sp>
        <p:nvSpPr>
          <p:cNvPr id="507966" name="Rectangle 62"/>
          <p:cNvSpPr>
            <a:spLocks noChangeArrowheads="1"/>
          </p:cNvSpPr>
          <p:nvPr/>
        </p:nvSpPr>
        <p:spPr bwMode="auto">
          <a:xfrm>
            <a:off x="250825" y="2781300"/>
            <a:ext cx="44656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5. mají tenzorový charakter</a:t>
            </a:r>
            <a:endParaRPr lang="en-US" altLang="cs-CZ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sp>
        <p:nvSpPr>
          <p:cNvPr id="507967" name="Rectangle 63"/>
          <p:cNvSpPr>
            <a:spLocks noChangeArrowheads="1"/>
          </p:cNvSpPr>
          <p:nvPr/>
        </p:nvSpPr>
        <p:spPr bwMode="auto">
          <a:xfrm>
            <a:off x="250825" y="3213100"/>
            <a:ext cx="87137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Jaderné síly závisejí nejen na orientaci spinů nukleonů, ale i na úhly mezi těmito momenty hybnosti a jejich spojnicí.</a:t>
            </a:r>
            <a:endParaRPr lang="en-US" altLang="cs-CZ" sz="1600">
              <a:cs typeface="Arial" charset="0"/>
            </a:endParaRPr>
          </a:p>
        </p:txBody>
      </p:sp>
      <p:sp>
        <p:nvSpPr>
          <p:cNvPr id="507968" name="Rectangle 64"/>
          <p:cNvSpPr>
            <a:spLocks noChangeArrowheads="1"/>
          </p:cNvSpPr>
          <p:nvPr/>
        </p:nvSpPr>
        <p:spPr bwMode="auto">
          <a:xfrm>
            <a:off x="250825" y="3921125"/>
            <a:ext cx="44656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rgbClr val="FFFF00"/>
                </a:solidFill>
              </a:rPr>
              <a:t>Podstata jaderných sil: 1935 Yukawa</a:t>
            </a:r>
            <a:endParaRPr lang="en-US" altLang="cs-CZ" sz="1600">
              <a:solidFill>
                <a:srgbClr val="FFFF00"/>
              </a:solidFill>
              <a:cs typeface="Arial" charset="0"/>
            </a:endParaRPr>
          </a:p>
        </p:txBody>
      </p:sp>
      <p:pic>
        <p:nvPicPr>
          <p:cNvPr id="507969" name="Picture 65" descr="yukaw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3663" y="3716338"/>
            <a:ext cx="2524125" cy="2903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7970" name="Rectangle 66"/>
          <p:cNvSpPr>
            <a:spLocks noChangeArrowheads="1"/>
          </p:cNvSpPr>
          <p:nvPr/>
        </p:nvSpPr>
        <p:spPr bwMode="auto">
          <a:xfrm>
            <a:off x="3563938" y="6381750"/>
            <a:ext cx="2709862" cy="254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US" altLang="cs-CZ" sz="1600"/>
              <a:t>Hideki Yukawa  (1907-1981) </a:t>
            </a:r>
          </a:p>
        </p:txBody>
      </p:sp>
      <p:graphicFrame>
        <p:nvGraphicFramePr>
          <p:cNvPr id="507971" name="Object 67"/>
          <p:cNvGraphicFramePr>
            <a:graphicFrameLocks noChangeAspect="1"/>
          </p:cNvGraphicFramePr>
          <p:nvPr/>
        </p:nvGraphicFramePr>
        <p:xfrm>
          <a:off x="827088" y="4437063"/>
          <a:ext cx="15240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7999" name="Equation" r:id="rId6" imgW="1523880" imgH="596880" progId="Equation.DSMT4">
                  <p:embed/>
                </p:oleObj>
              </mc:Choice>
              <mc:Fallback>
                <p:oleObj name="Equation" r:id="rId6" imgW="1523880" imgH="596880" progId="Equation.DSMT4">
                  <p:embed/>
                  <p:pic>
                    <p:nvPicPr>
                      <p:cNvPr id="0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4437063"/>
                        <a:ext cx="15240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07972" name="Picture 68" descr="\begin{figure}&#10;\centerline{\psfig{file=070296-1.ps,height=6cm}}&#10;\end{figure}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4663" y="3789363"/>
            <a:ext cx="3024187" cy="2497137"/>
          </a:xfrm>
          <a:prstGeom prst="rect">
            <a:avLst/>
          </a:prstGeom>
          <a:solidFill>
            <a:srgbClr val="FDFEC6"/>
          </a:solidFill>
        </p:spPr>
      </p:pic>
      <p:graphicFrame>
        <p:nvGraphicFramePr>
          <p:cNvPr id="507973" name="Object 69"/>
          <p:cNvGraphicFramePr>
            <a:graphicFrameLocks noChangeAspect="1"/>
          </p:cNvGraphicFramePr>
          <p:nvPr/>
        </p:nvGraphicFramePr>
        <p:xfrm>
          <a:off x="279400" y="5170488"/>
          <a:ext cx="3568700" cy="1244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8000" name="Equation" r:id="rId9" imgW="3568680" imgH="1244520" progId="Equation.DSMT4">
                  <p:embed/>
                </p:oleObj>
              </mc:Choice>
              <mc:Fallback>
                <p:oleObj name="Equation" r:id="rId9" imgW="3568680" imgH="1244520" progId="Equation.DSMT4">
                  <p:embed/>
                  <p:pic>
                    <p:nvPicPr>
                      <p:cNvPr id="0" name="Object 6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9400" y="5170488"/>
                        <a:ext cx="3568700" cy="1244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79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7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7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079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07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07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07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079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7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07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079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07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07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507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07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07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507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07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07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07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079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079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07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07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07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507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079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079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507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7962" grpId="0"/>
      <p:bldP spid="507963" grpId="0"/>
      <p:bldP spid="507964" grpId="0"/>
      <p:bldP spid="507965" grpId="0"/>
      <p:bldP spid="507966" grpId="0"/>
      <p:bldP spid="507967" grpId="0"/>
      <p:bldP spid="507968" grpId="0"/>
      <p:bldP spid="507970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33" name="Rectangle 5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34" name="Rectangle 6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0893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3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3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3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3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4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4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4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4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4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4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4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4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4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4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5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5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5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5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5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5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5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5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5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5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6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6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6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6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6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6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6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6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6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6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7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7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7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7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7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7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7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7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7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7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8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8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8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8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84" name="Rectangle 5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85" name="Rectangle 5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86" name="Rectangle 5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8987" name="Rectangle 59"/>
          <p:cNvSpPr>
            <a:spLocks noChangeArrowheads="1"/>
          </p:cNvSpPr>
          <p:nvPr/>
        </p:nvSpPr>
        <p:spPr bwMode="auto">
          <a:xfrm>
            <a:off x="250825" y="333375"/>
            <a:ext cx="1944688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4. Jaderné síly</a:t>
            </a:r>
          </a:p>
        </p:txBody>
      </p:sp>
      <p:graphicFrame>
        <p:nvGraphicFramePr>
          <p:cNvPr id="508988" name="Object 60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9076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8989" name="Rectangle 61"/>
          <p:cNvSpPr>
            <a:spLocks noChangeArrowheads="1"/>
          </p:cNvSpPr>
          <p:nvPr/>
        </p:nvSpPr>
        <p:spPr bwMode="auto">
          <a:xfrm>
            <a:off x="250825" y="908050"/>
            <a:ext cx="86423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vlastnosti jaderných sil naznačují, že jde o výměnné síly,        je vlnová délka zprostředkující částice dělená 2</a:t>
            </a:r>
            <a:r>
              <a:rPr lang="el-GR" altLang="cs-CZ" sz="1600" i="1">
                <a:cs typeface="Arial" charset="0"/>
              </a:rPr>
              <a:t>π</a:t>
            </a:r>
            <a:r>
              <a:rPr lang="cs-CZ" altLang="cs-CZ" sz="1600"/>
              <a:t>:</a:t>
            </a:r>
            <a:endParaRPr lang="en-US" altLang="cs-CZ" sz="1600">
              <a:cs typeface="Arial" charset="0"/>
            </a:endParaRPr>
          </a:p>
        </p:txBody>
      </p:sp>
      <p:sp>
        <p:nvSpPr>
          <p:cNvPr id="508990" name="Rectangle 62"/>
          <p:cNvSpPr>
            <a:spLocks noChangeArrowheads="1"/>
          </p:cNvSpPr>
          <p:nvPr/>
        </p:nvSpPr>
        <p:spPr bwMode="auto">
          <a:xfrm>
            <a:off x="250825" y="3141663"/>
            <a:ext cx="871378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Zprostředkující částice má hmotnost mezi elektronem a nukleonem, Yukawa ji nazval 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mezon</a:t>
            </a:r>
            <a:endParaRPr lang="en-US" altLang="cs-CZ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sp>
        <p:nvSpPr>
          <p:cNvPr id="508991" name="Rectangle 63"/>
          <p:cNvSpPr>
            <a:spLocks noChangeArrowheads="1"/>
          </p:cNvSpPr>
          <p:nvPr/>
        </p:nvSpPr>
        <p:spPr bwMode="auto">
          <a:xfrm>
            <a:off x="250825" y="3933825"/>
            <a:ext cx="885825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experimentální objev těchto částic: 1947, protože bylo později objeveno více částic tohoto typu, dnes 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mezon </a:t>
            </a:r>
            <a:r>
              <a:rPr lang="el-GR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π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(pion)</a:t>
            </a:r>
            <a:endParaRPr lang="el-GR" altLang="cs-CZ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graphicFrame>
        <p:nvGraphicFramePr>
          <p:cNvPr id="508992" name="Object 64"/>
          <p:cNvGraphicFramePr>
            <a:graphicFrameLocks noChangeAspect="1"/>
          </p:cNvGraphicFramePr>
          <p:nvPr/>
        </p:nvGraphicFramePr>
        <p:xfrm>
          <a:off x="5897563" y="804863"/>
          <a:ext cx="3429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9077" name="Equation" r:id="rId5" imgW="342720" imgH="571320" progId="Equation.DSMT4">
                  <p:embed/>
                </p:oleObj>
              </mc:Choice>
              <mc:Fallback>
                <p:oleObj name="Equation" r:id="rId5" imgW="342720" imgH="57132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97563" y="804863"/>
                        <a:ext cx="3429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8993" name="Object 65"/>
          <p:cNvGraphicFramePr>
            <a:graphicFrameLocks noChangeAspect="1"/>
          </p:cNvGraphicFramePr>
          <p:nvPr/>
        </p:nvGraphicFramePr>
        <p:xfrm>
          <a:off x="250825" y="1700213"/>
          <a:ext cx="9525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9078" name="Equation" r:id="rId7" imgW="952200" imgH="571320" progId="Equation.DSMT4">
                  <p:embed/>
                </p:oleObj>
              </mc:Choice>
              <mc:Fallback>
                <p:oleObj name="Equation" r:id="rId7" imgW="952200" imgH="57132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1700213"/>
                        <a:ext cx="9525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08994" name="Group 66"/>
          <p:cNvGrpSpPr>
            <a:grpSpLocks/>
          </p:cNvGrpSpPr>
          <p:nvPr/>
        </p:nvGrpSpPr>
        <p:grpSpPr bwMode="auto">
          <a:xfrm>
            <a:off x="6227763" y="1557338"/>
            <a:ext cx="2362200" cy="1504950"/>
            <a:chOff x="3923" y="981"/>
            <a:chExt cx="1488" cy="948"/>
          </a:xfrm>
        </p:grpSpPr>
        <p:sp>
          <p:nvSpPr>
            <p:cNvPr id="508995" name="Oval 67"/>
            <p:cNvSpPr>
              <a:spLocks noChangeArrowheads="1"/>
            </p:cNvSpPr>
            <p:nvPr/>
          </p:nvSpPr>
          <p:spPr bwMode="auto">
            <a:xfrm>
              <a:off x="3923" y="983"/>
              <a:ext cx="490" cy="490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00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08996" name="Oval 68"/>
            <p:cNvSpPr>
              <a:spLocks noChangeArrowheads="1"/>
            </p:cNvSpPr>
            <p:nvPr/>
          </p:nvSpPr>
          <p:spPr bwMode="auto">
            <a:xfrm>
              <a:off x="4921" y="981"/>
              <a:ext cx="490" cy="490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08997" name="AutoShape 69"/>
            <p:cNvSpPr>
              <a:spLocks/>
            </p:cNvSpPr>
            <p:nvPr/>
          </p:nvSpPr>
          <p:spPr bwMode="auto">
            <a:xfrm rot="-5400000">
              <a:off x="4604" y="1117"/>
              <a:ext cx="136" cy="1043"/>
            </a:xfrm>
            <a:prstGeom prst="leftBrace">
              <a:avLst>
                <a:gd name="adj1" fmla="val 63909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508998" name="Object 70"/>
            <p:cNvGraphicFramePr>
              <a:graphicFrameLocks noChangeAspect="1"/>
            </p:cNvGraphicFramePr>
            <p:nvPr/>
          </p:nvGraphicFramePr>
          <p:xfrm>
            <a:off x="4468" y="1753"/>
            <a:ext cx="440" cy="1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9079" name="Equation" r:id="rId9" imgW="698400" imgH="279360" progId="Equation.DSMT4">
                    <p:embed/>
                  </p:oleObj>
                </mc:Choice>
                <mc:Fallback>
                  <p:oleObj name="Equation" r:id="rId9" imgW="698400" imgH="279360" progId="Equation.DSMT4">
                    <p:embed/>
                    <p:pic>
                      <p:nvPicPr>
                        <p:cNvPr id="0" name="Object 7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68" y="1753"/>
                          <a:ext cx="440" cy="17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08999" name="Line 71"/>
            <p:cNvSpPr>
              <a:spLocks noChangeShapeType="1"/>
            </p:cNvSpPr>
            <p:nvPr/>
          </p:nvSpPr>
          <p:spPr bwMode="auto">
            <a:xfrm>
              <a:off x="4422" y="1254"/>
              <a:ext cx="49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509000" name="Object 72"/>
            <p:cNvGraphicFramePr>
              <a:graphicFrameLocks noChangeAspect="1"/>
            </p:cNvGraphicFramePr>
            <p:nvPr/>
          </p:nvGraphicFramePr>
          <p:xfrm>
            <a:off x="4472" y="981"/>
            <a:ext cx="432" cy="1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9080" name="Equation" r:id="rId11" imgW="685800" imgH="279360" progId="Equation.DSMT4">
                    <p:embed/>
                  </p:oleObj>
                </mc:Choice>
                <mc:Fallback>
                  <p:oleObj name="Equation" r:id="rId11" imgW="685800" imgH="279360" progId="Equation.DSMT4">
                    <p:embed/>
                    <p:pic>
                      <p:nvPicPr>
                        <p:cNvPr id="0" name="Object 7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72" y="981"/>
                          <a:ext cx="432" cy="17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509001" name="Object 73"/>
          <p:cNvGraphicFramePr>
            <a:graphicFrameLocks noChangeAspect="1"/>
          </p:cNvGraphicFramePr>
          <p:nvPr/>
        </p:nvGraphicFramePr>
        <p:xfrm>
          <a:off x="250825" y="2349500"/>
          <a:ext cx="5181600" cy="889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9081" name="Equation" r:id="rId13" imgW="5181480" imgH="888840" progId="Equation.DSMT4">
                  <p:embed/>
                </p:oleObj>
              </mc:Choice>
              <mc:Fallback>
                <p:oleObj name="Equation" r:id="rId13" imgW="5181480" imgH="888840" progId="Equation.DSMT4">
                  <p:embed/>
                  <p:pic>
                    <p:nvPicPr>
                      <p:cNvPr id="0" name="Object 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2349500"/>
                        <a:ext cx="5181600" cy="889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09002" name="Picture 74" descr="virtual pi-mesons"/>
          <p:cNvPicPr>
            <a:picLocks noChangeAspect="1" noChangeArrowheads="1" noCrop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724400"/>
            <a:ext cx="1152525" cy="6810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09004" name="Object 76"/>
          <p:cNvGraphicFramePr>
            <a:graphicFrameLocks noChangeAspect="1"/>
          </p:cNvGraphicFramePr>
          <p:nvPr/>
        </p:nvGraphicFramePr>
        <p:xfrm>
          <a:off x="250825" y="4724400"/>
          <a:ext cx="2501900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9082" name="Equation" r:id="rId16" imgW="2501640" imgH="698400" progId="Equation.DSMT4">
                  <p:embed/>
                </p:oleObj>
              </mc:Choice>
              <mc:Fallback>
                <p:oleObj name="Equation" r:id="rId16" imgW="2501640" imgH="698400" progId="Equation.DSMT4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4724400"/>
                        <a:ext cx="2501900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9007" name="Object 79"/>
          <p:cNvGraphicFramePr>
            <a:graphicFrameLocks noChangeAspect="1"/>
          </p:cNvGraphicFramePr>
          <p:nvPr/>
        </p:nvGraphicFramePr>
        <p:xfrm>
          <a:off x="250825" y="5949950"/>
          <a:ext cx="2501900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9083" name="Equation" r:id="rId18" imgW="2501640" imgH="698400" progId="Equation.DSMT4">
                  <p:embed/>
                </p:oleObj>
              </mc:Choice>
              <mc:Fallback>
                <p:oleObj name="Equation" r:id="rId18" imgW="2501640" imgH="698400" progId="Equation.DSMT4">
                  <p:embed/>
                  <p:pic>
                    <p:nvPicPr>
                      <p:cNvPr id="0" name="Object 7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5949950"/>
                        <a:ext cx="2501900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9008" name="Rectangle 80"/>
          <p:cNvSpPr>
            <a:spLocks noChangeArrowheads="1"/>
          </p:cNvSpPr>
          <p:nvPr/>
        </p:nvSpPr>
        <p:spPr bwMode="auto">
          <a:xfrm>
            <a:off x="2809875" y="5953125"/>
            <a:ext cx="374491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tyto interakce se neuskutečňují, doba života </a:t>
            </a:r>
            <a:r>
              <a:rPr lang="el-GR" altLang="cs-CZ" sz="1600" i="1">
                <a:cs typeface="Arial" charset="0"/>
              </a:rPr>
              <a:t>π</a:t>
            </a:r>
            <a:r>
              <a:rPr lang="cs-CZ" altLang="cs-CZ" sz="1600" i="1" baseline="30000">
                <a:cs typeface="Arial" charset="0"/>
              </a:rPr>
              <a:t>0</a:t>
            </a:r>
            <a:r>
              <a:rPr lang="cs-CZ" altLang="cs-CZ" sz="1600" i="1">
                <a:cs typeface="Arial" charset="0"/>
              </a:rPr>
              <a:t> </a:t>
            </a:r>
            <a:r>
              <a:rPr lang="cs-CZ" altLang="cs-CZ" sz="1600">
                <a:cs typeface="Arial" charset="0"/>
              </a:rPr>
              <a:t>je o 8 řádů kratší (</a:t>
            </a:r>
            <a:r>
              <a:rPr lang="en-US" altLang="cs-CZ" sz="1600">
                <a:cs typeface="Arial" charset="0"/>
              </a:rPr>
              <a:t>~</a:t>
            </a:r>
            <a:r>
              <a:rPr lang="cs-CZ" altLang="cs-CZ" sz="1600">
                <a:cs typeface="Arial" charset="0"/>
              </a:rPr>
              <a:t>10</a:t>
            </a:r>
            <a:r>
              <a:rPr lang="cs-CZ" altLang="cs-CZ" sz="1600" baseline="30000">
                <a:cs typeface="Arial" charset="0"/>
              </a:rPr>
              <a:t>-16</a:t>
            </a:r>
            <a:r>
              <a:rPr lang="cs-CZ" altLang="cs-CZ" sz="1600">
                <a:cs typeface="Arial" charset="0"/>
              </a:rPr>
              <a:t> s)</a:t>
            </a:r>
            <a:endParaRPr lang="en-US" altLang="cs-CZ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sp>
        <p:nvSpPr>
          <p:cNvPr id="509010" name="AutoShape 82">
            <a:hlinkClick r:id="rId20" action="ppaction://hlinkfile" highlightClick="1"/>
          </p:cNvPr>
          <p:cNvSpPr>
            <a:spLocks noChangeArrowheads="1"/>
          </p:cNvSpPr>
          <p:nvPr/>
        </p:nvSpPr>
        <p:spPr bwMode="auto">
          <a:xfrm>
            <a:off x="5148263" y="4652963"/>
            <a:ext cx="1439862" cy="863600"/>
          </a:xfrm>
          <a:prstGeom prst="actionButtonMovie">
            <a:avLst/>
          </a:prstGeom>
          <a:solidFill>
            <a:srgbClr val="FF66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Wingdings" pitchFamily="2" charset="2"/>
              <a:buNone/>
            </a:pPr>
            <a:r>
              <a:rPr lang="cs-CZ" altLang="cs-CZ" sz="1800"/>
              <a:t>výměna</a:t>
            </a:r>
          </a:p>
          <a:p>
            <a:pPr>
              <a:buFont typeface="Wingdings" pitchFamily="2" charset="2"/>
              <a:buNone/>
            </a:pPr>
            <a:r>
              <a:rPr lang="cs-CZ" altLang="cs-CZ" sz="1800"/>
              <a:t>pionu</a:t>
            </a:r>
          </a:p>
        </p:txBody>
      </p:sp>
      <p:sp>
        <p:nvSpPr>
          <p:cNvPr id="509011" name="AutoShape 83">
            <a:hlinkClick r:id="rId21" action="ppaction://hlinkfile" highlightClick="1"/>
          </p:cNvPr>
          <p:cNvSpPr>
            <a:spLocks noChangeArrowheads="1"/>
          </p:cNvSpPr>
          <p:nvPr/>
        </p:nvSpPr>
        <p:spPr bwMode="auto">
          <a:xfrm>
            <a:off x="7092950" y="4365625"/>
            <a:ext cx="1150938" cy="1368425"/>
          </a:xfrm>
          <a:prstGeom prst="actionButtonMovie">
            <a:avLst/>
          </a:prstGeom>
          <a:solidFill>
            <a:srgbClr val="FF66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Wingdings" pitchFamily="2" charset="2"/>
              <a:buNone/>
            </a:pPr>
            <a:r>
              <a:rPr lang="cs-CZ" altLang="cs-CZ" sz="1800"/>
              <a:t>pionový</a:t>
            </a:r>
          </a:p>
          <a:p>
            <a:pPr>
              <a:buFont typeface="Wingdings" pitchFamily="2" charset="2"/>
              <a:buNone/>
            </a:pPr>
            <a:r>
              <a:rPr lang="cs-CZ" altLang="cs-CZ" sz="1800"/>
              <a:t>„obal“</a:t>
            </a:r>
          </a:p>
          <a:p>
            <a:pPr>
              <a:buFont typeface="Wingdings" pitchFamily="2" charset="2"/>
              <a:buNone/>
            </a:pPr>
            <a:r>
              <a:rPr lang="cs-CZ" altLang="cs-CZ" sz="1800"/>
              <a:t>protonu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08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08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8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08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08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8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08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08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09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08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5089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089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089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0900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09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09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509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3" presetID="54" presetClass="entr" presetSubtype="0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09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09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09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09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09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81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0900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98" presetID="54" presetClass="entr" presetSubtype="0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090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090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509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09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09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509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8989" grpId="0"/>
      <p:bldP spid="508990" grpId="0"/>
      <p:bldP spid="508991" grpId="0"/>
      <p:bldP spid="509008" grpId="0"/>
      <p:bldP spid="509010" grpId="0" animBg="1"/>
      <p:bldP spid="50901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3" name="Rectangle 5"/>
          <p:cNvSpPr>
            <a:spLocks noChangeArrowheads="1"/>
          </p:cNvSpPr>
          <p:nvPr/>
        </p:nvSpPr>
        <p:spPr bwMode="auto">
          <a:xfrm>
            <a:off x="0" y="0"/>
            <a:ext cx="3810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/>
              <a:t>1. 2. První modely atomu</a:t>
            </a:r>
          </a:p>
        </p:txBody>
      </p:sp>
      <p:sp>
        <p:nvSpPr>
          <p:cNvPr id="401414" name="Text Box 6"/>
          <p:cNvSpPr txBox="1">
            <a:spLocks noChangeArrowheads="1"/>
          </p:cNvSpPr>
          <p:nvPr/>
        </p:nvSpPr>
        <p:spPr bwMode="auto">
          <a:xfrm>
            <a:off x="0" y="333375"/>
            <a:ext cx="5905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>
                <a:solidFill>
                  <a:srgbClr val="FFFF00"/>
                </a:solidFill>
              </a:rPr>
              <a:t>Rutherfordův model atomu (planetární)</a:t>
            </a:r>
          </a:p>
        </p:txBody>
      </p:sp>
      <p:sp>
        <p:nvSpPr>
          <p:cNvPr id="401415" name="Text Box 7"/>
          <p:cNvSpPr txBox="1">
            <a:spLocks noChangeArrowheads="1"/>
          </p:cNvSpPr>
          <p:nvPr/>
        </p:nvSpPr>
        <p:spPr bwMode="auto">
          <a:xfrm>
            <a:off x="250825" y="981075"/>
            <a:ext cx="66246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z podobnosti Coulombova zákona a zákona gravitačního:</a:t>
            </a:r>
            <a:r>
              <a:rPr lang="en-US" altLang="cs-CZ" sz="1600" b="0"/>
              <a:t> </a:t>
            </a:r>
            <a:endParaRPr lang="cs-CZ" altLang="cs-CZ" sz="1600" b="0"/>
          </a:p>
        </p:txBody>
      </p:sp>
      <p:graphicFrame>
        <p:nvGraphicFramePr>
          <p:cNvPr id="401416" name="Object 8"/>
          <p:cNvGraphicFramePr>
            <a:graphicFrameLocks noChangeAspect="1"/>
          </p:cNvGraphicFramePr>
          <p:nvPr/>
        </p:nvGraphicFramePr>
        <p:xfrm>
          <a:off x="1331913" y="1370013"/>
          <a:ext cx="1943100" cy="660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1450" name="Equation" r:id="rId3" imgW="1942920" imgH="660240" progId="Equation.DSMT4">
                  <p:embed/>
                </p:oleObj>
              </mc:Choice>
              <mc:Fallback>
                <p:oleObj name="Equation" r:id="rId3" imgW="1942920" imgH="660240" progId="Equation.DSMT4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1913" y="1370013"/>
                        <a:ext cx="1943100" cy="660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1417" name="Object 9"/>
          <p:cNvGraphicFramePr>
            <a:graphicFrameLocks noChangeAspect="1"/>
          </p:cNvGraphicFramePr>
          <p:nvPr/>
        </p:nvGraphicFramePr>
        <p:xfrm>
          <a:off x="4438650" y="1414463"/>
          <a:ext cx="1562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1451" name="Equation" r:id="rId5" imgW="1562040" imgH="571320" progId="Equation.DSMT4">
                  <p:embed/>
                </p:oleObj>
              </mc:Choice>
              <mc:Fallback>
                <p:oleObj name="Equation" r:id="rId5" imgW="1562040" imgH="571320" progId="Equation.DSMT4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8650" y="1414463"/>
                        <a:ext cx="1562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1418" name="Text Box 10"/>
          <p:cNvSpPr txBox="1">
            <a:spLocks noChangeArrowheads="1"/>
          </p:cNvSpPr>
          <p:nvPr/>
        </p:nvSpPr>
        <p:spPr bwMode="auto">
          <a:xfrm>
            <a:off x="250825" y="2133600"/>
            <a:ext cx="66246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vyplývá, že atom se musí řídit Keplerovými zákony:</a:t>
            </a:r>
            <a:r>
              <a:rPr lang="en-US" altLang="cs-CZ" sz="1600" b="0"/>
              <a:t> </a:t>
            </a:r>
            <a:endParaRPr lang="cs-CZ" altLang="cs-CZ" sz="1600" b="0"/>
          </a:p>
        </p:txBody>
      </p:sp>
      <p:sp>
        <p:nvSpPr>
          <p:cNvPr id="401419" name="Text Box 11"/>
          <p:cNvSpPr txBox="1">
            <a:spLocks noChangeArrowheads="1"/>
          </p:cNvSpPr>
          <p:nvPr/>
        </p:nvSpPr>
        <p:spPr bwMode="auto">
          <a:xfrm>
            <a:off x="250825" y="2708275"/>
            <a:ext cx="8893175" cy="1436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4572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1pPr>
            <a:lvl2pPr marL="9144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3716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8288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2860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7432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6pPr>
            <a:lvl7pPr marL="32004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6576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8pPr>
            <a:lvl9pPr marL="41148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 typeface="Wingdings" pitchFamily="2" charset="2"/>
              <a:buAutoNum type="arabicPeriod"/>
            </a:pPr>
            <a:r>
              <a:rPr lang="cs-CZ" altLang="cs-CZ" sz="1600">
                <a:latin typeface="Arial" charset="0"/>
              </a:rPr>
              <a:t>Elektrony se pohybují kolem jádra po elipsách, v jejichž společném ohnisku je jádro.</a:t>
            </a:r>
          </a:p>
          <a:p>
            <a:pPr>
              <a:spcBef>
                <a:spcPct val="50000"/>
              </a:spcBef>
              <a:buSzTx/>
              <a:buFont typeface="Wingdings" pitchFamily="2" charset="2"/>
              <a:buAutoNum type="arabicPeriod"/>
            </a:pPr>
            <a:r>
              <a:rPr lang="cs-CZ" altLang="cs-CZ" sz="1600">
                <a:latin typeface="Arial" charset="0"/>
              </a:rPr>
              <a:t>Průvodič elektronu opisuje ve stejných časových intervalech stejné plochy.</a:t>
            </a:r>
          </a:p>
          <a:p>
            <a:pPr>
              <a:spcBef>
                <a:spcPct val="50000"/>
              </a:spcBef>
              <a:buSzTx/>
              <a:buFont typeface="Wingdings" pitchFamily="2" charset="2"/>
              <a:buNone/>
            </a:pPr>
            <a:endParaRPr lang="cs-CZ" altLang="cs-CZ" sz="1600">
              <a:latin typeface="Arial" charset="0"/>
            </a:endParaRPr>
          </a:p>
          <a:p>
            <a:pPr>
              <a:spcBef>
                <a:spcPct val="50000"/>
              </a:spcBef>
              <a:buSzTx/>
              <a:buFont typeface="Wingdings" pitchFamily="2" charset="2"/>
              <a:buAutoNum type="arabicPeriod" startAt="3"/>
            </a:pPr>
            <a:r>
              <a:rPr lang="cs-CZ" altLang="cs-CZ" sz="1600">
                <a:latin typeface="Arial" charset="0"/>
              </a:rPr>
              <a:t>Platí                                  kde </a:t>
            </a:r>
            <a:r>
              <a:rPr lang="cs-CZ" altLang="cs-CZ" sz="1600" i="1">
                <a:latin typeface="Arial" charset="0"/>
              </a:rPr>
              <a:t>T</a:t>
            </a:r>
            <a:r>
              <a:rPr lang="cs-CZ" altLang="cs-CZ" sz="1600">
                <a:latin typeface="Arial" charset="0"/>
              </a:rPr>
              <a:t> je oběžná doba, </a:t>
            </a:r>
            <a:r>
              <a:rPr lang="cs-CZ" altLang="cs-CZ" sz="1600" i="1">
                <a:latin typeface="Arial" charset="0"/>
              </a:rPr>
              <a:t>a</a:t>
            </a:r>
            <a:r>
              <a:rPr lang="cs-CZ" altLang="cs-CZ" sz="1600">
                <a:latin typeface="Arial" charset="0"/>
              </a:rPr>
              <a:t> je velká poloosa eliptické dráhy</a:t>
            </a:r>
            <a:r>
              <a:rPr lang="en-US" altLang="cs-CZ" sz="1600">
                <a:latin typeface="Arial" charset="0"/>
              </a:rPr>
              <a:t> </a:t>
            </a:r>
            <a:endParaRPr lang="cs-CZ" altLang="cs-CZ" sz="1600">
              <a:latin typeface="Arial" charset="0"/>
            </a:endParaRPr>
          </a:p>
        </p:txBody>
      </p:sp>
      <p:graphicFrame>
        <p:nvGraphicFramePr>
          <p:cNvPr id="401421" name="Object 13"/>
          <p:cNvGraphicFramePr>
            <a:graphicFrameLocks noChangeAspect="1"/>
          </p:cNvGraphicFramePr>
          <p:nvPr/>
        </p:nvGraphicFramePr>
        <p:xfrm>
          <a:off x="1706563" y="3703638"/>
          <a:ext cx="12446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1452" name="Equation" r:id="rId7" imgW="1244520" imgH="596880" progId="Equation.DSMT4">
                  <p:embed/>
                </p:oleObj>
              </mc:Choice>
              <mc:Fallback>
                <p:oleObj name="Equation" r:id="rId7" imgW="1244520" imgH="596880" progId="Equation.DSMT4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06563" y="3703638"/>
                        <a:ext cx="12446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01423" name="Picture 15" descr="Průvodič eliptické dráhy a zákon ploch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213" y="4365625"/>
            <a:ext cx="3368675" cy="2209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401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401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401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500"/>
                                        <p:tgtEl>
                                          <p:spTgt spid="401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401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6" dur="500"/>
                                        <p:tgtEl>
                                          <p:spTgt spid="401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01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01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1415" grpId="0"/>
      <p:bldP spid="401418" grpId="0"/>
      <p:bldP spid="401419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55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0995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5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5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5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6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6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6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6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6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6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6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6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6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6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7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7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7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7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7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7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7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7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7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7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8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8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8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8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8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8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8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8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8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8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9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9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9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9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9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9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9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9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9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0999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00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00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00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00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00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00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00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00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008" name="Rectangle 56"/>
          <p:cNvSpPr>
            <a:spLocks noChangeArrowheads="1"/>
          </p:cNvSpPr>
          <p:nvPr/>
        </p:nvSpPr>
        <p:spPr bwMode="auto">
          <a:xfrm>
            <a:off x="250825" y="333375"/>
            <a:ext cx="22336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4. Jaderné síly</a:t>
            </a:r>
          </a:p>
        </p:txBody>
      </p:sp>
      <p:graphicFrame>
        <p:nvGraphicFramePr>
          <p:cNvPr id="510009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0072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0010" name="Rectangle 58"/>
          <p:cNvSpPr>
            <a:spLocks noChangeArrowheads="1"/>
          </p:cNvSpPr>
          <p:nvPr/>
        </p:nvSpPr>
        <p:spPr bwMode="auto">
          <a:xfrm>
            <a:off x="250825" y="936625"/>
            <a:ext cx="8893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Odhad hmotnosti mezonu </a:t>
            </a:r>
            <a:r>
              <a:rPr lang="el-GR" altLang="cs-CZ" sz="1600" i="1">
                <a:cs typeface="Arial" charset="0"/>
              </a:rPr>
              <a:t>π</a:t>
            </a:r>
            <a:r>
              <a:rPr lang="cs-CZ" altLang="cs-CZ" sz="1600">
                <a:cs typeface="Arial" charset="0"/>
              </a:rPr>
              <a:t> je možné provést i na základě relací neurčitosti:</a:t>
            </a:r>
            <a:endParaRPr lang="el-GR" altLang="cs-CZ" sz="1600">
              <a:cs typeface="Arial" charset="0"/>
            </a:endParaRPr>
          </a:p>
        </p:txBody>
      </p:sp>
      <p:sp>
        <p:nvSpPr>
          <p:cNvPr id="510011" name="Rectangle 59"/>
          <p:cNvSpPr>
            <a:spLocks noChangeArrowheads="1"/>
          </p:cNvSpPr>
          <p:nvPr/>
        </p:nvSpPr>
        <p:spPr bwMode="auto">
          <a:xfrm>
            <a:off x="3059113" y="1290638"/>
            <a:ext cx="460851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za předpokladu, že mezon přelétá maximální možnou rychlostí: </a:t>
            </a:r>
            <a:r>
              <a:rPr lang="en-US" altLang="cs-CZ" sz="1600">
                <a:cs typeface="Arial" charset="0"/>
              </a:rPr>
              <a:t>~</a:t>
            </a:r>
            <a:r>
              <a:rPr lang="cs-CZ" altLang="cs-CZ" sz="1600" i="1">
                <a:cs typeface="Arial" charset="0"/>
              </a:rPr>
              <a:t>c</a:t>
            </a:r>
            <a:r>
              <a:rPr lang="cs-CZ" altLang="cs-CZ" sz="1600">
                <a:cs typeface="Arial" charset="0"/>
              </a:rPr>
              <a:t>, lze psát:</a:t>
            </a:r>
            <a:endParaRPr lang="en-US" altLang="cs-CZ" sz="1600">
              <a:cs typeface="Arial" charset="0"/>
            </a:endParaRPr>
          </a:p>
        </p:txBody>
      </p:sp>
      <p:sp>
        <p:nvSpPr>
          <p:cNvPr id="510012" name="Rectangle 60"/>
          <p:cNvSpPr>
            <a:spLocks noChangeArrowheads="1"/>
          </p:cNvSpPr>
          <p:nvPr/>
        </p:nvSpPr>
        <p:spPr bwMode="auto">
          <a:xfrm>
            <a:off x="285750" y="3357563"/>
            <a:ext cx="88582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tj. polovina odhadu z Yukawovy vlnové délky. Skutečná hmotnost pionu je 273 </a:t>
            </a:r>
            <a:r>
              <a:rPr lang="cs-CZ" altLang="cs-CZ" sz="1600" i="1"/>
              <a:t>m</a:t>
            </a:r>
            <a:r>
              <a:rPr lang="cs-CZ" altLang="cs-CZ" sz="1600" i="1" baseline="-25000"/>
              <a:t>e</a:t>
            </a:r>
            <a:r>
              <a:rPr lang="cs-CZ" altLang="cs-CZ" sz="1600"/>
              <a:t>.</a:t>
            </a:r>
            <a:endParaRPr lang="en-US" altLang="cs-CZ" sz="1600">
              <a:cs typeface="Arial" charset="0"/>
            </a:endParaRPr>
          </a:p>
        </p:txBody>
      </p:sp>
      <p:grpSp>
        <p:nvGrpSpPr>
          <p:cNvPr id="510013" name="Group 61"/>
          <p:cNvGrpSpPr>
            <a:grpSpLocks/>
          </p:cNvGrpSpPr>
          <p:nvPr/>
        </p:nvGrpSpPr>
        <p:grpSpPr bwMode="auto">
          <a:xfrm>
            <a:off x="250825" y="1341438"/>
            <a:ext cx="2362200" cy="1504950"/>
            <a:chOff x="3923" y="981"/>
            <a:chExt cx="1488" cy="948"/>
          </a:xfrm>
        </p:grpSpPr>
        <p:sp>
          <p:nvSpPr>
            <p:cNvPr id="510014" name="Oval 62"/>
            <p:cNvSpPr>
              <a:spLocks noChangeArrowheads="1"/>
            </p:cNvSpPr>
            <p:nvPr/>
          </p:nvSpPr>
          <p:spPr bwMode="auto">
            <a:xfrm>
              <a:off x="3923" y="983"/>
              <a:ext cx="490" cy="490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100000">
                  <a:srgbClr val="FFFF00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10015" name="Oval 63"/>
            <p:cNvSpPr>
              <a:spLocks noChangeArrowheads="1"/>
            </p:cNvSpPr>
            <p:nvPr/>
          </p:nvSpPr>
          <p:spPr bwMode="auto">
            <a:xfrm>
              <a:off x="4921" y="981"/>
              <a:ext cx="490" cy="490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10016" name="AutoShape 64"/>
            <p:cNvSpPr>
              <a:spLocks/>
            </p:cNvSpPr>
            <p:nvPr/>
          </p:nvSpPr>
          <p:spPr bwMode="auto">
            <a:xfrm rot="-5400000">
              <a:off x="4604" y="1117"/>
              <a:ext cx="136" cy="1043"/>
            </a:xfrm>
            <a:prstGeom prst="leftBrace">
              <a:avLst>
                <a:gd name="adj1" fmla="val 63909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510017" name="Object 65"/>
            <p:cNvGraphicFramePr>
              <a:graphicFrameLocks noChangeAspect="1"/>
            </p:cNvGraphicFramePr>
            <p:nvPr/>
          </p:nvGraphicFramePr>
          <p:xfrm>
            <a:off x="4468" y="1753"/>
            <a:ext cx="440" cy="1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10073" name="Equation" r:id="rId5" imgW="698400" imgH="279360" progId="Equation.DSMT4">
                    <p:embed/>
                  </p:oleObj>
                </mc:Choice>
                <mc:Fallback>
                  <p:oleObj name="Equation" r:id="rId5" imgW="698400" imgH="279360" progId="Equation.DSMT4">
                    <p:embed/>
                    <p:pic>
                      <p:nvPicPr>
                        <p:cNvPr id="0" name="Object 6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68" y="1753"/>
                          <a:ext cx="440" cy="17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10018" name="Line 66"/>
            <p:cNvSpPr>
              <a:spLocks noChangeShapeType="1"/>
            </p:cNvSpPr>
            <p:nvPr/>
          </p:nvSpPr>
          <p:spPr bwMode="auto">
            <a:xfrm>
              <a:off x="4422" y="1254"/>
              <a:ext cx="49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510019" name="Object 67"/>
            <p:cNvGraphicFramePr>
              <a:graphicFrameLocks noChangeAspect="1"/>
            </p:cNvGraphicFramePr>
            <p:nvPr/>
          </p:nvGraphicFramePr>
          <p:xfrm>
            <a:off x="4472" y="981"/>
            <a:ext cx="432" cy="1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10074" name="Equation" r:id="rId7" imgW="685800" imgH="279360" progId="Equation.DSMT4">
                    <p:embed/>
                  </p:oleObj>
                </mc:Choice>
                <mc:Fallback>
                  <p:oleObj name="Equation" r:id="rId7" imgW="685800" imgH="279360" progId="Equation.DSMT4">
                    <p:embed/>
                    <p:pic>
                      <p:nvPicPr>
                        <p:cNvPr id="0" name="Object 6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72" y="981"/>
                          <a:ext cx="432" cy="17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510020" name="Object 68"/>
          <p:cNvGraphicFramePr>
            <a:graphicFrameLocks noChangeAspect="1"/>
          </p:cNvGraphicFramePr>
          <p:nvPr/>
        </p:nvGraphicFramePr>
        <p:xfrm>
          <a:off x="2916238" y="2060575"/>
          <a:ext cx="24257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0075" name="Equation" r:id="rId9" imgW="2425680" imgH="317160" progId="Equation.DSMT4">
                  <p:embed/>
                </p:oleObj>
              </mc:Choice>
              <mc:Fallback>
                <p:oleObj name="Equation" r:id="rId9" imgW="2425680" imgH="31716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238" y="2060575"/>
                        <a:ext cx="24257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0021" name="Object 69"/>
          <p:cNvGraphicFramePr>
            <a:graphicFrameLocks noChangeAspect="1"/>
          </p:cNvGraphicFramePr>
          <p:nvPr/>
        </p:nvGraphicFramePr>
        <p:xfrm>
          <a:off x="5653088" y="1936750"/>
          <a:ext cx="28194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0076" name="Equation" r:id="rId11" imgW="2819160" imgH="571320" progId="Equation.DSMT4">
                  <p:embed/>
                </p:oleObj>
              </mc:Choice>
              <mc:Fallback>
                <p:oleObj name="Equation" r:id="rId11" imgW="2819160" imgH="571320" progId="Equation.DSMT4">
                  <p:embed/>
                  <p:pic>
                    <p:nvPicPr>
                      <p:cNvPr id="0" name="Object 6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3088" y="1936750"/>
                        <a:ext cx="28194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0022" name="Object 70"/>
          <p:cNvGraphicFramePr>
            <a:graphicFrameLocks noChangeAspect="1"/>
          </p:cNvGraphicFramePr>
          <p:nvPr/>
        </p:nvGraphicFramePr>
        <p:xfrm>
          <a:off x="2916238" y="2565400"/>
          <a:ext cx="49276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0077" name="Equation" r:id="rId13" imgW="4927320" imgH="647640" progId="Equation.DSMT4">
                  <p:embed/>
                </p:oleObj>
              </mc:Choice>
              <mc:Fallback>
                <p:oleObj name="Equation" r:id="rId13" imgW="4927320" imgH="64764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238" y="2565400"/>
                        <a:ext cx="49276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0023" name="Rectangle 71"/>
          <p:cNvSpPr>
            <a:spLocks noChangeArrowheads="1"/>
          </p:cNvSpPr>
          <p:nvPr/>
        </p:nvSpPr>
        <p:spPr bwMode="auto">
          <a:xfrm>
            <a:off x="250825" y="3933825"/>
            <a:ext cx="6015038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 interakcí vyplývá, že spin pionu je 0. Je to tedy boson.</a:t>
            </a:r>
            <a:endParaRPr lang="en-US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0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0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10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0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10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10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10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510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10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10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10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0010" grpId="0"/>
      <p:bldP spid="510011" grpId="0"/>
      <p:bldP spid="510012" grpId="0"/>
      <p:bldP spid="510023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7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79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1098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8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8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8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8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8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8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8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8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8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9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9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9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9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9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9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9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9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9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099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0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0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0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0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0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0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0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0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0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0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1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1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1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1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1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1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1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1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1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1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2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2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2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2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2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2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2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2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2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2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3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31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1032" name="Rectangle 56"/>
          <p:cNvSpPr>
            <a:spLocks noChangeArrowheads="1"/>
          </p:cNvSpPr>
          <p:nvPr/>
        </p:nvSpPr>
        <p:spPr bwMode="auto">
          <a:xfrm>
            <a:off x="250825" y="333375"/>
            <a:ext cx="22336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4. Jaderné síly</a:t>
            </a:r>
          </a:p>
        </p:txBody>
      </p:sp>
      <p:graphicFrame>
        <p:nvGraphicFramePr>
          <p:cNvPr id="511033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1133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1034" name="Rectangle 58"/>
          <p:cNvSpPr>
            <a:spLocks noChangeArrowheads="1"/>
          </p:cNvSpPr>
          <p:nvPr/>
        </p:nvSpPr>
        <p:spPr bwMode="auto">
          <a:xfrm>
            <a:off x="250825" y="936625"/>
            <a:ext cx="8893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Další vlastnosti jaderných sil</a:t>
            </a:r>
            <a:r>
              <a:rPr lang="cs-CZ" altLang="cs-CZ" sz="1600">
                <a:cs typeface="Arial" charset="0"/>
              </a:rPr>
              <a:t>:</a:t>
            </a:r>
            <a:endParaRPr lang="el-GR" altLang="cs-CZ" sz="1600">
              <a:cs typeface="Arial" charset="0"/>
            </a:endParaRPr>
          </a:p>
        </p:txBody>
      </p:sp>
      <p:sp>
        <p:nvSpPr>
          <p:cNvPr id="511035" name="Rectangle 59"/>
          <p:cNvSpPr>
            <a:spLocks noChangeArrowheads="1"/>
          </p:cNvSpPr>
          <p:nvPr/>
        </p:nvSpPr>
        <p:spPr bwMode="auto">
          <a:xfrm>
            <a:off x="250825" y="1412875"/>
            <a:ext cx="8893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Separační energie je energie potřebná k odtržení neutronu nebo protonu od jádra. Charakteristiky jádra jsou: </a:t>
            </a:r>
            <a:r>
              <a:rPr lang="cs-CZ" altLang="cs-CZ" sz="1600" i="1"/>
              <a:t>A</a:t>
            </a:r>
            <a:r>
              <a:rPr lang="cs-CZ" altLang="cs-CZ" sz="1600"/>
              <a:t> počet nukleonů, </a:t>
            </a:r>
            <a:r>
              <a:rPr lang="cs-CZ" altLang="cs-CZ" sz="1600" i="1"/>
              <a:t>Z</a:t>
            </a:r>
            <a:r>
              <a:rPr lang="cs-CZ" altLang="cs-CZ" sz="1600"/>
              <a:t> počet protonů, </a:t>
            </a:r>
            <a:r>
              <a:rPr lang="cs-CZ" altLang="cs-CZ" sz="1600" i="1"/>
              <a:t>A-Z</a:t>
            </a:r>
            <a:r>
              <a:rPr lang="cs-CZ" altLang="cs-CZ" sz="1600"/>
              <a:t> počet neutronů.</a:t>
            </a:r>
            <a:endParaRPr lang="en-US" altLang="cs-CZ" sz="1600">
              <a:cs typeface="Arial" charset="0"/>
            </a:endParaRPr>
          </a:p>
        </p:txBody>
      </p:sp>
      <p:sp>
        <p:nvSpPr>
          <p:cNvPr id="511036" name="Rectangle 60"/>
          <p:cNvSpPr>
            <a:spLocks noChangeArrowheads="1"/>
          </p:cNvSpPr>
          <p:nvPr/>
        </p:nvSpPr>
        <p:spPr bwMode="auto">
          <a:xfrm>
            <a:off x="250825" y="2565400"/>
            <a:ext cx="88582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Párová energie je rozdíl dvou sousedních separačních energií:</a:t>
            </a:r>
            <a:endParaRPr lang="en-US" altLang="cs-CZ" sz="1600">
              <a:cs typeface="Arial" charset="0"/>
            </a:endParaRPr>
          </a:p>
        </p:txBody>
      </p:sp>
      <p:graphicFrame>
        <p:nvGraphicFramePr>
          <p:cNvPr id="511037" name="Object 61"/>
          <p:cNvGraphicFramePr>
            <a:graphicFrameLocks noChangeAspect="1"/>
          </p:cNvGraphicFramePr>
          <p:nvPr/>
        </p:nvGraphicFramePr>
        <p:xfrm>
          <a:off x="250825" y="2171700"/>
          <a:ext cx="61214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1134" name="Equation" r:id="rId5" imgW="6121080" imgH="393480" progId="Equation.DSMT4">
                  <p:embed/>
                </p:oleObj>
              </mc:Choice>
              <mc:Fallback>
                <p:oleObj name="Equation" r:id="rId5" imgW="6121080" imgH="393480" progId="Equation.DSMT4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2171700"/>
                        <a:ext cx="61214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1038" name="Rectangle 62"/>
          <p:cNvSpPr>
            <a:spLocks noChangeArrowheads="1"/>
          </p:cNvSpPr>
          <p:nvPr/>
        </p:nvSpPr>
        <p:spPr bwMode="auto">
          <a:xfrm>
            <a:off x="250825" y="3429000"/>
            <a:ext cx="8713788" cy="8350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Separační energie vykazuje maxima obdobná  maximům ionizační energie u elektronových obalů netečných plynů. Extrémně stabilní jsou jádra, u kterých počet protonů, neutronů nebo nukleonů dosahuje některého z magických čísel:</a:t>
            </a:r>
            <a:endParaRPr lang="en-US" altLang="cs-CZ" sz="1600">
              <a:cs typeface="Arial" charset="0"/>
            </a:endParaRPr>
          </a:p>
        </p:txBody>
      </p:sp>
      <p:graphicFrame>
        <p:nvGraphicFramePr>
          <p:cNvPr id="511039" name="Object 63"/>
          <p:cNvGraphicFramePr>
            <a:graphicFrameLocks noChangeAspect="1"/>
          </p:cNvGraphicFramePr>
          <p:nvPr/>
        </p:nvGraphicFramePr>
        <p:xfrm>
          <a:off x="250825" y="2997200"/>
          <a:ext cx="2768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1135" name="Equation" r:id="rId7" imgW="2768400" imgH="342720" progId="Equation.DSMT4">
                  <p:embed/>
                </p:oleObj>
              </mc:Choice>
              <mc:Fallback>
                <p:oleObj name="Equation" r:id="rId7" imgW="2768400" imgH="342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2997200"/>
                        <a:ext cx="2768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1040" name="Rectangle 64"/>
          <p:cNvSpPr>
            <a:spLocks noChangeArrowheads="1"/>
          </p:cNvSpPr>
          <p:nvPr/>
        </p:nvSpPr>
        <p:spPr bwMode="auto">
          <a:xfrm>
            <a:off x="827088" y="4508500"/>
            <a:ext cx="3529012" cy="495300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rgbClr val="FFFF00"/>
                </a:solidFill>
              </a:rPr>
              <a:t>2, 8, 20, 28, 50, 82, 126</a:t>
            </a:r>
            <a:endParaRPr lang="en-US" altLang="cs-CZ">
              <a:solidFill>
                <a:srgbClr val="FFFF00"/>
              </a:solidFill>
              <a:cs typeface="Arial" charset="0"/>
            </a:endParaRPr>
          </a:p>
        </p:txBody>
      </p:sp>
      <p:graphicFrame>
        <p:nvGraphicFramePr>
          <p:cNvPr id="511041" name="Object 65"/>
          <p:cNvGraphicFramePr>
            <a:graphicFrameLocks noChangeAspect="1"/>
          </p:cNvGraphicFramePr>
          <p:nvPr/>
        </p:nvGraphicFramePr>
        <p:xfrm>
          <a:off x="776288" y="5243513"/>
          <a:ext cx="431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1136" name="Equation" r:id="rId9" imgW="431640" imgH="330120" progId="Equation.DSMT4">
                  <p:embed/>
                </p:oleObj>
              </mc:Choice>
              <mc:Fallback>
                <p:oleObj name="Equation" r:id="rId9" imgW="431640" imgH="33012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6288" y="5243513"/>
                        <a:ext cx="431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1042" name="Object 66"/>
          <p:cNvGraphicFramePr>
            <a:graphicFrameLocks noChangeAspect="1"/>
          </p:cNvGraphicFramePr>
          <p:nvPr/>
        </p:nvGraphicFramePr>
        <p:xfrm>
          <a:off x="1139825" y="5603875"/>
          <a:ext cx="381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1137" name="Equation" r:id="rId11" imgW="380880" imgH="330120" progId="Equation.DSMT4">
                  <p:embed/>
                </p:oleObj>
              </mc:Choice>
              <mc:Fallback>
                <p:oleObj name="Equation" r:id="rId11" imgW="380880" imgH="33012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9825" y="5603875"/>
                        <a:ext cx="381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1043" name="Object 67"/>
          <p:cNvGraphicFramePr>
            <a:graphicFrameLocks noChangeAspect="1"/>
          </p:cNvGraphicFramePr>
          <p:nvPr/>
        </p:nvGraphicFramePr>
        <p:xfrm>
          <a:off x="1508125" y="5243513"/>
          <a:ext cx="508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1138" name="Equation" r:id="rId13" imgW="507960" imgH="330120" progId="Equation.DSMT4">
                  <p:embed/>
                </p:oleObj>
              </mc:Choice>
              <mc:Fallback>
                <p:oleObj name="Equation" r:id="rId13" imgW="507960" imgH="330120" progId="Equation.DSMT4">
                  <p:embed/>
                  <p:pic>
                    <p:nvPicPr>
                      <p:cNvPr id="0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8125" y="5243513"/>
                        <a:ext cx="508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1044" name="Rectangle 68"/>
          <p:cNvSpPr>
            <a:spLocks noChangeArrowheads="1"/>
          </p:cNvSpPr>
          <p:nvPr/>
        </p:nvSpPr>
        <p:spPr bwMode="auto">
          <a:xfrm>
            <a:off x="250825" y="6180138"/>
            <a:ext cx="30972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+ dalších 5 stabilních izotopů</a:t>
            </a:r>
            <a:endParaRPr lang="el-GR" altLang="cs-CZ" sz="1600">
              <a:cs typeface="Arial" charset="0"/>
            </a:endParaRPr>
          </a:p>
        </p:txBody>
      </p:sp>
      <p:sp>
        <p:nvSpPr>
          <p:cNvPr id="511045" name="Line 69"/>
          <p:cNvSpPr>
            <a:spLocks noChangeShapeType="1"/>
          </p:cNvSpPr>
          <p:nvPr/>
        </p:nvSpPr>
        <p:spPr bwMode="auto">
          <a:xfrm>
            <a:off x="1762125" y="5530850"/>
            <a:ext cx="0" cy="6492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11046" name="Object 70"/>
          <p:cNvGraphicFramePr>
            <a:graphicFrameLocks noChangeAspect="1"/>
          </p:cNvGraphicFramePr>
          <p:nvPr/>
        </p:nvGraphicFramePr>
        <p:xfrm>
          <a:off x="2025650" y="5603875"/>
          <a:ext cx="431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1139" name="Equation" r:id="rId15" imgW="431640" imgH="330120" progId="Equation.DSMT4">
                  <p:embed/>
                </p:oleObj>
              </mc:Choice>
              <mc:Fallback>
                <p:oleObj name="Equation" r:id="rId15" imgW="431640" imgH="33012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25650" y="5603875"/>
                        <a:ext cx="431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1047" name="Object 71"/>
          <p:cNvGraphicFramePr>
            <a:graphicFrameLocks noChangeAspect="1"/>
          </p:cNvGraphicFramePr>
          <p:nvPr/>
        </p:nvGraphicFramePr>
        <p:xfrm>
          <a:off x="2459038" y="5243513"/>
          <a:ext cx="571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1140" name="Equation" r:id="rId17" imgW="571320" imgH="330120" progId="Equation.DSMT4">
                  <p:embed/>
                </p:oleObj>
              </mc:Choice>
              <mc:Fallback>
                <p:oleObj name="Equation" r:id="rId17" imgW="571320" imgH="330120" progId="Equation.DSMT4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59038" y="5243513"/>
                        <a:ext cx="5715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1048" name="Rectangle 72"/>
          <p:cNvSpPr>
            <a:spLocks noChangeArrowheads="1"/>
          </p:cNvSpPr>
          <p:nvPr/>
        </p:nvSpPr>
        <p:spPr bwMode="auto">
          <a:xfrm>
            <a:off x="1978025" y="5891213"/>
            <a:ext cx="504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+ 4</a:t>
            </a:r>
            <a:endParaRPr lang="el-GR" altLang="cs-CZ" sz="1600">
              <a:cs typeface="Arial" charset="0"/>
            </a:endParaRPr>
          </a:p>
        </p:txBody>
      </p:sp>
      <p:sp>
        <p:nvSpPr>
          <p:cNvPr id="511049" name="Rectangle 73"/>
          <p:cNvSpPr>
            <a:spLocks noChangeArrowheads="1"/>
          </p:cNvSpPr>
          <p:nvPr/>
        </p:nvSpPr>
        <p:spPr bwMode="auto">
          <a:xfrm>
            <a:off x="2554288" y="5603875"/>
            <a:ext cx="504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+ 9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1050" name="Object 74"/>
          <p:cNvGraphicFramePr>
            <a:graphicFrameLocks noChangeAspect="1"/>
          </p:cNvGraphicFramePr>
          <p:nvPr/>
        </p:nvGraphicFramePr>
        <p:xfrm>
          <a:off x="2986088" y="5675313"/>
          <a:ext cx="571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1141" name="Equation" r:id="rId19" imgW="571320" imgH="330120" progId="Equation.DSMT4">
                  <p:embed/>
                </p:oleObj>
              </mc:Choice>
              <mc:Fallback>
                <p:oleObj name="Equation" r:id="rId19" imgW="571320" imgH="330120" progId="Equation.DSMT4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86088" y="5675313"/>
                        <a:ext cx="5715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1051" name="Object 75"/>
          <p:cNvGraphicFramePr>
            <a:graphicFrameLocks noChangeAspect="1"/>
          </p:cNvGraphicFramePr>
          <p:nvPr/>
        </p:nvGraphicFramePr>
        <p:xfrm>
          <a:off x="3779838" y="5229225"/>
          <a:ext cx="495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1142" name="Equation" r:id="rId21" imgW="495000" imgH="330120" progId="Equation.DSMT4">
                  <p:embed/>
                </p:oleObj>
              </mc:Choice>
              <mc:Fallback>
                <p:oleObj name="Equation" r:id="rId21" imgW="495000" imgH="330120" progId="Equation.DSMT4">
                  <p:embed/>
                  <p:pic>
                    <p:nvPicPr>
                      <p:cNvPr id="0" name="Object 7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79838" y="5229225"/>
                        <a:ext cx="495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1052" name="Rectangle 76"/>
          <p:cNvSpPr>
            <a:spLocks noChangeArrowheads="1"/>
          </p:cNvSpPr>
          <p:nvPr/>
        </p:nvSpPr>
        <p:spPr bwMode="auto">
          <a:xfrm>
            <a:off x="5003800" y="4619625"/>
            <a:ext cx="3816350" cy="835025"/>
          </a:xfrm>
          <a:prstGeom prst="rect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 jádře musí existovat také jakási slupková struktura s kvantovanými energiemi.</a:t>
            </a:r>
            <a:endParaRPr lang="el-GR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1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11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11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1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1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1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1103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0" fill="hold"/>
                                        <p:tgtEl>
                                          <p:spTgt spid="511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0" fill="hold"/>
                                        <p:tgtEl>
                                          <p:spTgt spid="511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0"/>
                                        <p:tgtEl>
                                          <p:spTgt spid="51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11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11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11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11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11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11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11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11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11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11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11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11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11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11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110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110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110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110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11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11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511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511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11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11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11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1034" grpId="0"/>
      <p:bldP spid="511035" grpId="0"/>
      <p:bldP spid="511036" grpId="0"/>
      <p:bldP spid="511038" grpId="0" animBg="1"/>
      <p:bldP spid="511040" grpId="0" animBg="1"/>
      <p:bldP spid="511044" grpId="0"/>
      <p:bldP spid="511045" grpId="0" animBg="1"/>
      <p:bldP spid="511048" grpId="0"/>
      <p:bldP spid="511049" grpId="0"/>
      <p:bldP spid="511052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0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03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1200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0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0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0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0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0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1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1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1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1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1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1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1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1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1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1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2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2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2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2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2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2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2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2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2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2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3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3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3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3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3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3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3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3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3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3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4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4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4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4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4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4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4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4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4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4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5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5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5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5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5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55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2056" name="Rectangle 56"/>
          <p:cNvSpPr>
            <a:spLocks noChangeArrowheads="1"/>
          </p:cNvSpPr>
          <p:nvPr/>
        </p:nvSpPr>
        <p:spPr bwMode="auto">
          <a:xfrm>
            <a:off x="250825" y="333375"/>
            <a:ext cx="22336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4. Jaderné síly</a:t>
            </a:r>
          </a:p>
        </p:txBody>
      </p:sp>
      <p:graphicFrame>
        <p:nvGraphicFramePr>
          <p:cNvPr id="512057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69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2058" name="Picture 58" descr="abundanc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5175"/>
            <a:ext cx="5148263" cy="3789363"/>
          </a:xfrm>
          <a:prstGeom prst="rect">
            <a:avLst/>
          </a:prstGeom>
          <a:solidFill>
            <a:schemeClr val="tx1"/>
          </a:solidFill>
          <a:ln w="28575">
            <a:solidFill>
              <a:schemeClr val="bg2"/>
            </a:solidFill>
            <a:miter lim="800000"/>
            <a:headEnd/>
            <a:tailEnd/>
          </a:ln>
        </p:spPr>
      </p:pic>
      <p:pic>
        <p:nvPicPr>
          <p:cNvPr id="512059" name="Picture 59" descr="neutroncross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825" y="765175"/>
            <a:ext cx="4067175" cy="2695575"/>
          </a:xfrm>
          <a:prstGeom prst="rect">
            <a:avLst/>
          </a:prstGeom>
          <a:solidFill>
            <a:schemeClr val="tx1"/>
          </a:solidFill>
          <a:ln w="28575">
            <a:solidFill>
              <a:schemeClr val="bg2"/>
            </a:solidFill>
            <a:miter lim="800000"/>
            <a:headEnd/>
            <a:tailEnd/>
          </a:ln>
        </p:spPr>
      </p:pic>
      <p:pic>
        <p:nvPicPr>
          <p:cNvPr id="512060" name="Picture 60" descr="lastneutro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4724400"/>
            <a:ext cx="3857625" cy="1819275"/>
          </a:xfrm>
          <a:prstGeom prst="rect">
            <a:avLst/>
          </a:prstGeom>
          <a:solidFill>
            <a:schemeClr val="tx1"/>
          </a:solidFill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2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12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2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20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120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2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2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12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2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27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1302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2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3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3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3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3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3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3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3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3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3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3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4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4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4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4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4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4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4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4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4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4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5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5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5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5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5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5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5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5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5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5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6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6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6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6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6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6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6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6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6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6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7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7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7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7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7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7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7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7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7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79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3080" name="Rectangle 56"/>
          <p:cNvSpPr>
            <a:spLocks noChangeArrowheads="1"/>
          </p:cNvSpPr>
          <p:nvPr/>
        </p:nvSpPr>
        <p:spPr bwMode="auto">
          <a:xfrm>
            <a:off x="250825" y="333375"/>
            <a:ext cx="50419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4. 5. Kapkový model jádra</a:t>
            </a:r>
          </a:p>
        </p:txBody>
      </p:sp>
      <p:graphicFrame>
        <p:nvGraphicFramePr>
          <p:cNvPr id="513081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143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3082" name="Rectangle 58"/>
          <p:cNvSpPr>
            <a:spLocks noChangeArrowheads="1"/>
          </p:cNvSpPr>
          <p:nvPr/>
        </p:nvSpPr>
        <p:spPr bwMode="auto">
          <a:xfrm>
            <a:off x="250825" y="936625"/>
            <a:ext cx="4392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 různých experimentů pro poloměr jádra: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3083" name="Object 59"/>
          <p:cNvGraphicFramePr>
            <a:graphicFrameLocks noChangeAspect="1"/>
          </p:cNvGraphicFramePr>
          <p:nvPr/>
        </p:nvGraphicFramePr>
        <p:xfrm>
          <a:off x="4629150" y="822325"/>
          <a:ext cx="31877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144" name="Equation" r:id="rId5" imgW="3187440" imgH="495000" progId="Equation.DSMT4">
                  <p:embed/>
                </p:oleObj>
              </mc:Choice>
              <mc:Fallback>
                <p:oleObj name="Equation" r:id="rId5" imgW="3187440" imgH="49500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29150" y="822325"/>
                        <a:ext cx="31877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3084" name="Rectangle 60"/>
          <p:cNvSpPr>
            <a:spLocks noChangeArrowheads="1"/>
          </p:cNvSpPr>
          <p:nvPr/>
        </p:nvSpPr>
        <p:spPr bwMode="auto">
          <a:xfrm>
            <a:off x="250825" y="1290638"/>
            <a:ext cx="86423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Objem jádra je úměrný počtu nukleonů, nukleony se chovají jako nestlačitelné, jádro se chová jako kulová kapka nestlačitelné jaderné kapaliny.</a:t>
            </a:r>
            <a:endParaRPr lang="el-GR" altLang="cs-CZ" sz="1600">
              <a:cs typeface="Arial" charset="0"/>
            </a:endParaRPr>
          </a:p>
        </p:txBody>
      </p:sp>
      <p:sp>
        <p:nvSpPr>
          <p:cNvPr id="513085" name="Rectangle 61"/>
          <p:cNvSpPr>
            <a:spLocks noChangeArrowheads="1"/>
          </p:cNvSpPr>
          <p:nvPr/>
        </p:nvSpPr>
        <p:spPr bwMode="auto">
          <a:xfrm>
            <a:off x="250825" y="1984375"/>
            <a:ext cx="86423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 této představy a dalších experimentů lze sestavit poloempirickou formuli pro výpočet hmotnosti jader (pro vazebnou energii):</a:t>
            </a:r>
            <a:endParaRPr lang="el-GR" altLang="cs-CZ" sz="1600">
              <a:cs typeface="Arial" charset="0"/>
            </a:endParaRPr>
          </a:p>
        </p:txBody>
      </p:sp>
      <p:sp>
        <p:nvSpPr>
          <p:cNvPr id="513086" name="Rectangle 62"/>
          <p:cNvSpPr>
            <a:spLocks noChangeArrowheads="1"/>
          </p:cNvSpPr>
          <p:nvPr/>
        </p:nvSpPr>
        <p:spPr bwMode="auto">
          <a:xfrm>
            <a:off x="250825" y="2709863"/>
            <a:ext cx="59769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a) Pro většinu jader platí, že        je zhruba konstantní,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3087" name="Object 63"/>
          <p:cNvGraphicFramePr>
            <a:graphicFrameLocks noChangeAspect="1"/>
          </p:cNvGraphicFramePr>
          <p:nvPr/>
        </p:nvGraphicFramePr>
        <p:xfrm>
          <a:off x="3132138" y="2565400"/>
          <a:ext cx="2540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145" name="Equation" r:id="rId7" imgW="253800" imgH="571320" progId="Equation.DSMT4">
                  <p:embed/>
                </p:oleObj>
              </mc:Choice>
              <mc:Fallback>
                <p:oleObj name="Equation" r:id="rId7" imgW="253800" imgH="5713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32138" y="2565400"/>
                        <a:ext cx="2540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3088" name="Picture 64" descr="bindenr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2349500"/>
            <a:ext cx="2735263" cy="16525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3089" name="Rectangle 65"/>
          <p:cNvSpPr>
            <a:spLocks noChangeArrowheads="1"/>
          </p:cNvSpPr>
          <p:nvPr/>
        </p:nvSpPr>
        <p:spPr bwMode="auto">
          <a:xfrm>
            <a:off x="539750" y="3284538"/>
            <a:ext cx="4968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proto můžeme vyjádřit v nejhrubším přiblížení: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3090" name="Object 66"/>
          <p:cNvGraphicFramePr>
            <a:graphicFrameLocks noChangeAspect="1"/>
          </p:cNvGraphicFramePr>
          <p:nvPr/>
        </p:nvGraphicFramePr>
        <p:xfrm>
          <a:off x="468313" y="3716338"/>
          <a:ext cx="53975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146" name="Equation" r:id="rId10" imgW="5397480" imgH="291960" progId="Equation.DSMT4">
                  <p:embed/>
                </p:oleObj>
              </mc:Choice>
              <mc:Fallback>
                <p:oleObj name="Equation" r:id="rId10" imgW="5397480" imgH="29196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313" y="3716338"/>
                        <a:ext cx="53975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3091" name="Rectangle 67"/>
          <p:cNvSpPr>
            <a:spLocks noChangeArrowheads="1"/>
          </p:cNvSpPr>
          <p:nvPr/>
        </p:nvSpPr>
        <p:spPr bwMode="auto">
          <a:xfrm>
            <a:off x="250825" y="4149725"/>
            <a:ext cx="8893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b) Nukleony na povrchu „kapky“ se mohou vázat, jen s omezeným počtem dalších nukleonů, vazebná energie se snižuje: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3092" name="Object 68"/>
          <p:cNvGraphicFramePr>
            <a:graphicFrameLocks noChangeAspect="1"/>
          </p:cNvGraphicFramePr>
          <p:nvPr/>
        </p:nvGraphicFramePr>
        <p:xfrm>
          <a:off x="469900" y="4724400"/>
          <a:ext cx="57404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147" name="Equation" r:id="rId12" imgW="5740200" imgH="495000" progId="Equation.DSMT4">
                  <p:embed/>
                </p:oleObj>
              </mc:Choice>
              <mc:Fallback>
                <p:oleObj name="Equation" r:id="rId12" imgW="5740200" imgH="49500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9900" y="4724400"/>
                        <a:ext cx="57404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3093" name="Rectangle 69"/>
          <p:cNvSpPr>
            <a:spLocks noChangeArrowheads="1"/>
          </p:cNvSpPr>
          <p:nvPr/>
        </p:nvSpPr>
        <p:spPr bwMode="auto">
          <a:xfrm>
            <a:off x="250825" y="5373688"/>
            <a:ext cx="8424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c) Vazebná energie se snižuje odpudivou Coulombovskou silou mezi protony: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3094" name="Object 70"/>
          <p:cNvGraphicFramePr>
            <a:graphicFrameLocks noChangeAspect="1"/>
          </p:cNvGraphicFramePr>
          <p:nvPr/>
        </p:nvGraphicFramePr>
        <p:xfrm>
          <a:off x="539750" y="5949950"/>
          <a:ext cx="65659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148" name="Equation" r:id="rId14" imgW="6565680" imgH="495000" progId="Equation.DSMT4">
                  <p:embed/>
                </p:oleObj>
              </mc:Choice>
              <mc:Fallback>
                <p:oleObj name="Equation" r:id="rId14" imgW="6565680" imgH="49500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750" y="5949950"/>
                        <a:ext cx="65659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130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130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1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13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13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3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3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3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30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130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3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3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3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3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513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13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13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513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13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13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513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13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13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080" grpId="0"/>
      <p:bldP spid="513082" grpId="0"/>
      <p:bldP spid="513084" grpId="0"/>
      <p:bldP spid="513085" grpId="0"/>
      <p:bldP spid="513086" grpId="0"/>
      <p:bldP spid="513089" grpId="0"/>
      <p:bldP spid="513091" grpId="0"/>
      <p:bldP spid="513093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5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51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1405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5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5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5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5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5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5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5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6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6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6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6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6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6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6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6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6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6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7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7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7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7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7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7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7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7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7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7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8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8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8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8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8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8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8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8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8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8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9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9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9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9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9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9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9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9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9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09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10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10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10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10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4104" name="Rectangle 56"/>
          <p:cNvSpPr>
            <a:spLocks noChangeArrowheads="1"/>
          </p:cNvSpPr>
          <p:nvPr/>
        </p:nvSpPr>
        <p:spPr bwMode="auto">
          <a:xfrm>
            <a:off x="250825" y="333375"/>
            <a:ext cx="3384550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5. Kapkový model jádra</a:t>
            </a:r>
          </a:p>
        </p:txBody>
      </p:sp>
      <p:graphicFrame>
        <p:nvGraphicFramePr>
          <p:cNvPr id="514105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185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4106" name="Rectangle 58"/>
          <p:cNvSpPr>
            <a:spLocks noChangeArrowheads="1"/>
          </p:cNvSpPr>
          <p:nvPr/>
        </p:nvSpPr>
        <p:spPr bwMode="auto">
          <a:xfrm>
            <a:off x="250825" y="684213"/>
            <a:ext cx="63373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d) Při malých hodnotách </a:t>
            </a:r>
            <a:r>
              <a:rPr lang="cs-CZ" altLang="cs-CZ" sz="1600" i="1"/>
              <a:t>A</a:t>
            </a:r>
            <a:r>
              <a:rPr lang="cs-CZ" altLang="cs-CZ" sz="1600"/>
              <a:t> je jádro nejstabilnější, je-li</a:t>
            </a:r>
            <a:r>
              <a:rPr lang="cs-CZ" altLang="cs-CZ" sz="1600" i="1"/>
              <a:t> Z</a:t>
            </a:r>
            <a:r>
              <a:rPr lang="cs-CZ" altLang="cs-CZ" sz="1600"/>
              <a:t> = </a:t>
            </a:r>
            <a:r>
              <a:rPr lang="cs-CZ" altLang="cs-CZ" sz="1600" i="1"/>
              <a:t>A</a:t>
            </a:r>
            <a:r>
              <a:rPr lang="cs-CZ" altLang="cs-CZ" sz="1600"/>
              <a:t>/2</a:t>
            </a:r>
            <a:endParaRPr lang="el-GR" altLang="cs-CZ" sz="1600">
              <a:cs typeface="Arial" charset="0"/>
            </a:endParaRPr>
          </a:p>
        </p:txBody>
      </p:sp>
      <p:sp>
        <p:nvSpPr>
          <p:cNvPr id="514107" name="Rectangle 59"/>
          <p:cNvSpPr>
            <a:spLocks noChangeArrowheads="1"/>
          </p:cNvSpPr>
          <p:nvPr/>
        </p:nvSpPr>
        <p:spPr bwMode="auto">
          <a:xfrm>
            <a:off x="250825" y="1924050"/>
            <a:ext cx="8642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e) Z hodnot separačních energií vyplývá, že nejstabilnější jádra mají sudý počet protonů a sudý počet neutronů – jsou </a:t>
            </a:r>
            <a:r>
              <a:rPr lang="cs-CZ" altLang="cs-CZ" sz="20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sudo-sudá</a:t>
            </a:r>
            <a:r>
              <a:rPr lang="cs-CZ" altLang="cs-CZ" sz="1600"/>
              <a:t>.</a:t>
            </a:r>
            <a:endParaRPr lang="el-GR" altLang="cs-CZ" sz="1600"/>
          </a:p>
        </p:txBody>
      </p:sp>
      <p:graphicFrame>
        <p:nvGraphicFramePr>
          <p:cNvPr id="514108" name="Object 60"/>
          <p:cNvGraphicFramePr>
            <a:graphicFrameLocks noChangeAspect="1"/>
          </p:cNvGraphicFramePr>
          <p:nvPr/>
        </p:nvGraphicFramePr>
        <p:xfrm>
          <a:off x="755650" y="973138"/>
          <a:ext cx="6578600" cy="939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186" name="Equation" r:id="rId5" imgW="6578280" imgH="939600" progId="Equation.DSMT4">
                  <p:embed/>
                </p:oleObj>
              </mc:Choice>
              <mc:Fallback>
                <p:oleObj name="Equation" r:id="rId5" imgW="6578280" imgH="93960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650" y="973138"/>
                        <a:ext cx="6578600" cy="939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4109" name="Object 61"/>
          <p:cNvGraphicFramePr>
            <a:graphicFrameLocks noChangeAspect="1"/>
          </p:cNvGraphicFramePr>
          <p:nvPr/>
        </p:nvGraphicFramePr>
        <p:xfrm>
          <a:off x="3203575" y="4645025"/>
          <a:ext cx="9525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187" name="Equation" r:id="rId7" imgW="952200" imgH="622080" progId="Equation.DSMT4">
                  <p:embed/>
                </p:oleObj>
              </mc:Choice>
              <mc:Fallback>
                <p:oleObj name="Equation" r:id="rId7" imgW="952200" imgH="622080" progId="Equation.DSMT4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03575" y="4645025"/>
                        <a:ext cx="9525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4110" name="Rectangle 62"/>
          <p:cNvSpPr>
            <a:spLocks noChangeArrowheads="1"/>
          </p:cNvSpPr>
          <p:nvPr/>
        </p:nvSpPr>
        <p:spPr bwMode="auto">
          <a:xfrm>
            <a:off x="250825" y="4140200"/>
            <a:ext cx="84248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Poznámka: existují jen 4 stabilní</a:t>
            </a:r>
            <a:r>
              <a:rPr lang="cs-CZ" altLang="cs-CZ" sz="2000">
                <a:solidFill>
                  <a:srgbClr val="FF99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licho-lichá</a:t>
            </a:r>
            <a:r>
              <a:rPr lang="cs-CZ" altLang="cs-CZ" sz="1600"/>
              <a:t> jádra: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4111" name="Object 63"/>
          <p:cNvGraphicFramePr>
            <a:graphicFrameLocks noChangeAspect="1"/>
          </p:cNvGraphicFramePr>
          <p:nvPr/>
        </p:nvGraphicFramePr>
        <p:xfrm>
          <a:off x="468313" y="5413375"/>
          <a:ext cx="7899400" cy="1358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188" name="Equation" r:id="rId9" imgW="7899120" imgH="1358640" progId="Equation.DSMT4">
                  <p:embed/>
                </p:oleObj>
              </mc:Choice>
              <mc:Fallback>
                <p:oleObj name="Equation" r:id="rId9" imgW="7899120" imgH="135864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313" y="5413375"/>
                        <a:ext cx="7899400" cy="1358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4112" name="Object 64"/>
          <p:cNvGraphicFramePr>
            <a:graphicFrameLocks noChangeAspect="1"/>
          </p:cNvGraphicFramePr>
          <p:nvPr/>
        </p:nvGraphicFramePr>
        <p:xfrm>
          <a:off x="755650" y="3205163"/>
          <a:ext cx="71247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189" name="Equation" r:id="rId11" imgW="7124400" imgH="330120" progId="Equation.DSMT4">
                  <p:embed/>
                </p:oleObj>
              </mc:Choice>
              <mc:Fallback>
                <p:oleObj name="Equation" r:id="rId11" imgW="7124400" imgH="33012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650" y="3205163"/>
                        <a:ext cx="71247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4113" name="Object 65"/>
          <p:cNvGraphicFramePr>
            <a:graphicFrameLocks noChangeAspect="1"/>
          </p:cNvGraphicFramePr>
          <p:nvPr/>
        </p:nvGraphicFramePr>
        <p:xfrm>
          <a:off x="1692275" y="2555875"/>
          <a:ext cx="24384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190" name="Equation" r:id="rId13" imgW="2438280" imgH="507960" progId="Equation.DSMT4">
                  <p:embed/>
                </p:oleObj>
              </mc:Choice>
              <mc:Fallback>
                <p:oleObj name="Equation" r:id="rId13" imgW="2438280" imgH="50796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2555875"/>
                        <a:ext cx="24384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4114" name="Object 66"/>
          <p:cNvGraphicFramePr>
            <a:graphicFrameLocks noChangeAspect="1"/>
          </p:cNvGraphicFramePr>
          <p:nvPr/>
        </p:nvGraphicFramePr>
        <p:xfrm>
          <a:off x="1692275" y="3563938"/>
          <a:ext cx="24384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191" name="Equation" r:id="rId15" imgW="2438280" imgH="507960" progId="Equation.DSMT4">
                  <p:embed/>
                </p:oleObj>
              </mc:Choice>
              <mc:Fallback>
                <p:oleObj name="Equation" r:id="rId15" imgW="2438280" imgH="50796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3563938"/>
                        <a:ext cx="24384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4115" name="Line 67"/>
          <p:cNvSpPr>
            <a:spLocks noChangeShapeType="1"/>
          </p:cNvSpPr>
          <p:nvPr/>
        </p:nvSpPr>
        <p:spPr bwMode="auto">
          <a:xfrm flipV="1">
            <a:off x="1331913" y="2989263"/>
            <a:ext cx="287337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14116" name="Line 68"/>
          <p:cNvSpPr>
            <a:spLocks noChangeShapeType="1"/>
          </p:cNvSpPr>
          <p:nvPr/>
        </p:nvSpPr>
        <p:spPr bwMode="auto">
          <a:xfrm>
            <a:off x="1331913" y="3348038"/>
            <a:ext cx="287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14117" name="Line 69"/>
          <p:cNvSpPr>
            <a:spLocks noChangeShapeType="1"/>
          </p:cNvSpPr>
          <p:nvPr/>
        </p:nvSpPr>
        <p:spPr bwMode="auto">
          <a:xfrm>
            <a:off x="1331913" y="3348038"/>
            <a:ext cx="287337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14118" name="Object 70"/>
          <p:cNvGraphicFramePr>
            <a:graphicFrameLocks noChangeAspect="1"/>
          </p:cNvGraphicFramePr>
          <p:nvPr/>
        </p:nvGraphicFramePr>
        <p:xfrm>
          <a:off x="5580063" y="4170363"/>
          <a:ext cx="16891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192" name="Equation" r:id="rId17" imgW="1688760" imgH="330120" progId="Equation.DSMT4">
                  <p:embed/>
                </p:oleObj>
              </mc:Choice>
              <mc:Fallback>
                <p:oleObj name="Equation" r:id="rId17" imgW="1688760" imgH="33012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80063" y="4170363"/>
                        <a:ext cx="16891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4119" name="Rectangle 71"/>
          <p:cNvSpPr>
            <a:spLocks noChangeArrowheads="1"/>
          </p:cNvSpPr>
          <p:nvPr/>
        </p:nvSpPr>
        <p:spPr bwMode="auto">
          <a:xfrm>
            <a:off x="250825" y="4716463"/>
            <a:ext cx="25923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Vazebná energie jádra:</a:t>
            </a:r>
            <a:endParaRPr lang="el-GR" altLang="cs-CZ" sz="1600">
              <a:cs typeface="Arial" charset="0"/>
            </a:endParaRPr>
          </a:p>
        </p:txBody>
      </p:sp>
      <p:sp>
        <p:nvSpPr>
          <p:cNvPr id="514120" name="Rectangle 72"/>
          <p:cNvSpPr>
            <a:spLocks noChangeArrowheads="1"/>
          </p:cNvSpPr>
          <p:nvPr/>
        </p:nvSpPr>
        <p:spPr bwMode="auto">
          <a:xfrm>
            <a:off x="250825" y="5364163"/>
            <a:ext cx="25923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Hmotnost jádra:</a:t>
            </a:r>
            <a:endParaRPr lang="el-GR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4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4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4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14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14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4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14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14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4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14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4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14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14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4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4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14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514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141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14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514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14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14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514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14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14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514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4106" grpId="0"/>
      <p:bldP spid="514107" grpId="0"/>
      <p:bldP spid="514110" grpId="0"/>
      <p:bldP spid="514115" grpId="0" animBg="1"/>
      <p:bldP spid="514116" grpId="0" animBg="1"/>
      <p:bldP spid="514117" grpId="0" animBg="1"/>
      <p:bldP spid="514119" grpId="0"/>
      <p:bldP spid="514120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75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1507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7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7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7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8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8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8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8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8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8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8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8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8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8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9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9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9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9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9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9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9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9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9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09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0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0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0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0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0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0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0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0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0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0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1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1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1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1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1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1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1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1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1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1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2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2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2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2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2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2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2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2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5128" name="Rectangle 56"/>
          <p:cNvSpPr>
            <a:spLocks noChangeArrowheads="1"/>
          </p:cNvSpPr>
          <p:nvPr/>
        </p:nvSpPr>
        <p:spPr bwMode="auto">
          <a:xfrm>
            <a:off x="250825" y="333375"/>
            <a:ext cx="3384550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5. Kapkový model jádra</a:t>
            </a:r>
          </a:p>
        </p:txBody>
      </p:sp>
      <p:graphicFrame>
        <p:nvGraphicFramePr>
          <p:cNvPr id="515129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5151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5130" name="Rectangle 58"/>
          <p:cNvSpPr>
            <a:spLocks noChangeArrowheads="1"/>
          </p:cNvSpPr>
          <p:nvPr/>
        </p:nvSpPr>
        <p:spPr bwMode="auto">
          <a:xfrm>
            <a:off x="250825" y="836613"/>
            <a:ext cx="842486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poslední vztah je tzv. Weizsäckerova formule pro výpočet hmotnosti jader. Pro A&gt;30 je přesnost lepší než 1 %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15131" name="Picture 59" descr="weizsaecker-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7538" y="1628775"/>
            <a:ext cx="4114800" cy="4057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5132" name="Picture 60" descr="(photo of v. Weizsäcker)">
            <a:hlinkClick r:id="rId6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557338"/>
            <a:ext cx="1209675" cy="1590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5133" name="Rectangle 61"/>
          <p:cNvSpPr>
            <a:spLocks noChangeArrowheads="1"/>
          </p:cNvSpPr>
          <p:nvPr/>
        </p:nvSpPr>
        <p:spPr bwMode="auto">
          <a:xfrm>
            <a:off x="250825" y="3284538"/>
            <a:ext cx="390525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US" altLang="cs-CZ" sz="1600"/>
              <a:t>Carl-Friedrich von Weizsäcker</a:t>
            </a:r>
            <a:r>
              <a:rPr lang="cs-CZ" altLang="cs-CZ" sz="1600"/>
              <a:t> (1912-)</a:t>
            </a:r>
            <a:r>
              <a:rPr lang="en-US" altLang="cs-CZ"/>
              <a:t> </a:t>
            </a:r>
          </a:p>
        </p:txBody>
      </p:sp>
      <p:graphicFrame>
        <p:nvGraphicFramePr>
          <p:cNvPr id="515134" name="Object 62"/>
          <p:cNvGraphicFramePr>
            <a:graphicFrameLocks noChangeAspect="1"/>
          </p:cNvGraphicFramePr>
          <p:nvPr/>
        </p:nvGraphicFramePr>
        <p:xfrm>
          <a:off x="468313" y="4221163"/>
          <a:ext cx="32131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5152" name="Equation" r:id="rId8" imgW="3213000" imgH="1066680" progId="Equation.DSMT4">
                  <p:embed/>
                </p:oleObj>
              </mc:Choice>
              <mc:Fallback>
                <p:oleObj name="Equation" r:id="rId8" imgW="3213000" imgH="106668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313" y="4221163"/>
                        <a:ext cx="3213100" cy="106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5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15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15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15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15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15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15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515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5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15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5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5130" grpId="0"/>
      <p:bldP spid="515133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099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1610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0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0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0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0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0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0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0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0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0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1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1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1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1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1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1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1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1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1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1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2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2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2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2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2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2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2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2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2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2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3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3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3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3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3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3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3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3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3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3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4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4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4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4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4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4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4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4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4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4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5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51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6152" name="Rectangle 56"/>
          <p:cNvSpPr>
            <a:spLocks noChangeArrowheads="1"/>
          </p:cNvSpPr>
          <p:nvPr/>
        </p:nvSpPr>
        <p:spPr bwMode="auto">
          <a:xfrm>
            <a:off x="250825" y="333375"/>
            <a:ext cx="7921625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4. 6. Moment hybnosti atomového jádra</a:t>
            </a:r>
          </a:p>
        </p:txBody>
      </p:sp>
      <p:graphicFrame>
        <p:nvGraphicFramePr>
          <p:cNvPr id="516153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6244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6154" name="Rectangle 58"/>
          <p:cNvSpPr>
            <a:spLocks noChangeArrowheads="1"/>
          </p:cNvSpPr>
          <p:nvPr/>
        </p:nvSpPr>
        <p:spPr bwMode="auto">
          <a:xfrm>
            <a:off x="250825" y="836613"/>
            <a:ext cx="842486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O existenci svědčí velmi jemná struktura spektrálních čar (hyperjemná), vznikající interakcí magnetických momentů elektronu v obalu s magnetickým momentem jádra.</a:t>
            </a:r>
            <a:endParaRPr lang="el-GR" altLang="cs-CZ" sz="1600">
              <a:cs typeface="Arial" charset="0"/>
            </a:endParaRPr>
          </a:p>
        </p:txBody>
      </p:sp>
      <p:sp>
        <p:nvSpPr>
          <p:cNvPr id="516155" name="Rectangle 59"/>
          <p:cNvSpPr>
            <a:spLocks noChangeArrowheads="1"/>
          </p:cNvSpPr>
          <p:nvPr/>
        </p:nvSpPr>
        <p:spPr bwMode="auto">
          <a:xfrm>
            <a:off x="250825" y="1557338"/>
            <a:ext cx="8424863" cy="155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lnSpc>
                <a:spcPct val="150000"/>
              </a:lnSpc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Vzhledem ke kvantovému charakteru stavu elektronů je opět moment hybnosti jádra dán kombinací dílčích orbitálních momentů hybnosti       jehož průmět je vždy celočíselným násobkem       a spinovým momentem hybnosti       , jehož průmět je vždy poločíselný (nukleony jsou fermiony). 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6156" name="Object 60"/>
          <p:cNvGraphicFramePr>
            <a:graphicFrameLocks noChangeAspect="1"/>
          </p:cNvGraphicFramePr>
          <p:nvPr/>
        </p:nvGraphicFramePr>
        <p:xfrm>
          <a:off x="5580063" y="1989138"/>
          <a:ext cx="165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6245" name="Equation" r:id="rId5" imgW="164880" imgH="342720" progId="Equation.DSMT4">
                  <p:embed/>
                </p:oleObj>
              </mc:Choice>
              <mc:Fallback>
                <p:oleObj name="Equation" r:id="rId5" imgW="164880" imgH="34272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80063" y="1989138"/>
                        <a:ext cx="165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6157" name="Object 61"/>
          <p:cNvGraphicFramePr>
            <a:graphicFrameLocks noChangeAspect="1"/>
          </p:cNvGraphicFramePr>
          <p:nvPr/>
        </p:nvGraphicFramePr>
        <p:xfrm>
          <a:off x="6340475" y="2413000"/>
          <a:ext cx="2286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6246" name="Equation" r:id="rId7" imgW="228600" imgH="304560" progId="Equation.DSMT4">
                  <p:embed/>
                </p:oleObj>
              </mc:Choice>
              <mc:Fallback>
                <p:oleObj name="Equation" r:id="rId7" imgW="228600" imgH="304560" progId="Equation.DSMT4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40475" y="2413000"/>
                        <a:ext cx="2286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6158" name="Object 62"/>
          <p:cNvGraphicFramePr>
            <a:graphicFrameLocks noChangeAspect="1"/>
          </p:cNvGraphicFramePr>
          <p:nvPr/>
        </p:nvGraphicFramePr>
        <p:xfrm>
          <a:off x="2771775" y="2457450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6247" name="Equation" r:id="rId9" imgW="164880" imgH="215640" progId="Equation.DSMT4">
                  <p:embed/>
                </p:oleObj>
              </mc:Choice>
              <mc:Fallback>
                <p:oleObj name="Equation" r:id="rId9" imgW="164880" imgH="21564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71775" y="2457450"/>
                        <a:ext cx="1651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6159" name="Rectangle 63"/>
          <p:cNvSpPr>
            <a:spLocks noChangeArrowheads="1"/>
          </p:cNvSpPr>
          <p:nvPr/>
        </p:nvSpPr>
        <p:spPr bwMode="auto">
          <a:xfrm>
            <a:off x="250825" y="3335338"/>
            <a:ext cx="46085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Celkový moment hybnosti </a:t>
            </a:r>
            <a:r>
              <a:rPr lang="cs-CZ" altLang="cs-CZ" sz="1600" i="1"/>
              <a:t>i</a:t>
            </a:r>
            <a:r>
              <a:rPr lang="cs-CZ" altLang="cs-CZ" sz="1600"/>
              <a:t>-tého nukleonu: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6160" name="Object 64"/>
          <p:cNvGraphicFramePr>
            <a:graphicFrameLocks noChangeAspect="1"/>
          </p:cNvGraphicFramePr>
          <p:nvPr/>
        </p:nvGraphicFramePr>
        <p:xfrm>
          <a:off x="4716463" y="3357563"/>
          <a:ext cx="1003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6248" name="Equation" r:id="rId11" imgW="1002960" imgH="342720" progId="Equation.DSMT4">
                  <p:embed/>
                </p:oleObj>
              </mc:Choice>
              <mc:Fallback>
                <p:oleObj name="Equation" r:id="rId11" imgW="1002960" imgH="34272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3357563"/>
                        <a:ext cx="1003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6161" name="Rectangle 65"/>
          <p:cNvSpPr>
            <a:spLocks noChangeArrowheads="1"/>
          </p:cNvSpPr>
          <p:nvPr/>
        </p:nvSpPr>
        <p:spPr bwMode="auto">
          <a:xfrm>
            <a:off x="250825" y="3860800"/>
            <a:ext cx="35290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Celkový moment hybnosti jádra: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6162" name="Object 66"/>
          <p:cNvGraphicFramePr>
            <a:graphicFrameLocks noChangeAspect="1"/>
          </p:cNvGraphicFramePr>
          <p:nvPr/>
        </p:nvGraphicFramePr>
        <p:xfrm>
          <a:off x="3862388" y="3721100"/>
          <a:ext cx="12700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6249" name="Equation" r:id="rId13" imgW="1269720" imgH="622080" progId="Equation.DSMT4">
                  <p:embed/>
                </p:oleObj>
              </mc:Choice>
              <mc:Fallback>
                <p:oleObj name="Equation" r:id="rId13" imgW="1269720" imgH="62208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62388" y="3721100"/>
                        <a:ext cx="12700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6163" name="Rectangle 67"/>
          <p:cNvSpPr>
            <a:spLocks noChangeArrowheads="1"/>
          </p:cNvSpPr>
          <p:nvPr/>
        </p:nvSpPr>
        <p:spPr bwMode="auto">
          <a:xfrm>
            <a:off x="250825" y="4365625"/>
            <a:ext cx="84978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Tento moment hybnosti musí být kvantován podle obecných vztahů: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6164" name="Object 68"/>
          <p:cNvGraphicFramePr>
            <a:graphicFrameLocks noChangeAspect="1"/>
          </p:cNvGraphicFramePr>
          <p:nvPr/>
        </p:nvGraphicFramePr>
        <p:xfrm>
          <a:off x="250825" y="4868863"/>
          <a:ext cx="2870200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6250" name="Equation" r:id="rId15" imgW="2869920" imgH="469800" progId="Equation.DSMT4">
                  <p:embed/>
                </p:oleObj>
              </mc:Choice>
              <mc:Fallback>
                <p:oleObj name="Equation" r:id="rId15" imgW="2869920" imgH="46980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4868863"/>
                        <a:ext cx="2870200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16165" name="Group 69"/>
          <p:cNvGrpSpPr>
            <a:grpSpLocks/>
          </p:cNvGrpSpPr>
          <p:nvPr/>
        </p:nvGrpSpPr>
        <p:grpSpPr bwMode="auto">
          <a:xfrm>
            <a:off x="250825" y="5445125"/>
            <a:ext cx="3924300" cy="1193800"/>
            <a:chOff x="158" y="3430"/>
            <a:chExt cx="2472" cy="752"/>
          </a:xfrm>
        </p:grpSpPr>
        <p:graphicFrame>
          <p:nvGraphicFramePr>
            <p:cNvPr id="516166" name="Object 70"/>
            <p:cNvGraphicFramePr>
              <a:graphicFrameLocks noChangeAspect="1"/>
            </p:cNvGraphicFramePr>
            <p:nvPr/>
          </p:nvGraphicFramePr>
          <p:xfrm>
            <a:off x="158" y="3430"/>
            <a:ext cx="2472" cy="75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16251" name="Equation" r:id="rId17" imgW="3924000" imgH="1193760" progId="Equation.DSMT4">
                    <p:embed/>
                  </p:oleObj>
                </mc:Choice>
                <mc:Fallback>
                  <p:oleObj name="Equation" r:id="rId17" imgW="3924000" imgH="1193760" progId="Equation.DSMT4">
                    <p:embed/>
                    <p:pic>
                      <p:nvPicPr>
                        <p:cNvPr id="0" name="Object 7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8" y="3430"/>
                          <a:ext cx="2472" cy="75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16167" name="Line 71"/>
            <p:cNvSpPr>
              <a:spLocks noChangeShapeType="1"/>
            </p:cNvSpPr>
            <p:nvPr/>
          </p:nvSpPr>
          <p:spPr bwMode="auto">
            <a:xfrm flipH="1">
              <a:off x="293" y="3566"/>
              <a:ext cx="138" cy="2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16168" name="Line 72"/>
            <p:cNvSpPr>
              <a:spLocks noChangeShapeType="1"/>
            </p:cNvSpPr>
            <p:nvPr/>
          </p:nvSpPr>
          <p:spPr bwMode="auto">
            <a:xfrm>
              <a:off x="293" y="3776"/>
              <a:ext cx="18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16169" name="Line 73"/>
            <p:cNvSpPr>
              <a:spLocks noChangeShapeType="1"/>
            </p:cNvSpPr>
            <p:nvPr/>
          </p:nvSpPr>
          <p:spPr bwMode="auto">
            <a:xfrm>
              <a:off x="302" y="3776"/>
              <a:ext cx="128" cy="2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aphicFrame>
        <p:nvGraphicFramePr>
          <p:cNvPr id="516170" name="Object 74"/>
          <p:cNvGraphicFramePr>
            <a:graphicFrameLocks noChangeAspect="1"/>
          </p:cNvGraphicFramePr>
          <p:nvPr/>
        </p:nvGraphicFramePr>
        <p:xfrm>
          <a:off x="4327525" y="5029200"/>
          <a:ext cx="23495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6252" name="Equation" r:id="rId19" imgW="2349360" imgH="304560" progId="Equation.DSMT4">
                  <p:embed/>
                </p:oleObj>
              </mc:Choice>
              <mc:Fallback>
                <p:oleObj name="Equation" r:id="rId19" imgW="2349360" imgH="304560" progId="Equation.DSMT4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27525" y="5029200"/>
                        <a:ext cx="23495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6171" name="Rectangle 75"/>
          <p:cNvSpPr>
            <a:spLocks noChangeArrowheads="1"/>
          </p:cNvSpPr>
          <p:nvPr/>
        </p:nvSpPr>
        <p:spPr bwMode="auto">
          <a:xfrm>
            <a:off x="4716463" y="5876925"/>
            <a:ext cx="3816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Číslu </a:t>
            </a:r>
            <a:r>
              <a:rPr lang="cs-CZ" altLang="cs-CZ" i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se říká spin jádra.</a:t>
            </a:r>
            <a:endParaRPr lang="el-GR" altLang="cs-CZ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1615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1615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16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16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16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1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16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6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16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6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16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6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16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16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16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516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16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16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516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16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16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6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516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6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516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516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516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6152" grpId="0"/>
      <p:bldP spid="516154" grpId="0"/>
      <p:bldP spid="516155" grpId="0"/>
      <p:bldP spid="516159" grpId="0"/>
      <p:bldP spid="516161" grpId="0"/>
      <p:bldP spid="516163" grpId="0"/>
      <p:bldP spid="516171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23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1712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2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2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2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2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2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3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3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3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3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3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3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3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3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3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3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4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4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4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4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4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4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4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4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4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4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5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5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5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5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5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5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5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5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5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5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6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6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6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6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6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6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6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6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6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6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7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7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7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7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7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75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7176" name="Rectangle 56"/>
          <p:cNvSpPr>
            <a:spLocks noChangeArrowheads="1"/>
          </p:cNvSpPr>
          <p:nvPr/>
        </p:nvSpPr>
        <p:spPr bwMode="auto">
          <a:xfrm>
            <a:off x="250825" y="333375"/>
            <a:ext cx="7921625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4. 7. Magnetický moment jádra</a:t>
            </a:r>
          </a:p>
        </p:txBody>
      </p:sp>
      <p:graphicFrame>
        <p:nvGraphicFramePr>
          <p:cNvPr id="517177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7243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7178" name="Rectangle 58"/>
          <p:cNvSpPr>
            <a:spLocks noChangeArrowheads="1"/>
          </p:cNvSpPr>
          <p:nvPr/>
        </p:nvSpPr>
        <p:spPr bwMode="auto">
          <a:xfrm>
            <a:off x="250825" y="958850"/>
            <a:ext cx="5689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Moment hybnosti + náboj </a:t>
            </a:r>
            <a:r>
              <a:rPr lang="cs-CZ" altLang="cs-CZ" sz="1600">
                <a:sym typeface="Symbol" pitchFamily="18" charset="2"/>
              </a:rPr>
              <a:t> magnetický moment jádra.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17179" name="Object 59"/>
          <p:cNvGraphicFramePr>
            <a:graphicFrameLocks noChangeAspect="1"/>
          </p:cNvGraphicFramePr>
          <p:nvPr/>
        </p:nvGraphicFramePr>
        <p:xfrm>
          <a:off x="250825" y="1412875"/>
          <a:ext cx="9525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7244" name="Equation" r:id="rId5" imgW="952200" imgH="368280" progId="Equation.DSMT4">
                  <p:embed/>
                </p:oleObj>
              </mc:Choice>
              <mc:Fallback>
                <p:oleObj name="Equation" r:id="rId5" imgW="952200" imgH="36828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1412875"/>
                        <a:ext cx="9525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7180" name="Rectangle 60"/>
          <p:cNvSpPr>
            <a:spLocks noChangeArrowheads="1"/>
          </p:cNvSpPr>
          <p:nvPr/>
        </p:nvSpPr>
        <p:spPr bwMode="auto">
          <a:xfrm>
            <a:off x="250825" y="2924175"/>
            <a:ext cx="46085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proton:                             neutron: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17181" name="Object 61"/>
          <p:cNvGraphicFramePr>
            <a:graphicFrameLocks noChangeAspect="1"/>
          </p:cNvGraphicFramePr>
          <p:nvPr/>
        </p:nvGraphicFramePr>
        <p:xfrm>
          <a:off x="250825" y="1844675"/>
          <a:ext cx="76073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7245" name="Equation" r:id="rId7" imgW="7607160" imgH="279360" progId="Equation.DSMT4">
                  <p:embed/>
                </p:oleObj>
              </mc:Choice>
              <mc:Fallback>
                <p:oleObj name="Equation" r:id="rId7" imgW="7607160" imgH="279360" progId="Equation.DSMT4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1844675"/>
                        <a:ext cx="76073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7182" name="Object 62"/>
          <p:cNvGraphicFramePr>
            <a:graphicFrameLocks noChangeAspect="1"/>
          </p:cNvGraphicFramePr>
          <p:nvPr/>
        </p:nvGraphicFramePr>
        <p:xfrm>
          <a:off x="250825" y="2241550"/>
          <a:ext cx="30861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7246" name="Equation" r:id="rId9" imgW="3085920" imgH="647640" progId="Equation.DSMT4">
                  <p:embed/>
                </p:oleObj>
              </mc:Choice>
              <mc:Fallback>
                <p:oleObj name="Equation" r:id="rId9" imgW="3085920" imgH="64764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2241550"/>
                        <a:ext cx="30861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7183" name="Object 63"/>
          <p:cNvGraphicFramePr>
            <a:graphicFrameLocks noChangeAspect="1"/>
          </p:cNvGraphicFramePr>
          <p:nvPr/>
        </p:nvGraphicFramePr>
        <p:xfrm>
          <a:off x="1209675" y="2949575"/>
          <a:ext cx="8763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7247" name="Equation" r:id="rId11" imgW="876240" imgH="291960" progId="Equation.DSMT4">
                  <p:embed/>
                </p:oleObj>
              </mc:Choice>
              <mc:Fallback>
                <p:oleObj name="Equation" r:id="rId11" imgW="876240" imgH="29196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09675" y="2949575"/>
                        <a:ext cx="8763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7184" name="Object 64"/>
          <p:cNvGraphicFramePr>
            <a:graphicFrameLocks noChangeAspect="1"/>
          </p:cNvGraphicFramePr>
          <p:nvPr/>
        </p:nvGraphicFramePr>
        <p:xfrm>
          <a:off x="3633788" y="2933700"/>
          <a:ext cx="9906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7248" name="Equation" r:id="rId13" imgW="990360" imgH="291960" progId="Equation.DSMT4">
                  <p:embed/>
                </p:oleObj>
              </mc:Choice>
              <mc:Fallback>
                <p:oleObj name="Equation" r:id="rId13" imgW="990360" imgH="29196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33788" y="2933700"/>
                        <a:ext cx="9906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7185" name="Object 65"/>
          <p:cNvGraphicFramePr>
            <a:graphicFrameLocks noChangeAspect="1"/>
          </p:cNvGraphicFramePr>
          <p:nvPr/>
        </p:nvGraphicFramePr>
        <p:xfrm>
          <a:off x="250825" y="3357563"/>
          <a:ext cx="72009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7249" name="Equation" r:id="rId15" imgW="4165560" imgH="279360" progId="Equation.DSMT4">
                  <p:embed/>
                </p:oleObj>
              </mc:Choice>
              <mc:Fallback>
                <p:oleObj name="Equation" r:id="rId15" imgW="4165560" imgH="27936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3357563"/>
                        <a:ext cx="72009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7186" name="Rectangle 66"/>
          <p:cNvSpPr>
            <a:spLocks noChangeArrowheads="1"/>
          </p:cNvSpPr>
          <p:nvPr/>
        </p:nvSpPr>
        <p:spPr bwMode="auto">
          <a:xfrm>
            <a:off x="250825" y="4005263"/>
            <a:ext cx="6985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NMR – nukleární magnetická rezonance (jaderná m. r.) - tomografy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1717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1717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17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17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17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1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17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7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7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7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7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7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17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7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7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7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5171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517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7176" grpId="0"/>
      <p:bldP spid="517178" grpId="0"/>
      <p:bldP spid="517180" grpId="0"/>
      <p:bldP spid="517186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47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1814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4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5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5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5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5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5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5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5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5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5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5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6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6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6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6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6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6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6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6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6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6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7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7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7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7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7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7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7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7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7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7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8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8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8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8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8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8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8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8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8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8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9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9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9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9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9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9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9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9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9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199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8200" name="Rectangle 56"/>
          <p:cNvSpPr>
            <a:spLocks noChangeArrowheads="1"/>
          </p:cNvSpPr>
          <p:nvPr/>
        </p:nvSpPr>
        <p:spPr bwMode="auto">
          <a:xfrm>
            <a:off x="250825" y="333375"/>
            <a:ext cx="3457575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7. Magnetický moment jádra</a:t>
            </a:r>
          </a:p>
        </p:txBody>
      </p:sp>
      <p:graphicFrame>
        <p:nvGraphicFramePr>
          <p:cNvPr id="518201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274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8202" name="Rectangle 58"/>
          <p:cNvSpPr>
            <a:spLocks noChangeArrowheads="1"/>
          </p:cNvSpPr>
          <p:nvPr/>
        </p:nvSpPr>
        <p:spPr bwMode="auto">
          <a:xfrm>
            <a:off x="250825" y="642938"/>
            <a:ext cx="842486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Princip NMR: zkoumaná látka se umístí do magnetostatického pole, jádro změní energii o: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18203" name="Object 59"/>
          <p:cNvGraphicFramePr>
            <a:graphicFrameLocks noChangeAspect="1"/>
          </p:cNvGraphicFramePr>
          <p:nvPr/>
        </p:nvGraphicFramePr>
        <p:xfrm>
          <a:off x="250825" y="1268413"/>
          <a:ext cx="1866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275" name="Equation" r:id="rId5" imgW="1866600" imgH="342720" progId="Equation.DSMT4">
                  <p:embed/>
                </p:oleObj>
              </mc:Choice>
              <mc:Fallback>
                <p:oleObj name="Equation" r:id="rId5" imgW="1866600" imgH="34272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1268413"/>
                        <a:ext cx="1866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8204" name="Rectangle 60"/>
          <p:cNvSpPr>
            <a:spLocks noChangeArrowheads="1"/>
          </p:cNvSpPr>
          <p:nvPr/>
        </p:nvSpPr>
        <p:spPr bwMode="auto">
          <a:xfrm>
            <a:off x="2411413" y="1223963"/>
            <a:ext cx="53276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(je-li magnetické pole orientováno ve směru osy </a:t>
            </a:r>
            <a:r>
              <a:rPr lang="cs-CZ" altLang="cs-CZ" sz="1600" i="1"/>
              <a:t>z</a:t>
            </a:r>
            <a:r>
              <a:rPr lang="cs-CZ" altLang="cs-CZ" sz="1600"/>
              <a:t>)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18205" name="Rectangle 61"/>
          <p:cNvSpPr>
            <a:spLocks noChangeArrowheads="1"/>
          </p:cNvSpPr>
          <p:nvPr/>
        </p:nvSpPr>
        <p:spPr bwMode="auto">
          <a:xfrm>
            <a:off x="250825" y="1844675"/>
            <a:ext cx="69135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dosazením za složku jaderného magnetického momentu: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18206" name="Object 62"/>
          <p:cNvGraphicFramePr>
            <a:graphicFrameLocks noChangeAspect="1"/>
          </p:cNvGraphicFramePr>
          <p:nvPr/>
        </p:nvGraphicFramePr>
        <p:xfrm>
          <a:off x="250825" y="2419350"/>
          <a:ext cx="17018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276" name="Equation" r:id="rId7" imgW="1701720" imgH="291960" progId="Equation.DSMT4">
                  <p:embed/>
                </p:oleObj>
              </mc:Choice>
              <mc:Fallback>
                <p:oleObj name="Equation" r:id="rId7" imgW="1701720" imgH="29196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2419350"/>
                        <a:ext cx="17018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8207" name="Object 63"/>
          <p:cNvGraphicFramePr>
            <a:graphicFrameLocks noChangeAspect="1"/>
          </p:cNvGraphicFramePr>
          <p:nvPr/>
        </p:nvGraphicFramePr>
        <p:xfrm>
          <a:off x="6226175" y="1844675"/>
          <a:ext cx="12827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277" name="Equation" r:id="rId9" imgW="1282680" imgH="291960" progId="Equation.DSMT4">
                  <p:embed/>
                </p:oleObj>
              </mc:Choice>
              <mc:Fallback>
                <p:oleObj name="Equation" r:id="rId9" imgW="1282680" imgH="29196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26175" y="1844675"/>
                        <a:ext cx="12827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8208" name="Rectangle 64"/>
          <p:cNvSpPr>
            <a:spLocks noChangeArrowheads="1"/>
          </p:cNvSpPr>
          <p:nvPr/>
        </p:nvSpPr>
        <p:spPr bwMode="auto">
          <a:xfrm>
            <a:off x="2230438" y="2397125"/>
            <a:ext cx="31337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el-GR" altLang="cs-CZ" sz="1600" i="1">
                <a:cs typeface="Arial" charset="0"/>
              </a:rPr>
              <a:t>μ</a:t>
            </a:r>
            <a:r>
              <a:rPr lang="cs-CZ" altLang="cs-CZ" sz="1600" i="1" baseline="-25000">
                <a:cs typeface="Arial" charset="0"/>
              </a:rPr>
              <a:t>I </a:t>
            </a:r>
            <a:r>
              <a:rPr lang="cs-CZ" altLang="cs-CZ" sz="1600"/>
              <a:t>může nabývat  2</a:t>
            </a:r>
            <a:r>
              <a:rPr lang="cs-CZ" altLang="cs-CZ" sz="1600" i="1"/>
              <a:t>I </a:t>
            </a:r>
            <a:r>
              <a:rPr lang="cs-CZ" altLang="cs-CZ" sz="1600"/>
              <a:t>+ 1 hodnot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18209" name="Rectangle 65"/>
          <p:cNvSpPr>
            <a:spLocks noChangeArrowheads="1"/>
          </p:cNvSpPr>
          <p:nvPr/>
        </p:nvSpPr>
        <p:spPr bwMode="auto">
          <a:xfrm>
            <a:off x="250825" y="2852738"/>
            <a:ext cx="3457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rozdíl dvou sousedních energií: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18210" name="Object 66"/>
          <p:cNvGraphicFramePr>
            <a:graphicFrameLocks noChangeAspect="1"/>
          </p:cNvGraphicFramePr>
          <p:nvPr/>
        </p:nvGraphicFramePr>
        <p:xfrm>
          <a:off x="3678238" y="2924175"/>
          <a:ext cx="14732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278" name="Equation" r:id="rId11" imgW="1473120" imgH="291960" progId="Equation.DSMT4">
                  <p:embed/>
                </p:oleObj>
              </mc:Choice>
              <mc:Fallback>
                <p:oleObj name="Equation" r:id="rId11" imgW="1473120" imgH="29196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78238" y="2924175"/>
                        <a:ext cx="14732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8211" name="Rectangle 67"/>
          <p:cNvSpPr>
            <a:spLocks noChangeArrowheads="1"/>
          </p:cNvSpPr>
          <p:nvPr/>
        </p:nvSpPr>
        <p:spPr bwMode="auto">
          <a:xfrm>
            <a:off x="250825" y="3306763"/>
            <a:ext cx="820896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měření </a:t>
            </a:r>
            <a:r>
              <a:rPr lang="el-GR" altLang="cs-CZ" sz="1600" i="1">
                <a:cs typeface="Arial" charset="0"/>
              </a:rPr>
              <a:t>Δ</a:t>
            </a:r>
            <a:r>
              <a:rPr lang="cs-CZ" altLang="cs-CZ" sz="1600" i="1">
                <a:cs typeface="Arial" charset="0"/>
              </a:rPr>
              <a:t>W</a:t>
            </a:r>
            <a:r>
              <a:rPr lang="cs-CZ" altLang="cs-CZ" sz="1600">
                <a:cs typeface="Arial" charset="0"/>
              </a:rPr>
              <a:t> (a tím i </a:t>
            </a:r>
            <a:r>
              <a:rPr lang="cs-CZ" altLang="cs-CZ" sz="1600" i="1">
                <a:cs typeface="Arial" charset="0"/>
              </a:rPr>
              <a:t>g</a:t>
            </a:r>
            <a:r>
              <a:rPr lang="cs-CZ" altLang="cs-CZ" sz="1600">
                <a:cs typeface="Arial" charset="0"/>
              </a:rPr>
              <a:t>)</a:t>
            </a:r>
            <a:r>
              <a:rPr lang="cs-CZ" altLang="cs-CZ" sz="1600"/>
              <a:t>: na vzorek se vyšle paprsek kolmý k magnetostatickému poli, jestliže 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18212" name="Object 68"/>
          <p:cNvGraphicFramePr>
            <a:graphicFrameLocks noChangeAspect="1"/>
          </p:cNvGraphicFramePr>
          <p:nvPr/>
        </p:nvGraphicFramePr>
        <p:xfrm>
          <a:off x="250825" y="4005263"/>
          <a:ext cx="9525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279" name="Equation" r:id="rId13" imgW="952200" imgH="228600" progId="Equation.DSMT4">
                  <p:embed/>
                </p:oleObj>
              </mc:Choice>
              <mc:Fallback>
                <p:oleObj name="Equation" r:id="rId13" imgW="952200" imgH="22860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4005263"/>
                        <a:ext cx="952500" cy="228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8213" name="Rectangle 69"/>
          <p:cNvSpPr>
            <a:spLocks noChangeArrowheads="1"/>
          </p:cNvSpPr>
          <p:nvPr/>
        </p:nvSpPr>
        <p:spPr bwMode="auto">
          <a:xfrm>
            <a:off x="1403350" y="3933825"/>
            <a:ext cx="30972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nedochází k absorpci, jestliže 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18214" name="Object 70"/>
          <p:cNvGraphicFramePr>
            <a:graphicFrameLocks noChangeAspect="1"/>
          </p:cNvGraphicFramePr>
          <p:nvPr/>
        </p:nvGraphicFramePr>
        <p:xfrm>
          <a:off x="4643438" y="4005263"/>
          <a:ext cx="9525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280" name="Equation" r:id="rId15" imgW="952200" imgH="228600" progId="Equation.DSMT4">
                  <p:embed/>
                </p:oleObj>
              </mc:Choice>
              <mc:Fallback>
                <p:oleObj name="Equation" r:id="rId15" imgW="952200" imgH="22860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3438" y="4005263"/>
                        <a:ext cx="952500" cy="228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8215" name="Rectangle 71"/>
          <p:cNvSpPr>
            <a:spLocks noChangeArrowheads="1"/>
          </p:cNvSpPr>
          <p:nvPr/>
        </p:nvSpPr>
        <p:spPr bwMode="auto">
          <a:xfrm>
            <a:off x="5795963" y="3933825"/>
            <a:ext cx="30972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je absorpce maximální, pak 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18216" name="Rectangle 72"/>
          <p:cNvSpPr>
            <a:spLocks noChangeArrowheads="1"/>
          </p:cNvSpPr>
          <p:nvPr/>
        </p:nvSpPr>
        <p:spPr bwMode="auto">
          <a:xfrm>
            <a:off x="250825" y="4437063"/>
            <a:ext cx="77057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lze měřením frekvence zjistit velikost </a:t>
            </a:r>
            <a:r>
              <a:rPr lang="cs-CZ" altLang="cs-CZ" sz="1600" i="1"/>
              <a:t>g</a:t>
            </a:r>
            <a:r>
              <a:rPr lang="cs-CZ" altLang="cs-CZ" sz="1600"/>
              <a:t> a tím identifikovat atom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18217" name="Rectangle 73"/>
          <p:cNvSpPr>
            <a:spLocks noChangeArrowheads="1"/>
          </p:cNvSpPr>
          <p:nvPr/>
        </p:nvSpPr>
        <p:spPr bwMode="auto">
          <a:xfrm>
            <a:off x="250825" y="5157788"/>
            <a:ext cx="77057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Při známém </a:t>
            </a:r>
            <a:r>
              <a:rPr lang="cs-CZ" altLang="cs-CZ" sz="1600" i="1"/>
              <a:t>g</a:t>
            </a:r>
            <a:r>
              <a:rPr lang="cs-CZ" altLang="cs-CZ" sz="1600"/>
              <a:t> lze měřit magnetickou indukci.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8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18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18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18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8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18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18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18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18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18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8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8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18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18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8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18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18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18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518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518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518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18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0" fill="hold"/>
                                        <p:tgtEl>
                                          <p:spTgt spid="518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0" fill="hold"/>
                                        <p:tgtEl>
                                          <p:spTgt spid="518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8202" grpId="0"/>
      <p:bldP spid="518204" grpId="0"/>
      <p:bldP spid="518205" grpId="0"/>
      <p:bldP spid="518208" grpId="0"/>
      <p:bldP spid="518209" grpId="0"/>
      <p:bldP spid="518211" grpId="0"/>
      <p:bldP spid="518213" grpId="0"/>
      <p:bldP spid="518215" grpId="0"/>
      <p:bldP spid="518216" grpId="0"/>
      <p:bldP spid="518217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7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71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1917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7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7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7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7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7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7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7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8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8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8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8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8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8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8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8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8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8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9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9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9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9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9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9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9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9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9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19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0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0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0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0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0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0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0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0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0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0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1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1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1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1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1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1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1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1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1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1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2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2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2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2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19224" name="Rectangle 56"/>
          <p:cNvSpPr>
            <a:spLocks noChangeArrowheads="1"/>
          </p:cNvSpPr>
          <p:nvPr/>
        </p:nvSpPr>
        <p:spPr bwMode="auto">
          <a:xfrm>
            <a:off x="250825" y="333375"/>
            <a:ext cx="3457575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7. Magnetický moment jádra</a:t>
            </a:r>
          </a:p>
        </p:txBody>
      </p:sp>
      <p:graphicFrame>
        <p:nvGraphicFramePr>
          <p:cNvPr id="519225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9239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9226" name="Picture 58" descr="nm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1638" y="3195638"/>
            <a:ext cx="3662362" cy="3662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9227" name="Picture 59" descr="n64_H-NM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7538" y="212725"/>
            <a:ext cx="4419600" cy="2352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9228" name="Picture 60" descr="nm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765175"/>
            <a:ext cx="3981450" cy="275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9229" name="Picture 61" descr="nmr-b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75" y="3833813"/>
            <a:ext cx="2895600" cy="2838450"/>
          </a:xfrm>
          <a:prstGeom prst="rect">
            <a:avLst/>
          </a:prstGeom>
          <a:solidFill>
            <a:schemeClr val="tx1"/>
          </a:solidFill>
        </p:spPr>
      </p:pic>
      <p:pic>
        <p:nvPicPr>
          <p:cNvPr id="519230" name="Picture 62" descr="Получение томограммы пациента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2138" y="4149725"/>
            <a:ext cx="2232025" cy="163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9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19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9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9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19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9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9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19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9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9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19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9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9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19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19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03467" name="Text Box 11"/>
          <p:cNvSpPr txBox="1">
            <a:spLocks noChangeArrowheads="1"/>
          </p:cNvSpPr>
          <p:nvPr/>
        </p:nvSpPr>
        <p:spPr bwMode="auto">
          <a:xfrm>
            <a:off x="250825" y="549275"/>
            <a:ext cx="8642350" cy="155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cs-CZ" altLang="cs-CZ" sz="1600"/>
              <a:t> elektron se pohybuje po kruhové dráze – podléhá zrychlení (dostředivému), podle klasické elektrodynamiky musí vyzařovat energii ve formě elektromagnetického záření</a:t>
            </a:r>
          </a:p>
          <a:p>
            <a:pPr algn="l">
              <a:spcBef>
                <a:spcPct val="50000"/>
              </a:spcBef>
            </a:pPr>
            <a:r>
              <a:rPr lang="cs-CZ" altLang="cs-CZ" sz="1600"/>
              <a:t> pokud by elektron padal do jádra a v něm se energie obnovovala, muselo by mít emitované záření spojité spektrum – spor se skutečností: čárové spektrum</a:t>
            </a:r>
          </a:p>
          <a:p>
            <a:pPr algn="l">
              <a:spcBef>
                <a:spcPct val="50000"/>
              </a:spcBef>
            </a:pPr>
            <a:r>
              <a:rPr lang="cs-CZ" altLang="cs-CZ" sz="1600"/>
              <a:t> atomy v základním stavu nezáří</a:t>
            </a:r>
          </a:p>
        </p:txBody>
      </p:sp>
      <p:pic>
        <p:nvPicPr>
          <p:cNvPr id="403469" name="Picture 13" descr="Spectrum of the hydrogen lam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7538" y="3284538"/>
            <a:ext cx="4017962" cy="284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3471" name="Picture 15" descr="[Image]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38" y="1989138"/>
            <a:ext cx="38100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03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3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03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34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034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03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3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03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03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3467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195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2019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19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19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19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0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0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0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0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0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0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0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0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0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0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1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1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1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1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1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1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1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1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1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1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2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2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2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2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2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2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2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2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2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2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3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3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3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3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3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3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3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3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3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3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4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4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4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4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4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4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4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4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0248" name="Rectangle 56"/>
          <p:cNvSpPr>
            <a:spLocks noChangeArrowheads="1"/>
          </p:cNvSpPr>
          <p:nvPr/>
        </p:nvSpPr>
        <p:spPr bwMode="auto">
          <a:xfrm>
            <a:off x="250825" y="333375"/>
            <a:ext cx="54737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4. 8. Slupkový model jádra</a:t>
            </a:r>
          </a:p>
        </p:txBody>
      </p:sp>
      <p:graphicFrame>
        <p:nvGraphicFramePr>
          <p:cNvPr id="520249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266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0250" name="Rectangle 58"/>
          <p:cNvSpPr>
            <a:spLocks noChangeArrowheads="1"/>
          </p:cNvSpPr>
          <p:nvPr/>
        </p:nvSpPr>
        <p:spPr bwMode="auto">
          <a:xfrm>
            <a:off x="250825" y="908050"/>
            <a:ext cx="2808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1949 Mayerová, Jensen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pic>
        <p:nvPicPr>
          <p:cNvPr id="520251" name="Picture 59" descr="slupky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765175"/>
            <a:ext cx="4332288" cy="58562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0252" name="Picture 60" descr="shellmod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781300"/>
            <a:ext cx="3798887" cy="3609975"/>
          </a:xfrm>
          <a:prstGeom prst="rect">
            <a:avLst/>
          </a:prstGeom>
          <a:solidFill>
            <a:schemeClr val="tx1"/>
          </a:solidFill>
        </p:spPr>
      </p:pic>
      <p:sp>
        <p:nvSpPr>
          <p:cNvPr id="520253" name="Rectangle 61"/>
          <p:cNvSpPr>
            <a:spLocks noChangeArrowheads="1"/>
          </p:cNvSpPr>
          <p:nvPr/>
        </p:nvSpPr>
        <p:spPr bwMode="auto">
          <a:xfrm>
            <a:off x="250825" y="1268413"/>
            <a:ext cx="2665413" cy="374650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rgbClr val="FFFF00"/>
                </a:solidFill>
              </a:rPr>
              <a:t>2, 8, 20, 28, 50, 82, 126</a:t>
            </a:r>
            <a:endParaRPr lang="en-US" altLang="cs-CZ" sz="160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520254" name="Rectangle 62"/>
          <p:cNvSpPr>
            <a:spLocks noChangeArrowheads="1"/>
          </p:cNvSpPr>
          <p:nvPr/>
        </p:nvSpPr>
        <p:spPr bwMode="auto">
          <a:xfrm>
            <a:off x="250825" y="1700213"/>
            <a:ext cx="40338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počty </a:t>
            </a:r>
            <a:r>
              <a:rPr lang="en-US" altLang="cs-CZ" sz="1600"/>
              <a:t>nukleon</a:t>
            </a:r>
            <a:r>
              <a:rPr lang="cs-CZ" altLang="cs-CZ" sz="1600"/>
              <a:t>ů ve slupkách: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20255" name="Rectangle 63"/>
          <p:cNvSpPr>
            <a:spLocks noChangeArrowheads="1"/>
          </p:cNvSpPr>
          <p:nvPr/>
        </p:nvSpPr>
        <p:spPr bwMode="auto">
          <a:xfrm>
            <a:off x="250825" y="2190750"/>
            <a:ext cx="2665413" cy="374650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rgbClr val="FFFF00"/>
                </a:solidFill>
              </a:rPr>
              <a:t>2, 6, 12, 8, 22, 32, 44</a:t>
            </a:r>
            <a:endParaRPr lang="en-US" altLang="cs-CZ" sz="1600">
              <a:solidFill>
                <a:srgbClr val="FFFF00"/>
              </a:solidFill>
              <a:cs typeface="Arial" charset="0"/>
            </a:endParaRPr>
          </a:p>
        </p:txBody>
      </p:sp>
      <p:pic>
        <p:nvPicPr>
          <p:cNvPr id="520256" name="Picture 64" descr="Jensen_H_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113" y="908050"/>
            <a:ext cx="558800" cy="788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0257" name="Picture 65" descr="Mayer_M_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400" y="1739900"/>
            <a:ext cx="687388" cy="82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202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202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20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20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20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0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0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20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0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0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0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20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0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0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20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0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248" grpId="0"/>
      <p:bldP spid="520250" grpId="0"/>
      <p:bldP spid="520253" grpId="0" animBg="1"/>
      <p:bldP spid="520254" grpId="0"/>
      <p:bldP spid="520255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1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19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52122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2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2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2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2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2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2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2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2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2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3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3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3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3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3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3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3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3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3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3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4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4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4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4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4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4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4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4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4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4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5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5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5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5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5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5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5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5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5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5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6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6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6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6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6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6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6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6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6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6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7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71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1272" name="Rectangle 56"/>
          <p:cNvSpPr>
            <a:spLocks noChangeArrowheads="1"/>
          </p:cNvSpPr>
          <p:nvPr/>
        </p:nvSpPr>
        <p:spPr bwMode="auto">
          <a:xfrm>
            <a:off x="250825" y="333375"/>
            <a:ext cx="54737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8. Slupkový model jádra</a:t>
            </a:r>
          </a:p>
        </p:txBody>
      </p:sp>
      <p:graphicFrame>
        <p:nvGraphicFramePr>
          <p:cNvPr id="521273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286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1275" name="Rectangle 59"/>
          <p:cNvSpPr>
            <a:spLocks noChangeArrowheads="1"/>
          </p:cNvSpPr>
          <p:nvPr/>
        </p:nvSpPr>
        <p:spPr bwMode="auto">
          <a:xfrm>
            <a:off x="250825" y="5516563"/>
            <a:ext cx="4033838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slupkový model vysvětlil: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>
                <a:cs typeface="Arial" charset="0"/>
                <a:sym typeface="Symbol" pitchFamily="18" charset="2"/>
              </a:rPr>
              <a:t> velikost jaderných sil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>
                <a:cs typeface="Arial" charset="0"/>
                <a:sym typeface="Symbol" pitchFamily="18" charset="2"/>
              </a:rPr>
              <a:t> velikost magnetického momentu jader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>
                <a:cs typeface="Arial" charset="0"/>
                <a:sym typeface="Symbol" pitchFamily="18" charset="2"/>
              </a:rPr>
              <a:t> stabilita, nebo radioaktivita</a:t>
            </a:r>
          </a:p>
        </p:txBody>
      </p:sp>
      <p:pic>
        <p:nvPicPr>
          <p:cNvPr id="521276" name="Picture 60" descr="potencial_1 copy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692150"/>
            <a:ext cx="6296025" cy="4722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1277" name="Picture 61" descr="potencial_2 copy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163" y="2852738"/>
            <a:ext cx="3568700" cy="3816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2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1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2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2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1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1275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43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2224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4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4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4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4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4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5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5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5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5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5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5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5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5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5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5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6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6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6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6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6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6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6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6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6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6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7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7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7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7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7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7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7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7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7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7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8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8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8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8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8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8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8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8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8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8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9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9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9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9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9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95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2296" name="Rectangle 56"/>
          <p:cNvSpPr>
            <a:spLocks noChangeArrowheads="1"/>
          </p:cNvSpPr>
          <p:nvPr/>
        </p:nvSpPr>
        <p:spPr bwMode="auto">
          <a:xfrm>
            <a:off x="250825" y="549275"/>
            <a:ext cx="5834063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5. 1. Objev, základní vlastnosti záření</a:t>
            </a:r>
          </a:p>
        </p:txBody>
      </p:sp>
      <p:sp>
        <p:nvSpPr>
          <p:cNvPr id="522297" name="Rectangle 57"/>
          <p:cNvSpPr>
            <a:spLocks noChangeArrowheads="1"/>
          </p:cNvSpPr>
          <p:nvPr/>
        </p:nvSpPr>
        <p:spPr bwMode="auto">
          <a:xfrm>
            <a:off x="250825" y="1047750"/>
            <a:ext cx="4321175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1896 Henri Antoine Becqurel (1852-1908)</a:t>
            </a:r>
            <a:endParaRPr lang="cs-CZ" altLang="cs-CZ" sz="1600">
              <a:cs typeface="Arial" charset="0"/>
              <a:sym typeface="Symbol" pitchFamily="18" charset="2"/>
            </a:endParaRPr>
          </a:p>
        </p:txBody>
      </p:sp>
      <p:pic>
        <p:nvPicPr>
          <p:cNvPr id="522298" name="Picture 58" descr="becquere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484313"/>
            <a:ext cx="2282825" cy="3311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2299" name="Rectangle 59"/>
          <p:cNvSpPr>
            <a:spLocks noChangeArrowheads="1"/>
          </p:cNvSpPr>
          <p:nvPr/>
        </p:nvSpPr>
        <p:spPr bwMode="auto">
          <a:xfrm>
            <a:off x="3132138" y="1700213"/>
            <a:ext cx="5761037" cy="155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>
                <a:cs typeface="Arial" charset="0"/>
                <a:sym typeface="Symbol" pitchFamily="18" charset="2"/>
              </a:rPr>
              <a:t> z některých látek vychází neviditelné pronikavé záření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>
                <a:cs typeface="Arial" charset="0"/>
                <a:sym typeface="Symbol" pitchFamily="18" charset="2"/>
              </a:rPr>
              <a:t> záření má 3 složky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>
                <a:cs typeface="Arial" charset="0"/>
                <a:sym typeface="Symbol" pitchFamily="18" charset="2"/>
              </a:rPr>
              <a:t> nedá se ovlivnit žádnými fyzikálními ani chemickými procesy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>
                <a:cs typeface="Arial" charset="0"/>
                <a:sym typeface="Symbol" pitchFamily="18" charset="2"/>
              </a:rPr>
              <a:t> po roce 1911  musí pocházet z jádra atomu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>
                <a:cs typeface="Arial" charset="0"/>
                <a:sym typeface="Symbol" pitchFamily="18" charset="2"/>
              </a:rPr>
              <a:t> Rutherford: je pouze průvodním jevem přeměny jader</a:t>
            </a:r>
          </a:p>
        </p:txBody>
      </p:sp>
      <p:pic>
        <p:nvPicPr>
          <p:cNvPr id="522301" name="Picture 61" descr="durch radioaktive Strahlen geschwärzte Photoplatt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972050"/>
            <a:ext cx="2676525" cy="1885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2302" name="radiace_mp.avi">
            <a:hlinkClick r:id="" action="ppaction://media"/>
          </p:cNvPr>
          <p:cNvPicPr>
            <a:picLocks noRot="1" noChangeAspect="1" noChangeArrowheads="1"/>
          </p:cNvPicPr>
          <p:nvPr>
            <a:videoFile r:link="rId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175" y="3429000"/>
            <a:ext cx="4343400" cy="3257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2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22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2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2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22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2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23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522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2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22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20040" fill="hold"/>
                                        <p:tgtEl>
                                          <p:spTgt spid="52230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5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522302"/>
                </p:tgtEl>
              </p:cMediaNode>
            </p:video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223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 nodeType="clickPar">
                      <p:stCondLst>
                        <p:cond delay="0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2" dur="1" fill="hold"/>
                                        <p:tgtEl>
                                          <p:spTgt spid="52230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302"/>
                  </p:tgtEl>
                </p:cond>
              </p:nextCondLst>
            </p:seq>
          </p:childTnLst>
        </p:cTn>
      </p:par>
    </p:tnLst>
    <p:bldLst>
      <p:bldP spid="522297" grpId="0" animBg="1"/>
      <p:bldP spid="522299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67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2326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6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7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7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7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7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7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7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7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7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7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7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8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8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8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8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8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8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8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8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8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8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9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9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9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9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9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9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9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9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9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29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0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0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0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0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0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0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0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0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0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0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1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1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1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1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1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1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1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1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1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19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20" name="Rectangle 56"/>
          <p:cNvSpPr>
            <a:spLocks noChangeArrowheads="1"/>
          </p:cNvSpPr>
          <p:nvPr/>
        </p:nvSpPr>
        <p:spPr bwMode="auto">
          <a:xfrm>
            <a:off x="250825" y="404813"/>
            <a:ext cx="4249738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1. Objev, základní vlastnosti záření</a:t>
            </a:r>
          </a:p>
        </p:txBody>
      </p:sp>
      <p:sp>
        <p:nvSpPr>
          <p:cNvPr id="523321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22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23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24" name="Rectangle 60"/>
          <p:cNvSpPr>
            <a:spLocks noChangeArrowheads="1"/>
          </p:cNvSpPr>
          <p:nvPr/>
        </p:nvSpPr>
        <p:spPr bwMode="auto">
          <a:xfrm>
            <a:off x="0" y="2090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grpSp>
        <p:nvGrpSpPr>
          <p:cNvPr id="523325" name="Group 61"/>
          <p:cNvGrpSpPr>
            <a:grpSpLocks noChangeAspect="1"/>
          </p:cNvGrpSpPr>
          <p:nvPr/>
        </p:nvGrpSpPr>
        <p:grpSpPr bwMode="auto">
          <a:xfrm>
            <a:off x="5292725" y="5300663"/>
            <a:ext cx="1104900" cy="663575"/>
            <a:chOff x="2353" y="1041"/>
            <a:chExt cx="7200" cy="4320"/>
          </a:xfrm>
        </p:grpSpPr>
        <p:sp>
          <p:nvSpPr>
            <p:cNvPr id="523326" name="AutoShape 62"/>
            <p:cNvSpPr>
              <a:spLocks noChangeAspect="1" noChangeArrowheads="1" noTextEdit="1"/>
            </p:cNvSpPr>
            <p:nvPr/>
          </p:nvSpPr>
          <p:spPr bwMode="auto">
            <a:xfrm>
              <a:off x="2353" y="1041"/>
              <a:ext cx="7200" cy="43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3327" name="Line 63"/>
            <p:cNvSpPr>
              <a:spLocks noChangeShapeType="1"/>
            </p:cNvSpPr>
            <p:nvPr/>
          </p:nvSpPr>
          <p:spPr bwMode="auto">
            <a:xfrm>
              <a:off x="3168" y="3300"/>
              <a:ext cx="5479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523328" name="Rectangle 6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29" name="Rectangle 6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30" name="Rectangle 6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3331" name="Rectangle 67"/>
          <p:cNvSpPr>
            <a:spLocks noChangeArrowheads="1"/>
          </p:cNvSpPr>
          <p:nvPr/>
        </p:nvSpPr>
        <p:spPr bwMode="auto">
          <a:xfrm>
            <a:off x="0" y="2090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graphicFrame>
        <p:nvGraphicFramePr>
          <p:cNvPr id="523332" name="Group 68"/>
          <p:cNvGraphicFramePr>
            <a:graphicFrameLocks noGrp="1"/>
          </p:cNvGraphicFramePr>
          <p:nvPr/>
        </p:nvGraphicFramePr>
        <p:xfrm>
          <a:off x="250825" y="908050"/>
          <a:ext cx="8569325" cy="5545139"/>
        </p:xfrm>
        <a:graphic>
          <a:graphicData uri="http://schemas.openxmlformats.org/drawingml/2006/table">
            <a:tbl>
              <a:tblPr/>
              <a:tblGrid>
                <a:gridCol w="1727200"/>
                <a:gridCol w="1736725"/>
                <a:gridCol w="1530350"/>
                <a:gridCol w="1408113"/>
                <a:gridCol w="2166937"/>
              </a:tblGrid>
              <a:tr h="506413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vlastnost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α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β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γ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způsob zjištění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</a:tr>
              <a:tr h="73025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náboj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+2e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-e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v magnetickém poli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</a:tr>
              <a:tr h="95250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cs-CZ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rychlost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cs-CZ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0,3 – 0,998 </a:t>
                      </a:r>
                      <a:r>
                        <a:rPr kumimoji="1" lang="en-US" altLang="cs-CZ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cs-CZ" altLang="cs-CZ" sz="1800" b="0" i="1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cs-CZ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hmot. spektroskopy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</a:tr>
              <a:tr h="135890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schopnost ionizace /  i. p. / cm vzduchu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cs-CZ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r>
                        <a:rPr kumimoji="1" lang="en-US" altLang="cs-CZ" sz="1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cs-CZ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60 - 100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cs-CZ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cs-CZ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detektory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</a:tr>
              <a:tr h="10429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pronikavost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cm vzduch, 0,1 mm Al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3-5 mm Al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velká – nedá se odstínit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detektory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</a:tr>
              <a:tr h="9540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způsob šíření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zobrazovací detektory</a:t>
                      </a:r>
                      <a:endParaRPr kumimoji="1" lang="en-US" altLang="cs-CZ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EC6"/>
                    </a:solidFill>
                  </a:tcPr>
                </a:tc>
              </a:tr>
            </a:tbl>
          </a:graphicData>
        </a:graphic>
      </p:graphicFrame>
      <p:grpSp>
        <p:nvGrpSpPr>
          <p:cNvPr id="523376" name="Group 112"/>
          <p:cNvGrpSpPr>
            <a:grpSpLocks noChangeAspect="1"/>
          </p:cNvGrpSpPr>
          <p:nvPr/>
        </p:nvGrpSpPr>
        <p:grpSpPr bwMode="auto">
          <a:xfrm>
            <a:off x="5292725" y="5373688"/>
            <a:ext cx="1439863" cy="1069975"/>
            <a:chOff x="2353" y="1041"/>
            <a:chExt cx="7200" cy="4320"/>
          </a:xfrm>
        </p:grpSpPr>
        <p:sp>
          <p:nvSpPr>
            <p:cNvPr id="523377" name="AutoShape 113"/>
            <p:cNvSpPr>
              <a:spLocks noChangeAspect="1" noChangeArrowheads="1" noTextEdit="1"/>
            </p:cNvSpPr>
            <p:nvPr/>
          </p:nvSpPr>
          <p:spPr bwMode="auto">
            <a:xfrm>
              <a:off x="2353" y="1041"/>
              <a:ext cx="7200" cy="43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3378" name="Line 114"/>
            <p:cNvSpPr>
              <a:spLocks noChangeShapeType="1"/>
            </p:cNvSpPr>
            <p:nvPr/>
          </p:nvSpPr>
          <p:spPr bwMode="auto">
            <a:xfrm>
              <a:off x="2796" y="3300"/>
              <a:ext cx="5478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grpSp>
        <p:nvGrpSpPr>
          <p:cNvPr id="523379" name="Group 115"/>
          <p:cNvGrpSpPr>
            <a:grpSpLocks noChangeAspect="1"/>
          </p:cNvGrpSpPr>
          <p:nvPr/>
        </p:nvGrpSpPr>
        <p:grpSpPr bwMode="auto">
          <a:xfrm>
            <a:off x="3708400" y="5300663"/>
            <a:ext cx="1781175" cy="1069975"/>
            <a:chOff x="2353" y="1041"/>
            <a:chExt cx="7200" cy="4320"/>
          </a:xfrm>
        </p:grpSpPr>
        <p:sp>
          <p:nvSpPr>
            <p:cNvPr id="523380" name="AutoShape 116"/>
            <p:cNvSpPr>
              <a:spLocks noChangeAspect="1" noChangeArrowheads="1" noTextEdit="1"/>
            </p:cNvSpPr>
            <p:nvPr/>
          </p:nvSpPr>
          <p:spPr bwMode="auto">
            <a:xfrm>
              <a:off x="2353" y="1041"/>
              <a:ext cx="7200" cy="43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523381" name="Freeform 117"/>
            <p:cNvSpPr>
              <a:spLocks/>
            </p:cNvSpPr>
            <p:nvPr/>
          </p:nvSpPr>
          <p:spPr bwMode="auto">
            <a:xfrm>
              <a:off x="2601" y="2129"/>
              <a:ext cx="5160" cy="2715"/>
            </a:xfrm>
            <a:custGeom>
              <a:avLst/>
              <a:gdLst>
                <a:gd name="T0" fmla="*/ 0 w 1247"/>
                <a:gd name="T1" fmla="*/ 630 h 656"/>
                <a:gd name="T2" fmla="*/ 65 w 1247"/>
                <a:gd name="T3" fmla="*/ 257 h 656"/>
                <a:gd name="T4" fmla="*/ 502 w 1247"/>
                <a:gd name="T5" fmla="*/ 502 h 656"/>
                <a:gd name="T6" fmla="*/ 257 w 1247"/>
                <a:gd name="T7" fmla="*/ 604 h 656"/>
                <a:gd name="T8" fmla="*/ 257 w 1247"/>
                <a:gd name="T9" fmla="*/ 219 h 656"/>
                <a:gd name="T10" fmla="*/ 463 w 1247"/>
                <a:gd name="T11" fmla="*/ 0 h 656"/>
                <a:gd name="T12" fmla="*/ 489 w 1247"/>
                <a:gd name="T13" fmla="*/ 180 h 656"/>
                <a:gd name="T14" fmla="*/ 309 w 1247"/>
                <a:gd name="T15" fmla="*/ 244 h 656"/>
                <a:gd name="T16" fmla="*/ 77 w 1247"/>
                <a:gd name="T17" fmla="*/ 257 h 656"/>
                <a:gd name="T18" fmla="*/ 65 w 1247"/>
                <a:gd name="T19" fmla="*/ 64 h 656"/>
                <a:gd name="T20" fmla="*/ 463 w 1247"/>
                <a:gd name="T21" fmla="*/ 514 h 656"/>
                <a:gd name="T22" fmla="*/ 257 w 1247"/>
                <a:gd name="T23" fmla="*/ 643 h 656"/>
                <a:gd name="T24" fmla="*/ 515 w 1247"/>
                <a:gd name="T25" fmla="*/ 347 h 656"/>
                <a:gd name="T26" fmla="*/ 476 w 1247"/>
                <a:gd name="T27" fmla="*/ 257 h 656"/>
                <a:gd name="T28" fmla="*/ 707 w 1247"/>
                <a:gd name="T29" fmla="*/ 180 h 656"/>
                <a:gd name="T30" fmla="*/ 682 w 1247"/>
                <a:gd name="T31" fmla="*/ 450 h 656"/>
                <a:gd name="T32" fmla="*/ 515 w 1247"/>
                <a:gd name="T33" fmla="*/ 656 h 656"/>
                <a:gd name="T34" fmla="*/ 399 w 1247"/>
                <a:gd name="T35" fmla="*/ 399 h 656"/>
                <a:gd name="T36" fmla="*/ 527 w 1247"/>
                <a:gd name="T37" fmla="*/ 167 h 656"/>
                <a:gd name="T38" fmla="*/ 913 w 1247"/>
                <a:gd name="T39" fmla="*/ 13 h 656"/>
                <a:gd name="T40" fmla="*/ 900 w 1247"/>
                <a:gd name="T41" fmla="*/ 309 h 656"/>
                <a:gd name="T42" fmla="*/ 797 w 1247"/>
                <a:gd name="T43" fmla="*/ 527 h 656"/>
                <a:gd name="T44" fmla="*/ 617 w 1247"/>
                <a:gd name="T45" fmla="*/ 476 h 656"/>
                <a:gd name="T46" fmla="*/ 733 w 1247"/>
                <a:gd name="T47" fmla="*/ 270 h 656"/>
                <a:gd name="T48" fmla="*/ 862 w 1247"/>
                <a:gd name="T49" fmla="*/ 450 h 656"/>
                <a:gd name="T50" fmla="*/ 939 w 1247"/>
                <a:gd name="T51" fmla="*/ 540 h 656"/>
                <a:gd name="T52" fmla="*/ 1209 w 1247"/>
                <a:gd name="T53" fmla="*/ 424 h 656"/>
                <a:gd name="T54" fmla="*/ 1247 w 1247"/>
                <a:gd name="T55" fmla="*/ 283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47" h="656">
                  <a:moveTo>
                    <a:pt x="0" y="630"/>
                  </a:moveTo>
                  <a:lnTo>
                    <a:pt x="65" y="257"/>
                  </a:lnTo>
                  <a:lnTo>
                    <a:pt x="502" y="502"/>
                  </a:lnTo>
                  <a:lnTo>
                    <a:pt x="257" y="604"/>
                  </a:lnTo>
                  <a:lnTo>
                    <a:pt x="257" y="219"/>
                  </a:lnTo>
                  <a:lnTo>
                    <a:pt x="463" y="0"/>
                  </a:lnTo>
                  <a:lnTo>
                    <a:pt x="489" y="180"/>
                  </a:lnTo>
                  <a:lnTo>
                    <a:pt x="309" y="244"/>
                  </a:lnTo>
                  <a:lnTo>
                    <a:pt x="77" y="257"/>
                  </a:lnTo>
                  <a:lnTo>
                    <a:pt x="65" y="64"/>
                  </a:lnTo>
                  <a:lnTo>
                    <a:pt x="463" y="514"/>
                  </a:lnTo>
                  <a:lnTo>
                    <a:pt x="257" y="643"/>
                  </a:lnTo>
                  <a:lnTo>
                    <a:pt x="515" y="347"/>
                  </a:lnTo>
                  <a:lnTo>
                    <a:pt x="476" y="257"/>
                  </a:lnTo>
                  <a:lnTo>
                    <a:pt x="707" y="180"/>
                  </a:lnTo>
                  <a:lnTo>
                    <a:pt x="682" y="450"/>
                  </a:lnTo>
                  <a:lnTo>
                    <a:pt x="515" y="656"/>
                  </a:lnTo>
                  <a:lnTo>
                    <a:pt x="399" y="399"/>
                  </a:lnTo>
                  <a:lnTo>
                    <a:pt x="527" y="167"/>
                  </a:lnTo>
                  <a:lnTo>
                    <a:pt x="913" y="13"/>
                  </a:lnTo>
                  <a:lnTo>
                    <a:pt x="900" y="309"/>
                  </a:lnTo>
                  <a:lnTo>
                    <a:pt x="797" y="527"/>
                  </a:lnTo>
                  <a:lnTo>
                    <a:pt x="617" y="476"/>
                  </a:lnTo>
                  <a:lnTo>
                    <a:pt x="733" y="270"/>
                  </a:lnTo>
                  <a:lnTo>
                    <a:pt x="862" y="450"/>
                  </a:lnTo>
                  <a:lnTo>
                    <a:pt x="939" y="540"/>
                  </a:lnTo>
                  <a:lnTo>
                    <a:pt x="1209" y="424"/>
                  </a:lnTo>
                  <a:lnTo>
                    <a:pt x="1247" y="28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523382" name="AutoShape 118"/>
          <p:cNvSpPr>
            <a:spLocks noChangeArrowheads="1" noTextEdit="1"/>
          </p:cNvSpPr>
          <p:nvPr/>
        </p:nvSpPr>
        <p:spPr bwMode="auto">
          <a:xfrm>
            <a:off x="2411413" y="5445125"/>
            <a:ext cx="1087437" cy="936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cs-CZ"/>
          </a:p>
        </p:txBody>
      </p:sp>
      <p:sp>
        <p:nvSpPr>
          <p:cNvPr id="523383" name="Line 119"/>
          <p:cNvSpPr>
            <a:spLocks noChangeShapeType="1"/>
          </p:cNvSpPr>
          <p:nvPr/>
        </p:nvSpPr>
        <p:spPr bwMode="auto">
          <a:xfrm>
            <a:off x="2555875" y="5661025"/>
            <a:ext cx="804863" cy="7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cs-CZ"/>
          </a:p>
        </p:txBody>
      </p:sp>
      <p:sp>
        <p:nvSpPr>
          <p:cNvPr id="523384" name="Freeform 120"/>
          <p:cNvSpPr>
            <a:spLocks/>
          </p:cNvSpPr>
          <p:nvPr/>
        </p:nvSpPr>
        <p:spPr bwMode="auto">
          <a:xfrm>
            <a:off x="2576513" y="5800725"/>
            <a:ext cx="623887" cy="395288"/>
          </a:xfrm>
          <a:custGeom>
            <a:avLst/>
            <a:gdLst>
              <a:gd name="T0" fmla="*/ 0 w 835"/>
              <a:gd name="T1" fmla="*/ 0 h 167"/>
              <a:gd name="T2" fmla="*/ 668 w 835"/>
              <a:gd name="T3" fmla="*/ 0 h 167"/>
              <a:gd name="T4" fmla="*/ 835 w 835"/>
              <a:gd name="T5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35" h="167">
                <a:moveTo>
                  <a:pt x="0" y="0"/>
                </a:moveTo>
                <a:lnTo>
                  <a:pt x="668" y="0"/>
                </a:lnTo>
                <a:lnTo>
                  <a:pt x="835" y="167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cs-CZ"/>
          </a:p>
        </p:txBody>
      </p:sp>
      <p:graphicFrame>
        <p:nvGraphicFramePr>
          <p:cNvPr id="523385" name="Object 121"/>
          <p:cNvGraphicFramePr>
            <a:graphicFrameLocks noChangeAspect="1"/>
          </p:cNvGraphicFramePr>
          <p:nvPr/>
        </p:nvGraphicFramePr>
        <p:xfrm>
          <a:off x="2124075" y="2420938"/>
          <a:ext cx="1397000" cy="322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394" name="Equation" r:id="rId3" imgW="863225" imgH="203112" progId="Equation.DSMT4">
                  <p:embed/>
                </p:oleObj>
              </mc:Choice>
              <mc:Fallback>
                <p:oleObj name="Equation" r:id="rId3" imgW="863225" imgH="203112" progId="Equation.DSMT4">
                  <p:embed/>
                  <p:pic>
                    <p:nvPicPr>
                      <p:cNvPr id="0" name="Object 1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24075" y="2420938"/>
                        <a:ext cx="1397000" cy="3222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3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3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23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23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23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23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23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23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23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23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23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23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23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23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23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23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23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3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23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23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23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23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23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23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3382" grpId="0" animBg="1"/>
      <p:bldP spid="523383" grpId="0" animBg="1"/>
      <p:bldP spid="523384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0" name="Rectangle 2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24291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29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29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29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29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29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29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29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29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0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0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0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0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0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0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0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0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0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0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1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1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1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1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1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1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1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1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1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1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2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2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2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2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2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2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2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2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2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2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3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3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3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3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3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3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3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3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3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3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4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4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4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43" name="Rectangle 55"/>
          <p:cNvSpPr>
            <a:spLocks noChangeArrowheads="1"/>
          </p:cNvSpPr>
          <p:nvPr/>
        </p:nvSpPr>
        <p:spPr bwMode="auto">
          <a:xfrm>
            <a:off x="250825" y="404813"/>
            <a:ext cx="4249738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5. 2. Rozpadový zákon</a:t>
            </a:r>
          </a:p>
        </p:txBody>
      </p:sp>
      <p:sp>
        <p:nvSpPr>
          <p:cNvPr id="524344" name="Rectangle 56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45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46" name="Rectangle 58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47" name="Rectangle 59"/>
          <p:cNvSpPr>
            <a:spLocks noChangeArrowheads="1"/>
          </p:cNvSpPr>
          <p:nvPr/>
        </p:nvSpPr>
        <p:spPr bwMode="auto">
          <a:xfrm>
            <a:off x="0" y="2090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48" name="Rectangle 60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49" name="Rectangle 61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50" name="Rectangle 62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51" name="Rectangle 63"/>
          <p:cNvSpPr>
            <a:spLocks noChangeArrowheads="1"/>
          </p:cNvSpPr>
          <p:nvPr/>
        </p:nvSpPr>
        <p:spPr bwMode="auto">
          <a:xfrm>
            <a:off x="0" y="2090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4352" name="Rectangle 64"/>
          <p:cNvSpPr>
            <a:spLocks noChangeArrowheads="1"/>
          </p:cNvSpPr>
          <p:nvPr/>
        </p:nvSpPr>
        <p:spPr bwMode="auto">
          <a:xfrm>
            <a:off x="250825" y="908050"/>
            <a:ext cx="7200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přeměny jader typu </a:t>
            </a:r>
            <a:r>
              <a:rPr lang="el-GR" altLang="cs-CZ" sz="1600">
                <a:cs typeface="Arial" charset="0"/>
              </a:rPr>
              <a:t>α</a:t>
            </a:r>
            <a:r>
              <a:rPr lang="cs-CZ" altLang="cs-CZ" sz="1600">
                <a:cs typeface="Arial" charset="0"/>
              </a:rPr>
              <a:t>, </a:t>
            </a:r>
            <a:r>
              <a:rPr lang="el-GR" altLang="cs-CZ" sz="1600">
                <a:cs typeface="Arial" charset="0"/>
              </a:rPr>
              <a:t>β</a:t>
            </a:r>
            <a:r>
              <a:rPr lang="cs-CZ" altLang="cs-CZ" sz="1600">
                <a:cs typeface="Arial" charset="0"/>
              </a:rPr>
              <a:t> – v procesu je skryta obrovská energie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24353" name="Rectangle 65"/>
          <p:cNvSpPr>
            <a:spLocks noChangeArrowheads="1"/>
          </p:cNvSpPr>
          <p:nvPr/>
        </p:nvSpPr>
        <p:spPr bwMode="auto">
          <a:xfrm>
            <a:off x="250825" y="1219200"/>
            <a:ext cx="86423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jeden rozpad  jádra uranu 5 MeV, v 1 gramu je 2,5</a:t>
            </a:r>
            <a:r>
              <a:rPr lang="en-US" altLang="cs-CZ" sz="1600">
                <a:cs typeface="Arial" charset="0"/>
              </a:rPr>
              <a:t>·</a:t>
            </a:r>
            <a:r>
              <a:rPr lang="cs-CZ" altLang="cs-CZ" sz="1600">
                <a:cs typeface="Arial" charset="0"/>
              </a:rPr>
              <a:t>10</a:t>
            </a:r>
            <a:r>
              <a:rPr lang="cs-CZ" altLang="cs-CZ" sz="1600" baseline="30000">
                <a:cs typeface="Arial" charset="0"/>
              </a:rPr>
              <a:t>21</a:t>
            </a:r>
            <a:r>
              <a:rPr lang="cs-CZ" altLang="cs-CZ" sz="1600">
                <a:cs typeface="Arial" charset="0"/>
              </a:rPr>
              <a:t> atomů, při úplném rozpadu by se uvolnila energie 12,5</a:t>
            </a:r>
            <a:r>
              <a:rPr lang="en-US" altLang="cs-CZ" sz="1600">
                <a:cs typeface="Arial" charset="0"/>
              </a:rPr>
              <a:t>·</a:t>
            </a:r>
            <a:r>
              <a:rPr lang="cs-CZ" altLang="cs-CZ" sz="1600">
                <a:cs typeface="Arial" charset="0"/>
              </a:rPr>
              <a:t>10</a:t>
            </a:r>
            <a:r>
              <a:rPr lang="cs-CZ" altLang="cs-CZ" sz="1600" baseline="30000">
                <a:cs typeface="Arial" charset="0"/>
              </a:rPr>
              <a:t>27</a:t>
            </a:r>
            <a:r>
              <a:rPr lang="cs-CZ" altLang="cs-CZ" sz="1600">
                <a:cs typeface="Arial" charset="0"/>
              </a:rPr>
              <a:t> eV = 2</a:t>
            </a:r>
            <a:r>
              <a:rPr lang="en-US" altLang="cs-CZ" sz="1600">
                <a:cs typeface="Arial" charset="0"/>
              </a:rPr>
              <a:t>·</a:t>
            </a:r>
            <a:r>
              <a:rPr lang="cs-CZ" altLang="cs-CZ" sz="1600">
                <a:cs typeface="Arial" charset="0"/>
              </a:rPr>
              <a:t>10</a:t>
            </a:r>
            <a:r>
              <a:rPr lang="cs-CZ" altLang="cs-CZ" sz="1600" baseline="30000">
                <a:cs typeface="Arial" charset="0"/>
              </a:rPr>
              <a:t>9</a:t>
            </a:r>
            <a:r>
              <a:rPr lang="cs-CZ" altLang="cs-CZ" sz="1600">
                <a:cs typeface="Arial" charset="0"/>
              </a:rPr>
              <a:t> J = 550 kWh</a:t>
            </a:r>
            <a:endParaRPr lang="en-US" altLang="cs-CZ">
              <a:cs typeface="Arial" charset="0"/>
            </a:endParaRPr>
          </a:p>
        </p:txBody>
      </p:sp>
      <p:sp>
        <p:nvSpPr>
          <p:cNvPr id="524354" name="Rectangle 66"/>
          <p:cNvSpPr>
            <a:spLocks noChangeArrowheads="1"/>
          </p:cNvSpPr>
          <p:nvPr/>
        </p:nvSpPr>
        <p:spPr bwMode="auto">
          <a:xfrm>
            <a:off x="250825" y="1844675"/>
            <a:ext cx="86423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hledaly se způsoby, jak rozpad urychlit, nedá se však ničím ovlivnit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24355" name="Rectangle 67"/>
          <p:cNvSpPr>
            <a:spLocks noChangeArrowheads="1"/>
          </p:cNvSpPr>
          <p:nvPr/>
        </p:nvSpPr>
        <p:spPr bwMode="auto">
          <a:xfrm>
            <a:off x="250825" y="2370138"/>
            <a:ext cx="55451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aktivita: počet rozpadů za 1 s: </a:t>
            </a:r>
            <a:r>
              <a:rPr lang="cs-CZ" altLang="cs-CZ" sz="1600" i="1"/>
              <a:t>A</a:t>
            </a:r>
            <a:r>
              <a:rPr lang="cs-CZ" altLang="cs-CZ" sz="1600"/>
              <a:t>, jednotkou je 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1 becquerel = 1 bq = 1 rozpad za sekundu</a:t>
            </a:r>
            <a:endParaRPr lang="el-GR" altLang="cs-CZ" sz="1600" i="1">
              <a:cs typeface="Arial" charset="0"/>
              <a:sym typeface="Symbol" pitchFamily="18" charset="2"/>
            </a:endParaRPr>
          </a:p>
        </p:txBody>
      </p:sp>
      <p:sp>
        <p:nvSpPr>
          <p:cNvPr id="524356" name="Rectangle 68"/>
          <p:cNvSpPr>
            <a:spLocks noChangeArrowheads="1"/>
          </p:cNvSpPr>
          <p:nvPr/>
        </p:nvSpPr>
        <p:spPr bwMode="auto">
          <a:xfrm>
            <a:off x="250825" y="3224213"/>
            <a:ext cx="8893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aktivita závisí pouze na druhu radioaktivního se jádra a na počtu jader </a:t>
            </a:r>
            <a:r>
              <a:rPr lang="cs-CZ" altLang="cs-CZ" sz="1600" i="1"/>
              <a:t>N</a:t>
            </a:r>
            <a:r>
              <a:rPr lang="cs-CZ" altLang="cs-CZ" sz="1600"/>
              <a:t>:</a:t>
            </a:r>
            <a:endParaRPr lang="el-GR" altLang="cs-CZ" sz="1600" i="1">
              <a:cs typeface="Arial" charset="0"/>
              <a:sym typeface="Symbol" pitchFamily="18" charset="2"/>
            </a:endParaRPr>
          </a:p>
        </p:txBody>
      </p:sp>
      <p:graphicFrame>
        <p:nvGraphicFramePr>
          <p:cNvPr id="524357" name="Object 69"/>
          <p:cNvGraphicFramePr>
            <a:graphicFrameLocks noChangeAspect="1"/>
          </p:cNvGraphicFramePr>
          <p:nvPr/>
        </p:nvGraphicFramePr>
        <p:xfrm>
          <a:off x="234950" y="3703638"/>
          <a:ext cx="15240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387" name="Equation" r:id="rId3" imgW="1523880" imgH="571320" progId="Equation.DSMT4">
                  <p:embed/>
                </p:oleObj>
              </mc:Choice>
              <mc:Fallback>
                <p:oleObj name="Equation" r:id="rId3" imgW="1523880" imgH="571320" progId="Equation.DSMT4">
                  <p:embed/>
                  <p:pic>
                    <p:nvPicPr>
                      <p:cNvPr id="0" name="Object 6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4950" y="3703638"/>
                        <a:ext cx="15240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4358" name="Rectangle 70"/>
          <p:cNvSpPr>
            <a:spLocks noChangeArrowheads="1"/>
          </p:cNvSpPr>
          <p:nvPr/>
        </p:nvSpPr>
        <p:spPr bwMode="auto">
          <a:xfrm>
            <a:off x="250825" y="4508500"/>
            <a:ext cx="5616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rozpadová konstanta, pro různé nuklidy 10</a:t>
            </a:r>
            <a:r>
              <a:rPr lang="cs-CZ" altLang="cs-CZ" sz="1600" baseline="30000">
                <a:cs typeface="Arial" charset="0"/>
              </a:rPr>
              <a:t>-30</a:t>
            </a:r>
            <a:r>
              <a:rPr lang="cs-CZ" altLang="cs-CZ" sz="1600">
                <a:cs typeface="Arial" charset="0"/>
              </a:rPr>
              <a:t> až 10</a:t>
            </a:r>
            <a:r>
              <a:rPr lang="cs-CZ" altLang="cs-CZ" sz="1600" baseline="30000">
                <a:cs typeface="Arial" charset="0"/>
              </a:rPr>
              <a:t>20</a:t>
            </a:r>
            <a:r>
              <a:rPr lang="cs-CZ" altLang="cs-CZ" sz="1600">
                <a:cs typeface="Arial" charset="0"/>
              </a:rPr>
              <a:t> s</a:t>
            </a:r>
            <a:r>
              <a:rPr lang="cs-CZ" altLang="cs-CZ" sz="1600" baseline="30000">
                <a:cs typeface="Arial" charset="0"/>
              </a:rPr>
              <a:t>-1</a:t>
            </a:r>
            <a:endParaRPr lang="el-GR" altLang="cs-CZ" sz="1600" baseline="30000">
              <a:cs typeface="Arial" charset="0"/>
              <a:sym typeface="Symbol" pitchFamily="18" charset="2"/>
            </a:endParaRPr>
          </a:p>
        </p:txBody>
      </p:sp>
      <p:sp>
        <p:nvSpPr>
          <p:cNvPr id="524359" name="Line 71"/>
          <p:cNvSpPr>
            <a:spLocks noChangeShapeType="1"/>
          </p:cNvSpPr>
          <p:nvPr/>
        </p:nvSpPr>
        <p:spPr bwMode="auto">
          <a:xfrm flipH="1">
            <a:off x="1171575" y="4149725"/>
            <a:ext cx="288925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24360" name="Rectangle 72"/>
          <p:cNvSpPr>
            <a:spLocks noChangeArrowheads="1"/>
          </p:cNvSpPr>
          <p:nvPr/>
        </p:nvSpPr>
        <p:spPr bwMode="auto">
          <a:xfrm>
            <a:off x="250825" y="5157788"/>
            <a:ext cx="5616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z diferenciální rovnice </a:t>
            </a:r>
            <a:r>
              <a:rPr lang="cs-CZ" altLang="cs-CZ" sz="1600">
                <a:cs typeface="Arial" charset="0"/>
                <a:sym typeface="Symbol" pitchFamily="18" charset="2"/>
              </a:rPr>
              <a:t> rozpadový zákon</a:t>
            </a:r>
            <a:endParaRPr lang="cs-CZ" altLang="cs-CZ" sz="1600" baseline="300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24361" name="Object 73"/>
          <p:cNvGraphicFramePr>
            <a:graphicFrameLocks noChangeAspect="1"/>
          </p:cNvGraphicFramePr>
          <p:nvPr/>
        </p:nvGraphicFramePr>
        <p:xfrm>
          <a:off x="2916238" y="5734050"/>
          <a:ext cx="3219450" cy="925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388" name="Equation" r:id="rId5" imgW="1193760" imgH="342720" progId="Equation.DSMT4">
                  <p:embed/>
                </p:oleObj>
              </mc:Choice>
              <mc:Fallback>
                <p:oleObj name="Equation" r:id="rId5" imgW="1193760" imgH="342720" progId="Equation.DSMT4">
                  <p:embed/>
                  <p:pic>
                    <p:nvPicPr>
                      <p:cNvPr id="0" name="Object 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238" y="5734050"/>
                        <a:ext cx="3219450" cy="925513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57150">
                        <a:solidFill>
                          <a:srgbClr val="FFFF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4362" name="Object 74"/>
          <p:cNvGraphicFramePr>
            <a:graphicFrameLocks noChangeAspect="1"/>
          </p:cNvGraphicFramePr>
          <p:nvPr/>
        </p:nvGraphicFramePr>
        <p:xfrm>
          <a:off x="6754813" y="5991225"/>
          <a:ext cx="1333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389" name="Equation" r:id="rId7" imgW="1333440" imgH="342720" progId="Equation.DSMT4">
                  <p:embed/>
                </p:oleObj>
              </mc:Choice>
              <mc:Fallback>
                <p:oleObj name="Equation" r:id="rId7" imgW="1333440" imgH="342720" progId="Equation.DSMT4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54813" y="5991225"/>
                        <a:ext cx="1333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2434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2434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24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24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24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24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24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524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524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524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524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24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24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24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24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524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4343" grpId="0"/>
      <p:bldP spid="524352" grpId="0"/>
      <p:bldP spid="524353" grpId="0"/>
      <p:bldP spid="524354" grpId="0"/>
      <p:bldP spid="524355" grpId="0"/>
      <p:bldP spid="524356" grpId="0"/>
      <p:bldP spid="524358" grpId="0"/>
      <p:bldP spid="524359" grpId="0" animBg="1"/>
      <p:bldP spid="524360" grpId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4" name="Rectangle 2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25315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1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1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1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1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2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2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2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2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2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2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2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2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2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2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3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3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3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3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3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3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3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3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3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3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4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4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4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4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4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4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4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4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4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4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5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5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5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5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5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5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5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5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5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5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6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6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6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6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6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6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6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67" name="Rectangle 55"/>
          <p:cNvSpPr>
            <a:spLocks noChangeArrowheads="1"/>
          </p:cNvSpPr>
          <p:nvPr/>
        </p:nvSpPr>
        <p:spPr bwMode="auto">
          <a:xfrm>
            <a:off x="250825" y="260350"/>
            <a:ext cx="42497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2. Rozpadový zákon</a:t>
            </a:r>
          </a:p>
        </p:txBody>
      </p:sp>
      <p:sp>
        <p:nvSpPr>
          <p:cNvPr id="525368" name="Rectangle 56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69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70" name="Rectangle 58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71" name="Rectangle 59"/>
          <p:cNvSpPr>
            <a:spLocks noChangeArrowheads="1"/>
          </p:cNvSpPr>
          <p:nvPr/>
        </p:nvSpPr>
        <p:spPr bwMode="auto">
          <a:xfrm>
            <a:off x="0" y="2090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72" name="Rectangle 60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73" name="Rectangle 61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74" name="Rectangle 62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5375" name="Rectangle 63"/>
          <p:cNvSpPr>
            <a:spLocks noChangeArrowheads="1"/>
          </p:cNvSpPr>
          <p:nvPr/>
        </p:nvSpPr>
        <p:spPr bwMode="auto">
          <a:xfrm>
            <a:off x="0" y="2090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pic>
        <p:nvPicPr>
          <p:cNvPr id="525376" name="Picture 64" descr="fig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9088" y="1293813"/>
            <a:ext cx="3744912" cy="53038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5377" name="Rectangle 65"/>
          <p:cNvSpPr>
            <a:spLocks noChangeArrowheads="1"/>
          </p:cNvSpPr>
          <p:nvPr/>
        </p:nvSpPr>
        <p:spPr bwMode="auto">
          <a:xfrm>
            <a:off x="250825" y="620713"/>
            <a:ext cx="87137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Místo nepraktické rozpadové konstanty se spíše používá „poločas rozpadu“: </a:t>
            </a:r>
            <a:r>
              <a:rPr lang="cs-CZ" altLang="cs-CZ" sz="1600" i="1"/>
              <a:t>T</a:t>
            </a:r>
            <a:r>
              <a:rPr lang="cs-CZ" altLang="cs-CZ" sz="1600"/>
              <a:t> - doba, za kterou se rozpadne právě polovina původního počtu radioaktivních atomů.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25378" name="Object 66"/>
          <p:cNvGraphicFramePr>
            <a:graphicFrameLocks noChangeAspect="1"/>
          </p:cNvGraphicFramePr>
          <p:nvPr/>
        </p:nvGraphicFramePr>
        <p:xfrm>
          <a:off x="323850" y="1341438"/>
          <a:ext cx="13462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5412" name="Equation" r:id="rId4" imgW="1346040" imgH="571320" progId="Equation.DSMT4">
                  <p:embed/>
                </p:oleObj>
              </mc:Choice>
              <mc:Fallback>
                <p:oleObj name="Equation" r:id="rId4" imgW="1346040" imgH="57132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3850" y="1341438"/>
                        <a:ext cx="13462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5379" name="Object 67"/>
          <p:cNvGraphicFramePr>
            <a:graphicFrameLocks noChangeAspect="1"/>
          </p:cNvGraphicFramePr>
          <p:nvPr/>
        </p:nvGraphicFramePr>
        <p:xfrm>
          <a:off x="2684463" y="1341438"/>
          <a:ext cx="800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5413" name="Equation" r:id="rId6" imgW="799920" imgH="571320" progId="Equation.DSMT4">
                  <p:embed/>
                </p:oleObj>
              </mc:Choice>
              <mc:Fallback>
                <p:oleObj name="Equation" r:id="rId6" imgW="799920" imgH="571320" progId="Equation.DSMT4">
                  <p:embed/>
                  <p:pic>
                    <p:nvPicPr>
                      <p:cNvPr id="0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84463" y="1341438"/>
                        <a:ext cx="800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5380" name="Rectangle 68"/>
          <p:cNvSpPr>
            <a:spLocks noChangeArrowheads="1"/>
          </p:cNvSpPr>
          <p:nvPr/>
        </p:nvSpPr>
        <p:spPr bwMode="auto">
          <a:xfrm>
            <a:off x="179388" y="2349500"/>
            <a:ext cx="5041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pro různé nuklidy je </a:t>
            </a:r>
            <a:r>
              <a:rPr lang="cs-CZ" altLang="cs-CZ" sz="1600" i="1"/>
              <a:t>T</a:t>
            </a:r>
            <a:r>
              <a:rPr lang="cs-CZ" altLang="cs-CZ" sz="1600"/>
              <a:t> od 10</a:t>
            </a:r>
            <a:r>
              <a:rPr lang="cs-CZ" altLang="cs-CZ" sz="1600" baseline="30000"/>
              <a:t>-20</a:t>
            </a:r>
            <a:r>
              <a:rPr lang="cs-CZ" altLang="cs-CZ" sz="1600"/>
              <a:t> s do 10</a:t>
            </a:r>
            <a:r>
              <a:rPr lang="cs-CZ" altLang="cs-CZ" sz="1600" baseline="30000"/>
              <a:t>20</a:t>
            </a:r>
            <a:r>
              <a:rPr lang="cs-CZ" altLang="cs-CZ" sz="1600"/>
              <a:t> roků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25381" name="Rectangle 69"/>
          <p:cNvSpPr>
            <a:spLocks noChangeArrowheads="1"/>
          </p:cNvSpPr>
          <p:nvPr/>
        </p:nvSpPr>
        <p:spPr bwMode="auto">
          <a:xfrm>
            <a:off x="179388" y="2876550"/>
            <a:ext cx="2305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střední doba života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25382" name="Object 70"/>
          <p:cNvGraphicFramePr>
            <a:graphicFrameLocks noChangeAspect="1"/>
          </p:cNvGraphicFramePr>
          <p:nvPr/>
        </p:nvGraphicFramePr>
        <p:xfrm>
          <a:off x="2576513" y="2786063"/>
          <a:ext cx="5842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5414" name="Equation" r:id="rId8" imgW="583920" imgH="571320" progId="Equation.DSMT4">
                  <p:embed/>
                </p:oleObj>
              </mc:Choice>
              <mc:Fallback>
                <p:oleObj name="Equation" r:id="rId8" imgW="583920" imgH="57132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76513" y="2786063"/>
                        <a:ext cx="5842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5383" name="Rectangle 71"/>
          <p:cNvSpPr>
            <a:spLocks noChangeArrowheads="1"/>
          </p:cNvSpPr>
          <p:nvPr/>
        </p:nvSpPr>
        <p:spPr bwMode="auto">
          <a:xfrm>
            <a:off x="179388" y="3306763"/>
            <a:ext cx="50419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problém: proč se nerozpadnou najednou všechny radioaktivní atomy?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25384" name="Rectangle 72"/>
          <p:cNvSpPr>
            <a:spLocks noChangeArrowheads="1"/>
          </p:cNvSpPr>
          <p:nvPr/>
        </p:nvSpPr>
        <p:spPr bwMode="auto">
          <a:xfrm>
            <a:off x="179388" y="3905250"/>
            <a:ext cx="504190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pravděpodobnostní charakter rozpadu napovídá, že se jedná o kvantově mechanické děje: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>
                <a:cs typeface="Arial" charset="0"/>
                <a:sym typeface="Symbol" pitchFamily="18" charset="2"/>
              </a:rPr>
              <a:t> </a:t>
            </a:r>
            <a:r>
              <a:rPr lang="el-GR" altLang="cs-CZ" sz="1600">
                <a:cs typeface="Arial" charset="0"/>
                <a:sym typeface="Symbol" pitchFamily="18" charset="2"/>
              </a:rPr>
              <a:t>α</a:t>
            </a:r>
            <a:r>
              <a:rPr lang="cs-CZ" altLang="cs-CZ" sz="1600">
                <a:cs typeface="Arial" charset="0"/>
                <a:sym typeface="Symbol" pitchFamily="18" charset="2"/>
              </a:rPr>
              <a:t> rozpad je tunelovým jevem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>
                <a:cs typeface="Arial" charset="0"/>
                <a:sym typeface="Symbol" pitchFamily="18" charset="2"/>
              </a:rPr>
              <a:t> </a:t>
            </a:r>
            <a:r>
              <a:rPr lang="el-GR" altLang="cs-CZ" sz="1600">
                <a:cs typeface="Arial" charset="0"/>
                <a:sym typeface="Symbol" pitchFamily="18" charset="2"/>
              </a:rPr>
              <a:t>β</a:t>
            </a:r>
            <a:r>
              <a:rPr lang="cs-CZ" altLang="cs-CZ" sz="1600">
                <a:cs typeface="Arial" charset="0"/>
                <a:sym typeface="Symbol" pitchFamily="18" charset="2"/>
              </a:rPr>
              <a:t> rozpad je projevem slabých interakcí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pic>
        <p:nvPicPr>
          <p:cNvPr id="525387" name="Picture 75" descr="rozpad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2708275"/>
            <a:ext cx="6589712" cy="3371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5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25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25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25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5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253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5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5253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5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25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525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525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525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5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525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5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5377" grpId="0"/>
      <p:bldP spid="525380" grpId="0"/>
      <p:bldP spid="525381" grpId="0"/>
      <p:bldP spid="525383" grpId="0"/>
      <p:bldP spid="525384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2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26339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4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4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4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4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4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4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4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4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4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4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5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5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5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5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5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5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5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5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5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5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6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6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6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6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6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6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6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6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6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6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7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7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7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7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7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7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7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7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7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7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8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8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8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8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8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8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8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8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8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8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9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91" name="Rectangle 55"/>
          <p:cNvSpPr>
            <a:spLocks noChangeArrowheads="1"/>
          </p:cNvSpPr>
          <p:nvPr/>
        </p:nvSpPr>
        <p:spPr bwMode="auto">
          <a:xfrm>
            <a:off x="250825" y="260350"/>
            <a:ext cx="42497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5. 3. Radioaktivní přeměny</a:t>
            </a:r>
          </a:p>
        </p:txBody>
      </p:sp>
      <p:sp>
        <p:nvSpPr>
          <p:cNvPr id="526392" name="Rectangle 56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93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94" name="Rectangle 58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95" name="Rectangle 59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96" name="Rectangle 60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97" name="Rectangle 61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6398" name="Rectangle 62"/>
          <p:cNvSpPr>
            <a:spLocks noChangeArrowheads="1"/>
          </p:cNvSpPr>
          <p:nvPr/>
        </p:nvSpPr>
        <p:spPr bwMode="auto">
          <a:xfrm>
            <a:off x="179388" y="887413"/>
            <a:ext cx="83534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Rutherford: radioaktivní záření je projevem přeměny (rozpadu) atomových jader.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26399" name="Object 63"/>
          <p:cNvGraphicFramePr>
            <a:graphicFrameLocks noChangeAspect="1"/>
          </p:cNvGraphicFramePr>
          <p:nvPr/>
        </p:nvGraphicFramePr>
        <p:xfrm>
          <a:off x="179388" y="1412875"/>
          <a:ext cx="2209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479" name="Equation" r:id="rId3" imgW="2209680" imgH="431640" progId="Equation.DSMT4">
                  <p:embed/>
                </p:oleObj>
              </mc:Choice>
              <mc:Fallback>
                <p:oleObj name="Equation" r:id="rId3" imgW="2209680" imgH="43164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1412875"/>
                        <a:ext cx="2209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6400" name="Rectangle 64"/>
          <p:cNvSpPr>
            <a:spLocks noChangeArrowheads="1"/>
          </p:cNvSpPr>
          <p:nvPr/>
        </p:nvSpPr>
        <p:spPr bwMode="auto">
          <a:xfrm>
            <a:off x="179388" y="2060575"/>
            <a:ext cx="86407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přirozená radioaktivita: radioaktivita nuklidů vyskytujících se v přírodě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26401" name="Rectangle 65"/>
          <p:cNvSpPr>
            <a:spLocks noChangeArrowheads="1"/>
          </p:cNvSpPr>
          <p:nvPr/>
        </p:nvSpPr>
        <p:spPr bwMode="auto">
          <a:xfrm>
            <a:off x="179388" y="2516188"/>
            <a:ext cx="25209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nejtěžší stabilní nuklid: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26402" name="Rectangle 66"/>
          <p:cNvSpPr>
            <a:spLocks noChangeArrowheads="1"/>
          </p:cNvSpPr>
          <p:nvPr/>
        </p:nvSpPr>
        <p:spPr bwMode="auto">
          <a:xfrm>
            <a:off x="3419475" y="2516188"/>
            <a:ext cx="5041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od            jsou všechny prvky radioaktivní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26403" name="Rectangle 67"/>
          <p:cNvSpPr>
            <a:spLocks noChangeArrowheads="1"/>
          </p:cNvSpPr>
          <p:nvPr/>
        </p:nvSpPr>
        <p:spPr bwMode="auto">
          <a:xfrm>
            <a:off x="179388" y="2852738"/>
            <a:ext cx="87137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>
                <a:cs typeface="Arial" charset="0"/>
                <a:sym typeface="Symbol" pitchFamily="18" charset="2"/>
              </a:rPr>
              <a:t>A</a:t>
            </a:r>
            <a:r>
              <a:rPr lang="cs-CZ" altLang="cs-CZ" sz="1600">
                <a:cs typeface="Arial" charset="0"/>
                <a:sym typeface="Symbol" pitchFamily="18" charset="2"/>
              </a:rPr>
              <a:t> se při obou druzích radioaktivní přeměny mění buď o 4 nebo se nemění.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26404" name="Object 68"/>
          <p:cNvGraphicFramePr>
            <a:graphicFrameLocks noChangeAspect="1"/>
          </p:cNvGraphicFramePr>
          <p:nvPr/>
        </p:nvGraphicFramePr>
        <p:xfrm>
          <a:off x="3563938" y="1412875"/>
          <a:ext cx="26797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480" name="Equation" r:id="rId5" imgW="2679480" imgH="444240" progId="Equation.DSMT4">
                  <p:embed/>
                </p:oleObj>
              </mc:Choice>
              <mc:Fallback>
                <p:oleObj name="Equation" r:id="rId5" imgW="2679480" imgH="44424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63938" y="1412875"/>
                        <a:ext cx="26797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6405" name="Object 69"/>
          <p:cNvGraphicFramePr>
            <a:graphicFrameLocks noChangeAspect="1"/>
          </p:cNvGraphicFramePr>
          <p:nvPr/>
        </p:nvGraphicFramePr>
        <p:xfrm>
          <a:off x="2700338" y="2522538"/>
          <a:ext cx="495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481" name="Equation" r:id="rId7" imgW="495000" imgH="330120" progId="Equation.DSMT4">
                  <p:embed/>
                </p:oleObj>
              </mc:Choice>
              <mc:Fallback>
                <p:oleObj name="Equation" r:id="rId7" imgW="495000" imgH="330120" progId="Equation.DSMT4">
                  <p:embed/>
                  <p:pic>
                    <p:nvPicPr>
                      <p:cNvPr id="0" name="Object 6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00338" y="2522538"/>
                        <a:ext cx="495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6406" name="Object 70"/>
          <p:cNvGraphicFramePr>
            <a:graphicFrameLocks noChangeAspect="1"/>
          </p:cNvGraphicFramePr>
          <p:nvPr/>
        </p:nvGraphicFramePr>
        <p:xfrm>
          <a:off x="3851275" y="2522538"/>
          <a:ext cx="495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482" name="Equation" r:id="rId9" imgW="495000" imgH="330120" progId="Equation.DSMT4">
                  <p:embed/>
                </p:oleObj>
              </mc:Choice>
              <mc:Fallback>
                <p:oleObj name="Equation" r:id="rId9" imgW="495000" imgH="33012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51275" y="2522538"/>
                        <a:ext cx="495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6407" name="Rectangle 71"/>
          <p:cNvSpPr>
            <a:spLocks noChangeArrowheads="1"/>
          </p:cNvSpPr>
          <p:nvPr/>
        </p:nvSpPr>
        <p:spPr bwMode="auto">
          <a:xfrm>
            <a:off x="179388" y="3213100"/>
            <a:ext cx="72723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přirozeně radioaktivní nuklidy jsou proto součástí 4 radioaktivních řad: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26408" name="Rectangle 72"/>
          <p:cNvSpPr>
            <a:spLocks noChangeArrowheads="1"/>
          </p:cNvSpPr>
          <p:nvPr/>
        </p:nvSpPr>
        <p:spPr bwMode="auto">
          <a:xfrm>
            <a:off x="179388" y="3860800"/>
            <a:ext cx="7272337" cy="204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lnSpc>
                <a:spcPct val="200000"/>
              </a:lnSpc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: thoriová</a:t>
            </a:r>
          </a:p>
          <a:p>
            <a:pPr algn="l">
              <a:lnSpc>
                <a:spcPct val="200000"/>
              </a:lnSpc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+1: neptuniová</a:t>
            </a:r>
          </a:p>
          <a:p>
            <a:pPr algn="l">
              <a:lnSpc>
                <a:spcPct val="200000"/>
              </a:lnSpc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+2: uranová</a:t>
            </a:r>
          </a:p>
          <a:p>
            <a:pPr algn="l">
              <a:lnSpc>
                <a:spcPct val="200000"/>
              </a:lnSpc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+3: aktiniová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26409" name="Object 73"/>
          <p:cNvGraphicFramePr>
            <a:graphicFrameLocks noChangeAspect="1"/>
          </p:cNvGraphicFramePr>
          <p:nvPr/>
        </p:nvGraphicFramePr>
        <p:xfrm>
          <a:off x="3779838" y="4076700"/>
          <a:ext cx="1524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483" name="Equation" r:id="rId11" imgW="1523880" imgH="330120" progId="Equation.DSMT4">
                  <p:embed/>
                </p:oleObj>
              </mc:Choice>
              <mc:Fallback>
                <p:oleObj name="Equation" r:id="rId11" imgW="1523880" imgH="330120" progId="Equation.DSMT4">
                  <p:embed/>
                  <p:pic>
                    <p:nvPicPr>
                      <p:cNvPr id="0" name="Object 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79838" y="4076700"/>
                        <a:ext cx="1524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6410" name="Object 74"/>
          <p:cNvGraphicFramePr>
            <a:graphicFrameLocks noChangeAspect="1"/>
          </p:cNvGraphicFramePr>
          <p:nvPr/>
        </p:nvGraphicFramePr>
        <p:xfrm>
          <a:off x="3779838" y="4581525"/>
          <a:ext cx="14351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484" name="Equation" r:id="rId13" imgW="1434960" imgH="330120" progId="Equation.DSMT4">
                  <p:embed/>
                </p:oleObj>
              </mc:Choice>
              <mc:Fallback>
                <p:oleObj name="Equation" r:id="rId13" imgW="1434960" imgH="330120" progId="Equation.DSMT4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79838" y="4581525"/>
                        <a:ext cx="14351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6411" name="Object 75"/>
          <p:cNvGraphicFramePr>
            <a:graphicFrameLocks noChangeAspect="1"/>
          </p:cNvGraphicFramePr>
          <p:nvPr/>
        </p:nvGraphicFramePr>
        <p:xfrm>
          <a:off x="3779838" y="5084763"/>
          <a:ext cx="1384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485" name="Equation" r:id="rId15" imgW="1384200" imgH="330120" progId="Equation.DSMT4">
                  <p:embed/>
                </p:oleObj>
              </mc:Choice>
              <mc:Fallback>
                <p:oleObj name="Equation" r:id="rId15" imgW="1384200" imgH="330120" progId="Equation.DSMT4">
                  <p:embed/>
                  <p:pic>
                    <p:nvPicPr>
                      <p:cNvPr id="0" name="Object 7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79838" y="5084763"/>
                        <a:ext cx="1384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6412" name="Object 76"/>
          <p:cNvGraphicFramePr>
            <a:graphicFrameLocks noChangeAspect="1"/>
          </p:cNvGraphicFramePr>
          <p:nvPr/>
        </p:nvGraphicFramePr>
        <p:xfrm>
          <a:off x="3779838" y="5589588"/>
          <a:ext cx="1384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486" name="Equation" r:id="rId17" imgW="1384200" imgH="330120" progId="Equation.DSMT4">
                  <p:embed/>
                </p:oleObj>
              </mc:Choice>
              <mc:Fallback>
                <p:oleObj name="Equation" r:id="rId17" imgW="1384200" imgH="330120" progId="Equation.DSMT4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79838" y="5589588"/>
                        <a:ext cx="1384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6413" name="Rectangle 77"/>
          <p:cNvSpPr>
            <a:spLocks noChangeArrowheads="1"/>
          </p:cNvSpPr>
          <p:nvPr/>
        </p:nvSpPr>
        <p:spPr bwMode="auto">
          <a:xfrm>
            <a:off x="5508625" y="4581525"/>
            <a:ext cx="27352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 přírodě již neexistuje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26414" name="Rectangle 78"/>
          <p:cNvSpPr>
            <a:spLocks noChangeArrowheads="1"/>
          </p:cNvSpPr>
          <p:nvPr/>
        </p:nvSpPr>
        <p:spPr bwMode="auto">
          <a:xfrm>
            <a:off x="323850" y="6237288"/>
            <a:ext cx="85693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lze jednoduše vypočítat, ke kolika přeměnám </a:t>
            </a:r>
            <a:r>
              <a:rPr lang="el-GR" altLang="cs-CZ" sz="1600">
                <a:cs typeface="Arial" charset="0"/>
              </a:rPr>
              <a:t>α</a:t>
            </a:r>
            <a:r>
              <a:rPr lang="cs-CZ" altLang="cs-CZ" sz="1600">
                <a:cs typeface="Arial" charset="0"/>
              </a:rPr>
              <a:t> a ke kolika přeměnám </a:t>
            </a:r>
            <a:r>
              <a:rPr lang="el-GR" altLang="cs-CZ" sz="1600">
                <a:cs typeface="Arial" charset="0"/>
              </a:rPr>
              <a:t>β</a:t>
            </a:r>
            <a:r>
              <a:rPr lang="cs-CZ" altLang="cs-CZ" sz="1600">
                <a:cs typeface="Arial" charset="0"/>
              </a:rPr>
              <a:t> v řadě došlo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 tmFilter="0, 0; .2, .5; .8, .5; 1, 0"/>
                                        <p:tgtEl>
                                          <p:spTgt spid="5263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500" autoRev="1" fill="hold"/>
                                        <p:tgtEl>
                                          <p:spTgt spid="5263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26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3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6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26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6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6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26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6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26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526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526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526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526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526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526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526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26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26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26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26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526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26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26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6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26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526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526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526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526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6391" grpId="0"/>
      <p:bldP spid="526398" grpId="0"/>
      <p:bldP spid="526400" grpId="0"/>
      <p:bldP spid="526401" grpId="0"/>
      <p:bldP spid="526402" grpId="0"/>
      <p:bldP spid="526403" grpId="0"/>
      <p:bldP spid="526407" grpId="0"/>
      <p:bldP spid="526408" grpId="0"/>
      <p:bldP spid="526413" grpId="0"/>
      <p:bldP spid="526414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2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27363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6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6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6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6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6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6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7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7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7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7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7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7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7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7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7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7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8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8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8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8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8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8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8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8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8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8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9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9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9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9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9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9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9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9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9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39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0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0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0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0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0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0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0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0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0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0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1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1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1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1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1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15" name="Rectangle 55"/>
          <p:cNvSpPr>
            <a:spLocks noChangeArrowheads="1"/>
          </p:cNvSpPr>
          <p:nvPr/>
        </p:nvSpPr>
        <p:spPr bwMode="auto">
          <a:xfrm>
            <a:off x="250825" y="260350"/>
            <a:ext cx="42497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3. Radioaktivní přeměny</a:t>
            </a:r>
          </a:p>
        </p:txBody>
      </p:sp>
      <p:sp>
        <p:nvSpPr>
          <p:cNvPr id="527416" name="Rectangle 56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17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18" name="Rectangle 58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19" name="Rectangle 59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20" name="Rectangle 60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21" name="Rectangle 61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7422" name="Rectangle 62"/>
          <p:cNvSpPr>
            <a:spLocks noChangeArrowheads="1"/>
          </p:cNvSpPr>
          <p:nvPr/>
        </p:nvSpPr>
        <p:spPr bwMode="auto">
          <a:xfrm>
            <a:off x="250825" y="620713"/>
            <a:ext cx="30241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: thoriová</a:t>
            </a:r>
          </a:p>
        </p:txBody>
      </p:sp>
      <p:graphicFrame>
        <p:nvGraphicFramePr>
          <p:cNvPr id="527423" name="Object 63"/>
          <p:cNvGraphicFramePr>
            <a:graphicFrameLocks noChangeAspect="1"/>
          </p:cNvGraphicFramePr>
          <p:nvPr/>
        </p:nvGraphicFramePr>
        <p:xfrm>
          <a:off x="755650" y="981075"/>
          <a:ext cx="1524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472" name="Equation" r:id="rId3" imgW="1523880" imgH="330120" progId="Equation.DSMT4">
                  <p:embed/>
                </p:oleObj>
              </mc:Choice>
              <mc:Fallback>
                <p:oleObj name="Equation" r:id="rId3" imgW="1523880" imgH="3301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650" y="981075"/>
                        <a:ext cx="1524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7424" name="Object 64"/>
          <p:cNvGraphicFramePr>
            <a:graphicFrameLocks noChangeAspect="1"/>
          </p:cNvGraphicFramePr>
          <p:nvPr/>
        </p:nvGraphicFramePr>
        <p:xfrm>
          <a:off x="827088" y="1773238"/>
          <a:ext cx="14351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473" name="Equation" r:id="rId5" imgW="1434960" imgH="330120" progId="Equation.DSMT4">
                  <p:embed/>
                </p:oleObj>
              </mc:Choice>
              <mc:Fallback>
                <p:oleObj name="Equation" r:id="rId5" imgW="1434960" imgH="33012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1773238"/>
                        <a:ext cx="14351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7425" name="Object 65"/>
          <p:cNvGraphicFramePr>
            <a:graphicFrameLocks noChangeAspect="1"/>
          </p:cNvGraphicFramePr>
          <p:nvPr/>
        </p:nvGraphicFramePr>
        <p:xfrm>
          <a:off x="827088" y="2852738"/>
          <a:ext cx="1384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474" name="Equation" r:id="rId7" imgW="1384200" imgH="330120" progId="Equation.DSMT4">
                  <p:embed/>
                </p:oleObj>
              </mc:Choice>
              <mc:Fallback>
                <p:oleObj name="Equation" r:id="rId7" imgW="1384200" imgH="33012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2852738"/>
                        <a:ext cx="1384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7426" name="Object 66"/>
          <p:cNvGraphicFramePr>
            <a:graphicFrameLocks noChangeAspect="1"/>
          </p:cNvGraphicFramePr>
          <p:nvPr/>
        </p:nvGraphicFramePr>
        <p:xfrm>
          <a:off x="827088" y="3716338"/>
          <a:ext cx="1384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475" name="Equation" r:id="rId9" imgW="1384200" imgH="330120" progId="Equation.DSMT4">
                  <p:embed/>
                </p:oleObj>
              </mc:Choice>
              <mc:Fallback>
                <p:oleObj name="Equation" r:id="rId9" imgW="1384200" imgH="33012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3716338"/>
                        <a:ext cx="1384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7427" name="Rectangle 67"/>
          <p:cNvSpPr>
            <a:spLocks noChangeArrowheads="1"/>
          </p:cNvSpPr>
          <p:nvPr/>
        </p:nvSpPr>
        <p:spPr bwMode="auto">
          <a:xfrm>
            <a:off x="250825" y="1341438"/>
            <a:ext cx="31686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+1: neptuniová</a:t>
            </a:r>
          </a:p>
        </p:txBody>
      </p:sp>
      <p:sp>
        <p:nvSpPr>
          <p:cNvPr id="527428" name="Rectangle 68"/>
          <p:cNvSpPr>
            <a:spLocks noChangeArrowheads="1"/>
          </p:cNvSpPr>
          <p:nvPr/>
        </p:nvSpPr>
        <p:spPr bwMode="auto">
          <a:xfrm>
            <a:off x="250825" y="3213100"/>
            <a:ext cx="30972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+3: aktiniová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27429" name="Rectangle 69"/>
          <p:cNvSpPr>
            <a:spLocks noChangeArrowheads="1"/>
          </p:cNvSpPr>
          <p:nvPr/>
        </p:nvSpPr>
        <p:spPr bwMode="auto">
          <a:xfrm>
            <a:off x="250825" y="2339975"/>
            <a:ext cx="2952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+2: uranová</a:t>
            </a:r>
            <a:endParaRPr lang="el-GR" altLang="cs-CZ" sz="1600"/>
          </a:p>
        </p:txBody>
      </p:sp>
      <p:sp>
        <p:nvSpPr>
          <p:cNvPr id="527430" name="Rectangle 70"/>
          <p:cNvSpPr>
            <a:spLocks noChangeArrowheads="1"/>
          </p:cNvSpPr>
          <p:nvPr/>
        </p:nvSpPr>
        <p:spPr bwMode="auto">
          <a:xfrm>
            <a:off x="3203575" y="908050"/>
            <a:ext cx="288925" cy="288925"/>
          </a:xfrm>
          <a:prstGeom prst="rect">
            <a:avLst/>
          </a:prstGeom>
          <a:solidFill>
            <a:srgbClr val="008000"/>
          </a:solidFill>
          <a:ln w="9525">
            <a:solidFill>
              <a:srgbClr val="FFFF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27431" name="Rectangle 71"/>
          <p:cNvSpPr>
            <a:spLocks noChangeArrowheads="1"/>
          </p:cNvSpPr>
          <p:nvPr/>
        </p:nvSpPr>
        <p:spPr bwMode="auto">
          <a:xfrm>
            <a:off x="3203575" y="1844675"/>
            <a:ext cx="288925" cy="288925"/>
          </a:xfrm>
          <a:prstGeom prst="rect">
            <a:avLst/>
          </a:prstGeom>
          <a:solidFill>
            <a:srgbClr val="CC6600"/>
          </a:solidFill>
          <a:ln w="9525">
            <a:solidFill>
              <a:srgbClr val="FFFF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27432" name="Rectangle 72"/>
          <p:cNvSpPr>
            <a:spLocks noChangeArrowheads="1"/>
          </p:cNvSpPr>
          <p:nvPr/>
        </p:nvSpPr>
        <p:spPr bwMode="auto">
          <a:xfrm>
            <a:off x="3203575" y="2852738"/>
            <a:ext cx="288925" cy="288925"/>
          </a:xfrm>
          <a:prstGeom prst="rect">
            <a:avLst/>
          </a:prstGeom>
          <a:solidFill>
            <a:schemeClr val="bg1"/>
          </a:solidFill>
          <a:ln w="9525">
            <a:solidFill>
              <a:srgbClr val="FFFF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27433" name="Rectangle 73"/>
          <p:cNvSpPr>
            <a:spLocks noChangeArrowheads="1"/>
          </p:cNvSpPr>
          <p:nvPr/>
        </p:nvSpPr>
        <p:spPr bwMode="auto">
          <a:xfrm>
            <a:off x="3203575" y="3716338"/>
            <a:ext cx="288925" cy="288925"/>
          </a:xfrm>
          <a:prstGeom prst="rect">
            <a:avLst/>
          </a:prstGeom>
          <a:solidFill>
            <a:schemeClr val="hlink"/>
          </a:solidFill>
          <a:ln w="9525">
            <a:solidFill>
              <a:srgbClr val="FFFF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pSp>
        <p:nvGrpSpPr>
          <p:cNvPr id="527434" name="Group 74"/>
          <p:cNvGrpSpPr>
            <a:grpSpLocks/>
          </p:cNvGrpSpPr>
          <p:nvPr/>
        </p:nvGrpSpPr>
        <p:grpSpPr bwMode="auto">
          <a:xfrm>
            <a:off x="4932363" y="404813"/>
            <a:ext cx="3968750" cy="5527675"/>
            <a:chOff x="3107" y="255"/>
            <a:chExt cx="2500" cy="3482"/>
          </a:xfrm>
        </p:grpSpPr>
        <p:pic>
          <p:nvPicPr>
            <p:cNvPr id="527435" name="Picture 75" descr="decay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7" y="255"/>
              <a:ext cx="2500" cy="34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27436" name="Rectangle 76"/>
            <p:cNvSpPr>
              <a:spLocks noChangeArrowheads="1"/>
            </p:cNvSpPr>
            <p:nvPr/>
          </p:nvSpPr>
          <p:spPr bwMode="auto">
            <a:xfrm>
              <a:off x="4818" y="1225"/>
              <a:ext cx="128" cy="125"/>
            </a:xfrm>
            <a:prstGeom prst="rect">
              <a:avLst/>
            </a:prstGeom>
            <a:noFill/>
            <a:ln w="38100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27437" name="Rectangle 77"/>
            <p:cNvSpPr>
              <a:spLocks noChangeArrowheads="1"/>
            </p:cNvSpPr>
            <p:nvPr/>
          </p:nvSpPr>
          <p:spPr bwMode="auto">
            <a:xfrm>
              <a:off x="5068" y="1100"/>
              <a:ext cx="128" cy="125"/>
            </a:xfrm>
            <a:prstGeom prst="rect">
              <a:avLst/>
            </a:prstGeom>
            <a:noFill/>
            <a:ln w="38100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27438" name="Rectangle 78"/>
            <p:cNvSpPr>
              <a:spLocks noChangeArrowheads="1"/>
            </p:cNvSpPr>
            <p:nvPr/>
          </p:nvSpPr>
          <p:spPr bwMode="auto">
            <a:xfrm>
              <a:off x="5065" y="734"/>
              <a:ext cx="128" cy="125"/>
            </a:xfrm>
            <a:prstGeom prst="rect">
              <a:avLst/>
            </a:prstGeom>
            <a:noFill/>
            <a:ln w="38100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27439" name="Rectangle 79"/>
            <p:cNvSpPr>
              <a:spLocks noChangeArrowheads="1"/>
            </p:cNvSpPr>
            <p:nvPr/>
          </p:nvSpPr>
          <p:spPr bwMode="auto">
            <a:xfrm>
              <a:off x="5311" y="614"/>
              <a:ext cx="128" cy="125"/>
            </a:xfrm>
            <a:prstGeom prst="rect">
              <a:avLst/>
            </a:prstGeom>
            <a:solidFill>
              <a:srgbClr val="CC6600"/>
            </a:solidFill>
            <a:ln w="38100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274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274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27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2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2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3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28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3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3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4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4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4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2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4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5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 nodeType="clickPar">
                      <p:stCondLst>
                        <p:cond delay="indefinite"/>
                      </p:stCondLst>
                      <p:childTnLst>
                        <p:par>
                          <p:cTn id="1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2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7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2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78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8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9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9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9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0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743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7422" grpId="0"/>
      <p:bldP spid="527427" grpId="0"/>
      <p:bldP spid="527428" grpId="0"/>
      <p:bldP spid="527429" grpId="0"/>
      <p:bldP spid="527430" grpId="0" animBg="1"/>
      <p:bldP spid="527431" grpId="0" animBg="1"/>
      <p:bldP spid="527432" grpId="0" animBg="1"/>
      <p:bldP spid="527433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87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8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8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9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9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9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9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9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9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9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9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9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39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0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0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0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0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0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0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0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0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0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0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1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1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1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1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1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1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1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1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1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1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2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2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2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2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2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2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2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2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2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2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3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3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3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3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3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3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3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3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38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39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40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41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42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8443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pic>
        <p:nvPicPr>
          <p:cNvPr id="528444" name="Picture 6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00288"/>
            <a:ext cx="9144000" cy="455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8445" name="Rectangle 61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28446" name="Rectangle 62"/>
          <p:cNvSpPr>
            <a:spLocks noChangeArrowheads="1"/>
          </p:cNvSpPr>
          <p:nvPr/>
        </p:nvSpPr>
        <p:spPr bwMode="auto">
          <a:xfrm>
            <a:off x="250825" y="260350"/>
            <a:ext cx="42497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3. Radioaktivní přeměny</a:t>
            </a:r>
          </a:p>
        </p:txBody>
      </p:sp>
      <p:sp>
        <p:nvSpPr>
          <p:cNvPr id="528447" name="Rectangle 63"/>
          <p:cNvSpPr>
            <a:spLocks noChangeArrowheads="1"/>
          </p:cNvSpPr>
          <p:nvPr/>
        </p:nvSpPr>
        <p:spPr bwMode="auto">
          <a:xfrm>
            <a:off x="250825" y="1268413"/>
            <a:ext cx="30241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: thoriová</a:t>
            </a:r>
          </a:p>
        </p:txBody>
      </p:sp>
      <p:graphicFrame>
        <p:nvGraphicFramePr>
          <p:cNvPr id="528448" name="Object 64"/>
          <p:cNvGraphicFramePr>
            <a:graphicFrameLocks noChangeAspect="1"/>
          </p:cNvGraphicFramePr>
          <p:nvPr/>
        </p:nvGraphicFramePr>
        <p:xfrm>
          <a:off x="755650" y="1628775"/>
          <a:ext cx="1524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8457" name="Equation" r:id="rId4" imgW="1523880" imgH="330120" progId="Equation.DSMT4">
                  <p:embed/>
                </p:oleObj>
              </mc:Choice>
              <mc:Fallback>
                <p:oleObj name="Equation" r:id="rId4" imgW="1523880" imgH="33012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650" y="1628775"/>
                        <a:ext cx="1524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84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84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8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8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8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8447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10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11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1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1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1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1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1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1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1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1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2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2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2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2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2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2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2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2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2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2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3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3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3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3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3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3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3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3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3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3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4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4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4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4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4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4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4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4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4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4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5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5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5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5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5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5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5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5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5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5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6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6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62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63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64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65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66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67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29468" name="Rectangle 60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29469" name="Rectangle 61"/>
          <p:cNvSpPr>
            <a:spLocks noChangeArrowheads="1"/>
          </p:cNvSpPr>
          <p:nvPr/>
        </p:nvSpPr>
        <p:spPr bwMode="auto">
          <a:xfrm>
            <a:off x="250825" y="260350"/>
            <a:ext cx="42497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3. Radioaktivní přeměny</a:t>
            </a:r>
          </a:p>
        </p:txBody>
      </p:sp>
      <p:graphicFrame>
        <p:nvGraphicFramePr>
          <p:cNvPr id="529470" name="Object 62"/>
          <p:cNvGraphicFramePr>
            <a:graphicFrameLocks noChangeAspect="1"/>
          </p:cNvGraphicFramePr>
          <p:nvPr/>
        </p:nvGraphicFramePr>
        <p:xfrm>
          <a:off x="827088" y="1773238"/>
          <a:ext cx="14351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9481" name="Equation" r:id="rId3" imgW="1434960" imgH="330120" progId="Equation.DSMT4">
                  <p:embed/>
                </p:oleObj>
              </mc:Choice>
              <mc:Fallback>
                <p:oleObj name="Equation" r:id="rId3" imgW="1434960" imgH="33012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1773238"/>
                        <a:ext cx="14351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9471" name="Rectangle 63"/>
          <p:cNvSpPr>
            <a:spLocks noChangeArrowheads="1"/>
          </p:cNvSpPr>
          <p:nvPr/>
        </p:nvSpPr>
        <p:spPr bwMode="auto">
          <a:xfrm>
            <a:off x="250825" y="1341438"/>
            <a:ext cx="31686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+1: neptuniová</a:t>
            </a:r>
          </a:p>
        </p:txBody>
      </p:sp>
      <p:pic>
        <p:nvPicPr>
          <p:cNvPr id="529472" name="Picture 6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603500"/>
            <a:ext cx="9144000" cy="425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94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947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9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9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29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947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04483" name="Text Box 3"/>
              <p:cNvSpPr txBox="1">
                <a:spLocks noChangeArrowheads="1"/>
              </p:cNvSpPr>
              <p:nvPr/>
            </p:nvSpPr>
            <p:spPr bwMode="auto">
              <a:xfrm>
                <a:off x="228601" y="765174"/>
                <a:ext cx="3024187" cy="128419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algn="l">
                  <a:spcBef>
                    <a:spcPct val="50000"/>
                  </a:spcBef>
                  <a:buFont typeface="Wingdings" pitchFamily="2" charset="2"/>
                  <a:buNone/>
                </a:pPr>
                <a:r>
                  <a:rPr lang="cs-CZ" altLang="cs-CZ" sz="1600" dirty="0" smtClean="0"/>
                  <a:t> </a:t>
                </a:r>
                <a:r>
                  <a:rPr lang="cs-CZ" altLang="cs-CZ" sz="1600" dirty="0" err="1" smtClean="0"/>
                  <a:t>Kirchhoff</a:t>
                </a:r>
                <a:r>
                  <a:rPr lang="cs-CZ" altLang="cs-CZ" sz="1600" dirty="0" smtClean="0"/>
                  <a:t>: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cs-CZ" altLang="cs-CZ" i="1" smtClean="0">
                            <a:solidFill>
                              <a:srgbClr val="FFFF00"/>
                            </a:solidFill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altLang="cs-CZ" b="1" i="1" smtClean="0">
                                <a:solidFill>
                                  <a:srgbClr val="FFFF00"/>
                                </a:solidFill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altLang="cs-CZ" b="1" i="1" smtClean="0">
                                <a:solidFill>
                                  <a:srgbClr val="FFFF00"/>
                                </a:solidFill>
                                <a:latin typeface="Cambria Math"/>
                              </a:rPr>
                              <m:t>𝑴</m:t>
                            </m:r>
                          </m:e>
                          <m:sub>
                            <m:r>
                              <a:rPr lang="en-US" altLang="cs-CZ" b="1" i="1" smtClean="0">
                                <a:solidFill>
                                  <a:srgbClr val="FFFF00"/>
                                </a:solidFill>
                                <a:latin typeface="Cambria Math"/>
                              </a:rPr>
                              <m:t>𝒆</m:t>
                            </m:r>
                            <m:r>
                              <a:rPr lang="en-US" altLang="cs-CZ" b="1" i="1" smtClean="0">
                                <a:solidFill>
                                  <a:srgbClr val="FFFF00"/>
                                </a:solidFill>
                                <a:latin typeface="Cambria Math"/>
                              </a:rPr>
                              <m:t>𝝂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altLang="cs-CZ" b="1" i="1" smtClean="0">
                                <a:solidFill>
                                  <a:srgbClr val="FFFF00"/>
                                </a:solidFill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altLang="cs-CZ" b="1" i="1" smtClean="0">
                                <a:solidFill>
                                  <a:srgbClr val="FFFF00"/>
                                </a:solidFill>
                                <a:latin typeface="Cambria Math"/>
                              </a:rPr>
                              <m:t>𝑨</m:t>
                            </m:r>
                          </m:e>
                          <m:sub>
                            <m:r>
                              <a:rPr lang="en-US" altLang="cs-CZ" b="1" i="1" smtClean="0">
                                <a:solidFill>
                                  <a:srgbClr val="FFFF00"/>
                                </a:solidFill>
                                <a:latin typeface="Cambria Math"/>
                              </a:rPr>
                              <m:t>𝝂</m:t>
                            </m:r>
                          </m:sub>
                        </m:sSub>
                      </m:den>
                    </m:f>
                    <m:r>
                      <a:rPr lang="en-US" altLang="cs-CZ" b="1" i="1" smtClean="0">
                        <a:solidFill>
                          <a:srgbClr val="FFFF00"/>
                        </a:solidFill>
                        <a:latin typeface="Cambria Math"/>
                      </a:rPr>
                      <m:t>=</m:t>
                    </m:r>
                    <m:r>
                      <a:rPr lang="en-US" altLang="cs-CZ" b="1" i="1" smtClean="0">
                        <a:solidFill>
                          <a:srgbClr val="FFFF00"/>
                        </a:solidFill>
                        <a:latin typeface="Cambria Math"/>
                      </a:rPr>
                      <m:t>𝒇</m:t>
                    </m:r>
                    <m:r>
                      <a:rPr lang="en-US" altLang="cs-CZ" b="1" i="1" smtClean="0">
                        <a:solidFill>
                          <a:srgbClr val="FFFF00"/>
                        </a:solidFill>
                        <a:latin typeface="Cambria Math"/>
                      </a:rPr>
                      <m:t>(</m:t>
                    </m:r>
                    <m:r>
                      <a:rPr lang="en-US" altLang="cs-CZ" b="1" i="1" smtClean="0">
                        <a:solidFill>
                          <a:srgbClr val="FFFF00"/>
                        </a:solidFill>
                        <a:latin typeface="Cambria Math"/>
                      </a:rPr>
                      <m:t>𝝂</m:t>
                    </m:r>
                    <m:r>
                      <a:rPr lang="en-US" altLang="cs-CZ" b="1" i="1" smtClean="0">
                        <a:solidFill>
                          <a:srgbClr val="FFFF00"/>
                        </a:solidFill>
                        <a:latin typeface="Cambria Math"/>
                      </a:rPr>
                      <m:t>,</m:t>
                    </m:r>
                    <m:r>
                      <a:rPr lang="en-US" altLang="cs-CZ" b="1" i="1" smtClean="0">
                        <a:solidFill>
                          <a:srgbClr val="FFFF00"/>
                        </a:solidFill>
                        <a:latin typeface="Cambria Math"/>
                      </a:rPr>
                      <m:t>𝑻</m:t>
                    </m:r>
                  </m:oMath>
                </a14:m>
                <a:r>
                  <a:rPr lang="en-US" altLang="cs-CZ" dirty="0" smtClean="0">
                    <a:solidFill>
                      <a:srgbClr val="FFFF00"/>
                    </a:solidFill>
                  </a:rPr>
                  <a:t>), </a:t>
                </a:r>
                <a:r>
                  <a:rPr lang="en-US" altLang="cs-CZ" sz="2000" i="1" dirty="0" smtClean="0">
                    <a:solidFill>
                      <a:srgbClr val="FFFF00"/>
                    </a:solidFill>
                    <a:latin typeface="+mn-lt"/>
                  </a:rPr>
                  <a:t>M</a:t>
                </a:r>
                <a:r>
                  <a:rPr lang="en-US" altLang="cs-CZ" sz="2000" i="1" baseline="-25000" dirty="0" smtClean="0">
                    <a:solidFill>
                      <a:srgbClr val="FFFF00"/>
                    </a:solidFill>
                    <a:latin typeface="+mn-lt"/>
                  </a:rPr>
                  <a:t>e</a:t>
                </a:r>
                <a:r>
                  <a:rPr lang="en-US" altLang="cs-CZ" sz="2000" i="1" baseline="-25000" dirty="0" smtClean="0">
                    <a:solidFill>
                      <a:srgbClr val="FFFF00"/>
                    </a:solidFill>
                    <a:latin typeface="+mn-lt"/>
                    <a:ea typeface="Cambria Math"/>
                  </a:rPr>
                  <a:t>𝝂</a:t>
                </a:r>
                <a:r>
                  <a:rPr lang="en-US" altLang="cs-CZ" sz="2000" i="1" dirty="0" smtClean="0">
                    <a:solidFill>
                      <a:srgbClr val="FFFF00"/>
                    </a:solidFill>
                    <a:latin typeface="+mn-lt"/>
                    <a:ea typeface="Cambria Math"/>
                  </a:rPr>
                  <a:t> </a:t>
                </a:r>
                <a:r>
                  <a:rPr lang="cs-CZ" altLang="cs-CZ" sz="2000" i="1" dirty="0" smtClean="0">
                    <a:solidFill>
                      <a:srgbClr val="FFFF00"/>
                    </a:solidFill>
                    <a:latin typeface="+mn-lt"/>
                    <a:ea typeface="Cambria Math"/>
                  </a:rPr>
                  <a:t> </a:t>
                </a:r>
                <a:r>
                  <a:rPr lang="en-US" altLang="cs-CZ" sz="2000" dirty="0" err="1" smtClean="0">
                    <a:solidFill>
                      <a:srgbClr val="FFFF00"/>
                    </a:solidFill>
                    <a:latin typeface="+mn-lt"/>
                    <a:ea typeface="Cambria Math"/>
                  </a:rPr>
                  <a:t>spektr</a:t>
                </a:r>
                <a:r>
                  <a:rPr lang="cs-CZ" altLang="cs-CZ" sz="2000" dirty="0" err="1" smtClean="0">
                    <a:solidFill>
                      <a:srgbClr val="FFFF00"/>
                    </a:solidFill>
                    <a:latin typeface="+mn-lt"/>
                    <a:ea typeface="Cambria Math"/>
                  </a:rPr>
                  <a:t>ální</a:t>
                </a:r>
                <a:r>
                  <a:rPr lang="cs-CZ" altLang="cs-CZ" sz="2000" dirty="0" smtClean="0">
                    <a:solidFill>
                      <a:srgbClr val="FFFF00"/>
                    </a:solidFill>
                    <a:latin typeface="+mn-lt"/>
                    <a:ea typeface="Cambria Math"/>
                  </a:rPr>
                  <a:t> intenzita vyzařování</a:t>
                </a:r>
                <a:r>
                  <a:rPr lang="en-US" altLang="cs-CZ" sz="2000" dirty="0" smtClean="0">
                    <a:solidFill>
                      <a:srgbClr val="FFFF00"/>
                    </a:solidFill>
                    <a:latin typeface="+mn-lt"/>
                  </a:rPr>
                  <a:t> </a:t>
                </a:r>
                <a:endParaRPr lang="cs-CZ" altLang="cs-CZ" sz="2000" dirty="0">
                  <a:solidFill>
                    <a:srgbClr val="FFFF00"/>
                  </a:solidFill>
                  <a:latin typeface="+mn-lt"/>
                </a:endParaRPr>
              </a:p>
            </p:txBody>
          </p:sp>
        </mc:Choice>
        <mc:Fallback xmlns="">
          <p:sp>
            <p:nvSpPr>
              <p:cNvPr id="404483" name="Text Box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28601" y="765174"/>
                <a:ext cx="3024187" cy="1284198"/>
              </a:xfrm>
              <a:prstGeom prst="rect">
                <a:avLst/>
              </a:prstGeom>
              <a:blipFill rotWithShape="1">
                <a:blip r:embed="rId3"/>
                <a:stretch>
                  <a:fillRect l="-2218" r="-4435" b="-8095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04486" name="Rectangle 6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1. Záření absolutně černého tělesa</a:t>
            </a:r>
          </a:p>
        </p:txBody>
      </p:sp>
      <p:graphicFrame>
        <p:nvGraphicFramePr>
          <p:cNvPr id="404488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15360289"/>
              </p:ext>
            </p:extLst>
          </p:nvPr>
        </p:nvGraphicFramePr>
        <p:xfrm>
          <a:off x="1824038" y="2781301"/>
          <a:ext cx="68961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4519" name="Equation" r:id="rId4" imgW="6895800" imgH="304560" progId="Equation.DSMT4">
                  <p:embed/>
                </p:oleObj>
              </mc:Choice>
              <mc:Fallback>
                <p:oleObj name="Equation" r:id="rId4" imgW="6895800" imgH="304560" progId="Equation.DSMT4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24038" y="2781301"/>
                        <a:ext cx="68961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04498" name="Picture 18" descr="rayleigh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232275"/>
            <a:ext cx="28575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4500" name="Picture 20" descr="Wie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8864" y="4215879"/>
            <a:ext cx="1552575" cy="2162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4501" name="Rectangle 21"/>
          <p:cNvSpPr>
            <a:spLocks noChangeArrowheads="1"/>
          </p:cNvSpPr>
          <p:nvPr/>
        </p:nvSpPr>
        <p:spPr bwMode="auto">
          <a:xfrm>
            <a:off x="5394994" y="3163888"/>
            <a:ext cx="3024187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US" altLang="cs-CZ" sz="1600" dirty="0"/>
              <a:t>Wilhelm </a:t>
            </a:r>
            <a:r>
              <a:rPr lang="en-US" altLang="cs-CZ" sz="1600" i="1" dirty="0"/>
              <a:t>Karl Werner</a:t>
            </a:r>
            <a:r>
              <a:rPr lang="en-US" altLang="cs-CZ" sz="1600" dirty="0"/>
              <a:t> Wien </a:t>
            </a:r>
            <a:br>
              <a:rPr lang="en-US" altLang="cs-CZ" sz="1600" dirty="0"/>
            </a:br>
            <a:r>
              <a:rPr lang="en-US" altLang="cs-CZ" sz="1600" dirty="0"/>
              <a:t>(13.01.1864-30.08.1928)</a:t>
            </a:r>
            <a:r>
              <a:rPr lang="en-US" altLang="cs-CZ" dirty="0"/>
              <a:t> </a:t>
            </a:r>
          </a:p>
        </p:txBody>
      </p:sp>
      <p:sp>
        <p:nvSpPr>
          <p:cNvPr id="404502" name="Rectangle 22"/>
          <p:cNvSpPr>
            <a:spLocks noChangeArrowheads="1"/>
          </p:cNvSpPr>
          <p:nvPr/>
        </p:nvSpPr>
        <p:spPr bwMode="auto">
          <a:xfrm>
            <a:off x="323850" y="6137275"/>
            <a:ext cx="40179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US" altLang="cs-CZ" sz="1600" dirty="0"/>
              <a:t>John William </a:t>
            </a:r>
            <a:r>
              <a:rPr lang="en-US" altLang="cs-CZ" sz="1600" dirty="0" err="1"/>
              <a:t>Strutt</a:t>
            </a:r>
            <a:r>
              <a:rPr lang="en-US" altLang="cs-CZ" sz="1600" dirty="0"/>
              <a:t> alias Lord Rayleigh </a:t>
            </a:r>
            <a:br>
              <a:rPr lang="en-US" altLang="cs-CZ" sz="1600" dirty="0"/>
            </a:br>
            <a:r>
              <a:rPr lang="en-US" altLang="cs-CZ" sz="1600" dirty="0"/>
              <a:t>(12.11.1842-1919)</a:t>
            </a:r>
            <a:r>
              <a:rPr lang="en-US" altLang="cs-CZ" dirty="0"/>
              <a:t> </a:t>
            </a:r>
          </a:p>
        </p:txBody>
      </p:sp>
      <p:pic>
        <p:nvPicPr>
          <p:cNvPr id="404505" name="Picture 25" descr="kirchhoff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00" y="2295525"/>
            <a:ext cx="1481138" cy="19446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4506" name="Rectangle 26"/>
          <p:cNvSpPr>
            <a:spLocks noChangeArrowheads="1"/>
          </p:cNvSpPr>
          <p:nvPr/>
        </p:nvSpPr>
        <p:spPr bwMode="auto">
          <a:xfrm>
            <a:off x="1533155" y="3086101"/>
            <a:ext cx="178435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US" altLang="cs-CZ" sz="1600" dirty="0"/>
              <a:t>Kirchhoff, G. (Gustav), 1824 - 1887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ovéPole 1"/>
              <p:cNvSpPr txBox="1"/>
              <p:nvPr/>
            </p:nvSpPr>
            <p:spPr>
              <a:xfrm>
                <a:off x="3348585" y="894182"/>
                <a:ext cx="1700145" cy="63139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cs-CZ" i="1" smtClean="0">
                            <a:solidFill>
                              <a:srgbClr val="FFFF00"/>
                            </a:solidFill>
                            <a:latin typeface="Cambria Math"/>
                          </a:rPr>
                        </m:ctrlPr>
                      </m:sSubPr>
                      <m:e>
                        <m:r>
                          <a:rPr lang="cs-CZ" b="1" i="1" smtClean="0">
                            <a:solidFill>
                              <a:srgbClr val="FFFF00"/>
                            </a:solidFill>
                            <a:latin typeface="Cambria Math"/>
                          </a:rPr>
                          <m:t>𝑴</m:t>
                        </m:r>
                      </m:e>
                      <m:sub>
                        <m:r>
                          <a:rPr lang="cs-CZ" b="1" i="1" smtClean="0">
                            <a:solidFill>
                              <a:srgbClr val="FFFF00"/>
                            </a:solidFill>
                            <a:latin typeface="Cambria Math"/>
                          </a:rPr>
                          <m:t>𝒆</m:t>
                        </m:r>
                        <m:r>
                          <a:rPr lang="cs-CZ" b="1" i="1" smtClean="0">
                            <a:solidFill>
                              <a:srgbClr val="FFFF00"/>
                            </a:solidFill>
                            <a:latin typeface="Cambria Math"/>
                            <a:ea typeface="Cambria Math"/>
                          </a:rPr>
                          <m:t>𝝂</m:t>
                        </m:r>
                      </m:sub>
                    </m:sSub>
                    <m:r>
                      <a:rPr lang="cs-CZ" b="1" i="1" smtClean="0">
                        <a:solidFill>
                          <a:srgbClr val="FFFF00"/>
                        </a:solidFill>
                        <a:latin typeface="Cambria Math"/>
                      </a:rPr>
                      <m:t>=</m:t>
                    </m:r>
                    <m:f>
                      <m:fPr>
                        <m:ctrlPr>
                          <a:rPr lang="cs-CZ" b="1" i="1" smtClean="0">
                            <a:solidFill>
                              <a:srgbClr val="FFFF00"/>
                            </a:solidFill>
                            <a:latin typeface="Cambria Math"/>
                          </a:rPr>
                        </m:ctrlPr>
                      </m:fPr>
                      <m:num>
                        <m:r>
                          <a:rPr lang="cs-CZ" b="1" i="1" smtClean="0">
                            <a:solidFill>
                              <a:srgbClr val="FFFF00"/>
                            </a:solidFill>
                            <a:latin typeface="Cambria Math"/>
                          </a:rPr>
                          <m:t>𝒅</m:t>
                        </m:r>
                        <m:sSub>
                          <m:sSubPr>
                            <m:ctrlPr>
                              <a:rPr lang="cs-CZ" b="1" i="1" smtClean="0">
                                <a:solidFill>
                                  <a:srgbClr val="FFFF00"/>
                                </a:solidFill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cs-CZ" b="1" i="1" smtClean="0">
                                <a:solidFill>
                                  <a:srgbClr val="FFFF00"/>
                                </a:solidFill>
                                <a:latin typeface="Cambria Math"/>
                              </a:rPr>
                              <m:t>𝑴</m:t>
                            </m:r>
                          </m:e>
                          <m:sub>
                            <m:r>
                              <a:rPr lang="cs-CZ" b="1" i="1" smtClean="0">
                                <a:solidFill>
                                  <a:srgbClr val="FFFF00"/>
                                </a:solidFill>
                                <a:latin typeface="Cambria Math"/>
                              </a:rPr>
                              <m:t>𝒆</m:t>
                            </m:r>
                          </m:sub>
                        </m:sSub>
                      </m:num>
                      <m:den>
                        <m:r>
                          <a:rPr lang="cs-CZ" b="1" i="1" smtClean="0">
                            <a:solidFill>
                              <a:srgbClr val="FFFF00"/>
                            </a:solidFill>
                            <a:latin typeface="Cambria Math"/>
                          </a:rPr>
                          <m:t>𝒅</m:t>
                        </m:r>
                        <m:r>
                          <a:rPr lang="cs-CZ" b="1" i="1" smtClean="0">
                            <a:solidFill>
                              <a:srgbClr val="FFFF00"/>
                            </a:solidFill>
                            <a:latin typeface="Cambria Math"/>
                            <a:ea typeface="Cambria Math"/>
                          </a:rPr>
                          <m:t>𝝂</m:t>
                        </m:r>
                      </m:den>
                    </m:f>
                  </m:oMath>
                </a14:m>
                <a:endParaRPr lang="cs-CZ" dirty="0"/>
              </a:p>
            </p:txBody>
          </p:sp>
        </mc:Choice>
        <mc:Fallback xmlns="">
          <p:sp>
            <p:nvSpPr>
              <p:cNvPr id="2" name="TextovéPole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48585" y="894182"/>
                <a:ext cx="1700145" cy="631391"/>
              </a:xfrm>
              <a:prstGeom prst="rect">
                <a:avLst/>
              </a:prstGeom>
              <a:blipFill rotWithShape="1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ovéPole 2"/>
          <p:cNvSpPr txBox="1"/>
          <p:nvPr/>
        </p:nvSpPr>
        <p:spPr>
          <a:xfrm>
            <a:off x="5016682" y="773113"/>
            <a:ext cx="402870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i="1" dirty="0" err="1" smtClean="0">
                <a:solidFill>
                  <a:srgbClr val="FFFF00"/>
                </a:solidFill>
              </a:rPr>
              <a:t>M</a:t>
            </a:r>
            <a:r>
              <a:rPr lang="cs-CZ" sz="2000" i="1" baseline="-25000" dirty="0" err="1" smtClean="0">
                <a:solidFill>
                  <a:srgbClr val="FFFF00"/>
                </a:solidFill>
              </a:rPr>
              <a:t>e</a:t>
            </a:r>
            <a:r>
              <a:rPr lang="cs-CZ" sz="2000" dirty="0" smtClean="0">
                <a:solidFill>
                  <a:srgbClr val="FFFF00"/>
                </a:solidFill>
              </a:rPr>
              <a:t> – intenzita vyzařování, </a:t>
            </a:r>
          </a:p>
          <a:p>
            <a:r>
              <a:rPr lang="cs-CZ" sz="2000" dirty="0" smtClean="0">
                <a:solidFill>
                  <a:srgbClr val="FFFF00"/>
                </a:solidFill>
              </a:rPr>
              <a:t>jednotka – Watt na m</a:t>
            </a:r>
            <a:r>
              <a:rPr lang="cs-CZ" sz="2000" baseline="30000" dirty="0" smtClean="0">
                <a:solidFill>
                  <a:srgbClr val="FFFF00"/>
                </a:solidFill>
              </a:rPr>
              <a:t>2</a:t>
            </a:r>
            <a:endParaRPr lang="cs-CZ" sz="2000" baseline="30000" dirty="0">
              <a:solidFill>
                <a:srgbClr val="FFFF00"/>
              </a:solidFill>
            </a:endParaRPr>
          </a:p>
        </p:txBody>
      </p:sp>
      <p:sp>
        <p:nvSpPr>
          <p:cNvPr id="4" name="TextovéPole 3"/>
          <p:cNvSpPr txBox="1"/>
          <p:nvPr/>
        </p:nvSpPr>
        <p:spPr>
          <a:xfrm>
            <a:off x="4083050" y="2978150"/>
            <a:ext cx="2968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cs-CZ" dirty="0"/>
          </a:p>
        </p:txBody>
      </p:sp>
      <p:sp>
        <p:nvSpPr>
          <p:cNvPr id="5" name="TextovéPole 4"/>
          <p:cNvSpPr txBox="1"/>
          <p:nvPr/>
        </p:nvSpPr>
        <p:spPr>
          <a:xfrm>
            <a:off x="2425454" y="1772816"/>
            <a:ext cx="65109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 err="1" smtClean="0">
                <a:solidFill>
                  <a:srgbClr val="FFFF00"/>
                </a:solidFill>
              </a:rPr>
              <a:t>Spektr</a:t>
            </a:r>
            <a:r>
              <a:rPr lang="cs-CZ" sz="2000" dirty="0" smtClean="0">
                <a:solidFill>
                  <a:srgbClr val="FFFF00"/>
                </a:solidFill>
              </a:rPr>
              <a:t>. </a:t>
            </a:r>
            <a:r>
              <a:rPr lang="en-US" sz="2000" dirty="0" err="1" smtClean="0">
                <a:solidFill>
                  <a:srgbClr val="FFFF00"/>
                </a:solidFill>
              </a:rPr>
              <a:t>i</a:t>
            </a:r>
            <a:r>
              <a:rPr lang="cs-CZ" sz="2000" dirty="0" err="1" smtClean="0">
                <a:solidFill>
                  <a:srgbClr val="FFFF00"/>
                </a:solidFill>
              </a:rPr>
              <a:t>ntenzitu</a:t>
            </a:r>
            <a:r>
              <a:rPr lang="cs-CZ" sz="2000" dirty="0" smtClean="0">
                <a:solidFill>
                  <a:srgbClr val="FFFF00"/>
                </a:solidFill>
              </a:rPr>
              <a:t> lze vyjádřit i pomocí </a:t>
            </a:r>
            <a:r>
              <a:rPr lang="cs-CZ" sz="2000" dirty="0" err="1" smtClean="0">
                <a:solidFill>
                  <a:srgbClr val="FFFF00"/>
                </a:solidFill>
              </a:rPr>
              <a:t>vl</a:t>
            </a:r>
            <a:r>
              <a:rPr lang="cs-CZ" sz="2000" dirty="0" smtClean="0">
                <a:solidFill>
                  <a:srgbClr val="FFFF00"/>
                </a:solidFill>
              </a:rPr>
              <a:t>. délky </a:t>
            </a:r>
            <a:r>
              <a:rPr lang="cs-CZ" sz="2000" dirty="0" smtClean="0">
                <a:solidFill>
                  <a:srgbClr val="FFFF00"/>
                </a:solidFill>
                <a:latin typeface="Cambria Math"/>
                <a:ea typeface="Cambria Math"/>
              </a:rPr>
              <a:t>𝝀,</a:t>
            </a:r>
            <a:endParaRPr lang="en-US" sz="2000" dirty="0" smtClean="0">
              <a:solidFill>
                <a:srgbClr val="FFFF00"/>
              </a:solidFill>
              <a:latin typeface="Cambria Math"/>
              <a:ea typeface="Cambria Math"/>
            </a:endParaRPr>
          </a:p>
          <a:p>
            <a:r>
              <a:rPr lang="cs-CZ" sz="2000" dirty="0" smtClean="0">
                <a:solidFill>
                  <a:srgbClr val="FFFF00"/>
                </a:solidFill>
                <a:latin typeface="Cambria Math"/>
                <a:ea typeface="Cambria Math"/>
              </a:rPr>
              <a:t> platí </a:t>
            </a:r>
            <a:r>
              <a:rPr lang="cs-CZ" sz="2000" i="1" dirty="0" err="1" smtClean="0">
                <a:solidFill>
                  <a:srgbClr val="FFFF00"/>
                </a:solidFill>
                <a:latin typeface="Cambria Math"/>
                <a:ea typeface="Cambria Math"/>
              </a:rPr>
              <a:t>M</a:t>
            </a:r>
            <a:r>
              <a:rPr lang="cs-CZ" sz="2000" i="1" baseline="-25000" dirty="0" err="1" smtClean="0">
                <a:solidFill>
                  <a:srgbClr val="FFFF00"/>
                </a:solidFill>
                <a:latin typeface="Cambria Math"/>
                <a:ea typeface="Cambria Math"/>
              </a:rPr>
              <a:t>e</a:t>
            </a:r>
            <a:r>
              <a:rPr lang="cs-CZ" sz="2000" i="1" baseline="-25000" dirty="0" smtClean="0">
                <a:solidFill>
                  <a:srgbClr val="FFFF00"/>
                </a:solidFill>
                <a:latin typeface="Cambria Math"/>
                <a:ea typeface="Cambria Math"/>
              </a:rPr>
              <a:t>𝝀</a:t>
            </a:r>
            <a:r>
              <a:rPr lang="cs-CZ" sz="2000" i="1" dirty="0" smtClean="0">
                <a:solidFill>
                  <a:srgbClr val="FFFF00"/>
                </a:solidFill>
                <a:latin typeface="Cambria Math"/>
                <a:ea typeface="Cambria Math"/>
              </a:rPr>
              <a:t>= M</a:t>
            </a:r>
            <a:r>
              <a:rPr lang="en-US" sz="2000" i="1" dirty="0" smtClean="0">
                <a:solidFill>
                  <a:srgbClr val="FFFF00"/>
                </a:solidFill>
                <a:latin typeface="Cambria Math"/>
                <a:ea typeface="Cambria Math"/>
              </a:rPr>
              <a:t> </a:t>
            </a:r>
            <a:r>
              <a:rPr lang="cs-CZ" sz="2000" i="1" baseline="-25000" dirty="0" smtClean="0">
                <a:solidFill>
                  <a:srgbClr val="FFFF00"/>
                </a:solidFill>
                <a:latin typeface="Cambria Math"/>
                <a:ea typeface="Cambria Math"/>
              </a:rPr>
              <a:t>e𝝂 </a:t>
            </a:r>
            <a:r>
              <a:rPr lang="cs-CZ" sz="2000" i="1" dirty="0" smtClean="0">
                <a:solidFill>
                  <a:srgbClr val="FFFF00"/>
                </a:solidFill>
                <a:latin typeface="Cambria Math"/>
                <a:ea typeface="Cambria Math"/>
              </a:rPr>
              <a:t>∙ (c</a:t>
            </a:r>
            <a:r>
              <a:rPr lang="en-US" sz="2000" i="1" dirty="0" smtClean="0">
                <a:solidFill>
                  <a:srgbClr val="FFFF00"/>
                </a:solidFill>
                <a:latin typeface="Cambria Math"/>
                <a:ea typeface="Cambria Math"/>
              </a:rPr>
              <a:t>/𝝀</a:t>
            </a:r>
            <a:r>
              <a:rPr lang="en-US" sz="2000" i="1" baseline="30000" dirty="0" smtClean="0">
                <a:solidFill>
                  <a:srgbClr val="FFFF00"/>
                </a:solidFill>
                <a:latin typeface="Cambria Math"/>
                <a:ea typeface="Cambria Math"/>
              </a:rPr>
              <a:t>2</a:t>
            </a:r>
            <a:r>
              <a:rPr lang="en-US" sz="2000" i="1" dirty="0" smtClean="0">
                <a:solidFill>
                  <a:srgbClr val="FFFF00"/>
                </a:solidFill>
                <a:latin typeface="Cambria Math"/>
                <a:ea typeface="Cambria Math"/>
              </a:rPr>
              <a:t>)</a:t>
            </a:r>
            <a:r>
              <a:rPr lang="cs-CZ" sz="2000" i="1" dirty="0" smtClean="0">
                <a:solidFill>
                  <a:srgbClr val="FFFF00"/>
                </a:solidFill>
              </a:rPr>
              <a:t> </a:t>
            </a:r>
            <a:endParaRPr lang="cs-CZ" sz="2000" i="1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04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4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04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404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04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04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4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045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045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0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044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044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04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04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04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0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045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045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04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045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045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04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483" grpId="0"/>
      <p:bldP spid="404501" grpId="0"/>
      <p:bldP spid="404502" grpId="0"/>
      <p:bldP spid="404506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4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35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3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3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3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3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4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4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4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4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4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4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4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4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4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4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5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5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5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5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5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5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5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5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5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5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6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6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6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6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6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6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6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6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6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6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7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7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7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7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7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7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7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7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7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7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8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8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8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8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8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8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86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87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88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89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90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91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0492" name="Rectangle 60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30493" name="Rectangle 61"/>
          <p:cNvSpPr>
            <a:spLocks noChangeArrowheads="1"/>
          </p:cNvSpPr>
          <p:nvPr/>
        </p:nvSpPr>
        <p:spPr bwMode="auto">
          <a:xfrm>
            <a:off x="250825" y="260350"/>
            <a:ext cx="42497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3. Radioaktivní přeměny</a:t>
            </a:r>
          </a:p>
        </p:txBody>
      </p:sp>
      <p:graphicFrame>
        <p:nvGraphicFramePr>
          <p:cNvPr id="530494" name="Object 62"/>
          <p:cNvGraphicFramePr>
            <a:graphicFrameLocks noChangeAspect="1"/>
          </p:cNvGraphicFramePr>
          <p:nvPr/>
        </p:nvGraphicFramePr>
        <p:xfrm>
          <a:off x="827088" y="1493838"/>
          <a:ext cx="1384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0505" name="Equation" r:id="rId3" imgW="1384200" imgH="330120" progId="Equation.DSMT4">
                  <p:embed/>
                </p:oleObj>
              </mc:Choice>
              <mc:Fallback>
                <p:oleObj name="Equation" r:id="rId3" imgW="1384200" imgH="33012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1493838"/>
                        <a:ext cx="1384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0495" name="Rectangle 63"/>
          <p:cNvSpPr>
            <a:spLocks noChangeArrowheads="1"/>
          </p:cNvSpPr>
          <p:nvPr/>
        </p:nvSpPr>
        <p:spPr bwMode="auto">
          <a:xfrm>
            <a:off x="250825" y="981075"/>
            <a:ext cx="2952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+2: uranová</a:t>
            </a:r>
            <a:endParaRPr lang="el-GR" altLang="cs-CZ" sz="1600"/>
          </a:p>
        </p:txBody>
      </p:sp>
      <p:pic>
        <p:nvPicPr>
          <p:cNvPr id="530496" name="Picture 6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947863"/>
            <a:ext cx="9144000" cy="4910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3049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3049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0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30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0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0495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8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59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6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6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6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6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6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6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6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6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6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6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7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7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7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7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7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7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7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7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7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7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8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8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8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8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8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8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8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8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8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8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9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9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9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9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9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9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9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9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9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49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0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0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0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0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0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0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0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0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0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0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10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11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12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13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14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15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1516" name="Rectangle 60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31517" name="Rectangle 61"/>
          <p:cNvSpPr>
            <a:spLocks noChangeArrowheads="1"/>
          </p:cNvSpPr>
          <p:nvPr/>
        </p:nvSpPr>
        <p:spPr bwMode="auto">
          <a:xfrm>
            <a:off x="250825" y="260350"/>
            <a:ext cx="42497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3. Radioaktivní přeměny</a:t>
            </a:r>
          </a:p>
        </p:txBody>
      </p:sp>
      <p:graphicFrame>
        <p:nvGraphicFramePr>
          <p:cNvPr id="531518" name="Object 62"/>
          <p:cNvGraphicFramePr>
            <a:graphicFrameLocks noChangeAspect="1"/>
          </p:cNvGraphicFramePr>
          <p:nvPr/>
        </p:nvGraphicFramePr>
        <p:xfrm>
          <a:off x="827088" y="1628775"/>
          <a:ext cx="1384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538" name="Equation" r:id="rId3" imgW="1384200" imgH="330120" progId="Equation.DSMT4">
                  <p:embed/>
                </p:oleObj>
              </mc:Choice>
              <mc:Fallback>
                <p:oleObj name="Equation" r:id="rId3" imgW="1384200" imgH="33012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1628775"/>
                        <a:ext cx="1384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1519" name="Rectangle 63"/>
          <p:cNvSpPr>
            <a:spLocks noChangeArrowheads="1"/>
          </p:cNvSpPr>
          <p:nvPr/>
        </p:nvSpPr>
        <p:spPr bwMode="auto">
          <a:xfrm>
            <a:off x="250825" y="1125538"/>
            <a:ext cx="30972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Char char=""/>
            </a:pPr>
            <a:r>
              <a:rPr lang="cs-CZ" altLang="cs-CZ" sz="1600"/>
              <a:t> řada typu 4</a:t>
            </a:r>
            <a:r>
              <a:rPr lang="cs-CZ" altLang="cs-CZ" sz="1600" i="1"/>
              <a:t>n</a:t>
            </a:r>
            <a:r>
              <a:rPr lang="cs-CZ" altLang="cs-CZ" sz="1600"/>
              <a:t>+3: aktiniová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31520" name="Rectangle 64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31521" name="Object 65"/>
          <p:cNvGraphicFramePr>
            <a:graphicFrameLocks noChangeAspect="1"/>
          </p:cNvGraphicFramePr>
          <p:nvPr/>
        </p:nvGraphicFramePr>
        <p:xfrm>
          <a:off x="0" y="2840038"/>
          <a:ext cx="9144000" cy="4017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539" name="Obrázek" r:id="rId5" imgW="6530809" imgH="1724792" progId="Word.Picture.8">
                  <p:embed/>
                </p:oleObj>
              </mc:Choice>
              <mc:Fallback>
                <p:oleObj name="Obrázek" r:id="rId5" imgW="6530809" imgH="1724792" progId="Word.Picture.8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2840038"/>
                        <a:ext cx="9144000" cy="40179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315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315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15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315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1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1519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2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83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8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8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8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8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8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8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9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9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9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9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9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9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9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9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9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49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0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0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0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0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0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0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0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0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0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0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1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1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1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1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1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1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1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1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1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1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2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2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2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2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2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2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2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2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2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2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3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3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3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3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34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35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36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37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38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39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2540" name="Rectangle 60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32541" name="Rectangle 61"/>
          <p:cNvSpPr>
            <a:spLocks noChangeArrowheads="1"/>
          </p:cNvSpPr>
          <p:nvPr/>
        </p:nvSpPr>
        <p:spPr bwMode="auto">
          <a:xfrm>
            <a:off x="250825" y="260350"/>
            <a:ext cx="42497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5. 4. Umělá radioaktivita</a:t>
            </a:r>
          </a:p>
        </p:txBody>
      </p:sp>
      <p:graphicFrame>
        <p:nvGraphicFramePr>
          <p:cNvPr id="532542" name="Object 62"/>
          <p:cNvGraphicFramePr>
            <a:graphicFrameLocks noChangeAspect="1"/>
          </p:cNvGraphicFramePr>
          <p:nvPr/>
        </p:nvGraphicFramePr>
        <p:xfrm>
          <a:off x="395288" y="1444625"/>
          <a:ext cx="2247900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569" name="Equation" r:id="rId3" imgW="2247840" imgH="698400" progId="Equation.DSMT4">
                  <p:embed/>
                </p:oleObj>
              </mc:Choice>
              <mc:Fallback>
                <p:oleObj name="Equation" r:id="rId3" imgW="2247840" imgH="69840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288" y="1444625"/>
                        <a:ext cx="2247900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2543" name="Rectangle 63"/>
          <p:cNvSpPr>
            <a:spLocks noChangeArrowheads="1"/>
          </p:cNvSpPr>
          <p:nvPr/>
        </p:nvSpPr>
        <p:spPr bwMode="auto">
          <a:xfrm>
            <a:off x="107950" y="836613"/>
            <a:ext cx="30972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1934 manželé Joliot-Curieovi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32544" name="Rectangle 64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pic>
        <p:nvPicPr>
          <p:cNvPr id="532545" name="Picture 65" descr="joliot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7538" y="188913"/>
            <a:ext cx="4446587" cy="3465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2546" name="Picture 66" descr="ifjc0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275" y="3789363"/>
            <a:ext cx="1581150" cy="2552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2547" name="Picture 67" descr="Click for larger picture!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8488" y="3789363"/>
            <a:ext cx="1438275" cy="2552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32548" name="Rectangle 68"/>
          <p:cNvSpPr>
            <a:spLocks noChangeArrowheads="1"/>
          </p:cNvSpPr>
          <p:nvPr/>
        </p:nvSpPr>
        <p:spPr bwMode="auto">
          <a:xfrm>
            <a:off x="5975350" y="6438900"/>
            <a:ext cx="3168650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ym typeface="Symbol" pitchFamily="18" charset="2"/>
              </a:rPr>
              <a:t>Iréne Joliot-Curie (1897–1956)</a:t>
            </a:r>
            <a:r>
              <a:rPr lang="cs-CZ" altLang="cs-CZ" sz="1600" i="1">
                <a:sym typeface="Symbol" pitchFamily="18" charset="2"/>
              </a:rPr>
              <a:t> </a:t>
            </a:r>
          </a:p>
        </p:txBody>
      </p:sp>
      <p:sp>
        <p:nvSpPr>
          <p:cNvPr id="532549" name="Rectangle 69"/>
          <p:cNvSpPr>
            <a:spLocks noChangeArrowheads="1"/>
          </p:cNvSpPr>
          <p:nvPr/>
        </p:nvSpPr>
        <p:spPr bwMode="auto">
          <a:xfrm>
            <a:off x="3027363" y="6450013"/>
            <a:ext cx="2873375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US" altLang="cs-CZ" sz="1600"/>
              <a:t>Frédéric Joliot (1900-1958),</a:t>
            </a:r>
            <a:r>
              <a:rPr lang="en-US" altLang="cs-CZ" sz="1600" i="1"/>
              <a:t> </a:t>
            </a:r>
          </a:p>
        </p:txBody>
      </p:sp>
      <p:sp>
        <p:nvSpPr>
          <p:cNvPr id="532550" name="Rectangle 70"/>
          <p:cNvSpPr>
            <a:spLocks noChangeArrowheads="1"/>
          </p:cNvSpPr>
          <p:nvPr/>
        </p:nvSpPr>
        <p:spPr bwMode="auto">
          <a:xfrm>
            <a:off x="0" y="3213100"/>
            <a:ext cx="309721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dnes - nejefektivnější způsob: ozařování neutrony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graphicFrame>
        <p:nvGraphicFramePr>
          <p:cNvPr id="532551" name="Object 71"/>
          <p:cNvGraphicFramePr>
            <a:graphicFrameLocks noChangeAspect="1"/>
          </p:cNvGraphicFramePr>
          <p:nvPr/>
        </p:nvGraphicFramePr>
        <p:xfrm>
          <a:off x="101600" y="3860800"/>
          <a:ext cx="3479800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570" name="Equation" r:id="rId8" imgW="3479760" imgH="469800" progId="Equation.DSMT4">
                  <p:embed/>
                </p:oleObj>
              </mc:Choice>
              <mc:Fallback>
                <p:oleObj name="Equation" r:id="rId8" imgW="3479760" imgH="469800" progId="Equation.DSMT4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600" y="3860800"/>
                        <a:ext cx="3479800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2552" name="Rectangle 72"/>
          <p:cNvSpPr>
            <a:spLocks noChangeArrowheads="1"/>
          </p:cNvSpPr>
          <p:nvPr/>
        </p:nvSpPr>
        <p:spPr bwMode="auto">
          <a:xfrm>
            <a:off x="107950" y="2393950"/>
            <a:ext cx="38163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jaderná reakce, pozitronový rozpad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 tmFilter="0, 0; .2, .5; .8, .5; 1, 0"/>
                                        <p:tgtEl>
                                          <p:spTgt spid="5325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500" autoRev="1" fill="hold"/>
                                        <p:tgtEl>
                                          <p:spTgt spid="5325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325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325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325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325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325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32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532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532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532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5325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2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41" grpId="0"/>
      <p:bldP spid="532543" grpId="0"/>
      <p:bldP spid="532548" grpId="0" animBg="1"/>
      <p:bldP spid="532549" grpId="0" animBg="1"/>
      <p:bldP spid="532550" grpId="0"/>
      <p:bldP spid="532552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6" name="Rectangle 2"/>
          <p:cNvSpPr>
            <a:spLocks noChangeArrowheads="1"/>
          </p:cNvSpPr>
          <p:nvPr/>
        </p:nvSpPr>
        <p:spPr bwMode="auto">
          <a:xfrm>
            <a:off x="4716463" y="1268413"/>
            <a:ext cx="1368425" cy="489743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 altLang="cs-CZ" i="1"/>
          </a:p>
        </p:txBody>
      </p:sp>
      <p:sp>
        <p:nvSpPr>
          <p:cNvPr id="533507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0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0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1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1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1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1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1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1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1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1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1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1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2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2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2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2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2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2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2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2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2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2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3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3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3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3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3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3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3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3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3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3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4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4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4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4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4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4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4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4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4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4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5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5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5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5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5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5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5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5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5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59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60" name="Rectangle 56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61" name="Rectangle 57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62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63" name="Rectangle 59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64" name="Rectangle 60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3565" name="Rectangle 61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33566" name="Rectangle 62"/>
          <p:cNvSpPr>
            <a:spLocks noChangeArrowheads="1"/>
          </p:cNvSpPr>
          <p:nvPr/>
        </p:nvSpPr>
        <p:spPr bwMode="auto">
          <a:xfrm>
            <a:off x="250825" y="260350"/>
            <a:ext cx="6121400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5. 5. Diagram stabilních nuklidů</a:t>
            </a:r>
          </a:p>
        </p:txBody>
      </p:sp>
      <p:pic>
        <p:nvPicPr>
          <p:cNvPr id="533567" name="Picture 63" descr="FG26_0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412875"/>
            <a:ext cx="3857625" cy="5057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33568" name="Freeform 64"/>
          <p:cNvSpPr>
            <a:spLocks/>
          </p:cNvSpPr>
          <p:nvPr/>
        </p:nvSpPr>
        <p:spPr bwMode="auto">
          <a:xfrm>
            <a:off x="827088" y="2238375"/>
            <a:ext cx="2862262" cy="3783013"/>
          </a:xfrm>
          <a:custGeom>
            <a:avLst/>
            <a:gdLst>
              <a:gd name="T0" fmla="*/ 0 w 1803"/>
              <a:gd name="T1" fmla="*/ 2383 h 2383"/>
              <a:gd name="T2" fmla="*/ 237 w 1803"/>
              <a:gd name="T3" fmla="*/ 2130 h 2383"/>
              <a:gd name="T4" fmla="*/ 495 w 1803"/>
              <a:gd name="T5" fmla="*/ 1860 h 2383"/>
              <a:gd name="T6" fmla="*/ 711 w 1803"/>
              <a:gd name="T7" fmla="*/ 1572 h 2383"/>
              <a:gd name="T8" fmla="*/ 921 w 1803"/>
              <a:gd name="T9" fmla="*/ 1278 h 2383"/>
              <a:gd name="T10" fmla="*/ 1041 w 1803"/>
              <a:gd name="T11" fmla="*/ 1056 h 2383"/>
              <a:gd name="T12" fmla="*/ 1143 w 1803"/>
              <a:gd name="T13" fmla="*/ 918 h 2383"/>
              <a:gd name="T14" fmla="*/ 1215 w 1803"/>
              <a:gd name="T15" fmla="*/ 786 h 2383"/>
              <a:gd name="T16" fmla="*/ 1329 w 1803"/>
              <a:gd name="T17" fmla="*/ 570 h 2383"/>
              <a:gd name="T18" fmla="*/ 1497 w 1803"/>
              <a:gd name="T19" fmla="*/ 270 h 2383"/>
              <a:gd name="T20" fmla="*/ 1617 w 1803"/>
              <a:gd name="T21" fmla="*/ 36 h 2383"/>
              <a:gd name="T22" fmla="*/ 1725 w 1803"/>
              <a:gd name="T23" fmla="*/ 0 h 2383"/>
              <a:gd name="T24" fmla="*/ 1803 w 1803"/>
              <a:gd name="T25" fmla="*/ 48 h 2383"/>
              <a:gd name="T26" fmla="*/ 1797 w 1803"/>
              <a:gd name="T27" fmla="*/ 144 h 2383"/>
              <a:gd name="T28" fmla="*/ 1737 w 1803"/>
              <a:gd name="T29" fmla="*/ 300 h 2383"/>
              <a:gd name="T30" fmla="*/ 1671 w 1803"/>
              <a:gd name="T31" fmla="*/ 408 h 2383"/>
              <a:gd name="T32" fmla="*/ 1491 w 1803"/>
              <a:gd name="T33" fmla="*/ 732 h 2383"/>
              <a:gd name="T34" fmla="*/ 1299 w 1803"/>
              <a:gd name="T35" fmla="*/ 1014 h 2383"/>
              <a:gd name="T36" fmla="*/ 1137 w 1803"/>
              <a:gd name="T37" fmla="*/ 1194 h 2383"/>
              <a:gd name="T38" fmla="*/ 975 w 1803"/>
              <a:gd name="T39" fmla="*/ 1398 h 2383"/>
              <a:gd name="T40" fmla="*/ 777 w 1803"/>
              <a:gd name="T41" fmla="*/ 1686 h 2383"/>
              <a:gd name="T42" fmla="*/ 633 w 1803"/>
              <a:gd name="T43" fmla="*/ 1854 h 2383"/>
              <a:gd name="T44" fmla="*/ 459 w 1803"/>
              <a:gd name="T45" fmla="*/ 2040 h 2383"/>
              <a:gd name="T46" fmla="*/ 261 w 1803"/>
              <a:gd name="T47" fmla="*/ 2220 h 2383"/>
              <a:gd name="T48" fmla="*/ 153 w 1803"/>
              <a:gd name="T49" fmla="*/ 2280 h 2383"/>
              <a:gd name="T50" fmla="*/ 63 w 1803"/>
              <a:gd name="T51" fmla="*/ 2334 h 2383"/>
              <a:gd name="T52" fmla="*/ 0 w 1803"/>
              <a:gd name="T53" fmla="*/ 2383 h 2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03" h="2383">
                <a:moveTo>
                  <a:pt x="0" y="2383"/>
                </a:moveTo>
                <a:lnTo>
                  <a:pt x="237" y="2130"/>
                </a:lnTo>
                <a:lnTo>
                  <a:pt x="495" y="1860"/>
                </a:lnTo>
                <a:lnTo>
                  <a:pt x="711" y="1572"/>
                </a:lnTo>
                <a:lnTo>
                  <a:pt x="921" y="1278"/>
                </a:lnTo>
                <a:lnTo>
                  <a:pt x="1041" y="1056"/>
                </a:lnTo>
                <a:lnTo>
                  <a:pt x="1143" y="918"/>
                </a:lnTo>
                <a:lnTo>
                  <a:pt x="1215" y="786"/>
                </a:lnTo>
                <a:lnTo>
                  <a:pt x="1329" y="570"/>
                </a:lnTo>
                <a:lnTo>
                  <a:pt x="1497" y="270"/>
                </a:lnTo>
                <a:lnTo>
                  <a:pt x="1617" y="36"/>
                </a:lnTo>
                <a:lnTo>
                  <a:pt x="1725" y="0"/>
                </a:lnTo>
                <a:lnTo>
                  <a:pt x="1803" y="48"/>
                </a:lnTo>
                <a:lnTo>
                  <a:pt x="1797" y="144"/>
                </a:lnTo>
                <a:lnTo>
                  <a:pt x="1737" y="300"/>
                </a:lnTo>
                <a:lnTo>
                  <a:pt x="1671" y="408"/>
                </a:lnTo>
                <a:lnTo>
                  <a:pt x="1491" y="732"/>
                </a:lnTo>
                <a:lnTo>
                  <a:pt x="1299" y="1014"/>
                </a:lnTo>
                <a:lnTo>
                  <a:pt x="1137" y="1194"/>
                </a:lnTo>
                <a:lnTo>
                  <a:pt x="975" y="1398"/>
                </a:lnTo>
                <a:lnTo>
                  <a:pt x="777" y="1686"/>
                </a:lnTo>
                <a:lnTo>
                  <a:pt x="633" y="1854"/>
                </a:lnTo>
                <a:lnTo>
                  <a:pt x="459" y="2040"/>
                </a:lnTo>
                <a:lnTo>
                  <a:pt x="261" y="2220"/>
                </a:lnTo>
                <a:lnTo>
                  <a:pt x="153" y="2280"/>
                </a:lnTo>
                <a:lnTo>
                  <a:pt x="63" y="2334"/>
                </a:lnTo>
                <a:lnTo>
                  <a:pt x="0" y="2383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alpha val="41000"/>
                </a:schemeClr>
              </a:gs>
              <a:gs pos="100000">
                <a:schemeClr val="bg1">
                  <a:alpha val="67000"/>
                </a:schemeClr>
              </a:gs>
            </a:gsLst>
            <a:lin ang="5400000" scaled="1"/>
          </a:gra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69" name="Freeform 65"/>
          <p:cNvSpPr>
            <a:spLocks/>
          </p:cNvSpPr>
          <p:nvPr/>
        </p:nvSpPr>
        <p:spPr bwMode="auto">
          <a:xfrm>
            <a:off x="784225" y="2143125"/>
            <a:ext cx="2609850" cy="3914775"/>
          </a:xfrm>
          <a:custGeom>
            <a:avLst/>
            <a:gdLst>
              <a:gd name="T0" fmla="*/ 27 w 1644"/>
              <a:gd name="T1" fmla="*/ 2443 h 2466"/>
              <a:gd name="T2" fmla="*/ 282 w 1644"/>
              <a:gd name="T3" fmla="*/ 2112 h 2466"/>
              <a:gd name="T4" fmla="*/ 456 w 1644"/>
              <a:gd name="T5" fmla="*/ 1884 h 2466"/>
              <a:gd name="T6" fmla="*/ 654 w 1644"/>
              <a:gd name="T7" fmla="*/ 1578 h 2466"/>
              <a:gd name="T8" fmla="*/ 834 w 1644"/>
              <a:gd name="T9" fmla="*/ 1326 h 2466"/>
              <a:gd name="T10" fmla="*/ 990 w 1644"/>
              <a:gd name="T11" fmla="*/ 1044 h 2466"/>
              <a:gd name="T12" fmla="*/ 1236 w 1644"/>
              <a:gd name="T13" fmla="*/ 690 h 2466"/>
              <a:gd name="T14" fmla="*/ 1404 w 1644"/>
              <a:gd name="T15" fmla="*/ 384 h 2466"/>
              <a:gd name="T16" fmla="*/ 1584 w 1644"/>
              <a:gd name="T17" fmla="*/ 96 h 2466"/>
              <a:gd name="T18" fmla="*/ 1644 w 1644"/>
              <a:gd name="T19" fmla="*/ 48 h 2466"/>
              <a:gd name="T20" fmla="*/ 1530 w 1644"/>
              <a:gd name="T21" fmla="*/ 0 h 2466"/>
              <a:gd name="T22" fmla="*/ 1374 w 1644"/>
              <a:gd name="T23" fmla="*/ 0 h 2466"/>
              <a:gd name="T24" fmla="*/ 1194 w 1644"/>
              <a:gd name="T25" fmla="*/ 102 h 2466"/>
              <a:gd name="T26" fmla="*/ 1044 w 1644"/>
              <a:gd name="T27" fmla="*/ 264 h 2466"/>
              <a:gd name="T28" fmla="*/ 930 w 1644"/>
              <a:gd name="T29" fmla="*/ 462 h 2466"/>
              <a:gd name="T30" fmla="*/ 738 w 1644"/>
              <a:gd name="T31" fmla="*/ 846 h 2466"/>
              <a:gd name="T32" fmla="*/ 660 w 1644"/>
              <a:gd name="T33" fmla="*/ 1032 h 2466"/>
              <a:gd name="T34" fmla="*/ 642 w 1644"/>
              <a:gd name="T35" fmla="*/ 1050 h 2466"/>
              <a:gd name="T36" fmla="*/ 594 w 1644"/>
              <a:gd name="T37" fmla="*/ 1164 h 2466"/>
              <a:gd name="T38" fmla="*/ 570 w 1644"/>
              <a:gd name="T39" fmla="*/ 1218 h 2466"/>
              <a:gd name="T40" fmla="*/ 510 w 1644"/>
              <a:gd name="T41" fmla="*/ 1356 h 2466"/>
              <a:gd name="T42" fmla="*/ 468 w 1644"/>
              <a:gd name="T43" fmla="*/ 1500 h 2466"/>
              <a:gd name="T44" fmla="*/ 432 w 1644"/>
              <a:gd name="T45" fmla="*/ 1608 h 2466"/>
              <a:gd name="T46" fmla="*/ 414 w 1644"/>
              <a:gd name="T47" fmla="*/ 1626 h 2466"/>
              <a:gd name="T48" fmla="*/ 390 w 1644"/>
              <a:gd name="T49" fmla="*/ 1710 h 2466"/>
              <a:gd name="T50" fmla="*/ 360 w 1644"/>
              <a:gd name="T51" fmla="*/ 1758 h 2466"/>
              <a:gd name="T52" fmla="*/ 336 w 1644"/>
              <a:gd name="T53" fmla="*/ 1824 h 2466"/>
              <a:gd name="T54" fmla="*/ 324 w 1644"/>
              <a:gd name="T55" fmla="*/ 1854 h 2466"/>
              <a:gd name="T56" fmla="*/ 288 w 1644"/>
              <a:gd name="T57" fmla="*/ 1956 h 2466"/>
              <a:gd name="T58" fmla="*/ 198 w 1644"/>
              <a:gd name="T59" fmla="*/ 2070 h 2466"/>
              <a:gd name="T60" fmla="*/ 120 w 1644"/>
              <a:gd name="T61" fmla="*/ 2280 h 2466"/>
              <a:gd name="T62" fmla="*/ 0 w 1644"/>
              <a:gd name="T63" fmla="*/ 2466 h 2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44" h="2466">
                <a:moveTo>
                  <a:pt x="27" y="2443"/>
                </a:moveTo>
                <a:lnTo>
                  <a:pt x="282" y="2112"/>
                </a:lnTo>
                <a:lnTo>
                  <a:pt x="456" y="1884"/>
                </a:lnTo>
                <a:lnTo>
                  <a:pt x="654" y="1578"/>
                </a:lnTo>
                <a:lnTo>
                  <a:pt x="834" y="1326"/>
                </a:lnTo>
                <a:lnTo>
                  <a:pt x="990" y="1044"/>
                </a:lnTo>
                <a:lnTo>
                  <a:pt x="1236" y="690"/>
                </a:lnTo>
                <a:lnTo>
                  <a:pt x="1404" y="384"/>
                </a:lnTo>
                <a:lnTo>
                  <a:pt x="1584" y="96"/>
                </a:lnTo>
                <a:lnTo>
                  <a:pt x="1644" y="48"/>
                </a:lnTo>
                <a:lnTo>
                  <a:pt x="1530" y="0"/>
                </a:lnTo>
                <a:lnTo>
                  <a:pt x="1374" y="0"/>
                </a:lnTo>
                <a:lnTo>
                  <a:pt x="1194" y="102"/>
                </a:lnTo>
                <a:lnTo>
                  <a:pt x="1044" y="264"/>
                </a:lnTo>
                <a:lnTo>
                  <a:pt x="930" y="462"/>
                </a:lnTo>
                <a:lnTo>
                  <a:pt x="738" y="846"/>
                </a:lnTo>
                <a:cubicBezTo>
                  <a:pt x="727" y="872"/>
                  <a:pt x="683" y="995"/>
                  <a:pt x="660" y="1032"/>
                </a:cubicBezTo>
                <a:cubicBezTo>
                  <a:pt x="656" y="1039"/>
                  <a:pt x="647" y="1043"/>
                  <a:pt x="642" y="1050"/>
                </a:cubicBezTo>
                <a:cubicBezTo>
                  <a:pt x="619" y="1086"/>
                  <a:pt x="611" y="1126"/>
                  <a:pt x="594" y="1164"/>
                </a:cubicBezTo>
                <a:cubicBezTo>
                  <a:pt x="569" y="1219"/>
                  <a:pt x="570" y="1194"/>
                  <a:pt x="570" y="1218"/>
                </a:cubicBezTo>
                <a:lnTo>
                  <a:pt x="510" y="1356"/>
                </a:lnTo>
                <a:lnTo>
                  <a:pt x="468" y="1500"/>
                </a:lnTo>
                <a:cubicBezTo>
                  <a:pt x="456" y="1536"/>
                  <a:pt x="447" y="1573"/>
                  <a:pt x="432" y="1608"/>
                </a:cubicBezTo>
                <a:cubicBezTo>
                  <a:pt x="429" y="1616"/>
                  <a:pt x="418" y="1619"/>
                  <a:pt x="414" y="1626"/>
                </a:cubicBezTo>
                <a:cubicBezTo>
                  <a:pt x="400" y="1650"/>
                  <a:pt x="402" y="1685"/>
                  <a:pt x="390" y="1710"/>
                </a:cubicBezTo>
                <a:cubicBezTo>
                  <a:pt x="382" y="1727"/>
                  <a:pt x="368" y="1741"/>
                  <a:pt x="360" y="1758"/>
                </a:cubicBezTo>
                <a:cubicBezTo>
                  <a:pt x="350" y="1818"/>
                  <a:pt x="362" y="1771"/>
                  <a:pt x="336" y="1824"/>
                </a:cubicBezTo>
                <a:cubicBezTo>
                  <a:pt x="331" y="1834"/>
                  <a:pt x="324" y="1854"/>
                  <a:pt x="324" y="1854"/>
                </a:cubicBezTo>
                <a:lnTo>
                  <a:pt x="288" y="1956"/>
                </a:lnTo>
                <a:lnTo>
                  <a:pt x="198" y="2070"/>
                </a:lnTo>
                <a:lnTo>
                  <a:pt x="120" y="2280"/>
                </a:lnTo>
                <a:lnTo>
                  <a:pt x="0" y="2466"/>
                </a:lnTo>
              </a:path>
            </a:pathLst>
          </a:custGeom>
          <a:gradFill rotWithShape="1">
            <a:gsLst>
              <a:gs pos="0">
                <a:schemeClr val="hlink">
                  <a:alpha val="64999"/>
                </a:schemeClr>
              </a:gs>
              <a:gs pos="100000">
                <a:srgbClr val="FFFFFF">
                  <a:alpha val="32001"/>
                </a:srgbClr>
              </a:gs>
            </a:gsLst>
            <a:lin ang="5400000" scaled="1"/>
          </a:gradFill>
          <a:ln w="9525" cap="flat" cmpd="sng">
            <a:solidFill>
              <a:srgbClr val="FF0000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70" name="Freeform 66"/>
          <p:cNvSpPr>
            <a:spLocks/>
          </p:cNvSpPr>
          <p:nvPr/>
        </p:nvSpPr>
        <p:spPr bwMode="auto">
          <a:xfrm>
            <a:off x="2698750" y="1381125"/>
            <a:ext cx="1741488" cy="1603375"/>
          </a:xfrm>
          <a:custGeom>
            <a:avLst/>
            <a:gdLst>
              <a:gd name="T0" fmla="*/ 0 w 1097"/>
              <a:gd name="T1" fmla="*/ 570 h 1010"/>
              <a:gd name="T2" fmla="*/ 30 w 1097"/>
              <a:gd name="T3" fmla="*/ 522 h 1010"/>
              <a:gd name="T4" fmla="*/ 234 w 1097"/>
              <a:gd name="T5" fmla="*/ 318 h 1010"/>
              <a:gd name="T6" fmla="*/ 516 w 1097"/>
              <a:gd name="T7" fmla="*/ 138 h 1010"/>
              <a:gd name="T8" fmla="*/ 780 w 1097"/>
              <a:gd name="T9" fmla="*/ 0 h 1010"/>
              <a:gd name="T10" fmla="*/ 1026 w 1097"/>
              <a:gd name="T11" fmla="*/ 12 h 1010"/>
              <a:gd name="T12" fmla="*/ 1097 w 1097"/>
              <a:gd name="T13" fmla="*/ 215 h 1010"/>
              <a:gd name="T14" fmla="*/ 960 w 1097"/>
              <a:gd name="T15" fmla="*/ 397 h 1010"/>
              <a:gd name="T16" fmla="*/ 485 w 1097"/>
              <a:gd name="T17" fmla="*/ 1010 h 1010"/>
              <a:gd name="T18" fmla="*/ 256 w 1097"/>
              <a:gd name="T19" fmla="*/ 946 h 1010"/>
              <a:gd name="T20" fmla="*/ 450 w 1097"/>
              <a:gd name="T21" fmla="*/ 570 h 1010"/>
              <a:gd name="T22" fmla="*/ 414 w 1097"/>
              <a:gd name="T23" fmla="*/ 522 h 1010"/>
              <a:gd name="T24" fmla="*/ 276 w 1097"/>
              <a:gd name="T25" fmla="*/ 474 h 1010"/>
              <a:gd name="T26" fmla="*/ 6 w 1097"/>
              <a:gd name="T27" fmla="*/ 546 h 1010"/>
              <a:gd name="T28" fmla="*/ 0 w 1097"/>
              <a:gd name="T29" fmla="*/ 570 h 1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7" h="1010">
                <a:moveTo>
                  <a:pt x="0" y="570"/>
                </a:moveTo>
                <a:lnTo>
                  <a:pt x="30" y="522"/>
                </a:lnTo>
                <a:lnTo>
                  <a:pt x="234" y="318"/>
                </a:lnTo>
                <a:lnTo>
                  <a:pt x="516" y="138"/>
                </a:lnTo>
                <a:lnTo>
                  <a:pt x="780" y="0"/>
                </a:lnTo>
                <a:lnTo>
                  <a:pt x="1026" y="12"/>
                </a:lnTo>
                <a:lnTo>
                  <a:pt x="1097" y="215"/>
                </a:lnTo>
                <a:lnTo>
                  <a:pt x="960" y="397"/>
                </a:lnTo>
                <a:lnTo>
                  <a:pt x="485" y="1010"/>
                </a:lnTo>
                <a:lnTo>
                  <a:pt x="256" y="946"/>
                </a:lnTo>
                <a:lnTo>
                  <a:pt x="450" y="570"/>
                </a:lnTo>
                <a:lnTo>
                  <a:pt x="414" y="522"/>
                </a:lnTo>
                <a:lnTo>
                  <a:pt x="276" y="474"/>
                </a:lnTo>
                <a:lnTo>
                  <a:pt x="6" y="546"/>
                </a:lnTo>
                <a:lnTo>
                  <a:pt x="0" y="570"/>
                </a:lnTo>
                <a:close/>
              </a:path>
            </a:pathLst>
          </a:custGeom>
          <a:gradFill rotWithShape="1">
            <a:gsLst>
              <a:gs pos="0">
                <a:srgbClr val="FFFF00"/>
              </a:gs>
              <a:gs pos="100000">
                <a:srgbClr val="FFFFFF">
                  <a:alpha val="78999"/>
                </a:srgbClr>
              </a:gs>
            </a:gsLst>
            <a:lin ang="5400000" scaled="1"/>
          </a:gra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71" name="Rectangle 67"/>
          <p:cNvSpPr>
            <a:spLocks noChangeArrowheads="1"/>
          </p:cNvSpPr>
          <p:nvPr/>
        </p:nvSpPr>
        <p:spPr bwMode="auto">
          <a:xfrm>
            <a:off x="5148263" y="1341438"/>
            <a:ext cx="576262" cy="574675"/>
          </a:xfrm>
          <a:prstGeom prst="rect">
            <a:avLst/>
          </a:prstGeom>
          <a:gradFill rotWithShape="1">
            <a:gsLst>
              <a:gs pos="0">
                <a:schemeClr val="hlink">
                  <a:alpha val="73000"/>
                </a:schemeClr>
              </a:gs>
              <a:gs pos="100000">
                <a:srgbClr val="FFFFFF">
                  <a:alpha val="24001"/>
                </a:srgbClr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72" name="Rectangle 68"/>
          <p:cNvSpPr>
            <a:spLocks noChangeArrowheads="1"/>
          </p:cNvSpPr>
          <p:nvPr/>
        </p:nvSpPr>
        <p:spPr bwMode="auto">
          <a:xfrm>
            <a:off x="5148263" y="2060575"/>
            <a:ext cx="576262" cy="574675"/>
          </a:xfrm>
          <a:prstGeom prst="rect">
            <a:avLst/>
          </a:prstGeom>
          <a:gradFill rotWithShape="1">
            <a:gsLst>
              <a:gs pos="0">
                <a:schemeClr val="accent1">
                  <a:alpha val="75999"/>
                </a:schemeClr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73" name="Rectangle 69"/>
          <p:cNvSpPr>
            <a:spLocks noChangeArrowheads="1"/>
          </p:cNvSpPr>
          <p:nvPr/>
        </p:nvSpPr>
        <p:spPr bwMode="auto">
          <a:xfrm>
            <a:off x="5148263" y="2852738"/>
            <a:ext cx="576262" cy="574675"/>
          </a:xfrm>
          <a:prstGeom prst="rect">
            <a:avLst/>
          </a:prstGeom>
          <a:gradFill rotWithShape="1">
            <a:gsLst>
              <a:gs pos="0">
                <a:srgbClr val="FFFF00">
                  <a:alpha val="75999"/>
                </a:srgbClr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74" name="Rectangle 70"/>
          <p:cNvSpPr>
            <a:spLocks noChangeArrowheads="1"/>
          </p:cNvSpPr>
          <p:nvPr/>
        </p:nvSpPr>
        <p:spPr bwMode="auto">
          <a:xfrm>
            <a:off x="6516688" y="1412875"/>
            <a:ext cx="1476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rozpad </a:t>
            </a:r>
            <a:r>
              <a:rPr lang="el-GR" altLang="cs-CZ" sz="1600">
                <a:cs typeface="Arial" charset="0"/>
              </a:rPr>
              <a:t>β</a:t>
            </a:r>
            <a:r>
              <a:rPr lang="cs-CZ" altLang="cs-CZ" sz="1600" baseline="30000">
                <a:cs typeface="Arial" charset="0"/>
              </a:rPr>
              <a:t>-</a:t>
            </a:r>
            <a:endParaRPr lang="el-GR" altLang="cs-CZ" sz="1600">
              <a:cs typeface="Arial" charset="0"/>
            </a:endParaRPr>
          </a:p>
        </p:txBody>
      </p:sp>
      <p:sp>
        <p:nvSpPr>
          <p:cNvPr id="533575" name="Rectangle 71"/>
          <p:cNvSpPr>
            <a:spLocks noChangeArrowheads="1"/>
          </p:cNvSpPr>
          <p:nvPr/>
        </p:nvSpPr>
        <p:spPr bwMode="auto">
          <a:xfrm>
            <a:off x="6516688" y="2205038"/>
            <a:ext cx="1476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rozpad </a:t>
            </a:r>
            <a:r>
              <a:rPr lang="el-GR" altLang="cs-CZ" sz="1600">
                <a:cs typeface="Arial" charset="0"/>
              </a:rPr>
              <a:t>β</a:t>
            </a:r>
            <a:r>
              <a:rPr lang="cs-CZ" altLang="cs-CZ" sz="1600" baseline="30000">
                <a:cs typeface="Arial" charset="0"/>
              </a:rPr>
              <a:t>+</a:t>
            </a:r>
            <a:endParaRPr lang="el-GR" altLang="cs-CZ" sz="1600">
              <a:cs typeface="Arial" charset="0"/>
            </a:endParaRPr>
          </a:p>
        </p:txBody>
      </p:sp>
      <p:sp>
        <p:nvSpPr>
          <p:cNvPr id="533576" name="Rectangle 72"/>
          <p:cNvSpPr>
            <a:spLocks noChangeArrowheads="1"/>
          </p:cNvSpPr>
          <p:nvPr/>
        </p:nvSpPr>
        <p:spPr bwMode="auto">
          <a:xfrm>
            <a:off x="6516688" y="2954338"/>
            <a:ext cx="1476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rozpad </a:t>
            </a:r>
            <a:r>
              <a:rPr lang="el-GR" altLang="cs-CZ" sz="1600">
                <a:cs typeface="Arial" charset="0"/>
              </a:rPr>
              <a:t>α</a:t>
            </a:r>
          </a:p>
        </p:txBody>
      </p:sp>
      <p:sp>
        <p:nvSpPr>
          <p:cNvPr id="533577" name="Line 73"/>
          <p:cNvSpPr>
            <a:spLocks noChangeShapeType="1"/>
          </p:cNvSpPr>
          <p:nvPr/>
        </p:nvSpPr>
        <p:spPr bwMode="auto">
          <a:xfrm>
            <a:off x="8027988" y="1412875"/>
            <a:ext cx="21590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78" name="Line 74"/>
          <p:cNvSpPr>
            <a:spLocks noChangeShapeType="1"/>
          </p:cNvSpPr>
          <p:nvPr/>
        </p:nvSpPr>
        <p:spPr bwMode="auto">
          <a:xfrm flipH="1" flipV="1">
            <a:off x="8101013" y="2276475"/>
            <a:ext cx="21590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79" name="Line 75"/>
          <p:cNvSpPr>
            <a:spLocks noChangeShapeType="1"/>
          </p:cNvSpPr>
          <p:nvPr/>
        </p:nvSpPr>
        <p:spPr bwMode="auto">
          <a:xfrm flipH="1">
            <a:off x="8027988" y="2852738"/>
            <a:ext cx="431800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80" name="Rectangle 76"/>
          <p:cNvSpPr>
            <a:spLocks noChangeArrowheads="1"/>
          </p:cNvSpPr>
          <p:nvPr/>
        </p:nvSpPr>
        <p:spPr bwMode="auto">
          <a:xfrm>
            <a:off x="6516688" y="3860800"/>
            <a:ext cx="1800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emise neutronu</a:t>
            </a:r>
            <a:endParaRPr lang="el-GR" altLang="cs-CZ" sz="1600">
              <a:cs typeface="Arial" charset="0"/>
            </a:endParaRPr>
          </a:p>
        </p:txBody>
      </p:sp>
      <p:sp>
        <p:nvSpPr>
          <p:cNvPr id="533581" name="Rectangle 77"/>
          <p:cNvSpPr>
            <a:spLocks noChangeArrowheads="1"/>
          </p:cNvSpPr>
          <p:nvPr/>
        </p:nvSpPr>
        <p:spPr bwMode="auto">
          <a:xfrm>
            <a:off x="6516688" y="4581525"/>
            <a:ext cx="1800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emise protonu</a:t>
            </a:r>
            <a:endParaRPr lang="el-GR" altLang="cs-CZ" sz="1600">
              <a:cs typeface="Arial" charset="0"/>
            </a:endParaRPr>
          </a:p>
        </p:txBody>
      </p:sp>
      <p:sp>
        <p:nvSpPr>
          <p:cNvPr id="533582" name="Rectangle 78"/>
          <p:cNvSpPr>
            <a:spLocks noChangeArrowheads="1"/>
          </p:cNvSpPr>
          <p:nvPr/>
        </p:nvSpPr>
        <p:spPr bwMode="auto">
          <a:xfrm>
            <a:off x="2843213" y="1773238"/>
            <a:ext cx="1476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</a:t>
            </a:r>
            <a:r>
              <a:rPr lang="cs-CZ" altLang="cs-CZ" sz="1600" i="1">
                <a:solidFill>
                  <a:schemeClr val="bg2"/>
                </a:solidFill>
              </a:rPr>
              <a:t>N</a:t>
            </a:r>
            <a:r>
              <a:rPr lang="cs-CZ" altLang="cs-CZ" sz="1600">
                <a:solidFill>
                  <a:schemeClr val="bg2"/>
                </a:solidFill>
              </a:rPr>
              <a:t> = 1,5 </a:t>
            </a:r>
            <a:r>
              <a:rPr lang="cs-CZ" altLang="cs-CZ" sz="1600" i="1">
                <a:solidFill>
                  <a:schemeClr val="bg2"/>
                </a:solidFill>
              </a:rPr>
              <a:t>Z</a:t>
            </a:r>
            <a:endParaRPr lang="el-GR" altLang="cs-CZ" sz="1600" i="1">
              <a:solidFill>
                <a:schemeClr val="bg2"/>
              </a:solidFill>
              <a:cs typeface="Arial" charset="0"/>
            </a:endParaRPr>
          </a:p>
        </p:txBody>
      </p:sp>
      <p:sp>
        <p:nvSpPr>
          <p:cNvPr id="533583" name="Rectangle 79"/>
          <p:cNvSpPr>
            <a:spLocks noChangeArrowheads="1"/>
          </p:cNvSpPr>
          <p:nvPr/>
        </p:nvSpPr>
        <p:spPr bwMode="auto">
          <a:xfrm>
            <a:off x="1116013" y="5445125"/>
            <a:ext cx="1476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</a:t>
            </a:r>
            <a:r>
              <a:rPr lang="cs-CZ" altLang="cs-CZ" sz="1600" i="1">
                <a:solidFill>
                  <a:schemeClr val="bg2"/>
                </a:solidFill>
              </a:rPr>
              <a:t>N</a:t>
            </a:r>
            <a:r>
              <a:rPr lang="cs-CZ" altLang="cs-CZ" sz="1600">
                <a:solidFill>
                  <a:schemeClr val="bg2"/>
                </a:solidFill>
              </a:rPr>
              <a:t> = </a:t>
            </a:r>
            <a:r>
              <a:rPr lang="cs-CZ" altLang="cs-CZ" sz="1600" i="1">
                <a:solidFill>
                  <a:schemeClr val="bg2"/>
                </a:solidFill>
              </a:rPr>
              <a:t>Z</a:t>
            </a:r>
            <a:endParaRPr lang="el-GR" altLang="cs-CZ" sz="1600" i="1">
              <a:solidFill>
                <a:schemeClr val="bg2"/>
              </a:solidFill>
              <a:cs typeface="Arial" charset="0"/>
            </a:endParaRPr>
          </a:p>
        </p:txBody>
      </p:sp>
      <p:sp>
        <p:nvSpPr>
          <p:cNvPr id="533584" name="Rectangle 80"/>
          <p:cNvSpPr>
            <a:spLocks noChangeArrowheads="1"/>
          </p:cNvSpPr>
          <p:nvPr/>
        </p:nvSpPr>
        <p:spPr bwMode="auto">
          <a:xfrm>
            <a:off x="250825" y="765175"/>
            <a:ext cx="74882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jádro je radioaktivní, je-li separační energie pro emitovanou částici &lt; 0</a:t>
            </a:r>
            <a:endParaRPr lang="el-GR" altLang="cs-CZ" sz="1600">
              <a:cs typeface="Arial" charset="0"/>
            </a:endParaRPr>
          </a:p>
        </p:txBody>
      </p:sp>
      <p:sp>
        <p:nvSpPr>
          <p:cNvPr id="533585" name="Rectangle 81"/>
          <p:cNvSpPr>
            <a:spLocks noChangeArrowheads="1"/>
          </p:cNvSpPr>
          <p:nvPr/>
        </p:nvSpPr>
        <p:spPr bwMode="auto">
          <a:xfrm>
            <a:off x="5148263" y="3644900"/>
            <a:ext cx="576262" cy="574675"/>
          </a:xfrm>
          <a:prstGeom prst="rect">
            <a:avLst/>
          </a:prstGeom>
          <a:gradFill rotWithShape="1">
            <a:gsLst>
              <a:gs pos="0">
                <a:schemeClr val="hlink">
                  <a:alpha val="73000"/>
                </a:schemeClr>
              </a:gs>
              <a:gs pos="100000">
                <a:srgbClr val="FFFFFF">
                  <a:alpha val="24001"/>
                </a:srgbClr>
              </a:gs>
            </a:gsLst>
            <a:lin ang="5400000" scaled="1"/>
          </a:gra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86" name="Rectangle 82"/>
          <p:cNvSpPr>
            <a:spLocks noChangeArrowheads="1"/>
          </p:cNvSpPr>
          <p:nvPr/>
        </p:nvSpPr>
        <p:spPr bwMode="auto">
          <a:xfrm>
            <a:off x="5148263" y="4437063"/>
            <a:ext cx="576262" cy="574675"/>
          </a:xfrm>
          <a:prstGeom prst="rect">
            <a:avLst/>
          </a:prstGeom>
          <a:gradFill rotWithShape="1">
            <a:gsLst>
              <a:gs pos="0">
                <a:schemeClr val="accent1">
                  <a:alpha val="75999"/>
                </a:schemeClr>
              </a:gs>
              <a:gs pos="100000">
                <a:srgbClr val="FFFFFF"/>
              </a:gs>
            </a:gsLst>
            <a:lin ang="5400000" scaled="1"/>
          </a:gradFill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87" name="Line 83"/>
          <p:cNvSpPr>
            <a:spLocks noChangeShapeType="1"/>
          </p:cNvSpPr>
          <p:nvPr/>
        </p:nvSpPr>
        <p:spPr bwMode="auto">
          <a:xfrm>
            <a:off x="8532813" y="3860800"/>
            <a:ext cx="0" cy="288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3588" name="Line 84"/>
          <p:cNvSpPr>
            <a:spLocks noChangeShapeType="1"/>
          </p:cNvSpPr>
          <p:nvPr/>
        </p:nvSpPr>
        <p:spPr bwMode="auto">
          <a:xfrm flipH="1">
            <a:off x="8316913" y="4797425"/>
            <a:ext cx="287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33589" name="Object 85"/>
          <p:cNvGraphicFramePr>
            <a:graphicFrameLocks noChangeAspect="1"/>
          </p:cNvGraphicFramePr>
          <p:nvPr/>
        </p:nvGraphicFramePr>
        <p:xfrm>
          <a:off x="6810375" y="5013325"/>
          <a:ext cx="151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3607" name="Equation" r:id="rId4" imgW="1511280" imgH="431640" progId="Equation.DSMT4">
                  <p:embed/>
                </p:oleObj>
              </mc:Choice>
              <mc:Fallback>
                <p:oleObj name="Equation" r:id="rId4" imgW="1511280" imgH="431640" progId="Equation.DSMT4">
                  <p:embed/>
                  <p:pic>
                    <p:nvPicPr>
                      <p:cNvPr id="0" name="Object 8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0375" y="5013325"/>
                        <a:ext cx="15113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3590" name="Object 86"/>
          <p:cNvGraphicFramePr>
            <a:graphicFrameLocks noChangeAspect="1"/>
          </p:cNvGraphicFramePr>
          <p:nvPr/>
        </p:nvGraphicFramePr>
        <p:xfrm>
          <a:off x="6842125" y="4164013"/>
          <a:ext cx="15240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3608" name="Equation" r:id="rId6" imgW="1523880" imgH="431640" progId="Equation.DSMT4">
                  <p:embed/>
                </p:oleObj>
              </mc:Choice>
              <mc:Fallback>
                <p:oleObj name="Equation" r:id="rId6" imgW="1523880" imgH="431640" progId="Equation.DSMT4">
                  <p:embed/>
                  <p:pic>
                    <p:nvPicPr>
                      <p:cNvPr id="0" name="Object 8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2125" y="4164013"/>
                        <a:ext cx="15240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3356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335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33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33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33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33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335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335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33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33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3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533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533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533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33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33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33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33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533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533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335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33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335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335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533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533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533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3" dur="500"/>
                                        <p:tgtEl>
                                          <p:spTgt spid="533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33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33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33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33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335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335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33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533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33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533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33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33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533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33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533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533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3506" grpId="0" animBg="1"/>
      <p:bldP spid="533566" grpId="0"/>
      <p:bldP spid="533568" grpId="0" animBg="1"/>
      <p:bldP spid="533569" grpId="0" animBg="1"/>
      <p:bldP spid="533570" grpId="0" animBg="1"/>
      <p:bldP spid="533571" grpId="0" animBg="1"/>
      <p:bldP spid="533572" grpId="0" animBg="1"/>
      <p:bldP spid="533573" grpId="0" animBg="1"/>
      <p:bldP spid="533574" grpId="0"/>
      <p:bldP spid="533575" grpId="0"/>
      <p:bldP spid="533576" grpId="0"/>
      <p:bldP spid="533577" grpId="0" animBg="1"/>
      <p:bldP spid="533578" grpId="0" animBg="1"/>
      <p:bldP spid="533579" grpId="0" animBg="1"/>
      <p:bldP spid="533580" grpId="0"/>
      <p:bldP spid="533581" grpId="0"/>
      <p:bldP spid="533582" grpId="0"/>
      <p:bldP spid="533583" grpId="0"/>
      <p:bldP spid="533584" grpId="0"/>
      <p:bldP spid="533585" grpId="0" animBg="1"/>
      <p:bldP spid="533586" grpId="0" animBg="1"/>
      <p:bldP spid="533587" grpId="0" animBg="1"/>
      <p:bldP spid="533588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0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31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3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3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3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3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3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3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3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3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4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4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4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4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4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4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4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4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4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4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5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5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5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5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5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5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5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5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5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5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6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6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6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6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6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6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6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6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6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6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7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7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7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7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7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7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7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7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7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7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8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8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82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83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84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85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86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87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4588" name="Rectangle 60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34589" name="Rectangle 61"/>
          <p:cNvSpPr>
            <a:spLocks noChangeArrowheads="1"/>
          </p:cNvSpPr>
          <p:nvPr/>
        </p:nvSpPr>
        <p:spPr bwMode="auto">
          <a:xfrm>
            <a:off x="250825" y="260350"/>
            <a:ext cx="8208963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5. 6. Postupný rozpad, radioaktivní rovnováha</a:t>
            </a:r>
          </a:p>
        </p:txBody>
      </p:sp>
      <p:sp>
        <p:nvSpPr>
          <p:cNvPr id="534590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sp>
        <p:nvSpPr>
          <p:cNvPr id="534591" name="Rectangle 63"/>
          <p:cNvSpPr>
            <a:spLocks noChangeArrowheads="1"/>
          </p:cNvSpPr>
          <p:nvPr/>
        </p:nvSpPr>
        <p:spPr bwMode="auto">
          <a:xfrm>
            <a:off x="250825" y="765175"/>
            <a:ext cx="4392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Jaká je bilance při postupném rozpadu?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4592" name="Object 64"/>
          <p:cNvGraphicFramePr>
            <a:graphicFrameLocks noChangeAspect="1"/>
          </p:cNvGraphicFramePr>
          <p:nvPr/>
        </p:nvGraphicFramePr>
        <p:xfrm>
          <a:off x="179388" y="1268413"/>
          <a:ext cx="28702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17" name="Equation" r:id="rId3" imgW="2869920" imgH="253800" progId="Equation.DSMT4">
                  <p:embed/>
                </p:oleObj>
              </mc:Choice>
              <mc:Fallback>
                <p:oleObj name="Equation" r:id="rId3" imgW="2869920" imgH="25380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1268413"/>
                        <a:ext cx="28702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4593" name="Object 65"/>
          <p:cNvGraphicFramePr>
            <a:graphicFrameLocks noChangeAspect="1"/>
          </p:cNvGraphicFramePr>
          <p:nvPr/>
        </p:nvGraphicFramePr>
        <p:xfrm>
          <a:off x="179388" y="1628775"/>
          <a:ext cx="13716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18" name="Equation" r:id="rId5" imgW="1371600" imgH="571320" progId="Equation.DSMT4">
                  <p:embed/>
                </p:oleObj>
              </mc:Choice>
              <mc:Fallback>
                <p:oleObj name="Equation" r:id="rId5" imgW="1371600" imgH="57132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1628775"/>
                        <a:ext cx="13716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4594" name="Object 66"/>
          <p:cNvGraphicFramePr>
            <a:graphicFrameLocks noChangeAspect="1"/>
          </p:cNvGraphicFramePr>
          <p:nvPr/>
        </p:nvGraphicFramePr>
        <p:xfrm>
          <a:off x="179388" y="2281238"/>
          <a:ext cx="20574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19" name="Equation" r:id="rId7" imgW="2057400" imgH="571320" progId="Equation.DSMT4">
                  <p:embed/>
                </p:oleObj>
              </mc:Choice>
              <mc:Fallback>
                <p:oleObj name="Equation" r:id="rId7" imgW="2057400" imgH="57132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2281238"/>
                        <a:ext cx="20574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4595" name="Line 67"/>
          <p:cNvSpPr>
            <a:spLocks noChangeShapeType="1"/>
          </p:cNvSpPr>
          <p:nvPr/>
        </p:nvSpPr>
        <p:spPr bwMode="auto">
          <a:xfrm>
            <a:off x="468313" y="2852738"/>
            <a:ext cx="0" cy="647700"/>
          </a:xfrm>
          <a:prstGeom prst="line">
            <a:avLst/>
          </a:prstGeom>
          <a:noFill/>
          <a:ln w="9525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34596" name="Object 68"/>
          <p:cNvGraphicFramePr>
            <a:graphicFrameLocks noChangeAspect="1"/>
          </p:cNvGraphicFramePr>
          <p:nvPr/>
        </p:nvGraphicFramePr>
        <p:xfrm>
          <a:off x="179388" y="3573463"/>
          <a:ext cx="22733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20" name="Equation" r:id="rId9" imgW="2273040" imgH="571320" progId="Equation.DSMT4">
                  <p:embed/>
                </p:oleObj>
              </mc:Choice>
              <mc:Fallback>
                <p:oleObj name="Equation" r:id="rId9" imgW="2273040" imgH="57132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3573463"/>
                        <a:ext cx="22733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4597" name="Line 69"/>
          <p:cNvSpPr>
            <a:spLocks noChangeShapeType="1"/>
          </p:cNvSpPr>
          <p:nvPr/>
        </p:nvSpPr>
        <p:spPr bwMode="auto">
          <a:xfrm>
            <a:off x="468313" y="4221163"/>
            <a:ext cx="0" cy="647700"/>
          </a:xfrm>
          <a:prstGeom prst="line">
            <a:avLst/>
          </a:prstGeom>
          <a:noFill/>
          <a:ln w="9525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534598" name="Object 70"/>
          <p:cNvGraphicFramePr>
            <a:graphicFrameLocks noChangeAspect="1"/>
          </p:cNvGraphicFramePr>
          <p:nvPr/>
        </p:nvGraphicFramePr>
        <p:xfrm>
          <a:off x="179388" y="5013325"/>
          <a:ext cx="16129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21" name="Equation" r:id="rId11" imgW="1612800" imgH="571320" progId="Equation.DSMT4">
                  <p:embed/>
                </p:oleObj>
              </mc:Choice>
              <mc:Fallback>
                <p:oleObj name="Equation" r:id="rId11" imgW="1612800" imgH="57132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5013325"/>
                        <a:ext cx="16129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4599" name="Object 71"/>
          <p:cNvGraphicFramePr>
            <a:graphicFrameLocks noChangeAspect="1"/>
          </p:cNvGraphicFramePr>
          <p:nvPr/>
        </p:nvGraphicFramePr>
        <p:xfrm>
          <a:off x="2486025" y="1743075"/>
          <a:ext cx="2374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22" name="Equation" r:id="rId13" imgW="2374560" imgH="342720" progId="Equation.DSMT4">
                  <p:embed/>
                </p:oleObj>
              </mc:Choice>
              <mc:Fallback>
                <p:oleObj name="Equation" r:id="rId13" imgW="2374560" imgH="342720" progId="Equation.DSMT4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86025" y="1743075"/>
                        <a:ext cx="2374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4600" name="Rectangle 72"/>
          <p:cNvSpPr>
            <a:spLocks noChangeArrowheads="1"/>
          </p:cNvSpPr>
          <p:nvPr/>
        </p:nvSpPr>
        <p:spPr bwMode="auto">
          <a:xfrm>
            <a:off x="2700338" y="2205038"/>
            <a:ext cx="5903912" cy="45593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4601" name="Rectangle 73"/>
          <p:cNvSpPr>
            <a:spLocks noChangeArrowheads="1"/>
          </p:cNvSpPr>
          <p:nvPr/>
        </p:nvSpPr>
        <p:spPr bwMode="auto">
          <a:xfrm>
            <a:off x="2700338" y="2205038"/>
            <a:ext cx="58324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řešení druhé diferenciální rovnice: homogenní rovnice: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4602" name="Object 74"/>
          <p:cNvGraphicFramePr>
            <a:graphicFrameLocks noChangeAspect="1"/>
          </p:cNvGraphicFramePr>
          <p:nvPr/>
        </p:nvGraphicFramePr>
        <p:xfrm>
          <a:off x="2843213" y="2566988"/>
          <a:ext cx="35306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23" name="Equation" r:id="rId15" imgW="3530520" imgH="571320" progId="Equation.DSMT4">
                  <p:embed/>
                </p:oleObj>
              </mc:Choice>
              <mc:Fallback>
                <p:oleObj name="Equation" r:id="rId15" imgW="3530520" imgH="571320" progId="Equation.DSMT4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3213" y="2566988"/>
                        <a:ext cx="35306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4603" name="Rectangle 75"/>
          <p:cNvSpPr>
            <a:spLocks noChangeArrowheads="1"/>
          </p:cNvSpPr>
          <p:nvPr/>
        </p:nvSpPr>
        <p:spPr bwMode="auto">
          <a:xfrm>
            <a:off x="2700338" y="3141663"/>
            <a:ext cx="58324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partikulární řešení navrhneme ve tvaru: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4604" name="Object 76"/>
          <p:cNvGraphicFramePr>
            <a:graphicFrameLocks noChangeAspect="1"/>
          </p:cNvGraphicFramePr>
          <p:nvPr/>
        </p:nvGraphicFramePr>
        <p:xfrm>
          <a:off x="2987675" y="3573463"/>
          <a:ext cx="14097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24" name="Equation" r:id="rId17" imgW="1409400" imgH="368280" progId="Equation.DSMT4">
                  <p:embed/>
                </p:oleObj>
              </mc:Choice>
              <mc:Fallback>
                <p:oleObj name="Equation" r:id="rId17" imgW="1409400" imgH="368280" progId="Equation.DSMT4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87675" y="3573463"/>
                        <a:ext cx="14097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4605" name="Rectangle 77"/>
          <p:cNvSpPr>
            <a:spLocks noChangeArrowheads="1"/>
          </p:cNvSpPr>
          <p:nvPr/>
        </p:nvSpPr>
        <p:spPr bwMode="auto">
          <a:xfrm>
            <a:off x="4643438" y="3573463"/>
            <a:ext cx="16573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dosazením: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4606" name="Object 78"/>
          <p:cNvGraphicFramePr>
            <a:graphicFrameLocks noChangeAspect="1"/>
          </p:cNvGraphicFramePr>
          <p:nvPr/>
        </p:nvGraphicFramePr>
        <p:xfrm>
          <a:off x="2916238" y="4076700"/>
          <a:ext cx="3975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25" name="Equation" r:id="rId19" imgW="3974760" imgH="342720" progId="Equation.DSMT4">
                  <p:embed/>
                </p:oleObj>
              </mc:Choice>
              <mc:Fallback>
                <p:oleObj name="Equation" r:id="rId19" imgW="3974760" imgH="342720" progId="Equation.DSMT4">
                  <p:embed/>
                  <p:pic>
                    <p:nvPicPr>
                      <p:cNvPr id="0" name="Object 7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238" y="4076700"/>
                        <a:ext cx="3975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4607" name="Rectangle 79"/>
          <p:cNvSpPr>
            <a:spLocks noChangeArrowheads="1"/>
          </p:cNvSpPr>
          <p:nvPr/>
        </p:nvSpPr>
        <p:spPr bwMode="auto">
          <a:xfrm>
            <a:off x="6948488" y="4076700"/>
            <a:ext cx="16573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odtud: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4608" name="Object 80"/>
          <p:cNvGraphicFramePr>
            <a:graphicFrameLocks noChangeAspect="1"/>
          </p:cNvGraphicFramePr>
          <p:nvPr/>
        </p:nvGraphicFramePr>
        <p:xfrm>
          <a:off x="2987675" y="4652963"/>
          <a:ext cx="120650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26" name="Equation" r:id="rId21" imgW="1206360" imgH="634680" progId="Equation.DSMT4">
                  <p:embed/>
                </p:oleObj>
              </mc:Choice>
              <mc:Fallback>
                <p:oleObj name="Equation" r:id="rId21" imgW="1206360" imgH="634680" progId="Equation.DSMT4">
                  <p:embed/>
                  <p:pic>
                    <p:nvPicPr>
                      <p:cNvPr id="0" name="Object 8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87675" y="4652963"/>
                        <a:ext cx="1206500" cy="6350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FF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4609" name="Rectangle 81"/>
          <p:cNvSpPr>
            <a:spLocks noChangeArrowheads="1"/>
          </p:cNvSpPr>
          <p:nvPr/>
        </p:nvSpPr>
        <p:spPr bwMode="auto">
          <a:xfrm>
            <a:off x="4500563" y="4724400"/>
            <a:ext cx="2663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z počáteční podmínky: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4610" name="Object 82"/>
          <p:cNvGraphicFramePr>
            <a:graphicFrameLocks noChangeAspect="1"/>
          </p:cNvGraphicFramePr>
          <p:nvPr/>
        </p:nvGraphicFramePr>
        <p:xfrm>
          <a:off x="7235825" y="4724400"/>
          <a:ext cx="9779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27" name="Equation" r:id="rId23" imgW="977760" imgH="368280" progId="Equation.DSMT4">
                  <p:embed/>
                </p:oleObj>
              </mc:Choice>
              <mc:Fallback>
                <p:oleObj name="Equation" r:id="rId23" imgW="977760" imgH="368280" progId="Equation.DSMT4">
                  <p:embed/>
                  <p:pic>
                    <p:nvPicPr>
                      <p:cNvPr id="0" name="Object 8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5825" y="4724400"/>
                        <a:ext cx="9779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4611" name="Object 83"/>
          <p:cNvGraphicFramePr>
            <a:graphicFrameLocks noChangeAspect="1"/>
          </p:cNvGraphicFramePr>
          <p:nvPr/>
        </p:nvGraphicFramePr>
        <p:xfrm>
          <a:off x="4643438" y="5229225"/>
          <a:ext cx="27559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28" name="Equation" r:id="rId25" imgW="2755800" imgH="317160" progId="Equation.DSMT4">
                  <p:embed/>
                </p:oleObj>
              </mc:Choice>
              <mc:Fallback>
                <p:oleObj name="Equation" r:id="rId25" imgW="2755800" imgH="317160" progId="Equation.DSMT4">
                  <p:embed/>
                  <p:pic>
                    <p:nvPicPr>
                      <p:cNvPr id="0" name="Object 8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3438" y="5229225"/>
                        <a:ext cx="27559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4612" name="Object 84"/>
          <p:cNvGraphicFramePr>
            <a:graphicFrameLocks noChangeAspect="1"/>
          </p:cNvGraphicFramePr>
          <p:nvPr/>
        </p:nvGraphicFramePr>
        <p:xfrm>
          <a:off x="3635375" y="5734050"/>
          <a:ext cx="3814763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4729" name="Equation" r:id="rId27" imgW="2844720" imgH="634680" progId="Equation.DSMT4">
                  <p:embed/>
                </p:oleObj>
              </mc:Choice>
              <mc:Fallback>
                <p:oleObj name="Equation" r:id="rId27" imgW="2844720" imgH="634680" progId="Equation.DSMT4">
                  <p:embed/>
                  <p:pic>
                    <p:nvPicPr>
                      <p:cNvPr id="0" name="Object 8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35375" y="5734050"/>
                        <a:ext cx="3814763" cy="8509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FF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345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345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45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345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45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34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34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34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534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34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534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534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534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346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346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34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34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34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534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534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534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534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3" dur="500"/>
                                        <p:tgtEl>
                                          <p:spTgt spid="534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34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0" dur="2000" fill="hold"/>
                                        <p:tgtEl>
                                          <p:spTgt spid="5346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534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8" dur="500"/>
                                        <p:tgtEl>
                                          <p:spTgt spid="534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500"/>
                                        <p:tgtEl>
                                          <p:spTgt spid="534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4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534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4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7" dur="2000" fill="hold"/>
                                        <p:tgtEl>
                                          <p:spTgt spid="5346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4589" grpId="0"/>
      <p:bldP spid="534591" grpId="0"/>
      <p:bldP spid="534595" grpId="0" animBg="1"/>
      <p:bldP spid="534597" grpId="0" animBg="1"/>
      <p:bldP spid="534600" grpId="0" animBg="1"/>
      <p:bldP spid="534601" grpId="0"/>
      <p:bldP spid="534603" grpId="0"/>
      <p:bldP spid="534605" grpId="0"/>
      <p:bldP spid="534607" grpId="0"/>
      <p:bldP spid="534609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4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55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5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5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5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5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6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6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6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6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6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6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6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6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6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6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7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7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7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7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7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7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7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7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7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7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8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8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8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8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8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8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8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8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8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8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9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9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9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9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9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9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9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9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9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59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0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0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0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0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0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0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06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07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08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09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10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11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5612" name="Rectangle 60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35613" name="Rectangle 61"/>
          <p:cNvSpPr>
            <a:spLocks noChangeArrowheads="1"/>
          </p:cNvSpPr>
          <p:nvPr/>
        </p:nvSpPr>
        <p:spPr bwMode="auto">
          <a:xfrm>
            <a:off x="250825" y="260350"/>
            <a:ext cx="496887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6. Postupný rozpad, radioaktivní rovnováha</a:t>
            </a:r>
          </a:p>
        </p:txBody>
      </p:sp>
      <p:sp>
        <p:nvSpPr>
          <p:cNvPr id="535614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sp>
        <p:nvSpPr>
          <p:cNvPr id="535615" name="Rectangle 63"/>
          <p:cNvSpPr>
            <a:spLocks noChangeArrowheads="1"/>
          </p:cNvSpPr>
          <p:nvPr/>
        </p:nvSpPr>
        <p:spPr bwMode="auto">
          <a:xfrm>
            <a:off x="250825" y="765175"/>
            <a:ext cx="24495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řešení </a:t>
            </a:r>
            <a:r>
              <a:rPr lang="cs-CZ" altLang="cs-CZ" sz="1600" i="1"/>
              <a:t>i </a:t>
            </a:r>
            <a:r>
              <a:rPr lang="cs-CZ" altLang="cs-CZ" sz="1600"/>
              <a:t>- té rovnice: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5616" name="Object 64"/>
          <p:cNvGraphicFramePr>
            <a:graphicFrameLocks noChangeAspect="1"/>
          </p:cNvGraphicFramePr>
          <p:nvPr/>
        </p:nvGraphicFramePr>
        <p:xfrm>
          <a:off x="179388" y="1196975"/>
          <a:ext cx="17272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43" name="Equation" r:id="rId3" imgW="1726920" imgH="647640" progId="Equation.DSMT4">
                  <p:embed/>
                </p:oleObj>
              </mc:Choice>
              <mc:Fallback>
                <p:oleObj name="Equation" r:id="rId3" imgW="1726920" imgH="64764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1196975"/>
                        <a:ext cx="17272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17" name="Object 65"/>
          <p:cNvGraphicFramePr>
            <a:graphicFrameLocks noChangeAspect="1"/>
          </p:cNvGraphicFramePr>
          <p:nvPr/>
        </p:nvGraphicFramePr>
        <p:xfrm>
          <a:off x="2339975" y="1196975"/>
          <a:ext cx="17145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44" name="Equation" r:id="rId5" imgW="1714320" imgH="647640" progId="Equation.DSMT4">
                  <p:embed/>
                </p:oleObj>
              </mc:Choice>
              <mc:Fallback>
                <p:oleObj name="Equation" r:id="rId5" imgW="1714320" imgH="64764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9975" y="1196975"/>
                        <a:ext cx="17145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FF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18" name="Object 66"/>
          <p:cNvGraphicFramePr>
            <a:graphicFrameLocks noChangeAspect="1"/>
          </p:cNvGraphicFramePr>
          <p:nvPr/>
        </p:nvGraphicFramePr>
        <p:xfrm>
          <a:off x="4716463" y="1196975"/>
          <a:ext cx="11811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45" name="Equation" r:id="rId7" imgW="1180800" imgH="622080" progId="Equation.DSMT4">
                  <p:embed/>
                </p:oleObj>
              </mc:Choice>
              <mc:Fallback>
                <p:oleObj name="Equation" r:id="rId7" imgW="1180800" imgH="62208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196975"/>
                        <a:ext cx="11811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5619" name="Rectangle 67"/>
          <p:cNvSpPr>
            <a:spLocks noChangeArrowheads="1"/>
          </p:cNvSpPr>
          <p:nvPr/>
        </p:nvSpPr>
        <p:spPr bwMode="auto">
          <a:xfrm>
            <a:off x="179388" y="1989138"/>
            <a:ext cx="47529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řešení </a:t>
            </a:r>
            <a:r>
              <a:rPr lang="cs-CZ" altLang="cs-CZ" sz="1600" i="1"/>
              <a:t>s </a:t>
            </a:r>
            <a:r>
              <a:rPr lang="cs-CZ" altLang="cs-CZ" sz="1600"/>
              <a:t>- té rovnice (jako </a:t>
            </a:r>
            <a:r>
              <a:rPr lang="cs-CZ" altLang="cs-CZ" sz="1600" i="1"/>
              <a:t>i </a:t>
            </a:r>
            <a:r>
              <a:rPr lang="cs-CZ" altLang="cs-CZ" sz="1600"/>
              <a:t>– tá pro               )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5620" name="Object 68"/>
          <p:cNvGraphicFramePr>
            <a:graphicFrameLocks noChangeAspect="1"/>
          </p:cNvGraphicFramePr>
          <p:nvPr/>
        </p:nvGraphicFramePr>
        <p:xfrm>
          <a:off x="3822700" y="2047875"/>
          <a:ext cx="6350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46" name="Equation" r:id="rId9" imgW="634680" imgH="304560" progId="Equation.DSMT4">
                  <p:embed/>
                </p:oleObj>
              </mc:Choice>
              <mc:Fallback>
                <p:oleObj name="Equation" r:id="rId9" imgW="634680" imgH="30456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22700" y="2047875"/>
                        <a:ext cx="6350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21" name="Object 69"/>
          <p:cNvGraphicFramePr>
            <a:graphicFrameLocks noChangeAspect="1"/>
          </p:cNvGraphicFramePr>
          <p:nvPr/>
        </p:nvGraphicFramePr>
        <p:xfrm>
          <a:off x="179388" y="2528888"/>
          <a:ext cx="23114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47" name="Equation" r:id="rId11" imgW="2311200" imgH="647640" progId="Equation.DSMT4">
                  <p:embed/>
                </p:oleObj>
              </mc:Choice>
              <mc:Fallback>
                <p:oleObj name="Equation" r:id="rId11" imgW="2311200" imgH="647640" progId="Equation.DSMT4">
                  <p:embed/>
                  <p:pic>
                    <p:nvPicPr>
                      <p:cNvPr id="0" name="Object 6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2528888"/>
                        <a:ext cx="23114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22" name="Object 70"/>
          <p:cNvGraphicFramePr>
            <a:graphicFrameLocks noChangeAspect="1"/>
          </p:cNvGraphicFramePr>
          <p:nvPr/>
        </p:nvGraphicFramePr>
        <p:xfrm>
          <a:off x="2947988" y="2528888"/>
          <a:ext cx="16510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48" name="Equation" r:id="rId13" imgW="1650960" imgH="647640" progId="Equation.DSMT4">
                  <p:embed/>
                </p:oleObj>
              </mc:Choice>
              <mc:Fallback>
                <p:oleObj name="Equation" r:id="rId13" imgW="1650960" imgH="64764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47988" y="2528888"/>
                        <a:ext cx="16510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FF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23" name="Object 71"/>
          <p:cNvGraphicFramePr>
            <a:graphicFrameLocks noChangeAspect="1"/>
          </p:cNvGraphicFramePr>
          <p:nvPr/>
        </p:nvGraphicFramePr>
        <p:xfrm>
          <a:off x="4975225" y="2700338"/>
          <a:ext cx="13843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49" name="Equation" r:id="rId15" imgW="1384200" imgH="304560" progId="Equation.DSMT4">
                  <p:embed/>
                </p:oleObj>
              </mc:Choice>
              <mc:Fallback>
                <p:oleObj name="Equation" r:id="rId15" imgW="1384200" imgH="304560" progId="Equation.DSMT4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75225" y="2700338"/>
                        <a:ext cx="13843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24" name="Object 72"/>
          <p:cNvGraphicFramePr>
            <a:graphicFrameLocks noChangeAspect="1"/>
          </p:cNvGraphicFramePr>
          <p:nvPr/>
        </p:nvGraphicFramePr>
        <p:xfrm>
          <a:off x="179388" y="3365500"/>
          <a:ext cx="4392612" cy="3167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50" name="Graf" r:id="rId17" imgW="3686251" imgH="2657551" progId="Excel.Chart.8">
                  <p:embed/>
                </p:oleObj>
              </mc:Choice>
              <mc:Fallback>
                <p:oleObj name="Graf" r:id="rId17" imgW="3686251" imgH="2657551" progId="Excel.Chart.8">
                  <p:embed/>
                  <p:pic>
                    <p:nvPicPr>
                      <p:cNvPr id="0" name="Object 7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3365500"/>
                        <a:ext cx="4392612" cy="3167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25" name="Object 7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51" name="Equation" r:id="rId19" imgW="914400" imgH="198720" progId="Equation.DSMT4">
                  <p:embed/>
                </p:oleObj>
              </mc:Choice>
              <mc:Fallback>
                <p:oleObj name="Equation" r:id="rId19" imgW="914400" imgH="198720" progId="Equation.DSMT4">
                  <p:embed/>
                  <p:pic>
                    <p:nvPicPr>
                      <p:cNvPr id="0" name="Object 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26" name="Object 74"/>
          <p:cNvGraphicFramePr>
            <a:graphicFrameLocks noChangeAspect="1"/>
          </p:cNvGraphicFramePr>
          <p:nvPr/>
        </p:nvGraphicFramePr>
        <p:xfrm>
          <a:off x="1547813" y="5229225"/>
          <a:ext cx="2087562" cy="293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52" name="Equation" r:id="rId21" imgW="2438280" imgH="342720" progId="Equation.DSMT4">
                  <p:embed/>
                </p:oleObj>
              </mc:Choice>
              <mc:Fallback>
                <p:oleObj name="Equation" r:id="rId21" imgW="2438280" imgH="342720" progId="Equation.DSMT4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47813" y="5229225"/>
                        <a:ext cx="2087562" cy="293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27" name="Object 75"/>
          <p:cNvGraphicFramePr>
            <a:graphicFrameLocks noChangeAspect="1"/>
          </p:cNvGraphicFramePr>
          <p:nvPr/>
        </p:nvGraphicFramePr>
        <p:xfrm>
          <a:off x="2339975" y="5516563"/>
          <a:ext cx="865188" cy="260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53" name="Equation" r:id="rId23" imgW="1143000" imgH="342720" progId="Equation.DSMT4">
                  <p:embed/>
                </p:oleObj>
              </mc:Choice>
              <mc:Fallback>
                <p:oleObj name="Equation" r:id="rId23" imgW="1143000" imgH="342720" progId="Equation.DSMT4">
                  <p:embed/>
                  <p:pic>
                    <p:nvPicPr>
                      <p:cNvPr id="0" name="Object 7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9975" y="5516563"/>
                        <a:ext cx="865188" cy="260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28" name="Object 76"/>
          <p:cNvGraphicFramePr>
            <a:graphicFrameLocks noChangeAspect="1"/>
          </p:cNvGraphicFramePr>
          <p:nvPr/>
        </p:nvGraphicFramePr>
        <p:xfrm>
          <a:off x="4500563" y="3357563"/>
          <a:ext cx="4392612" cy="3167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54" name="Graf" r:id="rId25" imgW="3686251" imgH="2657551" progId="Excel.Chart.8">
                  <p:embed/>
                </p:oleObj>
              </mc:Choice>
              <mc:Fallback>
                <p:oleObj name="Graf" r:id="rId25" imgW="3686251" imgH="2657551" progId="Excel.Chart.8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00563" y="3357563"/>
                        <a:ext cx="4392612" cy="31670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29" name="Object 77"/>
          <p:cNvGraphicFramePr>
            <a:graphicFrameLocks noChangeAspect="1"/>
          </p:cNvGraphicFramePr>
          <p:nvPr/>
        </p:nvGraphicFramePr>
        <p:xfrm>
          <a:off x="5189538" y="3789363"/>
          <a:ext cx="2293937" cy="293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55" name="Equation" r:id="rId27" imgW="2679480" imgH="342720" progId="Equation.DSMT4">
                  <p:embed/>
                </p:oleObj>
              </mc:Choice>
              <mc:Fallback>
                <p:oleObj name="Equation" r:id="rId27" imgW="2679480" imgH="342720" progId="Equation.DSMT4">
                  <p:embed/>
                  <p:pic>
                    <p:nvPicPr>
                      <p:cNvPr id="0" name="Object 7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9538" y="3789363"/>
                        <a:ext cx="2293937" cy="2936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5630" name="Object 78"/>
          <p:cNvGraphicFramePr>
            <a:graphicFrameLocks noChangeAspect="1"/>
          </p:cNvGraphicFramePr>
          <p:nvPr/>
        </p:nvGraphicFramePr>
        <p:xfrm>
          <a:off x="6804025" y="5300663"/>
          <a:ext cx="865188" cy="260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756" name="Equation" r:id="rId29" imgW="1143000" imgH="342720" progId="Equation.DSMT4">
                  <p:embed/>
                </p:oleObj>
              </mc:Choice>
              <mc:Fallback>
                <p:oleObj name="Equation" r:id="rId29" imgW="1143000" imgH="342720" progId="Equation.DSMT4">
                  <p:embed/>
                  <p:pic>
                    <p:nvPicPr>
                      <p:cNvPr id="0" name="Object 7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04025" y="5300663"/>
                        <a:ext cx="865188" cy="260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5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5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35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35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35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35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5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35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35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535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535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535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35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535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535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5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5615" grpId="0"/>
      <p:bldP spid="535619" grpId="0"/>
      <p:bldOleChart spid="535624" grpId="0"/>
      <p:bldOleChart spid="535628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79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8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8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8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8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8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8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8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8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8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8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9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9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9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9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9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9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9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9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9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59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0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0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0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0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0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0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0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0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0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0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1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1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1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1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1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1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1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1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1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1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2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2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2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2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2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2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2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2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2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2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30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31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32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33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34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35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6636" name="Rectangle 60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36637" name="Rectangle 61"/>
          <p:cNvSpPr>
            <a:spLocks noChangeArrowheads="1"/>
          </p:cNvSpPr>
          <p:nvPr/>
        </p:nvSpPr>
        <p:spPr bwMode="auto">
          <a:xfrm>
            <a:off x="250825" y="260350"/>
            <a:ext cx="496887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6. Postupný rozpad, radioaktivní rovnováha</a:t>
            </a:r>
          </a:p>
        </p:txBody>
      </p:sp>
      <p:sp>
        <p:nvSpPr>
          <p:cNvPr id="536638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sp>
        <p:nvSpPr>
          <p:cNvPr id="536639" name="Rectangle 63"/>
          <p:cNvSpPr>
            <a:spLocks noChangeArrowheads="1"/>
          </p:cNvSpPr>
          <p:nvPr/>
        </p:nvSpPr>
        <p:spPr bwMode="auto">
          <a:xfrm>
            <a:off x="179388" y="822325"/>
            <a:ext cx="936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je-li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6640" name="Object 64"/>
          <p:cNvGraphicFramePr>
            <a:graphicFrameLocks noChangeAspect="1"/>
          </p:cNvGraphicFramePr>
          <p:nvPr/>
        </p:nvGraphicFramePr>
        <p:xfrm>
          <a:off x="842963" y="836613"/>
          <a:ext cx="7493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688" name="Equation" r:id="rId3" imgW="749160" imgH="304560" progId="Equation.DSMT4">
                  <p:embed/>
                </p:oleObj>
              </mc:Choice>
              <mc:Fallback>
                <p:oleObj name="Equation" r:id="rId3" imgW="749160" imgH="30456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2963" y="836613"/>
                        <a:ext cx="7493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6641" name="Object 65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689" name="Equation" r:id="rId5" imgW="914400" imgH="198720" progId="Equation.DSMT4">
                  <p:embed/>
                </p:oleObj>
              </mc:Choice>
              <mc:Fallback>
                <p:oleObj name="Equation" r:id="rId5" imgW="914400" imgH="19872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6642" name="Object 66"/>
          <p:cNvGraphicFramePr>
            <a:graphicFrameLocks noChangeAspect="1"/>
          </p:cNvGraphicFramePr>
          <p:nvPr/>
        </p:nvGraphicFramePr>
        <p:xfrm>
          <a:off x="2195513" y="692150"/>
          <a:ext cx="4479925" cy="633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690" name="Equation" r:id="rId7" imgW="4483080" imgH="634680" progId="Equation.DSMT4">
                  <p:embed/>
                </p:oleObj>
              </mc:Choice>
              <mc:Fallback>
                <p:oleObj name="Equation" r:id="rId7" imgW="4483080" imgH="63468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95513" y="692150"/>
                        <a:ext cx="4479925" cy="633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FF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6643" name="Rectangle 67"/>
          <p:cNvSpPr>
            <a:spLocks noChangeArrowheads="1"/>
          </p:cNvSpPr>
          <p:nvPr/>
        </p:nvSpPr>
        <p:spPr bwMode="auto">
          <a:xfrm>
            <a:off x="179388" y="1341438"/>
            <a:ext cx="4968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>
                <a:cs typeface="Arial" charset="0"/>
              </a:rPr>
              <a:t>N</a:t>
            </a:r>
            <a:r>
              <a:rPr lang="cs-CZ" altLang="cs-CZ" sz="1600" baseline="-25000">
                <a:cs typeface="Arial" charset="0"/>
              </a:rPr>
              <a:t>2</a:t>
            </a:r>
            <a:r>
              <a:rPr lang="cs-CZ" altLang="cs-CZ" sz="1600">
                <a:cs typeface="Arial" charset="0"/>
              </a:rPr>
              <a:t> je proto v malých časech konstantní a platí:</a:t>
            </a:r>
            <a:endParaRPr lang="el-GR" altLang="cs-CZ" sz="1600" i="1">
              <a:cs typeface="Arial" charset="0"/>
            </a:endParaRPr>
          </a:p>
        </p:txBody>
      </p:sp>
      <p:graphicFrame>
        <p:nvGraphicFramePr>
          <p:cNvPr id="536644" name="Object 68"/>
          <p:cNvGraphicFramePr>
            <a:graphicFrameLocks noChangeAspect="1"/>
          </p:cNvGraphicFramePr>
          <p:nvPr/>
        </p:nvGraphicFramePr>
        <p:xfrm>
          <a:off x="1346200" y="1751013"/>
          <a:ext cx="1857375" cy="911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691" name="Equation" r:id="rId9" imgW="1295280" imgH="634680" progId="Equation.DSMT4">
                  <p:embed/>
                </p:oleObj>
              </mc:Choice>
              <mc:Fallback>
                <p:oleObj name="Equation" r:id="rId9" imgW="1295280" imgH="63468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46200" y="1751013"/>
                        <a:ext cx="1857375" cy="911225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FF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6645" name="Rectangle 69"/>
          <p:cNvSpPr>
            <a:spLocks noChangeArrowheads="1"/>
          </p:cNvSpPr>
          <p:nvPr/>
        </p:nvSpPr>
        <p:spPr bwMode="auto">
          <a:xfrm>
            <a:off x="3851275" y="1916113"/>
            <a:ext cx="4608513" cy="495300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rgbClr val="FFFF00"/>
                </a:solidFill>
                <a:cs typeface="Arial" charset="0"/>
              </a:rPr>
              <a:t>zákon radioaktivní rovnováhy</a:t>
            </a:r>
            <a:endParaRPr lang="el-GR" altLang="cs-CZ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536646" name="Rectangle 70"/>
          <p:cNvSpPr>
            <a:spLocks noChangeArrowheads="1"/>
          </p:cNvSpPr>
          <p:nvPr/>
        </p:nvSpPr>
        <p:spPr bwMode="auto">
          <a:xfrm>
            <a:off x="179388" y="2730500"/>
            <a:ext cx="86407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podmínka                je splněna ve všech rozpadových řadách, v historických dobách existuje u přírodních radioaktivních nuklidů rovnováha</a:t>
            </a:r>
            <a:endParaRPr lang="el-GR" altLang="cs-CZ" sz="1600" i="1">
              <a:cs typeface="Arial" charset="0"/>
            </a:endParaRPr>
          </a:p>
        </p:txBody>
      </p:sp>
      <p:graphicFrame>
        <p:nvGraphicFramePr>
          <p:cNvPr id="536647" name="Object 71"/>
          <p:cNvGraphicFramePr>
            <a:graphicFrameLocks noChangeAspect="1"/>
          </p:cNvGraphicFramePr>
          <p:nvPr/>
        </p:nvGraphicFramePr>
        <p:xfrm>
          <a:off x="1354138" y="2751138"/>
          <a:ext cx="7366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692" name="Equation" r:id="rId11" imgW="736560" imgH="291960" progId="Equation.DSMT4">
                  <p:embed/>
                </p:oleObj>
              </mc:Choice>
              <mc:Fallback>
                <p:oleObj name="Equation" r:id="rId11" imgW="736560" imgH="291960" progId="Equation.DSMT4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54138" y="2751138"/>
                        <a:ext cx="7366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6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6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36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6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6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36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6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6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6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36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6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8" dur="2000" fill="hold"/>
                                        <p:tgtEl>
                                          <p:spTgt spid="5366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536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36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36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36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36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6639" grpId="0"/>
      <p:bldP spid="536643" grpId="0"/>
      <p:bldP spid="536645" grpId="0" animBg="1"/>
      <p:bldP spid="536646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2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03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0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0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0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0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0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0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1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1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1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1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1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1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1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1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1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1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2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2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2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2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2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2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2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2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2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2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3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3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3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3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3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3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3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3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3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3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4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4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4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4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4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4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4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4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4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4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5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5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5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5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54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55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56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57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58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59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7660" name="Rectangle 60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37661" name="Rectangle 61"/>
          <p:cNvSpPr>
            <a:spLocks noChangeArrowheads="1"/>
          </p:cNvSpPr>
          <p:nvPr/>
        </p:nvSpPr>
        <p:spPr bwMode="auto">
          <a:xfrm>
            <a:off x="250825" y="260350"/>
            <a:ext cx="496887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6. Postupný rozpad, radioaktivní rovnováha</a:t>
            </a:r>
          </a:p>
        </p:txBody>
      </p:sp>
      <p:sp>
        <p:nvSpPr>
          <p:cNvPr id="537662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37663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7865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7664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graphicFrame>
        <p:nvGraphicFramePr>
          <p:cNvPr id="537665" name="Object 65"/>
          <p:cNvGraphicFramePr>
            <a:graphicFrameLocks noChangeAspect="1"/>
          </p:cNvGraphicFramePr>
          <p:nvPr/>
        </p:nvGraphicFramePr>
        <p:xfrm>
          <a:off x="2268538" y="6092825"/>
          <a:ext cx="152400" cy="123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7866" name="Equation" r:id="rId5" imgW="152202" imgH="126835" progId="Equation.DSMT4">
                  <p:embed/>
                </p:oleObj>
              </mc:Choice>
              <mc:Fallback>
                <p:oleObj name="Equation" r:id="rId5" imgW="152202" imgH="126835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8538" y="6092825"/>
                        <a:ext cx="152400" cy="123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7666" name="Group 66"/>
          <p:cNvGraphicFramePr>
            <a:graphicFrameLocks noGrp="1"/>
          </p:cNvGraphicFramePr>
          <p:nvPr/>
        </p:nvGraphicFramePr>
        <p:xfrm>
          <a:off x="0" y="1384300"/>
          <a:ext cx="9144000" cy="5473706"/>
        </p:xfrm>
        <a:graphic>
          <a:graphicData uri="http://schemas.openxmlformats.org/drawingml/2006/table">
            <a:tbl>
              <a:tblPr/>
              <a:tblGrid>
                <a:gridCol w="1158875"/>
                <a:gridCol w="1393825"/>
                <a:gridCol w="1323975"/>
                <a:gridCol w="1158875"/>
                <a:gridCol w="1158875"/>
                <a:gridCol w="669925"/>
                <a:gridCol w="815975"/>
                <a:gridCol w="1463675"/>
              </a:tblGrid>
              <a:tr h="48895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nuklid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poločas rozpadu / rok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poměrné zastoupení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počet atomů v současnosti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aktivita / Bq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Z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hmotnost / kg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U 238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4500000000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0,63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1,59E+24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238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6,30E-01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Th 234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0,0657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9,198E-12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2,33E+13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9,04E-12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210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Pa 234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0,000764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1,07E-13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2,71E+11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1,05E-13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U 234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250000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0,000035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8,86E+19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3,44E-05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Th 230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75000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0,0000105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2,66E+19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1,01E-05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210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cs-CZ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Ra</a:t>
                      </a: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226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1600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2,24E-07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5,67E+17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2,13E-07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Rn 222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0,0105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1,47E-12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3,72E+12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1,37E-12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Po 218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0,00000589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8,246E-16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2,09E+09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218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7,55E-16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210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Pb 214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0,0000513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7,182E-15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1,82E+10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6,45E-15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Bi 214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0,000038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5,32E-15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1,35E+10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4,78E-15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Po 214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5,07E-12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7,098E-22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1,80E+03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6,38E-22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Pb 210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3,08E-09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7,79E+15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2,72E-09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210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Bi 210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0,0137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1,918E-12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4,85E+12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1,69E-12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Po 210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0,383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5,362E-11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1,36E+14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7,78E+06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4,73E-11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Pb 206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0,36995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9,36E+23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206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3,20E-01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210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celkem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2,53E+24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1,09E+08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0,95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9368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He 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7,49+E24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4,98E-02</a:t>
                      </a:r>
                      <a:endParaRPr kumimoji="1" lang="en-US" altLang="cs-CZ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</a:tbl>
          </a:graphicData>
        </a:graphic>
      </p:graphicFrame>
      <p:sp>
        <p:nvSpPr>
          <p:cNvPr id="537839" name="Rectangle 239"/>
          <p:cNvSpPr>
            <a:spLocks noChangeArrowheads="1"/>
          </p:cNvSpPr>
          <p:nvPr/>
        </p:nvSpPr>
        <p:spPr bwMode="auto">
          <a:xfrm>
            <a:off x="179388" y="700088"/>
            <a:ext cx="82089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Příklad: Před 3 miliardami let byl vytvořen 1 kg čistého U238. Jaké je zastoupení jednotlivých nuklidů rozpadové řady v současnosti?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7840" name="Object 240"/>
          <p:cNvGraphicFramePr>
            <a:graphicFrameLocks noChangeAspect="1"/>
          </p:cNvGraphicFramePr>
          <p:nvPr/>
        </p:nvGraphicFramePr>
        <p:xfrm>
          <a:off x="2149475" y="6048375"/>
          <a:ext cx="206375" cy="168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7867" name="Equation" r:id="rId7" imgW="152202" imgH="126835" progId="Equation.DSMT4">
                  <p:embed/>
                </p:oleObj>
              </mc:Choice>
              <mc:Fallback>
                <p:oleObj name="Equation" r:id="rId7" imgW="152202" imgH="126835" progId="Equation.DSMT4">
                  <p:embed/>
                  <p:pic>
                    <p:nvPicPr>
                      <p:cNvPr id="0" name="Object 2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49475" y="6048375"/>
                        <a:ext cx="206375" cy="1682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7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378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378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37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376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376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37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7839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6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27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2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2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3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3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3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3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3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3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3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3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3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3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4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4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4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4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4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4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4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4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4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4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5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5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5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5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5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5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5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5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5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5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6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6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6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6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6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6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6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6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6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6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7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7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7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7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7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7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7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7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78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79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80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81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82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83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84" name="Rectangle 60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38685" name="Rectangle 61"/>
          <p:cNvSpPr>
            <a:spLocks noChangeArrowheads="1"/>
          </p:cNvSpPr>
          <p:nvPr/>
        </p:nvSpPr>
        <p:spPr bwMode="auto">
          <a:xfrm>
            <a:off x="179388" y="333375"/>
            <a:ext cx="496887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5. 7. Rozpad </a:t>
            </a:r>
            <a:r>
              <a:rPr kumimoji="0" lang="el-GR" altLang="cs-CZ" sz="2400">
                <a:solidFill>
                  <a:srgbClr val="F4FA08"/>
                </a:solidFill>
                <a:cs typeface="Arial" charset="0"/>
              </a:rPr>
              <a:t>α</a:t>
            </a:r>
          </a:p>
        </p:txBody>
      </p:sp>
      <p:sp>
        <p:nvSpPr>
          <p:cNvPr id="538686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38687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8728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8688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8689" name="Rectangle 65"/>
          <p:cNvSpPr>
            <a:spLocks noChangeArrowheads="1"/>
          </p:cNvSpPr>
          <p:nvPr/>
        </p:nvSpPr>
        <p:spPr bwMode="auto">
          <a:xfrm>
            <a:off x="179388" y="836613"/>
            <a:ext cx="82089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Nutná a postačující podmínka pro rozpad alfa: nejnižší energetická hladina částice </a:t>
            </a:r>
            <a:r>
              <a:rPr lang="el-GR" altLang="cs-CZ" sz="1600">
                <a:cs typeface="Arial" charset="0"/>
              </a:rPr>
              <a:t>α</a:t>
            </a:r>
            <a:r>
              <a:rPr lang="cs-CZ" altLang="cs-CZ" sz="1600">
                <a:cs typeface="Arial" charset="0"/>
              </a:rPr>
              <a:t> v jádře je &gt;0:</a:t>
            </a:r>
            <a:endParaRPr lang="el-GR" altLang="cs-CZ" sz="1600">
              <a:cs typeface="Arial" charset="0"/>
            </a:endParaRPr>
          </a:p>
        </p:txBody>
      </p:sp>
      <p:grpSp>
        <p:nvGrpSpPr>
          <p:cNvPr id="538690" name="Group 66"/>
          <p:cNvGrpSpPr>
            <a:grpSpLocks/>
          </p:cNvGrpSpPr>
          <p:nvPr/>
        </p:nvGrpSpPr>
        <p:grpSpPr bwMode="auto">
          <a:xfrm>
            <a:off x="395288" y="2547938"/>
            <a:ext cx="3889375" cy="1731962"/>
            <a:chOff x="249" y="1605"/>
            <a:chExt cx="2450" cy="1091"/>
          </a:xfrm>
        </p:grpSpPr>
        <p:grpSp>
          <p:nvGrpSpPr>
            <p:cNvPr id="538691" name="Group 67"/>
            <p:cNvGrpSpPr>
              <a:grpSpLocks/>
            </p:cNvGrpSpPr>
            <p:nvPr/>
          </p:nvGrpSpPr>
          <p:grpSpPr bwMode="auto">
            <a:xfrm>
              <a:off x="444" y="1605"/>
              <a:ext cx="2093" cy="1091"/>
              <a:chOff x="444" y="1605"/>
              <a:chExt cx="2093" cy="1091"/>
            </a:xfrm>
          </p:grpSpPr>
          <p:sp>
            <p:nvSpPr>
              <p:cNvPr id="538692" name="Freeform 68"/>
              <p:cNvSpPr>
                <a:spLocks/>
              </p:cNvSpPr>
              <p:nvPr/>
            </p:nvSpPr>
            <p:spPr bwMode="auto">
              <a:xfrm>
                <a:off x="444" y="1605"/>
                <a:ext cx="1047" cy="1089"/>
              </a:xfrm>
              <a:custGeom>
                <a:avLst/>
                <a:gdLst>
                  <a:gd name="T0" fmla="*/ 0 w 1047"/>
                  <a:gd name="T1" fmla="*/ 174 h 1089"/>
                  <a:gd name="T2" fmla="*/ 168 w 1047"/>
                  <a:gd name="T3" fmla="*/ 159 h 1089"/>
                  <a:gd name="T4" fmla="*/ 297 w 1047"/>
                  <a:gd name="T5" fmla="*/ 114 h 1089"/>
                  <a:gd name="T6" fmla="*/ 417 w 1047"/>
                  <a:gd name="T7" fmla="*/ 45 h 1089"/>
                  <a:gd name="T8" fmla="*/ 534 w 1047"/>
                  <a:gd name="T9" fmla="*/ 9 h 1089"/>
                  <a:gd name="T10" fmla="*/ 622 w 1047"/>
                  <a:gd name="T11" fmla="*/ 101 h 1089"/>
                  <a:gd name="T12" fmla="*/ 654 w 1047"/>
                  <a:gd name="T13" fmla="*/ 321 h 1089"/>
                  <a:gd name="T14" fmla="*/ 675 w 1047"/>
                  <a:gd name="T15" fmla="*/ 552 h 1089"/>
                  <a:gd name="T16" fmla="*/ 708 w 1047"/>
                  <a:gd name="T17" fmla="*/ 849 h 1089"/>
                  <a:gd name="T18" fmla="*/ 758 w 1047"/>
                  <a:gd name="T19" fmla="*/ 1054 h 1089"/>
                  <a:gd name="T20" fmla="*/ 903 w 1047"/>
                  <a:gd name="T21" fmla="*/ 1056 h 1089"/>
                  <a:gd name="T22" fmla="*/ 1047 w 1047"/>
                  <a:gd name="T23" fmla="*/ 1023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7" h="1089">
                    <a:moveTo>
                      <a:pt x="0" y="174"/>
                    </a:moveTo>
                    <a:cubicBezTo>
                      <a:pt x="28" y="171"/>
                      <a:pt x="119" y="169"/>
                      <a:pt x="168" y="159"/>
                    </a:cubicBezTo>
                    <a:cubicBezTo>
                      <a:pt x="217" y="149"/>
                      <a:pt x="256" y="133"/>
                      <a:pt x="297" y="114"/>
                    </a:cubicBezTo>
                    <a:cubicBezTo>
                      <a:pt x="338" y="95"/>
                      <a:pt x="378" y="62"/>
                      <a:pt x="417" y="45"/>
                    </a:cubicBezTo>
                    <a:cubicBezTo>
                      <a:pt x="456" y="28"/>
                      <a:pt x="500" y="0"/>
                      <a:pt x="534" y="9"/>
                    </a:cubicBezTo>
                    <a:cubicBezTo>
                      <a:pt x="568" y="18"/>
                      <a:pt x="602" y="49"/>
                      <a:pt x="622" y="101"/>
                    </a:cubicBezTo>
                    <a:cubicBezTo>
                      <a:pt x="642" y="153"/>
                      <a:pt x="645" y="246"/>
                      <a:pt x="654" y="321"/>
                    </a:cubicBezTo>
                    <a:cubicBezTo>
                      <a:pt x="663" y="396"/>
                      <a:pt x="666" y="464"/>
                      <a:pt x="675" y="552"/>
                    </a:cubicBezTo>
                    <a:cubicBezTo>
                      <a:pt x="684" y="640"/>
                      <a:pt x="694" y="765"/>
                      <a:pt x="708" y="849"/>
                    </a:cubicBezTo>
                    <a:cubicBezTo>
                      <a:pt x="722" y="933"/>
                      <a:pt x="725" y="1019"/>
                      <a:pt x="758" y="1054"/>
                    </a:cubicBezTo>
                    <a:cubicBezTo>
                      <a:pt x="791" y="1089"/>
                      <a:pt x="855" y="1061"/>
                      <a:pt x="903" y="1056"/>
                    </a:cubicBezTo>
                    <a:cubicBezTo>
                      <a:pt x="951" y="1051"/>
                      <a:pt x="1017" y="1030"/>
                      <a:pt x="1047" y="1023"/>
                    </a:cubicBez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38693" name="Freeform 69"/>
              <p:cNvSpPr>
                <a:spLocks/>
              </p:cNvSpPr>
              <p:nvPr/>
            </p:nvSpPr>
            <p:spPr bwMode="auto">
              <a:xfrm flipH="1">
                <a:off x="1490" y="1607"/>
                <a:ext cx="1047" cy="1089"/>
              </a:xfrm>
              <a:custGeom>
                <a:avLst/>
                <a:gdLst>
                  <a:gd name="T0" fmla="*/ 0 w 1047"/>
                  <a:gd name="T1" fmla="*/ 174 h 1089"/>
                  <a:gd name="T2" fmla="*/ 168 w 1047"/>
                  <a:gd name="T3" fmla="*/ 159 h 1089"/>
                  <a:gd name="T4" fmla="*/ 297 w 1047"/>
                  <a:gd name="T5" fmla="*/ 114 h 1089"/>
                  <a:gd name="T6" fmla="*/ 417 w 1047"/>
                  <a:gd name="T7" fmla="*/ 45 h 1089"/>
                  <a:gd name="T8" fmla="*/ 534 w 1047"/>
                  <a:gd name="T9" fmla="*/ 9 h 1089"/>
                  <a:gd name="T10" fmla="*/ 622 w 1047"/>
                  <a:gd name="T11" fmla="*/ 101 h 1089"/>
                  <a:gd name="T12" fmla="*/ 654 w 1047"/>
                  <a:gd name="T13" fmla="*/ 321 h 1089"/>
                  <a:gd name="T14" fmla="*/ 675 w 1047"/>
                  <a:gd name="T15" fmla="*/ 552 h 1089"/>
                  <a:gd name="T16" fmla="*/ 708 w 1047"/>
                  <a:gd name="T17" fmla="*/ 849 h 1089"/>
                  <a:gd name="T18" fmla="*/ 758 w 1047"/>
                  <a:gd name="T19" fmla="*/ 1054 h 1089"/>
                  <a:gd name="T20" fmla="*/ 903 w 1047"/>
                  <a:gd name="T21" fmla="*/ 1056 h 1089"/>
                  <a:gd name="T22" fmla="*/ 1047 w 1047"/>
                  <a:gd name="T23" fmla="*/ 1023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7" h="1089">
                    <a:moveTo>
                      <a:pt x="0" y="174"/>
                    </a:moveTo>
                    <a:cubicBezTo>
                      <a:pt x="28" y="171"/>
                      <a:pt x="119" y="169"/>
                      <a:pt x="168" y="159"/>
                    </a:cubicBezTo>
                    <a:cubicBezTo>
                      <a:pt x="217" y="149"/>
                      <a:pt x="256" y="133"/>
                      <a:pt x="297" y="114"/>
                    </a:cubicBezTo>
                    <a:cubicBezTo>
                      <a:pt x="338" y="95"/>
                      <a:pt x="378" y="62"/>
                      <a:pt x="417" y="45"/>
                    </a:cubicBezTo>
                    <a:cubicBezTo>
                      <a:pt x="456" y="28"/>
                      <a:pt x="500" y="0"/>
                      <a:pt x="534" y="9"/>
                    </a:cubicBezTo>
                    <a:cubicBezTo>
                      <a:pt x="568" y="18"/>
                      <a:pt x="602" y="49"/>
                      <a:pt x="622" y="101"/>
                    </a:cubicBezTo>
                    <a:cubicBezTo>
                      <a:pt x="642" y="153"/>
                      <a:pt x="645" y="246"/>
                      <a:pt x="654" y="321"/>
                    </a:cubicBezTo>
                    <a:cubicBezTo>
                      <a:pt x="663" y="396"/>
                      <a:pt x="666" y="464"/>
                      <a:pt x="675" y="552"/>
                    </a:cubicBezTo>
                    <a:cubicBezTo>
                      <a:pt x="684" y="640"/>
                      <a:pt x="694" y="765"/>
                      <a:pt x="708" y="849"/>
                    </a:cubicBezTo>
                    <a:cubicBezTo>
                      <a:pt x="722" y="933"/>
                      <a:pt x="725" y="1019"/>
                      <a:pt x="758" y="1054"/>
                    </a:cubicBezTo>
                    <a:cubicBezTo>
                      <a:pt x="791" y="1089"/>
                      <a:pt x="855" y="1061"/>
                      <a:pt x="903" y="1056"/>
                    </a:cubicBezTo>
                    <a:cubicBezTo>
                      <a:pt x="951" y="1051"/>
                      <a:pt x="1017" y="1030"/>
                      <a:pt x="1047" y="1023"/>
                    </a:cubicBezTo>
                  </a:path>
                </a:pathLst>
              </a:custGeom>
              <a:noFill/>
              <a:ln w="2857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sp>
          <p:nvSpPr>
            <p:cNvPr id="538694" name="Line 70"/>
            <p:cNvSpPr>
              <a:spLocks noChangeShapeType="1"/>
            </p:cNvSpPr>
            <p:nvPr/>
          </p:nvSpPr>
          <p:spPr bwMode="auto">
            <a:xfrm>
              <a:off x="249" y="1797"/>
              <a:ext cx="2450" cy="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538695" name="Line 71"/>
          <p:cNvSpPr>
            <a:spLocks noChangeShapeType="1"/>
          </p:cNvSpPr>
          <p:nvPr/>
        </p:nvSpPr>
        <p:spPr bwMode="auto">
          <a:xfrm>
            <a:off x="1692275" y="2708275"/>
            <a:ext cx="1346200" cy="0"/>
          </a:xfrm>
          <a:prstGeom prst="line">
            <a:avLst/>
          </a:prstGeom>
          <a:noFill/>
          <a:ln w="28575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8696" name="Rectangle 72"/>
          <p:cNvSpPr>
            <a:spLocks noChangeArrowheads="1"/>
          </p:cNvSpPr>
          <p:nvPr/>
        </p:nvSpPr>
        <p:spPr bwMode="auto">
          <a:xfrm>
            <a:off x="539750" y="1844675"/>
            <a:ext cx="4392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průběh potenciálu částice </a:t>
            </a:r>
            <a:r>
              <a:rPr lang="el-GR" altLang="cs-CZ" sz="1600">
                <a:cs typeface="Arial" charset="0"/>
              </a:rPr>
              <a:t>α</a:t>
            </a:r>
            <a:r>
              <a:rPr lang="cs-CZ" altLang="cs-CZ" sz="1600">
                <a:cs typeface="Arial" charset="0"/>
              </a:rPr>
              <a:t> v okolí jádra</a:t>
            </a:r>
            <a:endParaRPr lang="el-GR" altLang="cs-CZ" sz="1600">
              <a:cs typeface="Arial" charset="0"/>
            </a:endParaRPr>
          </a:p>
        </p:txBody>
      </p:sp>
      <p:sp>
        <p:nvSpPr>
          <p:cNvPr id="538697" name="Rectangle 73"/>
          <p:cNvSpPr>
            <a:spLocks noChangeArrowheads="1"/>
          </p:cNvSpPr>
          <p:nvPr/>
        </p:nvSpPr>
        <p:spPr bwMode="auto">
          <a:xfrm>
            <a:off x="2771775" y="2205038"/>
            <a:ext cx="4392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chemeClr val="hlink"/>
                </a:solidFill>
                <a:cs typeface="Arial" charset="0"/>
              </a:rPr>
              <a:t>energetická hladina </a:t>
            </a:r>
            <a:r>
              <a:rPr lang="cs-CZ" altLang="cs-CZ" sz="1600" i="1">
                <a:solidFill>
                  <a:schemeClr val="hlink"/>
                </a:solidFill>
                <a:cs typeface="Arial" charset="0"/>
              </a:rPr>
              <a:t>E</a:t>
            </a:r>
            <a:r>
              <a:rPr lang="el-GR" altLang="cs-CZ" sz="1600" i="1" baseline="-25000">
                <a:solidFill>
                  <a:schemeClr val="hlink"/>
                </a:solidFill>
                <a:cs typeface="Arial" charset="0"/>
              </a:rPr>
              <a:t>α</a:t>
            </a:r>
            <a:r>
              <a:rPr lang="cs-CZ" altLang="cs-CZ" sz="1600">
                <a:solidFill>
                  <a:schemeClr val="hlink"/>
                </a:solidFill>
                <a:cs typeface="Arial" charset="0"/>
              </a:rPr>
              <a:t> &gt; 0</a:t>
            </a:r>
            <a:endParaRPr lang="el-GR" altLang="cs-CZ" sz="1600">
              <a:solidFill>
                <a:schemeClr val="hlink"/>
              </a:solidFill>
              <a:cs typeface="Arial" charset="0"/>
            </a:endParaRPr>
          </a:p>
        </p:txBody>
      </p:sp>
      <p:sp>
        <p:nvSpPr>
          <p:cNvPr id="538698" name="Rectangle 74"/>
          <p:cNvSpPr>
            <a:spLocks noChangeArrowheads="1"/>
          </p:cNvSpPr>
          <p:nvPr/>
        </p:nvSpPr>
        <p:spPr bwMode="auto">
          <a:xfrm>
            <a:off x="4572000" y="2603500"/>
            <a:ext cx="439261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Přestože částice </a:t>
            </a:r>
            <a:r>
              <a:rPr lang="el-GR" altLang="cs-CZ" sz="1600">
                <a:cs typeface="Arial" charset="0"/>
              </a:rPr>
              <a:t>α</a:t>
            </a:r>
            <a:r>
              <a:rPr lang="cs-CZ" altLang="cs-CZ" sz="1600">
                <a:cs typeface="Arial" charset="0"/>
              </a:rPr>
              <a:t> má energii kladnou, nemůže opustit jádro klasickým způsobem, brání jí v tom Coulombovská bariéra.</a:t>
            </a:r>
            <a:endParaRPr lang="el-GR" altLang="cs-CZ" sz="1600">
              <a:cs typeface="Arial" charset="0"/>
            </a:endParaRPr>
          </a:p>
        </p:txBody>
      </p:sp>
      <p:sp>
        <p:nvSpPr>
          <p:cNvPr id="538699" name="Line 75"/>
          <p:cNvSpPr>
            <a:spLocks noChangeShapeType="1"/>
          </p:cNvSpPr>
          <p:nvPr/>
        </p:nvSpPr>
        <p:spPr bwMode="auto">
          <a:xfrm>
            <a:off x="395288" y="6308725"/>
            <a:ext cx="3889375" cy="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8700" name="Freeform 76"/>
          <p:cNvSpPr>
            <a:spLocks/>
          </p:cNvSpPr>
          <p:nvPr/>
        </p:nvSpPr>
        <p:spPr bwMode="auto">
          <a:xfrm>
            <a:off x="395288" y="5224463"/>
            <a:ext cx="3600450" cy="1084262"/>
          </a:xfrm>
          <a:custGeom>
            <a:avLst/>
            <a:gdLst>
              <a:gd name="T0" fmla="*/ 0 w 2268"/>
              <a:gd name="T1" fmla="*/ 683 h 683"/>
              <a:gd name="T2" fmla="*/ 998 w 2268"/>
              <a:gd name="T3" fmla="*/ 683 h 683"/>
              <a:gd name="T4" fmla="*/ 985 w 2268"/>
              <a:gd name="T5" fmla="*/ 0 h 683"/>
              <a:gd name="T6" fmla="*/ 1406 w 2268"/>
              <a:gd name="T7" fmla="*/ 3 h 683"/>
              <a:gd name="T8" fmla="*/ 1406 w 2268"/>
              <a:gd name="T9" fmla="*/ 683 h 683"/>
              <a:gd name="T10" fmla="*/ 2268 w 2268"/>
              <a:gd name="T11" fmla="*/ 683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68" h="683">
                <a:moveTo>
                  <a:pt x="0" y="683"/>
                </a:moveTo>
                <a:lnTo>
                  <a:pt x="998" y="683"/>
                </a:lnTo>
                <a:lnTo>
                  <a:pt x="985" y="0"/>
                </a:lnTo>
                <a:lnTo>
                  <a:pt x="1406" y="3"/>
                </a:lnTo>
                <a:lnTo>
                  <a:pt x="1406" y="683"/>
                </a:lnTo>
                <a:lnTo>
                  <a:pt x="2268" y="683"/>
                </a:ln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8701" name="Line 77"/>
          <p:cNvSpPr>
            <a:spLocks noChangeShapeType="1"/>
          </p:cNvSpPr>
          <p:nvPr/>
        </p:nvSpPr>
        <p:spPr bwMode="auto">
          <a:xfrm>
            <a:off x="539750" y="5949950"/>
            <a:ext cx="1439863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8702" name="Line 78"/>
          <p:cNvSpPr>
            <a:spLocks noChangeShapeType="1"/>
          </p:cNvSpPr>
          <p:nvPr/>
        </p:nvSpPr>
        <p:spPr bwMode="auto">
          <a:xfrm flipV="1">
            <a:off x="1116013" y="5949950"/>
            <a:ext cx="0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8703" name="Line 79"/>
          <p:cNvSpPr>
            <a:spLocks noChangeShapeType="1"/>
          </p:cNvSpPr>
          <p:nvPr/>
        </p:nvSpPr>
        <p:spPr bwMode="auto">
          <a:xfrm flipV="1">
            <a:off x="2124075" y="5229225"/>
            <a:ext cx="0" cy="1079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8704" name="AutoShape 80"/>
          <p:cNvSpPr>
            <a:spLocks/>
          </p:cNvSpPr>
          <p:nvPr/>
        </p:nvSpPr>
        <p:spPr bwMode="auto">
          <a:xfrm rot="-5400000">
            <a:off x="2255044" y="6080919"/>
            <a:ext cx="71438" cy="673100"/>
          </a:xfrm>
          <a:prstGeom prst="leftBrace">
            <a:avLst>
              <a:gd name="adj1" fmla="val 78518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8705" name="Rectangle 81"/>
          <p:cNvSpPr>
            <a:spLocks noChangeArrowheads="1"/>
          </p:cNvSpPr>
          <p:nvPr/>
        </p:nvSpPr>
        <p:spPr bwMode="auto">
          <a:xfrm>
            <a:off x="1187450" y="5949950"/>
            <a:ext cx="431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>
                <a:solidFill>
                  <a:schemeClr val="hlink"/>
                </a:solidFill>
                <a:cs typeface="Arial" charset="0"/>
              </a:rPr>
              <a:t>E</a:t>
            </a:r>
            <a:endParaRPr lang="el-GR" altLang="cs-CZ" sz="1600" i="1">
              <a:solidFill>
                <a:schemeClr val="hlink"/>
              </a:solidFill>
              <a:cs typeface="Arial" charset="0"/>
            </a:endParaRPr>
          </a:p>
        </p:txBody>
      </p:sp>
      <p:sp>
        <p:nvSpPr>
          <p:cNvPr id="538706" name="Rectangle 82"/>
          <p:cNvSpPr>
            <a:spLocks noChangeArrowheads="1"/>
          </p:cNvSpPr>
          <p:nvPr/>
        </p:nvSpPr>
        <p:spPr bwMode="auto">
          <a:xfrm>
            <a:off x="2195513" y="5516563"/>
            <a:ext cx="431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>
                <a:cs typeface="Arial" charset="0"/>
              </a:rPr>
              <a:t>U</a:t>
            </a:r>
            <a:r>
              <a:rPr lang="cs-CZ" altLang="cs-CZ" sz="1600" i="1" baseline="-25000">
                <a:cs typeface="Arial" charset="0"/>
              </a:rPr>
              <a:t>0</a:t>
            </a:r>
            <a:endParaRPr lang="el-GR" altLang="cs-CZ" sz="1600" i="1">
              <a:cs typeface="Arial" charset="0"/>
            </a:endParaRPr>
          </a:p>
        </p:txBody>
      </p:sp>
      <p:sp>
        <p:nvSpPr>
          <p:cNvPr id="538707" name="Rectangle 83"/>
          <p:cNvSpPr>
            <a:spLocks noChangeArrowheads="1"/>
          </p:cNvSpPr>
          <p:nvPr/>
        </p:nvSpPr>
        <p:spPr bwMode="auto">
          <a:xfrm>
            <a:off x="2195513" y="6381750"/>
            <a:ext cx="431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>
                <a:cs typeface="Arial" charset="0"/>
              </a:rPr>
              <a:t>a</a:t>
            </a:r>
            <a:endParaRPr lang="el-GR" altLang="cs-CZ" sz="1600" i="1">
              <a:cs typeface="Arial" charset="0"/>
            </a:endParaRPr>
          </a:p>
        </p:txBody>
      </p:sp>
      <p:graphicFrame>
        <p:nvGraphicFramePr>
          <p:cNvPr id="538708" name="Object 84"/>
          <p:cNvGraphicFramePr>
            <a:graphicFrameLocks noChangeAspect="1"/>
          </p:cNvGraphicFramePr>
          <p:nvPr/>
        </p:nvGraphicFramePr>
        <p:xfrm>
          <a:off x="3335338" y="5300663"/>
          <a:ext cx="4800600" cy="800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8729" name="Equation" r:id="rId5" imgW="4800600" imgH="799920" progId="Equation.DSMT4">
                  <p:embed/>
                </p:oleObj>
              </mc:Choice>
              <mc:Fallback>
                <p:oleObj name="Equation" r:id="rId5" imgW="4800600" imgH="799920" progId="Equation.DSMT4">
                  <p:embed/>
                  <p:pic>
                    <p:nvPicPr>
                      <p:cNvPr id="0" name="Object 8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35338" y="5300663"/>
                        <a:ext cx="4800600" cy="800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8709" name="WordArt 85"/>
          <p:cNvSpPr>
            <a:spLocks noChangeArrowheads="1" noChangeShapeType="1" noTextEdit="1"/>
          </p:cNvSpPr>
          <p:nvPr/>
        </p:nvSpPr>
        <p:spPr bwMode="auto">
          <a:xfrm>
            <a:off x="5219700" y="3429000"/>
            <a:ext cx="2952750" cy="1296988"/>
          </a:xfrm>
          <a:prstGeom prst="rect">
            <a:avLst/>
          </a:prstGeom>
        </p:spPr>
        <p:txBody>
          <a:bodyPr wrap="none" fromWordArt="1">
            <a:prstTxWarp prst="textFadeUp">
              <a:avLst>
                <a:gd name="adj" fmla="val 10787"/>
              </a:avLst>
            </a:prstTxWarp>
          </a:bodyPr>
          <a:lstStyle/>
          <a:p>
            <a:pPr>
              <a:buFont typeface="Wingdings" pitchFamily="2" charset="2"/>
              <a:buNone/>
            </a:pPr>
            <a:r>
              <a:rPr lang="cs-CZ" sz="5400" kern="10">
                <a:ln w="12700">
                  <a:solidFill>
                    <a:srgbClr val="B2B2B2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FFFF00">
                        <a:alpha val="94000"/>
                      </a:srgbClr>
                    </a:gs>
                    <a:gs pos="100000">
                      <a:schemeClr val="hlink">
                        <a:alpha val="95000"/>
                      </a:schemeClr>
                    </a:gs>
                  </a:gsLst>
                  <a:lin ang="5400000" scaled="1"/>
                </a:gradFill>
                <a:effectLst>
                  <a:outerShdw sy="50000" kx="-2453608" algn="br" rotWithShape="0">
                    <a:srgbClr val="875B0D">
                      <a:alpha val="50000"/>
                    </a:srgbClr>
                  </a:outerShdw>
                </a:effectLst>
                <a:latin typeface="Arial Black"/>
              </a:rPr>
              <a:t>TUNELOVÝ JEV</a:t>
            </a:r>
          </a:p>
        </p:txBody>
      </p:sp>
      <p:sp>
        <p:nvSpPr>
          <p:cNvPr id="538710" name="Rectangle 86"/>
          <p:cNvSpPr>
            <a:spLocks noChangeArrowheads="1"/>
          </p:cNvSpPr>
          <p:nvPr/>
        </p:nvSpPr>
        <p:spPr bwMode="auto">
          <a:xfrm>
            <a:off x="179388" y="4652963"/>
            <a:ext cx="25209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při pravoúhlé bariéře:</a:t>
            </a:r>
            <a:endParaRPr lang="el-GR" altLang="cs-CZ" sz="1600">
              <a:cs typeface="Arial" charset="0"/>
            </a:endParaRPr>
          </a:p>
        </p:txBody>
      </p:sp>
      <p:sp>
        <p:nvSpPr>
          <p:cNvPr id="538711" name="AutoShape 87">
            <a:hlinkClick r:id="rId7" action="ppaction://hlinkfile" highlightClick="1"/>
          </p:cNvPr>
          <p:cNvSpPr>
            <a:spLocks noChangeArrowheads="1"/>
          </p:cNvSpPr>
          <p:nvPr/>
        </p:nvSpPr>
        <p:spPr bwMode="auto">
          <a:xfrm>
            <a:off x="3348038" y="3716338"/>
            <a:ext cx="1584325" cy="936625"/>
          </a:xfrm>
          <a:prstGeom prst="actionButtonMovi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buFont typeface="Wingdings" pitchFamily="2" charset="2"/>
              <a:buNone/>
            </a:pPr>
            <a:r>
              <a:rPr lang="cs-CZ" altLang="cs-CZ"/>
              <a:t>animace </a:t>
            </a:r>
          </a:p>
          <a:p>
            <a:pPr>
              <a:buFont typeface="Wingdings" pitchFamily="2" charset="2"/>
              <a:buNone/>
            </a:pPr>
            <a:r>
              <a:rPr lang="cs-CZ" altLang="cs-CZ"/>
              <a:t>rozpadu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386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386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8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38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86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386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8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38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38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538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38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38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38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0" fill="hold"/>
                                        <p:tgtEl>
                                          <p:spTgt spid="5386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0" fill="hold"/>
                                        <p:tgtEl>
                                          <p:spTgt spid="538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5387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5387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0" fill="hold"/>
                                        <p:tgtEl>
                                          <p:spTgt spid="538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0" fill="hold"/>
                                        <p:tgtEl>
                                          <p:spTgt spid="538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387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387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538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538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538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538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538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538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538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3" dur="500"/>
                                        <p:tgtEl>
                                          <p:spTgt spid="538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38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500"/>
                                        <p:tgtEl>
                                          <p:spTgt spid="538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87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5387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38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8685" grpId="0"/>
      <p:bldP spid="538689" grpId="0"/>
      <p:bldP spid="538695" grpId="0" animBg="1"/>
      <p:bldP spid="538696" grpId="0"/>
      <p:bldP spid="538697" grpId="0"/>
      <p:bldP spid="538698" grpId="0"/>
      <p:bldP spid="538699" grpId="0" animBg="1"/>
      <p:bldP spid="538700" grpId="0" animBg="1"/>
      <p:bldP spid="538701" grpId="0" animBg="1"/>
      <p:bldP spid="538702" grpId="0" animBg="1"/>
      <p:bldP spid="538703" grpId="0" animBg="1"/>
      <p:bldP spid="538704" grpId="0" animBg="1"/>
      <p:bldP spid="538705" grpId="0"/>
      <p:bldP spid="538706" grpId="0"/>
      <p:bldP spid="538707" grpId="0"/>
      <p:bldP spid="538709" grpId="0" animBg="1"/>
      <p:bldP spid="538710" grpId="0"/>
      <p:bldP spid="538711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50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51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5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5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5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5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5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5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5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5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6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6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6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6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6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6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6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6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6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6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7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7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7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7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7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7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7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7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7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7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8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8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8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8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8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8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8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8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8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8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9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9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9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9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9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9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9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9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9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69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70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70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702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703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704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705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706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707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708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39709" name="Rectangle 61"/>
          <p:cNvSpPr>
            <a:spLocks noChangeArrowheads="1"/>
          </p:cNvSpPr>
          <p:nvPr/>
        </p:nvSpPr>
        <p:spPr bwMode="auto">
          <a:xfrm>
            <a:off x="179388" y="260350"/>
            <a:ext cx="496887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7. Rozpad </a:t>
            </a:r>
            <a:r>
              <a:rPr kumimoji="0" lang="el-GR" altLang="cs-CZ" sz="1600">
                <a:solidFill>
                  <a:srgbClr val="F4FA08"/>
                </a:solidFill>
                <a:cs typeface="Arial" charset="0"/>
              </a:rPr>
              <a:t>α</a:t>
            </a:r>
          </a:p>
        </p:txBody>
      </p:sp>
      <p:sp>
        <p:nvSpPr>
          <p:cNvPr id="539710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39711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9784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9712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39713" name="Rectangle 65"/>
          <p:cNvSpPr>
            <a:spLocks noChangeArrowheads="1"/>
          </p:cNvSpPr>
          <p:nvPr/>
        </p:nvSpPr>
        <p:spPr bwMode="auto">
          <a:xfrm>
            <a:off x="179388" y="692150"/>
            <a:ext cx="86407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Při bariéře obecného tvaru se používá numerického postupu: bariéra se aproximuje velkým počtem pravoúhlých bariér a výsledná pravděpodobnost se určí součinem: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9714" name="Object 66"/>
          <p:cNvGraphicFramePr>
            <a:graphicFrameLocks noChangeAspect="1"/>
          </p:cNvGraphicFramePr>
          <p:nvPr/>
        </p:nvGraphicFramePr>
        <p:xfrm>
          <a:off x="166688" y="1412875"/>
          <a:ext cx="5041900" cy="800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9785" name="Equation" r:id="rId5" imgW="5041800" imgH="799920" progId="Equation.DSMT4">
                  <p:embed/>
                </p:oleObj>
              </mc:Choice>
              <mc:Fallback>
                <p:oleObj name="Equation" r:id="rId5" imgW="5041800" imgH="79992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6688" y="1412875"/>
                        <a:ext cx="5041900" cy="800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9715" name="Rectangle 67"/>
          <p:cNvSpPr>
            <a:spLocks noChangeArrowheads="1"/>
          </p:cNvSpPr>
          <p:nvPr/>
        </p:nvSpPr>
        <p:spPr bwMode="auto">
          <a:xfrm>
            <a:off x="179388" y="2492375"/>
            <a:ext cx="89646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Celková pravděpodobnost úniku částice </a:t>
            </a:r>
            <a:r>
              <a:rPr lang="el-GR" altLang="cs-CZ" sz="1600">
                <a:cs typeface="Arial" charset="0"/>
              </a:rPr>
              <a:t>α</a:t>
            </a:r>
            <a:r>
              <a:rPr lang="cs-CZ" altLang="cs-CZ" sz="1600">
                <a:cs typeface="Arial" charset="0"/>
              </a:rPr>
              <a:t> přes Coulombovskou bariéru je pak: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9716" name="Object 68"/>
          <p:cNvGraphicFramePr>
            <a:graphicFrameLocks noChangeAspect="1"/>
          </p:cNvGraphicFramePr>
          <p:nvPr/>
        </p:nvGraphicFramePr>
        <p:xfrm>
          <a:off x="6011863" y="1628775"/>
          <a:ext cx="990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9786" name="Equation" r:id="rId7" imgW="990360" imgH="342720" progId="Equation.DSMT4">
                  <p:embed/>
                </p:oleObj>
              </mc:Choice>
              <mc:Fallback>
                <p:oleObj name="Equation" r:id="rId7" imgW="990360" imgH="34272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11863" y="1628775"/>
                        <a:ext cx="990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9717" name="Object 69"/>
          <p:cNvGraphicFramePr>
            <a:graphicFrameLocks noChangeAspect="1"/>
          </p:cNvGraphicFramePr>
          <p:nvPr/>
        </p:nvGraphicFramePr>
        <p:xfrm>
          <a:off x="395288" y="2924175"/>
          <a:ext cx="13208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9787" name="Equation" r:id="rId9" imgW="1320480" imgH="317160" progId="Equation.DSMT4">
                  <p:embed/>
                </p:oleObj>
              </mc:Choice>
              <mc:Fallback>
                <p:oleObj name="Equation" r:id="rId9" imgW="1320480" imgH="317160" progId="Equation.DSMT4">
                  <p:embed/>
                  <p:pic>
                    <p:nvPicPr>
                      <p:cNvPr id="0" name="Object 6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288" y="2924175"/>
                        <a:ext cx="13208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9718" name="Rectangle 70"/>
          <p:cNvSpPr>
            <a:spLocks noChangeArrowheads="1"/>
          </p:cNvSpPr>
          <p:nvPr/>
        </p:nvSpPr>
        <p:spPr bwMode="auto">
          <a:xfrm>
            <a:off x="179388" y="3644900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pravděpodobnost vzniku částice </a:t>
            </a:r>
            <a:r>
              <a:rPr lang="el-GR" altLang="cs-CZ" sz="1600">
                <a:cs typeface="Arial" charset="0"/>
              </a:rPr>
              <a:t>α</a:t>
            </a:r>
            <a:r>
              <a:rPr lang="cs-CZ" altLang="cs-CZ" sz="1600">
                <a:cs typeface="Arial" charset="0"/>
              </a:rPr>
              <a:t> v jádře</a:t>
            </a:r>
            <a:endParaRPr lang="el-GR" altLang="cs-CZ" sz="1600">
              <a:cs typeface="Arial" charset="0"/>
            </a:endParaRPr>
          </a:p>
        </p:txBody>
      </p:sp>
      <p:sp>
        <p:nvSpPr>
          <p:cNvPr id="539719" name="Rectangle 71"/>
          <p:cNvSpPr>
            <a:spLocks noChangeArrowheads="1"/>
          </p:cNvSpPr>
          <p:nvPr/>
        </p:nvSpPr>
        <p:spPr bwMode="auto">
          <a:xfrm>
            <a:off x="1763713" y="3260725"/>
            <a:ext cx="63373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pravděpodobnost toho, že částice </a:t>
            </a:r>
            <a:r>
              <a:rPr lang="el-GR" altLang="cs-CZ" sz="1600">
                <a:cs typeface="Arial" charset="0"/>
              </a:rPr>
              <a:t>α</a:t>
            </a:r>
            <a:r>
              <a:rPr lang="cs-CZ" altLang="cs-CZ" sz="1600">
                <a:cs typeface="Arial" charset="0"/>
              </a:rPr>
              <a:t> je na povrchu jádra</a:t>
            </a:r>
            <a:endParaRPr lang="el-GR" altLang="cs-CZ" sz="1600">
              <a:cs typeface="Arial" charset="0"/>
            </a:endParaRPr>
          </a:p>
        </p:txBody>
      </p:sp>
      <p:sp>
        <p:nvSpPr>
          <p:cNvPr id="539720" name="Freeform 72"/>
          <p:cNvSpPr>
            <a:spLocks/>
          </p:cNvSpPr>
          <p:nvPr/>
        </p:nvSpPr>
        <p:spPr bwMode="auto">
          <a:xfrm>
            <a:off x="827088" y="3284538"/>
            <a:ext cx="73025" cy="288925"/>
          </a:xfrm>
          <a:custGeom>
            <a:avLst/>
            <a:gdLst>
              <a:gd name="T0" fmla="*/ 46 w 46"/>
              <a:gd name="T1" fmla="*/ 0 h 182"/>
              <a:gd name="T2" fmla="*/ 0 w 46"/>
              <a:gd name="T3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6" h="182">
                <a:moveTo>
                  <a:pt x="46" y="0"/>
                </a:moveTo>
                <a:cubicBezTo>
                  <a:pt x="46" y="0"/>
                  <a:pt x="23" y="91"/>
                  <a:pt x="0" y="182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9721" name="Freeform 73"/>
          <p:cNvSpPr>
            <a:spLocks/>
          </p:cNvSpPr>
          <p:nvPr/>
        </p:nvSpPr>
        <p:spPr bwMode="auto">
          <a:xfrm>
            <a:off x="1331913" y="3284538"/>
            <a:ext cx="381000" cy="198437"/>
          </a:xfrm>
          <a:custGeom>
            <a:avLst/>
            <a:gdLst>
              <a:gd name="T0" fmla="*/ 0 w 240"/>
              <a:gd name="T1" fmla="*/ 0 h 125"/>
              <a:gd name="T2" fmla="*/ 48 w 240"/>
              <a:gd name="T3" fmla="*/ 89 h 125"/>
              <a:gd name="T4" fmla="*/ 240 w 240"/>
              <a:gd name="T5" fmla="*/ 12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0" h="125">
                <a:moveTo>
                  <a:pt x="0" y="0"/>
                </a:moveTo>
                <a:lnTo>
                  <a:pt x="48" y="89"/>
                </a:lnTo>
                <a:lnTo>
                  <a:pt x="240" y="125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39722" name="Rectangle 74"/>
          <p:cNvSpPr>
            <a:spLocks noChangeArrowheads="1"/>
          </p:cNvSpPr>
          <p:nvPr/>
        </p:nvSpPr>
        <p:spPr bwMode="auto">
          <a:xfrm>
            <a:off x="179388" y="4076700"/>
            <a:ext cx="85693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Přibližný tvar pro výpočet </a:t>
            </a:r>
            <a:r>
              <a:rPr lang="el-GR" altLang="cs-CZ" sz="1600" i="1">
                <a:cs typeface="Arial" charset="0"/>
              </a:rPr>
              <a:t>λ</a:t>
            </a:r>
            <a:r>
              <a:rPr lang="cs-CZ" altLang="cs-CZ" sz="1600">
                <a:cs typeface="Arial" charset="0"/>
              </a:rPr>
              <a:t> byl znám již před kvantovou mechanikou:</a:t>
            </a:r>
            <a:endParaRPr lang="el-GR" altLang="cs-CZ" sz="1600">
              <a:cs typeface="Arial" charset="0"/>
            </a:endParaRPr>
          </a:p>
        </p:txBody>
      </p:sp>
      <p:sp>
        <p:nvSpPr>
          <p:cNvPr id="539723" name="Rectangle 75"/>
          <p:cNvSpPr>
            <a:spLocks noChangeArrowheads="1"/>
          </p:cNvSpPr>
          <p:nvPr/>
        </p:nvSpPr>
        <p:spPr bwMode="auto">
          <a:xfrm>
            <a:off x="179388" y="4724400"/>
            <a:ext cx="3671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el-GR" altLang="cs-CZ" sz="1600" i="1">
                <a:cs typeface="Arial" charset="0"/>
              </a:rPr>
              <a:t>λ</a:t>
            </a:r>
            <a:r>
              <a:rPr lang="cs-CZ" altLang="cs-CZ" sz="1600">
                <a:cs typeface="Arial" charset="0"/>
              </a:rPr>
              <a:t> je velmi malé (10</a:t>
            </a:r>
            <a:r>
              <a:rPr lang="cs-CZ" altLang="cs-CZ" sz="1600" baseline="30000">
                <a:cs typeface="Arial" charset="0"/>
              </a:rPr>
              <a:t>-20</a:t>
            </a:r>
            <a:r>
              <a:rPr lang="cs-CZ" altLang="cs-CZ" sz="1600">
                <a:cs typeface="Arial" charset="0"/>
              </a:rPr>
              <a:t> až 10</a:t>
            </a:r>
            <a:r>
              <a:rPr lang="cs-CZ" altLang="cs-CZ" sz="1600" baseline="30000">
                <a:cs typeface="Arial" charset="0"/>
              </a:rPr>
              <a:t>-50</a:t>
            </a:r>
            <a:r>
              <a:rPr lang="cs-CZ" altLang="cs-CZ" sz="1600">
                <a:cs typeface="Arial" charset="0"/>
              </a:rPr>
              <a:t>), proto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39724" name="Object 76"/>
          <p:cNvGraphicFramePr>
            <a:graphicFrameLocks noChangeAspect="1"/>
          </p:cNvGraphicFramePr>
          <p:nvPr/>
        </p:nvGraphicFramePr>
        <p:xfrm>
          <a:off x="3957638" y="4581525"/>
          <a:ext cx="14732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9788" name="Equation" r:id="rId11" imgW="1473120" imgH="596880" progId="Equation.DSMT4">
                  <p:embed/>
                </p:oleObj>
              </mc:Choice>
              <mc:Fallback>
                <p:oleObj name="Equation" r:id="rId11" imgW="1473120" imgH="596880" progId="Equation.DSMT4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7638" y="4581525"/>
                        <a:ext cx="14732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9725" name="Object 77"/>
          <p:cNvGraphicFramePr>
            <a:graphicFrameLocks noChangeAspect="1"/>
          </p:cNvGraphicFramePr>
          <p:nvPr/>
        </p:nvGraphicFramePr>
        <p:xfrm>
          <a:off x="5867400" y="4508500"/>
          <a:ext cx="1790700" cy="68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9789" name="Equation" r:id="rId13" imgW="1790640" imgH="685800" progId="Equation.DSMT4">
                  <p:embed/>
                </p:oleObj>
              </mc:Choice>
              <mc:Fallback>
                <p:oleObj name="Equation" r:id="rId13" imgW="1790640" imgH="685800" progId="Equation.DSMT4">
                  <p:embed/>
                  <p:pic>
                    <p:nvPicPr>
                      <p:cNvPr id="0" name="Object 7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67400" y="4508500"/>
                        <a:ext cx="1790700" cy="685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9726" name="Object 78"/>
          <p:cNvGraphicFramePr>
            <a:graphicFrameLocks noChangeAspect="1"/>
          </p:cNvGraphicFramePr>
          <p:nvPr/>
        </p:nvGraphicFramePr>
        <p:xfrm>
          <a:off x="179388" y="5445125"/>
          <a:ext cx="4089400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9790" name="Equation" r:id="rId15" imgW="4089240" imgH="838080" progId="Equation.DSMT4">
                  <p:embed/>
                </p:oleObj>
              </mc:Choice>
              <mc:Fallback>
                <p:oleObj name="Equation" r:id="rId15" imgW="4089240" imgH="838080" progId="Equation.DSMT4">
                  <p:embed/>
                  <p:pic>
                    <p:nvPicPr>
                      <p:cNvPr id="0" name="Object 7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5445125"/>
                        <a:ext cx="4089400" cy="838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9727" name="Rectangle 79"/>
          <p:cNvSpPr>
            <a:spLocks noChangeArrowheads="1"/>
          </p:cNvSpPr>
          <p:nvPr/>
        </p:nvSpPr>
        <p:spPr bwMode="auto">
          <a:xfrm>
            <a:off x="4427538" y="5734050"/>
            <a:ext cx="23764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G - Gamowův faktor</a:t>
            </a:r>
            <a:endParaRPr lang="el-GR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9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39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9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9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9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39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39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397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397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39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539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539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539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539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539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539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539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397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397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539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39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39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9713" grpId="0"/>
      <p:bldP spid="539715" grpId="0"/>
      <p:bldP spid="539718" grpId="0"/>
      <p:bldP spid="539719" grpId="0"/>
      <p:bldP spid="539720" grpId="0" animBg="1"/>
      <p:bldP spid="539721" grpId="0" animBg="1"/>
      <p:bldP spid="539722" grpId="0"/>
      <p:bldP spid="539723" grpId="0"/>
      <p:bldP spid="53972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07555" name="Text Box 3"/>
          <p:cNvSpPr txBox="1">
            <a:spLocks noChangeArrowheads="1"/>
          </p:cNvSpPr>
          <p:nvPr/>
        </p:nvSpPr>
        <p:spPr bwMode="auto">
          <a:xfrm>
            <a:off x="250825" y="765175"/>
            <a:ext cx="86423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 Rayleigh-Jeans:</a:t>
            </a:r>
          </a:p>
        </p:txBody>
      </p:sp>
      <p:sp>
        <p:nvSpPr>
          <p:cNvPr id="407556" name="Rectangle 4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1. Záření absolutně černého tělesa</a:t>
            </a:r>
          </a:p>
        </p:txBody>
      </p:sp>
      <p:graphicFrame>
        <p:nvGraphicFramePr>
          <p:cNvPr id="407557" name="Object 5"/>
          <p:cNvGraphicFramePr>
            <a:graphicFrameLocks noChangeAspect="1"/>
          </p:cNvGraphicFramePr>
          <p:nvPr/>
        </p:nvGraphicFramePr>
        <p:xfrm>
          <a:off x="3486150" y="692150"/>
          <a:ext cx="24892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603" name="Equation" r:id="rId3" imgW="2489040" imgH="571320" progId="Equation.DSMT4">
                  <p:embed/>
                </p:oleObj>
              </mc:Choice>
              <mc:Fallback>
                <p:oleObj name="Equation" r:id="rId3" imgW="2489040" imgH="57132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86150" y="692150"/>
                        <a:ext cx="24892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7570" name="Object 18"/>
          <p:cNvGraphicFramePr>
            <a:graphicFrameLocks noChangeAspect="1"/>
          </p:cNvGraphicFramePr>
          <p:nvPr/>
        </p:nvGraphicFramePr>
        <p:xfrm>
          <a:off x="395288" y="1341438"/>
          <a:ext cx="28956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604" name="Equation" r:id="rId5" imgW="2895480" imgH="571320" progId="Equation.DSMT4">
                  <p:embed/>
                </p:oleObj>
              </mc:Choice>
              <mc:Fallback>
                <p:oleObj name="Equation" r:id="rId5" imgW="2895480" imgH="571320" progId="Equation.DSMT4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288" y="1341438"/>
                        <a:ext cx="28956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7571" name="Object 19"/>
          <p:cNvGraphicFramePr>
            <a:graphicFrameLocks noChangeAspect="1"/>
          </p:cNvGraphicFramePr>
          <p:nvPr/>
        </p:nvGraphicFramePr>
        <p:xfrm>
          <a:off x="395288" y="2133600"/>
          <a:ext cx="36703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605" name="Equation" r:id="rId7" imgW="3670200" imgH="672840" progId="Equation.DSMT4">
                  <p:embed/>
                </p:oleObj>
              </mc:Choice>
              <mc:Fallback>
                <p:oleObj name="Equation" r:id="rId7" imgW="3670200" imgH="672840" progId="Equation.DSMT4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288" y="2133600"/>
                        <a:ext cx="3670300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7572" name="Text Box 20"/>
          <p:cNvSpPr txBox="1">
            <a:spLocks noChangeArrowheads="1"/>
          </p:cNvSpPr>
          <p:nvPr/>
        </p:nvSpPr>
        <p:spPr bwMode="auto">
          <a:xfrm>
            <a:off x="179388" y="3236913"/>
            <a:ext cx="37449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>
                <a:solidFill>
                  <a:srgbClr val="FF6699"/>
                </a:solidFill>
              </a:rPr>
              <a:t> ultrafialová katastrofa</a:t>
            </a:r>
          </a:p>
        </p:txBody>
      </p:sp>
      <p:pic>
        <p:nvPicPr>
          <p:cNvPr id="407574" name="Picture 22" descr="Jeans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3933825"/>
            <a:ext cx="1828800" cy="2209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7575" name="Rectangle 23"/>
          <p:cNvSpPr>
            <a:spLocks noChangeArrowheads="1"/>
          </p:cNvSpPr>
          <p:nvPr/>
        </p:nvSpPr>
        <p:spPr bwMode="auto">
          <a:xfrm>
            <a:off x="323850" y="6461125"/>
            <a:ext cx="36718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cs-CZ" altLang="cs-CZ" sz="1600"/>
              <a:t>James Jeans</a:t>
            </a:r>
            <a:r>
              <a:rPr lang="en-US" altLang="cs-CZ" sz="1600"/>
              <a:t> (</a:t>
            </a:r>
            <a:r>
              <a:rPr lang="cs-CZ" altLang="cs-CZ" sz="1600"/>
              <a:t>1877-1946 </a:t>
            </a:r>
            <a:r>
              <a:rPr lang="en-US" altLang="cs-CZ" sz="1600"/>
              <a:t>) </a:t>
            </a:r>
          </a:p>
        </p:txBody>
      </p:sp>
      <p:pic>
        <p:nvPicPr>
          <p:cNvPr id="407576" name="Picture 24" descr="UV_katastrofa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638" y="1484313"/>
            <a:ext cx="4760912" cy="4968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75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7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7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7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075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075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7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07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07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07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075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075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07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07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07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07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55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075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075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0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07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07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07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7555" grpId="0"/>
      <p:bldP spid="407572" grpId="1"/>
      <p:bldP spid="407575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4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75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7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7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7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7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8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8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8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8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8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8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8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8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8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8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9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9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9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9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9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9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9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9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9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69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0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0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0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0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0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0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0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0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0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0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1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1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1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1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1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1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1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1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1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1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2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2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2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2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2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2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26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27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28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29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30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31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0732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40733" name="Rectangle 61"/>
          <p:cNvSpPr>
            <a:spLocks noChangeArrowheads="1"/>
          </p:cNvSpPr>
          <p:nvPr/>
        </p:nvSpPr>
        <p:spPr bwMode="auto">
          <a:xfrm>
            <a:off x="179388" y="260350"/>
            <a:ext cx="496887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7. Rozpad </a:t>
            </a:r>
            <a:r>
              <a:rPr kumimoji="0" lang="el-GR" altLang="cs-CZ" sz="1600">
                <a:solidFill>
                  <a:srgbClr val="F4FA08"/>
                </a:solidFill>
                <a:cs typeface="Arial" charset="0"/>
              </a:rPr>
              <a:t>α</a:t>
            </a:r>
          </a:p>
        </p:txBody>
      </p:sp>
      <p:sp>
        <p:nvSpPr>
          <p:cNvPr id="540734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40735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0766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0736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pic>
        <p:nvPicPr>
          <p:cNvPr id="540737" name="Picture 65" descr="img03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511300"/>
            <a:ext cx="7129462" cy="534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40738" name="Object 66"/>
          <p:cNvGraphicFramePr>
            <a:graphicFrameLocks noChangeAspect="1"/>
          </p:cNvGraphicFramePr>
          <p:nvPr/>
        </p:nvGraphicFramePr>
        <p:xfrm>
          <a:off x="179388" y="692150"/>
          <a:ext cx="17907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0767" name="Equation" r:id="rId6" imgW="1790640" imgH="596880" progId="Equation.DSMT4">
                  <p:embed/>
                </p:oleObj>
              </mc:Choice>
              <mc:Fallback>
                <p:oleObj name="Equation" r:id="rId6" imgW="1790640" imgH="59688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692150"/>
                        <a:ext cx="17907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0739" name="Rectangle 67"/>
          <p:cNvSpPr>
            <a:spLocks noChangeArrowheads="1"/>
          </p:cNvSpPr>
          <p:nvPr/>
        </p:nvSpPr>
        <p:spPr bwMode="auto">
          <a:xfrm>
            <a:off x="3419475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konstanty jednotlivých rozpadových řad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40740" name="Object 68"/>
          <p:cNvGraphicFramePr>
            <a:graphicFrameLocks noChangeAspect="1"/>
          </p:cNvGraphicFramePr>
          <p:nvPr/>
        </p:nvGraphicFramePr>
        <p:xfrm>
          <a:off x="2916238" y="765175"/>
          <a:ext cx="4826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0768" name="Equation" r:id="rId8" imgW="482400" imgH="304560" progId="Equation.DSMT4">
                  <p:embed/>
                </p:oleObj>
              </mc:Choice>
              <mc:Fallback>
                <p:oleObj name="Equation" r:id="rId8" imgW="482400" imgH="30456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238" y="765175"/>
                        <a:ext cx="4826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0741" name="Rectangle 69"/>
          <p:cNvSpPr>
            <a:spLocks noChangeArrowheads="1"/>
          </p:cNvSpPr>
          <p:nvPr/>
        </p:nvSpPr>
        <p:spPr bwMode="auto">
          <a:xfrm>
            <a:off x="2987675" y="1125538"/>
            <a:ext cx="61563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čím větší energii má částice </a:t>
            </a:r>
            <a:r>
              <a:rPr lang="el-GR" altLang="cs-CZ" sz="1600">
                <a:cs typeface="Arial" charset="0"/>
              </a:rPr>
              <a:t>α</a:t>
            </a:r>
            <a:r>
              <a:rPr lang="cs-CZ" altLang="cs-CZ" sz="1600">
                <a:cs typeface="Arial" charset="0"/>
              </a:rPr>
              <a:t>, tím menší je poločas rozpadu</a:t>
            </a:r>
            <a:endParaRPr lang="el-GR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0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40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40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40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40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40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40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0739" grpId="0"/>
      <p:bldP spid="540741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8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699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0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0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0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0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0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0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0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0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0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0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1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1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1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1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1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1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1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1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1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1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2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2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2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2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2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2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2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2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2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2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3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3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3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3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3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3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3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3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3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3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4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4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4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4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4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4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4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4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4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4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50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51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52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53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54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55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56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41757" name="Rectangle 61"/>
          <p:cNvSpPr>
            <a:spLocks noChangeArrowheads="1"/>
          </p:cNvSpPr>
          <p:nvPr/>
        </p:nvSpPr>
        <p:spPr bwMode="auto">
          <a:xfrm>
            <a:off x="179388" y="260350"/>
            <a:ext cx="496887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5. 8. Přeměna </a:t>
            </a:r>
            <a:r>
              <a:rPr kumimoji="0" lang="el-GR" altLang="cs-CZ" sz="2400">
                <a:solidFill>
                  <a:srgbClr val="F4FA08"/>
                </a:solidFill>
                <a:cs typeface="Arial" charset="0"/>
              </a:rPr>
              <a:t>β</a:t>
            </a:r>
          </a:p>
        </p:txBody>
      </p:sp>
      <p:sp>
        <p:nvSpPr>
          <p:cNvPr id="541758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41759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1812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1760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1761" name="Rectangle 65"/>
          <p:cNvSpPr>
            <a:spLocks noChangeArrowheads="1"/>
          </p:cNvSpPr>
          <p:nvPr/>
        </p:nvSpPr>
        <p:spPr bwMode="auto">
          <a:xfrm>
            <a:off x="179388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podstatou přeměny nukleonů</a:t>
            </a:r>
            <a:endParaRPr lang="el-GR" altLang="cs-CZ" sz="1600">
              <a:cs typeface="Arial" charset="0"/>
            </a:endParaRPr>
          </a:p>
        </p:txBody>
      </p:sp>
      <p:sp>
        <p:nvSpPr>
          <p:cNvPr id="541762" name="Rectangle 66"/>
          <p:cNvSpPr>
            <a:spLocks noChangeArrowheads="1"/>
          </p:cNvSpPr>
          <p:nvPr/>
        </p:nvSpPr>
        <p:spPr bwMode="auto">
          <a:xfrm>
            <a:off x="179388" y="2781300"/>
            <a:ext cx="8785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bez neutrina by byl porušen zákon zachování energie, hybnosti, momentu hybnosti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41763" name="Object 67"/>
          <p:cNvGraphicFramePr>
            <a:graphicFrameLocks noChangeAspect="1"/>
          </p:cNvGraphicFramePr>
          <p:nvPr/>
        </p:nvGraphicFramePr>
        <p:xfrm>
          <a:off x="185738" y="1196975"/>
          <a:ext cx="28067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1813" name="Equation" r:id="rId5" imgW="2806560" imgH="482400" progId="Equation.DSMT4">
                  <p:embed/>
                </p:oleObj>
              </mc:Choice>
              <mc:Fallback>
                <p:oleObj name="Equation" r:id="rId5" imgW="2806560" imgH="482400" progId="Equation.DSMT4">
                  <p:embed/>
                  <p:pic>
                    <p:nvPicPr>
                      <p:cNvPr id="0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738" y="1196975"/>
                        <a:ext cx="28067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41764" name="Object 68"/>
          <p:cNvGraphicFramePr>
            <a:graphicFrameLocks noChangeAspect="1"/>
          </p:cNvGraphicFramePr>
          <p:nvPr/>
        </p:nvGraphicFramePr>
        <p:xfrm>
          <a:off x="3654425" y="1196975"/>
          <a:ext cx="27813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1814" name="Equation" r:id="rId7" imgW="2781000" imgH="482400" progId="Equation.DSMT4">
                  <p:embed/>
                </p:oleObj>
              </mc:Choice>
              <mc:Fallback>
                <p:oleObj name="Equation" r:id="rId7" imgW="2781000" imgH="48240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54425" y="1196975"/>
                        <a:ext cx="27813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41765" name="Object 69"/>
          <p:cNvGraphicFramePr>
            <a:graphicFrameLocks noChangeAspect="1"/>
          </p:cNvGraphicFramePr>
          <p:nvPr/>
        </p:nvGraphicFramePr>
        <p:xfrm>
          <a:off x="179388" y="1844675"/>
          <a:ext cx="2736850" cy="679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1815" name="Equation" r:id="rId9" imgW="1942920" imgH="482400" progId="Equation.DSMT4">
                  <p:embed/>
                </p:oleObj>
              </mc:Choice>
              <mc:Fallback>
                <p:oleObj name="Equation" r:id="rId9" imgW="1942920" imgH="482400" progId="Equation.DSMT4">
                  <p:embed/>
                  <p:pic>
                    <p:nvPicPr>
                      <p:cNvPr id="0" name="Object 6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1844675"/>
                        <a:ext cx="2736850" cy="67945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FF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41766" name="Object 70"/>
          <p:cNvGraphicFramePr>
            <a:graphicFrameLocks noChangeAspect="1"/>
          </p:cNvGraphicFramePr>
          <p:nvPr/>
        </p:nvGraphicFramePr>
        <p:xfrm>
          <a:off x="3563938" y="1844675"/>
          <a:ext cx="2592387" cy="652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1816" name="Equation" r:id="rId11" imgW="1917360" imgH="482400" progId="Equation.DSMT4">
                  <p:embed/>
                </p:oleObj>
              </mc:Choice>
              <mc:Fallback>
                <p:oleObj name="Equation" r:id="rId11" imgW="1917360" imgH="48240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63938" y="1844675"/>
                        <a:ext cx="2592387" cy="652463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FF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1767" name="Rectangle 71"/>
          <p:cNvSpPr>
            <a:spLocks noChangeArrowheads="1"/>
          </p:cNvSpPr>
          <p:nvPr/>
        </p:nvSpPr>
        <p:spPr bwMode="auto">
          <a:xfrm>
            <a:off x="179388" y="3308350"/>
            <a:ext cx="25923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neutrino: W. Pauli 1934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41768" name="Picture 72" descr="beta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3644900"/>
            <a:ext cx="4752975" cy="2665413"/>
          </a:xfrm>
          <a:prstGeom prst="rect">
            <a:avLst/>
          </a:prstGeom>
          <a:solidFill>
            <a:schemeClr val="tx1"/>
          </a:solidFill>
        </p:spPr>
      </p:pic>
      <p:pic>
        <p:nvPicPr>
          <p:cNvPr id="541769" name="Picture 73" descr="betabi210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9700" y="3357563"/>
            <a:ext cx="3276600" cy="2609850"/>
          </a:xfrm>
          <a:prstGeom prst="rect">
            <a:avLst/>
          </a:prstGeom>
          <a:solidFill>
            <a:schemeClr val="tx1"/>
          </a:solidFill>
        </p:spPr>
      </p:pic>
      <p:sp>
        <p:nvSpPr>
          <p:cNvPr id="541770" name="Rectangle 74"/>
          <p:cNvSpPr>
            <a:spLocks noChangeArrowheads="1"/>
          </p:cNvSpPr>
          <p:nvPr/>
        </p:nvSpPr>
        <p:spPr bwMode="auto">
          <a:xfrm>
            <a:off x="2771775" y="6521450"/>
            <a:ext cx="6372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probíhá i u volného neutronu s poločasem rozpadu 11,7 minut</a:t>
            </a:r>
            <a:endParaRPr lang="el-GR" altLang="cs-CZ" sz="1600">
              <a:cs typeface="Arial" charset="0"/>
            </a:endParaRPr>
          </a:p>
        </p:txBody>
      </p:sp>
      <p:sp>
        <p:nvSpPr>
          <p:cNvPr id="541771" name="Freeform 75"/>
          <p:cNvSpPr>
            <a:spLocks/>
          </p:cNvSpPr>
          <p:nvPr/>
        </p:nvSpPr>
        <p:spPr bwMode="auto">
          <a:xfrm>
            <a:off x="0" y="2736850"/>
            <a:ext cx="2797175" cy="4121150"/>
          </a:xfrm>
          <a:custGeom>
            <a:avLst/>
            <a:gdLst>
              <a:gd name="T0" fmla="*/ 162 w 1762"/>
              <a:gd name="T1" fmla="*/ 0 h 2596"/>
              <a:gd name="T2" fmla="*/ 134 w 1762"/>
              <a:gd name="T3" fmla="*/ 905 h 2596"/>
              <a:gd name="T4" fmla="*/ 271 w 1762"/>
              <a:gd name="T5" fmla="*/ 2331 h 2596"/>
              <a:gd name="T6" fmla="*/ 1762 w 1762"/>
              <a:gd name="T7" fmla="*/ 2496 h 2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62" h="2596">
                <a:moveTo>
                  <a:pt x="162" y="0"/>
                </a:moveTo>
                <a:cubicBezTo>
                  <a:pt x="157" y="152"/>
                  <a:pt x="116" y="517"/>
                  <a:pt x="134" y="905"/>
                </a:cubicBezTo>
                <a:cubicBezTo>
                  <a:pt x="152" y="1293"/>
                  <a:pt x="0" y="2066"/>
                  <a:pt x="271" y="2331"/>
                </a:cubicBezTo>
                <a:cubicBezTo>
                  <a:pt x="542" y="2596"/>
                  <a:pt x="1452" y="2462"/>
                  <a:pt x="1762" y="2496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4175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4175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17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417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1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1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1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417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417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417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417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417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17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41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41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41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41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541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541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17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417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1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17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5417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1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541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541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1757" grpId="0"/>
      <p:bldP spid="541761" grpId="0"/>
      <p:bldP spid="541762" grpId="0"/>
      <p:bldP spid="541767" grpId="0"/>
      <p:bldP spid="541770" grpId="0"/>
      <p:bldP spid="541771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23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2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2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2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2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2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2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3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3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3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3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3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3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3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3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3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3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4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4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4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4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4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4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4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4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4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4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5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5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5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5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5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5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5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5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5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5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6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6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6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6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6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6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6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6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6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6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7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7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7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7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74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75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76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77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78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79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80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42781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5. 9. Ostatní druhy radioaktivních přeměn</a:t>
            </a:r>
            <a:endParaRPr kumimoji="0" lang="el-GR" altLang="cs-CZ" sz="24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42782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42783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818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2784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2785" name="Rectangle 65"/>
          <p:cNvSpPr>
            <a:spLocks noChangeArrowheads="1"/>
          </p:cNvSpPr>
          <p:nvPr/>
        </p:nvSpPr>
        <p:spPr bwMode="auto">
          <a:xfrm>
            <a:off x="179388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a) vznik záření </a:t>
            </a:r>
            <a:r>
              <a:rPr lang="el-GR" altLang="cs-CZ" sz="1600">
                <a:cs typeface="Arial" charset="0"/>
              </a:rPr>
              <a:t>γ</a:t>
            </a:r>
          </a:p>
        </p:txBody>
      </p:sp>
      <p:graphicFrame>
        <p:nvGraphicFramePr>
          <p:cNvPr id="542786" name="Object 66"/>
          <p:cNvGraphicFramePr>
            <a:graphicFrameLocks noChangeAspect="1"/>
          </p:cNvGraphicFramePr>
          <p:nvPr/>
        </p:nvGraphicFramePr>
        <p:xfrm>
          <a:off x="1325563" y="1985963"/>
          <a:ext cx="1524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819" name="Equation" r:id="rId5" imgW="1523880" imgH="342720" progId="Equation.DSMT4">
                  <p:embed/>
                </p:oleObj>
              </mc:Choice>
              <mc:Fallback>
                <p:oleObj name="Equation" r:id="rId5" imgW="1523880" imgH="34272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25563" y="1985963"/>
                        <a:ext cx="1524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42787" name="Object 67"/>
          <p:cNvGraphicFramePr>
            <a:graphicFrameLocks noChangeAspect="1"/>
          </p:cNvGraphicFramePr>
          <p:nvPr/>
        </p:nvGraphicFramePr>
        <p:xfrm>
          <a:off x="1116013" y="5589588"/>
          <a:ext cx="3314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820" name="Equation" r:id="rId7" imgW="3314520" imgH="342720" progId="Equation.DSMT4">
                  <p:embed/>
                </p:oleObj>
              </mc:Choice>
              <mc:Fallback>
                <p:oleObj name="Equation" r:id="rId7" imgW="3314520" imgH="342720" progId="Equation.DSMT4">
                  <p:embed/>
                  <p:pic>
                    <p:nvPicPr>
                      <p:cNvPr id="0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5589588"/>
                        <a:ext cx="3314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2788" name="Rectangle 68"/>
          <p:cNvSpPr>
            <a:spLocks noChangeArrowheads="1"/>
          </p:cNvSpPr>
          <p:nvPr/>
        </p:nvSpPr>
        <p:spPr bwMode="auto">
          <a:xfrm>
            <a:off x="611188" y="1196975"/>
            <a:ext cx="81375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po primární přeměně </a:t>
            </a:r>
            <a:r>
              <a:rPr lang="el-GR" altLang="cs-CZ" sz="1600">
                <a:cs typeface="Arial" charset="0"/>
              </a:rPr>
              <a:t>α</a:t>
            </a:r>
            <a:r>
              <a:rPr lang="cs-CZ" altLang="cs-CZ" sz="1600">
                <a:cs typeface="Arial" charset="0"/>
              </a:rPr>
              <a:t>, </a:t>
            </a:r>
            <a:r>
              <a:rPr lang="el-GR" altLang="cs-CZ" sz="1600">
                <a:cs typeface="Arial" charset="0"/>
              </a:rPr>
              <a:t>β</a:t>
            </a:r>
            <a:r>
              <a:rPr lang="cs-CZ" altLang="cs-CZ" sz="1600">
                <a:cs typeface="Arial" charset="0"/>
              </a:rPr>
              <a:t> může vzniknout jádro v excitovaném stavu, ze kterého přechází do základního vyzářením fotonu:</a:t>
            </a:r>
            <a:endParaRPr lang="el-GR" altLang="cs-CZ" sz="1600">
              <a:cs typeface="Arial" charset="0"/>
            </a:endParaRPr>
          </a:p>
        </p:txBody>
      </p:sp>
      <p:sp>
        <p:nvSpPr>
          <p:cNvPr id="542789" name="Rectangle 69"/>
          <p:cNvSpPr>
            <a:spLocks noChangeArrowheads="1"/>
          </p:cNvSpPr>
          <p:nvPr/>
        </p:nvSpPr>
        <p:spPr bwMode="auto">
          <a:xfrm>
            <a:off x="684213" y="2420938"/>
            <a:ext cx="813752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Excitované jádro má kvantované hodnoty energie </a:t>
            </a:r>
            <a:r>
              <a:rPr lang="cs-CZ" altLang="cs-CZ" sz="1600">
                <a:cs typeface="Arial" charset="0"/>
                <a:sym typeface="Symbol" pitchFamily="18" charset="2"/>
              </a:rPr>
              <a:t> spektrum </a:t>
            </a:r>
            <a:r>
              <a:rPr lang="el-GR" altLang="cs-CZ" sz="1600">
                <a:cs typeface="Arial" charset="0"/>
                <a:sym typeface="Symbol" pitchFamily="18" charset="2"/>
              </a:rPr>
              <a:t>γ</a:t>
            </a:r>
            <a:r>
              <a:rPr lang="cs-CZ" altLang="cs-CZ" sz="1600">
                <a:cs typeface="Arial" charset="0"/>
                <a:sym typeface="Symbol" pitchFamily="18" charset="2"/>
              </a:rPr>
              <a:t> je čárové, má několik charakteristických energií, lze tedy poznat, o jaké jádro jde. Na tom je založena spektrální gama analýza.</a:t>
            </a:r>
            <a:endParaRPr lang="el-GR" altLang="cs-CZ" sz="1600">
              <a:cs typeface="Arial" charset="0"/>
              <a:sym typeface="Symbol" pitchFamily="18" charset="2"/>
            </a:endParaRPr>
          </a:p>
        </p:txBody>
      </p:sp>
      <p:sp>
        <p:nvSpPr>
          <p:cNvPr id="542790" name="Rectangle 70"/>
          <p:cNvSpPr>
            <a:spLocks noChangeArrowheads="1"/>
          </p:cNvSpPr>
          <p:nvPr/>
        </p:nvSpPr>
        <p:spPr bwMode="auto">
          <a:xfrm>
            <a:off x="684213" y="3440113"/>
            <a:ext cx="8137525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Zvláštní případ: gama foton vykoná při průletu obalem fotoelektrický jev: předá veškerou svoji energii obalovému elektronu; z atomu pak vylétá elektron ze zcela přesnou energií (na rozdíl od beta přeměny) – </a:t>
            </a:r>
            <a:r>
              <a:rPr lang="cs-CZ" altLang="cs-CZ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elektronová konverze</a:t>
            </a:r>
            <a:endParaRPr lang="el-GR" altLang="cs-CZ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  <a:sym typeface="Symbol" pitchFamily="18" charset="2"/>
            </a:endParaRPr>
          </a:p>
        </p:txBody>
      </p:sp>
      <p:sp>
        <p:nvSpPr>
          <p:cNvPr id="542791" name="Rectangle 71"/>
          <p:cNvSpPr>
            <a:spLocks noChangeArrowheads="1"/>
          </p:cNvSpPr>
          <p:nvPr/>
        </p:nvSpPr>
        <p:spPr bwMode="auto">
          <a:xfrm>
            <a:off x="179388" y="4508500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b) K záchyt</a:t>
            </a:r>
            <a:endParaRPr lang="el-GR" altLang="cs-CZ" sz="1600">
              <a:cs typeface="Arial" charset="0"/>
            </a:endParaRPr>
          </a:p>
        </p:txBody>
      </p:sp>
      <p:sp>
        <p:nvSpPr>
          <p:cNvPr id="542792" name="Rectangle 72"/>
          <p:cNvSpPr>
            <a:spLocks noChangeArrowheads="1"/>
          </p:cNvSpPr>
          <p:nvPr/>
        </p:nvSpPr>
        <p:spPr bwMode="auto">
          <a:xfrm>
            <a:off x="611188" y="4868863"/>
            <a:ext cx="81375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Jádra s přebytkem protonů mohou pohltit elektron ze slupky K a změnit tak proton na neutron (obdoba pozitronové přeměny):</a:t>
            </a:r>
            <a:endParaRPr lang="el-GR" altLang="cs-CZ" sz="1600">
              <a:cs typeface="Arial" charset="0"/>
            </a:endParaRPr>
          </a:p>
        </p:txBody>
      </p:sp>
      <p:sp>
        <p:nvSpPr>
          <p:cNvPr id="542793" name="Rectangle 73"/>
          <p:cNvSpPr>
            <a:spLocks noChangeArrowheads="1"/>
          </p:cNvSpPr>
          <p:nvPr/>
        </p:nvSpPr>
        <p:spPr bwMode="auto">
          <a:xfrm>
            <a:off x="107950" y="609282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c) emise neutronu, emise protonu</a:t>
            </a:r>
            <a:endParaRPr lang="el-GR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427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427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42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42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42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42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427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42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542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5427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5427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542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542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542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81" grpId="0"/>
      <p:bldP spid="542785" grpId="0"/>
      <p:bldP spid="542788" grpId="0"/>
      <p:bldP spid="542789" grpId="0"/>
      <p:bldP spid="542790" grpId="0"/>
      <p:bldP spid="542791" grpId="0"/>
      <p:bldP spid="542792" grpId="0"/>
      <p:bldP spid="542793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6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47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4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4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5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5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5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5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5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5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5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5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5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5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6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6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6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6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6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6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6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6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6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6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7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7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7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7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7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7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7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7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7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7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8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8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8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8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8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8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8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8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8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8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9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9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9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9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9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9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9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9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98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799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800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801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802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803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804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43805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9. Ostatní druhy radioaktivních přeměn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43806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43807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828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3808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3809" name="Rectangle 65"/>
          <p:cNvSpPr>
            <a:spLocks noChangeArrowheads="1"/>
          </p:cNvSpPr>
          <p:nvPr/>
        </p:nvSpPr>
        <p:spPr bwMode="auto">
          <a:xfrm>
            <a:off x="107950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d) spontánní štěpení</a:t>
            </a:r>
            <a:endParaRPr lang="el-GR" altLang="cs-CZ" sz="1600">
              <a:cs typeface="Arial" charset="0"/>
            </a:endParaRPr>
          </a:p>
        </p:txBody>
      </p:sp>
      <p:sp>
        <p:nvSpPr>
          <p:cNvPr id="543810" name="Rectangle 66"/>
          <p:cNvSpPr>
            <a:spLocks noChangeArrowheads="1"/>
          </p:cNvSpPr>
          <p:nvPr/>
        </p:nvSpPr>
        <p:spPr bwMode="auto">
          <a:xfrm>
            <a:off x="468313" y="1196975"/>
            <a:ext cx="7921625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Velmi těžká jádra se mohou spontánně rozdělit na 2 lehčí. Velmi vzácně může tento děj probíhat i u uranu 238 a 235 (tisíciny procenta), běžnější je u Cf252 s poločasem rozpadu 2,64 roku. Protože se při štěpení uvolňuje několik neutronů, používá se tento nuklid jako zdroj neutronů.</a:t>
            </a:r>
            <a:endParaRPr lang="el-GR" altLang="cs-CZ" sz="1600">
              <a:cs typeface="Arial" charset="0"/>
            </a:endParaRPr>
          </a:p>
        </p:txBody>
      </p:sp>
      <p:graphicFrame>
        <p:nvGraphicFramePr>
          <p:cNvPr id="543811" name="Object 67"/>
          <p:cNvGraphicFramePr>
            <a:graphicFrameLocks noChangeAspect="1"/>
          </p:cNvGraphicFramePr>
          <p:nvPr/>
        </p:nvGraphicFramePr>
        <p:xfrm>
          <a:off x="1692275" y="2565400"/>
          <a:ext cx="2768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829" name="Equation" r:id="rId5" imgW="2768400" imgH="342720" progId="Equation.DSMT4">
                  <p:embed/>
                </p:oleObj>
              </mc:Choice>
              <mc:Fallback>
                <p:oleObj name="Equation" r:id="rId5" imgW="2768400" imgH="342720" progId="Equation.DSMT4">
                  <p:embed/>
                  <p:pic>
                    <p:nvPicPr>
                      <p:cNvPr id="0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2565400"/>
                        <a:ext cx="2768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3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43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38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438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3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809" grpId="0"/>
      <p:bldP spid="543810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71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7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7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7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7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7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7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7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7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8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8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8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8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8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8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8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8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8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8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9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9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9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9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9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9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9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9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9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79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0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0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0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0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0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0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0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0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0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0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1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1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1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1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1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1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1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1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1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1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2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2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22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23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24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25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26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27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28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44829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24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44830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44831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4856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4832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4833" name="Rectangle 65"/>
          <p:cNvSpPr>
            <a:spLocks noChangeArrowheads="1"/>
          </p:cNvSpPr>
          <p:nvPr/>
        </p:nvSpPr>
        <p:spPr bwMode="auto">
          <a:xfrm>
            <a:off x="107950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a) neutronová aktivační analýza - </a:t>
            </a:r>
            <a:endParaRPr lang="el-GR" altLang="cs-CZ" sz="1600">
              <a:cs typeface="Arial" charset="0"/>
            </a:endParaRPr>
          </a:p>
        </p:txBody>
      </p:sp>
      <p:sp>
        <p:nvSpPr>
          <p:cNvPr id="544834" name="Rectangle 66"/>
          <p:cNvSpPr>
            <a:spLocks noChangeArrowheads="1"/>
          </p:cNvSpPr>
          <p:nvPr/>
        </p:nvSpPr>
        <p:spPr bwMode="auto">
          <a:xfrm>
            <a:off x="250825" y="1052513"/>
            <a:ext cx="8858250" cy="131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Neutrony velmi snadno pronikají do jader: neexistuje pro ně Coulombovská bariéra. 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Jádro se dostane do excitované stavy: vyzáří charakteristický foton gama. V jádru je pak přebytek neutronů a jádro se tak zpravidla stane radioaktivním, nejčastěji </a:t>
            </a:r>
            <a:r>
              <a:rPr lang="el-GR" altLang="cs-CZ" sz="1600">
                <a:cs typeface="Arial" charset="0"/>
              </a:rPr>
              <a:t>β</a:t>
            </a:r>
            <a:r>
              <a:rPr lang="cs-CZ" altLang="cs-CZ" sz="1600" baseline="30000">
                <a:cs typeface="Arial" charset="0"/>
              </a:rPr>
              <a:t>-</a:t>
            </a:r>
            <a:r>
              <a:rPr lang="cs-CZ" altLang="cs-CZ" sz="1600">
                <a:cs typeface="Arial" charset="0"/>
              </a:rPr>
              <a:t>. Zbytek energie se pak může vyzářit ještě dalším fotonem gama. Analýzou všech produktů se identifikuje původní atom. </a:t>
            </a:r>
            <a:endParaRPr lang="el-GR" altLang="cs-CZ" sz="1600">
              <a:cs typeface="Arial" charset="0"/>
            </a:endParaRPr>
          </a:p>
        </p:txBody>
      </p:sp>
      <p:sp>
        <p:nvSpPr>
          <p:cNvPr id="544835" name="Rectangle 67"/>
          <p:cNvSpPr>
            <a:spLocks noChangeArrowheads="1"/>
          </p:cNvSpPr>
          <p:nvPr/>
        </p:nvSpPr>
        <p:spPr bwMode="auto">
          <a:xfrm>
            <a:off x="3492500" y="765175"/>
            <a:ext cx="34591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buFont typeface="Wingdings" pitchFamily="2" charset="2"/>
              <a:buNone/>
            </a:pPr>
            <a:r>
              <a:rPr lang="cs-CZ" altLang="cs-CZ" sz="1600"/>
              <a:t>Neutron activation analysis (NAA)</a:t>
            </a:r>
          </a:p>
        </p:txBody>
      </p:sp>
      <p:pic>
        <p:nvPicPr>
          <p:cNvPr id="544836" name="Picture 68" descr="naafig3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7538" y="4365625"/>
            <a:ext cx="4645025" cy="2471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4837" name="Picture 69" descr="asg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437063"/>
            <a:ext cx="4032250" cy="23415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44847" name="Group 79"/>
          <p:cNvGrpSpPr>
            <a:grpSpLocks/>
          </p:cNvGrpSpPr>
          <p:nvPr/>
        </p:nvGrpSpPr>
        <p:grpSpPr bwMode="auto">
          <a:xfrm>
            <a:off x="250825" y="2349500"/>
            <a:ext cx="7861300" cy="1989138"/>
            <a:chOff x="0" y="0"/>
            <a:chExt cx="4952" cy="1253"/>
          </a:xfrm>
        </p:grpSpPr>
        <p:pic>
          <p:nvPicPr>
            <p:cNvPr id="544840" name="Picture 72" descr="3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8" y="0"/>
              <a:ext cx="1754" cy="12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44841" name="Picture 73" descr="1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754" cy="12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44842" name="Picture 74" descr="2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8" y="0"/>
              <a:ext cx="1754" cy="12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44843" name="AutoShape 75"/>
            <p:cNvSpPr>
              <a:spLocks noChangeArrowheads="1"/>
            </p:cNvSpPr>
            <p:nvPr/>
          </p:nvSpPr>
          <p:spPr bwMode="auto">
            <a:xfrm>
              <a:off x="1607" y="550"/>
              <a:ext cx="221" cy="106"/>
            </a:xfrm>
            <a:prstGeom prst="rightArrow">
              <a:avLst>
                <a:gd name="adj1" fmla="val 50000"/>
                <a:gd name="adj2" fmla="val 5212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4846" name="AutoShape 78"/>
            <p:cNvSpPr>
              <a:spLocks noChangeArrowheads="1"/>
            </p:cNvSpPr>
            <p:nvPr/>
          </p:nvSpPr>
          <p:spPr bwMode="auto">
            <a:xfrm flipV="1">
              <a:off x="2109" y="1026"/>
              <a:ext cx="1587" cy="181"/>
            </a:xfrm>
            <a:custGeom>
              <a:avLst/>
              <a:gdLst>
                <a:gd name="G0" fmla="+- 17989 0 0"/>
                <a:gd name="G1" fmla="+- 5797 0 0"/>
                <a:gd name="G2" fmla="+- 12158 0 5797"/>
                <a:gd name="G3" fmla="+- G2 0 5797"/>
                <a:gd name="G4" fmla="*/ G3 32768 32059"/>
                <a:gd name="G5" fmla="*/ G4 1 2"/>
                <a:gd name="G6" fmla="+- 21600 0 17989"/>
                <a:gd name="G7" fmla="*/ G6 5797 6079"/>
                <a:gd name="G8" fmla="+- G7 17989 0"/>
                <a:gd name="T0" fmla="*/ 17989 w 21600"/>
                <a:gd name="T1" fmla="*/ 0 h 21600"/>
                <a:gd name="T2" fmla="*/ 17989 w 21600"/>
                <a:gd name="T3" fmla="*/ 12158 h 21600"/>
                <a:gd name="T4" fmla="*/ 288 w 21600"/>
                <a:gd name="T5" fmla="*/ 21600 h 21600"/>
                <a:gd name="T6" fmla="*/ 21600 w 21600"/>
                <a:gd name="T7" fmla="*/ 6079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G1 h 21600"/>
                <a:gd name="T14" fmla="*/ G8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7989" y="0"/>
                  </a:lnTo>
                  <a:lnTo>
                    <a:pt x="17989" y="5797"/>
                  </a:lnTo>
                  <a:lnTo>
                    <a:pt x="12427" y="5797"/>
                  </a:lnTo>
                  <a:cubicBezTo>
                    <a:pt x="5564" y="5797"/>
                    <a:pt x="0" y="8645"/>
                    <a:pt x="0" y="12158"/>
                  </a:cubicBezTo>
                  <a:lnTo>
                    <a:pt x="0" y="21600"/>
                  </a:lnTo>
                  <a:lnTo>
                    <a:pt x="576" y="21600"/>
                  </a:lnTo>
                  <a:lnTo>
                    <a:pt x="576" y="12158"/>
                  </a:lnTo>
                  <a:cubicBezTo>
                    <a:pt x="576" y="8956"/>
                    <a:pt x="5882" y="6361"/>
                    <a:pt x="12427" y="6361"/>
                  </a:cubicBezTo>
                  <a:lnTo>
                    <a:pt x="17989" y="6361"/>
                  </a:lnTo>
                  <a:lnTo>
                    <a:pt x="17989" y="12158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5448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5448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44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44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44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44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448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44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44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48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48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4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448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448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44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44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829" grpId="0"/>
      <p:bldP spid="544833" grpId="0"/>
      <p:bldP spid="544834" grpId="0"/>
      <p:bldP spid="544835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94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795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79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79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79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79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0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0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0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0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0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0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0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0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0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0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1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1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1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1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1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1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1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1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1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1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2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2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2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2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2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2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2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2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2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2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3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3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3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3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3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3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3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3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3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3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4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4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4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4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4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4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46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47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48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49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50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51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52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45853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45854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45855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5952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5856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5857" name="Rectangle 65"/>
          <p:cNvSpPr>
            <a:spLocks noChangeArrowheads="1"/>
          </p:cNvSpPr>
          <p:nvPr/>
        </p:nvSpPr>
        <p:spPr bwMode="auto">
          <a:xfrm>
            <a:off x="107950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a) neutronová aktivační analýza - </a:t>
            </a:r>
            <a:endParaRPr lang="el-GR" altLang="cs-CZ" sz="1600">
              <a:cs typeface="Arial" charset="0"/>
            </a:endParaRPr>
          </a:p>
        </p:txBody>
      </p:sp>
      <p:sp>
        <p:nvSpPr>
          <p:cNvPr id="545858" name="Rectangle 66"/>
          <p:cNvSpPr>
            <a:spLocks noChangeArrowheads="1"/>
          </p:cNvSpPr>
          <p:nvPr/>
        </p:nvSpPr>
        <p:spPr bwMode="auto">
          <a:xfrm>
            <a:off x="250825" y="1196975"/>
            <a:ext cx="88582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Problém řešený v roce 1962: byl Napoleon při vyhnanství na Svaté Heleně otráven?</a:t>
            </a:r>
            <a:endParaRPr lang="el-GR" altLang="cs-CZ" sz="1600">
              <a:cs typeface="Arial" charset="0"/>
            </a:endParaRPr>
          </a:p>
        </p:txBody>
      </p:sp>
      <p:sp>
        <p:nvSpPr>
          <p:cNvPr id="545859" name="Rectangle 67"/>
          <p:cNvSpPr>
            <a:spLocks noChangeArrowheads="1"/>
          </p:cNvSpPr>
          <p:nvPr/>
        </p:nvSpPr>
        <p:spPr bwMode="auto">
          <a:xfrm>
            <a:off x="3492500" y="765175"/>
            <a:ext cx="34591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buFont typeface="Wingdings" pitchFamily="2" charset="2"/>
              <a:buNone/>
            </a:pPr>
            <a:r>
              <a:rPr lang="cs-CZ" altLang="cs-CZ" sz="1600"/>
              <a:t>Neutron activation analysis (NAA)</a:t>
            </a:r>
          </a:p>
        </p:txBody>
      </p:sp>
      <p:sp>
        <p:nvSpPr>
          <p:cNvPr id="545860" name="Rectangle 68"/>
          <p:cNvSpPr>
            <a:spLocks noChangeArrowheads="1"/>
          </p:cNvSpPr>
          <p:nvPr/>
        </p:nvSpPr>
        <p:spPr bwMode="auto">
          <a:xfrm>
            <a:off x="2357438" y="3530600"/>
            <a:ext cx="1366837" cy="762000"/>
          </a:xfrm>
          <a:prstGeom prst="rect">
            <a:avLst/>
          </a:prstGeom>
          <a:solidFill>
            <a:schemeClr val="accent1"/>
          </a:solidFill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pSp>
        <p:nvGrpSpPr>
          <p:cNvPr id="545861" name="Group 69"/>
          <p:cNvGrpSpPr>
            <a:grpSpLocks/>
          </p:cNvGrpSpPr>
          <p:nvPr/>
        </p:nvGrpSpPr>
        <p:grpSpPr bwMode="auto">
          <a:xfrm>
            <a:off x="2843213" y="3933825"/>
            <a:ext cx="493712" cy="261938"/>
            <a:chOff x="2359" y="2523"/>
            <a:chExt cx="311" cy="165"/>
          </a:xfrm>
        </p:grpSpPr>
        <p:sp>
          <p:nvSpPr>
            <p:cNvPr id="545862" name="Line 70"/>
            <p:cNvSpPr>
              <a:spLocks noChangeShapeType="1"/>
            </p:cNvSpPr>
            <p:nvPr/>
          </p:nvSpPr>
          <p:spPr bwMode="auto">
            <a:xfrm>
              <a:off x="2381" y="2614"/>
              <a:ext cx="216" cy="2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63" name="Line 71"/>
            <p:cNvSpPr>
              <a:spLocks noChangeShapeType="1"/>
            </p:cNvSpPr>
            <p:nvPr/>
          </p:nvSpPr>
          <p:spPr bwMode="auto">
            <a:xfrm flipH="1">
              <a:off x="2441" y="2597"/>
              <a:ext cx="110" cy="9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64" name="Line 72"/>
            <p:cNvSpPr>
              <a:spLocks noChangeShapeType="1"/>
            </p:cNvSpPr>
            <p:nvPr/>
          </p:nvSpPr>
          <p:spPr bwMode="auto">
            <a:xfrm>
              <a:off x="2423" y="2597"/>
              <a:ext cx="110" cy="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65" name="Line 73"/>
            <p:cNvSpPr>
              <a:spLocks noChangeShapeType="1"/>
            </p:cNvSpPr>
            <p:nvPr/>
          </p:nvSpPr>
          <p:spPr bwMode="auto">
            <a:xfrm flipH="1">
              <a:off x="2377" y="2578"/>
              <a:ext cx="64" cy="7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66" name="Line 74"/>
            <p:cNvSpPr>
              <a:spLocks noChangeShapeType="1"/>
            </p:cNvSpPr>
            <p:nvPr/>
          </p:nvSpPr>
          <p:spPr bwMode="auto">
            <a:xfrm>
              <a:off x="2359" y="2533"/>
              <a:ext cx="183" cy="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67" name="Line 75"/>
            <p:cNvSpPr>
              <a:spLocks noChangeShapeType="1"/>
            </p:cNvSpPr>
            <p:nvPr/>
          </p:nvSpPr>
          <p:spPr bwMode="auto">
            <a:xfrm flipH="1">
              <a:off x="2533" y="2578"/>
              <a:ext cx="118" cy="10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68" name="Line 76"/>
            <p:cNvSpPr>
              <a:spLocks noChangeShapeType="1"/>
            </p:cNvSpPr>
            <p:nvPr/>
          </p:nvSpPr>
          <p:spPr bwMode="auto">
            <a:xfrm>
              <a:off x="2450" y="2624"/>
              <a:ext cx="128" cy="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69" name="Line 77"/>
            <p:cNvSpPr>
              <a:spLocks noChangeShapeType="1"/>
            </p:cNvSpPr>
            <p:nvPr/>
          </p:nvSpPr>
          <p:spPr bwMode="auto">
            <a:xfrm flipH="1">
              <a:off x="2459" y="2542"/>
              <a:ext cx="110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70" name="Line 78"/>
            <p:cNvSpPr>
              <a:spLocks noChangeShapeType="1"/>
            </p:cNvSpPr>
            <p:nvPr/>
          </p:nvSpPr>
          <p:spPr bwMode="auto">
            <a:xfrm>
              <a:off x="2386" y="2597"/>
              <a:ext cx="83" cy="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71" name="Line 79"/>
            <p:cNvSpPr>
              <a:spLocks noChangeShapeType="1"/>
            </p:cNvSpPr>
            <p:nvPr/>
          </p:nvSpPr>
          <p:spPr bwMode="auto">
            <a:xfrm>
              <a:off x="2496" y="2587"/>
              <a:ext cx="91" cy="6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72" name="Line 80"/>
            <p:cNvSpPr>
              <a:spLocks noChangeShapeType="1"/>
            </p:cNvSpPr>
            <p:nvPr/>
          </p:nvSpPr>
          <p:spPr bwMode="auto">
            <a:xfrm flipV="1">
              <a:off x="2533" y="2633"/>
              <a:ext cx="137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73" name="Line 81"/>
            <p:cNvSpPr>
              <a:spLocks noChangeShapeType="1"/>
            </p:cNvSpPr>
            <p:nvPr/>
          </p:nvSpPr>
          <p:spPr bwMode="auto">
            <a:xfrm flipV="1">
              <a:off x="2514" y="2615"/>
              <a:ext cx="55" cy="2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74" name="Line 82"/>
            <p:cNvSpPr>
              <a:spLocks noChangeShapeType="1"/>
            </p:cNvSpPr>
            <p:nvPr/>
          </p:nvSpPr>
          <p:spPr bwMode="auto">
            <a:xfrm flipH="1" flipV="1">
              <a:off x="2423" y="2606"/>
              <a:ext cx="82" cy="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75" name="Line 83"/>
            <p:cNvSpPr>
              <a:spLocks noChangeShapeType="1"/>
            </p:cNvSpPr>
            <p:nvPr/>
          </p:nvSpPr>
          <p:spPr bwMode="auto">
            <a:xfrm flipV="1">
              <a:off x="2441" y="2523"/>
              <a:ext cx="121" cy="15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545876" name="Group 84"/>
          <p:cNvGrpSpPr>
            <a:grpSpLocks/>
          </p:cNvGrpSpPr>
          <p:nvPr/>
        </p:nvGrpSpPr>
        <p:grpSpPr bwMode="auto">
          <a:xfrm>
            <a:off x="1331913" y="2636838"/>
            <a:ext cx="3576637" cy="2517775"/>
            <a:chOff x="839" y="1661"/>
            <a:chExt cx="2253" cy="1586"/>
          </a:xfrm>
        </p:grpSpPr>
        <p:sp>
          <p:nvSpPr>
            <p:cNvPr id="545877" name="Rectangle 85"/>
            <p:cNvSpPr>
              <a:spLocks noChangeArrowheads="1"/>
            </p:cNvSpPr>
            <p:nvPr/>
          </p:nvSpPr>
          <p:spPr bwMode="auto">
            <a:xfrm>
              <a:off x="1656" y="1933"/>
              <a:ext cx="438" cy="8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5878" name="Rectangle 86"/>
            <p:cNvSpPr>
              <a:spLocks noChangeArrowheads="1"/>
            </p:cNvSpPr>
            <p:nvPr/>
          </p:nvSpPr>
          <p:spPr bwMode="auto">
            <a:xfrm>
              <a:off x="1429" y="1797"/>
              <a:ext cx="438" cy="8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pSp>
          <p:nvGrpSpPr>
            <p:cNvPr id="545879" name="Group 87"/>
            <p:cNvGrpSpPr>
              <a:grpSpLocks/>
            </p:cNvGrpSpPr>
            <p:nvPr/>
          </p:nvGrpSpPr>
          <p:grpSpPr bwMode="auto">
            <a:xfrm>
              <a:off x="839" y="1661"/>
              <a:ext cx="2253" cy="1586"/>
              <a:chOff x="839" y="1661"/>
              <a:chExt cx="2253" cy="1586"/>
            </a:xfrm>
          </p:grpSpPr>
          <p:sp>
            <p:nvSpPr>
              <p:cNvPr id="545880" name="Rectangle 88"/>
              <p:cNvSpPr>
                <a:spLocks noChangeArrowheads="1"/>
              </p:cNvSpPr>
              <p:nvPr/>
            </p:nvSpPr>
            <p:spPr bwMode="auto">
              <a:xfrm>
                <a:off x="1429" y="2069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81" name="Rectangle 89"/>
              <p:cNvSpPr>
                <a:spLocks noChangeArrowheads="1"/>
              </p:cNvSpPr>
              <p:nvPr/>
            </p:nvSpPr>
            <p:spPr bwMode="auto">
              <a:xfrm>
                <a:off x="1928" y="2069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82" name="Rectangle 90"/>
              <p:cNvSpPr>
                <a:spLocks noChangeArrowheads="1"/>
              </p:cNvSpPr>
              <p:nvPr/>
            </p:nvSpPr>
            <p:spPr bwMode="auto">
              <a:xfrm>
                <a:off x="2427" y="2069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83" name="Rectangle 91"/>
              <p:cNvSpPr>
                <a:spLocks noChangeArrowheads="1"/>
              </p:cNvSpPr>
              <p:nvPr/>
            </p:nvSpPr>
            <p:spPr bwMode="auto">
              <a:xfrm>
                <a:off x="930" y="2069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84" name="Rectangle 92"/>
              <p:cNvSpPr>
                <a:spLocks noChangeArrowheads="1"/>
              </p:cNvSpPr>
              <p:nvPr/>
            </p:nvSpPr>
            <p:spPr bwMode="auto">
              <a:xfrm>
                <a:off x="2155" y="1933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85" name="Rectangle 93"/>
              <p:cNvSpPr>
                <a:spLocks noChangeArrowheads="1"/>
              </p:cNvSpPr>
              <p:nvPr/>
            </p:nvSpPr>
            <p:spPr bwMode="auto">
              <a:xfrm>
                <a:off x="2654" y="1933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86" name="Rectangle 94"/>
              <p:cNvSpPr>
                <a:spLocks noChangeArrowheads="1"/>
              </p:cNvSpPr>
              <p:nvPr/>
            </p:nvSpPr>
            <p:spPr bwMode="auto">
              <a:xfrm>
                <a:off x="1157" y="1933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87" name="Rectangle 95"/>
              <p:cNvSpPr>
                <a:spLocks noChangeArrowheads="1"/>
              </p:cNvSpPr>
              <p:nvPr/>
            </p:nvSpPr>
            <p:spPr bwMode="auto">
              <a:xfrm>
                <a:off x="1928" y="1797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88" name="Rectangle 96"/>
              <p:cNvSpPr>
                <a:spLocks noChangeArrowheads="1"/>
              </p:cNvSpPr>
              <p:nvPr/>
            </p:nvSpPr>
            <p:spPr bwMode="auto">
              <a:xfrm>
                <a:off x="2427" y="1797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89" name="Rectangle 97"/>
              <p:cNvSpPr>
                <a:spLocks noChangeArrowheads="1"/>
              </p:cNvSpPr>
              <p:nvPr/>
            </p:nvSpPr>
            <p:spPr bwMode="auto">
              <a:xfrm>
                <a:off x="930" y="1797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90" name="Rectangle 98"/>
              <p:cNvSpPr>
                <a:spLocks noChangeArrowheads="1"/>
              </p:cNvSpPr>
              <p:nvPr/>
            </p:nvSpPr>
            <p:spPr bwMode="auto">
              <a:xfrm>
                <a:off x="1656" y="1661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91" name="Rectangle 99"/>
              <p:cNvSpPr>
                <a:spLocks noChangeArrowheads="1"/>
              </p:cNvSpPr>
              <p:nvPr/>
            </p:nvSpPr>
            <p:spPr bwMode="auto">
              <a:xfrm>
                <a:off x="2155" y="1661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92" name="Rectangle 100"/>
              <p:cNvSpPr>
                <a:spLocks noChangeArrowheads="1"/>
              </p:cNvSpPr>
              <p:nvPr/>
            </p:nvSpPr>
            <p:spPr bwMode="auto">
              <a:xfrm>
                <a:off x="2654" y="1661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93" name="Rectangle 101"/>
              <p:cNvSpPr>
                <a:spLocks noChangeArrowheads="1"/>
              </p:cNvSpPr>
              <p:nvPr/>
            </p:nvSpPr>
            <p:spPr bwMode="auto">
              <a:xfrm>
                <a:off x="1157" y="1661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94" name="Rectangle 102"/>
              <p:cNvSpPr>
                <a:spLocks noChangeArrowheads="1"/>
              </p:cNvSpPr>
              <p:nvPr/>
            </p:nvSpPr>
            <p:spPr bwMode="auto">
              <a:xfrm>
                <a:off x="2427" y="2205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95" name="Rectangle 103"/>
              <p:cNvSpPr>
                <a:spLocks noChangeArrowheads="1"/>
              </p:cNvSpPr>
              <p:nvPr/>
            </p:nvSpPr>
            <p:spPr bwMode="auto">
              <a:xfrm>
                <a:off x="1338" y="3158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96" name="Rectangle 104"/>
              <p:cNvSpPr>
                <a:spLocks noChangeArrowheads="1"/>
              </p:cNvSpPr>
              <p:nvPr/>
            </p:nvSpPr>
            <p:spPr bwMode="auto">
              <a:xfrm>
                <a:off x="1837" y="3158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97" name="Rectangle 105"/>
              <p:cNvSpPr>
                <a:spLocks noChangeArrowheads="1"/>
              </p:cNvSpPr>
              <p:nvPr/>
            </p:nvSpPr>
            <p:spPr bwMode="auto">
              <a:xfrm>
                <a:off x="2336" y="3158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98" name="Rectangle 106"/>
              <p:cNvSpPr>
                <a:spLocks noChangeArrowheads="1"/>
              </p:cNvSpPr>
              <p:nvPr/>
            </p:nvSpPr>
            <p:spPr bwMode="auto">
              <a:xfrm>
                <a:off x="839" y="3158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899" name="Rectangle 107"/>
              <p:cNvSpPr>
                <a:spLocks noChangeArrowheads="1"/>
              </p:cNvSpPr>
              <p:nvPr/>
            </p:nvSpPr>
            <p:spPr bwMode="auto">
              <a:xfrm>
                <a:off x="1565" y="3022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00" name="Rectangle 108"/>
              <p:cNvSpPr>
                <a:spLocks noChangeArrowheads="1"/>
              </p:cNvSpPr>
              <p:nvPr/>
            </p:nvSpPr>
            <p:spPr bwMode="auto">
              <a:xfrm>
                <a:off x="2064" y="3022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01" name="Rectangle 109"/>
              <p:cNvSpPr>
                <a:spLocks noChangeArrowheads="1"/>
              </p:cNvSpPr>
              <p:nvPr/>
            </p:nvSpPr>
            <p:spPr bwMode="auto">
              <a:xfrm>
                <a:off x="2563" y="3022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02" name="Rectangle 110"/>
              <p:cNvSpPr>
                <a:spLocks noChangeArrowheads="1"/>
              </p:cNvSpPr>
              <p:nvPr/>
            </p:nvSpPr>
            <p:spPr bwMode="auto">
              <a:xfrm>
                <a:off x="1066" y="3022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03" name="Rectangle 111"/>
              <p:cNvSpPr>
                <a:spLocks noChangeArrowheads="1"/>
              </p:cNvSpPr>
              <p:nvPr/>
            </p:nvSpPr>
            <p:spPr bwMode="auto">
              <a:xfrm>
                <a:off x="1338" y="2886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04" name="Rectangle 112"/>
              <p:cNvSpPr>
                <a:spLocks noChangeArrowheads="1"/>
              </p:cNvSpPr>
              <p:nvPr/>
            </p:nvSpPr>
            <p:spPr bwMode="auto">
              <a:xfrm>
                <a:off x="1837" y="2886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05" name="Rectangle 113"/>
              <p:cNvSpPr>
                <a:spLocks noChangeArrowheads="1"/>
              </p:cNvSpPr>
              <p:nvPr/>
            </p:nvSpPr>
            <p:spPr bwMode="auto">
              <a:xfrm>
                <a:off x="2336" y="2886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06" name="Rectangle 114"/>
              <p:cNvSpPr>
                <a:spLocks noChangeArrowheads="1"/>
              </p:cNvSpPr>
              <p:nvPr/>
            </p:nvSpPr>
            <p:spPr bwMode="auto">
              <a:xfrm>
                <a:off x="839" y="2886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07" name="Rectangle 115"/>
              <p:cNvSpPr>
                <a:spLocks noChangeArrowheads="1"/>
              </p:cNvSpPr>
              <p:nvPr/>
            </p:nvSpPr>
            <p:spPr bwMode="auto">
              <a:xfrm>
                <a:off x="1565" y="2750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08" name="Rectangle 116"/>
              <p:cNvSpPr>
                <a:spLocks noChangeArrowheads="1"/>
              </p:cNvSpPr>
              <p:nvPr/>
            </p:nvSpPr>
            <p:spPr bwMode="auto">
              <a:xfrm>
                <a:off x="2064" y="2750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09" name="Rectangle 117"/>
              <p:cNvSpPr>
                <a:spLocks noChangeArrowheads="1"/>
              </p:cNvSpPr>
              <p:nvPr/>
            </p:nvSpPr>
            <p:spPr bwMode="auto">
              <a:xfrm>
                <a:off x="2563" y="2750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10" name="Rectangle 118"/>
              <p:cNvSpPr>
                <a:spLocks noChangeArrowheads="1"/>
              </p:cNvSpPr>
              <p:nvPr/>
            </p:nvSpPr>
            <p:spPr bwMode="auto">
              <a:xfrm>
                <a:off x="1066" y="2750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11" name="Rectangle 119"/>
              <p:cNvSpPr>
                <a:spLocks noChangeArrowheads="1"/>
              </p:cNvSpPr>
              <p:nvPr/>
            </p:nvSpPr>
            <p:spPr bwMode="auto">
              <a:xfrm>
                <a:off x="930" y="2341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12" name="Rectangle 120"/>
              <p:cNvSpPr>
                <a:spLocks noChangeArrowheads="1"/>
              </p:cNvSpPr>
              <p:nvPr/>
            </p:nvSpPr>
            <p:spPr bwMode="auto">
              <a:xfrm>
                <a:off x="930" y="2205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13" name="Rectangle 121"/>
              <p:cNvSpPr>
                <a:spLocks noChangeArrowheads="1"/>
              </p:cNvSpPr>
              <p:nvPr/>
            </p:nvSpPr>
            <p:spPr bwMode="auto">
              <a:xfrm>
                <a:off x="2427" y="2341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14" name="Rectangle 122"/>
              <p:cNvSpPr>
                <a:spLocks noChangeArrowheads="1"/>
              </p:cNvSpPr>
              <p:nvPr/>
            </p:nvSpPr>
            <p:spPr bwMode="auto">
              <a:xfrm>
                <a:off x="2427" y="2478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15" name="Rectangle 123"/>
              <p:cNvSpPr>
                <a:spLocks noChangeArrowheads="1"/>
              </p:cNvSpPr>
              <p:nvPr/>
            </p:nvSpPr>
            <p:spPr bwMode="auto">
              <a:xfrm>
                <a:off x="930" y="2478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16" name="Rectangle 124"/>
              <p:cNvSpPr>
                <a:spLocks noChangeArrowheads="1"/>
              </p:cNvSpPr>
              <p:nvPr/>
            </p:nvSpPr>
            <p:spPr bwMode="auto">
              <a:xfrm>
                <a:off x="930" y="2614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545917" name="Rectangle 125"/>
              <p:cNvSpPr>
                <a:spLocks noChangeArrowheads="1"/>
              </p:cNvSpPr>
              <p:nvPr/>
            </p:nvSpPr>
            <p:spPr bwMode="auto">
              <a:xfrm>
                <a:off x="2427" y="2614"/>
                <a:ext cx="438" cy="89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</p:grpSp>
      <p:sp>
        <p:nvSpPr>
          <p:cNvPr id="545918" name="Line 126"/>
          <p:cNvSpPr>
            <a:spLocks noChangeShapeType="1"/>
          </p:cNvSpPr>
          <p:nvPr/>
        </p:nvSpPr>
        <p:spPr bwMode="auto">
          <a:xfrm>
            <a:off x="2484438" y="2708275"/>
            <a:ext cx="29527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19" name="Line 127"/>
          <p:cNvSpPr>
            <a:spLocks noChangeShapeType="1"/>
          </p:cNvSpPr>
          <p:nvPr/>
        </p:nvSpPr>
        <p:spPr bwMode="auto">
          <a:xfrm>
            <a:off x="2124075" y="2924175"/>
            <a:ext cx="33131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20" name="Line 128"/>
          <p:cNvSpPr>
            <a:spLocks noChangeShapeType="1"/>
          </p:cNvSpPr>
          <p:nvPr/>
        </p:nvSpPr>
        <p:spPr bwMode="auto">
          <a:xfrm>
            <a:off x="2484438" y="3141663"/>
            <a:ext cx="29527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21" name="Line 129"/>
          <p:cNvSpPr>
            <a:spLocks noChangeShapeType="1"/>
          </p:cNvSpPr>
          <p:nvPr/>
        </p:nvSpPr>
        <p:spPr bwMode="auto">
          <a:xfrm>
            <a:off x="2197100" y="3357563"/>
            <a:ext cx="3240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22" name="Line 130"/>
          <p:cNvSpPr>
            <a:spLocks noChangeShapeType="1"/>
          </p:cNvSpPr>
          <p:nvPr/>
        </p:nvSpPr>
        <p:spPr bwMode="auto">
          <a:xfrm>
            <a:off x="4500563" y="357346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23" name="Line 131"/>
          <p:cNvSpPr>
            <a:spLocks noChangeShapeType="1"/>
          </p:cNvSpPr>
          <p:nvPr/>
        </p:nvSpPr>
        <p:spPr bwMode="auto">
          <a:xfrm>
            <a:off x="4573588" y="3789363"/>
            <a:ext cx="863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24" name="Line 132"/>
          <p:cNvSpPr>
            <a:spLocks noChangeShapeType="1"/>
          </p:cNvSpPr>
          <p:nvPr/>
        </p:nvSpPr>
        <p:spPr bwMode="auto">
          <a:xfrm>
            <a:off x="4500563" y="400526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25" name="Line 133"/>
          <p:cNvSpPr>
            <a:spLocks noChangeShapeType="1"/>
          </p:cNvSpPr>
          <p:nvPr/>
        </p:nvSpPr>
        <p:spPr bwMode="auto">
          <a:xfrm>
            <a:off x="4500563" y="4221163"/>
            <a:ext cx="936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26" name="Line 134"/>
          <p:cNvSpPr>
            <a:spLocks noChangeShapeType="1"/>
          </p:cNvSpPr>
          <p:nvPr/>
        </p:nvSpPr>
        <p:spPr bwMode="auto">
          <a:xfrm>
            <a:off x="2413000" y="4437063"/>
            <a:ext cx="30241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27" name="Line 135"/>
          <p:cNvSpPr>
            <a:spLocks noChangeShapeType="1"/>
          </p:cNvSpPr>
          <p:nvPr/>
        </p:nvSpPr>
        <p:spPr bwMode="auto">
          <a:xfrm>
            <a:off x="2052638" y="4652963"/>
            <a:ext cx="3384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28" name="Line 136"/>
          <p:cNvSpPr>
            <a:spLocks noChangeShapeType="1"/>
          </p:cNvSpPr>
          <p:nvPr/>
        </p:nvSpPr>
        <p:spPr bwMode="auto">
          <a:xfrm>
            <a:off x="2341563" y="4868863"/>
            <a:ext cx="3095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29" name="Line 137"/>
          <p:cNvSpPr>
            <a:spLocks noChangeShapeType="1"/>
          </p:cNvSpPr>
          <p:nvPr/>
        </p:nvSpPr>
        <p:spPr bwMode="auto">
          <a:xfrm>
            <a:off x="1908175" y="5084763"/>
            <a:ext cx="3529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30" name="Line 138"/>
          <p:cNvSpPr>
            <a:spLocks noChangeShapeType="1"/>
          </p:cNvSpPr>
          <p:nvPr/>
        </p:nvSpPr>
        <p:spPr bwMode="auto">
          <a:xfrm>
            <a:off x="5437188" y="2708275"/>
            <a:ext cx="0" cy="2376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31" name="Line 139"/>
          <p:cNvSpPr>
            <a:spLocks noChangeShapeType="1"/>
          </p:cNvSpPr>
          <p:nvPr/>
        </p:nvSpPr>
        <p:spPr bwMode="auto">
          <a:xfrm>
            <a:off x="5437188" y="4005263"/>
            <a:ext cx="5762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32" name="Line 140"/>
          <p:cNvSpPr>
            <a:spLocks noChangeShapeType="1"/>
          </p:cNvSpPr>
          <p:nvPr/>
        </p:nvSpPr>
        <p:spPr bwMode="auto">
          <a:xfrm>
            <a:off x="3203575" y="3716338"/>
            <a:ext cx="28098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33" name="Line 141"/>
          <p:cNvSpPr>
            <a:spLocks noChangeShapeType="1"/>
          </p:cNvSpPr>
          <p:nvPr/>
        </p:nvSpPr>
        <p:spPr bwMode="auto">
          <a:xfrm>
            <a:off x="7416800" y="3789363"/>
            <a:ext cx="792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34" name="Text Box 142"/>
          <p:cNvSpPr txBox="1">
            <a:spLocks noChangeArrowheads="1"/>
          </p:cNvSpPr>
          <p:nvPr/>
        </p:nvSpPr>
        <p:spPr bwMode="auto">
          <a:xfrm>
            <a:off x="5868988" y="3429000"/>
            <a:ext cx="1871662" cy="731838"/>
          </a:xfrm>
          <a:prstGeom prst="rect">
            <a:avLst/>
          </a:prstGeom>
          <a:solidFill>
            <a:schemeClr val="accent2"/>
          </a:solidFill>
          <a:ln w="2857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>
                <a:solidFill>
                  <a:schemeClr val="bg2"/>
                </a:solidFill>
              </a:rPr>
              <a:t>antikoincidence</a:t>
            </a:r>
          </a:p>
          <a:p>
            <a:pPr algn="l">
              <a:spcBef>
                <a:spcPct val="50000"/>
              </a:spcBef>
              <a:buFont typeface="Wingdings" pitchFamily="2" charset="2"/>
              <a:buNone/>
            </a:pPr>
            <a:endParaRPr lang="cs-CZ" altLang="cs-CZ" sz="1600">
              <a:solidFill>
                <a:schemeClr val="bg2"/>
              </a:solidFill>
            </a:endParaRPr>
          </a:p>
        </p:txBody>
      </p:sp>
      <p:sp>
        <p:nvSpPr>
          <p:cNvPr id="545935" name="Rectangle 143"/>
          <p:cNvSpPr>
            <a:spLocks noChangeArrowheads="1"/>
          </p:cNvSpPr>
          <p:nvPr/>
        </p:nvSpPr>
        <p:spPr bwMode="auto">
          <a:xfrm>
            <a:off x="2700338" y="3644900"/>
            <a:ext cx="695325" cy="141288"/>
          </a:xfrm>
          <a:prstGeom prst="rect">
            <a:avLst/>
          </a:prstGeom>
          <a:solidFill>
            <a:srgbClr val="FFFF00"/>
          </a:solidFill>
          <a:ln w="9525">
            <a:solidFill>
              <a:schemeClr val="bg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36" name="Line 144"/>
          <p:cNvSpPr>
            <a:spLocks noChangeShapeType="1"/>
          </p:cNvSpPr>
          <p:nvPr/>
        </p:nvSpPr>
        <p:spPr bwMode="auto">
          <a:xfrm>
            <a:off x="2555875" y="1700213"/>
            <a:ext cx="2520950" cy="403383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37" name="Line 145"/>
          <p:cNvSpPr>
            <a:spLocks noChangeShapeType="1"/>
          </p:cNvSpPr>
          <p:nvPr/>
        </p:nvSpPr>
        <p:spPr bwMode="auto">
          <a:xfrm>
            <a:off x="5580063" y="3948113"/>
            <a:ext cx="2159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38" name="Line 146"/>
          <p:cNvSpPr>
            <a:spLocks noChangeShapeType="1"/>
          </p:cNvSpPr>
          <p:nvPr/>
        </p:nvSpPr>
        <p:spPr bwMode="auto">
          <a:xfrm flipH="1">
            <a:off x="2843213" y="2060575"/>
            <a:ext cx="649287" cy="37449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39" name="Line 147"/>
          <p:cNvSpPr>
            <a:spLocks noChangeShapeType="1"/>
          </p:cNvSpPr>
          <p:nvPr/>
        </p:nvSpPr>
        <p:spPr bwMode="auto">
          <a:xfrm>
            <a:off x="5580063" y="3644900"/>
            <a:ext cx="2159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40" name="Line 148"/>
          <p:cNvSpPr>
            <a:spLocks noChangeShapeType="1"/>
          </p:cNvSpPr>
          <p:nvPr/>
        </p:nvSpPr>
        <p:spPr bwMode="auto">
          <a:xfrm flipH="1" flipV="1">
            <a:off x="2916238" y="3573463"/>
            <a:ext cx="142875" cy="576262"/>
          </a:xfrm>
          <a:prstGeom prst="line">
            <a:avLst/>
          </a:prstGeom>
          <a:noFill/>
          <a:ln w="9525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41" name="Line 149"/>
          <p:cNvSpPr>
            <a:spLocks noChangeShapeType="1"/>
          </p:cNvSpPr>
          <p:nvPr/>
        </p:nvSpPr>
        <p:spPr bwMode="auto">
          <a:xfrm>
            <a:off x="7885113" y="3716338"/>
            <a:ext cx="215900" cy="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545942" name="Rectangle 150"/>
          <p:cNvSpPr>
            <a:spLocks noChangeArrowheads="1"/>
          </p:cNvSpPr>
          <p:nvPr/>
        </p:nvSpPr>
        <p:spPr bwMode="auto">
          <a:xfrm>
            <a:off x="285750" y="5827713"/>
            <a:ext cx="53657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Ve vlasech Napoleona byl zjištěn arzén v koncentraci 13krát vyšší (0,000 15 %).</a:t>
            </a:r>
            <a:endParaRPr lang="el-GR" altLang="cs-CZ" sz="1600">
              <a:cs typeface="Arial" charset="0"/>
            </a:endParaRPr>
          </a:p>
        </p:txBody>
      </p:sp>
      <p:sp>
        <p:nvSpPr>
          <p:cNvPr id="545943" name="WordArt 151"/>
          <p:cNvSpPr>
            <a:spLocks noChangeArrowheads="1" noChangeShapeType="1" noTextEdit="1"/>
          </p:cNvSpPr>
          <p:nvPr/>
        </p:nvSpPr>
        <p:spPr bwMode="auto">
          <a:xfrm>
            <a:off x="5867400" y="5445125"/>
            <a:ext cx="2905125" cy="1008063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Triangle">
              <a:avLst>
                <a:gd name="adj" fmla="val 50000"/>
              </a:avLst>
            </a:prstTxWarp>
            <a:scene3d>
              <a:camera prst="legacyObliqueTopLeft"/>
              <a:lightRig rig="legacyNormal3" dir="r"/>
            </a:scene3d>
            <a:sp3d extrusionH="201600" prstMaterial="legacyMatte">
              <a:extrusionClr>
                <a:srgbClr val="0066CC"/>
              </a:extrusionClr>
            </a:sp3d>
          </a:bodyPr>
          <a:lstStyle/>
          <a:p>
            <a:pPr>
              <a:buFont typeface="Wingdings" pitchFamily="2" charset="2"/>
              <a:buNone/>
            </a:pPr>
            <a:r>
              <a:rPr lang="cs-CZ" sz="3600" kern="10">
                <a:ln w="9525">
                  <a:round/>
                  <a:headEnd/>
                  <a:tailEnd/>
                </a:ln>
                <a:gradFill rotWithShape="0">
                  <a:gsLst>
                    <a:gs pos="0">
                      <a:srgbClr val="FFFFCC"/>
                    </a:gs>
                    <a:gs pos="100000">
                      <a:srgbClr val="FF9999"/>
                    </a:gs>
                  </a:gsLst>
                  <a:lin ang="5400000" scaled="1"/>
                </a:gradFill>
                <a:latin typeface="Times New Roman"/>
                <a:cs typeface="Times New Roman"/>
              </a:rPr>
              <a:t>vražda?  tapety?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5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45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58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458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5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458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458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45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45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5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545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45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45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45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45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45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45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5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545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545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545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545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45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545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545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545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545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545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545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3" dur="500"/>
                                        <p:tgtEl>
                                          <p:spTgt spid="545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45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500"/>
                                        <p:tgtEl>
                                          <p:spTgt spid="545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500"/>
                                        <p:tgtEl>
                                          <p:spTgt spid="545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545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45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5459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45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45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45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4" dur="500"/>
                                        <p:tgtEl>
                                          <p:spTgt spid="5459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7" dur="500"/>
                                        <p:tgtEl>
                                          <p:spTgt spid="5459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545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545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45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 nodeType="clickPar">
                      <p:stCondLst>
                        <p:cond delay="indefinite"/>
                      </p:stCondLst>
                      <p:childTnLst>
                        <p:par>
                          <p:cTn id="1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8" presetID="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545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545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545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545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 nodeType="clickPar">
                      <p:stCondLst>
                        <p:cond delay="indefinite"/>
                      </p:stCondLst>
                      <p:childTnLst>
                        <p:par>
                          <p:cTn id="1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8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9" dur="500"/>
                                        <p:tgtEl>
                                          <p:spTgt spid="5459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9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2" dur="500"/>
                                        <p:tgtEl>
                                          <p:spTgt spid="5459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5459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 nodeType="clickPar">
                      <p:stCondLst>
                        <p:cond delay="indefinite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1" dur="500"/>
                                        <p:tgtEl>
                                          <p:spTgt spid="545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 nodeType="clickPar">
                      <p:stCondLst>
                        <p:cond delay="indefinite"/>
                      </p:stCondLst>
                      <p:childTnLst>
                        <p:par>
                          <p:cTn id="1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4" presetID="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5459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5459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 nodeType="clickPar">
                      <p:stCondLst>
                        <p:cond delay="indefinite"/>
                      </p:stCondLst>
                      <p:childTnLst>
                        <p:par>
                          <p:cTn id="1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545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545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 nodeType="clickPar">
                      <p:stCondLst>
                        <p:cond delay="indefinite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5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545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5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 nodeType="clickPar">
                      <p:stCondLst>
                        <p:cond delay="indefinite"/>
                      </p:stCondLst>
                      <p:childTnLst>
                        <p:par>
                          <p:cTn id="1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8" presetID="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0" fill="hold"/>
                                        <p:tgtEl>
                                          <p:spTgt spid="545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5000" fill="hold"/>
                                        <p:tgtEl>
                                          <p:spTgt spid="545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5857" grpId="0"/>
      <p:bldP spid="545858" grpId="0"/>
      <p:bldP spid="545859" grpId="0"/>
      <p:bldP spid="545860" grpId="0" animBg="1"/>
      <p:bldP spid="545918" grpId="0" animBg="1"/>
      <p:bldP spid="545919" grpId="0" animBg="1"/>
      <p:bldP spid="545920" grpId="0" animBg="1"/>
      <p:bldP spid="545921" grpId="0" animBg="1"/>
      <p:bldP spid="545922" grpId="0" animBg="1"/>
      <p:bldP spid="545923" grpId="0" animBg="1"/>
      <p:bldP spid="545924" grpId="0" animBg="1"/>
      <p:bldP spid="545925" grpId="0" animBg="1"/>
      <p:bldP spid="545926" grpId="0" animBg="1"/>
      <p:bldP spid="545927" grpId="0" animBg="1"/>
      <p:bldP spid="545928" grpId="0" animBg="1"/>
      <p:bldP spid="545929" grpId="0" animBg="1"/>
      <p:bldP spid="545930" grpId="0" animBg="1"/>
      <p:bldP spid="545931" grpId="0" animBg="1"/>
      <p:bldP spid="545932" grpId="0" animBg="1"/>
      <p:bldP spid="545933" grpId="0" animBg="1"/>
      <p:bldP spid="545934" grpId="0" animBg="1"/>
      <p:bldP spid="545935" grpId="0" animBg="1"/>
      <p:bldP spid="545936" grpId="0" animBg="1"/>
      <p:bldP spid="545936" grpId="1" animBg="1"/>
      <p:bldP spid="545937" grpId="0" animBg="1"/>
      <p:bldP spid="545937" grpId="1" animBg="1"/>
      <p:bldP spid="545937" grpId="2" animBg="1"/>
      <p:bldP spid="545937" grpId="3" animBg="1"/>
      <p:bldP spid="545938" grpId="0" animBg="1"/>
      <p:bldP spid="545938" grpId="1" animBg="1"/>
      <p:bldP spid="545939" grpId="0" animBg="1"/>
      <p:bldP spid="545939" grpId="1" animBg="1"/>
      <p:bldP spid="545939" grpId="2" animBg="1"/>
      <p:bldP spid="545940" grpId="0" animBg="1"/>
      <p:bldP spid="545941" grpId="0" animBg="1"/>
      <p:bldP spid="545942" grpId="0"/>
      <p:bldP spid="545943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19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2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2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2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2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2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2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2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2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2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2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3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3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3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3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3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3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3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3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3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3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4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4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4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4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4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4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4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4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4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4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5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5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5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5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5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5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5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5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5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5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6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6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6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6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6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6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6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6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6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6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70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71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72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73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74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75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76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46877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46878" name="Rectangle 62"/>
          <p:cNvSpPr>
            <a:spLocks noChangeArrowheads="1"/>
          </p:cNvSpPr>
          <p:nvPr/>
        </p:nvSpPr>
        <p:spPr bwMode="auto">
          <a:xfrm>
            <a:off x="0" y="2133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46879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6906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6880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6881" name="Rectangle 65"/>
          <p:cNvSpPr>
            <a:spLocks noChangeArrowheads="1"/>
          </p:cNvSpPr>
          <p:nvPr/>
        </p:nvSpPr>
        <p:spPr bwMode="auto">
          <a:xfrm>
            <a:off x="107950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b) měření a kontrola tenkých vrstev</a:t>
            </a:r>
            <a:endParaRPr lang="el-GR" altLang="cs-CZ" sz="1600">
              <a:cs typeface="Arial" charset="0"/>
            </a:endParaRPr>
          </a:p>
        </p:txBody>
      </p:sp>
      <p:sp>
        <p:nvSpPr>
          <p:cNvPr id="546883" name="Rectangle 67"/>
          <p:cNvSpPr>
            <a:spLocks noChangeArrowheads="1"/>
          </p:cNvSpPr>
          <p:nvPr/>
        </p:nvSpPr>
        <p:spPr bwMode="auto">
          <a:xfrm>
            <a:off x="323850" y="1268413"/>
            <a:ext cx="84248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využívá se záření </a:t>
            </a:r>
            <a:r>
              <a:rPr lang="el-GR" altLang="cs-CZ" sz="1600">
                <a:cs typeface="Arial" charset="0"/>
              </a:rPr>
              <a:t>α</a:t>
            </a:r>
            <a:r>
              <a:rPr lang="cs-CZ" altLang="cs-CZ" sz="1600">
                <a:cs typeface="Arial" charset="0"/>
              </a:rPr>
              <a:t> nebo </a:t>
            </a:r>
            <a:r>
              <a:rPr lang="el-GR" altLang="cs-CZ" sz="1600">
                <a:cs typeface="Arial" charset="0"/>
              </a:rPr>
              <a:t>β</a:t>
            </a:r>
            <a:r>
              <a:rPr lang="cs-CZ" altLang="cs-CZ" sz="1600">
                <a:cs typeface="Arial" charset="0"/>
              </a:rPr>
              <a:t>: zářič je na jedné straně kontrolovaného materiálu (papír, látka, plech, …), na druhé straně je detektor; ve zpětné vazbě se ovládá výrobní zařízení</a:t>
            </a:r>
            <a:endParaRPr lang="el-GR" altLang="cs-CZ" sz="1600">
              <a:cs typeface="Arial" charset="0"/>
            </a:endParaRPr>
          </a:p>
        </p:txBody>
      </p:sp>
      <p:grpSp>
        <p:nvGrpSpPr>
          <p:cNvPr id="546897" name="Group 81"/>
          <p:cNvGrpSpPr>
            <a:grpSpLocks/>
          </p:cNvGrpSpPr>
          <p:nvPr/>
        </p:nvGrpSpPr>
        <p:grpSpPr bwMode="auto">
          <a:xfrm>
            <a:off x="395288" y="2205038"/>
            <a:ext cx="6121400" cy="4591050"/>
            <a:chOff x="249" y="1389"/>
            <a:chExt cx="3856" cy="2892"/>
          </a:xfrm>
        </p:grpSpPr>
        <p:pic>
          <p:nvPicPr>
            <p:cNvPr id="546884" name="Picture 68" descr="radiace_vyuziti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" y="1389"/>
              <a:ext cx="3856" cy="28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46885" name="Text Box 69"/>
            <p:cNvSpPr txBox="1">
              <a:spLocks noChangeArrowheads="1"/>
            </p:cNvSpPr>
            <p:nvPr/>
          </p:nvSpPr>
          <p:spPr bwMode="auto">
            <a:xfrm>
              <a:off x="2336" y="3158"/>
              <a:ext cx="63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buFont typeface="Wingdings" pitchFamily="2" charset="2"/>
                <a:buNone/>
              </a:pPr>
              <a:r>
                <a:rPr lang="cs-CZ" altLang="cs-CZ" sz="1800">
                  <a:solidFill>
                    <a:schemeClr val="bg2"/>
                  </a:solidFill>
                  <a:latin typeface="Tahoma" pitchFamily="34" charset="0"/>
                </a:rPr>
                <a:t>zářič</a:t>
              </a:r>
            </a:p>
          </p:txBody>
        </p:sp>
        <p:sp>
          <p:nvSpPr>
            <p:cNvPr id="546886" name="Text Box 70"/>
            <p:cNvSpPr txBox="1">
              <a:spLocks noChangeArrowheads="1"/>
            </p:cNvSpPr>
            <p:nvPr/>
          </p:nvSpPr>
          <p:spPr bwMode="auto">
            <a:xfrm>
              <a:off x="2290" y="2069"/>
              <a:ext cx="771" cy="3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lnSpc>
                  <a:spcPct val="90000"/>
                </a:lnSpc>
                <a:spcBef>
                  <a:spcPct val="0"/>
                </a:spcBef>
                <a:buFont typeface="Wingdings" pitchFamily="2" charset="2"/>
                <a:buNone/>
              </a:pPr>
              <a:r>
                <a:rPr lang="cs-CZ" altLang="cs-CZ" sz="1800">
                  <a:solidFill>
                    <a:schemeClr val="bg2"/>
                  </a:solidFill>
                  <a:latin typeface="Tahoma" pitchFamily="34" charset="0"/>
                </a:rPr>
                <a:t>GM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Font typeface="Wingdings" pitchFamily="2" charset="2"/>
                <a:buNone/>
              </a:pPr>
              <a:r>
                <a:rPr lang="cs-CZ" altLang="cs-CZ" sz="1800">
                  <a:solidFill>
                    <a:schemeClr val="bg2"/>
                  </a:solidFill>
                  <a:latin typeface="Tahoma" pitchFamily="34" charset="0"/>
                </a:rPr>
                <a:t>počítač</a:t>
              </a:r>
            </a:p>
          </p:txBody>
        </p:sp>
        <p:sp>
          <p:nvSpPr>
            <p:cNvPr id="546887" name="AutoShape 71"/>
            <p:cNvSpPr>
              <a:spLocks noChangeArrowheads="1"/>
            </p:cNvSpPr>
            <p:nvPr/>
          </p:nvSpPr>
          <p:spPr bwMode="auto">
            <a:xfrm>
              <a:off x="2166" y="1434"/>
              <a:ext cx="90" cy="657"/>
            </a:xfrm>
            <a:prstGeom prst="upArrow">
              <a:avLst>
                <a:gd name="adj1" fmla="val 50000"/>
                <a:gd name="adj2" fmla="val 182500"/>
              </a:avLst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6888" name="Text Box 72"/>
            <p:cNvSpPr txBox="1">
              <a:spLocks noChangeArrowheads="1"/>
            </p:cNvSpPr>
            <p:nvPr/>
          </p:nvSpPr>
          <p:spPr bwMode="auto">
            <a:xfrm>
              <a:off x="1655" y="3249"/>
              <a:ext cx="63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buFont typeface="Wingdings" pitchFamily="2" charset="2"/>
                <a:buNone/>
              </a:pPr>
              <a:r>
                <a:rPr lang="cs-CZ" altLang="cs-CZ" sz="1800">
                  <a:solidFill>
                    <a:schemeClr val="bg2"/>
                  </a:solidFill>
                  <a:latin typeface="Tahoma" pitchFamily="34" charset="0"/>
                </a:rPr>
                <a:t>papír</a:t>
              </a:r>
            </a:p>
          </p:txBody>
        </p:sp>
        <p:sp>
          <p:nvSpPr>
            <p:cNvPr id="546889" name="Line 73"/>
            <p:cNvSpPr>
              <a:spLocks noChangeShapeType="1"/>
            </p:cNvSpPr>
            <p:nvPr/>
          </p:nvSpPr>
          <p:spPr bwMode="auto">
            <a:xfrm>
              <a:off x="1655" y="2614"/>
              <a:ext cx="91" cy="771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6890" name="Line 74"/>
            <p:cNvSpPr>
              <a:spLocks noChangeShapeType="1"/>
            </p:cNvSpPr>
            <p:nvPr/>
          </p:nvSpPr>
          <p:spPr bwMode="auto">
            <a:xfrm>
              <a:off x="2245" y="3022"/>
              <a:ext cx="181" cy="272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6891" name="Line 75"/>
            <p:cNvSpPr>
              <a:spLocks noChangeShapeType="1"/>
            </p:cNvSpPr>
            <p:nvPr/>
          </p:nvSpPr>
          <p:spPr bwMode="auto">
            <a:xfrm flipV="1">
              <a:off x="2245" y="2205"/>
              <a:ext cx="272" cy="91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6892" name="Text Box 76"/>
            <p:cNvSpPr txBox="1">
              <a:spLocks noChangeArrowheads="1"/>
            </p:cNvSpPr>
            <p:nvPr/>
          </p:nvSpPr>
          <p:spPr bwMode="auto">
            <a:xfrm>
              <a:off x="2154" y="1434"/>
              <a:ext cx="953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buFont typeface="Wingdings" pitchFamily="2" charset="2"/>
                <a:buNone/>
              </a:pPr>
              <a:r>
                <a:rPr lang="cs-CZ" altLang="cs-CZ" sz="1800">
                  <a:solidFill>
                    <a:schemeClr val="bg2"/>
                  </a:solidFill>
                  <a:latin typeface="Tahoma" pitchFamily="34" charset="0"/>
                </a:rPr>
                <a:t>regulace přítlaku</a:t>
              </a:r>
            </a:p>
          </p:txBody>
        </p:sp>
        <p:sp>
          <p:nvSpPr>
            <p:cNvPr id="546893" name="AutoShape 77"/>
            <p:cNvSpPr>
              <a:spLocks noChangeArrowheads="1"/>
            </p:cNvSpPr>
            <p:nvPr/>
          </p:nvSpPr>
          <p:spPr bwMode="auto">
            <a:xfrm rot="9492970">
              <a:off x="714" y="2069"/>
              <a:ext cx="453" cy="454"/>
            </a:xfrm>
            <a:custGeom>
              <a:avLst/>
              <a:gdLst>
                <a:gd name="G0" fmla="+- -1868642 0 0"/>
                <a:gd name="G1" fmla="+- -11796480 0 0"/>
                <a:gd name="G2" fmla="+- -1868642 0 -11796480"/>
                <a:gd name="G3" fmla="+- 10800 0 0"/>
                <a:gd name="G4" fmla="+- 0 0 -1868642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10800 0 0"/>
                <a:gd name="G9" fmla="+- 0 0 -11796480"/>
                <a:gd name="G10" fmla="+- 10800 0 2700"/>
                <a:gd name="G11" fmla="cos G10 -1868642"/>
                <a:gd name="G12" fmla="sin G10 -1868642"/>
                <a:gd name="G13" fmla="cos 13500 -1868642"/>
                <a:gd name="G14" fmla="sin 13500 -1868642"/>
                <a:gd name="G15" fmla="+- G11 10800 0"/>
                <a:gd name="G16" fmla="+- G12 10800 0"/>
                <a:gd name="G17" fmla="+- G13 10800 0"/>
                <a:gd name="G18" fmla="+- G14 10800 0"/>
                <a:gd name="G19" fmla="*/ 10800 1 2"/>
                <a:gd name="G20" fmla="+- G19 5400 0"/>
                <a:gd name="G21" fmla="cos G20 -1868642"/>
                <a:gd name="G22" fmla="sin G20 -1868642"/>
                <a:gd name="G23" fmla="+- G21 10800 0"/>
                <a:gd name="G24" fmla="+- G12 G23 G22"/>
                <a:gd name="G25" fmla="+- G22 G23 G11"/>
                <a:gd name="G26" fmla="cos 10800 -1868642"/>
                <a:gd name="G27" fmla="sin 10800 -1868642"/>
                <a:gd name="G28" fmla="cos 10800 -1868642"/>
                <a:gd name="G29" fmla="sin 10800 -1868642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11796480"/>
                <a:gd name="G36" fmla="sin G34 -11796480"/>
                <a:gd name="G37" fmla="+/ -11796480 -1868642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10800 G39"/>
                <a:gd name="G43" fmla="sin 1080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8140 w 21600"/>
                <a:gd name="T5" fmla="*/ 332 h 21600"/>
                <a:gd name="T6" fmla="*/ 0 w 21600"/>
                <a:gd name="T7" fmla="*/ 10800 h 21600"/>
                <a:gd name="T8" fmla="*/ 8140 w 21600"/>
                <a:gd name="T9" fmla="*/ 332 h 21600"/>
                <a:gd name="T10" fmla="*/ 22662 w 21600"/>
                <a:gd name="T11" fmla="*/ 4355 h 21600"/>
                <a:gd name="T12" fmla="*/ 21579 w 21600"/>
                <a:gd name="T13" fmla="*/ 8017 h 21600"/>
                <a:gd name="T14" fmla="*/ 17917 w 21600"/>
                <a:gd name="T15" fmla="*/ 693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20290" y="5644"/>
                  </a:moveTo>
                  <a:cubicBezTo>
                    <a:pt x="18400" y="2165"/>
                    <a:pt x="14758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4758" y="0"/>
                    <a:pt x="18400" y="2165"/>
                    <a:pt x="20290" y="5644"/>
                  </a:cubicBezTo>
                  <a:lnTo>
                    <a:pt x="22662" y="4355"/>
                  </a:lnTo>
                  <a:lnTo>
                    <a:pt x="21579" y="8017"/>
                  </a:lnTo>
                  <a:lnTo>
                    <a:pt x="17917" y="6933"/>
                  </a:lnTo>
                  <a:lnTo>
                    <a:pt x="20290" y="5644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6894" name="AutoShape 78"/>
            <p:cNvSpPr>
              <a:spLocks noChangeArrowheads="1"/>
            </p:cNvSpPr>
            <p:nvPr/>
          </p:nvSpPr>
          <p:spPr bwMode="auto">
            <a:xfrm rot="9492970">
              <a:off x="3288" y="2080"/>
              <a:ext cx="453" cy="454"/>
            </a:xfrm>
            <a:custGeom>
              <a:avLst/>
              <a:gdLst>
                <a:gd name="G0" fmla="+- -1868642 0 0"/>
                <a:gd name="G1" fmla="+- -11796480 0 0"/>
                <a:gd name="G2" fmla="+- -1868642 0 -11796480"/>
                <a:gd name="G3" fmla="+- 10800 0 0"/>
                <a:gd name="G4" fmla="+- 0 0 -1868642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10800 0 0"/>
                <a:gd name="G9" fmla="+- 0 0 -11796480"/>
                <a:gd name="G10" fmla="+- 10800 0 2700"/>
                <a:gd name="G11" fmla="cos G10 -1868642"/>
                <a:gd name="G12" fmla="sin G10 -1868642"/>
                <a:gd name="G13" fmla="cos 13500 -1868642"/>
                <a:gd name="G14" fmla="sin 13500 -1868642"/>
                <a:gd name="G15" fmla="+- G11 10800 0"/>
                <a:gd name="G16" fmla="+- G12 10800 0"/>
                <a:gd name="G17" fmla="+- G13 10800 0"/>
                <a:gd name="G18" fmla="+- G14 10800 0"/>
                <a:gd name="G19" fmla="*/ 10800 1 2"/>
                <a:gd name="G20" fmla="+- G19 5400 0"/>
                <a:gd name="G21" fmla="cos G20 -1868642"/>
                <a:gd name="G22" fmla="sin G20 -1868642"/>
                <a:gd name="G23" fmla="+- G21 10800 0"/>
                <a:gd name="G24" fmla="+- G12 G23 G22"/>
                <a:gd name="G25" fmla="+- G22 G23 G11"/>
                <a:gd name="G26" fmla="cos 10800 -1868642"/>
                <a:gd name="G27" fmla="sin 10800 -1868642"/>
                <a:gd name="G28" fmla="cos 10800 -1868642"/>
                <a:gd name="G29" fmla="sin 10800 -1868642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11796480"/>
                <a:gd name="G36" fmla="sin G34 -11796480"/>
                <a:gd name="G37" fmla="+/ -11796480 -1868642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10800 G39"/>
                <a:gd name="G43" fmla="sin 1080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8140 w 21600"/>
                <a:gd name="T5" fmla="*/ 332 h 21600"/>
                <a:gd name="T6" fmla="*/ 0 w 21600"/>
                <a:gd name="T7" fmla="*/ 10800 h 21600"/>
                <a:gd name="T8" fmla="*/ 8140 w 21600"/>
                <a:gd name="T9" fmla="*/ 332 h 21600"/>
                <a:gd name="T10" fmla="*/ 22662 w 21600"/>
                <a:gd name="T11" fmla="*/ 4355 h 21600"/>
                <a:gd name="T12" fmla="*/ 21579 w 21600"/>
                <a:gd name="T13" fmla="*/ 8017 h 21600"/>
                <a:gd name="T14" fmla="*/ 17917 w 21600"/>
                <a:gd name="T15" fmla="*/ 693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20290" y="5644"/>
                  </a:moveTo>
                  <a:cubicBezTo>
                    <a:pt x="18400" y="2165"/>
                    <a:pt x="14758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4758" y="0"/>
                    <a:pt x="18400" y="2165"/>
                    <a:pt x="20290" y="5644"/>
                  </a:cubicBezTo>
                  <a:lnTo>
                    <a:pt x="22662" y="4355"/>
                  </a:lnTo>
                  <a:lnTo>
                    <a:pt x="21579" y="8017"/>
                  </a:lnTo>
                  <a:lnTo>
                    <a:pt x="17917" y="6933"/>
                  </a:lnTo>
                  <a:lnTo>
                    <a:pt x="20290" y="5644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6895" name="AutoShape 79"/>
            <p:cNvSpPr>
              <a:spLocks noChangeArrowheads="1"/>
            </p:cNvSpPr>
            <p:nvPr/>
          </p:nvSpPr>
          <p:spPr bwMode="auto">
            <a:xfrm rot="10800000" flipV="1">
              <a:off x="711" y="2784"/>
              <a:ext cx="453" cy="422"/>
            </a:xfrm>
            <a:custGeom>
              <a:avLst/>
              <a:gdLst>
                <a:gd name="G0" fmla="+- -1868642 0 0"/>
                <a:gd name="G1" fmla="+- -11796480 0 0"/>
                <a:gd name="G2" fmla="+- -1868642 0 -11796480"/>
                <a:gd name="G3" fmla="+- 10800 0 0"/>
                <a:gd name="G4" fmla="+- 0 0 -1868642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10800 0 0"/>
                <a:gd name="G9" fmla="+- 0 0 -11796480"/>
                <a:gd name="G10" fmla="+- 10800 0 2700"/>
                <a:gd name="G11" fmla="cos G10 -1868642"/>
                <a:gd name="G12" fmla="sin G10 -1868642"/>
                <a:gd name="G13" fmla="cos 13500 -1868642"/>
                <a:gd name="G14" fmla="sin 13500 -1868642"/>
                <a:gd name="G15" fmla="+- G11 10800 0"/>
                <a:gd name="G16" fmla="+- G12 10800 0"/>
                <a:gd name="G17" fmla="+- G13 10800 0"/>
                <a:gd name="G18" fmla="+- G14 10800 0"/>
                <a:gd name="G19" fmla="*/ 10800 1 2"/>
                <a:gd name="G20" fmla="+- G19 5400 0"/>
                <a:gd name="G21" fmla="cos G20 -1868642"/>
                <a:gd name="G22" fmla="sin G20 -1868642"/>
                <a:gd name="G23" fmla="+- G21 10800 0"/>
                <a:gd name="G24" fmla="+- G12 G23 G22"/>
                <a:gd name="G25" fmla="+- G22 G23 G11"/>
                <a:gd name="G26" fmla="cos 10800 -1868642"/>
                <a:gd name="G27" fmla="sin 10800 -1868642"/>
                <a:gd name="G28" fmla="cos 10800 -1868642"/>
                <a:gd name="G29" fmla="sin 10800 -1868642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11796480"/>
                <a:gd name="G36" fmla="sin G34 -11796480"/>
                <a:gd name="G37" fmla="+/ -11796480 -1868642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10800 G39"/>
                <a:gd name="G43" fmla="sin 1080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8140 w 21600"/>
                <a:gd name="T5" fmla="*/ 332 h 21600"/>
                <a:gd name="T6" fmla="*/ 0 w 21600"/>
                <a:gd name="T7" fmla="*/ 10800 h 21600"/>
                <a:gd name="T8" fmla="*/ 8140 w 21600"/>
                <a:gd name="T9" fmla="*/ 332 h 21600"/>
                <a:gd name="T10" fmla="*/ 22662 w 21600"/>
                <a:gd name="T11" fmla="*/ 4355 h 21600"/>
                <a:gd name="T12" fmla="*/ 21579 w 21600"/>
                <a:gd name="T13" fmla="*/ 8017 h 21600"/>
                <a:gd name="T14" fmla="*/ 17917 w 21600"/>
                <a:gd name="T15" fmla="*/ 693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20290" y="5644"/>
                  </a:moveTo>
                  <a:cubicBezTo>
                    <a:pt x="18400" y="2165"/>
                    <a:pt x="14758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4758" y="0"/>
                    <a:pt x="18400" y="2165"/>
                    <a:pt x="20290" y="5644"/>
                  </a:cubicBezTo>
                  <a:lnTo>
                    <a:pt x="22662" y="4355"/>
                  </a:lnTo>
                  <a:lnTo>
                    <a:pt x="21579" y="8017"/>
                  </a:lnTo>
                  <a:lnTo>
                    <a:pt x="17917" y="6933"/>
                  </a:lnTo>
                  <a:lnTo>
                    <a:pt x="20290" y="5644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546896" name="AutoShape 80"/>
            <p:cNvSpPr>
              <a:spLocks noChangeArrowheads="1"/>
            </p:cNvSpPr>
            <p:nvPr/>
          </p:nvSpPr>
          <p:spPr bwMode="auto">
            <a:xfrm rot="10800000" flipV="1">
              <a:off x="3243" y="2785"/>
              <a:ext cx="462" cy="422"/>
            </a:xfrm>
            <a:custGeom>
              <a:avLst/>
              <a:gdLst>
                <a:gd name="G0" fmla="+- -1868642 0 0"/>
                <a:gd name="G1" fmla="+- 11796480 0 0"/>
                <a:gd name="G2" fmla="+- -1868642 0 11796480"/>
                <a:gd name="G3" fmla="+- 10800 0 0"/>
                <a:gd name="G4" fmla="+- 0 0 -1868642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10800 0 0"/>
                <a:gd name="G9" fmla="+- 0 0 11796480"/>
                <a:gd name="G10" fmla="+- 10800 0 2700"/>
                <a:gd name="G11" fmla="cos G10 -1868642"/>
                <a:gd name="G12" fmla="sin G10 -1868642"/>
                <a:gd name="G13" fmla="cos 13500 -1868642"/>
                <a:gd name="G14" fmla="sin 13500 -1868642"/>
                <a:gd name="G15" fmla="+- G11 10800 0"/>
                <a:gd name="G16" fmla="+- G12 10800 0"/>
                <a:gd name="G17" fmla="+- G13 10800 0"/>
                <a:gd name="G18" fmla="+- G14 10800 0"/>
                <a:gd name="G19" fmla="*/ 10800 1 2"/>
                <a:gd name="G20" fmla="+- G19 5400 0"/>
                <a:gd name="G21" fmla="cos G20 -1868642"/>
                <a:gd name="G22" fmla="sin G20 -1868642"/>
                <a:gd name="G23" fmla="+- G21 10800 0"/>
                <a:gd name="G24" fmla="+- G12 G23 G22"/>
                <a:gd name="G25" fmla="+- G22 G23 G11"/>
                <a:gd name="G26" fmla="cos 10800 -1868642"/>
                <a:gd name="G27" fmla="sin 10800 -1868642"/>
                <a:gd name="G28" fmla="cos 10800 -1868642"/>
                <a:gd name="G29" fmla="sin 10800 -1868642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11796480"/>
                <a:gd name="G36" fmla="sin G34 11796480"/>
                <a:gd name="G37" fmla="+/ 11796480 -1868642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10800 G39"/>
                <a:gd name="G43" fmla="sin 1080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8140 w 21600"/>
                <a:gd name="T5" fmla="*/ 332 h 21600"/>
                <a:gd name="T6" fmla="*/ 0 w 21600"/>
                <a:gd name="T7" fmla="*/ 10800 h 21600"/>
                <a:gd name="T8" fmla="*/ 8140 w 21600"/>
                <a:gd name="T9" fmla="*/ 332 h 21600"/>
                <a:gd name="T10" fmla="*/ 22662 w 21600"/>
                <a:gd name="T11" fmla="*/ 4355 h 21600"/>
                <a:gd name="T12" fmla="*/ 21579 w 21600"/>
                <a:gd name="T13" fmla="*/ 8017 h 21600"/>
                <a:gd name="T14" fmla="*/ 17917 w 21600"/>
                <a:gd name="T15" fmla="*/ 693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20290" y="5644"/>
                  </a:moveTo>
                  <a:cubicBezTo>
                    <a:pt x="18400" y="2165"/>
                    <a:pt x="14758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4835"/>
                    <a:pt x="4835" y="0"/>
                    <a:pt x="10800" y="0"/>
                  </a:cubicBezTo>
                  <a:cubicBezTo>
                    <a:pt x="14758" y="-1"/>
                    <a:pt x="18400" y="2165"/>
                    <a:pt x="20290" y="5644"/>
                  </a:cubicBezTo>
                  <a:lnTo>
                    <a:pt x="22662" y="4355"/>
                  </a:lnTo>
                  <a:lnTo>
                    <a:pt x="21579" y="8017"/>
                  </a:lnTo>
                  <a:lnTo>
                    <a:pt x="17917" y="6933"/>
                  </a:lnTo>
                  <a:lnTo>
                    <a:pt x="20290" y="5644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68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46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468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468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468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468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6883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2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43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4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4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4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4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4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4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5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5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5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5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5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5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5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5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5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5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6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6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6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6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6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6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6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6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6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6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7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7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7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7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7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7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7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7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7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7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8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8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8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8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8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8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8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8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8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8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9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9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9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9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94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95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96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97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98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899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900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47901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47902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47903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7918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7904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7905" name="Rectangle 65"/>
          <p:cNvSpPr>
            <a:spLocks noChangeArrowheads="1"/>
          </p:cNvSpPr>
          <p:nvPr/>
        </p:nvSpPr>
        <p:spPr bwMode="auto">
          <a:xfrm>
            <a:off x="107950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c) defektoskopie</a:t>
            </a:r>
            <a:endParaRPr lang="el-GR" altLang="cs-CZ" sz="1600">
              <a:cs typeface="Arial" charset="0"/>
            </a:endParaRPr>
          </a:p>
        </p:txBody>
      </p:sp>
      <p:sp>
        <p:nvSpPr>
          <p:cNvPr id="547906" name="Rectangle 66"/>
          <p:cNvSpPr>
            <a:spLocks noChangeArrowheads="1"/>
          </p:cNvSpPr>
          <p:nvPr/>
        </p:nvSpPr>
        <p:spPr bwMode="auto">
          <a:xfrm>
            <a:off x="395288" y="1146175"/>
            <a:ext cx="83534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využívá se záření </a:t>
            </a:r>
            <a:r>
              <a:rPr lang="el-GR" altLang="cs-CZ" sz="1600">
                <a:latin typeface="Symbol" pitchFamily="18" charset="2"/>
                <a:cs typeface="Arial" charset="0"/>
              </a:rPr>
              <a:t>γ</a:t>
            </a:r>
            <a:r>
              <a:rPr lang="cs-CZ" altLang="cs-CZ" sz="1600">
                <a:cs typeface="Arial" charset="0"/>
              </a:rPr>
              <a:t>, případně neutronů, prozařují se velké vrstvy materiálu (silné ocelové odlitky, pyramidy)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47907" name="Picture 67" descr="pyramid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4005263"/>
            <a:ext cx="3816350" cy="2543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7908" name="Picture 68" descr="pyramid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38" y="4221163"/>
            <a:ext cx="2913062" cy="2241550"/>
          </a:xfrm>
          <a:prstGeom prst="rect">
            <a:avLst/>
          </a:prstGeom>
          <a:solidFill>
            <a:schemeClr val="tx1"/>
          </a:solidFill>
        </p:spPr>
      </p:pic>
      <p:pic>
        <p:nvPicPr>
          <p:cNvPr id="547909" name="Picture 69" descr="m3_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8038" y="1844675"/>
            <a:ext cx="2790825" cy="2038350"/>
          </a:xfrm>
          <a:prstGeom prst="rect">
            <a:avLst/>
          </a:prstGeom>
          <a:solidFill>
            <a:schemeClr val="tx1"/>
          </a:solidFill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4790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47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79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479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7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7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47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7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47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47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7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7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7905" grpId="0"/>
      <p:bldP spid="547906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6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67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6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6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7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7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7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7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7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7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7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7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7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7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8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8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8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8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8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8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8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8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8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8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9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9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9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9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9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9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9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9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9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89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0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0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0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0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0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0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0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0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0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0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1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1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1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1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1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1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1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1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18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19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20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21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22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23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24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48925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48926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48927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8948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8928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8929" name="Rectangle 65"/>
          <p:cNvSpPr>
            <a:spLocks noChangeArrowheads="1"/>
          </p:cNvSpPr>
          <p:nvPr/>
        </p:nvSpPr>
        <p:spPr bwMode="auto">
          <a:xfrm>
            <a:off x="107950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d) lékařství - diagnostika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48930" name="Picture 66" descr="Scintigram - a gamma ray imag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125" y="3068638"/>
            <a:ext cx="1885950" cy="1390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8931" name="Picture 67" descr="amtechnegas">
            <a:hlinkClick r:id="rId6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349500"/>
            <a:ext cx="14478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8932" name="Rectangle 68"/>
          <p:cNvSpPr>
            <a:spLocks noChangeArrowheads="1"/>
          </p:cNvSpPr>
          <p:nvPr/>
        </p:nvSpPr>
        <p:spPr bwMode="auto">
          <a:xfrm>
            <a:off x="1908175" y="2420938"/>
            <a:ext cx="2557463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diagram plic po vdechnutí radioaktivního aerosolu s techneciem 99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48933" name="Picture 69" descr="thyr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365625"/>
            <a:ext cx="1692275" cy="1938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8934" name="Rectangle 70"/>
          <p:cNvSpPr>
            <a:spLocks noChangeArrowheads="1"/>
          </p:cNvSpPr>
          <p:nvPr/>
        </p:nvSpPr>
        <p:spPr bwMode="auto">
          <a:xfrm>
            <a:off x="539750" y="1125538"/>
            <a:ext cx="860425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Do organismu se vpraví malé množství radioaktivního nuklidu s velmi krátkým poločasem rozpadu (minuty, hodiny). Sleduje se cesta nuklidu organismem, rychlost metabolismu, ukládání prvků v orgánech. Některé patologické struktury pak koncentrují zvolenou kontrastní látku, která je pak na snímku zdůrazněna.</a:t>
            </a:r>
            <a:endParaRPr lang="el-GR" altLang="cs-CZ" sz="1600">
              <a:cs typeface="Arial" charset="0"/>
            </a:endParaRPr>
          </a:p>
        </p:txBody>
      </p:sp>
      <p:sp>
        <p:nvSpPr>
          <p:cNvPr id="548935" name="Rectangle 71"/>
          <p:cNvSpPr>
            <a:spLocks noChangeArrowheads="1"/>
          </p:cNvSpPr>
          <p:nvPr/>
        </p:nvSpPr>
        <p:spPr bwMode="auto">
          <a:xfrm>
            <a:off x="2124075" y="4437063"/>
            <a:ext cx="2557463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sledování ukládání derivátů mastných kyselin v myokardu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48936" name="Picture 72" descr="adpet">
            <a:hlinkClick r:id="rId9"/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2349500"/>
            <a:ext cx="1270000" cy="1441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8937" name="Rectangle 73"/>
          <p:cNvSpPr>
            <a:spLocks noChangeArrowheads="1"/>
          </p:cNvSpPr>
          <p:nvPr/>
        </p:nvSpPr>
        <p:spPr bwMode="auto">
          <a:xfrm>
            <a:off x="6011863" y="2349500"/>
            <a:ext cx="16573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Alzheimerova choroba</a:t>
            </a:r>
            <a:endParaRPr lang="el-GR" altLang="cs-CZ" sz="1600">
              <a:cs typeface="Arial" charset="0"/>
            </a:endParaRPr>
          </a:p>
        </p:txBody>
      </p:sp>
      <p:sp>
        <p:nvSpPr>
          <p:cNvPr id="548938" name="Rectangle 74"/>
          <p:cNvSpPr>
            <a:spLocks noChangeArrowheads="1"/>
          </p:cNvSpPr>
          <p:nvPr/>
        </p:nvSpPr>
        <p:spPr bwMode="auto">
          <a:xfrm>
            <a:off x="4932363" y="3933825"/>
            <a:ext cx="16573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mozek s tumorem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48939" name="Picture 75" descr="BSF5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529138"/>
            <a:ext cx="3152775" cy="218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489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48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8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48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89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8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48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8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8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489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89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8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48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48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489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489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489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5489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48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48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548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548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548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548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548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548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548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548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5489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5489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5489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5489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548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8929" grpId="0"/>
      <p:bldP spid="548932" grpId="0"/>
      <p:bldP spid="548934" grpId="0"/>
      <p:bldP spid="548935" grpId="0"/>
      <p:bldP spid="548937" grpId="0"/>
      <p:bldP spid="548938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90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891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89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89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89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89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89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89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89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89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0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0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0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0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0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0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0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0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0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0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1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1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1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1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1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1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1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1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1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1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2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2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2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2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2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2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2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2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2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2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3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3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3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3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3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3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3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3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3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3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4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4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42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43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44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45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46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47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48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49949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49950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49951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9968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9952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49953" name="Rectangle 65"/>
          <p:cNvSpPr>
            <a:spLocks noChangeArrowheads="1"/>
          </p:cNvSpPr>
          <p:nvPr/>
        </p:nvSpPr>
        <p:spPr bwMode="auto">
          <a:xfrm>
            <a:off x="107950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e) lékařství - terapie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49954" name="Picture 66" descr="Radiotherapy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400" y="5013325"/>
            <a:ext cx="2343150" cy="152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9955" name="Picture 67" descr="gammaknif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2276475"/>
            <a:ext cx="5267325" cy="243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9956" name="Picture 68" descr="collab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4894263"/>
            <a:ext cx="2592387" cy="19637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9957" name="Rectangle 69"/>
          <p:cNvSpPr>
            <a:spLocks noChangeArrowheads="1"/>
          </p:cNvSpPr>
          <p:nvPr/>
        </p:nvSpPr>
        <p:spPr bwMode="auto">
          <a:xfrm>
            <a:off x="395288" y="1196975"/>
            <a:ext cx="448310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je založena na možnosti směrování paprsku radioaktivního záření, či na jeho omezeném doletu, případně na schopnosti většího zachycení záření v postižené tkáni</a:t>
            </a:r>
            <a:endParaRPr lang="el-GR" altLang="cs-CZ" sz="1600">
              <a:cs typeface="Arial" charset="0"/>
            </a:endParaRPr>
          </a:p>
        </p:txBody>
      </p:sp>
      <p:sp>
        <p:nvSpPr>
          <p:cNvPr id="549958" name="Rectangle 70"/>
          <p:cNvSpPr>
            <a:spLocks noChangeArrowheads="1"/>
          </p:cNvSpPr>
          <p:nvPr/>
        </p:nvSpPr>
        <p:spPr bwMode="auto">
          <a:xfrm>
            <a:off x="5940425" y="2420938"/>
            <a:ext cx="28082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princip Leksellova gama nože</a:t>
            </a:r>
            <a:endParaRPr lang="el-GR" altLang="cs-CZ" sz="1600">
              <a:cs typeface="Arial" charset="0"/>
            </a:endParaRPr>
          </a:p>
        </p:txBody>
      </p:sp>
      <p:sp>
        <p:nvSpPr>
          <p:cNvPr id="549959" name="Rectangle 71"/>
          <p:cNvSpPr>
            <a:spLocks noChangeArrowheads="1"/>
          </p:cNvSpPr>
          <p:nvPr/>
        </p:nvSpPr>
        <p:spPr bwMode="auto">
          <a:xfrm>
            <a:off x="6335713" y="5373688"/>
            <a:ext cx="25574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příklady zařízení pro směrové ozařování</a:t>
            </a:r>
            <a:endParaRPr lang="el-GR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4995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49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49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49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49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49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9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49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49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49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49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49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49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49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499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499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49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49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9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9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49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49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9953" grpId="0"/>
      <p:bldP spid="549957" grpId="0"/>
      <p:bldP spid="549958" grpId="0"/>
      <p:bldP spid="54995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06531" name="Text Box 3"/>
          <p:cNvSpPr txBox="1">
            <a:spLocks noChangeArrowheads="1"/>
          </p:cNvSpPr>
          <p:nvPr/>
        </p:nvSpPr>
        <p:spPr bwMode="auto">
          <a:xfrm>
            <a:off x="234950" y="893763"/>
            <a:ext cx="21605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Max Planck (1900):</a:t>
            </a:r>
          </a:p>
        </p:txBody>
      </p:sp>
      <p:sp>
        <p:nvSpPr>
          <p:cNvPr id="406532" name="Rectangle 4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1. Záření absolutně černého tělesa</a:t>
            </a:r>
          </a:p>
        </p:txBody>
      </p:sp>
      <p:graphicFrame>
        <p:nvGraphicFramePr>
          <p:cNvPr id="406534" name="Object 6"/>
          <p:cNvGraphicFramePr>
            <a:graphicFrameLocks noChangeAspect="1"/>
          </p:cNvGraphicFramePr>
          <p:nvPr/>
        </p:nvGraphicFramePr>
        <p:xfrm>
          <a:off x="2657475" y="771525"/>
          <a:ext cx="49657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590" name="Equation" r:id="rId3" imgW="4965480" imgH="723600" progId="Equation.DSMT4">
                  <p:embed/>
                </p:oleObj>
              </mc:Choice>
              <mc:Fallback>
                <p:oleObj name="Equation" r:id="rId3" imgW="4965480" imgH="72360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7475" y="771525"/>
                        <a:ext cx="4965700" cy="723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06535" name="Picture 7" descr="Planck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25" y="2852738"/>
            <a:ext cx="2057400" cy="2981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6540" name="Rectangle 12"/>
          <p:cNvSpPr>
            <a:spLocks noChangeArrowheads="1"/>
          </p:cNvSpPr>
          <p:nvPr/>
        </p:nvSpPr>
        <p:spPr bwMode="auto">
          <a:xfrm>
            <a:off x="5148263" y="5949950"/>
            <a:ext cx="33115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US" altLang="cs-CZ" sz="1600"/>
              <a:t>Max </a:t>
            </a:r>
            <a:r>
              <a:rPr lang="en-US" altLang="cs-CZ" sz="1600" i="1"/>
              <a:t>Karl Ernst Ludwig</a:t>
            </a:r>
            <a:r>
              <a:rPr lang="en-US" altLang="cs-CZ" sz="1600"/>
              <a:t> Planck </a:t>
            </a:r>
            <a:br>
              <a:rPr lang="en-US" altLang="cs-CZ" sz="1600"/>
            </a:br>
            <a:r>
              <a:rPr lang="en-US" altLang="cs-CZ" sz="1600"/>
              <a:t>(23.04.1858-04.10.1947) </a:t>
            </a:r>
          </a:p>
        </p:txBody>
      </p:sp>
      <p:graphicFrame>
        <p:nvGraphicFramePr>
          <p:cNvPr id="406544" name="Object 16"/>
          <p:cNvGraphicFramePr>
            <a:graphicFrameLocks noChangeAspect="1"/>
          </p:cNvGraphicFramePr>
          <p:nvPr/>
        </p:nvGraphicFramePr>
        <p:xfrm>
          <a:off x="2124075" y="1484313"/>
          <a:ext cx="3263900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591" name="Equation" r:id="rId7" imgW="3263760" imgH="749160" progId="Equation.DSMT4">
                  <p:embed/>
                </p:oleObj>
              </mc:Choice>
              <mc:Fallback>
                <p:oleObj name="Equation" r:id="rId7" imgW="3263760" imgH="749160" progId="Equation.DSMT4">
                  <p:embed/>
                  <p:pic>
                    <p:nvPicPr>
                      <p:cNvPr id="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24075" y="1484313"/>
                        <a:ext cx="3263900" cy="7493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6545" name="Object 17"/>
          <p:cNvGraphicFramePr>
            <a:graphicFrameLocks noChangeAspect="1"/>
          </p:cNvGraphicFramePr>
          <p:nvPr/>
        </p:nvGraphicFramePr>
        <p:xfrm>
          <a:off x="2555875" y="2636838"/>
          <a:ext cx="20066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592" name="Equation" r:id="rId9" imgW="2006280" imgH="330120" progId="Equation.DSMT4">
                  <p:embed/>
                </p:oleObj>
              </mc:Choice>
              <mc:Fallback>
                <p:oleObj name="Equation" r:id="rId9" imgW="2006280" imgH="330120" progId="Equation.DSMT4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5875" y="2636838"/>
                        <a:ext cx="20066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6546" name="Text Box 18"/>
          <p:cNvSpPr txBox="1">
            <a:spLocks noChangeArrowheads="1"/>
          </p:cNvSpPr>
          <p:nvPr/>
        </p:nvSpPr>
        <p:spPr bwMode="auto">
          <a:xfrm>
            <a:off x="179388" y="3236913"/>
            <a:ext cx="5400675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>
                <a:solidFill>
                  <a:srgbClr val="FF6699"/>
                </a:solidFill>
              </a:rPr>
              <a:t>kvantová emise: energie se z atomů vyzařuje jen ve formě oddělených porcí – </a:t>
            </a:r>
            <a:r>
              <a:rPr lang="cs-CZ" altLang="cs-CZ" i="1">
                <a:solidFill>
                  <a:srgbClr val="FF6699"/>
                </a:solidFill>
              </a:rPr>
              <a:t>kvant</a:t>
            </a:r>
            <a:r>
              <a:rPr lang="cs-CZ" altLang="cs-CZ">
                <a:solidFill>
                  <a:srgbClr val="FF6699"/>
                </a:solidFill>
              </a:rPr>
              <a:t> – energie </a:t>
            </a:r>
          </a:p>
        </p:txBody>
      </p:sp>
      <p:graphicFrame>
        <p:nvGraphicFramePr>
          <p:cNvPr id="406547" name="Object 19"/>
          <p:cNvGraphicFramePr>
            <a:graphicFrameLocks noChangeAspect="1"/>
          </p:cNvGraphicFramePr>
          <p:nvPr/>
        </p:nvGraphicFramePr>
        <p:xfrm>
          <a:off x="1128713" y="5103813"/>
          <a:ext cx="3875087" cy="341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593" name="Equation" r:id="rId11" imgW="3238200" imgH="279360" progId="Equation.DSMT4">
                  <p:embed/>
                </p:oleObj>
              </mc:Choice>
              <mc:Fallback>
                <p:oleObj name="Equation" r:id="rId11" imgW="3238200" imgH="279360" progId="Equation.DSMT4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8713" y="5103813"/>
                        <a:ext cx="3875087" cy="341312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6549" name="Object 21"/>
          <p:cNvGraphicFramePr>
            <a:graphicFrameLocks noChangeAspect="1"/>
          </p:cNvGraphicFramePr>
          <p:nvPr/>
        </p:nvGraphicFramePr>
        <p:xfrm>
          <a:off x="2484438" y="5589588"/>
          <a:ext cx="1243012" cy="895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594" name="Equation" r:id="rId13" imgW="317160" imgH="228600" progId="Equation.DSMT4">
                  <p:embed/>
                </p:oleObj>
              </mc:Choice>
              <mc:Fallback>
                <p:oleObj name="Equation" r:id="rId13" imgW="317160" imgH="228600" progId="Equation.DSMT4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84438" y="5589588"/>
                        <a:ext cx="1243012" cy="895350"/>
                      </a:xfrm>
                      <a:prstGeom prst="rect">
                        <a:avLst/>
                      </a:prstGeom>
                      <a:noFill/>
                      <a:ln w="5715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065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65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06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065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65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06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065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65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06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" dur="500"/>
                                        <p:tgtEl>
                                          <p:spTgt spid="406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065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065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06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065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065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06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065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065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06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06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065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06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065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065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06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6531" grpId="0"/>
      <p:bldP spid="406540" grpId="0"/>
      <p:bldP spid="406546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4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15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1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1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1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1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2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2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2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2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2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2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2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2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2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2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3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3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3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3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3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3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3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3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3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3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4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4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4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4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4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4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4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4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4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4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5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5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5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5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5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5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5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5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5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5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6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6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6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6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6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6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66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67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68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69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70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71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72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50973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50974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50975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0989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0976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0977" name="Rectangle 65"/>
          <p:cNvSpPr>
            <a:spLocks noChangeArrowheads="1"/>
          </p:cNvSpPr>
          <p:nvPr/>
        </p:nvSpPr>
        <p:spPr bwMode="auto">
          <a:xfrm>
            <a:off x="107950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e) lékařství - terapie</a:t>
            </a:r>
            <a:endParaRPr lang="el-GR" altLang="cs-CZ" sz="1600">
              <a:cs typeface="Arial" charset="0"/>
            </a:endParaRPr>
          </a:p>
        </p:txBody>
      </p:sp>
      <p:sp>
        <p:nvSpPr>
          <p:cNvPr id="550978" name="Rectangle 66"/>
          <p:cNvSpPr>
            <a:spLocks noChangeArrowheads="1"/>
          </p:cNvSpPr>
          <p:nvPr/>
        </p:nvSpPr>
        <p:spPr bwMode="auto">
          <a:xfrm>
            <a:off x="755650" y="4056063"/>
            <a:ext cx="2808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lineární urychlovač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50979" name="Picture 67" descr="CLINAC 2100C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268413"/>
            <a:ext cx="3238500" cy="2428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0980" name="Picture 68" descr="Ozařování hrudníku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7538" y="1268413"/>
            <a:ext cx="3238500" cy="2428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5097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50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50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509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50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50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50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509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50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50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50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50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0977" grpId="0"/>
      <p:bldP spid="550978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39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4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4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4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4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4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4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4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4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4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4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5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5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5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5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5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5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5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5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5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5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6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6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6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6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6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6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6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6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6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6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7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7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7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7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7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7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7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7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7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7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8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8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8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8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8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8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8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8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8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8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90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91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92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93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94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95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1996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51997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51998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51999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2014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2000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001" name="Rectangle 65"/>
          <p:cNvSpPr>
            <a:spLocks noChangeArrowheads="1"/>
          </p:cNvSpPr>
          <p:nvPr/>
        </p:nvSpPr>
        <p:spPr bwMode="auto">
          <a:xfrm>
            <a:off x="107950" y="765175"/>
            <a:ext cx="4483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f) sterilizace a konzervace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52002" name="Picture 66" descr="gamma rays kill bacteria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5300663"/>
            <a:ext cx="2190750" cy="1247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2003" name="Picture 67" descr="84J583-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4025" y="1268413"/>
            <a:ext cx="3609975" cy="45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2004" name="Picture 68" descr="Sectio6B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492375"/>
            <a:ext cx="5003800" cy="2686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2005" name="Rectangle 69"/>
          <p:cNvSpPr>
            <a:spLocks noChangeArrowheads="1"/>
          </p:cNvSpPr>
          <p:nvPr/>
        </p:nvSpPr>
        <p:spPr bwMode="auto">
          <a:xfrm>
            <a:off x="468313" y="1196975"/>
            <a:ext cx="448310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využívá se hlavně záření </a:t>
            </a:r>
            <a:r>
              <a:rPr lang="el-GR" altLang="cs-CZ" sz="1600">
                <a:cs typeface="Arial" charset="0"/>
              </a:rPr>
              <a:t>γ</a:t>
            </a:r>
            <a:r>
              <a:rPr lang="cs-CZ" altLang="cs-CZ" sz="1600">
                <a:cs typeface="Arial" charset="0"/>
              </a:rPr>
              <a:t> (Co60) proti mikrobům, škůdcům (červotoč), plísním, kvasinkám, zabraňuje se kažení potravin, klíčení brambor apod.</a:t>
            </a:r>
            <a:endParaRPr lang="el-GR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5200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52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5520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5520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552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552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2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52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2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52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52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52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52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2001" grpId="0"/>
      <p:bldP spid="552005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2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63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6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6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6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6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6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6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7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7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7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7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7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7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7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7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7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7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8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8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8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8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8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8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8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8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8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8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9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9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9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9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9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9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9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9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9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299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0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0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0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0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0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0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0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0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0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0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1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1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1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1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14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15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16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17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18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19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20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53021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53022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53023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035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3024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025" name="Rectangle 65"/>
          <p:cNvSpPr>
            <a:spLocks noChangeArrowheads="1"/>
          </p:cNvSpPr>
          <p:nvPr/>
        </p:nvSpPr>
        <p:spPr bwMode="auto">
          <a:xfrm>
            <a:off x="107950" y="765175"/>
            <a:ext cx="6048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g) biologie, chemie – metoda značených atomů</a:t>
            </a:r>
            <a:endParaRPr lang="el-GR" altLang="cs-CZ" sz="1600">
              <a:cs typeface="Arial" charset="0"/>
            </a:endParaRPr>
          </a:p>
        </p:txBody>
      </p:sp>
      <p:sp>
        <p:nvSpPr>
          <p:cNvPr id="553026" name="Rectangle 66"/>
          <p:cNvSpPr>
            <a:spLocks noChangeArrowheads="1"/>
          </p:cNvSpPr>
          <p:nvPr/>
        </p:nvSpPr>
        <p:spPr bwMode="auto">
          <a:xfrm>
            <a:off x="250825" y="1484313"/>
            <a:ext cx="8569325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Je obdobná lékařské diagnostice: do organismu nebo do chemické reakce se místo běžného izotopu vpraví radioizotop, sleduje se cesta organismem, chemickou reakcí (chemie jednoho atomu). V biologii se zkoumá metabolismus, ukládání stopových prvků, v chemii se zkoumá struktura molekul, průběhy chemických reakcí.</a:t>
            </a:r>
            <a:endParaRPr lang="el-GR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5302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53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25" grpId="0"/>
      <p:bldP spid="553026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986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87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8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8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9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9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9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9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9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9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9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9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9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399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0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0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0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0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0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0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0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0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0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0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1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1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1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1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1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1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1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1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1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1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2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2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2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2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2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2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2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2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2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2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3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3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3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3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3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3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3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3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38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39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40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41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42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43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44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54045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54046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54047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062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4048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4049" name="Rectangle 65"/>
          <p:cNvSpPr>
            <a:spLocks noChangeArrowheads="1"/>
          </p:cNvSpPr>
          <p:nvPr/>
        </p:nvSpPr>
        <p:spPr bwMode="auto">
          <a:xfrm>
            <a:off x="107950" y="765175"/>
            <a:ext cx="6048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h) archeologie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54050" name="Picture 66" descr="icemanbestpictur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2997200"/>
            <a:ext cx="2809875" cy="270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4051" name="Picture 67" descr="icemanontabl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3938" y="3357563"/>
            <a:ext cx="1285875" cy="2085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4052" name="Rectangle 68"/>
          <p:cNvSpPr>
            <a:spLocks noChangeArrowheads="1"/>
          </p:cNvSpPr>
          <p:nvPr/>
        </p:nvSpPr>
        <p:spPr bwMode="auto">
          <a:xfrm>
            <a:off x="323850" y="1196975"/>
            <a:ext cx="8820150" cy="155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Využívá několika radionuklidů, které vznikají v přírodě a ukládají se v určitých strukturách. Nejznámějším je příklad radiouhlíku C 14 s poločasem rozpadu 5720 let. Ten vzniká v atmosférickém CO</a:t>
            </a:r>
            <a:r>
              <a:rPr lang="cs-CZ" altLang="cs-CZ" sz="1600" baseline="-25000">
                <a:cs typeface="Arial" charset="0"/>
              </a:rPr>
              <a:t>2</a:t>
            </a:r>
            <a:r>
              <a:rPr lang="cs-CZ" altLang="cs-CZ" sz="1600">
                <a:cs typeface="Arial" charset="0"/>
              </a:rPr>
              <a:t> a dostává se do živých organismů – u rostlin asimilací, u živočichů pojídáním rostlin, či živočichů živících se rostlinami. Po odumření organismu se začíná radiouhlík rozpadat a jeho množství v pozůstatcích klesá. Z poměru C14 a C12 lze určit, před kolika lety organismus odumřel.</a:t>
            </a:r>
            <a:endParaRPr lang="el-GR" altLang="cs-CZ" sz="1600">
              <a:cs typeface="Arial" charset="0"/>
            </a:endParaRPr>
          </a:p>
        </p:txBody>
      </p:sp>
      <p:sp>
        <p:nvSpPr>
          <p:cNvPr id="554053" name="Rectangle 69"/>
          <p:cNvSpPr>
            <a:spLocks noChangeArrowheads="1"/>
          </p:cNvSpPr>
          <p:nvPr/>
        </p:nvSpPr>
        <p:spPr bwMode="auto">
          <a:xfrm>
            <a:off x="5003800" y="3667125"/>
            <a:ext cx="4140200" cy="180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V Alpách byly nalezeny pozůstatky „ledového muže“. Normální obsah C14 je 0,23 Bq na 1 gram. V ledovém muži byla aktivita jen 0,121 Bq na 1 gram, tedy asi polovina aktivity živého organismu. Z toho plyne, že ledový muž zahynul přibližně před 5700 lety.</a:t>
            </a:r>
            <a:endParaRPr lang="el-GR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54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54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4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54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4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4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54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4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540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540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54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54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4049" grpId="0"/>
      <p:bldP spid="554052" grpId="0"/>
      <p:bldP spid="554053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0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11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1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1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1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1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1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1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1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1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2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2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2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2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2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2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2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2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2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2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3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3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3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3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3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3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3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3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3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3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4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4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4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4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4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4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4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4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4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4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5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5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5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5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5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5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5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5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5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5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6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6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62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63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64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65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66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67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68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55069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55070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55071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5086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5072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5073" name="Rectangle 65"/>
          <p:cNvSpPr>
            <a:spLocks noChangeArrowheads="1"/>
          </p:cNvSpPr>
          <p:nvPr/>
        </p:nvSpPr>
        <p:spPr bwMode="auto">
          <a:xfrm>
            <a:off x="107950" y="765175"/>
            <a:ext cx="6048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h) archeologie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55074" name="Picture 66" descr="carbon dating tells us when this mammoth die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4581525"/>
            <a:ext cx="2628900" cy="1762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5075" name="Picture 67" descr="shroudofturi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412875"/>
            <a:ext cx="1725612" cy="2520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5076" name="Rectangle 68"/>
          <p:cNvSpPr>
            <a:spLocks noChangeArrowheads="1"/>
          </p:cNvSpPr>
          <p:nvPr/>
        </p:nvSpPr>
        <p:spPr bwMode="auto">
          <a:xfrm>
            <a:off x="2771775" y="1628775"/>
            <a:ext cx="6048375" cy="180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Turínské plátno, do kterého by měla být údajně zahalena mrtvola Ježíše Krista po sejmutí z kříže. V roce 1988 bylo zkoumáno radiouhlíkovou metodou a bylo zjištěno, že je staré 608-728 let, tj. z let 1260 až 1360. V této době se o Turínském plátně poprvé psalo. Zastánci pravosti tvrdí, že radiouhlík se v plátně obnovil zachycením sazí při požáru z uvedených let.</a:t>
            </a:r>
            <a:endParaRPr lang="el-GR" altLang="cs-CZ" sz="1600">
              <a:cs typeface="Arial" charset="0"/>
            </a:endParaRPr>
          </a:p>
        </p:txBody>
      </p:sp>
      <p:sp>
        <p:nvSpPr>
          <p:cNvPr id="555077" name="Rectangle 69"/>
          <p:cNvSpPr>
            <a:spLocks noChangeArrowheads="1"/>
          </p:cNvSpPr>
          <p:nvPr/>
        </p:nvSpPr>
        <p:spPr bwMode="auto">
          <a:xfrm>
            <a:off x="3708400" y="4602163"/>
            <a:ext cx="460851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U fosilií starých například 80 milionů let není radiouhlíková metoda využitelná.</a:t>
            </a:r>
            <a:endParaRPr lang="el-GR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5507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55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55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55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55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55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55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55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55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55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55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550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555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550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550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550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555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5073" grpId="0"/>
      <p:bldP spid="555076" grpId="0"/>
      <p:bldP spid="555077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4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35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3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3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3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3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4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4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4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4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4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4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4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4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4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4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5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5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5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5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5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5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5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5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5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5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6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6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6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6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6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6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6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6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6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6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7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7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7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7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7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7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7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7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7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7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8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8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8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8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8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8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86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87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88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89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90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91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6092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56093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56094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56095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6110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6096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pic>
        <p:nvPicPr>
          <p:cNvPr id="556097" name="Picture 65" descr="smokedet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557338"/>
            <a:ext cx="1714500" cy="1381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6098" name="Picture 66" descr="1f48080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3213100"/>
            <a:ext cx="1219200" cy="1219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6100" name="Rectangle 68"/>
          <p:cNvSpPr>
            <a:spLocks noChangeArrowheads="1"/>
          </p:cNvSpPr>
          <p:nvPr/>
        </p:nvSpPr>
        <p:spPr bwMode="auto">
          <a:xfrm>
            <a:off x="107950" y="765175"/>
            <a:ext cx="6048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i) detektory kouře a ohně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56101" name="Picture 69" descr="detektor_koure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413" y="1557338"/>
            <a:ext cx="6096000" cy="45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5610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56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5560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5560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5560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5560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6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56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6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6100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58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59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6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6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6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6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6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6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6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6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6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6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7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7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7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7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7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7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7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7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7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7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8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8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8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8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8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8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8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8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8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8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9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9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9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9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9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9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9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9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9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09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0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0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0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0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0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0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0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0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0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0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10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11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12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13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14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15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16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57117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57118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57119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7134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7120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7121" name="Rectangle 65"/>
          <p:cNvSpPr>
            <a:spLocks noChangeArrowheads="1"/>
          </p:cNvSpPr>
          <p:nvPr/>
        </p:nvSpPr>
        <p:spPr bwMode="auto">
          <a:xfrm>
            <a:off x="107950" y="765175"/>
            <a:ext cx="6048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j) zdroje energie</a:t>
            </a:r>
            <a:endParaRPr lang="el-GR" altLang="cs-CZ" sz="1600">
              <a:cs typeface="Arial" charset="0"/>
            </a:endParaRPr>
          </a:p>
        </p:txBody>
      </p:sp>
      <p:pic>
        <p:nvPicPr>
          <p:cNvPr id="557122" name="Picture 66" descr="plutoniumdioxid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1125538"/>
            <a:ext cx="1981200" cy="1819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7123" name="Rectangle 67"/>
          <p:cNvSpPr>
            <a:spLocks noChangeArrowheads="1"/>
          </p:cNvSpPr>
          <p:nvPr/>
        </p:nvSpPr>
        <p:spPr bwMode="auto">
          <a:xfrm>
            <a:off x="2700338" y="1003300"/>
            <a:ext cx="4319587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cs-CZ" altLang="cs-CZ" sz="1600"/>
              <a:t>170 gramů plutonia rozžhavených teplem uvolňovaným při radioaktivním rozpadu v grafitovém držáku</a:t>
            </a:r>
            <a:endParaRPr lang="en-US" altLang="cs-CZ" sz="1600" i="1"/>
          </a:p>
        </p:txBody>
      </p:sp>
      <p:pic>
        <p:nvPicPr>
          <p:cNvPr id="557124" name="Picture 68" descr="rtgcutout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0"/>
            <a:ext cx="5486400" cy="381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7125" name="Rectangle 69"/>
          <p:cNvSpPr>
            <a:spLocks noChangeArrowheads="1"/>
          </p:cNvSpPr>
          <p:nvPr/>
        </p:nvSpPr>
        <p:spPr bwMode="auto">
          <a:xfrm>
            <a:off x="5651500" y="3911600"/>
            <a:ext cx="3492500" cy="2292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cs-CZ" altLang="cs-CZ" sz="1600"/>
              <a:t>Jaderná baterie pro kosmický výzkum – elektrická energie se uvolňuje termoelektrickým jevem z rozdílu teplot: radiaktivní látka izolovaná uvnitř válce – vnější chladiče. Jako termočlánky slouží polovodičové spoje Si-Ge. Poskytuje výkon 628 W po 11 letech (sonda Cassini-Huygens)</a:t>
            </a:r>
            <a:r>
              <a:rPr lang="cs-CZ" altLang="cs-CZ" sz="1600" i="1"/>
              <a:t> </a:t>
            </a:r>
            <a:endParaRPr lang="en-US" altLang="cs-CZ" sz="1600" i="1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5712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7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57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7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7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57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7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7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57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7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7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57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557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7121" grpId="0"/>
      <p:bldP spid="557123" grpId="0"/>
      <p:bldP spid="557125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2" name="Rectangle 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83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8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8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8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8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8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8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9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9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9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9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9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9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9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9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9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09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0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0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0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0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0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0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0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0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0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0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1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1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1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1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1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1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1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1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1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1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2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2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2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2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2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2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2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2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2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2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3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3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3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3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34" name="Rectangle 54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35" name="Rectangle 55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36" name="Rectangle 56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37" name="Rectangle 57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38" name="Rectangle 58"/>
          <p:cNvSpPr>
            <a:spLocks noChangeArrowheads="1"/>
          </p:cNvSpPr>
          <p:nvPr/>
        </p:nvSpPr>
        <p:spPr bwMode="auto">
          <a:xfrm>
            <a:off x="0" y="2090738"/>
            <a:ext cx="12446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39" name="Rectangle 59"/>
          <p:cNvSpPr>
            <a:spLocks noChangeArrowheads="1"/>
          </p:cNvSpPr>
          <p:nvPr/>
        </p:nvSpPr>
        <p:spPr bwMode="auto">
          <a:xfrm>
            <a:off x="0" y="2090738"/>
            <a:ext cx="1096963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40" name="Rectangle 60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Radioaktivita</a:t>
            </a:r>
          </a:p>
        </p:txBody>
      </p:sp>
      <p:sp>
        <p:nvSpPr>
          <p:cNvPr id="558141" name="Rectangle 61"/>
          <p:cNvSpPr>
            <a:spLocks noChangeArrowheads="1"/>
          </p:cNvSpPr>
          <p:nvPr/>
        </p:nvSpPr>
        <p:spPr bwMode="auto">
          <a:xfrm>
            <a:off x="179388" y="260350"/>
            <a:ext cx="8137525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5. 10. Využití radioaktivity a fyziologické účinky</a:t>
            </a:r>
            <a:endParaRPr kumimoji="0" lang="el-GR" altLang="cs-CZ" sz="1600">
              <a:solidFill>
                <a:srgbClr val="F4FA08"/>
              </a:solidFill>
              <a:cs typeface="Arial" charset="0"/>
            </a:endParaRPr>
          </a:p>
        </p:txBody>
      </p:sp>
      <p:sp>
        <p:nvSpPr>
          <p:cNvPr id="558142" name="Rectangle 62"/>
          <p:cNvSpPr>
            <a:spLocks noChangeArrowheads="1"/>
          </p:cNvSpPr>
          <p:nvPr/>
        </p:nvSpPr>
        <p:spPr bwMode="auto">
          <a:xfrm>
            <a:off x="0" y="21669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cs-CZ"/>
          </a:p>
        </p:txBody>
      </p:sp>
      <p:graphicFrame>
        <p:nvGraphicFramePr>
          <p:cNvPr id="558143" name="Object 63"/>
          <p:cNvGraphicFramePr>
            <a:graphicFrameLocks noChangeAspect="1"/>
          </p:cNvGraphicFramePr>
          <p:nvPr/>
        </p:nvGraphicFramePr>
        <p:xfrm>
          <a:off x="0" y="0"/>
          <a:ext cx="914400" cy="198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8156" name="Equation" r:id="rId3" imgW="914400" imgH="198720" progId="Equation.DSMT4">
                  <p:embed/>
                </p:oleObj>
              </mc:Choice>
              <mc:Fallback>
                <p:oleObj name="Equation" r:id="rId3" imgW="914400" imgH="19872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198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8144" name="Rectangle 64"/>
          <p:cNvSpPr>
            <a:spLocks noChangeArrowheads="1"/>
          </p:cNvSpPr>
          <p:nvPr/>
        </p:nvSpPr>
        <p:spPr bwMode="auto">
          <a:xfrm>
            <a:off x="2043113" y="-463550"/>
            <a:ext cx="7715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558145" name="Rectangle 65"/>
          <p:cNvSpPr>
            <a:spLocks noChangeArrowheads="1"/>
          </p:cNvSpPr>
          <p:nvPr/>
        </p:nvSpPr>
        <p:spPr bwMode="auto">
          <a:xfrm>
            <a:off x="107950" y="765175"/>
            <a:ext cx="6048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cs typeface="Arial" charset="0"/>
              </a:rPr>
              <a:t>k) zemědělství</a:t>
            </a:r>
            <a:endParaRPr lang="el-GR" altLang="cs-CZ" sz="1600">
              <a:cs typeface="Arial" charset="0"/>
            </a:endParaRPr>
          </a:p>
        </p:txBody>
      </p:sp>
      <p:sp>
        <p:nvSpPr>
          <p:cNvPr id="558146" name="Rectangle 66"/>
          <p:cNvSpPr>
            <a:spLocks noChangeArrowheads="1"/>
          </p:cNvSpPr>
          <p:nvPr/>
        </p:nvSpPr>
        <p:spPr bwMode="auto">
          <a:xfrm>
            <a:off x="323850" y="1319213"/>
            <a:ext cx="88201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cs-CZ" altLang="cs-CZ" sz="1600"/>
              <a:t>šlechtitelství: k vyvolání mutací u rostlin a živočichů – ustupuje cílenému genovému inženýrství</a:t>
            </a:r>
            <a:endParaRPr lang="en-US" altLang="cs-CZ" sz="1600" i="1"/>
          </a:p>
        </p:txBody>
      </p:sp>
      <p:sp>
        <p:nvSpPr>
          <p:cNvPr id="558147" name="Rectangle 67"/>
          <p:cNvSpPr>
            <a:spLocks noChangeArrowheads="1"/>
          </p:cNvSpPr>
          <p:nvPr/>
        </p:nvSpPr>
        <p:spPr bwMode="auto">
          <a:xfrm>
            <a:off x="323850" y="2205038"/>
            <a:ext cx="8820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cs-CZ" altLang="cs-CZ" sz="1600"/>
              <a:t>zjišťování vlhkosti obilí na vjezdu do silových skladišť</a:t>
            </a:r>
            <a:endParaRPr lang="en-US" altLang="cs-CZ" sz="1600" i="1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581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58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58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8145" grpId="0"/>
      <p:bldP spid="558146" grpId="0"/>
      <p:bldP spid="55814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05508" name="Rectangle 4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1. Záření absolutně černého tělesa</a:t>
            </a:r>
          </a:p>
        </p:txBody>
      </p:sp>
      <p:pic>
        <p:nvPicPr>
          <p:cNvPr id="405514" name="Picture 10" descr="planc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1125538"/>
            <a:ext cx="7229475" cy="5419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08579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2. Fotoelektrický jev</a:t>
            </a:r>
          </a:p>
        </p:txBody>
      </p:sp>
      <p:pic>
        <p:nvPicPr>
          <p:cNvPr id="408582" name="Picture 6" descr="Lenar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36613"/>
            <a:ext cx="2403475" cy="3222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8583" name="Rectangle 7"/>
          <p:cNvSpPr>
            <a:spLocks noChangeArrowheads="1"/>
          </p:cNvSpPr>
          <p:nvPr/>
        </p:nvSpPr>
        <p:spPr bwMode="auto">
          <a:xfrm>
            <a:off x="395288" y="4281488"/>
            <a:ext cx="2952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cs-CZ" altLang="cs-CZ" sz="1600"/>
              <a:t>Philipp Lenard</a:t>
            </a:r>
            <a:r>
              <a:rPr lang="en-US" altLang="cs-CZ" sz="1600"/>
              <a:t> (</a:t>
            </a:r>
            <a:r>
              <a:rPr lang="cs-CZ" altLang="cs-CZ" sz="1600"/>
              <a:t>1862–1947 </a:t>
            </a:r>
            <a:r>
              <a:rPr lang="en-US" altLang="cs-CZ" sz="1600"/>
              <a:t>) </a:t>
            </a:r>
          </a:p>
        </p:txBody>
      </p:sp>
      <p:graphicFrame>
        <p:nvGraphicFramePr>
          <p:cNvPr id="408596" name="Object 20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8650" name="Equation" r:id="rId4" imgW="914400" imgH="254880" progId="Equation.DSMT4">
                  <p:embed/>
                </p:oleObj>
              </mc:Choice>
              <mc:Fallback>
                <p:oleObj name="Equation" r:id="rId4" imgW="914400" imgH="254880" progId="Equation.DSMT4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08624" name="Group 48"/>
          <p:cNvGrpSpPr>
            <a:grpSpLocks/>
          </p:cNvGrpSpPr>
          <p:nvPr/>
        </p:nvGrpSpPr>
        <p:grpSpPr bwMode="auto">
          <a:xfrm>
            <a:off x="3851275" y="333375"/>
            <a:ext cx="3744913" cy="3175000"/>
            <a:chOff x="2426" y="210"/>
            <a:chExt cx="2359" cy="2000"/>
          </a:xfrm>
        </p:grpSpPr>
        <p:sp>
          <p:nvSpPr>
            <p:cNvPr id="408584" name="AutoShape 8"/>
            <p:cNvSpPr>
              <a:spLocks noChangeArrowheads="1"/>
            </p:cNvSpPr>
            <p:nvPr/>
          </p:nvSpPr>
          <p:spPr bwMode="auto">
            <a:xfrm>
              <a:off x="2699" y="572"/>
              <a:ext cx="1905" cy="635"/>
            </a:xfrm>
            <a:prstGeom prst="roundRect">
              <a:avLst>
                <a:gd name="adj" fmla="val 42519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585" name="Line 9"/>
            <p:cNvSpPr>
              <a:spLocks noChangeShapeType="1"/>
            </p:cNvSpPr>
            <p:nvPr/>
          </p:nvSpPr>
          <p:spPr bwMode="auto">
            <a:xfrm>
              <a:off x="3061" y="731"/>
              <a:ext cx="0" cy="317"/>
            </a:xfrm>
            <a:prstGeom prst="line">
              <a:avLst/>
            </a:prstGeom>
            <a:noFill/>
            <a:ln w="2857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586" name="Line 10"/>
            <p:cNvSpPr>
              <a:spLocks noChangeShapeType="1"/>
            </p:cNvSpPr>
            <p:nvPr/>
          </p:nvSpPr>
          <p:spPr bwMode="auto">
            <a:xfrm>
              <a:off x="4241" y="731"/>
              <a:ext cx="0" cy="317"/>
            </a:xfrm>
            <a:prstGeom prst="line">
              <a:avLst/>
            </a:prstGeom>
            <a:noFill/>
            <a:ln w="28575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587" name="Line 11"/>
            <p:cNvSpPr>
              <a:spLocks noChangeShapeType="1"/>
            </p:cNvSpPr>
            <p:nvPr/>
          </p:nvSpPr>
          <p:spPr bwMode="auto">
            <a:xfrm flipH="1">
              <a:off x="2426" y="890"/>
              <a:ext cx="63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588" name="Line 12"/>
            <p:cNvSpPr>
              <a:spLocks noChangeShapeType="1"/>
            </p:cNvSpPr>
            <p:nvPr/>
          </p:nvSpPr>
          <p:spPr bwMode="auto">
            <a:xfrm>
              <a:off x="2426" y="890"/>
              <a:ext cx="0" cy="10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589" name="Line 13"/>
            <p:cNvSpPr>
              <a:spLocks noChangeShapeType="1"/>
            </p:cNvSpPr>
            <p:nvPr/>
          </p:nvSpPr>
          <p:spPr bwMode="auto">
            <a:xfrm>
              <a:off x="2426" y="1933"/>
              <a:ext cx="131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590" name="Line 14"/>
            <p:cNvSpPr>
              <a:spLocks noChangeShapeType="1"/>
            </p:cNvSpPr>
            <p:nvPr/>
          </p:nvSpPr>
          <p:spPr bwMode="auto">
            <a:xfrm flipV="1">
              <a:off x="4785" y="890"/>
              <a:ext cx="0" cy="10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591" name="Line 15"/>
            <p:cNvSpPr>
              <a:spLocks noChangeShapeType="1"/>
            </p:cNvSpPr>
            <p:nvPr/>
          </p:nvSpPr>
          <p:spPr bwMode="auto">
            <a:xfrm flipH="1">
              <a:off x="4241" y="890"/>
              <a:ext cx="5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594" name="Oval 18"/>
            <p:cNvSpPr>
              <a:spLocks noChangeArrowheads="1"/>
            </p:cNvSpPr>
            <p:nvPr/>
          </p:nvSpPr>
          <p:spPr bwMode="auto">
            <a:xfrm>
              <a:off x="2654" y="1752"/>
              <a:ext cx="362" cy="36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408597" name="Object 21"/>
            <p:cNvGraphicFramePr>
              <a:graphicFrameLocks noChangeAspect="1"/>
            </p:cNvGraphicFramePr>
            <p:nvPr/>
          </p:nvGraphicFramePr>
          <p:xfrm>
            <a:off x="2717" y="1860"/>
            <a:ext cx="232" cy="16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08651" name="Equation" r:id="rId6" imgW="368280" imgH="266400" progId="Equation.DSMT4">
                    <p:embed/>
                  </p:oleObj>
                </mc:Choice>
                <mc:Fallback>
                  <p:oleObj name="Equation" r:id="rId6" imgW="368280" imgH="266400" progId="Equation.DSMT4">
                    <p:embed/>
                    <p:pic>
                      <p:nvPicPr>
                        <p:cNvPr id="0" name="Object 2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717" y="1860"/>
                          <a:ext cx="232" cy="16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08598" name="Line 22"/>
            <p:cNvSpPr>
              <a:spLocks noChangeShapeType="1"/>
            </p:cNvSpPr>
            <p:nvPr/>
          </p:nvSpPr>
          <p:spPr bwMode="auto">
            <a:xfrm>
              <a:off x="3742" y="1842"/>
              <a:ext cx="0" cy="18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599" name="Line 23"/>
            <p:cNvSpPr>
              <a:spLocks noChangeShapeType="1"/>
            </p:cNvSpPr>
            <p:nvPr/>
          </p:nvSpPr>
          <p:spPr bwMode="auto">
            <a:xfrm>
              <a:off x="3787" y="1729"/>
              <a:ext cx="0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01" name="Line 25"/>
            <p:cNvSpPr>
              <a:spLocks noChangeShapeType="1"/>
            </p:cNvSpPr>
            <p:nvPr/>
          </p:nvSpPr>
          <p:spPr bwMode="auto">
            <a:xfrm>
              <a:off x="3742" y="1933"/>
              <a:ext cx="104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02" name="Line 26"/>
            <p:cNvSpPr>
              <a:spLocks noChangeShapeType="1"/>
            </p:cNvSpPr>
            <p:nvPr/>
          </p:nvSpPr>
          <p:spPr bwMode="auto">
            <a:xfrm flipV="1">
              <a:off x="3606" y="1797"/>
              <a:ext cx="318" cy="2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04" name="Rectangle 28"/>
            <p:cNvSpPr>
              <a:spLocks noChangeArrowheads="1"/>
            </p:cNvSpPr>
            <p:nvPr/>
          </p:nvSpPr>
          <p:spPr bwMode="auto">
            <a:xfrm>
              <a:off x="3878" y="1933"/>
              <a:ext cx="272" cy="2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2075" tIns="46038" rIns="92075" bIns="46038"/>
            <a:lstStyle>
              <a:lvl1pPr marL="342900" indent="-342900" algn="l">
                <a:buClr>
                  <a:schemeClr val="accent2"/>
                </a:buClr>
                <a:buChar char="l"/>
                <a:defRPr sz="2800" b="1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>
                <a:buChar char="–"/>
                <a:defRPr sz="2400" b="1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>
                <a:buClr>
                  <a:schemeClr val="accent2"/>
                </a:buClr>
                <a:buChar char="•"/>
                <a:defRPr sz="2000" b="1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>
                <a:buChar char="–"/>
                <a:defRPr b="1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buClr>
                  <a:schemeClr val="tx1"/>
                </a:buClr>
                <a:buFont typeface="Wingdings" pitchFamily="2" charset="2"/>
                <a:buNone/>
              </a:pPr>
              <a:r>
                <a:rPr kumimoji="0" lang="cs-CZ" altLang="cs-CZ" sz="1600" i="1">
                  <a:solidFill>
                    <a:srgbClr val="F4FA08"/>
                  </a:solidFill>
                </a:rPr>
                <a:t>U</a:t>
              </a:r>
            </a:p>
          </p:txBody>
        </p:sp>
        <p:sp>
          <p:nvSpPr>
            <p:cNvPr id="408605" name="Line 29"/>
            <p:cNvSpPr>
              <a:spLocks noChangeShapeType="1"/>
            </p:cNvSpPr>
            <p:nvPr/>
          </p:nvSpPr>
          <p:spPr bwMode="auto">
            <a:xfrm flipH="1">
              <a:off x="3152" y="300"/>
              <a:ext cx="907" cy="5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06" name="Line 30"/>
            <p:cNvSpPr>
              <a:spLocks noChangeShapeType="1"/>
            </p:cNvSpPr>
            <p:nvPr/>
          </p:nvSpPr>
          <p:spPr bwMode="auto">
            <a:xfrm flipH="1">
              <a:off x="3152" y="391"/>
              <a:ext cx="907" cy="5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07" name="Line 31"/>
            <p:cNvSpPr>
              <a:spLocks noChangeShapeType="1"/>
            </p:cNvSpPr>
            <p:nvPr/>
          </p:nvSpPr>
          <p:spPr bwMode="auto">
            <a:xfrm flipH="1">
              <a:off x="3152" y="482"/>
              <a:ext cx="907" cy="5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08" name="Line 32"/>
            <p:cNvSpPr>
              <a:spLocks noChangeShapeType="1"/>
            </p:cNvSpPr>
            <p:nvPr/>
          </p:nvSpPr>
          <p:spPr bwMode="auto">
            <a:xfrm flipH="1">
              <a:off x="3152" y="210"/>
              <a:ext cx="907" cy="54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408622" name="Text Box 46"/>
          <p:cNvSpPr txBox="1">
            <a:spLocks noChangeArrowheads="1"/>
          </p:cNvSpPr>
          <p:nvPr/>
        </p:nvSpPr>
        <p:spPr bwMode="auto">
          <a:xfrm>
            <a:off x="179388" y="4656932"/>
            <a:ext cx="3816548" cy="20621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 dirty="0" smtClean="0"/>
              <a:t>1902 </a:t>
            </a:r>
            <a:r>
              <a:rPr lang="cs-CZ" altLang="cs-CZ" sz="1600" dirty="0" err="1" smtClean="0"/>
              <a:t>Lenard</a:t>
            </a:r>
            <a:r>
              <a:rPr lang="cs-CZ" altLang="cs-CZ" sz="1600" dirty="0" smtClean="0"/>
              <a:t>: </a:t>
            </a:r>
            <a:r>
              <a:rPr lang="cs-CZ" altLang="cs-CZ" sz="1600" dirty="0"/>
              <a:t>při fotoelektrickém jevu jsou uvolňovány elektrony, </a:t>
            </a:r>
            <a:r>
              <a:rPr lang="cs-CZ" altLang="cs-CZ" sz="1600" dirty="0" smtClean="0"/>
              <a:t>jejichž </a:t>
            </a:r>
            <a:r>
              <a:rPr lang="cs-CZ" altLang="cs-CZ" sz="1600" dirty="0"/>
              <a:t>energie jsou úměrné frekvenci, ne intenzitě světla (jak odpovídalo klasické elektrodynamice</a:t>
            </a:r>
            <a:r>
              <a:rPr lang="cs-CZ" altLang="cs-CZ" sz="1600" dirty="0" smtClean="0"/>
              <a:t>)→ hypotéza: elektrony mají energii samy o sobě , světlo pouze spouští emisi </a:t>
            </a:r>
            <a:r>
              <a:rPr lang="en-US" altLang="cs-CZ" sz="1600" b="0" dirty="0" smtClean="0"/>
              <a:t> </a:t>
            </a:r>
            <a:endParaRPr lang="cs-CZ" altLang="cs-CZ" sz="1600" b="0" dirty="0"/>
          </a:p>
        </p:txBody>
      </p:sp>
      <p:grpSp>
        <p:nvGrpSpPr>
          <p:cNvPr id="408625" name="Group 49"/>
          <p:cNvGrpSpPr>
            <a:grpSpLocks/>
          </p:cNvGrpSpPr>
          <p:nvPr/>
        </p:nvGrpSpPr>
        <p:grpSpPr bwMode="auto">
          <a:xfrm>
            <a:off x="4014788" y="3425031"/>
            <a:ext cx="4830762" cy="2740273"/>
            <a:chOff x="2529" y="2205"/>
            <a:chExt cx="3043" cy="1910"/>
          </a:xfrm>
        </p:grpSpPr>
        <p:sp>
          <p:nvSpPr>
            <p:cNvPr id="408609" name="Line 33"/>
            <p:cNvSpPr>
              <a:spLocks noChangeShapeType="1"/>
            </p:cNvSpPr>
            <p:nvPr/>
          </p:nvSpPr>
          <p:spPr bwMode="auto">
            <a:xfrm>
              <a:off x="3152" y="2251"/>
              <a:ext cx="0" cy="17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10" name="Line 34"/>
            <p:cNvSpPr>
              <a:spLocks noChangeShapeType="1"/>
            </p:cNvSpPr>
            <p:nvPr/>
          </p:nvSpPr>
          <p:spPr bwMode="auto">
            <a:xfrm>
              <a:off x="2608" y="3838"/>
              <a:ext cx="28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15" name="Rectangle 39"/>
            <p:cNvSpPr>
              <a:spLocks noChangeArrowheads="1"/>
            </p:cNvSpPr>
            <p:nvPr/>
          </p:nvSpPr>
          <p:spPr bwMode="auto">
            <a:xfrm>
              <a:off x="5193" y="3838"/>
              <a:ext cx="272" cy="2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2075" tIns="46038" rIns="92075" bIns="46038"/>
            <a:lstStyle>
              <a:lvl1pPr marL="342900" indent="-342900" algn="l">
                <a:buClr>
                  <a:schemeClr val="accent2"/>
                </a:buClr>
                <a:buChar char="l"/>
                <a:defRPr sz="2800" b="1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>
                <a:buChar char="–"/>
                <a:defRPr sz="2400" b="1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>
                <a:buClr>
                  <a:schemeClr val="accent2"/>
                </a:buClr>
                <a:buChar char="•"/>
                <a:defRPr sz="2000" b="1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>
                <a:buChar char="–"/>
                <a:defRPr b="1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buClr>
                  <a:schemeClr val="tx1"/>
                </a:buClr>
                <a:buFont typeface="Wingdings" pitchFamily="2" charset="2"/>
                <a:buNone/>
              </a:pPr>
              <a:r>
                <a:rPr kumimoji="0" lang="cs-CZ" altLang="cs-CZ" sz="1600" i="1">
                  <a:solidFill>
                    <a:srgbClr val="F4FA08"/>
                  </a:solidFill>
                </a:rPr>
                <a:t>U</a:t>
              </a:r>
            </a:p>
          </p:txBody>
        </p:sp>
        <p:sp>
          <p:nvSpPr>
            <p:cNvPr id="408616" name="Rectangle 40"/>
            <p:cNvSpPr>
              <a:spLocks noChangeArrowheads="1"/>
            </p:cNvSpPr>
            <p:nvPr/>
          </p:nvSpPr>
          <p:spPr bwMode="auto">
            <a:xfrm>
              <a:off x="3016" y="2205"/>
              <a:ext cx="272" cy="2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2075" tIns="46038" rIns="92075" bIns="46038"/>
            <a:lstStyle>
              <a:lvl1pPr marL="342900" indent="-342900" algn="l">
                <a:buClr>
                  <a:schemeClr val="accent2"/>
                </a:buClr>
                <a:buChar char="l"/>
                <a:defRPr sz="2800" b="1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>
                <a:buChar char="–"/>
                <a:defRPr sz="2400" b="1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>
                <a:buClr>
                  <a:schemeClr val="accent2"/>
                </a:buClr>
                <a:buChar char="•"/>
                <a:defRPr sz="2000" b="1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>
                <a:buChar char="–"/>
                <a:defRPr b="1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Char char="•"/>
                <a:defRPr b="1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buClr>
                  <a:schemeClr val="tx1"/>
                </a:buClr>
                <a:buFont typeface="Wingdings" pitchFamily="2" charset="2"/>
                <a:buNone/>
              </a:pPr>
              <a:r>
                <a:rPr kumimoji="0" lang="cs-CZ" altLang="cs-CZ" sz="1600" i="1">
                  <a:solidFill>
                    <a:srgbClr val="F4FA08"/>
                  </a:solidFill>
                </a:rPr>
                <a:t>I</a:t>
              </a:r>
            </a:p>
          </p:txBody>
        </p:sp>
        <p:sp>
          <p:nvSpPr>
            <p:cNvPr id="408617" name="Freeform 41"/>
            <p:cNvSpPr>
              <a:spLocks/>
            </p:cNvSpPr>
            <p:nvPr/>
          </p:nvSpPr>
          <p:spPr bwMode="auto">
            <a:xfrm>
              <a:off x="2653" y="2495"/>
              <a:ext cx="2430" cy="1343"/>
            </a:xfrm>
            <a:custGeom>
              <a:avLst/>
              <a:gdLst>
                <a:gd name="T0" fmla="*/ 2430 w 2430"/>
                <a:gd name="T1" fmla="*/ 1 h 1343"/>
                <a:gd name="T2" fmla="*/ 1096 w 2430"/>
                <a:gd name="T3" fmla="*/ 65 h 1343"/>
                <a:gd name="T4" fmla="*/ 702 w 2430"/>
                <a:gd name="T5" fmla="*/ 394 h 1343"/>
                <a:gd name="T6" fmla="*/ 437 w 2430"/>
                <a:gd name="T7" fmla="*/ 870 h 1343"/>
                <a:gd name="T8" fmla="*/ 236 w 2430"/>
                <a:gd name="T9" fmla="*/ 1190 h 1343"/>
                <a:gd name="T10" fmla="*/ 0 w 2430"/>
                <a:gd name="T11" fmla="*/ 1343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30" h="1343">
                  <a:moveTo>
                    <a:pt x="2430" y="1"/>
                  </a:moveTo>
                  <a:cubicBezTo>
                    <a:pt x="2208" y="12"/>
                    <a:pt x="1384" y="0"/>
                    <a:pt x="1096" y="65"/>
                  </a:cubicBezTo>
                  <a:cubicBezTo>
                    <a:pt x="808" y="130"/>
                    <a:pt x="812" y="260"/>
                    <a:pt x="702" y="394"/>
                  </a:cubicBezTo>
                  <a:cubicBezTo>
                    <a:pt x="592" y="528"/>
                    <a:pt x="515" y="737"/>
                    <a:pt x="437" y="870"/>
                  </a:cubicBezTo>
                  <a:cubicBezTo>
                    <a:pt x="359" y="1003"/>
                    <a:pt x="309" y="1111"/>
                    <a:pt x="236" y="1190"/>
                  </a:cubicBezTo>
                  <a:cubicBezTo>
                    <a:pt x="163" y="1269"/>
                    <a:pt x="49" y="1311"/>
                    <a:pt x="0" y="1343"/>
                  </a:cubicBezTo>
                </a:path>
              </a:pathLst>
            </a:custGeom>
            <a:noFill/>
            <a:ln w="28575" cap="flat" cmpd="sng">
              <a:solidFill>
                <a:schemeClr val="accent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18" name="Freeform 42"/>
            <p:cNvSpPr>
              <a:spLocks/>
            </p:cNvSpPr>
            <p:nvPr/>
          </p:nvSpPr>
          <p:spPr bwMode="auto">
            <a:xfrm>
              <a:off x="2811" y="2568"/>
              <a:ext cx="2430" cy="1277"/>
            </a:xfrm>
            <a:custGeom>
              <a:avLst/>
              <a:gdLst>
                <a:gd name="T0" fmla="*/ 2430 w 2430"/>
                <a:gd name="T1" fmla="*/ 1 h 1343"/>
                <a:gd name="T2" fmla="*/ 1096 w 2430"/>
                <a:gd name="T3" fmla="*/ 65 h 1343"/>
                <a:gd name="T4" fmla="*/ 702 w 2430"/>
                <a:gd name="T5" fmla="*/ 394 h 1343"/>
                <a:gd name="T6" fmla="*/ 437 w 2430"/>
                <a:gd name="T7" fmla="*/ 870 h 1343"/>
                <a:gd name="T8" fmla="*/ 236 w 2430"/>
                <a:gd name="T9" fmla="*/ 1190 h 1343"/>
                <a:gd name="T10" fmla="*/ 0 w 2430"/>
                <a:gd name="T11" fmla="*/ 1343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30" h="1343">
                  <a:moveTo>
                    <a:pt x="2430" y="1"/>
                  </a:moveTo>
                  <a:cubicBezTo>
                    <a:pt x="2208" y="12"/>
                    <a:pt x="1384" y="0"/>
                    <a:pt x="1096" y="65"/>
                  </a:cubicBezTo>
                  <a:cubicBezTo>
                    <a:pt x="808" y="130"/>
                    <a:pt x="812" y="260"/>
                    <a:pt x="702" y="394"/>
                  </a:cubicBezTo>
                  <a:cubicBezTo>
                    <a:pt x="592" y="528"/>
                    <a:pt x="515" y="737"/>
                    <a:pt x="437" y="870"/>
                  </a:cubicBezTo>
                  <a:cubicBezTo>
                    <a:pt x="359" y="1003"/>
                    <a:pt x="309" y="1111"/>
                    <a:pt x="236" y="1190"/>
                  </a:cubicBezTo>
                  <a:cubicBezTo>
                    <a:pt x="163" y="1269"/>
                    <a:pt x="49" y="1311"/>
                    <a:pt x="0" y="1343"/>
                  </a:cubicBezTo>
                </a:path>
              </a:pathLst>
            </a:custGeom>
            <a:noFill/>
            <a:ln w="28575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19" name="Freeform 43"/>
            <p:cNvSpPr>
              <a:spLocks/>
            </p:cNvSpPr>
            <p:nvPr/>
          </p:nvSpPr>
          <p:spPr bwMode="auto">
            <a:xfrm>
              <a:off x="3016" y="2659"/>
              <a:ext cx="2430" cy="1162"/>
            </a:xfrm>
            <a:custGeom>
              <a:avLst/>
              <a:gdLst>
                <a:gd name="T0" fmla="*/ 2430 w 2430"/>
                <a:gd name="T1" fmla="*/ 1 h 1343"/>
                <a:gd name="T2" fmla="*/ 1096 w 2430"/>
                <a:gd name="T3" fmla="*/ 65 h 1343"/>
                <a:gd name="T4" fmla="*/ 702 w 2430"/>
                <a:gd name="T5" fmla="*/ 394 h 1343"/>
                <a:gd name="T6" fmla="*/ 437 w 2430"/>
                <a:gd name="T7" fmla="*/ 870 h 1343"/>
                <a:gd name="T8" fmla="*/ 236 w 2430"/>
                <a:gd name="T9" fmla="*/ 1190 h 1343"/>
                <a:gd name="T10" fmla="*/ 0 w 2430"/>
                <a:gd name="T11" fmla="*/ 1343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30" h="1343">
                  <a:moveTo>
                    <a:pt x="2430" y="1"/>
                  </a:moveTo>
                  <a:cubicBezTo>
                    <a:pt x="2208" y="12"/>
                    <a:pt x="1384" y="0"/>
                    <a:pt x="1096" y="65"/>
                  </a:cubicBezTo>
                  <a:cubicBezTo>
                    <a:pt x="808" y="130"/>
                    <a:pt x="812" y="260"/>
                    <a:pt x="702" y="394"/>
                  </a:cubicBezTo>
                  <a:cubicBezTo>
                    <a:pt x="592" y="528"/>
                    <a:pt x="515" y="737"/>
                    <a:pt x="437" y="870"/>
                  </a:cubicBezTo>
                  <a:cubicBezTo>
                    <a:pt x="359" y="1003"/>
                    <a:pt x="309" y="1111"/>
                    <a:pt x="236" y="1190"/>
                  </a:cubicBezTo>
                  <a:cubicBezTo>
                    <a:pt x="163" y="1269"/>
                    <a:pt x="49" y="1311"/>
                    <a:pt x="0" y="1343"/>
                  </a:cubicBezTo>
                </a:path>
              </a:pathLst>
            </a:custGeom>
            <a:noFill/>
            <a:ln w="28575" cap="flat" cmpd="sng">
              <a:solidFill>
                <a:srgbClr val="FFFF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20" name="Freeform 44"/>
            <p:cNvSpPr>
              <a:spLocks/>
            </p:cNvSpPr>
            <p:nvPr/>
          </p:nvSpPr>
          <p:spPr bwMode="auto">
            <a:xfrm>
              <a:off x="3115" y="3566"/>
              <a:ext cx="2430" cy="255"/>
            </a:xfrm>
            <a:custGeom>
              <a:avLst/>
              <a:gdLst>
                <a:gd name="T0" fmla="*/ 2430 w 2430"/>
                <a:gd name="T1" fmla="*/ 1 h 1343"/>
                <a:gd name="T2" fmla="*/ 1096 w 2430"/>
                <a:gd name="T3" fmla="*/ 65 h 1343"/>
                <a:gd name="T4" fmla="*/ 702 w 2430"/>
                <a:gd name="T5" fmla="*/ 394 h 1343"/>
                <a:gd name="T6" fmla="*/ 437 w 2430"/>
                <a:gd name="T7" fmla="*/ 870 h 1343"/>
                <a:gd name="T8" fmla="*/ 236 w 2430"/>
                <a:gd name="T9" fmla="*/ 1190 h 1343"/>
                <a:gd name="T10" fmla="*/ 0 w 2430"/>
                <a:gd name="T11" fmla="*/ 1343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30" h="1343">
                  <a:moveTo>
                    <a:pt x="2430" y="1"/>
                  </a:moveTo>
                  <a:cubicBezTo>
                    <a:pt x="2208" y="12"/>
                    <a:pt x="1384" y="0"/>
                    <a:pt x="1096" y="65"/>
                  </a:cubicBezTo>
                  <a:cubicBezTo>
                    <a:pt x="808" y="130"/>
                    <a:pt x="812" y="260"/>
                    <a:pt x="702" y="394"/>
                  </a:cubicBezTo>
                  <a:cubicBezTo>
                    <a:pt x="592" y="528"/>
                    <a:pt x="515" y="737"/>
                    <a:pt x="437" y="870"/>
                  </a:cubicBezTo>
                  <a:cubicBezTo>
                    <a:pt x="359" y="1003"/>
                    <a:pt x="309" y="1111"/>
                    <a:pt x="236" y="1190"/>
                  </a:cubicBezTo>
                  <a:cubicBezTo>
                    <a:pt x="163" y="1269"/>
                    <a:pt x="49" y="1311"/>
                    <a:pt x="0" y="1343"/>
                  </a:cubicBezTo>
                </a:path>
              </a:pathLst>
            </a:custGeom>
            <a:noFill/>
            <a:ln w="28575" cap="flat" cmpd="sng">
              <a:solidFill>
                <a:srgbClr val="FF99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08621" name="Freeform 45"/>
            <p:cNvSpPr>
              <a:spLocks/>
            </p:cNvSpPr>
            <p:nvPr/>
          </p:nvSpPr>
          <p:spPr bwMode="auto">
            <a:xfrm>
              <a:off x="3142" y="3794"/>
              <a:ext cx="2430" cy="45"/>
            </a:xfrm>
            <a:custGeom>
              <a:avLst/>
              <a:gdLst>
                <a:gd name="T0" fmla="*/ 2430 w 2430"/>
                <a:gd name="T1" fmla="*/ 1 h 1343"/>
                <a:gd name="T2" fmla="*/ 1096 w 2430"/>
                <a:gd name="T3" fmla="*/ 65 h 1343"/>
                <a:gd name="T4" fmla="*/ 702 w 2430"/>
                <a:gd name="T5" fmla="*/ 394 h 1343"/>
                <a:gd name="T6" fmla="*/ 437 w 2430"/>
                <a:gd name="T7" fmla="*/ 870 h 1343"/>
                <a:gd name="T8" fmla="*/ 236 w 2430"/>
                <a:gd name="T9" fmla="*/ 1190 h 1343"/>
                <a:gd name="T10" fmla="*/ 0 w 2430"/>
                <a:gd name="T11" fmla="*/ 1343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30" h="1343">
                  <a:moveTo>
                    <a:pt x="2430" y="1"/>
                  </a:moveTo>
                  <a:cubicBezTo>
                    <a:pt x="2208" y="12"/>
                    <a:pt x="1384" y="0"/>
                    <a:pt x="1096" y="65"/>
                  </a:cubicBezTo>
                  <a:cubicBezTo>
                    <a:pt x="808" y="130"/>
                    <a:pt x="812" y="260"/>
                    <a:pt x="702" y="394"/>
                  </a:cubicBezTo>
                  <a:cubicBezTo>
                    <a:pt x="592" y="528"/>
                    <a:pt x="515" y="737"/>
                    <a:pt x="437" y="870"/>
                  </a:cubicBezTo>
                  <a:cubicBezTo>
                    <a:pt x="359" y="1003"/>
                    <a:pt x="309" y="1111"/>
                    <a:pt x="236" y="1190"/>
                  </a:cubicBezTo>
                  <a:cubicBezTo>
                    <a:pt x="163" y="1269"/>
                    <a:pt x="49" y="1311"/>
                    <a:pt x="0" y="1343"/>
                  </a:cubicBez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408623" name="Object 47"/>
            <p:cNvGraphicFramePr>
              <a:graphicFrameLocks noChangeAspect="1"/>
            </p:cNvGraphicFramePr>
            <p:nvPr/>
          </p:nvGraphicFramePr>
          <p:xfrm>
            <a:off x="2529" y="3917"/>
            <a:ext cx="208" cy="19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08652" name="Equation" r:id="rId8" imgW="330120" imgH="304560" progId="Equation.DSMT4">
                    <p:embed/>
                  </p:oleObj>
                </mc:Choice>
                <mc:Fallback>
                  <p:oleObj name="Equation" r:id="rId8" imgW="330120" imgH="304560" progId="Equation.DSMT4">
                    <p:embed/>
                    <p:pic>
                      <p:nvPicPr>
                        <p:cNvPr id="0" name="Object 4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29" y="3917"/>
                          <a:ext cx="208" cy="19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08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8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08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08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8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08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408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" dur="500"/>
                                        <p:tgtEl>
                                          <p:spTgt spid="408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9" dur="500"/>
                                        <p:tgtEl>
                                          <p:spTgt spid="408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8583" grpId="0"/>
      <p:bldP spid="40862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09603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2. Fotoelektrický jev</a:t>
            </a:r>
          </a:p>
        </p:txBody>
      </p:sp>
      <p:sp>
        <p:nvSpPr>
          <p:cNvPr id="409605" name="Rectangle 5"/>
          <p:cNvSpPr>
            <a:spLocks noChangeArrowheads="1"/>
          </p:cNvSpPr>
          <p:nvPr/>
        </p:nvSpPr>
        <p:spPr bwMode="auto">
          <a:xfrm>
            <a:off x="2270125" y="4977082"/>
            <a:ext cx="2952750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cs-CZ" altLang="cs-CZ" sz="1600" dirty="0"/>
              <a:t>Albert Einstein</a:t>
            </a:r>
            <a:r>
              <a:rPr lang="en-US" altLang="cs-CZ" sz="1600" dirty="0"/>
              <a:t> (</a:t>
            </a:r>
            <a:r>
              <a:rPr lang="cs-CZ" altLang="cs-CZ" sz="1600" dirty="0"/>
              <a:t>1879–1955</a:t>
            </a:r>
            <a:r>
              <a:rPr lang="en-US" altLang="cs-CZ" sz="1600" dirty="0" smtClean="0"/>
              <a:t>)</a:t>
            </a:r>
            <a:r>
              <a:rPr lang="cs-CZ" altLang="cs-CZ" sz="1600" dirty="0" smtClean="0"/>
              <a:t>,</a:t>
            </a:r>
          </a:p>
          <a:p>
            <a:pPr algn="l">
              <a:spcBef>
                <a:spcPct val="0"/>
              </a:spcBef>
              <a:buClrTx/>
              <a:buSzTx/>
              <a:buFontTx/>
              <a:buNone/>
            </a:pPr>
            <a:endParaRPr lang="cs-CZ" altLang="cs-CZ" sz="1600" dirty="0"/>
          </a:p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US" altLang="cs-CZ" sz="1600" dirty="0" smtClean="0"/>
              <a:t> </a:t>
            </a:r>
            <a:r>
              <a:rPr lang="cs-CZ" altLang="cs-CZ" sz="1600" dirty="0" smtClean="0"/>
              <a:t>E. rovnici experimentálně prověřil </a:t>
            </a:r>
            <a:r>
              <a:rPr lang="cs-CZ" altLang="cs-CZ" sz="1600" dirty="0" err="1" smtClean="0"/>
              <a:t>Millikan</a:t>
            </a:r>
            <a:r>
              <a:rPr lang="cs-CZ" altLang="cs-CZ" sz="1600" dirty="0" smtClean="0"/>
              <a:t> (publikováno 1916)</a:t>
            </a:r>
            <a:endParaRPr lang="en-US" altLang="cs-CZ" sz="1600" dirty="0"/>
          </a:p>
        </p:txBody>
      </p:sp>
      <p:graphicFrame>
        <p:nvGraphicFramePr>
          <p:cNvPr id="409615" name="Object 15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99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9635" name="Text Box 35"/>
          <p:cNvSpPr txBox="1">
            <a:spLocks noChangeArrowheads="1"/>
          </p:cNvSpPr>
          <p:nvPr/>
        </p:nvSpPr>
        <p:spPr bwMode="auto">
          <a:xfrm>
            <a:off x="6011863" y="404813"/>
            <a:ext cx="3024187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1905 Einstein: světlo je v kvantech nejen uvolňováno, ale i absorbováno</a:t>
            </a:r>
            <a:endParaRPr lang="cs-CZ" altLang="cs-CZ" sz="1600" b="0"/>
          </a:p>
        </p:txBody>
      </p:sp>
      <p:pic>
        <p:nvPicPr>
          <p:cNvPr id="409638" name="Picture 38" descr="einstei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765175"/>
            <a:ext cx="5578475" cy="4184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09639" name="Object 39"/>
          <p:cNvGraphicFramePr>
            <a:graphicFrameLocks noChangeAspect="1"/>
          </p:cNvGraphicFramePr>
          <p:nvPr/>
        </p:nvGraphicFramePr>
        <p:xfrm>
          <a:off x="6443663" y="1341438"/>
          <a:ext cx="2060575" cy="488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00" name="Equation" r:id="rId6" imgW="1231560" imgH="291960" progId="Equation.DSMT4">
                  <p:embed/>
                </p:oleObj>
              </mc:Choice>
              <mc:Fallback>
                <p:oleObj name="Equation" r:id="rId6" imgW="1231560" imgH="291960" progId="Equation.DSMT4">
                  <p:embed/>
                  <p:pic>
                    <p:nvPicPr>
                      <p:cNvPr id="0" name="Object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43663" y="1341438"/>
                        <a:ext cx="2060575" cy="48895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9640" name="Text Box 40"/>
          <p:cNvSpPr txBox="1">
            <a:spLocks noChangeArrowheads="1"/>
          </p:cNvSpPr>
          <p:nvPr/>
        </p:nvSpPr>
        <p:spPr bwMode="auto">
          <a:xfrm>
            <a:off x="6084888" y="1989138"/>
            <a:ext cx="3024187" cy="131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Energie kvanta se zčásti spotřebuje na výstupní práci elektronu z kovu (</a:t>
            </a:r>
            <a:r>
              <a:rPr lang="cs-CZ" altLang="cs-CZ" sz="1600" i="1"/>
              <a:t>A</a:t>
            </a:r>
            <a:r>
              <a:rPr lang="cs-CZ" altLang="cs-CZ" sz="1600"/>
              <a:t>), zbytek je kinetickou energií emitovaného elektronu.</a:t>
            </a:r>
            <a:endParaRPr lang="cs-CZ" altLang="cs-CZ" sz="1600" b="0"/>
          </a:p>
        </p:txBody>
      </p:sp>
      <p:pic>
        <p:nvPicPr>
          <p:cNvPr id="409642" name="Picture 42" descr="einstein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4508500"/>
            <a:ext cx="2162175" cy="1971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9645" name="Rectangle 45"/>
          <p:cNvSpPr>
            <a:spLocks noChangeArrowheads="1"/>
          </p:cNvSpPr>
          <p:nvPr/>
        </p:nvSpPr>
        <p:spPr bwMode="auto">
          <a:xfrm>
            <a:off x="6084888" y="3500438"/>
            <a:ext cx="2952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cs-CZ" altLang="cs-CZ" sz="1600"/>
              <a:t>Nobelova cena 1921</a:t>
            </a:r>
            <a:r>
              <a:rPr lang="en-US" altLang="cs-CZ" sz="1600"/>
              <a:t> </a:t>
            </a:r>
          </a:p>
        </p:txBody>
      </p:sp>
      <p:graphicFrame>
        <p:nvGraphicFramePr>
          <p:cNvPr id="409646" name="Object 46"/>
          <p:cNvGraphicFramePr>
            <a:graphicFrameLocks noChangeAspect="1"/>
          </p:cNvGraphicFramePr>
          <p:nvPr/>
        </p:nvGraphicFramePr>
        <p:xfrm>
          <a:off x="6156325" y="4005263"/>
          <a:ext cx="24892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01" name="Equation" r:id="rId9" imgW="2489040" imgH="571320" progId="Equation.DSMT4">
                  <p:embed/>
                </p:oleObj>
              </mc:Choice>
              <mc:Fallback>
                <p:oleObj name="Equation" r:id="rId9" imgW="2489040" imgH="571320" progId="Equation.DSMT4">
                  <p:embed/>
                  <p:pic>
                    <p:nvPicPr>
                      <p:cNvPr id="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6325" y="4005263"/>
                        <a:ext cx="24892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9650" name="Rectangle 50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graphicFrame>
        <p:nvGraphicFramePr>
          <p:cNvPr id="409648" name="Object 48"/>
          <p:cNvGraphicFramePr>
            <a:graphicFrameLocks noChangeAspect="1"/>
          </p:cNvGraphicFramePr>
          <p:nvPr/>
        </p:nvGraphicFramePr>
        <p:xfrm>
          <a:off x="6156325" y="5157788"/>
          <a:ext cx="723900" cy="276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02" name="Equation" r:id="rId11" imgW="723600" imgH="279360" progId="Equation.DSMT4">
                  <p:embed/>
                </p:oleObj>
              </mc:Choice>
              <mc:Fallback>
                <p:oleObj name="Equation" r:id="rId11" imgW="723600" imgH="279360" progId="Equation.DSMT4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6325" y="5157788"/>
                        <a:ext cx="723900" cy="276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9653" name="Rectangle 53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graphicFrame>
        <p:nvGraphicFramePr>
          <p:cNvPr id="409758" name="Group 158"/>
          <p:cNvGraphicFramePr>
            <a:graphicFrameLocks noGrp="1"/>
          </p:cNvGraphicFramePr>
          <p:nvPr/>
        </p:nvGraphicFramePr>
        <p:xfrm>
          <a:off x="5324475" y="5029200"/>
          <a:ext cx="3217863" cy="1784033"/>
        </p:xfrm>
        <a:graphic>
          <a:graphicData uri="http://schemas.openxmlformats.org/drawingml/2006/table">
            <a:tbl>
              <a:tblPr/>
              <a:tblGrid>
                <a:gridCol w="744538"/>
                <a:gridCol w="936625"/>
                <a:gridCol w="600075"/>
                <a:gridCol w="936625"/>
              </a:tblGrid>
              <a:tr h="33655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kov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kov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163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Cs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1,81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Rb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2,16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655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K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2,22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Na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2,35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4650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Pt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5,32</a:t>
                      </a:r>
                      <a:endParaRPr kumimoji="1" lang="en-US" altLang="cs-CZ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cs-CZ" altLang="cs-CZ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409755" name="Object 155"/>
          <p:cNvGraphicFramePr>
            <a:graphicFrameLocks noChangeAspect="1"/>
          </p:cNvGraphicFramePr>
          <p:nvPr/>
        </p:nvGraphicFramePr>
        <p:xfrm>
          <a:off x="7740650" y="5157788"/>
          <a:ext cx="723900" cy="276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03" name="Equation" r:id="rId13" imgW="723600" imgH="279360" progId="Equation.DSMT4">
                  <p:embed/>
                </p:oleObj>
              </mc:Choice>
              <mc:Fallback>
                <p:oleObj name="Equation" r:id="rId13" imgW="723600" imgH="279360" progId="Equation.DSMT4">
                  <p:embed/>
                  <p:pic>
                    <p:nvPicPr>
                      <p:cNvPr id="0" name="Object 1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40650" y="5157788"/>
                        <a:ext cx="723900" cy="276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096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96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09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09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9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09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09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9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09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6" dur="500"/>
                                        <p:tgtEl>
                                          <p:spTgt spid="409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096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096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09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8" dur="500"/>
                                        <p:tgtEl>
                                          <p:spTgt spid="409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3" dur="500"/>
                                        <p:tgtEl>
                                          <p:spTgt spid="409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096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096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09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5" dur="500"/>
                                        <p:tgtEl>
                                          <p:spTgt spid="409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409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409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05" grpId="1"/>
      <p:bldP spid="409635" grpId="0"/>
      <p:bldP spid="409640" grpId="0"/>
      <p:bldP spid="40964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10627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2. Fotoelektrický jev</a:t>
            </a:r>
          </a:p>
        </p:txBody>
      </p:sp>
      <p:graphicFrame>
        <p:nvGraphicFramePr>
          <p:cNvPr id="410629" name="Object 5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705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0630" name="Text Box 6"/>
          <p:cNvSpPr txBox="1">
            <a:spLocks noChangeArrowheads="1"/>
          </p:cNvSpPr>
          <p:nvPr/>
        </p:nvSpPr>
        <p:spPr bwMode="auto">
          <a:xfrm>
            <a:off x="250825" y="765175"/>
            <a:ext cx="820896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1905 Einstein: je-li světlo v kvantech volňováno i absorbováno, lze předpokládat, že se v kvantech i šíří: zavedení částice foton</a:t>
            </a:r>
            <a:endParaRPr lang="cs-CZ" altLang="cs-CZ" sz="1600" b="0"/>
          </a:p>
        </p:txBody>
      </p:sp>
      <p:sp>
        <p:nvSpPr>
          <p:cNvPr id="410633" name="Text Box 9"/>
          <p:cNvSpPr txBox="1">
            <a:spLocks noChangeArrowheads="1"/>
          </p:cNvSpPr>
          <p:nvPr/>
        </p:nvSpPr>
        <p:spPr bwMode="auto">
          <a:xfrm>
            <a:off x="179388" y="1557338"/>
            <a:ext cx="18732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foton má energii:</a:t>
            </a:r>
            <a:endParaRPr lang="cs-CZ" altLang="cs-CZ" sz="1600" b="0"/>
          </a:p>
        </p:txBody>
      </p:sp>
      <p:graphicFrame>
        <p:nvGraphicFramePr>
          <p:cNvPr id="410636" name="Object 12"/>
          <p:cNvGraphicFramePr>
            <a:graphicFrameLocks noChangeAspect="1"/>
          </p:cNvGraphicFramePr>
          <p:nvPr/>
        </p:nvGraphicFramePr>
        <p:xfrm>
          <a:off x="2195513" y="1628775"/>
          <a:ext cx="3175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706" name="Equation" r:id="rId5" imgW="317160" imgH="228600" progId="Equation.DSMT4">
                  <p:embed/>
                </p:oleObj>
              </mc:Choice>
              <mc:Fallback>
                <p:oleObj name="Equation" r:id="rId5" imgW="317160" imgH="228600" progId="Equation.DSMT4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95513" y="1628775"/>
                        <a:ext cx="317500" cy="228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0637" name="Rectangle 13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0639" name="Rectangle 15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0668" name="Text Box 44"/>
          <p:cNvSpPr txBox="1">
            <a:spLocks noChangeArrowheads="1"/>
          </p:cNvSpPr>
          <p:nvPr/>
        </p:nvSpPr>
        <p:spPr bwMode="auto">
          <a:xfrm>
            <a:off x="179388" y="2060575"/>
            <a:ext cx="64087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foton má klidovou hmotnost nulovou, protože se šíří rychlostí </a:t>
            </a:r>
            <a:r>
              <a:rPr lang="cs-CZ" altLang="cs-CZ" sz="1600" i="1"/>
              <a:t>c</a:t>
            </a:r>
            <a:endParaRPr lang="cs-CZ" altLang="cs-CZ" sz="1600" b="0"/>
          </a:p>
        </p:txBody>
      </p:sp>
      <p:sp>
        <p:nvSpPr>
          <p:cNvPr id="410669" name="Text Box 45"/>
          <p:cNvSpPr txBox="1">
            <a:spLocks noChangeArrowheads="1"/>
          </p:cNvSpPr>
          <p:nvPr/>
        </p:nvSpPr>
        <p:spPr bwMode="auto">
          <a:xfrm>
            <a:off x="179388" y="2565400"/>
            <a:ext cx="25923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foton má hmotnost:</a:t>
            </a:r>
            <a:endParaRPr lang="cs-CZ" altLang="cs-CZ" sz="1600" b="0"/>
          </a:p>
        </p:txBody>
      </p:sp>
      <p:graphicFrame>
        <p:nvGraphicFramePr>
          <p:cNvPr id="410670" name="Object 46"/>
          <p:cNvGraphicFramePr>
            <a:graphicFrameLocks noChangeAspect="1"/>
          </p:cNvGraphicFramePr>
          <p:nvPr/>
        </p:nvGraphicFramePr>
        <p:xfrm>
          <a:off x="2484438" y="2492375"/>
          <a:ext cx="2451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707" name="Equation" r:id="rId7" imgW="2450880" imgH="571320" progId="Equation.DSMT4">
                  <p:embed/>
                </p:oleObj>
              </mc:Choice>
              <mc:Fallback>
                <p:oleObj name="Equation" r:id="rId7" imgW="2450880" imgH="571320" progId="Equation.DSMT4">
                  <p:embed/>
                  <p:pic>
                    <p:nvPicPr>
                      <p:cNvPr id="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84438" y="2492375"/>
                        <a:ext cx="2451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0671" name="Text Box 47"/>
          <p:cNvSpPr txBox="1">
            <a:spLocks noChangeArrowheads="1"/>
          </p:cNvSpPr>
          <p:nvPr/>
        </p:nvSpPr>
        <p:spPr bwMode="auto">
          <a:xfrm>
            <a:off x="179388" y="3141663"/>
            <a:ext cx="25923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foton má hybnost:</a:t>
            </a:r>
            <a:endParaRPr lang="cs-CZ" altLang="cs-CZ" sz="1600" b="0"/>
          </a:p>
        </p:txBody>
      </p:sp>
      <p:graphicFrame>
        <p:nvGraphicFramePr>
          <p:cNvPr id="410672" name="Object 48"/>
          <p:cNvGraphicFramePr>
            <a:graphicFrameLocks noChangeAspect="1"/>
          </p:cNvGraphicFramePr>
          <p:nvPr/>
        </p:nvGraphicFramePr>
        <p:xfrm>
          <a:off x="2833688" y="3068638"/>
          <a:ext cx="17526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708" name="Equation" r:id="rId9" imgW="1752480" imgH="571320" progId="Equation.DSMT4">
                  <p:embed/>
                </p:oleObj>
              </mc:Choice>
              <mc:Fallback>
                <p:oleObj name="Equation" r:id="rId9" imgW="1752480" imgH="571320" progId="Equation.DSMT4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33688" y="3068638"/>
                        <a:ext cx="17526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410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410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106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106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10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" dur="500"/>
                                        <p:tgtEl>
                                          <p:spTgt spid="410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9" dur="500"/>
                                        <p:tgtEl>
                                          <p:spTgt spid="410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10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10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10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1" dur="500"/>
                                        <p:tgtEl>
                                          <p:spTgt spid="410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106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106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10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630" grpId="0"/>
      <p:bldP spid="410633" grpId="0"/>
      <p:bldP spid="410668" grpId="0"/>
      <p:bldP spid="410669" grpId="0"/>
      <p:bldP spid="41067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cs-CZ" altLang="cs-CZ" sz="3200">
                <a:solidFill>
                  <a:srgbClr val="F4FA08"/>
                </a:solidFill>
                <a:effectLst/>
                <a:latin typeface="Impact" pitchFamily="34" charset="0"/>
              </a:rPr>
              <a:t>1. Vývoj představ o atomu</a:t>
            </a:r>
            <a:endParaRPr lang="cs-CZ" altLang="cs-CZ">
              <a:solidFill>
                <a:srgbClr val="F4FA08"/>
              </a:solidFill>
              <a:effectLst/>
              <a:latin typeface="Impact" pitchFamily="34" charset="0"/>
            </a:endParaRPr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body" sz="half" idx="1"/>
          </p:nvPr>
        </p:nvSpPr>
        <p:spPr>
          <a:xfrm>
            <a:off x="755650" y="1844675"/>
            <a:ext cx="5326063" cy="655638"/>
          </a:xfrm>
        </p:spPr>
        <p:txBody>
          <a:bodyPr/>
          <a:lstStyle/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lang="cs-CZ" altLang="cs-CZ" sz="1800"/>
              <a:t>1. 1. Historie do objevu elektronu</a:t>
            </a:r>
          </a:p>
        </p:txBody>
      </p:sp>
      <p:pic>
        <p:nvPicPr>
          <p:cNvPr id="347162" name="Picture 1050" descr="thales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27088" y="2636838"/>
            <a:ext cx="2627312" cy="34290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9" name="Rectangle 9"/>
          <p:cNvSpPr>
            <a:spLocks noChangeArrowheads="1"/>
          </p:cNvSpPr>
          <p:nvPr/>
        </p:nvSpPr>
        <p:spPr bwMode="auto">
          <a:xfrm>
            <a:off x="914400" y="2205038"/>
            <a:ext cx="82296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32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8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sz="2000"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Char char="§"/>
            </a:pPr>
            <a:r>
              <a:rPr kumimoji="0" lang="cs-CZ" altLang="cs-CZ" sz="1800"/>
              <a:t>V. stol. př. K. </a:t>
            </a:r>
            <a:endParaRPr kumimoji="0" lang="cs-CZ" altLang="cs-CZ"/>
          </a:p>
        </p:txBody>
      </p:sp>
      <p:sp>
        <p:nvSpPr>
          <p:cNvPr id="347164" name="Text Box 1052"/>
          <p:cNvSpPr txBox="1">
            <a:spLocks noChangeArrowheads="1"/>
          </p:cNvSpPr>
          <p:nvPr/>
        </p:nvSpPr>
        <p:spPr bwMode="auto">
          <a:xfrm>
            <a:off x="538163" y="6140450"/>
            <a:ext cx="36718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/>
              <a:t>Leukippos (~460-370)</a:t>
            </a:r>
          </a:p>
        </p:txBody>
      </p:sp>
      <p:pic>
        <p:nvPicPr>
          <p:cNvPr id="347165" name="Picture 1053" descr="demokritos_2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003800" y="2565400"/>
            <a:ext cx="2597150" cy="35306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7167" name="Text Box 1055"/>
          <p:cNvSpPr txBox="1">
            <a:spLocks noChangeArrowheads="1"/>
          </p:cNvSpPr>
          <p:nvPr/>
        </p:nvSpPr>
        <p:spPr bwMode="auto">
          <a:xfrm>
            <a:off x="4840288" y="6210300"/>
            <a:ext cx="36718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/>
              <a:t>Demokritos (~470-371)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1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347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47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47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47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347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47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47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47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7" grpId="0" build="p" autoUpdateAnimBg="0"/>
      <p:bldP spid="5129" grpId="0" build="p" autoUpdateAnimBg="0"/>
      <p:bldP spid="347164" grpId="0"/>
      <p:bldP spid="34716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12675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3. Comptonův jev (rozptyl)</a:t>
            </a:r>
          </a:p>
        </p:txBody>
      </p:sp>
      <p:graphicFrame>
        <p:nvGraphicFramePr>
          <p:cNvPr id="412676" name="Object 4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2696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2677" name="Text Box 5"/>
          <p:cNvSpPr txBox="1">
            <a:spLocks noChangeArrowheads="1"/>
          </p:cNvSpPr>
          <p:nvPr/>
        </p:nvSpPr>
        <p:spPr bwMode="auto">
          <a:xfrm>
            <a:off x="179388" y="836613"/>
            <a:ext cx="8208962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 dirty="0"/>
              <a:t>1922 </a:t>
            </a:r>
            <a:r>
              <a:rPr lang="cs-CZ" altLang="cs-CZ" sz="1600" dirty="0" err="1" smtClean="0"/>
              <a:t>Compton</a:t>
            </a:r>
            <a:r>
              <a:rPr lang="cs-CZ" altLang="cs-CZ" sz="1600" dirty="0" smtClean="0"/>
              <a:t> (NC v r. 1927): </a:t>
            </a:r>
            <a:r>
              <a:rPr lang="cs-CZ" altLang="cs-CZ" sz="1600" dirty="0"/>
              <a:t>dopadá-li na hmotu </a:t>
            </a:r>
            <a:r>
              <a:rPr lang="cs-CZ" altLang="cs-CZ" sz="1600" dirty="0" err="1"/>
              <a:t>monoenergetické</a:t>
            </a:r>
            <a:r>
              <a:rPr lang="cs-CZ" altLang="cs-CZ" sz="1600" dirty="0"/>
              <a:t> rentgenové záření, rozptyluje se.  Rozptýlené záření má přitom větší vlnovou délku než záření dopadající. Úhel, o který se rentgenové záření rozptýlí, souvisí jednoznačně se vzrůstem vlnové délky.</a:t>
            </a:r>
            <a:endParaRPr lang="cs-CZ" altLang="cs-CZ" sz="1600" b="0" dirty="0"/>
          </a:p>
        </p:txBody>
      </p:sp>
      <p:sp>
        <p:nvSpPr>
          <p:cNvPr id="412679" name="Rectangle 7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2680" name="Rectangle 8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2681" name="Text Box 9"/>
          <p:cNvSpPr txBox="1">
            <a:spLocks noChangeArrowheads="1"/>
          </p:cNvSpPr>
          <p:nvPr/>
        </p:nvSpPr>
        <p:spPr bwMode="auto">
          <a:xfrm>
            <a:off x="179389" y="1916113"/>
            <a:ext cx="5688756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 dirty="0"/>
              <a:t>Význam děje: konečné potvrzení fotonu. Celý děj lze vysvětlit jako pružnou srážku fotonu a </a:t>
            </a:r>
            <a:r>
              <a:rPr lang="cs-CZ" altLang="cs-CZ" sz="1600" dirty="0" smtClean="0"/>
              <a:t>elektronu. POZOR: Pro danou energii fotonu nelze stanovit jednoznačně úhel odchýlení. Pravděpodobnosti lze určit  Klein-</a:t>
            </a:r>
            <a:r>
              <a:rPr lang="cs-CZ" altLang="cs-CZ" sz="1600" dirty="0" err="1" smtClean="0"/>
              <a:t>Nishinovou</a:t>
            </a:r>
            <a:r>
              <a:rPr lang="cs-CZ" altLang="cs-CZ" sz="1600" dirty="0" smtClean="0"/>
              <a:t> formulí v rámci kvantové elektrodynamiky. </a:t>
            </a:r>
          </a:p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 b="0" dirty="0" smtClean="0"/>
              <a:t> </a:t>
            </a:r>
            <a:endParaRPr lang="cs-CZ" altLang="cs-CZ" sz="1600" b="0" dirty="0"/>
          </a:p>
        </p:txBody>
      </p:sp>
      <p:pic>
        <p:nvPicPr>
          <p:cNvPr id="412686" name="Picture 14" descr="compt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659" y="3486150"/>
            <a:ext cx="2524125" cy="3371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2687" name="Rectangle 15"/>
          <p:cNvSpPr>
            <a:spLocks noChangeArrowheads="1"/>
          </p:cNvSpPr>
          <p:nvPr/>
        </p:nvSpPr>
        <p:spPr bwMode="auto">
          <a:xfrm>
            <a:off x="3263329" y="6330950"/>
            <a:ext cx="41767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US" altLang="cs-CZ" sz="1600" dirty="0" err="1"/>
              <a:t>Arhtur</a:t>
            </a:r>
            <a:r>
              <a:rPr lang="en-US" altLang="cs-CZ" sz="1600" dirty="0"/>
              <a:t> Holly Compton (1892-1962)</a:t>
            </a:r>
            <a:r>
              <a:rPr lang="en-US" altLang="cs-CZ" dirty="0"/>
              <a:t> </a:t>
            </a:r>
          </a:p>
        </p:txBody>
      </p:sp>
      <p:pic>
        <p:nvPicPr>
          <p:cNvPr id="2" name="Obrázek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8144" y="1727333"/>
            <a:ext cx="3143795" cy="1695184"/>
          </a:xfrm>
          <a:prstGeom prst="rect">
            <a:avLst/>
          </a:prstGeom>
        </p:spPr>
      </p:pic>
      <p:pic>
        <p:nvPicPr>
          <p:cNvPr id="3" name="Obrázek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3612" y="3647889"/>
            <a:ext cx="4092723" cy="2691208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126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26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12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126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126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12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412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4" dur="500"/>
                                        <p:tgtEl>
                                          <p:spTgt spid="412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677" grpId="0"/>
      <p:bldP spid="412681" grpId="0"/>
      <p:bldP spid="41268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11651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3. Comptonův jev (rozptyl)</a:t>
            </a:r>
          </a:p>
        </p:txBody>
      </p:sp>
      <p:graphicFrame>
        <p:nvGraphicFramePr>
          <p:cNvPr id="411652" name="Object 4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818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1656" name="Rectangle 8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1657" name="Rectangle 9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graphicFrame>
        <p:nvGraphicFramePr>
          <p:cNvPr id="411660" name="Object 12"/>
          <p:cNvGraphicFramePr>
            <a:graphicFrameLocks noChangeAspect="1"/>
          </p:cNvGraphicFramePr>
          <p:nvPr/>
        </p:nvGraphicFramePr>
        <p:xfrm>
          <a:off x="6043613" y="908050"/>
          <a:ext cx="24003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819" name="Equation" r:id="rId5" imgW="2400120" imgH="571320" progId="Equation.DSMT4">
                  <p:embed/>
                </p:oleObj>
              </mc:Choice>
              <mc:Fallback>
                <p:oleObj name="Equation" r:id="rId5" imgW="2400120" imgH="571320" progId="Equation.DSMT4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43613" y="908050"/>
                        <a:ext cx="24003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1662" name="Object 14"/>
          <p:cNvGraphicFramePr>
            <a:graphicFrameLocks noChangeAspect="1"/>
          </p:cNvGraphicFramePr>
          <p:nvPr/>
        </p:nvGraphicFramePr>
        <p:xfrm>
          <a:off x="495300" y="1700213"/>
          <a:ext cx="21336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820" name="Equation" r:id="rId7" imgW="2133360" imgH="596880" progId="Equation.DSMT4">
                  <p:embed/>
                </p:oleObj>
              </mc:Choice>
              <mc:Fallback>
                <p:oleObj name="Equation" r:id="rId7" imgW="2133360" imgH="596880" progId="Equation.DSMT4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5300" y="1700213"/>
                        <a:ext cx="21336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11694" name="Group 46"/>
          <p:cNvGrpSpPr>
            <a:grpSpLocks/>
          </p:cNvGrpSpPr>
          <p:nvPr/>
        </p:nvGrpSpPr>
        <p:grpSpPr bwMode="auto">
          <a:xfrm>
            <a:off x="755650" y="2349500"/>
            <a:ext cx="4681538" cy="0"/>
            <a:chOff x="476" y="1480"/>
            <a:chExt cx="2949" cy="0"/>
          </a:xfrm>
        </p:grpSpPr>
        <p:sp>
          <p:nvSpPr>
            <p:cNvPr id="411666" name="Line 18"/>
            <p:cNvSpPr>
              <a:spLocks noChangeShapeType="1"/>
            </p:cNvSpPr>
            <p:nvPr/>
          </p:nvSpPr>
          <p:spPr bwMode="auto">
            <a:xfrm>
              <a:off x="476" y="1480"/>
              <a:ext cx="1542" cy="0"/>
            </a:xfrm>
            <a:prstGeom prst="line">
              <a:avLst/>
            </a:prstGeom>
            <a:noFill/>
            <a:ln w="19050">
              <a:solidFill>
                <a:srgbClr val="F4FA08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1669" name="Line 21"/>
            <p:cNvSpPr>
              <a:spLocks noChangeShapeType="1"/>
            </p:cNvSpPr>
            <p:nvPr/>
          </p:nvSpPr>
          <p:spPr bwMode="auto">
            <a:xfrm>
              <a:off x="1973" y="1480"/>
              <a:ext cx="145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411695" name="Group 47"/>
          <p:cNvGrpSpPr>
            <a:grpSpLocks/>
          </p:cNvGrpSpPr>
          <p:nvPr/>
        </p:nvGrpSpPr>
        <p:grpSpPr bwMode="auto">
          <a:xfrm>
            <a:off x="3203575" y="1196975"/>
            <a:ext cx="1617663" cy="1154113"/>
            <a:chOff x="2018" y="754"/>
            <a:chExt cx="1019" cy="727"/>
          </a:xfrm>
        </p:grpSpPr>
        <p:graphicFrame>
          <p:nvGraphicFramePr>
            <p:cNvPr id="411655" name="Object 7"/>
            <p:cNvGraphicFramePr>
              <a:graphicFrameLocks noChangeAspect="1"/>
            </p:cNvGraphicFramePr>
            <p:nvPr/>
          </p:nvGraphicFramePr>
          <p:xfrm>
            <a:off x="2285" y="1302"/>
            <a:ext cx="120" cy="1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11821" name="Equation" r:id="rId9" imgW="190440" imgH="215640" progId="Equation.DSMT4">
                    <p:embed/>
                  </p:oleObj>
                </mc:Choice>
                <mc:Fallback>
                  <p:oleObj name="Equation" r:id="rId9" imgW="190440" imgH="215640" progId="Equation.DSMT4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85" y="1302"/>
                          <a:ext cx="120" cy="1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11667" name="Line 19"/>
            <p:cNvSpPr>
              <a:spLocks noChangeShapeType="1"/>
            </p:cNvSpPr>
            <p:nvPr/>
          </p:nvSpPr>
          <p:spPr bwMode="auto">
            <a:xfrm flipV="1">
              <a:off x="2018" y="754"/>
              <a:ext cx="726" cy="726"/>
            </a:xfrm>
            <a:prstGeom prst="line">
              <a:avLst/>
            </a:prstGeom>
            <a:noFill/>
            <a:ln w="19050">
              <a:solidFill>
                <a:srgbClr val="F4FA08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1670" name="Arc 22"/>
            <p:cNvSpPr>
              <a:spLocks/>
            </p:cNvSpPr>
            <p:nvPr/>
          </p:nvSpPr>
          <p:spPr bwMode="auto">
            <a:xfrm>
              <a:off x="2018" y="1157"/>
              <a:ext cx="454" cy="324"/>
            </a:xfrm>
            <a:custGeom>
              <a:avLst/>
              <a:gdLst>
                <a:gd name="G0" fmla="+- 0 0 0"/>
                <a:gd name="G1" fmla="+- 15388 0 0"/>
                <a:gd name="G2" fmla="+- 21600 0 0"/>
                <a:gd name="T0" fmla="*/ 15159 w 21600"/>
                <a:gd name="T1" fmla="*/ 0 h 15388"/>
                <a:gd name="T2" fmla="*/ 21600 w 21600"/>
                <a:gd name="T3" fmla="*/ 15388 h 15388"/>
                <a:gd name="T4" fmla="*/ 0 w 21600"/>
                <a:gd name="T5" fmla="*/ 15388 h 15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5388" fill="none" extrusionOk="0">
                  <a:moveTo>
                    <a:pt x="15158" y="0"/>
                  </a:moveTo>
                  <a:cubicBezTo>
                    <a:pt x="19279" y="4060"/>
                    <a:pt x="21600" y="9603"/>
                    <a:pt x="21600" y="15388"/>
                  </a:cubicBezTo>
                </a:path>
                <a:path w="21600" h="15388" stroke="0" extrusionOk="0">
                  <a:moveTo>
                    <a:pt x="15158" y="0"/>
                  </a:moveTo>
                  <a:cubicBezTo>
                    <a:pt x="19279" y="4060"/>
                    <a:pt x="21600" y="9603"/>
                    <a:pt x="21600" y="15388"/>
                  </a:cubicBezTo>
                  <a:lnTo>
                    <a:pt x="0" y="15388"/>
                  </a:lnTo>
                  <a:close/>
                </a:path>
              </a:pathLst>
            </a:custGeom>
            <a:noFill/>
            <a:ln w="9525">
              <a:solidFill>
                <a:srgbClr val="F4FA08"/>
              </a:solidFill>
              <a:round/>
              <a:headEnd type="arrow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411674" name="Object 26"/>
            <p:cNvGraphicFramePr>
              <a:graphicFrameLocks noChangeAspect="1"/>
            </p:cNvGraphicFramePr>
            <p:nvPr/>
          </p:nvGraphicFramePr>
          <p:xfrm>
            <a:off x="2789" y="799"/>
            <a:ext cx="248" cy="3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11822" name="Equation" r:id="rId11" imgW="393480" imgH="571320" progId="Equation.DSMT4">
                    <p:embed/>
                  </p:oleObj>
                </mc:Choice>
                <mc:Fallback>
                  <p:oleObj name="Equation" r:id="rId11" imgW="393480" imgH="571320" progId="Equation.DSMT4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789" y="799"/>
                          <a:ext cx="248" cy="36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11696" name="Group 48"/>
          <p:cNvGrpSpPr>
            <a:grpSpLocks/>
          </p:cNvGrpSpPr>
          <p:nvPr/>
        </p:nvGrpSpPr>
        <p:grpSpPr bwMode="auto">
          <a:xfrm>
            <a:off x="3203575" y="2349500"/>
            <a:ext cx="1223963" cy="876300"/>
            <a:chOff x="2018" y="1480"/>
            <a:chExt cx="771" cy="552"/>
          </a:xfrm>
        </p:grpSpPr>
        <p:sp>
          <p:nvSpPr>
            <p:cNvPr id="411668" name="Line 20"/>
            <p:cNvSpPr>
              <a:spLocks noChangeShapeType="1"/>
            </p:cNvSpPr>
            <p:nvPr/>
          </p:nvSpPr>
          <p:spPr bwMode="auto">
            <a:xfrm>
              <a:off x="2018" y="1480"/>
              <a:ext cx="771" cy="445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1671" name="Arc 23"/>
            <p:cNvSpPr>
              <a:spLocks/>
            </p:cNvSpPr>
            <p:nvPr/>
          </p:nvSpPr>
          <p:spPr bwMode="auto">
            <a:xfrm>
              <a:off x="2018" y="1481"/>
              <a:ext cx="454" cy="231"/>
            </a:xfrm>
            <a:custGeom>
              <a:avLst/>
              <a:gdLst>
                <a:gd name="G0" fmla="+- 0 0 0"/>
                <a:gd name="G1" fmla="+- 373 0 0"/>
                <a:gd name="G2" fmla="+- 21600 0 0"/>
                <a:gd name="T0" fmla="*/ 21597 w 21600"/>
                <a:gd name="T1" fmla="*/ 0 h 10954"/>
                <a:gd name="T2" fmla="*/ 18831 w 21600"/>
                <a:gd name="T3" fmla="*/ 10954 h 10954"/>
                <a:gd name="T4" fmla="*/ 0 w 21600"/>
                <a:gd name="T5" fmla="*/ 373 h 10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0954" fill="none" extrusionOk="0">
                  <a:moveTo>
                    <a:pt x="21596" y="0"/>
                  </a:moveTo>
                  <a:cubicBezTo>
                    <a:pt x="21598" y="124"/>
                    <a:pt x="21600" y="248"/>
                    <a:pt x="21600" y="373"/>
                  </a:cubicBezTo>
                  <a:cubicBezTo>
                    <a:pt x="21600" y="4079"/>
                    <a:pt x="20646" y="7722"/>
                    <a:pt x="18830" y="10953"/>
                  </a:cubicBezTo>
                </a:path>
                <a:path w="21600" h="10954" stroke="0" extrusionOk="0">
                  <a:moveTo>
                    <a:pt x="21596" y="0"/>
                  </a:moveTo>
                  <a:cubicBezTo>
                    <a:pt x="21598" y="124"/>
                    <a:pt x="21600" y="248"/>
                    <a:pt x="21600" y="373"/>
                  </a:cubicBezTo>
                  <a:cubicBezTo>
                    <a:pt x="21600" y="4079"/>
                    <a:pt x="20646" y="7722"/>
                    <a:pt x="18830" y="10953"/>
                  </a:cubicBezTo>
                  <a:lnTo>
                    <a:pt x="0" y="373"/>
                  </a:lnTo>
                  <a:close/>
                </a:path>
              </a:pathLst>
            </a:custGeom>
            <a:noFill/>
            <a:ln w="9525">
              <a:solidFill>
                <a:schemeClr val="accent2"/>
              </a:solidFill>
              <a:round/>
              <a:headEnd type="arrow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411673" name="Object 25"/>
            <p:cNvGraphicFramePr>
              <a:graphicFrameLocks noChangeAspect="1"/>
            </p:cNvGraphicFramePr>
            <p:nvPr/>
          </p:nvGraphicFramePr>
          <p:xfrm>
            <a:off x="2282" y="1513"/>
            <a:ext cx="128" cy="1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11823" name="Equation" r:id="rId13" imgW="203040" imgH="215640" progId="Equation.DSMT4">
                    <p:embed/>
                  </p:oleObj>
                </mc:Choice>
                <mc:Fallback>
                  <p:oleObj name="Equation" r:id="rId13" imgW="203040" imgH="215640" progId="Equation.DSMT4">
                    <p:embed/>
                    <p:pic>
                      <p:nvPicPr>
                        <p:cNvPr id="0" name="Object 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82" y="1513"/>
                          <a:ext cx="128" cy="1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11675" name="Object 27"/>
            <p:cNvGraphicFramePr>
              <a:graphicFrameLocks noChangeAspect="1"/>
            </p:cNvGraphicFramePr>
            <p:nvPr/>
          </p:nvGraphicFramePr>
          <p:xfrm>
            <a:off x="2517" y="1888"/>
            <a:ext cx="120" cy="1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11824" name="Equation" r:id="rId15" imgW="190440" imgH="228600" progId="Equation.DSMT4">
                    <p:embed/>
                  </p:oleObj>
                </mc:Choice>
                <mc:Fallback>
                  <p:oleObj name="Equation" r:id="rId15" imgW="190440" imgH="228600" progId="Equation.DSMT4">
                    <p:embed/>
                    <p:pic>
                      <p:nvPicPr>
                        <p:cNvPr id="0" name="Object 2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17" y="1888"/>
                          <a:ext cx="120" cy="1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11697" name="Group 49"/>
          <p:cNvGrpSpPr>
            <a:grpSpLocks/>
          </p:cNvGrpSpPr>
          <p:nvPr/>
        </p:nvGrpSpPr>
        <p:grpSpPr bwMode="auto">
          <a:xfrm>
            <a:off x="1187450" y="2492375"/>
            <a:ext cx="563563" cy="609600"/>
            <a:chOff x="748" y="1570"/>
            <a:chExt cx="355" cy="384"/>
          </a:xfrm>
        </p:grpSpPr>
        <p:sp>
          <p:nvSpPr>
            <p:cNvPr id="411676" name="Line 28"/>
            <p:cNvSpPr>
              <a:spLocks noChangeShapeType="1"/>
            </p:cNvSpPr>
            <p:nvPr/>
          </p:nvSpPr>
          <p:spPr bwMode="auto">
            <a:xfrm flipV="1">
              <a:off x="793" y="1706"/>
              <a:ext cx="0" cy="1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1677" name="Line 29"/>
            <p:cNvSpPr>
              <a:spLocks noChangeShapeType="1"/>
            </p:cNvSpPr>
            <p:nvPr/>
          </p:nvSpPr>
          <p:spPr bwMode="auto">
            <a:xfrm>
              <a:off x="793" y="1888"/>
              <a:ext cx="18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411678" name="Object 30"/>
            <p:cNvGraphicFramePr>
              <a:graphicFrameLocks noChangeAspect="1"/>
            </p:cNvGraphicFramePr>
            <p:nvPr/>
          </p:nvGraphicFramePr>
          <p:xfrm>
            <a:off x="975" y="1842"/>
            <a:ext cx="128" cy="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11825" name="Equation" r:id="rId17" imgW="203040" imgH="177480" progId="Equation.DSMT4">
                    <p:embed/>
                  </p:oleObj>
                </mc:Choice>
                <mc:Fallback>
                  <p:oleObj name="Equation" r:id="rId17" imgW="203040" imgH="177480" progId="Equation.DSMT4">
                    <p:embed/>
                    <p:pic>
                      <p:nvPicPr>
                        <p:cNvPr id="0" name="Object 3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75" y="1842"/>
                          <a:ext cx="128" cy="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11679" name="Object 31"/>
            <p:cNvGraphicFramePr>
              <a:graphicFrameLocks noChangeAspect="1"/>
            </p:cNvGraphicFramePr>
            <p:nvPr/>
          </p:nvGraphicFramePr>
          <p:xfrm>
            <a:off x="748" y="1570"/>
            <a:ext cx="128" cy="1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11826" name="Equation" r:id="rId19" imgW="203040" imgH="228600" progId="Equation.DSMT4">
                    <p:embed/>
                  </p:oleObj>
                </mc:Choice>
                <mc:Fallback>
                  <p:oleObj name="Equation" r:id="rId19" imgW="203040" imgH="228600" progId="Equation.DSMT4">
                    <p:embed/>
                    <p:pic>
                      <p:nvPicPr>
                        <p:cNvPr id="0" name="Object 3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48" y="1570"/>
                          <a:ext cx="128" cy="1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11680" name="Text Box 32"/>
          <p:cNvSpPr txBox="1">
            <a:spLocks noChangeArrowheads="1"/>
          </p:cNvSpPr>
          <p:nvPr/>
        </p:nvSpPr>
        <p:spPr bwMode="auto">
          <a:xfrm>
            <a:off x="5724525" y="549275"/>
            <a:ext cx="30241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Zákony zachování hybnosti:</a:t>
            </a:r>
            <a:endParaRPr lang="cs-CZ" altLang="cs-CZ" sz="1600" b="0"/>
          </a:p>
        </p:txBody>
      </p:sp>
      <p:graphicFrame>
        <p:nvGraphicFramePr>
          <p:cNvPr id="411681" name="Object 33"/>
          <p:cNvGraphicFramePr>
            <a:graphicFrameLocks noChangeAspect="1"/>
          </p:cNvGraphicFramePr>
          <p:nvPr/>
        </p:nvGraphicFramePr>
        <p:xfrm>
          <a:off x="5884863" y="1412875"/>
          <a:ext cx="27178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827" name="Equation" r:id="rId21" imgW="2717640" imgH="571320" progId="Equation.DSMT4">
                  <p:embed/>
                </p:oleObj>
              </mc:Choice>
              <mc:Fallback>
                <p:oleObj name="Equation" r:id="rId21" imgW="2717640" imgH="571320" progId="Equation.DSMT4">
                  <p:embed/>
                  <p:pic>
                    <p:nvPicPr>
                      <p:cNvPr id="0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4863" y="1412875"/>
                        <a:ext cx="27178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1682" name="Text Box 34"/>
          <p:cNvSpPr txBox="1">
            <a:spLocks noChangeArrowheads="1"/>
          </p:cNvSpPr>
          <p:nvPr/>
        </p:nvSpPr>
        <p:spPr bwMode="auto">
          <a:xfrm>
            <a:off x="5724525" y="2060575"/>
            <a:ext cx="30241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po umocnění a sečtení:</a:t>
            </a:r>
            <a:endParaRPr lang="cs-CZ" altLang="cs-CZ" sz="1600" b="0"/>
          </a:p>
        </p:txBody>
      </p:sp>
      <p:graphicFrame>
        <p:nvGraphicFramePr>
          <p:cNvPr id="411683" name="Object 35"/>
          <p:cNvGraphicFramePr>
            <a:graphicFrameLocks noChangeAspect="1"/>
          </p:cNvGraphicFramePr>
          <p:nvPr/>
        </p:nvGraphicFramePr>
        <p:xfrm>
          <a:off x="5300663" y="2514600"/>
          <a:ext cx="36449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828" name="Equation" r:id="rId23" imgW="3644640" imgH="672840" progId="Equation.DSMT4">
                  <p:embed/>
                </p:oleObj>
              </mc:Choice>
              <mc:Fallback>
                <p:oleObj name="Equation" r:id="rId23" imgW="3644640" imgH="672840" progId="Equation.DSMT4">
                  <p:embed/>
                  <p:pic>
                    <p:nvPicPr>
                      <p:cNvPr id="0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0663" y="2514600"/>
                        <a:ext cx="3644900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1684" name="Line 36"/>
          <p:cNvSpPr>
            <a:spLocks noChangeShapeType="1"/>
          </p:cNvSpPr>
          <p:nvPr/>
        </p:nvSpPr>
        <p:spPr bwMode="auto">
          <a:xfrm>
            <a:off x="4932363" y="3284538"/>
            <a:ext cx="39608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11685" name="Text Box 37"/>
          <p:cNvSpPr txBox="1">
            <a:spLocks noChangeArrowheads="1"/>
          </p:cNvSpPr>
          <p:nvPr/>
        </p:nvSpPr>
        <p:spPr bwMode="auto">
          <a:xfrm>
            <a:off x="179388" y="3284538"/>
            <a:ext cx="6048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stejnou veličinu vypočítáme ze zákona zachování energie:</a:t>
            </a:r>
            <a:endParaRPr lang="cs-CZ" altLang="cs-CZ" sz="1600" b="0"/>
          </a:p>
        </p:txBody>
      </p:sp>
      <p:graphicFrame>
        <p:nvGraphicFramePr>
          <p:cNvPr id="411686" name="Object 38"/>
          <p:cNvGraphicFramePr>
            <a:graphicFrameLocks noChangeAspect="1"/>
          </p:cNvGraphicFramePr>
          <p:nvPr/>
        </p:nvGraphicFramePr>
        <p:xfrm>
          <a:off x="179388" y="3573463"/>
          <a:ext cx="48895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829" name="Equation" r:id="rId25" imgW="4889160" imgH="571320" progId="Equation.DSMT4">
                  <p:embed/>
                </p:oleObj>
              </mc:Choice>
              <mc:Fallback>
                <p:oleObj name="Equation" r:id="rId25" imgW="4889160" imgH="571320" progId="Equation.DSMT4">
                  <p:embed/>
                  <p:pic>
                    <p:nvPicPr>
                      <p:cNvPr id="0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3573463"/>
                        <a:ext cx="48895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1687" name="Text Box 39"/>
          <p:cNvSpPr txBox="1">
            <a:spLocks noChangeArrowheads="1"/>
          </p:cNvSpPr>
          <p:nvPr/>
        </p:nvSpPr>
        <p:spPr bwMode="auto">
          <a:xfrm>
            <a:off x="179388" y="4149725"/>
            <a:ext cx="6048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z relativistického vztahu pro hmotnost určíme rychlost:</a:t>
            </a:r>
            <a:endParaRPr lang="cs-CZ" altLang="cs-CZ" sz="1600" b="0"/>
          </a:p>
        </p:txBody>
      </p:sp>
      <p:graphicFrame>
        <p:nvGraphicFramePr>
          <p:cNvPr id="411688" name="Object 40"/>
          <p:cNvGraphicFramePr>
            <a:graphicFrameLocks noChangeAspect="1"/>
          </p:cNvGraphicFramePr>
          <p:nvPr/>
        </p:nvGraphicFramePr>
        <p:xfrm>
          <a:off x="179388" y="4508500"/>
          <a:ext cx="3581400" cy="1003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830" name="Equation" r:id="rId27" imgW="3581280" imgH="1002960" progId="Equation.DSMT4">
                  <p:embed/>
                </p:oleObj>
              </mc:Choice>
              <mc:Fallback>
                <p:oleObj name="Equation" r:id="rId27" imgW="3581280" imgH="1002960" progId="Equation.DSMT4">
                  <p:embed/>
                  <p:pic>
                    <p:nvPicPr>
                      <p:cNvPr id="0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4508500"/>
                        <a:ext cx="3581400" cy="1003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1689" name="Object 41"/>
          <p:cNvGraphicFramePr>
            <a:graphicFrameLocks noChangeAspect="1"/>
          </p:cNvGraphicFramePr>
          <p:nvPr/>
        </p:nvGraphicFramePr>
        <p:xfrm>
          <a:off x="4356100" y="4508500"/>
          <a:ext cx="4330700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831" name="Equation" r:id="rId29" imgW="4330440" imgH="698400" progId="Equation.DSMT4">
                  <p:embed/>
                </p:oleObj>
              </mc:Choice>
              <mc:Fallback>
                <p:oleObj name="Equation" r:id="rId29" imgW="4330440" imgH="698400" progId="Equation.DSMT4">
                  <p:embed/>
                  <p:pic>
                    <p:nvPicPr>
                      <p:cNvPr id="0" name="Object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56100" y="4508500"/>
                        <a:ext cx="4330700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1690" name="Freeform 42"/>
          <p:cNvSpPr>
            <a:spLocks/>
          </p:cNvSpPr>
          <p:nvPr/>
        </p:nvSpPr>
        <p:spPr bwMode="auto">
          <a:xfrm>
            <a:off x="2771775" y="5013325"/>
            <a:ext cx="2447925" cy="423863"/>
          </a:xfrm>
          <a:custGeom>
            <a:avLst/>
            <a:gdLst>
              <a:gd name="T0" fmla="*/ 0 w 1542"/>
              <a:gd name="T1" fmla="*/ 91 h 267"/>
              <a:gd name="T2" fmla="*/ 318 w 1542"/>
              <a:gd name="T3" fmla="*/ 250 h 267"/>
              <a:gd name="T4" fmla="*/ 1302 w 1542"/>
              <a:gd name="T5" fmla="*/ 194 h 267"/>
              <a:gd name="T6" fmla="*/ 1542 w 1542"/>
              <a:gd name="T7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42" h="267">
                <a:moveTo>
                  <a:pt x="0" y="91"/>
                </a:moveTo>
                <a:cubicBezTo>
                  <a:pt x="53" y="118"/>
                  <a:pt x="101" y="233"/>
                  <a:pt x="318" y="250"/>
                </a:cubicBezTo>
                <a:cubicBezTo>
                  <a:pt x="535" y="267"/>
                  <a:pt x="1098" y="236"/>
                  <a:pt x="1302" y="194"/>
                </a:cubicBezTo>
                <a:cubicBezTo>
                  <a:pt x="1506" y="152"/>
                  <a:pt x="1492" y="40"/>
                  <a:pt x="1542" y="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11691" name="Freeform 43"/>
          <p:cNvSpPr>
            <a:spLocks/>
          </p:cNvSpPr>
          <p:nvPr/>
        </p:nvSpPr>
        <p:spPr bwMode="auto">
          <a:xfrm>
            <a:off x="5219700" y="3571875"/>
            <a:ext cx="2665413" cy="1081088"/>
          </a:xfrm>
          <a:custGeom>
            <a:avLst/>
            <a:gdLst>
              <a:gd name="T0" fmla="*/ 0 w 1679"/>
              <a:gd name="T1" fmla="*/ 137 h 681"/>
              <a:gd name="T2" fmla="*/ 1270 w 1679"/>
              <a:gd name="T3" fmla="*/ 91 h 681"/>
              <a:gd name="T4" fmla="*/ 1679 w 1679"/>
              <a:gd name="T5" fmla="*/ 681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79" h="681">
                <a:moveTo>
                  <a:pt x="0" y="137"/>
                </a:moveTo>
                <a:cubicBezTo>
                  <a:pt x="495" y="68"/>
                  <a:pt x="990" y="0"/>
                  <a:pt x="1270" y="91"/>
                </a:cubicBezTo>
                <a:cubicBezTo>
                  <a:pt x="1550" y="182"/>
                  <a:pt x="1614" y="431"/>
                  <a:pt x="1679" y="681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11692" name="Object 44"/>
          <p:cNvGraphicFramePr>
            <a:graphicFrameLocks noChangeAspect="1"/>
          </p:cNvGraphicFramePr>
          <p:nvPr/>
        </p:nvGraphicFramePr>
        <p:xfrm>
          <a:off x="2592388" y="5805488"/>
          <a:ext cx="3683000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832" name="Equation" r:id="rId31" imgW="3682800" imgH="698400" progId="Equation.DSMT4">
                  <p:embed/>
                </p:oleObj>
              </mc:Choice>
              <mc:Fallback>
                <p:oleObj name="Equation" r:id="rId31" imgW="3682800" imgH="698400" progId="Equation.DSMT4">
                  <p:embed/>
                  <p:pic>
                    <p:nvPicPr>
                      <p:cNvPr id="0" name="Object 4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92388" y="5805488"/>
                        <a:ext cx="3683000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1693" name="Line 45"/>
          <p:cNvSpPr>
            <a:spLocks noChangeShapeType="1"/>
          </p:cNvSpPr>
          <p:nvPr/>
        </p:nvSpPr>
        <p:spPr bwMode="auto">
          <a:xfrm>
            <a:off x="2268538" y="6742113"/>
            <a:ext cx="43195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11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411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411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411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411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2" dur="500"/>
                                        <p:tgtEl>
                                          <p:spTgt spid="411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7" dur="500"/>
                                        <p:tgtEl>
                                          <p:spTgt spid="411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2" dur="500"/>
                                        <p:tgtEl>
                                          <p:spTgt spid="411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411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2" dur="500"/>
                                        <p:tgtEl>
                                          <p:spTgt spid="411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7" dur="500"/>
                                        <p:tgtEl>
                                          <p:spTgt spid="411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2" dur="500"/>
                                        <p:tgtEl>
                                          <p:spTgt spid="411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411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2" dur="500"/>
                                        <p:tgtEl>
                                          <p:spTgt spid="411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7" dur="500"/>
                                        <p:tgtEl>
                                          <p:spTgt spid="411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2" dur="500"/>
                                        <p:tgtEl>
                                          <p:spTgt spid="411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7" dur="500"/>
                                        <p:tgtEl>
                                          <p:spTgt spid="411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2" dur="500"/>
                                        <p:tgtEl>
                                          <p:spTgt spid="411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7" dur="500"/>
                                        <p:tgtEl>
                                          <p:spTgt spid="411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0" dur="500"/>
                                        <p:tgtEl>
                                          <p:spTgt spid="411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1680" grpId="0"/>
      <p:bldP spid="411682" grpId="0"/>
      <p:bldP spid="411684" grpId="0" animBg="1"/>
      <p:bldP spid="411685" grpId="0"/>
      <p:bldP spid="411687" grpId="0"/>
      <p:bldP spid="411690" grpId="0" animBg="1"/>
      <p:bldP spid="411691" grpId="0" animBg="1"/>
      <p:bldP spid="41169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13699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3. Comptonův jev (rozptyl)</a:t>
            </a:r>
          </a:p>
        </p:txBody>
      </p:sp>
      <p:graphicFrame>
        <p:nvGraphicFramePr>
          <p:cNvPr id="413700" name="Object 4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22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3702" name="Rectangle 6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3703" name="Rectangle 7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3719" name="Text Box 23"/>
          <p:cNvSpPr txBox="1">
            <a:spLocks noChangeArrowheads="1"/>
          </p:cNvSpPr>
          <p:nvPr/>
        </p:nvSpPr>
        <p:spPr bwMode="auto">
          <a:xfrm>
            <a:off x="179388" y="765175"/>
            <a:ext cx="58324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porovnání pravých stran podtržených rovnic:</a:t>
            </a:r>
            <a:endParaRPr lang="cs-CZ" altLang="cs-CZ" sz="1600" b="0"/>
          </a:p>
        </p:txBody>
      </p:sp>
      <p:graphicFrame>
        <p:nvGraphicFramePr>
          <p:cNvPr id="413731" name="Object 35"/>
          <p:cNvGraphicFramePr>
            <a:graphicFrameLocks noChangeAspect="1"/>
          </p:cNvGraphicFramePr>
          <p:nvPr/>
        </p:nvGraphicFramePr>
        <p:xfrm>
          <a:off x="1116013" y="1196975"/>
          <a:ext cx="60579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23" name="Equation" r:id="rId5" imgW="6057720" imgH="672840" progId="Equation.DSMT4">
                  <p:embed/>
                </p:oleObj>
              </mc:Choice>
              <mc:Fallback>
                <p:oleObj name="Equation" r:id="rId5" imgW="6057720" imgH="672840" progId="Equation.DSMT4">
                  <p:embed/>
                  <p:pic>
                    <p:nvPicPr>
                      <p:cNvPr id="0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1196975"/>
                        <a:ext cx="6057900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3733" name="Object 37"/>
          <p:cNvGraphicFramePr>
            <a:graphicFrameLocks noChangeAspect="1"/>
          </p:cNvGraphicFramePr>
          <p:nvPr/>
        </p:nvGraphicFramePr>
        <p:xfrm>
          <a:off x="1801813" y="2020888"/>
          <a:ext cx="46863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24" name="Equation" r:id="rId7" imgW="4686120" imgH="609480" progId="Equation.DSMT4">
                  <p:embed/>
                </p:oleObj>
              </mc:Choice>
              <mc:Fallback>
                <p:oleObj name="Equation" r:id="rId7" imgW="4686120" imgH="609480" progId="Equation.DSMT4">
                  <p:embed/>
                  <p:pic>
                    <p:nvPicPr>
                      <p:cNvPr id="0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01813" y="2020888"/>
                        <a:ext cx="46863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3734" name="Object 38"/>
          <p:cNvGraphicFramePr>
            <a:graphicFrameLocks noChangeAspect="1"/>
          </p:cNvGraphicFramePr>
          <p:nvPr/>
        </p:nvGraphicFramePr>
        <p:xfrm>
          <a:off x="1187450" y="3429000"/>
          <a:ext cx="6083300" cy="660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25" name="Equation" r:id="rId9" imgW="6083280" imgH="660240" progId="Equation.DSMT4">
                  <p:embed/>
                </p:oleObj>
              </mc:Choice>
              <mc:Fallback>
                <p:oleObj name="Equation" r:id="rId9" imgW="6083280" imgH="660240" progId="Equation.DSMT4">
                  <p:embed/>
                  <p:pic>
                    <p:nvPicPr>
                      <p:cNvPr id="0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7450" y="3429000"/>
                        <a:ext cx="6083300" cy="660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3735" name="Object 39"/>
          <p:cNvGraphicFramePr>
            <a:graphicFrameLocks noChangeAspect="1"/>
          </p:cNvGraphicFramePr>
          <p:nvPr/>
        </p:nvGraphicFramePr>
        <p:xfrm>
          <a:off x="2339975" y="2708275"/>
          <a:ext cx="3644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26" name="Equation" r:id="rId11" imgW="3644640" imgH="609480" progId="Equation.DSMT4">
                  <p:embed/>
                </p:oleObj>
              </mc:Choice>
              <mc:Fallback>
                <p:oleObj name="Equation" r:id="rId11" imgW="3644640" imgH="609480" progId="Equation.DSMT4">
                  <p:embed/>
                  <p:pic>
                    <p:nvPicPr>
                      <p:cNvPr id="0" name="Object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9975" y="2708275"/>
                        <a:ext cx="36449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3736" name="Object 40"/>
          <p:cNvGraphicFramePr>
            <a:graphicFrameLocks noChangeAspect="1"/>
          </p:cNvGraphicFramePr>
          <p:nvPr/>
        </p:nvGraphicFramePr>
        <p:xfrm>
          <a:off x="3052763" y="4265613"/>
          <a:ext cx="26416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27" name="Equation" r:id="rId13" imgW="2641320" imgH="571320" progId="Equation.DSMT4">
                  <p:embed/>
                </p:oleObj>
              </mc:Choice>
              <mc:Fallback>
                <p:oleObj name="Equation" r:id="rId13" imgW="2641320" imgH="571320" progId="Equation.DSMT4">
                  <p:embed/>
                  <p:pic>
                    <p:nvPicPr>
                      <p:cNvPr id="0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52763" y="4265613"/>
                        <a:ext cx="26416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3737" name="Object 41"/>
          <p:cNvGraphicFramePr>
            <a:graphicFrameLocks noChangeAspect="1"/>
          </p:cNvGraphicFramePr>
          <p:nvPr/>
        </p:nvGraphicFramePr>
        <p:xfrm>
          <a:off x="831850" y="4868863"/>
          <a:ext cx="236220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28" name="Equation" r:id="rId15" imgW="2361960" imgH="634680" progId="Equation.DSMT4">
                  <p:embed/>
                </p:oleObj>
              </mc:Choice>
              <mc:Fallback>
                <p:oleObj name="Equation" r:id="rId15" imgW="2361960" imgH="634680" progId="Equation.DSMT4">
                  <p:embed/>
                  <p:pic>
                    <p:nvPicPr>
                      <p:cNvPr id="0" name="Object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1850" y="4868863"/>
                        <a:ext cx="2362200" cy="6350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3738" name="Object 42"/>
          <p:cNvGraphicFramePr>
            <a:graphicFrameLocks noChangeAspect="1"/>
          </p:cNvGraphicFramePr>
          <p:nvPr/>
        </p:nvGraphicFramePr>
        <p:xfrm>
          <a:off x="3851275" y="4868863"/>
          <a:ext cx="44196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29" name="Equation" r:id="rId17" imgW="4419360" imgH="622080" progId="Equation.DSMT4">
                  <p:embed/>
                </p:oleObj>
              </mc:Choice>
              <mc:Fallback>
                <p:oleObj name="Equation" r:id="rId17" imgW="4419360" imgH="622080" progId="Equation.DSMT4">
                  <p:embed/>
                  <p:pic>
                    <p:nvPicPr>
                      <p:cNvPr id="0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51275" y="4868863"/>
                        <a:ext cx="44196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3739" name="Object 43"/>
          <p:cNvGraphicFramePr>
            <a:graphicFrameLocks noChangeAspect="1"/>
          </p:cNvGraphicFramePr>
          <p:nvPr/>
        </p:nvGraphicFramePr>
        <p:xfrm>
          <a:off x="1041400" y="5734050"/>
          <a:ext cx="194310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30" name="Equation" r:id="rId19" imgW="1942920" imgH="634680" progId="Equation.DSMT4">
                  <p:embed/>
                </p:oleObj>
              </mc:Choice>
              <mc:Fallback>
                <p:oleObj name="Equation" r:id="rId19" imgW="1942920" imgH="634680" progId="Equation.DSMT4">
                  <p:embed/>
                  <p:pic>
                    <p:nvPicPr>
                      <p:cNvPr id="0" name="Object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1400" y="5734050"/>
                        <a:ext cx="1943100" cy="6350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3740" name="Object 44"/>
          <p:cNvGraphicFramePr>
            <a:graphicFrameLocks noChangeAspect="1"/>
          </p:cNvGraphicFramePr>
          <p:nvPr/>
        </p:nvGraphicFramePr>
        <p:xfrm>
          <a:off x="4140200" y="5661025"/>
          <a:ext cx="48260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31" name="Equation" r:id="rId21" imgW="482400" imgH="634680" progId="Equation.DSMT4">
                  <p:embed/>
                </p:oleObj>
              </mc:Choice>
              <mc:Fallback>
                <p:oleObj name="Equation" r:id="rId21" imgW="482400" imgH="634680" progId="Equation.DSMT4">
                  <p:embed/>
                  <p:pic>
                    <p:nvPicPr>
                      <p:cNvPr id="0" name="Object 4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40200" y="5661025"/>
                        <a:ext cx="482600" cy="635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3741" name="Text Box 45"/>
          <p:cNvSpPr txBox="1">
            <a:spLocks noChangeArrowheads="1"/>
          </p:cNvSpPr>
          <p:nvPr/>
        </p:nvSpPr>
        <p:spPr bwMode="auto">
          <a:xfrm>
            <a:off x="4859338" y="5805488"/>
            <a:ext cx="37449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Comptonova vlnová délka elektronu</a:t>
            </a:r>
            <a:endParaRPr lang="cs-CZ" altLang="cs-CZ" sz="1600" b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413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13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13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13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13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13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13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3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13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13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37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137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13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13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13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13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13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13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13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137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137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413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13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13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13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137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137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413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5" dur="500"/>
                                        <p:tgtEl>
                                          <p:spTgt spid="413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3719" grpId="0"/>
      <p:bldP spid="41374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14723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4. Vlnové vlastnosti částic</a:t>
            </a:r>
          </a:p>
        </p:txBody>
      </p:sp>
      <p:graphicFrame>
        <p:nvGraphicFramePr>
          <p:cNvPr id="414724" name="Object 4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758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4725" name="Rectangle 5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4726" name="Rectangle 6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4727" name="Text Box 7"/>
          <p:cNvSpPr txBox="1">
            <a:spLocks noChangeArrowheads="1"/>
          </p:cNvSpPr>
          <p:nvPr/>
        </p:nvSpPr>
        <p:spPr bwMode="auto">
          <a:xfrm>
            <a:off x="179388" y="765175"/>
            <a:ext cx="864076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 dirty="0"/>
              <a:t>1927 </a:t>
            </a:r>
            <a:r>
              <a:rPr lang="cs-CZ" altLang="cs-CZ" sz="1600" dirty="0" err="1"/>
              <a:t>Davisson</a:t>
            </a:r>
            <a:r>
              <a:rPr lang="cs-CZ" altLang="cs-CZ" sz="1600" dirty="0"/>
              <a:t>, </a:t>
            </a:r>
            <a:r>
              <a:rPr lang="cs-CZ" altLang="cs-CZ" sz="1600" dirty="0" err="1" smtClean="0"/>
              <a:t>Germer</a:t>
            </a:r>
            <a:r>
              <a:rPr lang="cs-CZ" altLang="cs-CZ" sz="1600" dirty="0" smtClean="0"/>
              <a:t> (NC 1937): </a:t>
            </a:r>
            <a:r>
              <a:rPr lang="cs-CZ" altLang="cs-CZ" sz="1600" dirty="0"/>
              <a:t>interference elektronů po odrazu na krystalových rovinách se řídí stejným zákonem, jako při pokusu s rentgenovým </a:t>
            </a:r>
            <a:r>
              <a:rPr lang="cs-CZ" altLang="cs-CZ" sz="1600" dirty="0" smtClean="0"/>
              <a:t>zářením. Elektrony mají vlnovou délku odpovídající tzv. de </a:t>
            </a:r>
            <a:r>
              <a:rPr lang="cs-CZ" altLang="cs-CZ" sz="1600" dirty="0" err="1" smtClean="0"/>
              <a:t>Broglieho</a:t>
            </a:r>
            <a:r>
              <a:rPr lang="cs-CZ" altLang="cs-CZ" sz="1600" dirty="0" smtClean="0"/>
              <a:t> hypotéze (viz dále). </a:t>
            </a:r>
            <a:endParaRPr lang="cs-CZ" altLang="cs-CZ" sz="1600" b="0" dirty="0"/>
          </a:p>
        </p:txBody>
      </p:sp>
      <p:sp>
        <p:nvSpPr>
          <p:cNvPr id="414737" name="Text Box 17"/>
          <p:cNvSpPr txBox="1">
            <a:spLocks noChangeArrowheads="1"/>
          </p:cNvSpPr>
          <p:nvPr/>
        </p:nvSpPr>
        <p:spPr bwMode="auto">
          <a:xfrm>
            <a:off x="395288" y="5516563"/>
            <a:ext cx="31686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Clinton Davisson (1881-1958), lester Germer (1896-1971)</a:t>
            </a:r>
            <a:endParaRPr lang="cs-CZ" altLang="cs-CZ" sz="1600" b="0"/>
          </a:p>
        </p:txBody>
      </p:sp>
      <p:pic>
        <p:nvPicPr>
          <p:cNvPr id="414741" name="Picture 21" descr="davisson3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6176" y="1640156"/>
            <a:ext cx="2448074" cy="20301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4743" name="Picture 23" descr="davge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557338"/>
            <a:ext cx="3181350" cy="3228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4747" name="Picture 27" descr="2-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5176" y="3716338"/>
            <a:ext cx="2808287" cy="849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4749" name="Picture 29" descr="3-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5963" y="4714875"/>
            <a:ext cx="2857500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414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14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14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14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147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147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14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4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4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14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14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147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147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727" grpId="0"/>
      <p:bldP spid="41473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15747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3. 4. Vlnové vlastnosti částic</a:t>
            </a:r>
          </a:p>
        </p:txBody>
      </p:sp>
      <p:graphicFrame>
        <p:nvGraphicFramePr>
          <p:cNvPr id="415748" name="Object 4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845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5749" name="Rectangle 5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5750" name="Rectangle 6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5751" name="Text Box 7"/>
          <p:cNvSpPr txBox="1">
            <a:spLocks noChangeArrowheads="1"/>
          </p:cNvSpPr>
          <p:nvPr/>
        </p:nvSpPr>
        <p:spPr bwMode="auto">
          <a:xfrm>
            <a:off x="179388" y="765175"/>
            <a:ext cx="86407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Vulfova-Braggova podmínka pro maximum interference s rentgenovým zářením:</a:t>
            </a:r>
            <a:endParaRPr lang="cs-CZ" altLang="cs-CZ" sz="1600" b="0"/>
          </a:p>
        </p:txBody>
      </p:sp>
      <p:graphicFrame>
        <p:nvGraphicFramePr>
          <p:cNvPr id="415757" name="Object 13"/>
          <p:cNvGraphicFramePr>
            <a:graphicFrameLocks noChangeAspect="1"/>
          </p:cNvGraphicFramePr>
          <p:nvPr/>
        </p:nvGraphicFramePr>
        <p:xfrm>
          <a:off x="4787900" y="1341438"/>
          <a:ext cx="13716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846" name="Equation" r:id="rId5" imgW="1371600" imgH="291960" progId="Equation.DSMT4">
                  <p:embed/>
                </p:oleObj>
              </mc:Choice>
              <mc:Fallback>
                <p:oleObj name="Equation" r:id="rId5" imgW="1371600" imgH="291960" progId="Equation.DSMT4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87900" y="1341438"/>
                        <a:ext cx="13716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5768" name="Line 24"/>
          <p:cNvSpPr>
            <a:spLocks noChangeShapeType="1"/>
          </p:cNvSpPr>
          <p:nvPr/>
        </p:nvSpPr>
        <p:spPr bwMode="auto">
          <a:xfrm>
            <a:off x="4211638" y="2205038"/>
            <a:ext cx="0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pSp>
        <p:nvGrpSpPr>
          <p:cNvPr id="415801" name="Group 57"/>
          <p:cNvGrpSpPr>
            <a:grpSpLocks/>
          </p:cNvGrpSpPr>
          <p:nvPr/>
        </p:nvGrpSpPr>
        <p:grpSpPr bwMode="auto">
          <a:xfrm>
            <a:off x="900113" y="2166938"/>
            <a:ext cx="3384550" cy="723900"/>
            <a:chOff x="567" y="1365"/>
            <a:chExt cx="2132" cy="456"/>
          </a:xfrm>
        </p:grpSpPr>
        <p:sp>
          <p:nvSpPr>
            <p:cNvPr id="415758" name="Line 14"/>
            <p:cNvSpPr>
              <a:spLocks noChangeShapeType="1"/>
            </p:cNvSpPr>
            <p:nvPr/>
          </p:nvSpPr>
          <p:spPr bwMode="auto">
            <a:xfrm>
              <a:off x="567" y="1389"/>
              <a:ext cx="21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59" name="Line 15"/>
            <p:cNvSpPr>
              <a:spLocks noChangeShapeType="1"/>
            </p:cNvSpPr>
            <p:nvPr/>
          </p:nvSpPr>
          <p:spPr bwMode="auto">
            <a:xfrm>
              <a:off x="567" y="1797"/>
              <a:ext cx="21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72" name="Oval 28"/>
            <p:cNvSpPr>
              <a:spLocks noChangeArrowheads="1"/>
            </p:cNvSpPr>
            <p:nvPr/>
          </p:nvSpPr>
          <p:spPr bwMode="auto">
            <a:xfrm>
              <a:off x="1586" y="1365"/>
              <a:ext cx="48" cy="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73" name="Oval 29"/>
            <p:cNvSpPr>
              <a:spLocks noChangeArrowheads="1"/>
            </p:cNvSpPr>
            <p:nvPr/>
          </p:nvSpPr>
          <p:spPr bwMode="auto">
            <a:xfrm>
              <a:off x="1587" y="1771"/>
              <a:ext cx="48" cy="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74" name="Oval 30"/>
            <p:cNvSpPr>
              <a:spLocks noChangeArrowheads="1"/>
            </p:cNvSpPr>
            <p:nvPr/>
          </p:nvSpPr>
          <p:spPr bwMode="auto">
            <a:xfrm>
              <a:off x="1247" y="1365"/>
              <a:ext cx="48" cy="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75" name="Oval 31"/>
            <p:cNvSpPr>
              <a:spLocks noChangeArrowheads="1"/>
            </p:cNvSpPr>
            <p:nvPr/>
          </p:nvSpPr>
          <p:spPr bwMode="auto">
            <a:xfrm>
              <a:off x="930" y="1365"/>
              <a:ext cx="48" cy="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76" name="Oval 32"/>
            <p:cNvSpPr>
              <a:spLocks noChangeArrowheads="1"/>
            </p:cNvSpPr>
            <p:nvPr/>
          </p:nvSpPr>
          <p:spPr bwMode="auto">
            <a:xfrm>
              <a:off x="1927" y="1365"/>
              <a:ext cx="48" cy="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77" name="Oval 33"/>
            <p:cNvSpPr>
              <a:spLocks noChangeArrowheads="1"/>
            </p:cNvSpPr>
            <p:nvPr/>
          </p:nvSpPr>
          <p:spPr bwMode="auto">
            <a:xfrm>
              <a:off x="2245" y="1365"/>
              <a:ext cx="48" cy="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78" name="Oval 34"/>
            <p:cNvSpPr>
              <a:spLocks noChangeArrowheads="1"/>
            </p:cNvSpPr>
            <p:nvPr/>
          </p:nvSpPr>
          <p:spPr bwMode="auto">
            <a:xfrm>
              <a:off x="930" y="1773"/>
              <a:ext cx="48" cy="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79" name="Oval 35"/>
            <p:cNvSpPr>
              <a:spLocks noChangeArrowheads="1"/>
            </p:cNvSpPr>
            <p:nvPr/>
          </p:nvSpPr>
          <p:spPr bwMode="auto">
            <a:xfrm>
              <a:off x="1247" y="1773"/>
              <a:ext cx="48" cy="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80" name="Oval 36"/>
            <p:cNvSpPr>
              <a:spLocks noChangeArrowheads="1"/>
            </p:cNvSpPr>
            <p:nvPr/>
          </p:nvSpPr>
          <p:spPr bwMode="auto">
            <a:xfrm>
              <a:off x="1927" y="1773"/>
              <a:ext cx="48" cy="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81" name="Oval 37"/>
            <p:cNvSpPr>
              <a:spLocks noChangeArrowheads="1"/>
            </p:cNvSpPr>
            <p:nvPr/>
          </p:nvSpPr>
          <p:spPr bwMode="auto">
            <a:xfrm>
              <a:off x="2245" y="1773"/>
              <a:ext cx="48" cy="4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415802" name="Group 58"/>
          <p:cNvGrpSpPr>
            <a:grpSpLocks/>
          </p:cNvGrpSpPr>
          <p:nvPr/>
        </p:nvGrpSpPr>
        <p:grpSpPr bwMode="auto">
          <a:xfrm>
            <a:off x="827088" y="1412875"/>
            <a:ext cx="1728787" cy="1439863"/>
            <a:chOff x="521" y="890"/>
            <a:chExt cx="1089" cy="907"/>
          </a:xfrm>
        </p:grpSpPr>
        <p:sp>
          <p:nvSpPr>
            <p:cNvPr id="415760" name="Line 16"/>
            <p:cNvSpPr>
              <a:spLocks noChangeShapeType="1"/>
            </p:cNvSpPr>
            <p:nvPr/>
          </p:nvSpPr>
          <p:spPr bwMode="auto">
            <a:xfrm>
              <a:off x="521" y="890"/>
              <a:ext cx="1089" cy="4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62" name="Line 18"/>
            <p:cNvSpPr>
              <a:spLocks noChangeShapeType="1"/>
            </p:cNvSpPr>
            <p:nvPr/>
          </p:nvSpPr>
          <p:spPr bwMode="auto">
            <a:xfrm>
              <a:off x="521" y="1298"/>
              <a:ext cx="1089" cy="4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69" name="Arc 25"/>
            <p:cNvSpPr>
              <a:spLocks/>
            </p:cNvSpPr>
            <p:nvPr/>
          </p:nvSpPr>
          <p:spPr bwMode="auto">
            <a:xfrm flipH="1">
              <a:off x="1020" y="1150"/>
              <a:ext cx="590" cy="239"/>
            </a:xfrm>
            <a:custGeom>
              <a:avLst/>
              <a:gdLst>
                <a:gd name="G0" fmla="+- 0 0 0"/>
                <a:gd name="G1" fmla="+- 8735 0 0"/>
                <a:gd name="G2" fmla="+- 21600 0 0"/>
                <a:gd name="T0" fmla="*/ 19755 w 21600"/>
                <a:gd name="T1" fmla="*/ 0 h 8735"/>
                <a:gd name="T2" fmla="*/ 21600 w 21600"/>
                <a:gd name="T3" fmla="*/ 8735 h 8735"/>
                <a:gd name="T4" fmla="*/ 0 w 21600"/>
                <a:gd name="T5" fmla="*/ 8735 h 8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8735" fill="none" extrusionOk="0">
                  <a:moveTo>
                    <a:pt x="19754" y="0"/>
                  </a:moveTo>
                  <a:cubicBezTo>
                    <a:pt x="20971" y="2751"/>
                    <a:pt x="21600" y="5726"/>
                    <a:pt x="21600" y="8735"/>
                  </a:cubicBezTo>
                </a:path>
                <a:path w="21600" h="8735" stroke="0" extrusionOk="0">
                  <a:moveTo>
                    <a:pt x="19754" y="0"/>
                  </a:moveTo>
                  <a:cubicBezTo>
                    <a:pt x="20971" y="2751"/>
                    <a:pt x="21600" y="5726"/>
                    <a:pt x="21600" y="8735"/>
                  </a:cubicBezTo>
                  <a:lnTo>
                    <a:pt x="0" y="8735"/>
                  </a:lnTo>
                  <a:close/>
                </a:path>
              </a:pathLst>
            </a:custGeom>
            <a:noFill/>
            <a:ln w="9525">
              <a:solidFill>
                <a:srgbClr val="F4FA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415783" name="Object 39"/>
            <p:cNvGraphicFramePr>
              <a:graphicFrameLocks noChangeAspect="1"/>
            </p:cNvGraphicFramePr>
            <p:nvPr/>
          </p:nvGraphicFramePr>
          <p:xfrm>
            <a:off x="1111" y="1228"/>
            <a:ext cx="120" cy="1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15847" name="Equation" r:id="rId7" imgW="190440" imgH="215640" progId="Equation.DSMT4">
                    <p:embed/>
                  </p:oleObj>
                </mc:Choice>
                <mc:Fallback>
                  <p:oleObj name="Equation" r:id="rId7" imgW="190440" imgH="215640" progId="Equation.DSMT4">
                    <p:embed/>
                    <p:pic>
                      <p:nvPicPr>
                        <p:cNvPr id="0" name="Object 3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111" y="1228"/>
                          <a:ext cx="120" cy="1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15787" name="Text Box 43"/>
          <p:cNvSpPr txBox="1">
            <a:spLocks noChangeArrowheads="1"/>
          </p:cNvSpPr>
          <p:nvPr/>
        </p:nvSpPr>
        <p:spPr bwMode="auto">
          <a:xfrm>
            <a:off x="3924300" y="2349500"/>
            <a:ext cx="431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 i="1">
                <a:solidFill>
                  <a:srgbClr val="F4FA08"/>
                </a:solidFill>
              </a:rPr>
              <a:t>d</a:t>
            </a:r>
          </a:p>
        </p:txBody>
      </p:sp>
      <p:graphicFrame>
        <p:nvGraphicFramePr>
          <p:cNvPr id="415788" name="Object 44"/>
          <p:cNvGraphicFramePr>
            <a:graphicFrameLocks noChangeAspect="1"/>
          </p:cNvGraphicFramePr>
          <p:nvPr/>
        </p:nvGraphicFramePr>
        <p:xfrm>
          <a:off x="6804025" y="1412875"/>
          <a:ext cx="1905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848" name="Equation" r:id="rId9" imgW="190440" imgH="177480" progId="Equation.DSMT4">
                  <p:embed/>
                </p:oleObj>
              </mc:Choice>
              <mc:Fallback>
                <p:oleObj name="Equation" r:id="rId9" imgW="190440" imgH="177480" progId="Equation.DSMT4">
                  <p:embed/>
                  <p:pic>
                    <p:nvPicPr>
                      <p:cNvPr id="0" name="Object 4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04025" y="1412875"/>
                        <a:ext cx="190500" cy="17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5789" name="Text Box 45"/>
          <p:cNvSpPr txBox="1">
            <a:spLocks noChangeArrowheads="1"/>
          </p:cNvSpPr>
          <p:nvPr/>
        </p:nvSpPr>
        <p:spPr bwMode="auto">
          <a:xfrm>
            <a:off x="7092950" y="1306513"/>
            <a:ext cx="1800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pořadí maxima</a:t>
            </a:r>
          </a:p>
        </p:txBody>
      </p:sp>
      <p:grpSp>
        <p:nvGrpSpPr>
          <p:cNvPr id="415804" name="Group 60"/>
          <p:cNvGrpSpPr>
            <a:grpSpLocks/>
          </p:cNvGrpSpPr>
          <p:nvPr/>
        </p:nvGrpSpPr>
        <p:grpSpPr bwMode="auto">
          <a:xfrm>
            <a:off x="1835150" y="1412875"/>
            <a:ext cx="2449513" cy="1920875"/>
            <a:chOff x="1156" y="890"/>
            <a:chExt cx="1543" cy="1210"/>
          </a:xfrm>
        </p:grpSpPr>
        <p:grpSp>
          <p:nvGrpSpPr>
            <p:cNvPr id="415803" name="Group 59"/>
            <p:cNvGrpSpPr>
              <a:grpSpLocks/>
            </p:cNvGrpSpPr>
            <p:nvPr/>
          </p:nvGrpSpPr>
          <p:grpSpPr bwMode="auto">
            <a:xfrm>
              <a:off x="1610" y="890"/>
              <a:ext cx="1089" cy="1089"/>
              <a:chOff x="1610" y="890"/>
              <a:chExt cx="1089" cy="1089"/>
            </a:xfrm>
          </p:grpSpPr>
          <p:sp>
            <p:nvSpPr>
              <p:cNvPr id="415763" name="Line 19"/>
              <p:cNvSpPr>
                <a:spLocks noChangeShapeType="1"/>
              </p:cNvSpPr>
              <p:nvPr/>
            </p:nvSpPr>
            <p:spPr bwMode="auto">
              <a:xfrm flipH="1">
                <a:off x="1610" y="1298"/>
                <a:ext cx="1089" cy="49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15764" name="Line 20"/>
              <p:cNvSpPr>
                <a:spLocks noChangeShapeType="1"/>
              </p:cNvSpPr>
              <p:nvPr/>
            </p:nvSpPr>
            <p:spPr bwMode="auto">
              <a:xfrm flipH="1">
                <a:off x="1610" y="890"/>
                <a:ext cx="1089" cy="49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15765" name="Line 21"/>
              <p:cNvSpPr>
                <a:spLocks noChangeShapeType="1"/>
              </p:cNvSpPr>
              <p:nvPr/>
            </p:nvSpPr>
            <p:spPr bwMode="auto">
              <a:xfrm>
                <a:off x="1610" y="1117"/>
                <a:ext cx="0" cy="8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sp>
          <p:nvSpPr>
            <p:cNvPr id="415766" name="Line 22"/>
            <p:cNvSpPr>
              <a:spLocks noChangeShapeType="1"/>
            </p:cNvSpPr>
            <p:nvPr/>
          </p:nvSpPr>
          <p:spPr bwMode="auto">
            <a:xfrm flipH="1">
              <a:off x="1427" y="1389"/>
              <a:ext cx="183" cy="317"/>
            </a:xfrm>
            <a:prstGeom prst="line">
              <a:avLst/>
            </a:prstGeom>
            <a:noFill/>
            <a:ln w="9525">
              <a:solidFill>
                <a:srgbClr val="F4FA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67" name="Line 23"/>
            <p:cNvSpPr>
              <a:spLocks noChangeShapeType="1"/>
            </p:cNvSpPr>
            <p:nvPr/>
          </p:nvSpPr>
          <p:spPr bwMode="auto">
            <a:xfrm>
              <a:off x="1610" y="1389"/>
              <a:ext cx="183" cy="317"/>
            </a:xfrm>
            <a:prstGeom prst="line">
              <a:avLst/>
            </a:prstGeom>
            <a:noFill/>
            <a:ln w="9525">
              <a:solidFill>
                <a:srgbClr val="F4FA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70" name="Arc 26"/>
            <p:cNvSpPr>
              <a:spLocks/>
            </p:cNvSpPr>
            <p:nvPr/>
          </p:nvSpPr>
          <p:spPr bwMode="auto">
            <a:xfrm flipH="1">
              <a:off x="1519" y="1389"/>
              <a:ext cx="91" cy="181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10452 w 10452"/>
                <a:gd name="T1" fmla="*/ 18903 h 21598"/>
                <a:gd name="T2" fmla="*/ 314 w 10452"/>
                <a:gd name="T3" fmla="*/ 21598 h 21598"/>
                <a:gd name="T4" fmla="*/ 0 w 10452"/>
                <a:gd name="T5" fmla="*/ 0 h 2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52" h="21598" fill="none" extrusionOk="0">
                  <a:moveTo>
                    <a:pt x="10451" y="18902"/>
                  </a:moveTo>
                  <a:cubicBezTo>
                    <a:pt x="7345" y="20620"/>
                    <a:pt x="3863" y="21546"/>
                    <a:pt x="313" y="21597"/>
                  </a:cubicBezTo>
                </a:path>
                <a:path w="10452" h="21598" stroke="0" extrusionOk="0">
                  <a:moveTo>
                    <a:pt x="10451" y="18902"/>
                  </a:moveTo>
                  <a:cubicBezTo>
                    <a:pt x="7345" y="20620"/>
                    <a:pt x="3863" y="21546"/>
                    <a:pt x="313" y="2159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F4FA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84" name="AutoShape 40"/>
            <p:cNvSpPr>
              <a:spLocks/>
            </p:cNvSpPr>
            <p:nvPr/>
          </p:nvSpPr>
          <p:spPr bwMode="auto">
            <a:xfrm rot="-3921797">
              <a:off x="1467" y="1699"/>
              <a:ext cx="44" cy="201"/>
            </a:xfrm>
            <a:prstGeom prst="leftBrace">
              <a:avLst>
                <a:gd name="adj1" fmla="val 38068"/>
                <a:gd name="adj2" fmla="val 50222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85" name="AutoShape 41"/>
            <p:cNvSpPr>
              <a:spLocks/>
            </p:cNvSpPr>
            <p:nvPr/>
          </p:nvSpPr>
          <p:spPr bwMode="auto">
            <a:xfrm rot="3921797" flipH="1">
              <a:off x="1708" y="1700"/>
              <a:ext cx="44" cy="201"/>
            </a:xfrm>
            <a:prstGeom prst="leftBrace">
              <a:avLst>
                <a:gd name="adj1" fmla="val 38068"/>
                <a:gd name="adj2" fmla="val 50222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5786" name="Text Box 42"/>
            <p:cNvSpPr txBox="1">
              <a:spLocks noChangeArrowheads="1"/>
            </p:cNvSpPr>
            <p:nvPr/>
          </p:nvSpPr>
          <p:spPr bwMode="auto">
            <a:xfrm>
              <a:off x="1156" y="1888"/>
              <a:ext cx="1316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  <a:buFont typeface="Wingdings" pitchFamily="2" charset="2"/>
                <a:buNone/>
              </a:pPr>
              <a:r>
                <a:rPr lang="cs-CZ" altLang="cs-CZ" sz="1600"/>
                <a:t>dráhové zpoždění</a:t>
              </a:r>
            </a:p>
          </p:txBody>
        </p:sp>
        <p:sp>
          <p:nvSpPr>
            <p:cNvPr id="415790" name="Freeform 46"/>
            <p:cNvSpPr>
              <a:spLocks/>
            </p:cNvSpPr>
            <p:nvPr/>
          </p:nvSpPr>
          <p:spPr bwMode="auto">
            <a:xfrm>
              <a:off x="1247" y="1298"/>
              <a:ext cx="318" cy="227"/>
            </a:xfrm>
            <a:custGeom>
              <a:avLst/>
              <a:gdLst>
                <a:gd name="T0" fmla="*/ 0 w 318"/>
                <a:gd name="T1" fmla="*/ 0 h 227"/>
                <a:gd name="T2" fmla="*/ 182 w 318"/>
                <a:gd name="T3" fmla="*/ 182 h 227"/>
                <a:gd name="T4" fmla="*/ 318 w 318"/>
                <a:gd name="T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8" h="227">
                  <a:moveTo>
                    <a:pt x="0" y="0"/>
                  </a:moveTo>
                  <a:cubicBezTo>
                    <a:pt x="64" y="72"/>
                    <a:pt x="129" y="144"/>
                    <a:pt x="182" y="182"/>
                  </a:cubicBezTo>
                  <a:cubicBezTo>
                    <a:pt x="235" y="220"/>
                    <a:pt x="276" y="223"/>
                    <a:pt x="318" y="2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415791" name="Text Box 47"/>
          <p:cNvSpPr txBox="1">
            <a:spLocks noChangeArrowheads="1"/>
          </p:cNvSpPr>
          <p:nvPr/>
        </p:nvSpPr>
        <p:spPr bwMode="auto">
          <a:xfrm>
            <a:off x="4572000" y="1844675"/>
            <a:ext cx="4464050" cy="155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4572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1pPr>
            <a:lvl2pPr marL="9144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3716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8288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2860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7432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6pPr>
            <a:lvl7pPr marL="32004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6576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8pPr>
            <a:lvl9pPr marL="41148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>
                <a:latin typeface="Arial" charset="0"/>
              </a:rPr>
              <a:t>měření spekter: </a:t>
            </a:r>
          </a:p>
          <a:p>
            <a:pPr>
              <a:spcBef>
                <a:spcPct val="50000"/>
              </a:spcBef>
              <a:buFont typeface="Wingdings" pitchFamily="2" charset="2"/>
              <a:buAutoNum type="alphaLcParenR"/>
            </a:pPr>
            <a:r>
              <a:rPr lang="cs-CZ" altLang="cs-CZ" sz="1600">
                <a:latin typeface="Arial" charset="0"/>
              </a:rPr>
              <a:t>otáčení krystalu při konstantní energii elektronu</a:t>
            </a:r>
          </a:p>
          <a:p>
            <a:pPr>
              <a:spcBef>
                <a:spcPct val="50000"/>
              </a:spcBef>
              <a:buFont typeface="Wingdings" pitchFamily="2" charset="2"/>
              <a:buAutoNum type="alphaLcParenR"/>
            </a:pPr>
            <a:r>
              <a:rPr lang="cs-CZ" altLang="cs-CZ" sz="1600">
                <a:latin typeface="Arial" charset="0"/>
              </a:rPr>
              <a:t>změna energie elektronu při konstantním úhlu</a:t>
            </a:r>
          </a:p>
        </p:txBody>
      </p:sp>
      <p:sp>
        <p:nvSpPr>
          <p:cNvPr id="415793" name="Text Box 49"/>
          <p:cNvSpPr txBox="1">
            <a:spLocks noChangeArrowheads="1"/>
          </p:cNvSpPr>
          <p:nvPr/>
        </p:nvSpPr>
        <p:spPr bwMode="auto">
          <a:xfrm>
            <a:off x="395288" y="3573463"/>
            <a:ext cx="3889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zavedení vlnové délky pro částice:</a:t>
            </a:r>
          </a:p>
        </p:txBody>
      </p:sp>
      <p:sp>
        <p:nvSpPr>
          <p:cNvPr id="415795" name="Text Box 51"/>
          <p:cNvSpPr txBox="1">
            <a:spLocks noChangeArrowheads="1"/>
          </p:cNvSpPr>
          <p:nvPr/>
        </p:nvSpPr>
        <p:spPr bwMode="auto">
          <a:xfrm>
            <a:off x="3203575" y="4797152"/>
            <a:ext cx="561657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dirty="0"/>
              <a:t>de </a:t>
            </a:r>
            <a:r>
              <a:rPr lang="cs-CZ" altLang="cs-CZ" dirty="0" err="1"/>
              <a:t>Broglieova</a:t>
            </a:r>
            <a:r>
              <a:rPr lang="cs-CZ" altLang="cs-CZ" dirty="0"/>
              <a:t> vlnová délka </a:t>
            </a:r>
            <a:r>
              <a:rPr lang="cs-CZ" altLang="cs-CZ" dirty="0" smtClean="0"/>
              <a:t>částice (již 1924)</a:t>
            </a:r>
            <a:endParaRPr lang="cs-CZ" altLang="cs-CZ" dirty="0"/>
          </a:p>
        </p:txBody>
      </p:sp>
      <p:pic>
        <p:nvPicPr>
          <p:cNvPr id="415797" name="Picture 53" descr="broglie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4005263"/>
            <a:ext cx="1995487" cy="27638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5798" name="Text Box 54"/>
          <p:cNvSpPr txBox="1">
            <a:spLocks noChangeArrowheads="1"/>
          </p:cNvSpPr>
          <p:nvPr/>
        </p:nvSpPr>
        <p:spPr bwMode="auto">
          <a:xfrm>
            <a:off x="2339975" y="6165850"/>
            <a:ext cx="38893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Louis Victor Pierre Raymond duc de Broglie (1892-1987)</a:t>
            </a:r>
          </a:p>
        </p:txBody>
      </p:sp>
      <p:sp>
        <p:nvSpPr>
          <p:cNvPr id="415799" name="Text Box 55"/>
          <p:cNvSpPr txBox="1">
            <a:spLocks noChangeArrowheads="1"/>
          </p:cNvSpPr>
          <p:nvPr/>
        </p:nvSpPr>
        <p:spPr bwMode="auto">
          <a:xfrm>
            <a:off x="2771775" y="5524500"/>
            <a:ext cx="561657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3600" dirty="0">
                <a:solidFill>
                  <a:srgbClr val="FF6699"/>
                </a:solidFill>
              </a:rPr>
              <a:t>dualismus vlna- částice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ovéPole 1"/>
              <p:cNvSpPr txBox="1"/>
              <p:nvPr/>
            </p:nvSpPr>
            <p:spPr>
              <a:xfrm>
                <a:off x="4211638" y="3409950"/>
                <a:ext cx="2468764" cy="12366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cs-CZ" i="1" smtClean="0">
                        <a:solidFill>
                          <a:srgbClr val="FFFF00"/>
                        </a:solidFill>
                        <a:latin typeface="Cambria Math"/>
                        <a:ea typeface="Cambria Math"/>
                      </a:rPr>
                      <m:t>𝝀</m:t>
                    </m:r>
                    <m:r>
                      <a:rPr lang="en-US" b="1" i="1" smtClean="0">
                        <a:solidFill>
                          <a:srgbClr val="FFFF00"/>
                        </a:solidFill>
                        <a:latin typeface="Cambria Math"/>
                        <a:ea typeface="Cambria Math"/>
                      </a:rPr>
                      <m:t>=</m:t>
                    </m:r>
                    <m:f>
                      <m:fPr>
                        <m:ctrlPr>
                          <a:rPr lang="en-US" b="1" i="1" smtClean="0">
                            <a:solidFill>
                              <a:srgbClr val="FFFF00"/>
                            </a:solidFill>
                            <a:latin typeface="Cambria Math"/>
                            <a:ea typeface="Cambria Math"/>
                          </a:rPr>
                        </m:ctrlPr>
                      </m:fPr>
                      <m:num>
                        <m:r>
                          <a:rPr lang="en-US" b="1" i="1" smtClean="0">
                            <a:solidFill>
                              <a:srgbClr val="FFFF00"/>
                            </a:solidFill>
                            <a:latin typeface="Cambria Math"/>
                            <a:ea typeface="Cambria Math"/>
                          </a:rPr>
                          <m:t>𝒉</m:t>
                        </m:r>
                      </m:num>
                      <m:den>
                        <m:r>
                          <a:rPr lang="en-US" b="1" i="1" smtClean="0">
                            <a:solidFill>
                              <a:srgbClr val="FFFF00"/>
                            </a:solidFill>
                            <a:latin typeface="Cambria Math"/>
                            <a:ea typeface="Cambria Math"/>
                          </a:rPr>
                          <m:t>𝒑</m:t>
                        </m:r>
                      </m:den>
                    </m:f>
                    <m:r>
                      <a:rPr lang="en-US" b="1" i="1" smtClean="0">
                        <a:solidFill>
                          <a:srgbClr val="FFFF00"/>
                        </a:solidFill>
                        <a:latin typeface="Cambria Math"/>
                        <a:ea typeface="Cambria Math"/>
                      </a:rPr>
                      <m:t>=</m:t>
                    </m:r>
                    <m:f>
                      <m:fPr>
                        <m:ctrlPr>
                          <a:rPr lang="en-US" b="1" i="1" smtClean="0">
                            <a:solidFill>
                              <a:srgbClr val="FFFF00"/>
                            </a:solidFill>
                            <a:latin typeface="Cambria Math"/>
                            <a:ea typeface="Cambria Math"/>
                          </a:rPr>
                        </m:ctrlPr>
                      </m:fPr>
                      <m:num>
                        <m:r>
                          <a:rPr lang="en-US" b="1" i="1" smtClean="0">
                            <a:solidFill>
                              <a:srgbClr val="FFFF00"/>
                            </a:solidFill>
                            <a:latin typeface="Cambria Math"/>
                            <a:ea typeface="Cambria Math"/>
                          </a:rPr>
                          <m:t>𝒉</m:t>
                        </m:r>
                      </m:num>
                      <m:den>
                        <m:f>
                          <m:fPr>
                            <m:ctrlPr>
                              <a:rPr lang="en-US" b="1" i="1" smtClean="0">
                                <a:solidFill>
                                  <a:srgbClr val="FFFF00"/>
                                </a:solidFill>
                                <a:latin typeface="Cambria Math"/>
                                <a:ea typeface="Cambria Math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b="1" i="1" smtClean="0">
                                    <a:solidFill>
                                      <a:srgbClr val="FFFF00"/>
                                    </a:solidFill>
                                    <a:latin typeface="Cambria Math"/>
                                    <a:ea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b="1" i="1" smtClean="0">
                                    <a:solidFill>
                                      <a:srgbClr val="FFFF00"/>
                                    </a:solidFill>
                                    <a:latin typeface="Cambria Math"/>
                                    <a:ea typeface="Cambria Math"/>
                                  </a:rPr>
                                  <m:t>𝒎</m:t>
                                </m:r>
                              </m:e>
                              <m:sub>
                                <m:r>
                                  <a:rPr lang="en-US" b="1" i="1" smtClean="0">
                                    <a:solidFill>
                                      <a:srgbClr val="FFFF00"/>
                                    </a:solidFill>
                                    <a:latin typeface="Cambria Math"/>
                                    <a:ea typeface="Cambria Math"/>
                                  </a:rPr>
                                  <m:t>𝟎</m:t>
                                </m:r>
                              </m:sub>
                            </m:sSub>
                          </m:num>
                          <m:den>
                            <m:rad>
                              <m:radPr>
                                <m:degHide m:val="on"/>
                                <m:ctrlPr>
                                  <a:rPr lang="en-US" b="1" i="1" smtClean="0">
                                    <a:solidFill>
                                      <a:srgbClr val="FFFF00"/>
                                    </a:solidFill>
                                    <a:latin typeface="Cambria Math"/>
                                    <a:ea typeface="Cambria Math"/>
                                  </a:rPr>
                                </m:ctrlPr>
                              </m:radPr>
                              <m:deg/>
                              <m:e>
                                <m:r>
                                  <a:rPr lang="en-US" b="1" i="1" smtClean="0">
                                    <a:solidFill>
                                      <a:srgbClr val="FFFF00"/>
                                    </a:solidFill>
                                    <a:latin typeface="Cambria Math"/>
                                    <a:ea typeface="Cambria Math"/>
                                  </a:rPr>
                                  <m:t>𝟏</m:t>
                                </m:r>
                                <m:r>
                                  <a:rPr lang="en-US" b="1" i="1" smtClean="0">
                                    <a:solidFill>
                                      <a:srgbClr val="FFFF00"/>
                                    </a:solidFill>
                                    <a:latin typeface="Cambria Math"/>
                                    <a:ea typeface="Cambria Math"/>
                                  </a:rPr>
                                  <m:t>−</m:t>
                                </m:r>
                                <m:f>
                                  <m:fPr>
                                    <m:ctrlPr>
                                      <a:rPr lang="en-US" b="1" i="1" smtClean="0">
                                        <a:solidFill>
                                          <a:srgbClr val="FFFF00"/>
                                        </a:solidFill>
                                        <a:latin typeface="Cambria Math"/>
                                        <a:ea typeface="Cambria Math"/>
                                      </a:rPr>
                                    </m:ctrlPr>
                                  </m:fPr>
                                  <m:num>
                                    <m:sSup>
                                      <m:sSupPr>
                                        <m:ctrlPr>
                                          <a:rPr lang="en-US" b="1" i="1" smtClean="0">
                                            <a:solidFill>
                                              <a:srgbClr val="FFFF00"/>
                                            </a:solidFill>
                                            <a:latin typeface="Cambria Math"/>
                                            <a:ea typeface="Cambria Math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b="1" i="1" smtClean="0">
                                            <a:solidFill>
                                              <a:srgbClr val="FFFF00"/>
                                            </a:solidFill>
                                            <a:latin typeface="Cambria Math"/>
                                            <a:ea typeface="Cambria Math"/>
                                          </a:rPr>
                                          <m:t>𝒗</m:t>
                                        </m:r>
                                      </m:e>
                                      <m:sup>
                                        <m:r>
                                          <a:rPr lang="en-US" b="1" i="1" smtClean="0">
                                            <a:solidFill>
                                              <a:srgbClr val="FFFF00"/>
                                            </a:solidFill>
                                            <a:latin typeface="Cambria Math"/>
                                            <a:ea typeface="Cambria Math"/>
                                          </a:rPr>
                                          <m:t>𝟐</m:t>
                                        </m:r>
                                      </m:sup>
                                    </m:sSup>
                                  </m:num>
                                  <m:den>
                                    <m:sSup>
                                      <m:sSupPr>
                                        <m:ctrlPr>
                                          <a:rPr lang="en-US" b="1" i="1" smtClean="0">
                                            <a:solidFill>
                                              <a:srgbClr val="FFFF00"/>
                                            </a:solidFill>
                                            <a:latin typeface="Cambria Math"/>
                                            <a:ea typeface="Cambria Math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b="1" i="1" smtClean="0">
                                            <a:solidFill>
                                              <a:srgbClr val="FFFF00"/>
                                            </a:solidFill>
                                            <a:latin typeface="Cambria Math"/>
                                            <a:ea typeface="Cambria Math"/>
                                          </a:rPr>
                                          <m:t>𝒄</m:t>
                                        </m:r>
                                      </m:e>
                                      <m:sup>
                                        <m:r>
                                          <a:rPr lang="en-US" b="1" i="1" smtClean="0">
                                            <a:solidFill>
                                              <a:srgbClr val="FFFF00"/>
                                            </a:solidFill>
                                            <a:latin typeface="Cambria Math"/>
                                            <a:ea typeface="Cambria Math"/>
                                          </a:rPr>
                                          <m:t>𝟐</m:t>
                                        </m:r>
                                      </m:sup>
                                    </m:sSup>
                                  </m:den>
                                </m:f>
                              </m:e>
                            </m:rad>
                          </m:den>
                        </m:f>
                        <m:r>
                          <a:rPr lang="en-US" b="1" i="1" smtClean="0">
                            <a:solidFill>
                              <a:srgbClr val="FFFF00"/>
                            </a:solidFill>
                            <a:latin typeface="Cambria Math"/>
                            <a:ea typeface="Cambria Math"/>
                          </a:rPr>
                          <m:t>∙</m:t>
                        </m:r>
                        <m:r>
                          <a:rPr lang="en-US" b="1" i="1" smtClean="0">
                            <a:solidFill>
                              <a:srgbClr val="FFFF00"/>
                            </a:solidFill>
                            <a:latin typeface="Cambria Math"/>
                            <a:ea typeface="Cambria Math"/>
                          </a:rPr>
                          <m:t>𝒗</m:t>
                        </m:r>
                      </m:den>
                    </m:f>
                  </m:oMath>
                </a14:m>
                <a:endParaRPr lang="cs-CZ" dirty="0"/>
              </a:p>
            </p:txBody>
          </p:sp>
        </mc:Choice>
        <mc:Fallback xmlns="">
          <p:sp>
            <p:nvSpPr>
              <p:cNvPr id="2" name="TextovéPole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11638" y="3409950"/>
                <a:ext cx="2468764" cy="1236685"/>
              </a:xfrm>
              <a:prstGeom prst="rect">
                <a:avLst/>
              </a:prstGeom>
              <a:blipFill rotWithShape="1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415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15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415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415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15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15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15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57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57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15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15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15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15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6" dur="500"/>
                                        <p:tgtEl>
                                          <p:spTgt spid="415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9" dur="500"/>
                                        <p:tgtEl>
                                          <p:spTgt spid="415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415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15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15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415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15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15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15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157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157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15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157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4157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415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5" dur="2000"/>
                                        <p:tgtEl>
                                          <p:spTgt spid="415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4157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4157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5751" grpId="0"/>
      <p:bldP spid="415768" grpId="0" animBg="1"/>
      <p:bldP spid="415787" grpId="0"/>
      <p:bldP spid="415789" grpId="0"/>
      <p:bldP spid="415791" grpId="0"/>
      <p:bldP spid="415793" grpId="0"/>
      <p:bldP spid="415795" grpId="0"/>
      <p:bldP spid="415798" grpId="0"/>
      <p:bldP spid="415799" grpId="0"/>
      <p:bldP spid="415799" grpId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18819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 dirty="0">
                <a:solidFill>
                  <a:srgbClr val="F4FA08"/>
                </a:solidFill>
              </a:rPr>
              <a:t>1. 3. </a:t>
            </a:r>
            <a:r>
              <a:rPr kumimoji="0" lang="en-US" altLang="cs-CZ" sz="2000" dirty="0" smtClean="0">
                <a:solidFill>
                  <a:srgbClr val="F4FA08"/>
                </a:solidFill>
              </a:rPr>
              <a:t>5</a:t>
            </a:r>
            <a:r>
              <a:rPr kumimoji="0" lang="cs-CZ" altLang="cs-CZ" sz="2000" dirty="0" smtClean="0">
                <a:solidFill>
                  <a:srgbClr val="F4FA08"/>
                </a:solidFill>
              </a:rPr>
              <a:t>. </a:t>
            </a:r>
            <a:r>
              <a:rPr kumimoji="0" lang="cs-CZ" altLang="cs-CZ" sz="2000" dirty="0">
                <a:solidFill>
                  <a:srgbClr val="F4FA08"/>
                </a:solidFill>
              </a:rPr>
              <a:t>Zákonitosti spektra atomu vodíku</a:t>
            </a:r>
          </a:p>
        </p:txBody>
      </p:sp>
      <p:graphicFrame>
        <p:nvGraphicFramePr>
          <p:cNvPr id="418820" name="Object 4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870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8821" name="Rectangle 5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8822" name="Rectangle 6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8824" name="Text Box 8"/>
          <p:cNvSpPr txBox="1">
            <a:spLocks noChangeArrowheads="1"/>
          </p:cNvSpPr>
          <p:nvPr/>
        </p:nvSpPr>
        <p:spPr bwMode="auto">
          <a:xfrm>
            <a:off x="2411413" y="3933825"/>
            <a:ext cx="25209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Johann Jacob Balmer (1825-1898)</a:t>
            </a:r>
          </a:p>
        </p:txBody>
      </p:sp>
      <p:graphicFrame>
        <p:nvGraphicFramePr>
          <p:cNvPr id="418827" name="Object 11"/>
          <p:cNvGraphicFramePr>
            <a:graphicFrameLocks noChangeAspect="1"/>
          </p:cNvGraphicFramePr>
          <p:nvPr/>
        </p:nvGraphicFramePr>
        <p:xfrm>
          <a:off x="5580063" y="3789363"/>
          <a:ext cx="30099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871" name="Equation" r:id="rId5" imgW="3009600" imgH="596880" progId="Equation.DSMT4">
                  <p:embed/>
                </p:oleObj>
              </mc:Choice>
              <mc:Fallback>
                <p:oleObj name="Equation" r:id="rId5" imgW="3009600" imgH="596880" progId="Equation.DSMT4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80063" y="3789363"/>
                        <a:ext cx="30099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8830" name="Text Box 14"/>
          <p:cNvSpPr txBox="1">
            <a:spLocks noChangeArrowheads="1"/>
          </p:cNvSpPr>
          <p:nvPr/>
        </p:nvSpPr>
        <p:spPr bwMode="auto">
          <a:xfrm>
            <a:off x="4716463" y="919163"/>
            <a:ext cx="4427537" cy="947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1885: ve viditelné oblasti spektra 4 čáry</a:t>
            </a:r>
          </a:p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později: v ultrafialové oblasti další čáry, které se zhušťují až k hraně série</a:t>
            </a:r>
          </a:p>
        </p:txBody>
      </p:sp>
      <p:pic>
        <p:nvPicPr>
          <p:cNvPr id="418831" name="Picture 15" descr="Spectrum of the hydrogen lamp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908050"/>
            <a:ext cx="4017962" cy="284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8833" name="Picture 17" descr="Balmer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60800"/>
            <a:ext cx="2274888" cy="2852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8841" name="Picture 25" descr="fig6-4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263" y="1989138"/>
            <a:ext cx="3562350" cy="1533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8843" name="Picture 27" descr="Rydber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313" y="4581525"/>
            <a:ext cx="1457325" cy="2276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8844" name="Text Box 28"/>
          <p:cNvSpPr txBox="1">
            <a:spLocks noChangeArrowheads="1"/>
          </p:cNvSpPr>
          <p:nvPr/>
        </p:nvSpPr>
        <p:spPr bwMode="auto">
          <a:xfrm>
            <a:off x="4859338" y="4508500"/>
            <a:ext cx="396081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P. A. (Per Axel) Rydberg (1860-1931) upravil vztah na: </a:t>
            </a:r>
          </a:p>
        </p:txBody>
      </p:sp>
      <p:graphicFrame>
        <p:nvGraphicFramePr>
          <p:cNvPr id="418845" name="Object 29"/>
          <p:cNvGraphicFramePr>
            <a:graphicFrameLocks noChangeAspect="1"/>
          </p:cNvGraphicFramePr>
          <p:nvPr/>
        </p:nvGraphicFramePr>
        <p:xfrm>
          <a:off x="4211638" y="5229225"/>
          <a:ext cx="4711700" cy="102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872" name="Equation" r:id="rId11" imgW="4711680" imgH="1028520" progId="Equation.DSMT4">
                  <p:embed/>
                </p:oleObj>
              </mc:Choice>
              <mc:Fallback>
                <p:oleObj name="Equation" r:id="rId11" imgW="4711680" imgH="1028520" progId="Equation.DSMT4">
                  <p:embed/>
                  <p:pic>
                    <p:nvPicPr>
                      <p:cNvPr id="0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11638" y="5229225"/>
                        <a:ext cx="4711700" cy="1028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188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88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18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418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188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188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18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88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188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18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18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8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18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18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188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188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18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18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18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18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418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8824" grpId="0"/>
      <p:bldP spid="418830" grpId="0"/>
      <p:bldP spid="41884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19843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 dirty="0">
                <a:solidFill>
                  <a:srgbClr val="F4FA08"/>
                </a:solidFill>
              </a:rPr>
              <a:t>1. 3. </a:t>
            </a:r>
            <a:r>
              <a:rPr kumimoji="0" lang="en-US" altLang="cs-CZ" sz="2000" dirty="0" smtClean="0">
                <a:solidFill>
                  <a:srgbClr val="F4FA08"/>
                </a:solidFill>
              </a:rPr>
              <a:t>5</a:t>
            </a:r>
            <a:r>
              <a:rPr kumimoji="0" lang="cs-CZ" altLang="cs-CZ" sz="2000" dirty="0" smtClean="0">
                <a:solidFill>
                  <a:srgbClr val="F4FA08"/>
                </a:solidFill>
              </a:rPr>
              <a:t>. </a:t>
            </a:r>
            <a:r>
              <a:rPr kumimoji="0" lang="cs-CZ" altLang="cs-CZ" sz="2000" dirty="0">
                <a:solidFill>
                  <a:srgbClr val="F4FA08"/>
                </a:solidFill>
              </a:rPr>
              <a:t>Zákonitosti spektra atomu vodíku</a:t>
            </a:r>
          </a:p>
        </p:txBody>
      </p:sp>
      <p:sp>
        <p:nvSpPr>
          <p:cNvPr id="419845" name="Rectangle 5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9846" name="Rectangle 6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9849" name="Text Box 9"/>
          <p:cNvSpPr txBox="1">
            <a:spLocks noChangeArrowheads="1"/>
          </p:cNvSpPr>
          <p:nvPr/>
        </p:nvSpPr>
        <p:spPr bwMode="auto">
          <a:xfrm>
            <a:off x="0" y="765175"/>
            <a:ext cx="61928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další zkoumání spektra v ultrafialové a infračervené oblasti:</a:t>
            </a:r>
          </a:p>
        </p:txBody>
      </p:sp>
      <p:graphicFrame>
        <p:nvGraphicFramePr>
          <p:cNvPr id="419854" name="Object 14"/>
          <p:cNvGraphicFramePr>
            <a:graphicFrameLocks noChangeAspect="1"/>
          </p:cNvGraphicFramePr>
          <p:nvPr/>
        </p:nvGraphicFramePr>
        <p:xfrm>
          <a:off x="4067175" y="1460500"/>
          <a:ext cx="4391025" cy="1055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883" name="Equation" r:id="rId3" imgW="2692080" imgH="647640" progId="Equation.DSMT4">
                  <p:embed/>
                </p:oleObj>
              </mc:Choice>
              <mc:Fallback>
                <p:oleObj name="Equation" r:id="rId3" imgW="2692080" imgH="647640" progId="Equation.DSMT4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67175" y="1460500"/>
                        <a:ext cx="4391025" cy="1055688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9856" name="Text Box 16"/>
          <p:cNvSpPr txBox="1">
            <a:spLocks noChangeArrowheads="1"/>
          </p:cNvSpPr>
          <p:nvPr/>
        </p:nvSpPr>
        <p:spPr bwMode="auto">
          <a:xfrm>
            <a:off x="0" y="1341438"/>
            <a:ext cx="3851275" cy="155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 i="1"/>
              <a:t>k </a:t>
            </a:r>
            <a:r>
              <a:rPr lang="cs-CZ" altLang="cs-CZ" sz="1600"/>
              <a:t>= 1 : Lymanova série UV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 i="1"/>
              <a:t>k </a:t>
            </a:r>
            <a:r>
              <a:rPr lang="cs-CZ" altLang="cs-CZ" sz="1600"/>
              <a:t>= 2 : Balmerova série viditelné + UV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 i="1"/>
              <a:t>k </a:t>
            </a:r>
            <a:r>
              <a:rPr lang="cs-CZ" altLang="cs-CZ" sz="1600"/>
              <a:t>= 3 : Paschenova série IR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 i="1"/>
              <a:t>k </a:t>
            </a:r>
            <a:r>
              <a:rPr lang="cs-CZ" altLang="cs-CZ" sz="1600"/>
              <a:t>= 4 : Brackettova série IR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 i="1"/>
              <a:t>k </a:t>
            </a:r>
            <a:r>
              <a:rPr lang="cs-CZ" altLang="cs-CZ" sz="1600"/>
              <a:t>= 5 : Pfundova série IR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 i="1"/>
              <a:t>k </a:t>
            </a:r>
            <a:r>
              <a:rPr lang="cs-CZ" altLang="cs-CZ" sz="1600"/>
              <a:t>= 6 : Humphreyova série IR</a:t>
            </a:r>
            <a:endParaRPr lang="cs-CZ" altLang="cs-CZ" sz="1600" i="1"/>
          </a:p>
        </p:txBody>
      </p:sp>
      <p:sp>
        <p:nvSpPr>
          <p:cNvPr id="419847" name="Text Box 7"/>
          <p:cNvSpPr txBox="1">
            <a:spLocks noChangeArrowheads="1"/>
          </p:cNvSpPr>
          <p:nvPr/>
        </p:nvSpPr>
        <p:spPr bwMode="auto">
          <a:xfrm>
            <a:off x="468313" y="3141663"/>
            <a:ext cx="446405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potvrzení Ritzova kombinačního principu: Vlnočet jakékoli spektrální čáry vodíku lze vyjádřit rozdílem vlnočtů jiných dvou čar.</a:t>
            </a:r>
          </a:p>
        </p:txBody>
      </p:sp>
      <p:graphicFrame>
        <p:nvGraphicFramePr>
          <p:cNvPr id="419848" name="Object 8"/>
          <p:cNvGraphicFramePr>
            <a:graphicFrameLocks noChangeAspect="1"/>
          </p:cNvGraphicFramePr>
          <p:nvPr/>
        </p:nvGraphicFramePr>
        <p:xfrm>
          <a:off x="684213" y="4221163"/>
          <a:ext cx="34544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884" name="Equation" r:id="rId5" imgW="3454200" imgH="571320" progId="Equation.DSMT4">
                  <p:embed/>
                </p:oleObj>
              </mc:Choice>
              <mc:Fallback>
                <p:oleObj name="Equation" r:id="rId5" imgW="3454200" imgH="571320" progId="Equation.DSMT4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213" y="4221163"/>
                        <a:ext cx="34544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9857" name="Object 17"/>
          <p:cNvGraphicFramePr>
            <a:graphicFrameLocks noChangeAspect="1"/>
          </p:cNvGraphicFramePr>
          <p:nvPr/>
        </p:nvGraphicFramePr>
        <p:xfrm>
          <a:off x="1547813" y="5084763"/>
          <a:ext cx="14224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885" name="Equation" r:id="rId7" imgW="1422360" imgH="317160" progId="Equation.DSMT4">
                  <p:embed/>
                </p:oleObj>
              </mc:Choice>
              <mc:Fallback>
                <p:oleObj name="Equation" r:id="rId7" imgW="1422360" imgH="317160" progId="Equation.DSMT4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47813" y="5084763"/>
                        <a:ext cx="1422400" cy="3175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198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98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19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419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19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419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198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198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19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19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19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19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49" grpId="0"/>
      <p:bldP spid="419856" grpId="0"/>
      <p:bldP spid="41984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>
                <a:solidFill>
                  <a:srgbClr val="F4FA08"/>
                </a:solidFill>
              </a:rPr>
              <a:t>1. 4. Bohrův model atomu</a:t>
            </a:r>
          </a:p>
        </p:txBody>
      </p:sp>
      <p:sp>
        <p:nvSpPr>
          <p:cNvPr id="420869" name="Rectangle 5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0870" name="Rectangle 6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graphicFrame>
        <p:nvGraphicFramePr>
          <p:cNvPr id="420872" name="Object 8"/>
          <p:cNvGraphicFramePr>
            <a:graphicFrameLocks noChangeAspect="1"/>
          </p:cNvGraphicFramePr>
          <p:nvPr/>
        </p:nvGraphicFramePr>
        <p:xfrm>
          <a:off x="468313" y="4149725"/>
          <a:ext cx="55118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898" name="Equation" r:id="rId3" imgW="5511600" imgH="304560" progId="Equation.DSMT4">
                  <p:embed/>
                </p:oleObj>
              </mc:Choice>
              <mc:Fallback>
                <p:oleObj name="Equation" r:id="rId3" imgW="5511600" imgH="304560" progId="Equation.DSMT4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313" y="4149725"/>
                        <a:ext cx="55118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0873" name="Text Box 9"/>
          <p:cNvSpPr txBox="1">
            <a:spLocks noChangeArrowheads="1"/>
          </p:cNvSpPr>
          <p:nvPr/>
        </p:nvSpPr>
        <p:spPr bwMode="auto">
          <a:xfrm>
            <a:off x="0" y="620713"/>
            <a:ext cx="8893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1913: 3 postuláty popírající částečně klasickou mechaniku a klasickou elektrodynamiku:</a:t>
            </a:r>
          </a:p>
        </p:txBody>
      </p:sp>
      <p:sp>
        <p:nvSpPr>
          <p:cNvPr id="420876" name="Text Box 12"/>
          <p:cNvSpPr txBox="1">
            <a:spLocks noChangeArrowheads="1"/>
          </p:cNvSpPr>
          <p:nvPr/>
        </p:nvSpPr>
        <p:spPr bwMode="auto">
          <a:xfrm>
            <a:off x="0" y="1125538"/>
            <a:ext cx="9144000" cy="2587625"/>
          </a:xfrm>
          <a:prstGeom prst="rect">
            <a:avLst/>
          </a:prstGeom>
          <a:noFill/>
          <a:ln w="57150">
            <a:solidFill>
              <a:srgbClr val="F4FA0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609600" indent="-6096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1pPr>
            <a:lvl2pPr marL="1066800" indent="-6096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524000" indent="-6096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981200" indent="-6096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438400" indent="-6096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895600" indent="-609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6pPr>
            <a:lvl7pPr marL="3352800" indent="-609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810000" indent="-609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8pPr>
            <a:lvl9pPr marL="4267200" indent="-6096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SzTx/>
              <a:buFont typeface="Wingdings" pitchFamily="2" charset="2"/>
              <a:buAutoNum type="romanUcPeriod"/>
            </a:pPr>
            <a:r>
              <a:rPr lang="cs-CZ" altLang="cs-CZ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Elektron může trvale kroužit kolem jádra atomu jen v takových kruhových drahách (kvantových), pro které 2</a:t>
            </a:r>
            <a:r>
              <a:rPr lang="el-GR" altLang="cs-CZ" sz="2000" i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π</a:t>
            </a:r>
            <a:r>
              <a:rPr lang="cs-CZ" altLang="cs-CZ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 násobek momentu hybnosti elektronu vzhledem k jádru je celistvým násobkem Planckovy konstanty</a:t>
            </a:r>
          </a:p>
          <a:p>
            <a:pPr>
              <a:buSzTx/>
              <a:buFont typeface="Wingdings" pitchFamily="2" charset="2"/>
              <a:buAutoNum type="romanUcPeriod"/>
            </a:pPr>
            <a:r>
              <a:rPr lang="cs-CZ" altLang="cs-CZ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Pokud elektron obíhá v některé z kvantových drah, atom nezáří, jeho energie je stálá.</a:t>
            </a:r>
          </a:p>
          <a:p>
            <a:pPr>
              <a:buSzTx/>
              <a:buFont typeface="Wingdings" pitchFamily="2" charset="2"/>
              <a:buAutoNum type="romanUcPeriod"/>
            </a:pPr>
            <a:r>
              <a:rPr lang="cs-CZ" altLang="cs-CZ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Při přechodu elektronu na jinou kvantovou dráhu se vyzáří nebo pohltí foton, jehož energie je rovna změně energie elektronu:</a:t>
            </a:r>
            <a:endParaRPr lang="el-GR" altLang="cs-CZ" sz="20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cs typeface="Arial" charset="0"/>
            </a:endParaRPr>
          </a:p>
        </p:txBody>
      </p:sp>
      <p:graphicFrame>
        <p:nvGraphicFramePr>
          <p:cNvPr id="420878" name="Object 14"/>
          <p:cNvGraphicFramePr>
            <a:graphicFrameLocks noChangeAspect="1"/>
          </p:cNvGraphicFramePr>
          <p:nvPr/>
        </p:nvGraphicFramePr>
        <p:xfrm>
          <a:off x="2095500" y="4652963"/>
          <a:ext cx="14859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899" name="Equation" r:id="rId5" imgW="1485720" imgH="291960" progId="Equation.DSMT4">
                  <p:embed/>
                </p:oleObj>
              </mc:Choice>
              <mc:Fallback>
                <p:oleObj name="Equation" r:id="rId5" imgW="1485720" imgH="291960" progId="Equation.DSMT4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95500" y="4652963"/>
                        <a:ext cx="14859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20880" name="Picture 16" descr="boh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9563" y="3860800"/>
            <a:ext cx="2211387" cy="2708275"/>
          </a:xfrm>
          <a:prstGeom prst="rect">
            <a:avLst/>
          </a:prstGeom>
          <a:noFill/>
          <a:ln w="28575">
            <a:solidFill>
              <a:srgbClr val="F4FA0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0881" name="Text Box 17"/>
          <p:cNvSpPr txBox="1">
            <a:spLocks noChangeArrowheads="1"/>
          </p:cNvSpPr>
          <p:nvPr/>
        </p:nvSpPr>
        <p:spPr bwMode="auto">
          <a:xfrm>
            <a:off x="3851275" y="5516563"/>
            <a:ext cx="25209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Niels Henrik David Bohr (1885-1962)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20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20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20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20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20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20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20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420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20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0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20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20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0873" grpId="0"/>
      <p:bldP spid="420876" grpId="0" animBg="1"/>
      <p:bldP spid="42088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1" name="Rectangle 3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1892" name="Rectangle 4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graphicFrame>
        <p:nvGraphicFramePr>
          <p:cNvPr id="421893" name="Object 5"/>
          <p:cNvGraphicFramePr>
            <a:graphicFrameLocks noChangeAspect="1"/>
          </p:cNvGraphicFramePr>
          <p:nvPr/>
        </p:nvGraphicFramePr>
        <p:xfrm>
          <a:off x="514350" y="765175"/>
          <a:ext cx="8115300" cy="660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954" name="Equation" r:id="rId3" imgW="8115120" imgH="660240" progId="Equation.DSMT4">
                  <p:embed/>
                </p:oleObj>
              </mc:Choice>
              <mc:Fallback>
                <p:oleObj name="Equation" r:id="rId3" imgW="8115120" imgH="66024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4350" y="765175"/>
                        <a:ext cx="8115300" cy="660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1894" name="Text Box 6"/>
          <p:cNvSpPr txBox="1">
            <a:spLocks noChangeArrowheads="1"/>
          </p:cNvSpPr>
          <p:nvPr/>
        </p:nvSpPr>
        <p:spPr bwMode="auto">
          <a:xfrm>
            <a:off x="0" y="404813"/>
            <a:ext cx="8893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400"/>
              <a:t>klasickými postupy je možné vypočítat poloměr kruhové dráhy, rychlost elektronu a jeho energii:</a:t>
            </a:r>
          </a:p>
        </p:txBody>
      </p:sp>
      <p:sp>
        <p:nvSpPr>
          <p:cNvPr id="421898" name="Rectangle 10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4. Bohrův model atomu</a:t>
            </a:r>
          </a:p>
        </p:txBody>
      </p:sp>
      <p:sp>
        <p:nvSpPr>
          <p:cNvPr id="421899" name="Freeform 11"/>
          <p:cNvSpPr>
            <a:spLocks/>
          </p:cNvSpPr>
          <p:nvPr/>
        </p:nvSpPr>
        <p:spPr bwMode="auto">
          <a:xfrm>
            <a:off x="1054100" y="1244600"/>
            <a:ext cx="6392863" cy="355600"/>
          </a:xfrm>
          <a:custGeom>
            <a:avLst/>
            <a:gdLst>
              <a:gd name="T0" fmla="*/ 3984 w 4027"/>
              <a:gd name="T1" fmla="*/ 8 h 224"/>
              <a:gd name="T2" fmla="*/ 3528 w 4027"/>
              <a:gd name="T3" fmla="*/ 192 h 224"/>
              <a:gd name="T4" fmla="*/ 992 w 4027"/>
              <a:gd name="T5" fmla="*/ 192 h 224"/>
              <a:gd name="T6" fmla="*/ 0 w 4027"/>
              <a:gd name="T7" fmla="*/ 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027" h="224">
                <a:moveTo>
                  <a:pt x="3984" y="8"/>
                </a:moveTo>
                <a:cubicBezTo>
                  <a:pt x="3908" y="39"/>
                  <a:pt x="4027" y="161"/>
                  <a:pt x="3528" y="192"/>
                </a:cubicBezTo>
                <a:cubicBezTo>
                  <a:pt x="3029" y="223"/>
                  <a:pt x="1580" y="224"/>
                  <a:pt x="992" y="192"/>
                </a:cubicBezTo>
                <a:cubicBezTo>
                  <a:pt x="404" y="160"/>
                  <a:pt x="207" y="40"/>
                  <a:pt x="0" y="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21900" name="Object 12"/>
          <p:cNvGraphicFramePr>
            <a:graphicFrameLocks noChangeAspect="1"/>
          </p:cNvGraphicFramePr>
          <p:nvPr/>
        </p:nvGraphicFramePr>
        <p:xfrm>
          <a:off x="468313" y="1628775"/>
          <a:ext cx="83185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955" name="Equation" r:id="rId5" imgW="8318160" imgH="672840" progId="Equation.DSMT4">
                  <p:embed/>
                </p:oleObj>
              </mc:Choice>
              <mc:Fallback>
                <p:oleObj name="Equation" r:id="rId5" imgW="8318160" imgH="672840" progId="Equation.DSMT4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313" y="1628775"/>
                        <a:ext cx="8318500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901" name="Object 13"/>
          <p:cNvGraphicFramePr>
            <a:graphicFrameLocks noChangeAspect="1"/>
          </p:cNvGraphicFramePr>
          <p:nvPr/>
        </p:nvGraphicFramePr>
        <p:xfrm>
          <a:off x="1835150" y="2349500"/>
          <a:ext cx="5143500" cy="660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956" name="Equation" r:id="rId7" imgW="5143320" imgH="660240" progId="Equation.DSMT4">
                  <p:embed/>
                </p:oleObj>
              </mc:Choice>
              <mc:Fallback>
                <p:oleObj name="Equation" r:id="rId7" imgW="5143320" imgH="660240" progId="Equation.DSMT4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35150" y="2349500"/>
                        <a:ext cx="5143500" cy="660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902" name="Object 14"/>
          <p:cNvGraphicFramePr>
            <a:graphicFrameLocks noChangeAspect="1"/>
          </p:cNvGraphicFramePr>
          <p:nvPr/>
        </p:nvGraphicFramePr>
        <p:xfrm>
          <a:off x="3059113" y="3213100"/>
          <a:ext cx="2952750" cy="1136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957" name="Equation" r:id="rId9" imgW="1714320" imgH="660240" progId="Equation.DSMT4">
                  <p:embed/>
                </p:oleObj>
              </mc:Choice>
              <mc:Fallback>
                <p:oleObj name="Equation" r:id="rId9" imgW="1714320" imgH="660240" progId="Equation.DSMT4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59113" y="3213100"/>
                        <a:ext cx="2952750" cy="113665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903" name="Object 15"/>
          <p:cNvGraphicFramePr>
            <a:graphicFrameLocks noChangeAspect="1"/>
          </p:cNvGraphicFramePr>
          <p:nvPr/>
        </p:nvGraphicFramePr>
        <p:xfrm>
          <a:off x="1122363" y="4581525"/>
          <a:ext cx="6946900" cy="660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958" name="Equation" r:id="rId11" imgW="6946560" imgH="660240" progId="Equation.DSMT4">
                  <p:embed/>
                </p:oleObj>
              </mc:Choice>
              <mc:Fallback>
                <p:oleObj name="Equation" r:id="rId11" imgW="6946560" imgH="660240" progId="Equation.DSMT4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2363" y="4581525"/>
                        <a:ext cx="6946900" cy="660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904" name="Object 16"/>
          <p:cNvGraphicFramePr>
            <a:graphicFrameLocks noChangeAspect="1"/>
          </p:cNvGraphicFramePr>
          <p:nvPr/>
        </p:nvGraphicFramePr>
        <p:xfrm>
          <a:off x="1076325" y="5351463"/>
          <a:ext cx="6375400" cy="1358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959" name="Equation" r:id="rId13" imgW="6375240" imgH="1358640" progId="Equation.DSMT4">
                  <p:embed/>
                </p:oleObj>
              </mc:Choice>
              <mc:Fallback>
                <p:oleObj name="Equation" r:id="rId13" imgW="6375240" imgH="1358640" progId="Equation.DSMT4">
                  <p:embed/>
                  <p:pic>
                    <p:nvPicPr>
                      <p:cNvPr id="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6325" y="5351463"/>
                        <a:ext cx="6375400" cy="1358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1905" name="Text Box 17"/>
          <p:cNvSpPr txBox="1">
            <a:spLocks noChangeArrowheads="1"/>
          </p:cNvSpPr>
          <p:nvPr/>
        </p:nvSpPr>
        <p:spPr bwMode="auto">
          <a:xfrm>
            <a:off x="395288" y="1341438"/>
            <a:ext cx="8893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400" i="1"/>
              <a:t>Z</a:t>
            </a:r>
            <a:r>
              <a:rPr lang="cs-CZ" altLang="cs-CZ" sz="1400"/>
              <a:t> je protonové číslo (pořadí v periodické soustavě)</a:t>
            </a:r>
            <a:endParaRPr lang="cs-CZ" altLang="cs-CZ" sz="1400" i="1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21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1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2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18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18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19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1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4219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421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1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21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219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219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21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219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219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219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219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219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21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219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219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421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219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219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21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2" dur="2000" fill="hold"/>
                                        <p:tgtEl>
                                          <p:spTgt spid="4219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1894" grpId="0"/>
      <p:bldP spid="421899" grpId="0" animBg="1"/>
      <p:bldP spid="421905" grpId="0"/>
      <p:bldP spid="421905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3939" name="Rectangle 3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graphicFrame>
        <p:nvGraphicFramePr>
          <p:cNvPr id="423940" name="Object 4"/>
          <p:cNvGraphicFramePr>
            <a:graphicFrameLocks noChangeAspect="1"/>
          </p:cNvGraphicFramePr>
          <p:nvPr/>
        </p:nvGraphicFramePr>
        <p:xfrm>
          <a:off x="1331913" y="981075"/>
          <a:ext cx="588010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963" name="Equation" r:id="rId3" imgW="5879880" imgH="634680" progId="Equation.DSMT4">
                  <p:embed/>
                </p:oleObj>
              </mc:Choice>
              <mc:Fallback>
                <p:oleObj name="Equation" r:id="rId3" imgW="5879880" imgH="6346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1913" y="981075"/>
                        <a:ext cx="5880100" cy="635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3941" name="Text Box 5"/>
          <p:cNvSpPr txBox="1">
            <a:spLocks noChangeArrowheads="1"/>
          </p:cNvSpPr>
          <p:nvPr/>
        </p:nvSpPr>
        <p:spPr bwMode="auto">
          <a:xfrm>
            <a:off x="0" y="620713"/>
            <a:ext cx="8893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později zpřesnění – vliv pohybu jádra – vedlo k náhradě:</a:t>
            </a:r>
          </a:p>
        </p:txBody>
      </p:sp>
      <p:sp>
        <p:nvSpPr>
          <p:cNvPr id="423944" name="Rectangle 8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4. Bohrův model atomu</a:t>
            </a:r>
          </a:p>
        </p:txBody>
      </p:sp>
      <p:graphicFrame>
        <p:nvGraphicFramePr>
          <p:cNvPr id="423945" name="Object 9"/>
          <p:cNvGraphicFramePr>
            <a:graphicFrameLocks noChangeAspect="1"/>
          </p:cNvGraphicFramePr>
          <p:nvPr/>
        </p:nvGraphicFramePr>
        <p:xfrm>
          <a:off x="50800" y="1652588"/>
          <a:ext cx="90424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964" name="Equation" r:id="rId5" imgW="9042120" imgH="672840" progId="Equation.DSMT4">
                  <p:embed/>
                </p:oleObj>
              </mc:Choice>
              <mc:Fallback>
                <p:oleObj name="Equation" r:id="rId5" imgW="9042120" imgH="672840" progId="Equation.DSMT4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800" y="1652588"/>
                        <a:ext cx="9042400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3946" name="Text Box 10"/>
          <p:cNvSpPr txBox="1">
            <a:spLocks noChangeArrowheads="1"/>
          </p:cNvSpPr>
          <p:nvPr/>
        </p:nvSpPr>
        <p:spPr bwMode="auto">
          <a:xfrm>
            <a:off x="0" y="2492375"/>
            <a:ext cx="889317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souhlas byl tak obrovský, že v roce 1932 Urey, Brickvedde a Murphy, když zjistili, že spektrální čáry vodíku jsou doprovázeny velmi blízkými slabými čarami s nepatrně vyšším vlnočtem, tak, jako by </a:t>
            </a:r>
            <a:r>
              <a:rPr lang="cs-CZ" altLang="cs-CZ" sz="1600" i="1"/>
              <a:t>M</a:t>
            </a:r>
            <a:r>
              <a:rPr lang="cs-CZ" altLang="cs-CZ" sz="1600"/>
              <a:t> bylo dvojnásobné, objevili první izotop vodíku: </a:t>
            </a:r>
            <a:r>
              <a:rPr lang="cs-CZ" altLang="cs-CZ" sz="2000">
                <a:effectLst>
                  <a:outerShdw blurRad="38100" dist="38100" dir="2700000" algn="tl">
                    <a:srgbClr val="000000"/>
                  </a:outerShdw>
                </a:effectLst>
              </a:rPr>
              <a:t>deutérium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23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3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23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3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3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3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23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3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23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23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3941" grpId="0"/>
      <p:bldP spid="42394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0" y="0"/>
            <a:ext cx="3810000" cy="368300"/>
          </a:xfrm>
        </p:spPr>
        <p:txBody>
          <a:bodyPr/>
          <a:lstStyle/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lang="cs-CZ" altLang="cs-CZ" sz="1800"/>
              <a:t>1. 1. Historie do objevu elektronu</a:t>
            </a:r>
          </a:p>
        </p:txBody>
      </p:sp>
      <p:pic>
        <p:nvPicPr>
          <p:cNvPr id="372749" name="Picture 13" descr="Dalton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42988" y="2349500"/>
            <a:ext cx="2943225" cy="36004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2741" name="Rectangle 5"/>
          <p:cNvSpPr>
            <a:spLocks noChangeArrowheads="1"/>
          </p:cNvSpPr>
          <p:nvPr/>
        </p:nvSpPr>
        <p:spPr bwMode="auto">
          <a:xfrm>
            <a:off x="457200" y="476250"/>
            <a:ext cx="82296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32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8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sz="2000"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Char char="§"/>
            </a:pPr>
            <a:r>
              <a:rPr kumimoji="0" lang="cs-CZ" altLang="cs-CZ" sz="1800"/>
              <a:t>1808 Dalton – zákon stálých poměrů slučovacích </a:t>
            </a:r>
            <a:endParaRPr kumimoji="0" lang="cs-CZ" altLang="cs-CZ"/>
          </a:p>
        </p:txBody>
      </p:sp>
      <p:sp>
        <p:nvSpPr>
          <p:cNvPr id="372742" name="Text Box 6"/>
          <p:cNvSpPr txBox="1">
            <a:spLocks noChangeArrowheads="1"/>
          </p:cNvSpPr>
          <p:nvPr/>
        </p:nvSpPr>
        <p:spPr bwMode="auto">
          <a:xfrm>
            <a:off x="538163" y="6021388"/>
            <a:ext cx="40338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/>
              <a:t>John Dalton (1766-1844)</a:t>
            </a:r>
          </a:p>
        </p:txBody>
      </p:sp>
      <p:sp>
        <p:nvSpPr>
          <p:cNvPr id="372752" name="Rectangle 16"/>
          <p:cNvSpPr>
            <a:spLocks noChangeArrowheads="1"/>
          </p:cNvSpPr>
          <p:nvPr/>
        </p:nvSpPr>
        <p:spPr bwMode="auto">
          <a:xfrm>
            <a:off x="457200" y="908050"/>
            <a:ext cx="82296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32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8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sz="2000"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Char char="§"/>
            </a:pPr>
            <a:r>
              <a:rPr kumimoji="0" lang="cs-CZ" altLang="cs-CZ" sz="1800"/>
              <a:t>1811 Avogadro – molekula, Avogadrovo číslo </a:t>
            </a:r>
            <a:endParaRPr kumimoji="0" lang="cs-CZ" altLang="cs-CZ"/>
          </a:p>
        </p:txBody>
      </p:sp>
      <p:sp>
        <p:nvSpPr>
          <p:cNvPr id="372753" name="Text Box 17"/>
          <p:cNvSpPr txBox="1">
            <a:spLocks noChangeArrowheads="1"/>
          </p:cNvSpPr>
          <p:nvPr/>
        </p:nvSpPr>
        <p:spPr bwMode="auto">
          <a:xfrm>
            <a:off x="4284663" y="6021388"/>
            <a:ext cx="48593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/>
              <a:t>Amadeo Avogadro  (1776-1856)</a:t>
            </a:r>
          </a:p>
        </p:txBody>
      </p:sp>
      <p:pic>
        <p:nvPicPr>
          <p:cNvPr id="372755" name="Picture 19" descr="Амедео Авогадро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210175" y="2205038"/>
            <a:ext cx="3000375" cy="38322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72759" name="Object 23"/>
          <p:cNvGraphicFramePr>
            <a:graphicFrameLocks noChangeAspect="1"/>
          </p:cNvGraphicFramePr>
          <p:nvPr/>
        </p:nvGraphicFramePr>
        <p:xfrm>
          <a:off x="5076825" y="1484313"/>
          <a:ext cx="3825875" cy="676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2768" name="Equation" r:id="rId6" imgW="1295280" imgH="228600" progId="Equation.DSMT4">
                  <p:embed/>
                </p:oleObj>
              </mc:Choice>
              <mc:Fallback>
                <p:oleObj name="Equation" r:id="rId6" imgW="1295280" imgH="228600" progId="Equation.DSMT4">
                  <p:embed/>
                  <p:pic>
                    <p:nvPicPr>
                      <p:cNvPr id="0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76825" y="1484313"/>
                        <a:ext cx="3825875" cy="676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727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72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27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727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72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3727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372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72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72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72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372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741" grpId="0" build="p" autoUpdateAnimBg="0"/>
      <p:bldP spid="372742" grpId="0"/>
      <p:bldP spid="372752" grpId="0" build="p" autoUpdateAnimBg="0"/>
      <p:bldP spid="37275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4963" name="Rectangle 3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4965" name="Text Box 5"/>
          <p:cNvSpPr txBox="1">
            <a:spLocks noChangeArrowheads="1"/>
          </p:cNvSpPr>
          <p:nvPr/>
        </p:nvSpPr>
        <p:spPr bwMode="auto">
          <a:xfrm>
            <a:off x="0" y="404813"/>
            <a:ext cx="23399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Bohrovy představy:</a:t>
            </a:r>
          </a:p>
        </p:txBody>
      </p:sp>
      <p:pic>
        <p:nvPicPr>
          <p:cNvPr id="424966" name="Picture 6" descr="img0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8038" y="908050"/>
            <a:ext cx="4572000" cy="3429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4968" name="Rectangle 8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4. Bohrův model atomu</a:t>
            </a:r>
          </a:p>
        </p:txBody>
      </p:sp>
      <p:pic>
        <p:nvPicPr>
          <p:cNvPr id="424973" name="Picture 13" descr="bigboh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836613"/>
            <a:ext cx="2016125" cy="2016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4974" name="Text Box 14"/>
          <p:cNvSpPr txBox="1">
            <a:spLocks noChangeArrowheads="1"/>
          </p:cNvSpPr>
          <p:nvPr/>
        </p:nvSpPr>
        <p:spPr bwMode="auto">
          <a:xfrm>
            <a:off x="4356100" y="333375"/>
            <a:ext cx="23399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Grotrianův diagram: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24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4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24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424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24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24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4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4965" grpId="0"/>
      <p:bldP spid="42497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5987" name="Rectangle 3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5988" name="Text Box 4"/>
          <p:cNvSpPr txBox="1">
            <a:spLocks noChangeArrowheads="1"/>
          </p:cNvSpPr>
          <p:nvPr/>
        </p:nvSpPr>
        <p:spPr bwMode="auto">
          <a:xfrm>
            <a:off x="0" y="404813"/>
            <a:ext cx="42116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Častá interpretace 1. Bohrova postulátu:</a:t>
            </a:r>
          </a:p>
        </p:txBody>
      </p:sp>
      <p:sp>
        <p:nvSpPr>
          <p:cNvPr id="425990" name="Rectangle 6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4. Bohrův model atomu</a:t>
            </a:r>
          </a:p>
        </p:txBody>
      </p:sp>
      <p:pic>
        <p:nvPicPr>
          <p:cNvPr id="425991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2724150"/>
            <a:ext cx="1876425" cy="413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425993" name="Object 9"/>
          <p:cNvGraphicFramePr>
            <a:graphicFrameLocks noChangeAspect="1"/>
          </p:cNvGraphicFramePr>
          <p:nvPr/>
        </p:nvGraphicFramePr>
        <p:xfrm>
          <a:off x="539750" y="908050"/>
          <a:ext cx="55118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025" name="Equation" r:id="rId4" imgW="5511600" imgH="304560" progId="Equation.DSMT4">
                  <p:embed/>
                </p:oleObj>
              </mc:Choice>
              <mc:Fallback>
                <p:oleObj name="Equation" r:id="rId4" imgW="5511600" imgH="304560" progId="Equation.DSMT4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750" y="908050"/>
                        <a:ext cx="55118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5994" name="Object 10"/>
          <p:cNvGraphicFramePr>
            <a:graphicFrameLocks noChangeAspect="1"/>
          </p:cNvGraphicFramePr>
          <p:nvPr/>
        </p:nvGraphicFramePr>
        <p:xfrm>
          <a:off x="539750" y="1341438"/>
          <a:ext cx="823913" cy="569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026" name="Equation" r:id="rId6" imgW="825480" imgH="571320" progId="Equation.DSMT4">
                  <p:embed/>
                </p:oleObj>
              </mc:Choice>
              <mc:Fallback>
                <p:oleObj name="Equation" r:id="rId6" imgW="825480" imgH="571320" progId="Equation.DSMT4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750" y="1341438"/>
                        <a:ext cx="823913" cy="569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5995" name="Text Box 11"/>
          <p:cNvSpPr txBox="1">
            <a:spLocks noChangeArrowheads="1"/>
          </p:cNvSpPr>
          <p:nvPr/>
        </p:nvSpPr>
        <p:spPr bwMode="auto">
          <a:xfrm>
            <a:off x="1763713" y="1484313"/>
            <a:ext cx="5616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de Broglieova vlnová délka částice</a:t>
            </a:r>
          </a:p>
        </p:txBody>
      </p:sp>
      <p:graphicFrame>
        <p:nvGraphicFramePr>
          <p:cNvPr id="425996" name="Object 12"/>
          <p:cNvGraphicFramePr>
            <a:graphicFrameLocks noChangeAspect="1"/>
          </p:cNvGraphicFramePr>
          <p:nvPr/>
        </p:nvGraphicFramePr>
        <p:xfrm>
          <a:off x="400050" y="2266950"/>
          <a:ext cx="1103313" cy="303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027" name="Equation" r:id="rId8" imgW="1104840" imgH="304560" progId="Equation.DSMT4">
                  <p:embed/>
                </p:oleObj>
              </mc:Choice>
              <mc:Fallback>
                <p:oleObj name="Equation" r:id="rId8" imgW="1104840" imgH="304560" progId="Equation.DSMT4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0050" y="2266950"/>
                        <a:ext cx="1103313" cy="303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5997" name="Text Box 13"/>
          <p:cNvSpPr txBox="1">
            <a:spLocks noChangeArrowheads="1"/>
          </p:cNvSpPr>
          <p:nvPr/>
        </p:nvSpPr>
        <p:spPr bwMode="auto">
          <a:xfrm>
            <a:off x="2051050" y="1989138"/>
            <a:ext cx="59769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přípustné dráhy jsou pouze ty, kde délka kruhové dráhy je celistvým násobkem de Broglieovy vlnové délky elektronu</a:t>
            </a:r>
          </a:p>
        </p:txBody>
      </p:sp>
      <p:sp>
        <p:nvSpPr>
          <p:cNvPr id="425998" name="Text Box 14"/>
          <p:cNvSpPr txBox="1">
            <a:spLocks noChangeArrowheads="1"/>
          </p:cNvSpPr>
          <p:nvPr/>
        </p:nvSpPr>
        <p:spPr bwMode="auto">
          <a:xfrm>
            <a:off x="2916238" y="3429000"/>
            <a:ext cx="56165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povolená (kvantová) dráha pro </a:t>
            </a:r>
            <a:r>
              <a:rPr lang="cs-CZ" altLang="cs-CZ" sz="1600" i="1"/>
              <a:t>n</a:t>
            </a:r>
            <a:r>
              <a:rPr lang="cs-CZ" altLang="cs-CZ" sz="1600"/>
              <a:t> = 4</a:t>
            </a:r>
          </a:p>
        </p:txBody>
      </p:sp>
      <p:sp>
        <p:nvSpPr>
          <p:cNvPr id="425999" name="Text Box 15"/>
          <p:cNvSpPr txBox="1">
            <a:spLocks noChangeArrowheads="1"/>
          </p:cNvSpPr>
          <p:nvPr/>
        </p:nvSpPr>
        <p:spPr bwMode="auto">
          <a:xfrm>
            <a:off x="2916238" y="5373688"/>
            <a:ext cx="21605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nepovolená dráha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25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5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25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5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5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5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25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5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25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25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25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25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25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25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25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425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425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5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5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25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25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5988" grpId="0"/>
      <p:bldP spid="425995" grpId="0"/>
      <p:bldP spid="425997" grpId="0"/>
      <p:bldP spid="425998" grpId="0"/>
      <p:bldP spid="42599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2915" name="Rectangle 3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2917" name="Text Box 5"/>
          <p:cNvSpPr txBox="1">
            <a:spLocks noChangeArrowheads="1"/>
          </p:cNvSpPr>
          <p:nvPr/>
        </p:nvSpPr>
        <p:spPr bwMode="auto">
          <a:xfrm>
            <a:off x="0" y="404813"/>
            <a:ext cx="8893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představa 3. Bohrova postulátu:</a:t>
            </a:r>
          </a:p>
        </p:txBody>
      </p:sp>
      <p:sp>
        <p:nvSpPr>
          <p:cNvPr id="422920" name="Rectangle 8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4. Bohrův model atomu</a:t>
            </a:r>
          </a:p>
        </p:txBody>
      </p:sp>
      <p:pic>
        <p:nvPicPr>
          <p:cNvPr id="422922" name="excitace.avi">
            <a:hlinkClick r:id="" action="ppaction://media"/>
          </p:cNvPr>
          <p:cNvPicPr>
            <a:picLocks noRot="1" noChangeAspect="1" noChangeArrowheads="1"/>
          </p:cNvPicPr>
          <p:nvPr>
            <a:videoFile r:link="rId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692150"/>
            <a:ext cx="8064500" cy="6048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22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2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22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2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2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4229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 nodeType="clickPar">
                      <p:stCondLst>
                        <p:cond delay="0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0" dur="1" fill="hold"/>
                                        <p:tgtEl>
                                          <p:spTgt spid="4229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2922"/>
                  </p:tgtEl>
                </p:cond>
              </p:nextCondLst>
            </p:seq>
            <p:video>
              <p:cMediaNode>
                <p:cTn id="2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422922"/>
                </p:tgtEl>
              </p:cMediaNode>
            </p:video>
          </p:childTnLst>
        </p:cTn>
      </p:par>
    </p:tnLst>
    <p:bldLst>
      <p:bldP spid="42291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8035" name="Rectangle 3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8036" name="Text Box 4"/>
          <p:cNvSpPr txBox="1">
            <a:spLocks noChangeArrowheads="1"/>
          </p:cNvSpPr>
          <p:nvPr/>
        </p:nvSpPr>
        <p:spPr bwMode="auto">
          <a:xfrm>
            <a:off x="0" y="404813"/>
            <a:ext cx="8893175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Důležitý experiment potvrzující hladinové uspořádání kvantovaných energií v elektronů v atomech: </a:t>
            </a:r>
            <a:r>
              <a:rPr lang="cs-CZ" altLang="cs-CZ" sz="2000">
                <a:effectLst>
                  <a:outerShdw blurRad="38100" dist="38100" dir="2700000" algn="tl">
                    <a:srgbClr val="000000"/>
                  </a:outerShdw>
                </a:effectLst>
              </a:rPr>
              <a:t>Franckův-Hertzův pokus – 1914 (James Franck, Gustav Hertz, Nobelova cena 1925)</a:t>
            </a:r>
          </a:p>
        </p:txBody>
      </p:sp>
      <p:sp>
        <p:nvSpPr>
          <p:cNvPr id="428037" name="Rectangle 5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4. Bohrův model atomu</a:t>
            </a:r>
          </a:p>
        </p:txBody>
      </p:sp>
      <p:pic>
        <p:nvPicPr>
          <p:cNvPr id="428052" name="Picture 20" descr="FHZ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773238"/>
            <a:ext cx="4514850" cy="2695575"/>
          </a:xfrm>
          <a:prstGeom prst="rect">
            <a:avLst/>
          </a:prstGeom>
          <a:solidFill>
            <a:schemeClr val="tx1"/>
          </a:solidFill>
        </p:spPr>
      </p:pic>
      <p:pic>
        <p:nvPicPr>
          <p:cNvPr id="428054" name="Picture 22" descr="FHZ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3800" y="1484313"/>
            <a:ext cx="3429000" cy="3133725"/>
          </a:xfrm>
          <a:prstGeom prst="rect">
            <a:avLst/>
          </a:prstGeom>
          <a:solidFill>
            <a:schemeClr val="tx1"/>
          </a:solidFill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28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8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8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8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8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803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9059" name="Rectangle 3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29060" name="Text Box 4"/>
          <p:cNvSpPr txBox="1">
            <a:spLocks noChangeArrowheads="1"/>
          </p:cNvSpPr>
          <p:nvPr/>
        </p:nvSpPr>
        <p:spPr bwMode="auto">
          <a:xfrm>
            <a:off x="0" y="692150"/>
            <a:ext cx="8893175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None/>
            </a:pPr>
            <a:r>
              <a:rPr lang="cs-CZ" altLang="cs-CZ" sz="1600" dirty="0"/>
              <a:t>1915 – Sommerfeld: spektrální čáry mají </a:t>
            </a:r>
            <a:r>
              <a:rPr lang="cs-CZ" altLang="cs-CZ" sz="1600" i="1" dirty="0"/>
              <a:t>jemnou strukturu</a:t>
            </a:r>
            <a:r>
              <a:rPr lang="cs-CZ" altLang="cs-CZ" sz="1600" dirty="0"/>
              <a:t>: každá čára se skládá z několika velmi blízkých čar. Domníval se, že je to způsobeno tím, že kromě povolených kruhových drah jsou možné i eliptické dráhy s různou </a:t>
            </a:r>
            <a:r>
              <a:rPr lang="cs-CZ" altLang="cs-CZ" sz="1600" dirty="0" smtClean="0"/>
              <a:t>excentricitou. Při klasickém řešení nic nového, při relativistickém získána tzv. konstanta jemné struktury, </a:t>
            </a:r>
            <a:r>
              <a:rPr lang="cs-CZ" altLang="cs-CZ" sz="1600" dirty="0"/>
              <a:t>detailně na </a:t>
            </a:r>
            <a:r>
              <a:rPr lang="cs-CZ" altLang="cs-CZ" sz="1600" dirty="0">
                <a:hlinkClick r:id="rId2"/>
              </a:rPr>
              <a:t>http://artemis.osu.cz/</a:t>
            </a:r>
            <a:r>
              <a:rPr lang="cs-CZ" altLang="cs-CZ" sz="1600" dirty="0" err="1">
                <a:hlinkClick r:id="rId2"/>
              </a:rPr>
              <a:t>mmfyz</a:t>
            </a:r>
            <a:r>
              <a:rPr lang="cs-CZ" altLang="cs-CZ" sz="1600" dirty="0" smtClean="0">
                <a:hlinkClick r:id="rId2"/>
              </a:rPr>
              <a:t>/</a:t>
            </a:r>
            <a:r>
              <a:rPr lang="cs-CZ" altLang="cs-CZ" sz="1600" dirty="0" smtClean="0"/>
              <a:t>, kapitola 1.6.   </a:t>
            </a:r>
            <a:endParaRPr lang="cs-CZ" altLang="cs-CZ" sz="2000" i="1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29064" name="Rectangle 8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>
                <a:solidFill>
                  <a:srgbClr val="F4FA08"/>
                </a:solidFill>
              </a:rPr>
              <a:t>1. 5. Nedostatky Bohrova modelu atomu</a:t>
            </a:r>
          </a:p>
        </p:txBody>
      </p:sp>
      <p:pic>
        <p:nvPicPr>
          <p:cNvPr id="429068" name="Picture 12" descr="[photo]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304" y="2067829"/>
            <a:ext cx="1375916" cy="2069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9069" name="Text Box 13"/>
          <p:cNvSpPr txBox="1">
            <a:spLocks noChangeArrowheads="1"/>
          </p:cNvSpPr>
          <p:nvPr/>
        </p:nvSpPr>
        <p:spPr bwMode="auto">
          <a:xfrm>
            <a:off x="4593952" y="2067829"/>
            <a:ext cx="25209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 dirty="0"/>
              <a:t>Arnold Sommerfeld (1868-1951)</a:t>
            </a:r>
          </a:p>
        </p:txBody>
      </p:sp>
      <p:pic>
        <p:nvPicPr>
          <p:cNvPr id="429071" name="Picture 15" descr="def2.gif (30797 byte)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0072" y="2902744"/>
            <a:ext cx="1076325" cy="1076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9073" name="Picture 17" descr="ORBIT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2054677"/>
            <a:ext cx="2933700" cy="209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9074" name="Text Box 18"/>
          <p:cNvSpPr txBox="1">
            <a:spLocks noChangeArrowheads="1"/>
          </p:cNvSpPr>
          <p:nvPr/>
        </p:nvSpPr>
        <p:spPr bwMode="auto">
          <a:xfrm>
            <a:off x="125413" y="4076700"/>
            <a:ext cx="8893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Bohrův model je směsí klasických představ a postulátů, které jsou s klasickými představami ve sporu</a:t>
            </a:r>
            <a:endParaRPr lang="cs-CZ" altLang="cs-CZ" sz="2000" i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29075" name="Text Box 19"/>
          <p:cNvSpPr txBox="1">
            <a:spLocks noChangeArrowheads="1"/>
          </p:cNvSpPr>
          <p:nvPr/>
        </p:nvSpPr>
        <p:spPr bwMode="auto">
          <a:xfrm>
            <a:off x="125413" y="4581525"/>
            <a:ext cx="8893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Bohrův model nedokáže vysvětlit spektra jiných atomů než H, He</a:t>
            </a:r>
            <a:r>
              <a:rPr lang="cs-CZ" altLang="cs-CZ" sz="1600" baseline="30000"/>
              <a:t>+</a:t>
            </a:r>
            <a:r>
              <a:rPr lang="cs-CZ" altLang="cs-CZ" sz="1600"/>
              <a:t>, Li</a:t>
            </a:r>
            <a:r>
              <a:rPr lang="cs-CZ" altLang="cs-CZ" sz="1600" baseline="30000"/>
              <a:t>2+</a:t>
            </a:r>
            <a:r>
              <a:rPr lang="cs-CZ" altLang="cs-CZ" sz="1600"/>
              <a:t>, Be</a:t>
            </a:r>
            <a:r>
              <a:rPr lang="cs-CZ" altLang="cs-CZ" sz="1600" baseline="30000"/>
              <a:t>3+</a:t>
            </a:r>
            <a:r>
              <a:rPr lang="cs-CZ" altLang="cs-CZ" sz="1600"/>
              <a:t>, B</a:t>
            </a:r>
            <a:r>
              <a:rPr lang="cs-CZ" altLang="cs-CZ" sz="1600" baseline="30000"/>
              <a:t>4+</a:t>
            </a:r>
            <a:r>
              <a:rPr lang="cs-CZ" altLang="cs-CZ" sz="1600"/>
              <a:t>, …, takzvaných </a:t>
            </a:r>
            <a:r>
              <a:rPr lang="cs-CZ" altLang="cs-CZ" sz="1600">
                <a:solidFill>
                  <a:srgbClr val="F4FA08"/>
                </a:solidFill>
              </a:rPr>
              <a:t>izoelektronových atomů</a:t>
            </a:r>
          </a:p>
        </p:txBody>
      </p:sp>
      <p:sp>
        <p:nvSpPr>
          <p:cNvPr id="429076" name="Text Box 20"/>
          <p:cNvSpPr txBox="1">
            <a:spLocks noChangeArrowheads="1"/>
          </p:cNvSpPr>
          <p:nvPr/>
        </p:nvSpPr>
        <p:spPr bwMode="auto">
          <a:xfrm>
            <a:off x="125413" y="5229225"/>
            <a:ext cx="8893175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Bohrův model nedokáže</a:t>
            </a:r>
          </a:p>
          <a:p>
            <a:pPr algn="l">
              <a:spcBef>
                <a:spcPct val="0"/>
              </a:spcBef>
            </a:pPr>
            <a:r>
              <a:rPr lang="cs-CZ" altLang="cs-CZ" sz="1600"/>
              <a:t> vysvětlit existenci molekuly H</a:t>
            </a:r>
            <a:r>
              <a:rPr lang="cs-CZ" altLang="cs-CZ" sz="1600" baseline="-25000"/>
              <a:t>2</a:t>
            </a:r>
            <a:r>
              <a:rPr lang="cs-CZ" altLang="cs-CZ" sz="1600"/>
              <a:t>, O</a:t>
            </a:r>
            <a:r>
              <a:rPr lang="cs-CZ" altLang="cs-CZ" sz="1600" baseline="-25000"/>
              <a:t>2</a:t>
            </a:r>
            <a:r>
              <a:rPr lang="cs-CZ" altLang="cs-CZ" sz="1600"/>
              <a:t>, …</a:t>
            </a:r>
            <a:r>
              <a:rPr lang="cs-CZ" altLang="cs-CZ"/>
              <a:t> </a:t>
            </a:r>
          </a:p>
          <a:p>
            <a:pPr algn="l">
              <a:spcBef>
                <a:spcPct val="0"/>
              </a:spcBef>
            </a:pPr>
            <a:r>
              <a:rPr lang="cs-CZ" altLang="cs-CZ" sz="1600"/>
              <a:t> zdůvodnit jevy, nastávající v atomech, které jsou ve vnějším elektromagnetickém poli</a:t>
            </a:r>
          </a:p>
          <a:p>
            <a:pPr algn="l">
              <a:spcBef>
                <a:spcPct val="0"/>
              </a:spcBef>
            </a:pPr>
            <a:r>
              <a:rPr lang="cs-CZ" altLang="cs-CZ" sz="1600"/>
              <a:t> vysvětlit různé intenzity spektrálních čar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29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9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29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90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90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9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9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29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29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429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29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29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29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290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290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29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9060" grpId="0"/>
      <p:bldP spid="429074" grpId="0"/>
      <p:bldP spid="429075" grpId="0"/>
      <p:bldP spid="42907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30083" name="Rectangle 3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30084" name="Text Box 4"/>
          <p:cNvSpPr txBox="1">
            <a:spLocks noChangeArrowheads="1"/>
          </p:cNvSpPr>
          <p:nvPr/>
        </p:nvSpPr>
        <p:spPr bwMode="auto">
          <a:xfrm>
            <a:off x="0" y="476250"/>
            <a:ext cx="8893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částice má vlnové vlastnosti = měla by být popsatelná stejně jako vlnění:</a:t>
            </a:r>
            <a:endParaRPr lang="cs-CZ" altLang="cs-CZ" sz="2000" i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30085" name="Rectangle 5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1. 6. Základní představy, ze kterých vznikla kvantová mechanika</a:t>
            </a:r>
          </a:p>
        </p:txBody>
      </p:sp>
      <p:graphicFrame>
        <p:nvGraphicFramePr>
          <p:cNvPr id="430093" name="Object 13"/>
          <p:cNvGraphicFramePr>
            <a:graphicFrameLocks noChangeAspect="1"/>
          </p:cNvGraphicFramePr>
          <p:nvPr/>
        </p:nvGraphicFramePr>
        <p:xfrm>
          <a:off x="539750" y="908050"/>
          <a:ext cx="50800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03" name="Equation" r:id="rId3" imgW="5079960" imgH="355320" progId="Equation.DSMT4">
                  <p:embed/>
                </p:oleObj>
              </mc:Choice>
              <mc:Fallback>
                <p:oleObj name="Equation" r:id="rId3" imgW="5079960" imgH="355320" progId="Equation.DSMT4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750" y="908050"/>
                        <a:ext cx="50800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094" name="Text Box 14"/>
          <p:cNvSpPr txBox="1">
            <a:spLocks noChangeArrowheads="1"/>
          </p:cNvSpPr>
          <p:nvPr/>
        </p:nvSpPr>
        <p:spPr bwMode="auto">
          <a:xfrm>
            <a:off x="395288" y="1652588"/>
            <a:ext cx="22320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prostorová závislost</a:t>
            </a:r>
            <a:endParaRPr lang="cs-CZ" altLang="cs-CZ" sz="2000" i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30095" name="Text Box 15"/>
          <p:cNvSpPr txBox="1">
            <a:spLocks noChangeArrowheads="1"/>
          </p:cNvSpPr>
          <p:nvPr/>
        </p:nvSpPr>
        <p:spPr bwMode="auto">
          <a:xfrm>
            <a:off x="2771775" y="1652588"/>
            <a:ext cx="3095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periodická časová závislost</a:t>
            </a:r>
            <a:endParaRPr lang="cs-CZ" altLang="cs-CZ" sz="2000" i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30096" name="Freeform 16"/>
          <p:cNvSpPr>
            <a:spLocks/>
          </p:cNvSpPr>
          <p:nvPr/>
        </p:nvSpPr>
        <p:spPr bwMode="auto">
          <a:xfrm>
            <a:off x="1187450" y="1268413"/>
            <a:ext cx="549275" cy="431800"/>
          </a:xfrm>
          <a:custGeom>
            <a:avLst/>
            <a:gdLst>
              <a:gd name="T0" fmla="*/ 0 w 346"/>
              <a:gd name="T1" fmla="*/ 272 h 272"/>
              <a:gd name="T2" fmla="*/ 188 w 346"/>
              <a:gd name="T3" fmla="*/ 217 h 272"/>
              <a:gd name="T4" fmla="*/ 324 w 346"/>
              <a:gd name="T5" fmla="*/ 153 h 272"/>
              <a:gd name="T6" fmla="*/ 318 w 346"/>
              <a:gd name="T7" fmla="*/ 0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6" h="272">
                <a:moveTo>
                  <a:pt x="0" y="272"/>
                </a:moveTo>
                <a:cubicBezTo>
                  <a:pt x="31" y="263"/>
                  <a:pt x="134" y="237"/>
                  <a:pt x="188" y="217"/>
                </a:cubicBezTo>
                <a:cubicBezTo>
                  <a:pt x="242" y="197"/>
                  <a:pt x="302" y="189"/>
                  <a:pt x="324" y="153"/>
                </a:cubicBezTo>
                <a:cubicBezTo>
                  <a:pt x="346" y="117"/>
                  <a:pt x="319" y="32"/>
                  <a:pt x="318" y="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30097" name="Freeform 17"/>
          <p:cNvSpPr>
            <a:spLocks/>
          </p:cNvSpPr>
          <p:nvPr/>
        </p:nvSpPr>
        <p:spPr bwMode="auto">
          <a:xfrm>
            <a:off x="2197100" y="1196975"/>
            <a:ext cx="1625600" cy="454025"/>
          </a:xfrm>
          <a:custGeom>
            <a:avLst/>
            <a:gdLst>
              <a:gd name="T0" fmla="*/ 1024 w 1024"/>
              <a:gd name="T1" fmla="*/ 286 h 286"/>
              <a:gd name="T2" fmla="*/ 512 w 1024"/>
              <a:gd name="T3" fmla="*/ 158 h 286"/>
              <a:gd name="T4" fmla="*/ 104 w 1024"/>
              <a:gd name="T5" fmla="*/ 158 h 286"/>
              <a:gd name="T6" fmla="*/ 0 w 1024"/>
              <a:gd name="T7" fmla="*/ 0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24" h="286">
                <a:moveTo>
                  <a:pt x="1024" y="286"/>
                </a:moveTo>
                <a:cubicBezTo>
                  <a:pt x="939" y="265"/>
                  <a:pt x="665" y="179"/>
                  <a:pt x="512" y="158"/>
                </a:cubicBezTo>
                <a:cubicBezTo>
                  <a:pt x="359" y="137"/>
                  <a:pt x="189" y="184"/>
                  <a:pt x="104" y="158"/>
                </a:cubicBezTo>
                <a:cubicBezTo>
                  <a:pt x="19" y="132"/>
                  <a:pt x="22" y="33"/>
                  <a:pt x="0" y="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30098" name="Object 18"/>
          <p:cNvGraphicFramePr>
            <a:graphicFrameLocks noChangeAspect="1"/>
          </p:cNvGraphicFramePr>
          <p:nvPr/>
        </p:nvGraphicFramePr>
        <p:xfrm>
          <a:off x="6156325" y="836613"/>
          <a:ext cx="15367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04" name="Equation" r:id="rId5" imgW="1536480" imgH="571320" progId="Equation.DSMT4">
                  <p:embed/>
                </p:oleObj>
              </mc:Choice>
              <mc:Fallback>
                <p:oleObj name="Equation" r:id="rId5" imgW="1536480" imgH="571320" progId="Equation.DSMT4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6325" y="836613"/>
                        <a:ext cx="15367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099" name="Text Box 19"/>
          <p:cNvSpPr txBox="1">
            <a:spLocks noChangeArrowheads="1"/>
          </p:cNvSpPr>
          <p:nvPr/>
        </p:nvSpPr>
        <p:spPr bwMode="auto">
          <a:xfrm>
            <a:off x="323850" y="2205038"/>
            <a:ext cx="43195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funkce musí vyhovovat vlnové rovnici:</a:t>
            </a:r>
            <a:endParaRPr lang="cs-CZ" altLang="cs-CZ" sz="2000" i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aphicFrame>
        <p:nvGraphicFramePr>
          <p:cNvPr id="430100" name="Object 20"/>
          <p:cNvGraphicFramePr>
            <a:graphicFrameLocks noChangeAspect="1"/>
          </p:cNvGraphicFramePr>
          <p:nvPr/>
        </p:nvGraphicFramePr>
        <p:xfrm>
          <a:off x="5111750" y="2120900"/>
          <a:ext cx="13208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05" name="Equation" r:id="rId7" imgW="1320480" imgH="596880" progId="Equation.DSMT4">
                  <p:embed/>
                </p:oleObj>
              </mc:Choice>
              <mc:Fallback>
                <p:oleObj name="Equation" r:id="rId7" imgW="1320480" imgH="596880" progId="Equation.DSMT4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11750" y="2120900"/>
                        <a:ext cx="1320800" cy="5969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01" name="Text Box 21"/>
          <p:cNvSpPr txBox="1">
            <a:spLocks noChangeArrowheads="1"/>
          </p:cNvSpPr>
          <p:nvPr/>
        </p:nvSpPr>
        <p:spPr bwMode="auto">
          <a:xfrm>
            <a:off x="250825" y="2781300"/>
            <a:ext cx="1655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po dosazení:</a:t>
            </a:r>
            <a:endParaRPr lang="cs-CZ" altLang="cs-CZ" sz="2000" i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aphicFrame>
        <p:nvGraphicFramePr>
          <p:cNvPr id="430103" name="Object 23"/>
          <p:cNvGraphicFramePr>
            <a:graphicFrameLocks noChangeAspect="1"/>
          </p:cNvGraphicFramePr>
          <p:nvPr/>
        </p:nvGraphicFramePr>
        <p:xfrm>
          <a:off x="1835150" y="2636838"/>
          <a:ext cx="27559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06" name="Equation" r:id="rId9" imgW="2755800" imgH="571320" progId="Equation.DSMT4">
                  <p:embed/>
                </p:oleObj>
              </mc:Choice>
              <mc:Fallback>
                <p:oleObj name="Equation" r:id="rId9" imgW="2755800" imgH="571320" progId="Equation.DSMT4">
                  <p:embed/>
                  <p:pic>
                    <p:nvPicPr>
                      <p:cNvPr id="0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35150" y="2636838"/>
                        <a:ext cx="27559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0104" name="Object 24"/>
          <p:cNvGraphicFramePr>
            <a:graphicFrameLocks noChangeAspect="1"/>
          </p:cNvGraphicFramePr>
          <p:nvPr/>
        </p:nvGraphicFramePr>
        <p:xfrm>
          <a:off x="684213" y="3284538"/>
          <a:ext cx="17145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07" name="Equation" r:id="rId11" imgW="1714320" imgH="596880" progId="Equation.DSMT4">
                  <p:embed/>
                </p:oleObj>
              </mc:Choice>
              <mc:Fallback>
                <p:oleObj name="Equation" r:id="rId11" imgW="1714320" imgH="596880" progId="Equation.DSMT4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213" y="3284538"/>
                        <a:ext cx="17145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0105" name="Object 25"/>
          <p:cNvGraphicFramePr>
            <a:graphicFrameLocks noChangeAspect="1"/>
          </p:cNvGraphicFramePr>
          <p:nvPr/>
        </p:nvGraphicFramePr>
        <p:xfrm>
          <a:off x="2411413" y="3284538"/>
          <a:ext cx="2222500" cy="901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08" name="Equation" r:id="rId13" imgW="2222280" imgH="901440" progId="Equation.DSMT4">
                  <p:embed/>
                </p:oleObj>
              </mc:Choice>
              <mc:Fallback>
                <p:oleObj name="Equation" r:id="rId13" imgW="2222280" imgH="901440" progId="Equation.DSMT4">
                  <p:embed/>
                  <p:pic>
                    <p:nvPicPr>
                      <p:cNvPr id="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1413" y="3284538"/>
                        <a:ext cx="2222500" cy="901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06" name="Text Box 26"/>
          <p:cNvSpPr txBox="1">
            <a:spLocks noChangeArrowheads="1"/>
          </p:cNvSpPr>
          <p:nvPr/>
        </p:nvSpPr>
        <p:spPr bwMode="auto">
          <a:xfrm>
            <a:off x="250825" y="4221163"/>
            <a:ext cx="28797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de Broglieova vlnová délka</a:t>
            </a:r>
            <a:endParaRPr lang="cs-CZ" altLang="cs-CZ" sz="2000" i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30107" name="Freeform 27"/>
          <p:cNvSpPr>
            <a:spLocks/>
          </p:cNvSpPr>
          <p:nvPr/>
        </p:nvSpPr>
        <p:spPr bwMode="auto">
          <a:xfrm>
            <a:off x="1727200" y="3898900"/>
            <a:ext cx="1358900" cy="342900"/>
          </a:xfrm>
          <a:custGeom>
            <a:avLst/>
            <a:gdLst>
              <a:gd name="T0" fmla="*/ 0 w 856"/>
              <a:gd name="T1" fmla="*/ 216 h 216"/>
              <a:gd name="T2" fmla="*/ 208 w 856"/>
              <a:gd name="T3" fmla="*/ 120 h 216"/>
              <a:gd name="T4" fmla="*/ 720 w 856"/>
              <a:gd name="T5" fmla="*/ 160 h 216"/>
              <a:gd name="T6" fmla="*/ 856 w 856"/>
              <a:gd name="T7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56" h="216">
                <a:moveTo>
                  <a:pt x="0" y="216"/>
                </a:moveTo>
                <a:cubicBezTo>
                  <a:pt x="35" y="200"/>
                  <a:pt x="88" y="129"/>
                  <a:pt x="208" y="120"/>
                </a:cubicBezTo>
                <a:cubicBezTo>
                  <a:pt x="328" y="111"/>
                  <a:pt x="612" y="180"/>
                  <a:pt x="720" y="160"/>
                </a:cubicBezTo>
                <a:cubicBezTo>
                  <a:pt x="828" y="140"/>
                  <a:pt x="828" y="33"/>
                  <a:pt x="856" y="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30108" name="Object 28"/>
          <p:cNvGraphicFramePr>
            <a:graphicFrameLocks noChangeAspect="1"/>
          </p:cNvGraphicFramePr>
          <p:nvPr/>
        </p:nvGraphicFramePr>
        <p:xfrm>
          <a:off x="5053013" y="3284538"/>
          <a:ext cx="23368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09" name="Equation" r:id="rId15" imgW="2336760" imgH="596880" progId="Equation.DSMT4">
                  <p:embed/>
                </p:oleObj>
              </mc:Choice>
              <mc:Fallback>
                <p:oleObj name="Equation" r:id="rId15" imgW="2336760" imgH="596880" progId="Equation.DSMT4">
                  <p:embed/>
                  <p:pic>
                    <p:nvPicPr>
                      <p:cNvPr id="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53013" y="3284538"/>
                        <a:ext cx="23368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0109" name="Object 29"/>
          <p:cNvGraphicFramePr>
            <a:graphicFrameLocks noChangeAspect="1"/>
          </p:cNvGraphicFramePr>
          <p:nvPr/>
        </p:nvGraphicFramePr>
        <p:xfrm>
          <a:off x="4643438" y="4149725"/>
          <a:ext cx="26543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10" name="Equation" r:id="rId17" imgW="2654280" imgH="647640" progId="Equation.DSMT4">
                  <p:embed/>
                </p:oleObj>
              </mc:Choice>
              <mc:Fallback>
                <p:oleObj name="Equation" r:id="rId17" imgW="2654280" imgH="647640" progId="Equation.DSMT4">
                  <p:embed/>
                  <p:pic>
                    <p:nvPicPr>
                      <p:cNvPr id="0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3438" y="4149725"/>
                        <a:ext cx="26543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10" name="Freeform 30"/>
          <p:cNvSpPr>
            <a:spLocks/>
          </p:cNvSpPr>
          <p:nvPr/>
        </p:nvSpPr>
        <p:spPr bwMode="auto">
          <a:xfrm>
            <a:off x="5918200" y="4864100"/>
            <a:ext cx="774700" cy="330200"/>
          </a:xfrm>
          <a:custGeom>
            <a:avLst/>
            <a:gdLst>
              <a:gd name="T0" fmla="*/ 0 w 488"/>
              <a:gd name="T1" fmla="*/ 0 h 208"/>
              <a:gd name="T2" fmla="*/ 131 w 488"/>
              <a:gd name="T3" fmla="*/ 169 h 208"/>
              <a:gd name="T4" fmla="*/ 488 w 488"/>
              <a:gd name="T5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8" h="208">
                <a:moveTo>
                  <a:pt x="0" y="0"/>
                </a:moveTo>
                <a:cubicBezTo>
                  <a:pt x="23" y="28"/>
                  <a:pt x="50" y="134"/>
                  <a:pt x="131" y="169"/>
                </a:cubicBezTo>
                <a:cubicBezTo>
                  <a:pt x="212" y="204"/>
                  <a:pt x="414" y="200"/>
                  <a:pt x="488" y="208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30111" name="Object 31"/>
          <p:cNvGraphicFramePr>
            <a:graphicFrameLocks noChangeAspect="1"/>
          </p:cNvGraphicFramePr>
          <p:nvPr/>
        </p:nvGraphicFramePr>
        <p:xfrm>
          <a:off x="7016750" y="4937125"/>
          <a:ext cx="12573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11" name="Equation" r:id="rId19" imgW="1257120" imgH="291960" progId="Equation.DSMT4">
                  <p:embed/>
                </p:oleObj>
              </mc:Choice>
              <mc:Fallback>
                <p:oleObj name="Equation" r:id="rId19" imgW="1257120" imgH="291960" progId="Equation.DSMT4">
                  <p:embed/>
                  <p:pic>
                    <p:nvPicPr>
                      <p:cNvPr id="0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16750" y="4937125"/>
                        <a:ext cx="12573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0112" name="Object 32"/>
          <p:cNvGraphicFramePr>
            <a:graphicFrameLocks noChangeAspect="1"/>
          </p:cNvGraphicFramePr>
          <p:nvPr/>
        </p:nvGraphicFramePr>
        <p:xfrm>
          <a:off x="611188" y="5013325"/>
          <a:ext cx="3889375" cy="1003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12" name="Equation" r:id="rId21" imgW="2311200" imgH="596880" progId="Equation.DSMT4">
                  <p:embed/>
                </p:oleObj>
              </mc:Choice>
              <mc:Fallback>
                <p:oleObj name="Equation" r:id="rId21" imgW="2311200" imgH="596880" progId="Equation.DSMT4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188" y="5013325"/>
                        <a:ext cx="3889375" cy="10033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0113" name="Object 33"/>
          <p:cNvGraphicFramePr>
            <a:graphicFrameLocks noChangeAspect="1"/>
          </p:cNvGraphicFramePr>
          <p:nvPr/>
        </p:nvGraphicFramePr>
        <p:xfrm>
          <a:off x="1042988" y="6237288"/>
          <a:ext cx="7099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13" name="Equation" r:id="rId23" imgW="7099200" imgH="342720" progId="Equation.DSMT4">
                  <p:embed/>
                </p:oleObj>
              </mc:Choice>
              <mc:Fallback>
                <p:oleObj name="Equation" r:id="rId23" imgW="7099200" imgH="342720" progId="Equation.DSMT4">
                  <p:embed/>
                  <p:pic>
                    <p:nvPicPr>
                      <p:cNvPr id="0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2988" y="6237288"/>
                        <a:ext cx="7099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14" name="Text Box 34"/>
          <p:cNvSpPr txBox="1">
            <a:spLocks noChangeArrowheads="1"/>
          </p:cNvSpPr>
          <p:nvPr/>
        </p:nvSpPr>
        <p:spPr bwMode="auto">
          <a:xfrm>
            <a:off x="4787900" y="5589588"/>
            <a:ext cx="424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2000">
                <a:effectLst>
                  <a:outerShdw blurRad="38100" dist="38100" dir="2700000" algn="tl">
                    <a:srgbClr val="000000"/>
                  </a:outerShdw>
                </a:effectLst>
                <a:latin typeface="Arial Black" pitchFamily="34" charset="0"/>
              </a:rPr>
              <a:t>Schrödingerova rovnice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300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00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30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430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30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30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30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30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30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30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300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300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30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30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30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30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430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430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30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30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30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430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430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4" dur="500"/>
                                        <p:tgtEl>
                                          <p:spTgt spid="430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430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30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430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30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30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430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30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30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30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30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30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430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430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30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0" tmFilter="0, 0; .2, .5; .8, .5; 1, 0"/>
                                        <p:tgtEl>
                                          <p:spTgt spid="4301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1" dur="250" autoRev="1" fill="hold"/>
                                        <p:tgtEl>
                                          <p:spTgt spid="4301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30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430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 nodeType="clickPar">
                      <p:stCondLst>
                        <p:cond delay="indefinite"/>
                      </p:stCondLst>
                      <p:childTnLst>
                        <p:par>
                          <p:cTn id="1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430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430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430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84" grpId="0"/>
      <p:bldP spid="430094" grpId="0"/>
      <p:bldP spid="430095" grpId="0"/>
      <p:bldP spid="430096" grpId="0" animBg="1"/>
      <p:bldP spid="430097" grpId="0" animBg="1"/>
      <p:bldP spid="430099" grpId="0"/>
      <p:bldP spid="430101" grpId="0"/>
      <p:bldP spid="430106" grpId="0"/>
      <p:bldP spid="430107" grpId="0" animBg="1"/>
      <p:bldP spid="430110" grpId="0" animBg="1"/>
      <p:bldP spid="430114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31109" name="Rectangle 5"/>
          <p:cNvSpPr>
            <a:spLocks noChangeArrowheads="1"/>
          </p:cNvSpPr>
          <p:nvPr/>
        </p:nvSpPr>
        <p:spPr bwMode="auto">
          <a:xfrm>
            <a:off x="179388" y="4445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31131" name="Rectangle 27"/>
          <p:cNvSpPr>
            <a:spLocks noChangeArrowheads="1"/>
          </p:cNvSpPr>
          <p:nvPr/>
        </p:nvSpPr>
        <p:spPr bwMode="auto">
          <a:xfrm>
            <a:off x="179388" y="476250"/>
            <a:ext cx="63373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31132" name="Rectangle 28"/>
          <p:cNvSpPr>
            <a:spLocks noChangeArrowheads="1"/>
          </p:cNvSpPr>
          <p:nvPr/>
        </p:nvSpPr>
        <p:spPr bwMode="auto">
          <a:xfrm>
            <a:off x="179388" y="765175"/>
            <a:ext cx="280828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2. 1. 1. Vlnová funkce</a:t>
            </a:r>
          </a:p>
        </p:txBody>
      </p:sp>
      <p:sp>
        <p:nvSpPr>
          <p:cNvPr id="431133" name="Text Box 29"/>
          <p:cNvSpPr txBox="1">
            <a:spLocks noChangeArrowheads="1"/>
          </p:cNvSpPr>
          <p:nvPr/>
        </p:nvSpPr>
        <p:spPr bwMode="auto">
          <a:xfrm>
            <a:off x="250825" y="1125538"/>
            <a:ext cx="83534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postulát: </a:t>
            </a:r>
            <a:r>
              <a:rPr lang="cs-CZ" altLang="cs-CZ" sz="1600" u="sng"/>
              <a:t>Časový vývoj stavu soustavy dokonale popisuje vlnová funkce</a:t>
            </a:r>
            <a:endParaRPr lang="cs-CZ" altLang="cs-CZ" sz="2000" i="1" u="sng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31134" name="Text Box 30"/>
          <p:cNvSpPr txBox="1">
            <a:spLocks noChangeArrowheads="1"/>
          </p:cNvSpPr>
          <p:nvPr/>
        </p:nvSpPr>
        <p:spPr bwMode="auto">
          <a:xfrm>
            <a:off x="323850" y="1628775"/>
            <a:ext cx="11525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 i="1"/>
              <a:t>n </a:t>
            </a:r>
            <a:r>
              <a:rPr lang="cs-CZ" altLang="cs-CZ" sz="1600"/>
              <a:t>částic:</a:t>
            </a:r>
            <a:r>
              <a:rPr lang="cs-CZ" altLang="cs-CZ" sz="2000" b="0"/>
              <a:t> </a:t>
            </a:r>
          </a:p>
        </p:txBody>
      </p:sp>
      <p:graphicFrame>
        <p:nvGraphicFramePr>
          <p:cNvPr id="431135" name="Object 31"/>
          <p:cNvGraphicFramePr>
            <a:graphicFrameLocks noChangeAspect="1"/>
          </p:cNvGraphicFramePr>
          <p:nvPr/>
        </p:nvGraphicFramePr>
        <p:xfrm>
          <a:off x="1454150" y="1671638"/>
          <a:ext cx="1866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1274" name="Equation" r:id="rId3" imgW="1866600" imgH="342720" progId="Equation.DSMT4">
                  <p:embed/>
                </p:oleObj>
              </mc:Choice>
              <mc:Fallback>
                <p:oleObj name="Equation" r:id="rId3" imgW="1866600" imgH="342720" progId="Equation.DSMT4">
                  <p:embed/>
                  <p:pic>
                    <p:nvPicPr>
                      <p:cNvPr id="0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54150" y="1671638"/>
                        <a:ext cx="1866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1136" name="Object 32"/>
          <p:cNvGraphicFramePr>
            <a:graphicFrameLocks noChangeAspect="1"/>
          </p:cNvGraphicFramePr>
          <p:nvPr/>
        </p:nvGraphicFramePr>
        <p:xfrm>
          <a:off x="3635375" y="1700213"/>
          <a:ext cx="241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1275" name="Equation" r:id="rId5" imgW="241200" imgH="215640" progId="Equation.DSMT4">
                  <p:embed/>
                </p:oleObj>
              </mc:Choice>
              <mc:Fallback>
                <p:oleObj name="Equation" r:id="rId5" imgW="241200" imgH="215640" progId="Equation.DSMT4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35375" y="1700213"/>
                        <a:ext cx="241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1137" name="Text Box 33"/>
          <p:cNvSpPr txBox="1">
            <a:spLocks noChangeArrowheads="1"/>
          </p:cNvSpPr>
          <p:nvPr/>
        </p:nvSpPr>
        <p:spPr bwMode="auto">
          <a:xfrm>
            <a:off x="4067175" y="1628775"/>
            <a:ext cx="489743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je bez přímého fyzikálního významu, zpravidla je komplexní 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1138" name="Object 34"/>
          <p:cNvGraphicFramePr>
            <a:graphicFrameLocks noChangeAspect="1"/>
          </p:cNvGraphicFramePr>
          <p:nvPr/>
        </p:nvGraphicFramePr>
        <p:xfrm>
          <a:off x="179388" y="2420938"/>
          <a:ext cx="241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1276" name="Equation" r:id="rId7" imgW="241200" imgH="215640" progId="Equation.DSMT4">
                  <p:embed/>
                </p:oleObj>
              </mc:Choice>
              <mc:Fallback>
                <p:oleObj name="Equation" r:id="rId7" imgW="241200" imgH="215640" progId="Equation.DSMT4">
                  <p:embed/>
                  <p:pic>
                    <p:nvPicPr>
                      <p:cNvPr id="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2420938"/>
                        <a:ext cx="241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1139" name="Text Box 35"/>
          <p:cNvSpPr txBox="1">
            <a:spLocks noChangeArrowheads="1"/>
          </p:cNvSpPr>
          <p:nvPr/>
        </p:nvSpPr>
        <p:spPr bwMode="auto">
          <a:xfrm>
            <a:off x="539750" y="2276475"/>
            <a:ext cx="43926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je řešením časové Schrödingerovy rovnice: 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1140" name="Object 36"/>
          <p:cNvGraphicFramePr>
            <a:graphicFrameLocks noChangeAspect="1"/>
          </p:cNvGraphicFramePr>
          <p:nvPr/>
        </p:nvGraphicFramePr>
        <p:xfrm>
          <a:off x="5580063" y="2133600"/>
          <a:ext cx="1728787" cy="809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1277" name="Equation" r:id="rId9" imgW="1218960" imgH="571320" progId="Equation.DSMT4">
                  <p:embed/>
                </p:oleObj>
              </mc:Choice>
              <mc:Fallback>
                <p:oleObj name="Equation" r:id="rId9" imgW="1218960" imgH="571320" progId="Equation.DSMT4">
                  <p:embed/>
                  <p:pic>
                    <p:nvPicPr>
                      <p:cNvPr id="0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80063" y="2133600"/>
                        <a:ext cx="1728787" cy="809625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1141" name="Object 37"/>
          <p:cNvGraphicFramePr>
            <a:graphicFrameLocks noChangeAspect="1"/>
          </p:cNvGraphicFramePr>
          <p:nvPr/>
        </p:nvGraphicFramePr>
        <p:xfrm>
          <a:off x="179388" y="2781300"/>
          <a:ext cx="2159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1278" name="Equation" r:id="rId11" imgW="215640" imgH="279360" progId="Equation.DSMT4">
                  <p:embed/>
                </p:oleObj>
              </mc:Choice>
              <mc:Fallback>
                <p:oleObj name="Equation" r:id="rId11" imgW="215640" imgH="279360" progId="Equation.DSMT4">
                  <p:embed/>
                  <p:pic>
                    <p:nvPicPr>
                      <p:cNvPr id="0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2781300"/>
                        <a:ext cx="2159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1142" name="Text Box 38"/>
          <p:cNvSpPr txBox="1">
            <a:spLocks noChangeArrowheads="1"/>
          </p:cNvSpPr>
          <p:nvPr/>
        </p:nvSpPr>
        <p:spPr bwMode="auto">
          <a:xfrm>
            <a:off x="539750" y="2708275"/>
            <a:ext cx="43926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je Hamiltonův operátor (celkové energie) 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1143" name="Object 39"/>
          <p:cNvGraphicFramePr>
            <a:graphicFrameLocks noChangeAspect="1"/>
          </p:cNvGraphicFramePr>
          <p:nvPr/>
        </p:nvGraphicFramePr>
        <p:xfrm>
          <a:off x="179388" y="3213100"/>
          <a:ext cx="241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1279" name="Equation" r:id="rId13" imgW="241200" imgH="215640" progId="Equation.DSMT4">
                  <p:embed/>
                </p:oleObj>
              </mc:Choice>
              <mc:Fallback>
                <p:oleObj name="Equation" r:id="rId13" imgW="241200" imgH="215640" progId="Equation.DSMT4">
                  <p:embed/>
                  <p:pic>
                    <p:nvPicPr>
                      <p:cNvPr id="0" name="Object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3213100"/>
                        <a:ext cx="241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1144" name="Text Box 40"/>
          <p:cNvSpPr txBox="1">
            <a:spLocks noChangeArrowheads="1"/>
          </p:cNvSpPr>
          <p:nvPr/>
        </p:nvSpPr>
        <p:spPr bwMode="auto">
          <a:xfrm>
            <a:off x="539750" y="3141663"/>
            <a:ext cx="82804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určuje stav </a:t>
            </a:r>
            <a:r>
              <a:rPr lang="cs-CZ" altLang="cs-CZ" sz="1600" u="sng"/>
              <a:t>jednoznačně</a:t>
            </a:r>
            <a:r>
              <a:rPr lang="cs-CZ" altLang="cs-CZ" sz="1600"/>
              <a:t>, tj. lze z ní matematickými postupy získat veškeré dostupné informace o soustavě </a:t>
            </a:r>
            <a:r>
              <a:rPr lang="cs-CZ" altLang="cs-CZ" sz="2000"/>
              <a:t> </a:t>
            </a:r>
          </a:p>
        </p:txBody>
      </p:sp>
      <p:sp>
        <p:nvSpPr>
          <p:cNvPr id="431145" name="Text Box 41"/>
          <p:cNvSpPr txBox="1">
            <a:spLocks noChangeArrowheads="1"/>
          </p:cNvSpPr>
          <p:nvPr/>
        </p:nvSpPr>
        <p:spPr bwMode="auto">
          <a:xfrm>
            <a:off x="1908175" y="3789363"/>
            <a:ext cx="43926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je hustota pravděpodobnosti výskytu 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1146" name="Object 42"/>
          <p:cNvGraphicFramePr>
            <a:graphicFrameLocks noChangeAspect="1"/>
          </p:cNvGraphicFramePr>
          <p:nvPr/>
        </p:nvGraphicFramePr>
        <p:xfrm>
          <a:off x="141288" y="3789363"/>
          <a:ext cx="1638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1280" name="Equation" r:id="rId14" imgW="1638000" imgH="393480" progId="Equation.DSMT4">
                  <p:embed/>
                </p:oleObj>
              </mc:Choice>
              <mc:Fallback>
                <p:oleObj name="Equation" r:id="rId14" imgW="1638000" imgH="393480" progId="Equation.DSMT4">
                  <p:embed/>
                  <p:pic>
                    <p:nvPicPr>
                      <p:cNvPr id="0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1288" y="3789363"/>
                        <a:ext cx="1638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1147" name="Object 43"/>
          <p:cNvGraphicFramePr>
            <a:graphicFrameLocks noChangeAspect="1"/>
          </p:cNvGraphicFramePr>
          <p:nvPr/>
        </p:nvGraphicFramePr>
        <p:xfrm>
          <a:off x="179388" y="4437063"/>
          <a:ext cx="647700" cy="266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1281" name="Equation" r:id="rId16" imgW="647640" imgH="266400" progId="Equation.DSMT4">
                  <p:embed/>
                </p:oleObj>
              </mc:Choice>
              <mc:Fallback>
                <p:oleObj name="Equation" r:id="rId16" imgW="647640" imgH="266400" progId="Equation.DSMT4">
                  <p:embed/>
                  <p:pic>
                    <p:nvPicPr>
                      <p:cNvPr id="0" name="Object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4437063"/>
                        <a:ext cx="647700" cy="266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1148" name="Text Box 44"/>
          <p:cNvSpPr txBox="1">
            <a:spLocks noChangeArrowheads="1"/>
          </p:cNvSpPr>
          <p:nvPr/>
        </p:nvSpPr>
        <p:spPr bwMode="auto">
          <a:xfrm>
            <a:off x="900113" y="4365625"/>
            <a:ext cx="57610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je pro </a:t>
            </a:r>
            <a:r>
              <a:rPr lang="cs-CZ" altLang="cs-CZ" sz="1600" i="1"/>
              <a:t>n</a:t>
            </a:r>
            <a:r>
              <a:rPr lang="cs-CZ" altLang="cs-CZ" sz="1600"/>
              <a:t> = 1 pravděpodobnost toho, že v čase </a:t>
            </a:r>
            <a:r>
              <a:rPr lang="cs-CZ" altLang="cs-CZ" sz="1600" i="1"/>
              <a:t>t</a:t>
            </a:r>
            <a:r>
              <a:rPr lang="cs-CZ" altLang="cs-CZ" sz="1600"/>
              <a:t> je částice v objemu d</a:t>
            </a:r>
            <a:r>
              <a:rPr lang="cs-CZ" altLang="cs-CZ" sz="1600" i="1"/>
              <a:t>V</a:t>
            </a:r>
            <a:r>
              <a:rPr lang="cs-CZ" altLang="cs-CZ" sz="1600"/>
              <a:t> v místě popsaném průvodičem  </a:t>
            </a:r>
            <a:r>
              <a:rPr lang="cs-CZ" altLang="cs-CZ" sz="2000"/>
              <a:t> </a:t>
            </a:r>
          </a:p>
        </p:txBody>
      </p:sp>
      <p:grpSp>
        <p:nvGrpSpPr>
          <p:cNvPr id="431159" name="Group 55"/>
          <p:cNvGrpSpPr>
            <a:grpSpLocks/>
          </p:cNvGrpSpPr>
          <p:nvPr/>
        </p:nvGrpSpPr>
        <p:grpSpPr bwMode="auto">
          <a:xfrm>
            <a:off x="6588125" y="4365625"/>
            <a:ext cx="2081213" cy="2022475"/>
            <a:chOff x="3247" y="2795"/>
            <a:chExt cx="1311" cy="1274"/>
          </a:xfrm>
        </p:grpSpPr>
        <p:sp>
          <p:nvSpPr>
            <p:cNvPr id="431149" name="Line 45"/>
            <p:cNvSpPr>
              <a:spLocks noChangeShapeType="1"/>
            </p:cNvSpPr>
            <p:nvPr/>
          </p:nvSpPr>
          <p:spPr bwMode="auto">
            <a:xfrm>
              <a:off x="3696" y="2795"/>
              <a:ext cx="0" cy="8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31150" name="Line 46"/>
            <p:cNvSpPr>
              <a:spLocks noChangeShapeType="1"/>
            </p:cNvSpPr>
            <p:nvPr/>
          </p:nvSpPr>
          <p:spPr bwMode="auto">
            <a:xfrm>
              <a:off x="3696" y="3612"/>
              <a:ext cx="86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31151" name="Line 47"/>
            <p:cNvSpPr>
              <a:spLocks noChangeShapeType="1"/>
            </p:cNvSpPr>
            <p:nvPr/>
          </p:nvSpPr>
          <p:spPr bwMode="auto">
            <a:xfrm flipH="1">
              <a:off x="3433" y="3612"/>
              <a:ext cx="262" cy="4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31152" name="Line 48"/>
            <p:cNvSpPr>
              <a:spLocks noChangeShapeType="1"/>
            </p:cNvSpPr>
            <p:nvPr/>
          </p:nvSpPr>
          <p:spPr bwMode="auto">
            <a:xfrm flipV="1">
              <a:off x="3696" y="3294"/>
              <a:ext cx="590" cy="318"/>
            </a:xfrm>
            <a:prstGeom prst="line">
              <a:avLst/>
            </a:prstGeom>
            <a:noFill/>
            <a:ln w="28575">
              <a:solidFill>
                <a:srgbClr val="F4FA08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31153" name="AutoShape 49"/>
            <p:cNvSpPr>
              <a:spLocks noChangeArrowheads="1"/>
            </p:cNvSpPr>
            <p:nvPr/>
          </p:nvSpPr>
          <p:spPr bwMode="auto">
            <a:xfrm>
              <a:off x="4286" y="3158"/>
              <a:ext cx="136" cy="136"/>
            </a:xfrm>
            <a:prstGeom prst="cube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431154" name="Object 50"/>
            <p:cNvGraphicFramePr>
              <a:graphicFrameLocks noChangeAspect="1"/>
            </p:cNvGraphicFramePr>
            <p:nvPr/>
          </p:nvGraphicFramePr>
          <p:xfrm>
            <a:off x="3247" y="3957"/>
            <a:ext cx="128" cy="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1282" name="Equation" r:id="rId18" imgW="203040" imgH="177480" progId="Equation.DSMT4">
                    <p:embed/>
                  </p:oleObj>
                </mc:Choice>
                <mc:Fallback>
                  <p:oleObj name="Equation" r:id="rId18" imgW="203040" imgH="177480" progId="Equation.DSMT4">
                    <p:embed/>
                    <p:pic>
                      <p:nvPicPr>
                        <p:cNvPr id="0" name="Object 5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247" y="3957"/>
                          <a:ext cx="128" cy="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1155" name="Object 51"/>
            <p:cNvGraphicFramePr>
              <a:graphicFrameLocks noChangeAspect="1"/>
            </p:cNvGraphicFramePr>
            <p:nvPr/>
          </p:nvGraphicFramePr>
          <p:xfrm>
            <a:off x="4422" y="3641"/>
            <a:ext cx="128" cy="1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1283" name="Equation" r:id="rId20" imgW="203040" imgH="228600" progId="Equation.DSMT4">
                    <p:embed/>
                  </p:oleObj>
                </mc:Choice>
                <mc:Fallback>
                  <p:oleObj name="Equation" r:id="rId20" imgW="203040" imgH="228600" progId="Equation.DSMT4">
                    <p:embed/>
                    <p:pic>
                      <p:nvPicPr>
                        <p:cNvPr id="0" name="Object 5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22" y="3641"/>
                          <a:ext cx="128" cy="1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1156" name="Object 52"/>
            <p:cNvGraphicFramePr>
              <a:graphicFrameLocks noChangeAspect="1"/>
            </p:cNvGraphicFramePr>
            <p:nvPr/>
          </p:nvGraphicFramePr>
          <p:xfrm>
            <a:off x="3572" y="2886"/>
            <a:ext cx="104" cy="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1284" name="Equation" r:id="rId22" imgW="164880" imgH="177480" progId="Equation.DSMT4">
                    <p:embed/>
                  </p:oleObj>
                </mc:Choice>
                <mc:Fallback>
                  <p:oleObj name="Equation" r:id="rId22" imgW="164880" imgH="177480" progId="Equation.DSMT4">
                    <p:embed/>
                    <p:pic>
                      <p:nvPicPr>
                        <p:cNvPr id="0" name="Object 5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72" y="2886"/>
                          <a:ext cx="104" cy="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1157" name="Object 53"/>
            <p:cNvGraphicFramePr>
              <a:graphicFrameLocks noChangeAspect="1"/>
            </p:cNvGraphicFramePr>
            <p:nvPr/>
          </p:nvGraphicFramePr>
          <p:xfrm>
            <a:off x="3935" y="3274"/>
            <a:ext cx="104" cy="15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1285" name="Equation" r:id="rId24" imgW="164880" imgH="241200" progId="Equation.DSMT4">
                    <p:embed/>
                  </p:oleObj>
                </mc:Choice>
                <mc:Fallback>
                  <p:oleObj name="Equation" r:id="rId24" imgW="164880" imgH="241200" progId="Equation.DSMT4">
                    <p:embed/>
                    <p:pic>
                      <p:nvPicPr>
                        <p:cNvPr id="0" name="Object 5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935" y="3274"/>
                          <a:ext cx="104" cy="15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1158" name="Object 54"/>
            <p:cNvGraphicFramePr>
              <a:graphicFrameLocks noChangeAspect="1"/>
            </p:cNvGraphicFramePr>
            <p:nvPr/>
          </p:nvGraphicFramePr>
          <p:xfrm>
            <a:off x="4325" y="3323"/>
            <a:ext cx="232" cy="1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1286" name="Equation" r:id="rId26" imgW="368280" imgH="228600" progId="Equation.DSMT4">
                    <p:embed/>
                  </p:oleObj>
                </mc:Choice>
                <mc:Fallback>
                  <p:oleObj name="Equation" r:id="rId26" imgW="368280" imgH="228600" progId="Equation.DSMT4">
                    <p:embed/>
                    <p:pic>
                      <p:nvPicPr>
                        <p:cNvPr id="0" name="Object 5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25" y="3323"/>
                          <a:ext cx="232" cy="1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431160" name="Object 56"/>
          <p:cNvGraphicFramePr>
            <a:graphicFrameLocks noChangeAspect="1"/>
          </p:cNvGraphicFramePr>
          <p:nvPr/>
        </p:nvGraphicFramePr>
        <p:xfrm>
          <a:off x="179388" y="5229225"/>
          <a:ext cx="46863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1287" name="Equation" r:id="rId28" imgW="4686120" imgH="457200" progId="Equation.DSMT4">
                  <p:embed/>
                </p:oleObj>
              </mc:Choice>
              <mc:Fallback>
                <p:oleObj name="Equation" r:id="rId28" imgW="4686120" imgH="457200" progId="Equation.DSMT4">
                  <p:embed/>
                  <p:pic>
                    <p:nvPicPr>
                      <p:cNvPr id="0" name="Object 5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5229225"/>
                        <a:ext cx="4686300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1161" name="Text Box 57"/>
          <p:cNvSpPr txBox="1">
            <a:spLocks noChangeArrowheads="1"/>
          </p:cNvSpPr>
          <p:nvPr/>
        </p:nvSpPr>
        <p:spPr bwMode="auto">
          <a:xfrm>
            <a:off x="611188" y="5805488"/>
            <a:ext cx="2305050" cy="406400"/>
          </a:xfrm>
          <a:prstGeom prst="rect">
            <a:avLst/>
          </a:prstGeom>
          <a:noFill/>
          <a:ln w="9525">
            <a:solidFill>
              <a:srgbClr val="F4FA0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normovací podmínka </a:t>
            </a:r>
            <a:r>
              <a:rPr lang="cs-CZ" altLang="cs-CZ" sz="2000"/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31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1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31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31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31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31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31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31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31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31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31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31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31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31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31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31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31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31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31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31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31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31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431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31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31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431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31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31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431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31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31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31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31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31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431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31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31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431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31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31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431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31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431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431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431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31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431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31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31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431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431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431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 nodeType="clickPar">
                      <p:stCondLst>
                        <p:cond delay="indefinite"/>
                      </p:stCondLst>
                      <p:childTnLst>
                        <p:par>
                          <p:cTn id="1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8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2000"/>
                                        <p:tgtEl>
                                          <p:spTgt spid="431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2000" fill="hold"/>
                                        <p:tgtEl>
                                          <p:spTgt spid="431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431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1133" grpId="0"/>
      <p:bldP spid="431134" grpId="0"/>
      <p:bldP spid="431137" grpId="0"/>
      <p:bldP spid="431139" grpId="0"/>
      <p:bldP spid="431142" grpId="0"/>
      <p:bldP spid="431144" grpId="0"/>
      <p:bldP spid="431145" grpId="0"/>
      <p:bldP spid="431148" grpId="0"/>
      <p:bldP spid="43116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32131" name="Rectangle 3"/>
          <p:cNvSpPr>
            <a:spLocks noChangeArrowheads="1"/>
          </p:cNvSpPr>
          <p:nvPr/>
        </p:nvSpPr>
        <p:spPr bwMode="auto">
          <a:xfrm>
            <a:off x="179388" y="4445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32132" name="Rectangle 4"/>
          <p:cNvSpPr>
            <a:spLocks noChangeArrowheads="1"/>
          </p:cNvSpPr>
          <p:nvPr/>
        </p:nvSpPr>
        <p:spPr bwMode="auto">
          <a:xfrm>
            <a:off x="179388" y="476250"/>
            <a:ext cx="63373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32133" name="Rectangle 5"/>
          <p:cNvSpPr>
            <a:spLocks noChangeArrowheads="1"/>
          </p:cNvSpPr>
          <p:nvPr/>
        </p:nvSpPr>
        <p:spPr bwMode="auto">
          <a:xfrm>
            <a:off x="179388" y="765175"/>
            <a:ext cx="280828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2. 1. 1. Vlnová funkce</a:t>
            </a:r>
          </a:p>
        </p:txBody>
      </p:sp>
      <p:sp>
        <p:nvSpPr>
          <p:cNvPr id="432163" name="Text Box 35"/>
          <p:cNvSpPr txBox="1">
            <a:spLocks noChangeArrowheads="1"/>
          </p:cNvSpPr>
          <p:nvPr/>
        </p:nvSpPr>
        <p:spPr bwMode="auto">
          <a:xfrm>
            <a:off x="179388" y="1341438"/>
            <a:ext cx="62642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při stacionárních dějích (silové pole je časově nezávislé), platí: 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2164" name="Object 36"/>
          <p:cNvGraphicFramePr>
            <a:graphicFrameLocks noChangeAspect="1"/>
          </p:cNvGraphicFramePr>
          <p:nvPr/>
        </p:nvGraphicFramePr>
        <p:xfrm>
          <a:off x="179388" y="1989138"/>
          <a:ext cx="19304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2207" name="Equation" r:id="rId3" imgW="1930320" imgH="355320" progId="Equation.DSMT4">
                  <p:embed/>
                </p:oleObj>
              </mc:Choice>
              <mc:Fallback>
                <p:oleObj name="Equation" r:id="rId3" imgW="1930320" imgH="355320" progId="Equation.DSMT4">
                  <p:embed/>
                  <p:pic>
                    <p:nvPicPr>
                      <p:cNvPr id="0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1989138"/>
                        <a:ext cx="19304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2165" name="Text Box 37"/>
          <p:cNvSpPr txBox="1">
            <a:spLocks noChangeArrowheads="1"/>
          </p:cNvSpPr>
          <p:nvPr/>
        </p:nvSpPr>
        <p:spPr bwMode="auto">
          <a:xfrm>
            <a:off x="2411413" y="1989138"/>
            <a:ext cx="62642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kde          je řešením tzv. bezčasové Schrödingerovy rovnice:</a:t>
            </a:r>
            <a:endParaRPr lang="cs-CZ" altLang="cs-CZ" sz="2000"/>
          </a:p>
        </p:txBody>
      </p:sp>
      <p:graphicFrame>
        <p:nvGraphicFramePr>
          <p:cNvPr id="432166" name="Object 38"/>
          <p:cNvGraphicFramePr>
            <a:graphicFrameLocks noChangeAspect="1"/>
          </p:cNvGraphicFramePr>
          <p:nvPr/>
        </p:nvGraphicFramePr>
        <p:xfrm>
          <a:off x="2987675" y="2060575"/>
          <a:ext cx="2032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2208" name="Equation" r:id="rId5" imgW="203040" imgH="215640" progId="Equation.DSMT4">
                  <p:embed/>
                </p:oleObj>
              </mc:Choice>
              <mc:Fallback>
                <p:oleObj name="Equation" r:id="rId5" imgW="203040" imgH="215640" progId="Equation.DSMT4">
                  <p:embed/>
                  <p:pic>
                    <p:nvPicPr>
                      <p:cNvPr id="0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87675" y="2060575"/>
                        <a:ext cx="2032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2167" name="Object 39"/>
          <p:cNvGraphicFramePr>
            <a:graphicFrameLocks noChangeAspect="1"/>
          </p:cNvGraphicFramePr>
          <p:nvPr/>
        </p:nvGraphicFramePr>
        <p:xfrm>
          <a:off x="179388" y="2492375"/>
          <a:ext cx="7099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2209" name="Equation" r:id="rId7" imgW="7099200" imgH="342720" progId="Equation.DSMT4">
                  <p:embed/>
                </p:oleObj>
              </mc:Choice>
              <mc:Fallback>
                <p:oleObj name="Equation" r:id="rId7" imgW="7099200" imgH="342720" progId="Equation.DSMT4">
                  <p:embed/>
                  <p:pic>
                    <p:nvPicPr>
                      <p:cNvPr id="0" name="Object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2492375"/>
                        <a:ext cx="7099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2168" name="Text Box 40"/>
          <p:cNvSpPr txBox="1">
            <a:spLocks noChangeArrowheads="1"/>
          </p:cNvSpPr>
          <p:nvPr/>
        </p:nvSpPr>
        <p:spPr bwMode="auto">
          <a:xfrm>
            <a:off x="179388" y="2997200"/>
            <a:ext cx="62642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pro jednu částici má Hamiltonův operátor tvar: 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2169" name="Object 41"/>
          <p:cNvGraphicFramePr>
            <a:graphicFrameLocks noChangeAspect="1"/>
          </p:cNvGraphicFramePr>
          <p:nvPr/>
        </p:nvGraphicFramePr>
        <p:xfrm>
          <a:off x="5148263" y="2924175"/>
          <a:ext cx="1890712" cy="595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2210" name="Equation" r:id="rId9" imgW="1892160" imgH="596880" progId="Equation.DSMT4">
                  <p:embed/>
                </p:oleObj>
              </mc:Choice>
              <mc:Fallback>
                <p:oleObj name="Equation" r:id="rId9" imgW="1892160" imgH="596880" progId="Equation.DSMT4">
                  <p:embed/>
                  <p:pic>
                    <p:nvPicPr>
                      <p:cNvPr id="0" name="Object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48263" y="2924175"/>
                        <a:ext cx="1890712" cy="595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2170" name="Text Box 42"/>
          <p:cNvSpPr txBox="1">
            <a:spLocks noChangeArrowheads="1"/>
          </p:cNvSpPr>
          <p:nvPr/>
        </p:nvSpPr>
        <p:spPr bwMode="auto">
          <a:xfrm>
            <a:off x="179388" y="3644900"/>
            <a:ext cx="55451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každá vlnová funkce musí mít 4 následující vlastnosti: </a:t>
            </a:r>
            <a:r>
              <a:rPr lang="cs-CZ" altLang="cs-CZ" sz="2000"/>
              <a:t> </a:t>
            </a:r>
          </a:p>
        </p:txBody>
      </p:sp>
      <p:sp>
        <p:nvSpPr>
          <p:cNvPr id="432171" name="Text Box 43"/>
          <p:cNvSpPr txBox="1">
            <a:spLocks noChangeArrowheads="1"/>
          </p:cNvSpPr>
          <p:nvPr/>
        </p:nvSpPr>
        <p:spPr bwMode="auto">
          <a:xfrm>
            <a:off x="179388" y="4076700"/>
            <a:ext cx="2520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cs-CZ" altLang="cs-CZ"/>
              <a:t> jednoznačná</a:t>
            </a:r>
            <a:r>
              <a:rPr lang="cs-CZ" altLang="cs-CZ" sz="1600"/>
              <a:t> </a:t>
            </a:r>
            <a:r>
              <a:rPr lang="cs-CZ" altLang="cs-CZ" sz="2000"/>
              <a:t> </a:t>
            </a:r>
          </a:p>
        </p:txBody>
      </p:sp>
      <p:sp>
        <p:nvSpPr>
          <p:cNvPr id="432172" name="Text Box 44"/>
          <p:cNvSpPr txBox="1">
            <a:spLocks noChangeArrowheads="1"/>
          </p:cNvSpPr>
          <p:nvPr/>
        </p:nvSpPr>
        <p:spPr bwMode="auto">
          <a:xfrm>
            <a:off x="179388" y="4508500"/>
            <a:ext cx="2520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cs-CZ" altLang="cs-CZ"/>
              <a:t> spojitá</a:t>
            </a:r>
            <a:r>
              <a:rPr lang="cs-CZ" altLang="cs-CZ" sz="1600"/>
              <a:t> </a:t>
            </a:r>
            <a:r>
              <a:rPr lang="cs-CZ" altLang="cs-CZ" sz="2000"/>
              <a:t> </a:t>
            </a:r>
          </a:p>
        </p:txBody>
      </p:sp>
      <p:sp>
        <p:nvSpPr>
          <p:cNvPr id="432173" name="Text Box 45"/>
          <p:cNvSpPr txBox="1">
            <a:spLocks noChangeArrowheads="1"/>
          </p:cNvSpPr>
          <p:nvPr/>
        </p:nvSpPr>
        <p:spPr bwMode="auto">
          <a:xfrm>
            <a:off x="179388" y="4941888"/>
            <a:ext cx="2520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cs-CZ" altLang="cs-CZ"/>
              <a:t> konečná</a:t>
            </a:r>
            <a:r>
              <a:rPr lang="cs-CZ" altLang="cs-CZ" sz="1600"/>
              <a:t> </a:t>
            </a:r>
            <a:r>
              <a:rPr lang="cs-CZ" altLang="cs-CZ" sz="2000"/>
              <a:t> </a:t>
            </a:r>
          </a:p>
        </p:txBody>
      </p:sp>
      <p:sp>
        <p:nvSpPr>
          <p:cNvPr id="432174" name="Text Box 46"/>
          <p:cNvSpPr txBox="1">
            <a:spLocks noChangeArrowheads="1"/>
          </p:cNvSpPr>
          <p:nvPr/>
        </p:nvSpPr>
        <p:spPr bwMode="auto">
          <a:xfrm>
            <a:off x="179388" y="5373688"/>
            <a:ext cx="4105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cs-CZ" altLang="cs-CZ"/>
              <a:t> kvadraticky integrabilní</a:t>
            </a:r>
            <a:r>
              <a:rPr lang="cs-CZ" altLang="cs-CZ" sz="1600"/>
              <a:t> </a:t>
            </a:r>
            <a:r>
              <a:rPr lang="cs-CZ" altLang="cs-CZ" sz="2000"/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32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2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32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32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32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432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32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32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32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32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32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2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32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32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0"/>
                                        <p:tgtEl>
                                          <p:spTgt spid="432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432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0" fill="hold"/>
                                        <p:tgtEl>
                                          <p:spTgt spid="432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432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2000" fill="hold"/>
                                        <p:tgtEl>
                                          <p:spTgt spid="432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432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432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432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432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000"/>
                                        <p:tgtEl>
                                          <p:spTgt spid="432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432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0" fill="hold"/>
                                        <p:tgtEl>
                                          <p:spTgt spid="432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2163" grpId="0"/>
      <p:bldP spid="432165" grpId="0"/>
      <p:bldP spid="432168" grpId="0"/>
      <p:bldP spid="432170" grpId="0"/>
      <p:bldP spid="432171" grpId="0"/>
      <p:bldP spid="432172" grpId="0"/>
      <p:bldP spid="432173" grpId="0"/>
      <p:bldP spid="43217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33155" name="Rectangle 3"/>
          <p:cNvSpPr>
            <a:spLocks noChangeArrowheads="1"/>
          </p:cNvSpPr>
          <p:nvPr/>
        </p:nvSpPr>
        <p:spPr bwMode="auto">
          <a:xfrm>
            <a:off x="179388" y="4445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33156" name="Rectangle 4"/>
          <p:cNvSpPr>
            <a:spLocks noChangeArrowheads="1"/>
          </p:cNvSpPr>
          <p:nvPr/>
        </p:nvSpPr>
        <p:spPr bwMode="auto">
          <a:xfrm>
            <a:off x="179388" y="476250"/>
            <a:ext cx="63373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33157" name="Rectangle 5"/>
          <p:cNvSpPr>
            <a:spLocks noChangeArrowheads="1"/>
          </p:cNvSpPr>
          <p:nvPr/>
        </p:nvSpPr>
        <p:spPr bwMode="auto">
          <a:xfrm>
            <a:off x="179388" y="765175"/>
            <a:ext cx="280828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2. 1. 1. Vlnová funkce</a:t>
            </a:r>
          </a:p>
        </p:txBody>
      </p:sp>
      <p:sp>
        <p:nvSpPr>
          <p:cNvPr id="433170" name="Line 18"/>
          <p:cNvSpPr>
            <a:spLocks noChangeShapeType="1"/>
          </p:cNvSpPr>
          <p:nvPr/>
        </p:nvSpPr>
        <p:spPr bwMode="auto">
          <a:xfrm>
            <a:off x="4284663" y="1916113"/>
            <a:ext cx="0" cy="4681537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33171" name="Text Box 19"/>
          <p:cNvSpPr txBox="1">
            <a:spLocks noChangeArrowheads="1"/>
          </p:cNvSpPr>
          <p:nvPr/>
        </p:nvSpPr>
        <p:spPr bwMode="auto">
          <a:xfrm>
            <a:off x="179388" y="1016000"/>
            <a:ext cx="62642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hlavní rozdíly mezi kvantovou a klasickou mechanikou: </a:t>
            </a:r>
            <a:r>
              <a:rPr lang="cs-CZ" altLang="cs-CZ" sz="2000"/>
              <a:t> </a:t>
            </a:r>
          </a:p>
        </p:txBody>
      </p:sp>
      <p:sp>
        <p:nvSpPr>
          <p:cNvPr id="433172" name="Rectangle 20"/>
          <p:cNvSpPr>
            <a:spLocks noChangeArrowheads="1"/>
          </p:cNvSpPr>
          <p:nvPr/>
        </p:nvSpPr>
        <p:spPr bwMode="auto">
          <a:xfrm>
            <a:off x="1547813" y="1412875"/>
            <a:ext cx="1296987" cy="43973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chemeClr val="accent2"/>
                </a:solidFill>
              </a:rPr>
              <a:t>kvantová</a:t>
            </a:r>
          </a:p>
        </p:txBody>
      </p:sp>
      <p:sp>
        <p:nvSpPr>
          <p:cNvPr id="433173" name="Rectangle 21"/>
          <p:cNvSpPr>
            <a:spLocks noChangeArrowheads="1"/>
          </p:cNvSpPr>
          <p:nvPr/>
        </p:nvSpPr>
        <p:spPr bwMode="auto">
          <a:xfrm>
            <a:off x="5940425" y="1412875"/>
            <a:ext cx="1296988" cy="43973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chemeClr val="accent2"/>
                </a:solidFill>
              </a:rPr>
              <a:t>klasická</a:t>
            </a:r>
          </a:p>
        </p:txBody>
      </p:sp>
      <p:sp>
        <p:nvSpPr>
          <p:cNvPr id="433174" name="Line 22"/>
          <p:cNvSpPr>
            <a:spLocks noChangeShapeType="1"/>
          </p:cNvSpPr>
          <p:nvPr/>
        </p:nvSpPr>
        <p:spPr bwMode="auto">
          <a:xfrm>
            <a:off x="323850" y="2133600"/>
            <a:ext cx="8640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33175" name="Rectangle 23"/>
          <p:cNvSpPr>
            <a:spLocks noChangeArrowheads="1"/>
          </p:cNvSpPr>
          <p:nvPr/>
        </p:nvSpPr>
        <p:spPr bwMode="auto">
          <a:xfrm>
            <a:off x="3492500" y="2276475"/>
            <a:ext cx="1584325" cy="439738"/>
          </a:xfrm>
          <a:prstGeom prst="rect">
            <a:avLst/>
          </a:prstGeom>
          <a:solidFill>
            <a:schemeClr val="tx1"/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000066"/>
                </a:solidFill>
              </a:rPr>
              <a:t>určení</a:t>
            </a:r>
            <a:r>
              <a:rPr kumimoji="0" lang="cs-CZ" altLang="cs-CZ" sz="1800">
                <a:solidFill>
                  <a:schemeClr val="accent2"/>
                </a:solidFill>
              </a:rPr>
              <a:t> </a:t>
            </a:r>
            <a:r>
              <a:rPr kumimoji="0" lang="cs-CZ" altLang="cs-CZ" sz="1800">
                <a:solidFill>
                  <a:srgbClr val="000066"/>
                </a:solidFill>
              </a:rPr>
              <a:t>stavu</a:t>
            </a:r>
          </a:p>
        </p:txBody>
      </p:sp>
      <p:sp>
        <p:nvSpPr>
          <p:cNvPr id="433176" name="Text Box 24"/>
          <p:cNvSpPr txBox="1">
            <a:spLocks noChangeArrowheads="1"/>
          </p:cNvSpPr>
          <p:nvPr/>
        </p:nvSpPr>
        <p:spPr bwMode="auto">
          <a:xfrm>
            <a:off x="900113" y="2349500"/>
            <a:ext cx="1727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vlnovou funkcí</a:t>
            </a:r>
            <a:endParaRPr lang="cs-CZ" altLang="cs-CZ" sz="2000"/>
          </a:p>
        </p:txBody>
      </p:sp>
      <p:sp>
        <p:nvSpPr>
          <p:cNvPr id="433177" name="Text Box 25"/>
          <p:cNvSpPr txBox="1">
            <a:spLocks noChangeArrowheads="1"/>
          </p:cNvSpPr>
          <p:nvPr/>
        </p:nvSpPr>
        <p:spPr bwMode="auto">
          <a:xfrm>
            <a:off x="5435600" y="2349500"/>
            <a:ext cx="31686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časovou závislostí souřadnic</a:t>
            </a:r>
            <a:endParaRPr lang="cs-CZ" altLang="cs-CZ" sz="2000"/>
          </a:p>
        </p:txBody>
      </p:sp>
      <p:graphicFrame>
        <p:nvGraphicFramePr>
          <p:cNvPr id="433178" name="Object 26"/>
          <p:cNvGraphicFramePr>
            <a:graphicFrameLocks noChangeAspect="1"/>
          </p:cNvGraphicFramePr>
          <p:nvPr/>
        </p:nvGraphicFramePr>
        <p:xfrm>
          <a:off x="881063" y="2781300"/>
          <a:ext cx="1866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3208" name="Equation" r:id="rId3" imgW="1866600" imgH="342720" progId="Equation.DSMT4">
                  <p:embed/>
                </p:oleObj>
              </mc:Choice>
              <mc:Fallback>
                <p:oleObj name="Equation" r:id="rId3" imgW="1866600" imgH="342720" progId="Equation.DSMT4">
                  <p:embed/>
                  <p:pic>
                    <p:nvPicPr>
                      <p:cNvPr id="0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1063" y="2781300"/>
                        <a:ext cx="1866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3179" name="Object 27"/>
          <p:cNvGraphicFramePr>
            <a:graphicFrameLocks noChangeAspect="1"/>
          </p:cNvGraphicFramePr>
          <p:nvPr/>
        </p:nvGraphicFramePr>
        <p:xfrm>
          <a:off x="5638800" y="2781300"/>
          <a:ext cx="2501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3209" name="Equation" r:id="rId5" imgW="2501640" imgH="342720" progId="Equation.DSMT4">
                  <p:embed/>
                </p:oleObj>
              </mc:Choice>
              <mc:Fallback>
                <p:oleObj name="Equation" r:id="rId5" imgW="2501640" imgH="342720" progId="Equation.DSMT4">
                  <p:embed/>
                  <p:pic>
                    <p:nvPicPr>
                      <p:cNvPr id="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38800" y="2781300"/>
                        <a:ext cx="2501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3180" name="Rectangle 28"/>
          <p:cNvSpPr>
            <a:spLocks noChangeArrowheads="1"/>
          </p:cNvSpPr>
          <p:nvPr/>
        </p:nvSpPr>
        <p:spPr bwMode="auto">
          <a:xfrm>
            <a:off x="3636963" y="3284538"/>
            <a:ext cx="1295400" cy="439737"/>
          </a:xfrm>
          <a:prstGeom prst="rect">
            <a:avLst/>
          </a:prstGeom>
          <a:solidFill>
            <a:schemeClr val="tx1"/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000066"/>
                </a:solidFill>
              </a:rPr>
              <a:t>energie je</a:t>
            </a:r>
          </a:p>
        </p:txBody>
      </p:sp>
      <p:sp>
        <p:nvSpPr>
          <p:cNvPr id="433181" name="Line 29"/>
          <p:cNvSpPr>
            <a:spLocks noChangeShapeType="1"/>
          </p:cNvSpPr>
          <p:nvPr/>
        </p:nvSpPr>
        <p:spPr bwMode="auto">
          <a:xfrm>
            <a:off x="323850" y="3141663"/>
            <a:ext cx="8640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33182" name="Text Box 30"/>
          <p:cNvSpPr txBox="1">
            <a:spLocks noChangeArrowheads="1"/>
          </p:cNvSpPr>
          <p:nvPr/>
        </p:nvSpPr>
        <p:spPr bwMode="auto">
          <a:xfrm>
            <a:off x="684213" y="3284538"/>
            <a:ext cx="27368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spojitá pouze u volné částice, jinak diskrétní</a:t>
            </a:r>
            <a:endParaRPr lang="cs-CZ" altLang="cs-CZ" sz="2000"/>
          </a:p>
        </p:txBody>
      </p:sp>
      <p:sp>
        <p:nvSpPr>
          <p:cNvPr id="433183" name="Text Box 31"/>
          <p:cNvSpPr txBox="1">
            <a:spLocks noChangeArrowheads="1"/>
          </p:cNvSpPr>
          <p:nvPr/>
        </p:nvSpPr>
        <p:spPr bwMode="auto">
          <a:xfrm>
            <a:off x="5795963" y="3429000"/>
            <a:ext cx="27368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zásadně spojitá</a:t>
            </a:r>
            <a:endParaRPr lang="cs-CZ" altLang="cs-CZ" sz="2000"/>
          </a:p>
        </p:txBody>
      </p:sp>
      <p:sp>
        <p:nvSpPr>
          <p:cNvPr id="433184" name="Line 32"/>
          <p:cNvSpPr>
            <a:spLocks noChangeShapeType="1"/>
          </p:cNvSpPr>
          <p:nvPr/>
        </p:nvSpPr>
        <p:spPr bwMode="auto">
          <a:xfrm>
            <a:off x="323850" y="5157788"/>
            <a:ext cx="8640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33185" name="Line 33"/>
          <p:cNvSpPr>
            <a:spLocks noChangeShapeType="1"/>
          </p:cNvSpPr>
          <p:nvPr/>
        </p:nvSpPr>
        <p:spPr bwMode="auto">
          <a:xfrm>
            <a:off x="323850" y="3933825"/>
            <a:ext cx="8640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33186" name="Rectangle 34"/>
          <p:cNvSpPr>
            <a:spLocks noChangeArrowheads="1"/>
          </p:cNvSpPr>
          <p:nvPr/>
        </p:nvSpPr>
        <p:spPr bwMode="auto">
          <a:xfrm>
            <a:off x="3600450" y="4149725"/>
            <a:ext cx="1366838" cy="439738"/>
          </a:xfrm>
          <a:prstGeom prst="rect">
            <a:avLst/>
          </a:prstGeom>
          <a:solidFill>
            <a:schemeClr val="tx1"/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000066"/>
                </a:solidFill>
              </a:rPr>
              <a:t>lokalizace</a:t>
            </a:r>
          </a:p>
        </p:txBody>
      </p:sp>
      <p:sp>
        <p:nvSpPr>
          <p:cNvPr id="433187" name="Text Box 35"/>
          <p:cNvSpPr txBox="1">
            <a:spLocks noChangeArrowheads="1"/>
          </p:cNvSpPr>
          <p:nvPr/>
        </p:nvSpPr>
        <p:spPr bwMode="auto">
          <a:xfrm>
            <a:off x="395288" y="4221163"/>
            <a:ext cx="30972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vždy jen pravděpodobnost</a:t>
            </a:r>
            <a:endParaRPr lang="cs-CZ" altLang="cs-CZ" sz="2000"/>
          </a:p>
        </p:txBody>
      </p:sp>
      <p:sp>
        <p:nvSpPr>
          <p:cNvPr id="433188" name="Text Box 36"/>
          <p:cNvSpPr txBox="1">
            <a:spLocks noChangeArrowheads="1"/>
          </p:cNvSpPr>
          <p:nvPr/>
        </p:nvSpPr>
        <p:spPr bwMode="auto">
          <a:xfrm>
            <a:off x="5292725" y="4292600"/>
            <a:ext cx="309721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přesná lokalizace – existují trajektorie</a:t>
            </a:r>
            <a:endParaRPr lang="cs-CZ" altLang="cs-CZ" sz="2000"/>
          </a:p>
        </p:txBody>
      </p:sp>
      <p:sp>
        <p:nvSpPr>
          <p:cNvPr id="433189" name="Rectangle 37"/>
          <p:cNvSpPr>
            <a:spLocks noChangeArrowheads="1"/>
          </p:cNvSpPr>
          <p:nvPr/>
        </p:nvSpPr>
        <p:spPr bwMode="auto">
          <a:xfrm>
            <a:off x="3438525" y="5373688"/>
            <a:ext cx="1692275" cy="439737"/>
          </a:xfrm>
          <a:prstGeom prst="rect">
            <a:avLst/>
          </a:prstGeom>
          <a:solidFill>
            <a:schemeClr val="tx1"/>
          </a:solidFill>
          <a:ln w="3810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000066"/>
                </a:solidFill>
              </a:rPr>
              <a:t>rozlišitelnost</a:t>
            </a:r>
          </a:p>
        </p:txBody>
      </p:sp>
      <p:sp>
        <p:nvSpPr>
          <p:cNvPr id="433190" name="Text Box 38"/>
          <p:cNvSpPr txBox="1">
            <a:spLocks noChangeArrowheads="1"/>
          </p:cNvSpPr>
          <p:nvPr/>
        </p:nvSpPr>
        <p:spPr bwMode="auto">
          <a:xfrm>
            <a:off x="539750" y="5876925"/>
            <a:ext cx="309721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částice stejných vlastností jsou nerozlišitelné</a:t>
            </a:r>
            <a:endParaRPr lang="cs-CZ" altLang="cs-CZ" sz="2000"/>
          </a:p>
        </p:txBody>
      </p:sp>
      <p:sp>
        <p:nvSpPr>
          <p:cNvPr id="433191" name="Text Box 39"/>
          <p:cNvSpPr txBox="1">
            <a:spLocks noChangeArrowheads="1"/>
          </p:cNvSpPr>
          <p:nvPr/>
        </p:nvSpPr>
        <p:spPr bwMode="auto">
          <a:xfrm>
            <a:off x="5219700" y="5876925"/>
            <a:ext cx="309721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částice lze vždy rozlišit podle trajektorie</a:t>
            </a:r>
            <a:endParaRPr lang="cs-CZ" altLang="cs-CZ" sz="200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33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3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33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33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33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33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33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33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33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33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3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3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3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3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33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3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433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33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33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33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33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33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33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33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33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33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433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33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433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33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33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433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33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33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33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33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433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433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33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33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433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433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3170" grpId="0" animBg="1"/>
      <p:bldP spid="433171" grpId="0"/>
      <p:bldP spid="433172" grpId="0" animBg="1"/>
      <p:bldP spid="433173" grpId="0" animBg="1"/>
      <p:bldP spid="433174" grpId="0" animBg="1"/>
      <p:bldP spid="433175" grpId="0" animBg="1"/>
      <p:bldP spid="433176" grpId="0"/>
      <p:bldP spid="433177" grpId="0"/>
      <p:bldP spid="433180" grpId="0" animBg="1"/>
      <p:bldP spid="433181" grpId="0" animBg="1"/>
      <p:bldP spid="433182" grpId="0"/>
      <p:bldP spid="433183" grpId="0"/>
      <p:bldP spid="433184" grpId="0" animBg="1"/>
      <p:bldP spid="433185" grpId="0" animBg="1"/>
      <p:bldP spid="433186" grpId="0" animBg="1"/>
      <p:bldP spid="433187" grpId="0"/>
      <p:bldP spid="433188" grpId="0"/>
      <p:bldP spid="433189" grpId="0" animBg="1"/>
      <p:bldP spid="433190" grpId="0"/>
      <p:bldP spid="43319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35203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35204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35205" name="Rectangle 5"/>
          <p:cNvSpPr>
            <a:spLocks noChangeArrowheads="1"/>
          </p:cNvSpPr>
          <p:nvPr/>
        </p:nvSpPr>
        <p:spPr bwMode="auto">
          <a:xfrm>
            <a:off x="179388" y="692150"/>
            <a:ext cx="43211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2. 1. 2. Hodnoty fyzikálních veličin</a:t>
            </a:r>
          </a:p>
        </p:txBody>
      </p:sp>
      <p:sp>
        <p:nvSpPr>
          <p:cNvPr id="435228" name="Text Box 28"/>
          <p:cNvSpPr txBox="1">
            <a:spLocks noChangeArrowheads="1"/>
          </p:cNvSpPr>
          <p:nvPr/>
        </p:nvSpPr>
        <p:spPr bwMode="auto">
          <a:xfrm>
            <a:off x="179388" y="981075"/>
            <a:ext cx="7848600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Každé fyzikální veličině je v kvantové mechanice přiřazen operátor (postulát)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dva operátory jsou postulovány: operátor souřadnice:   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           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a operátor složky hybnosti: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5229" name="Object 29"/>
          <p:cNvGraphicFramePr>
            <a:graphicFrameLocks noChangeAspect="1"/>
          </p:cNvGraphicFramePr>
          <p:nvPr/>
        </p:nvGraphicFramePr>
        <p:xfrm>
          <a:off x="5795963" y="1341438"/>
          <a:ext cx="685800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287" name="Equation" r:id="rId3" imgW="685800" imgH="241200" progId="Equation.DSMT4">
                  <p:embed/>
                </p:oleObj>
              </mc:Choice>
              <mc:Fallback>
                <p:oleObj name="Equation" r:id="rId3" imgW="685800" imgH="241200" progId="Equation.DSMT4">
                  <p:embed/>
                  <p:pic>
                    <p:nvPicPr>
                      <p:cNvPr id="0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95963" y="1341438"/>
                        <a:ext cx="685800" cy="24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5230" name="Object 30"/>
          <p:cNvGraphicFramePr>
            <a:graphicFrameLocks noChangeAspect="1"/>
          </p:cNvGraphicFramePr>
          <p:nvPr/>
        </p:nvGraphicFramePr>
        <p:xfrm>
          <a:off x="3203575" y="1700213"/>
          <a:ext cx="11938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288" name="Equation" r:id="rId5" imgW="1193760" imgH="571320" progId="Equation.DSMT4">
                  <p:embed/>
                </p:oleObj>
              </mc:Choice>
              <mc:Fallback>
                <p:oleObj name="Equation" r:id="rId5" imgW="1193760" imgH="571320" progId="Equation.DSMT4">
                  <p:embed/>
                  <p:pic>
                    <p:nvPicPr>
                      <p:cNvPr id="0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03575" y="1700213"/>
                        <a:ext cx="11938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5231" name="Text Box 31"/>
          <p:cNvSpPr txBox="1">
            <a:spLocks noChangeArrowheads="1"/>
          </p:cNvSpPr>
          <p:nvPr/>
        </p:nvSpPr>
        <p:spPr bwMode="auto">
          <a:xfrm>
            <a:off x="179388" y="2492375"/>
            <a:ext cx="84248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Operátory ostatních fyzikálních veličin se získávají tak, že se do klasického definičního vztahu dosadí postulované operátory. Příklad: operátor celkové energie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5232" name="Object 32"/>
          <p:cNvGraphicFramePr>
            <a:graphicFrameLocks noChangeAspect="1"/>
          </p:cNvGraphicFramePr>
          <p:nvPr/>
        </p:nvGraphicFramePr>
        <p:xfrm>
          <a:off x="179388" y="3236913"/>
          <a:ext cx="8896350" cy="738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289" name="Equation" r:id="rId7" imgW="9651960" imgH="799920" progId="Equation.DSMT4">
                  <p:embed/>
                </p:oleObj>
              </mc:Choice>
              <mc:Fallback>
                <p:oleObj name="Equation" r:id="rId7" imgW="9651960" imgH="799920" progId="Equation.DSMT4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3236913"/>
                        <a:ext cx="8896350" cy="7381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5233" name="Text Box 33"/>
          <p:cNvSpPr txBox="1">
            <a:spLocks noChangeArrowheads="1"/>
          </p:cNvSpPr>
          <p:nvPr/>
        </p:nvSpPr>
        <p:spPr bwMode="auto">
          <a:xfrm>
            <a:off x="179388" y="4005263"/>
            <a:ext cx="896461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Hodnoty, kterých může nabývat fyzikální veličina </a:t>
            </a:r>
            <a:r>
              <a:rPr lang="cs-CZ" altLang="cs-CZ" sz="1600" i="1"/>
              <a:t>D</a:t>
            </a:r>
            <a:r>
              <a:rPr lang="cs-CZ" altLang="cs-CZ" sz="1600"/>
              <a:t> reprezentovaná operátorem         jsou charakteristickými hodnotami tohoto operátoru, získané řešeních charakteristické rovnice: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5234" name="Object 34"/>
          <p:cNvGraphicFramePr>
            <a:graphicFrameLocks noChangeAspect="1"/>
          </p:cNvGraphicFramePr>
          <p:nvPr/>
        </p:nvGraphicFramePr>
        <p:xfrm>
          <a:off x="8027988" y="4005263"/>
          <a:ext cx="2159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290" name="Equation" r:id="rId9" imgW="215640" imgH="279360" progId="Equation.DSMT4">
                  <p:embed/>
                </p:oleObj>
              </mc:Choice>
              <mc:Fallback>
                <p:oleObj name="Equation" r:id="rId9" imgW="215640" imgH="279360" progId="Equation.DSMT4">
                  <p:embed/>
                  <p:pic>
                    <p:nvPicPr>
                      <p:cNvPr id="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27988" y="4005263"/>
                        <a:ext cx="2159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5235" name="Object 35"/>
          <p:cNvGraphicFramePr>
            <a:graphicFrameLocks noChangeAspect="1"/>
          </p:cNvGraphicFramePr>
          <p:nvPr/>
        </p:nvGraphicFramePr>
        <p:xfrm>
          <a:off x="654050" y="4910138"/>
          <a:ext cx="850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291" name="Equation" r:id="rId11" imgW="850680" imgH="342720" progId="Equation.DSMT4">
                  <p:embed/>
                </p:oleObj>
              </mc:Choice>
              <mc:Fallback>
                <p:oleObj name="Equation" r:id="rId11" imgW="850680" imgH="342720" progId="Equation.DSMT4">
                  <p:embed/>
                  <p:pic>
                    <p:nvPicPr>
                      <p:cNvPr id="0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4050" y="4910138"/>
                        <a:ext cx="850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5236" name="Object 36"/>
          <p:cNvGraphicFramePr>
            <a:graphicFrameLocks noChangeAspect="1"/>
          </p:cNvGraphicFramePr>
          <p:nvPr/>
        </p:nvGraphicFramePr>
        <p:xfrm>
          <a:off x="1162050" y="4978400"/>
          <a:ext cx="241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292" name="Equation" r:id="rId13" imgW="241200" imgH="215640" progId="Equation.DSMT4">
                  <p:embed/>
                </p:oleObj>
              </mc:Choice>
              <mc:Fallback>
                <p:oleObj name="Equation" r:id="rId13" imgW="241200" imgH="215640" progId="Equation.DSMT4">
                  <p:embed/>
                  <p:pic>
                    <p:nvPicPr>
                      <p:cNvPr id="0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2050" y="4978400"/>
                        <a:ext cx="241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5237" name="Text Box 37"/>
          <p:cNvSpPr txBox="1">
            <a:spLocks noChangeArrowheads="1"/>
          </p:cNvSpPr>
          <p:nvPr/>
        </p:nvSpPr>
        <p:spPr bwMode="auto">
          <a:xfrm>
            <a:off x="179388" y="5300663"/>
            <a:ext cx="8964612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 i="1"/>
              <a:t>f </a:t>
            </a:r>
            <a:r>
              <a:rPr lang="cs-CZ" altLang="cs-CZ" sz="1600"/>
              <a:t>jsou charakteristické funkce, které slouží k výpočtu pravděpodobnosti příslušné hodnoty v daném stavu, musí být </a:t>
            </a:r>
            <a:r>
              <a:rPr lang="cs-CZ" altLang="cs-CZ">
                <a:solidFill>
                  <a:srgbClr val="F4FA08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jednoznačné</a:t>
            </a:r>
            <a:r>
              <a:rPr lang="cs-CZ" altLang="cs-CZ" sz="1600"/>
              <a:t> a</a:t>
            </a:r>
            <a:r>
              <a:rPr lang="cs-CZ" altLang="cs-CZ"/>
              <a:t> </a:t>
            </a:r>
            <a:r>
              <a:rPr lang="cs-CZ" altLang="cs-CZ">
                <a:solidFill>
                  <a:srgbClr val="F4FA08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kvadraticky integrabilní</a:t>
            </a:r>
            <a:r>
              <a:rPr lang="cs-CZ" altLang="cs-CZ" sz="2000"/>
              <a:t> </a:t>
            </a:r>
          </a:p>
        </p:txBody>
      </p:sp>
      <p:sp>
        <p:nvSpPr>
          <p:cNvPr id="435238" name="Text Box 38"/>
          <p:cNvSpPr txBox="1">
            <a:spLocks noChangeArrowheads="1"/>
          </p:cNvSpPr>
          <p:nvPr/>
        </p:nvSpPr>
        <p:spPr bwMode="auto">
          <a:xfrm>
            <a:off x="179388" y="6215063"/>
            <a:ext cx="89646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množina všech charakteristických hodnot se nazývá spektrum</a:t>
            </a:r>
            <a:r>
              <a:rPr lang="cs-CZ" altLang="cs-CZ" sz="1600" i="1"/>
              <a:t> </a:t>
            </a:r>
            <a:r>
              <a:rPr lang="cs-CZ" altLang="cs-CZ" sz="1600"/>
              <a:t>veličiny</a:t>
            </a:r>
            <a:r>
              <a:rPr lang="cs-CZ" altLang="cs-CZ" sz="1600" i="1"/>
              <a:t> D</a:t>
            </a:r>
            <a:r>
              <a:rPr lang="cs-CZ" altLang="cs-CZ" sz="2000"/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35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35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35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435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435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35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435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35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35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435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435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5228" grpId="0"/>
      <p:bldP spid="435231" grpId="0"/>
      <p:bldP spid="435233" grpId="0"/>
      <p:bldP spid="435237" grpId="0"/>
      <p:bldP spid="43523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0" y="0"/>
            <a:ext cx="3810000" cy="439738"/>
          </a:xfrm>
        </p:spPr>
        <p:txBody>
          <a:bodyPr/>
          <a:lstStyle/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lang="cs-CZ" altLang="cs-CZ" sz="1800"/>
              <a:t>1. 1. Historie do objevu elektronu</a:t>
            </a:r>
          </a:p>
        </p:txBody>
      </p:sp>
      <p:sp>
        <p:nvSpPr>
          <p:cNvPr id="376836" name="Rectangle 4"/>
          <p:cNvSpPr>
            <a:spLocks noChangeArrowheads="1"/>
          </p:cNvSpPr>
          <p:nvPr/>
        </p:nvSpPr>
        <p:spPr bwMode="auto">
          <a:xfrm>
            <a:off x="457200" y="476250"/>
            <a:ext cx="82296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32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8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sz="2000"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Char char="§"/>
            </a:pPr>
            <a:r>
              <a:rPr kumimoji="0" lang="cs-CZ" altLang="cs-CZ" sz="1800"/>
              <a:t>1833 – Faradayovy zákony elektrolýzy </a:t>
            </a:r>
          </a:p>
        </p:txBody>
      </p:sp>
      <p:sp>
        <p:nvSpPr>
          <p:cNvPr id="376837" name="Text Box 5"/>
          <p:cNvSpPr txBox="1">
            <a:spLocks noChangeArrowheads="1"/>
          </p:cNvSpPr>
          <p:nvPr/>
        </p:nvSpPr>
        <p:spPr bwMode="auto">
          <a:xfrm>
            <a:off x="0" y="6021388"/>
            <a:ext cx="457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/>
              <a:t>Michael Faraday (1791-1867)</a:t>
            </a:r>
          </a:p>
        </p:txBody>
      </p:sp>
      <p:sp>
        <p:nvSpPr>
          <p:cNvPr id="376838" name="Rectangle 6"/>
          <p:cNvSpPr>
            <a:spLocks noChangeArrowheads="1"/>
          </p:cNvSpPr>
          <p:nvPr/>
        </p:nvSpPr>
        <p:spPr bwMode="auto">
          <a:xfrm>
            <a:off x="457200" y="908050"/>
            <a:ext cx="82296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32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8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sz="2000"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Char char="§"/>
            </a:pPr>
            <a:r>
              <a:rPr kumimoji="0" lang="cs-CZ" altLang="cs-CZ" sz="1800"/>
              <a:t>1859 – objev katodových paprsků </a:t>
            </a:r>
            <a:endParaRPr kumimoji="0" lang="cs-CZ" altLang="cs-CZ"/>
          </a:p>
        </p:txBody>
      </p:sp>
      <p:sp>
        <p:nvSpPr>
          <p:cNvPr id="376839" name="Text Box 7"/>
          <p:cNvSpPr txBox="1">
            <a:spLocks noChangeArrowheads="1"/>
          </p:cNvSpPr>
          <p:nvPr/>
        </p:nvSpPr>
        <p:spPr bwMode="auto">
          <a:xfrm>
            <a:off x="4284663" y="6021388"/>
            <a:ext cx="48593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/>
              <a:t>J. J. Thomson  (1856-1940)</a:t>
            </a:r>
          </a:p>
        </p:txBody>
      </p:sp>
      <p:graphicFrame>
        <p:nvGraphicFramePr>
          <p:cNvPr id="376841" name="Object 9"/>
          <p:cNvGraphicFramePr>
            <a:graphicFrameLocks noChangeAspect="1"/>
          </p:cNvGraphicFramePr>
          <p:nvPr/>
        </p:nvGraphicFramePr>
        <p:xfrm>
          <a:off x="539750" y="1412875"/>
          <a:ext cx="2738438" cy="676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6859" name="Equation" r:id="rId4" imgW="927000" imgH="228600" progId="Equation.DSMT4">
                  <p:embed/>
                </p:oleObj>
              </mc:Choice>
              <mc:Fallback>
                <p:oleObj name="Equation" r:id="rId4" imgW="927000" imgH="228600" progId="Equation.DSMT4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750" y="1412875"/>
                        <a:ext cx="2738438" cy="676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76844" name="Picture 12" descr="faraday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1188" y="2060575"/>
            <a:ext cx="2706687" cy="39608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6849" name="Picture 17" descr="thomso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063" y="1989138"/>
            <a:ext cx="2695575" cy="4032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6850" name="Picture 18" descr="app1anim">
            <a:hlinkClick r:id="rId8"/>
          </p:cNvPr>
          <p:cNvPicPr>
            <a:picLocks noGrp="1" noChangeAspect="1" noChangeArrowheads="1" noCrop="1"/>
          </p:cNvPicPr>
          <p:nvPr>
            <p:ph sz="quarter" idx="3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292725" y="0"/>
            <a:ext cx="3875088" cy="131921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768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76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6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76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76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6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6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3768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376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768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768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76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376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836" grpId="0" build="p" autoUpdateAnimBg="0"/>
      <p:bldP spid="376837" grpId="0"/>
      <p:bldP spid="376838" grpId="0" build="p" autoUpdateAnimBg="0"/>
      <p:bldP spid="376839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36227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36228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36229" name="Rectangle 5"/>
          <p:cNvSpPr>
            <a:spLocks noChangeArrowheads="1"/>
          </p:cNvSpPr>
          <p:nvPr/>
        </p:nvSpPr>
        <p:spPr bwMode="auto">
          <a:xfrm>
            <a:off x="179388" y="692150"/>
            <a:ext cx="43211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2. 1. 2. Hodnoty fyzikálních veličin</a:t>
            </a:r>
          </a:p>
        </p:txBody>
      </p:sp>
      <p:sp>
        <p:nvSpPr>
          <p:cNvPr id="436230" name="Text Box 6"/>
          <p:cNvSpPr txBox="1">
            <a:spLocks noChangeArrowheads="1"/>
          </p:cNvSpPr>
          <p:nvPr/>
        </p:nvSpPr>
        <p:spPr bwMode="auto">
          <a:xfrm>
            <a:off x="179388" y="1052513"/>
            <a:ext cx="7848600" cy="831850"/>
          </a:xfrm>
          <a:prstGeom prst="rect">
            <a:avLst/>
          </a:prstGeom>
          <a:noFill/>
          <a:ln w="9525">
            <a:solidFill>
              <a:srgbClr val="F4FA0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Spektrum může být:</a:t>
            </a:r>
            <a:r>
              <a:rPr lang="cs-CZ" altLang="cs-CZ"/>
              <a:t> </a:t>
            </a: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spojité</a:t>
            </a:r>
            <a:r>
              <a:rPr lang="cs-CZ" altLang="cs-CZ"/>
              <a:t> </a:t>
            </a:r>
            <a:r>
              <a:rPr lang="cs-CZ" altLang="cs-CZ" sz="1600"/>
              <a:t>(hybnost, souřadnice, čas, elektrický proud, …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                                  </a:t>
            </a:r>
            <a:r>
              <a:rPr lang="cs-CZ" altLang="cs-CZ"/>
              <a:t> </a:t>
            </a: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diskrétní</a:t>
            </a:r>
            <a:r>
              <a:rPr lang="cs-CZ" altLang="cs-CZ" sz="1600"/>
              <a:t> (moment hybnosti, elektrický náboj, …)</a:t>
            </a:r>
            <a:endParaRPr lang="cs-CZ" altLang="cs-CZ" sz="2000"/>
          </a:p>
        </p:txBody>
      </p:sp>
      <p:graphicFrame>
        <p:nvGraphicFramePr>
          <p:cNvPr id="436232" name="Object 8"/>
          <p:cNvGraphicFramePr>
            <a:graphicFrameLocks noChangeAspect="1"/>
          </p:cNvGraphicFramePr>
          <p:nvPr/>
        </p:nvGraphicFramePr>
        <p:xfrm>
          <a:off x="7019925" y="3860800"/>
          <a:ext cx="11684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482" name="Equation" r:id="rId3" imgW="1168200" imgH="609480" progId="Equation.DSMT4">
                  <p:embed/>
                </p:oleObj>
              </mc:Choice>
              <mc:Fallback>
                <p:oleObj name="Equation" r:id="rId3" imgW="1168200" imgH="609480" progId="Equation.DSMT4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19925" y="3860800"/>
                        <a:ext cx="11684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6233" name="Text Box 9"/>
          <p:cNvSpPr txBox="1">
            <a:spLocks noChangeArrowheads="1"/>
          </p:cNvSpPr>
          <p:nvPr/>
        </p:nvSpPr>
        <p:spPr bwMode="auto">
          <a:xfrm>
            <a:off x="179388" y="1989138"/>
            <a:ext cx="84248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Je-li     charakteristická funkce příslušná charakteristické hodnotě        , je pravděpodobnost této hodnoty dána vztahem: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6234" name="Object 10"/>
          <p:cNvGraphicFramePr>
            <a:graphicFrameLocks noChangeAspect="1"/>
          </p:cNvGraphicFramePr>
          <p:nvPr/>
        </p:nvGraphicFramePr>
        <p:xfrm>
          <a:off x="179388" y="2781300"/>
          <a:ext cx="13970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483" name="Equation" r:id="rId5" imgW="1396800" imgH="495000" progId="Equation.DSMT4">
                  <p:embed/>
                </p:oleObj>
              </mc:Choice>
              <mc:Fallback>
                <p:oleObj name="Equation" r:id="rId5" imgW="1396800" imgH="495000" progId="Equation.DSMT4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2781300"/>
                        <a:ext cx="13970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6235" name="Text Box 11"/>
          <p:cNvSpPr txBox="1">
            <a:spLocks noChangeArrowheads="1"/>
          </p:cNvSpPr>
          <p:nvPr/>
        </p:nvSpPr>
        <p:spPr bwMode="auto">
          <a:xfrm>
            <a:off x="179388" y="3933825"/>
            <a:ext cx="89646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Příklad: nalezení všech možných hodnot složky momenty hybnosti: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6237" name="Object 13"/>
          <p:cNvGraphicFramePr>
            <a:graphicFrameLocks noChangeAspect="1"/>
          </p:cNvGraphicFramePr>
          <p:nvPr/>
        </p:nvGraphicFramePr>
        <p:xfrm>
          <a:off x="765175" y="2033588"/>
          <a:ext cx="1651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484" name="Equation" r:id="rId7" imgW="164880" imgH="291960" progId="Equation.DSMT4">
                  <p:embed/>
                </p:oleObj>
              </mc:Choice>
              <mc:Fallback>
                <p:oleObj name="Equation" r:id="rId7" imgW="164880" imgH="291960" progId="Equation.DSMT4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5175" y="2033588"/>
                        <a:ext cx="1651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6238" name="Object 14"/>
          <p:cNvGraphicFramePr>
            <a:graphicFrameLocks noChangeAspect="1"/>
          </p:cNvGraphicFramePr>
          <p:nvPr/>
        </p:nvGraphicFramePr>
        <p:xfrm>
          <a:off x="6784975" y="2003425"/>
          <a:ext cx="2794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485" name="Equation" r:id="rId9" imgW="279360" imgH="330120" progId="Equation.DSMT4">
                  <p:embed/>
                </p:oleObj>
              </mc:Choice>
              <mc:Fallback>
                <p:oleObj name="Equation" r:id="rId9" imgW="279360" imgH="330120" progId="Equation.DSMT4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4975" y="2003425"/>
                        <a:ext cx="2794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6240" name="Text Box 16"/>
          <p:cNvSpPr txBox="1">
            <a:spLocks noChangeArrowheads="1"/>
          </p:cNvSpPr>
          <p:nvPr/>
        </p:nvSpPr>
        <p:spPr bwMode="auto">
          <a:xfrm>
            <a:off x="1763713" y="2852738"/>
            <a:ext cx="7129462" cy="885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kde        je komplexně sdružená funkce k      ,     je vlnová funkce po-pisující daný stav,         je element všech proměnných, integruje se přes celý uvažovaný objem a symbol     značí modul komplexního čísla</a:t>
            </a:r>
            <a:r>
              <a:rPr lang="cs-CZ" altLang="cs-CZ" sz="2000"/>
              <a:t> </a:t>
            </a:r>
          </a:p>
        </p:txBody>
      </p:sp>
      <p:graphicFrame>
        <p:nvGraphicFramePr>
          <p:cNvPr id="436241" name="Object 17"/>
          <p:cNvGraphicFramePr>
            <a:graphicFrameLocks noChangeAspect="1"/>
          </p:cNvGraphicFramePr>
          <p:nvPr/>
        </p:nvGraphicFramePr>
        <p:xfrm>
          <a:off x="2339975" y="2852738"/>
          <a:ext cx="2159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486" name="Equation" r:id="rId11" imgW="215640" imgH="330120" progId="Equation.DSMT4">
                  <p:embed/>
                </p:oleObj>
              </mc:Choice>
              <mc:Fallback>
                <p:oleObj name="Equation" r:id="rId11" imgW="215640" imgH="330120" progId="Equation.DSMT4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9975" y="2852738"/>
                        <a:ext cx="2159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6242" name="Object 18"/>
          <p:cNvGraphicFramePr>
            <a:graphicFrameLocks noChangeAspect="1"/>
          </p:cNvGraphicFramePr>
          <p:nvPr/>
        </p:nvGraphicFramePr>
        <p:xfrm>
          <a:off x="5892800" y="2871788"/>
          <a:ext cx="1651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487" name="Equation" r:id="rId13" imgW="164880" imgH="291960" progId="Equation.DSMT4">
                  <p:embed/>
                </p:oleObj>
              </mc:Choice>
              <mc:Fallback>
                <p:oleObj name="Equation" r:id="rId13" imgW="164880" imgH="291960" progId="Equation.DSMT4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92800" y="2871788"/>
                        <a:ext cx="1651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6243" name="Object 19"/>
          <p:cNvGraphicFramePr>
            <a:graphicFrameLocks noChangeAspect="1"/>
          </p:cNvGraphicFramePr>
          <p:nvPr/>
        </p:nvGraphicFramePr>
        <p:xfrm>
          <a:off x="6207125" y="2938463"/>
          <a:ext cx="2032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488" name="Equation" r:id="rId15" imgW="203040" imgH="215640" progId="Equation.DSMT4">
                  <p:embed/>
                </p:oleObj>
              </mc:Choice>
              <mc:Fallback>
                <p:oleObj name="Equation" r:id="rId15" imgW="203040" imgH="215640" progId="Equation.DSMT4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7125" y="2938463"/>
                        <a:ext cx="2032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6244" name="Object 20"/>
          <p:cNvGraphicFramePr>
            <a:graphicFrameLocks noChangeAspect="1"/>
          </p:cNvGraphicFramePr>
          <p:nvPr/>
        </p:nvGraphicFramePr>
        <p:xfrm>
          <a:off x="3698875" y="3160713"/>
          <a:ext cx="3175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489" name="Equation" r:id="rId17" imgW="317160" imgH="228600" progId="Equation.DSMT4">
                  <p:embed/>
                </p:oleObj>
              </mc:Choice>
              <mc:Fallback>
                <p:oleObj name="Equation" r:id="rId17" imgW="317160" imgH="228600" progId="Equation.DSMT4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98875" y="3160713"/>
                        <a:ext cx="317500" cy="228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6245" name="Object 21"/>
          <p:cNvGraphicFramePr>
            <a:graphicFrameLocks noChangeAspect="1"/>
          </p:cNvGraphicFramePr>
          <p:nvPr/>
        </p:nvGraphicFramePr>
        <p:xfrm>
          <a:off x="4984750" y="3357563"/>
          <a:ext cx="215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490" name="Equation" r:id="rId19" imgW="215640" imgH="342720" progId="Equation.DSMT4">
                  <p:embed/>
                </p:oleObj>
              </mc:Choice>
              <mc:Fallback>
                <p:oleObj name="Equation" r:id="rId19" imgW="215640" imgH="342720" progId="Equation.DSMT4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84750" y="3357563"/>
                        <a:ext cx="215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36268" name="Group 44"/>
          <p:cNvGrpSpPr>
            <a:grpSpLocks/>
          </p:cNvGrpSpPr>
          <p:nvPr/>
        </p:nvGrpSpPr>
        <p:grpSpPr bwMode="auto">
          <a:xfrm>
            <a:off x="103188" y="4437063"/>
            <a:ext cx="1320800" cy="609600"/>
            <a:chOff x="65" y="2795"/>
            <a:chExt cx="832" cy="384"/>
          </a:xfrm>
        </p:grpSpPr>
        <p:graphicFrame>
          <p:nvGraphicFramePr>
            <p:cNvPr id="436246" name="Object 22"/>
            <p:cNvGraphicFramePr>
              <a:graphicFrameLocks noChangeAspect="1"/>
            </p:cNvGraphicFramePr>
            <p:nvPr/>
          </p:nvGraphicFramePr>
          <p:xfrm>
            <a:off x="65" y="2795"/>
            <a:ext cx="832" cy="38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491" name="Equation" r:id="rId21" imgW="1320480" imgH="609480" progId="Equation.DSMT4">
                    <p:embed/>
                  </p:oleObj>
                </mc:Choice>
                <mc:Fallback>
                  <p:oleObj name="Equation" r:id="rId21" imgW="1320480" imgH="609480" progId="Equation.DSMT4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5" y="2795"/>
                          <a:ext cx="832" cy="38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6247" name="Object 23"/>
            <p:cNvGraphicFramePr>
              <a:graphicFrameLocks noChangeAspect="1"/>
            </p:cNvGraphicFramePr>
            <p:nvPr/>
          </p:nvGraphicFramePr>
          <p:xfrm>
            <a:off x="649" y="2868"/>
            <a:ext cx="168" cy="2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492" name="Equation" r:id="rId23" imgW="266400" imgH="330120" progId="Equation.DSMT4">
                    <p:embed/>
                  </p:oleObj>
                </mc:Choice>
                <mc:Fallback>
                  <p:oleObj name="Equation" r:id="rId23" imgW="266400" imgH="330120" progId="Equation.DSMT4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49" y="2868"/>
                          <a:ext cx="168" cy="2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36267" name="Group 43"/>
          <p:cNvGrpSpPr>
            <a:grpSpLocks/>
          </p:cNvGrpSpPr>
          <p:nvPr/>
        </p:nvGrpSpPr>
        <p:grpSpPr bwMode="auto">
          <a:xfrm>
            <a:off x="2005013" y="4483100"/>
            <a:ext cx="1270000" cy="615950"/>
            <a:chOff x="1263" y="2824"/>
            <a:chExt cx="800" cy="388"/>
          </a:xfrm>
        </p:grpSpPr>
        <p:graphicFrame>
          <p:nvGraphicFramePr>
            <p:cNvPr id="436248" name="Object 24"/>
            <p:cNvGraphicFramePr>
              <a:graphicFrameLocks noChangeAspect="1"/>
            </p:cNvGraphicFramePr>
            <p:nvPr/>
          </p:nvGraphicFramePr>
          <p:xfrm>
            <a:off x="1263" y="2852"/>
            <a:ext cx="800" cy="3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493" name="Equation" r:id="rId25" imgW="1269720" imgH="571320" progId="Equation.DSMT4">
                    <p:embed/>
                  </p:oleObj>
                </mc:Choice>
                <mc:Fallback>
                  <p:oleObj name="Equation" r:id="rId25" imgW="1269720" imgH="571320" progId="Equation.DSMT4">
                    <p:embed/>
                    <p:pic>
                      <p:nvPicPr>
                        <p:cNvPr id="0" name="Object 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63" y="2852"/>
                          <a:ext cx="800" cy="36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6249" name="Object 25"/>
            <p:cNvGraphicFramePr>
              <a:graphicFrameLocks noChangeAspect="1"/>
            </p:cNvGraphicFramePr>
            <p:nvPr/>
          </p:nvGraphicFramePr>
          <p:xfrm>
            <a:off x="1655" y="2824"/>
            <a:ext cx="168" cy="2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494" name="Equation" r:id="rId27" imgW="266400" imgH="330120" progId="Equation.DSMT4">
                    <p:embed/>
                  </p:oleObj>
                </mc:Choice>
                <mc:Fallback>
                  <p:oleObj name="Equation" r:id="rId27" imgW="266400" imgH="330120" progId="Equation.DSMT4">
                    <p:embed/>
                    <p:pic>
                      <p:nvPicPr>
                        <p:cNvPr id="0" name="Object 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655" y="2824"/>
                          <a:ext cx="168" cy="2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36269" name="Group 45"/>
          <p:cNvGrpSpPr>
            <a:grpSpLocks/>
          </p:cNvGrpSpPr>
          <p:nvPr/>
        </p:nvGrpSpPr>
        <p:grpSpPr bwMode="auto">
          <a:xfrm>
            <a:off x="3930650" y="4475163"/>
            <a:ext cx="1257300" cy="604837"/>
            <a:chOff x="2476" y="2819"/>
            <a:chExt cx="792" cy="381"/>
          </a:xfrm>
        </p:grpSpPr>
        <p:graphicFrame>
          <p:nvGraphicFramePr>
            <p:cNvPr id="436250" name="Object 26"/>
            <p:cNvGraphicFramePr>
              <a:graphicFrameLocks noChangeAspect="1"/>
            </p:cNvGraphicFramePr>
            <p:nvPr/>
          </p:nvGraphicFramePr>
          <p:xfrm>
            <a:off x="2476" y="2840"/>
            <a:ext cx="792" cy="3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495" name="Equation" r:id="rId28" imgW="1257120" imgH="571320" progId="Equation.DSMT4">
                    <p:embed/>
                  </p:oleObj>
                </mc:Choice>
                <mc:Fallback>
                  <p:oleObj name="Equation" r:id="rId28" imgW="1257120" imgH="571320" progId="Equation.DSMT4">
                    <p:embed/>
                    <p:pic>
                      <p:nvPicPr>
                        <p:cNvPr id="0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476" y="2840"/>
                          <a:ext cx="792" cy="36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6251" name="Object 27"/>
            <p:cNvGraphicFramePr>
              <a:graphicFrameLocks noChangeAspect="1"/>
            </p:cNvGraphicFramePr>
            <p:nvPr/>
          </p:nvGraphicFramePr>
          <p:xfrm>
            <a:off x="2897" y="2819"/>
            <a:ext cx="168" cy="2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496" name="Equation" r:id="rId30" imgW="266400" imgH="330120" progId="Equation.DSMT4">
                    <p:embed/>
                  </p:oleObj>
                </mc:Choice>
                <mc:Fallback>
                  <p:oleObj name="Equation" r:id="rId30" imgW="266400" imgH="330120" progId="Equation.DSMT4">
                    <p:embed/>
                    <p:pic>
                      <p:nvPicPr>
                        <p:cNvPr id="0" name="Object 2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97" y="2819"/>
                          <a:ext cx="168" cy="2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36270" name="Group 46"/>
          <p:cNvGrpSpPr>
            <a:grpSpLocks/>
          </p:cNvGrpSpPr>
          <p:nvPr/>
        </p:nvGrpSpPr>
        <p:grpSpPr bwMode="auto">
          <a:xfrm>
            <a:off x="5651500" y="4437063"/>
            <a:ext cx="1524000" cy="650875"/>
            <a:chOff x="3501" y="2814"/>
            <a:chExt cx="960" cy="410"/>
          </a:xfrm>
        </p:grpSpPr>
        <p:graphicFrame>
          <p:nvGraphicFramePr>
            <p:cNvPr id="436252" name="Object 28"/>
            <p:cNvGraphicFramePr>
              <a:graphicFrameLocks noChangeAspect="1"/>
            </p:cNvGraphicFramePr>
            <p:nvPr/>
          </p:nvGraphicFramePr>
          <p:xfrm>
            <a:off x="3961" y="2814"/>
            <a:ext cx="168" cy="2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497" name="Equation" r:id="rId31" imgW="266400" imgH="330120" progId="Equation.DSMT4">
                    <p:embed/>
                  </p:oleObj>
                </mc:Choice>
                <mc:Fallback>
                  <p:oleObj name="Equation" r:id="rId31" imgW="266400" imgH="330120" progId="Equation.DSMT4">
                    <p:embed/>
                    <p:pic>
                      <p:nvPicPr>
                        <p:cNvPr id="0" name="Object 2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961" y="2814"/>
                          <a:ext cx="168" cy="2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6255" name="Object 31"/>
            <p:cNvGraphicFramePr>
              <a:graphicFrameLocks noChangeAspect="1"/>
            </p:cNvGraphicFramePr>
            <p:nvPr/>
          </p:nvGraphicFramePr>
          <p:xfrm>
            <a:off x="3501" y="2864"/>
            <a:ext cx="960" cy="36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498" name="Equation" r:id="rId32" imgW="1523880" imgH="571320" progId="Equation.DSMT4">
                    <p:embed/>
                  </p:oleObj>
                </mc:Choice>
                <mc:Fallback>
                  <p:oleObj name="Equation" r:id="rId32" imgW="1523880" imgH="571320" progId="Equation.DSMT4">
                    <p:embed/>
                    <p:pic>
                      <p:nvPicPr>
                        <p:cNvPr id="0" name="Object 3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1" y="2864"/>
                          <a:ext cx="960" cy="36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36265" name="Group 41"/>
          <p:cNvGrpSpPr>
            <a:grpSpLocks/>
          </p:cNvGrpSpPr>
          <p:nvPr/>
        </p:nvGrpSpPr>
        <p:grpSpPr bwMode="auto">
          <a:xfrm>
            <a:off x="7596188" y="4437063"/>
            <a:ext cx="1054100" cy="492125"/>
            <a:chOff x="4842" y="2880"/>
            <a:chExt cx="664" cy="310"/>
          </a:xfrm>
        </p:grpSpPr>
        <p:graphicFrame>
          <p:nvGraphicFramePr>
            <p:cNvPr id="436253" name="Object 29"/>
            <p:cNvGraphicFramePr>
              <a:graphicFrameLocks noChangeAspect="1"/>
            </p:cNvGraphicFramePr>
            <p:nvPr/>
          </p:nvGraphicFramePr>
          <p:xfrm>
            <a:off x="5365" y="2880"/>
            <a:ext cx="110" cy="1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499" name="Equation" r:id="rId34" imgW="266400" imgH="330120" progId="Equation.DSMT4">
                    <p:embed/>
                  </p:oleObj>
                </mc:Choice>
                <mc:Fallback>
                  <p:oleObj name="Equation" r:id="rId34" imgW="266400" imgH="330120" progId="Equation.DSMT4">
                    <p:embed/>
                    <p:pic>
                      <p:nvPicPr>
                        <p:cNvPr id="0" name="Object 2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65" y="2880"/>
                          <a:ext cx="110" cy="1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6256" name="Object 32"/>
            <p:cNvGraphicFramePr>
              <a:graphicFrameLocks noChangeAspect="1"/>
            </p:cNvGraphicFramePr>
            <p:nvPr/>
          </p:nvGraphicFramePr>
          <p:xfrm>
            <a:off x="4842" y="2918"/>
            <a:ext cx="664" cy="27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500" name="Equation" r:id="rId35" imgW="1054080" imgH="431640" progId="Equation.DSMT4">
                    <p:embed/>
                  </p:oleObj>
                </mc:Choice>
                <mc:Fallback>
                  <p:oleObj name="Equation" r:id="rId35" imgW="1054080" imgH="431640" progId="Equation.DSMT4">
                    <p:embed/>
                    <p:pic>
                      <p:nvPicPr>
                        <p:cNvPr id="0" name="Object 3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42" y="2918"/>
                          <a:ext cx="664" cy="27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36258" name="Text Box 34"/>
          <p:cNvSpPr txBox="1">
            <a:spLocks noChangeArrowheads="1"/>
          </p:cNvSpPr>
          <p:nvPr/>
        </p:nvSpPr>
        <p:spPr bwMode="auto">
          <a:xfrm>
            <a:off x="1692275" y="6021388"/>
            <a:ext cx="62642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kde </a:t>
            </a:r>
            <a:r>
              <a:rPr lang="cs-CZ" altLang="cs-CZ" sz="1600" i="1"/>
              <a:t>m</a:t>
            </a:r>
            <a:r>
              <a:rPr lang="cs-CZ" altLang="cs-CZ" sz="1600"/>
              <a:t> je celé číslo; tento vztah je 1. Bohrovým postulátem</a:t>
            </a:r>
          </a:p>
        </p:txBody>
      </p:sp>
      <p:grpSp>
        <p:nvGrpSpPr>
          <p:cNvPr id="436271" name="Group 47"/>
          <p:cNvGrpSpPr>
            <a:grpSpLocks/>
          </p:cNvGrpSpPr>
          <p:nvPr/>
        </p:nvGrpSpPr>
        <p:grpSpPr bwMode="auto">
          <a:xfrm>
            <a:off x="2268538" y="5276850"/>
            <a:ext cx="6248400" cy="757238"/>
            <a:chOff x="1429" y="3324"/>
            <a:chExt cx="3936" cy="477"/>
          </a:xfrm>
        </p:grpSpPr>
        <p:graphicFrame>
          <p:nvGraphicFramePr>
            <p:cNvPr id="436254" name="Object 30"/>
            <p:cNvGraphicFramePr>
              <a:graphicFrameLocks noChangeAspect="1"/>
            </p:cNvGraphicFramePr>
            <p:nvPr/>
          </p:nvGraphicFramePr>
          <p:xfrm>
            <a:off x="4572" y="3375"/>
            <a:ext cx="168" cy="2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501" name="Equation" r:id="rId37" imgW="266400" imgH="330120" progId="Equation.DSMT4">
                    <p:embed/>
                  </p:oleObj>
                </mc:Choice>
                <mc:Fallback>
                  <p:oleObj name="Equation" r:id="rId37" imgW="266400" imgH="330120" progId="Equation.DSMT4">
                    <p:embed/>
                    <p:pic>
                      <p:nvPicPr>
                        <p:cNvPr id="0" name="Object 3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72" y="3375"/>
                          <a:ext cx="168" cy="2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6260" name="Object 36"/>
            <p:cNvGraphicFramePr>
              <a:graphicFrameLocks noChangeAspect="1"/>
            </p:cNvGraphicFramePr>
            <p:nvPr/>
          </p:nvGraphicFramePr>
          <p:xfrm>
            <a:off x="1730" y="3339"/>
            <a:ext cx="110" cy="1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502" name="Equation" r:id="rId38" imgW="266400" imgH="330120" progId="Equation.DSMT4">
                    <p:embed/>
                  </p:oleObj>
                </mc:Choice>
                <mc:Fallback>
                  <p:oleObj name="Equation" r:id="rId38" imgW="266400" imgH="330120" progId="Equation.DSMT4">
                    <p:embed/>
                    <p:pic>
                      <p:nvPicPr>
                        <p:cNvPr id="0" name="Object 3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30" y="3339"/>
                          <a:ext cx="110" cy="1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6261" name="Object 37"/>
            <p:cNvGraphicFramePr>
              <a:graphicFrameLocks noChangeAspect="1"/>
            </p:cNvGraphicFramePr>
            <p:nvPr/>
          </p:nvGraphicFramePr>
          <p:xfrm>
            <a:off x="1429" y="3385"/>
            <a:ext cx="3936" cy="41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503" name="Equation" r:id="rId39" imgW="6248160" imgH="660240" progId="Equation.DSMT4">
                    <p:embed/>
                  </p:oleObj>
                </mc:Choice>
                <mc:Fallback>
                  <p:oleObj name="Equation" r:id="rId39" imgW="6248160" imgH="660240" progId="Equation.DSMT4">
                    <p:embed/>
                    <p:pic>
                      <p:nvPicPr>
                        <p:cNvPr id="0" name="Object 3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29" y="3385"/>
                          <a:ext cx="3936" cy="41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6262" name="Object 38"/>
            <p:cNvGraphicFramePr>
              <a:graphicFrameLocks noChangeAspect="1"/>
            </p:cNvGraphicFramePr>
            <p:nvPr/>
          </p:nvGraphicFramePr>
          <p:xfrm>
            <a:off x="2296" y="3324"/>
            <a:ext cx="110" cy="1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504" name="Equation" r:id="rId41" imgW="266400" imgH="330120" progId="Equation.DSMT4">
                    <p:embed/>
                  </p:oleObj>
                </mc:Choice>
                <mc:Fallback>
                  <p:oleObj name="Equation" r:id="rId41" imgW="266400" imgH="330120" progId="Equation.DSMT4">
                    <p:embed/>
                    <p:pic>
                      <p:nvPicPr>
                        <p:cNvPr id="0" name="Object 3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96" y="3324"/>
                          <a:ext cx="110" cy="1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6263" name="Object 39"/>
            <p:cNvGraphicFramePr>
              <a:graphicFrameLocks noChangeAspect="1"/>
            </p:cNvGraphicFramePr>
            <p:nvPr/>
          </p:nvGraphicFramePr>
          <p:xfrm>
            <a:off x="3372" y="3339"/>
            <a:ext cx="168" cy="2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505" name="Equation" r:id="rId42" imgW="266400" imgH="330120" progId="Equation.DSMT4">
                    <p:embed/>
                  </p:oleObj>
                </mc:Choice>
                <mc:Fallback>
                  <p:oleObj name="Equation" r:id="rId42" imgW="266400" imgH="330120" progId="Equation.DSMT4">
                    <p:embed/>
                    <p:pic>
                      <p:nvPicPr>
                        <p:cNvPr id="0" name="Object 3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72" y="3339"/>
                          <a:ext cx="168" cy="2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36266" name="Group 42"/>
          <p:cNvGrpSpPr>
            <a:grpSpLocks/>
          </p:cNvGrpSpPr>
          <p:nvPr/>
        </p:nvGrpSpPr>
        <p:grpSpPr bwMode="auto">
          <a:xfrm>
            <a:off x="179388" y="5805488"/>
            <a:ext cx="1377950" cy="647700"/>
            <a:chOff x="113" y="3793"/>
            <a:chExt cx="618" cy="208"/>
          </a:xfrm>
        </p:grpSpPr>
        <p:graphicFrame>
          <p:nvGraphicFramePr>
            <p:cNvPr id="436231" name="Object 7"/>
            <p:cNvGraphicFramePr>
              <a:graphicFrameLocks noChangeAspect="1"/>
            </p:cNvGraphicFramePr>
            <p:nvPr/>
          </p:nvGraphicFramePr>
          <p:xfrm>
            <a:off x="292" y="3818"/>
            <a:ext cx="439" cy="1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506" name="Equation" r:id="rId43" imgW="698400" imgH="279360" progId="Equation.DSMT4">
                    <p:embed/>
                  </p:oleObj>
                </mc:Choice>
                <mc:Fallback>
                  <p:oleObj name="Equation" r:id="rId43" imgW="698400" imgH="279360" progId="Equation.DSMT4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2" y="3818"/>
                          <a:ext cx="439" cy="17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36264" name="Object 40"/>
            <p:cNvGraphicFramePr>
              <a:graphicFrameLocks noChangeAspect="1"/>
            </p:cNvGraphicFramePr>
            <p:nvPr/>
          </p:nvGraphicFramePr>
          <p:xfrm>
            <a:off x="113" y="3793"/>
            <a:ext cx="168" cy="20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6507" name="Equation" r:id="rId45" imgW="266400" imgH="330120" progId="Equation.DSMT4">
                    <p:embed/>
                  </p:oleObj>
                </mc:Choice>
                <mc:Fallback>
                  <p:oleObj name="Equation" r:id="rId45" imgW="266400" imgH="330120" progId="Equation.DSMT4">
                    <p:embed/>
                    <p:pic>
                      <p:nvPicPr>
                        <p:cNvPr id="0" name="Object 4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13" y="3793"/>
                          <a:ext cx="168" cy="20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36273" name="Text Box 49"/>
          <p:cNvSpPr txBox="1">
            <a:spLocks noChangeArrowheads="1"/>
          </p:cNvSpPr>
          <p:nvPr/>
        </p:nvSpPr>
        <p:spPr bwMode="auto">
          <a:xfrm>
            <a:off x="179388" y="5516563"/>
            <a:ext cx="17287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jednoznačnost: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36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6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36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36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36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436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36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36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36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36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36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36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36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6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6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36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36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36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36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36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36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36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36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36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36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36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36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500"/>
                                        <p:tgtEl>
                                          <p:spTgt spid="436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436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436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36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36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36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36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436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436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6230" grpId="0" animBg="1"/>
      <p:bldP spid="436233" grpId="0"/>
      <p:bldP spid="436235" grpId="0"/>
      <p:bldP spid="436240" grpId="0"/>
      <p:bldP spid="436258" grpId="0"/>
      <p:bldP spid="436273" grpId="0" autoUpdateAnimBg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9779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59780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59781" name="Rectangle 5"/>
          <p:cNvSpPr>
            <a:spLocks noChangeArrowheads="1"/>
          </p:cNvSpPr>
          <p:nvPr/>
        </p:nvSpPr>
        <p:spPr bwMode="auto">
          <a:xfrm>
            <a:off x="179388" y="908050"/>
            <a:ext cx="43211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atom vodíku v základním stavu</a:t>
            </a:r>
          </a:p>
        </p:txBody>
      </p:sp>
      <p:pic>
        <p:nvPicPr>
          <p:cNvPr id="459821" name="Picture 4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514475"/>
            <a:ext cx="7632700" cy="5343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459822" name="Object 46"/>
          <p:cNvGraphicFramePr>
            <a:graphicFrameLocks noChangeAspect="1"/>
          </p:cNvGraphicFramePr>
          <p:nvPr/>
        </p:nvGraphicFramePr>
        <p:xfrm>
          <a:off x="3825875" y="765175"/>
          <a:ext cx="1511300" cy="660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9832" name="Equation" r:id="rId4" imgW="1511280" imgH="660240" progId="Equation.DSMT4">
                  <p:embed/>
                </p:oleObj>
              </mc:Choice>
              <mc:Fallback>
                <p:oleObj name="Equation" r:id="rId4" imgW="1511280" imgH="660240" progId="Equation.DSMT4">
                  <p:embed/>
                  <p:pic>
                    <p:nvPicPr>
                      <p:cNvPr id="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25875" y="765175"/>
                        <a:ext cx="1511300" cy="660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598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98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59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59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59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59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0803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60804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60805" name="Rectangle 5"/>
          <p:cNvSpPr>
            <a:spLocks noChangeArrowheads="1"/>
          </p:cNvSpPr>
          <p:nvPr/>
        </p:nvSpPr>
        <p:spPr bwMode="auto">
          <a:xfrm>
            <a:off x="179388" y="981075"/>
            <a:ext cx="46085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radiální hustota pravděpodobnosti výskytu</a:t>
            </a:r>
          </a:p>
        </p:txBody>
      </p:sp>
      <p:graphicFrame>
        <p:nvGraphicFramePr>
          <p:cNvPr id="460807" name="Object 7"/>
          <p:cNvGraphicFramePr>
            <a:graphicFrameLocks noChangeAspect="1"/>
          </p:cNvGraphicFramePr>
          <p:nvPr/>
        </p:nvGraphicFramePr>
        <p:xfrm>
          <a:off x="4852988" y="836613"/>
          <a:ext cx="3479800" cy="711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17" name="Equation" r:id="rId3" imgW="3479760" imgH="711000" progId="Equation.DSMT4">
                  <p:embed/>
                </p:oleObj>
              </mc:Choice>
              <mc:Fallback>
                <p:oleObj name="Equation" r:id="rId3" imgW="3479760" imgH="71100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2988" y="836613"/>
                        <a:ext cx="3479800" cy="711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60808" name="Picture 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714500"/>
            <a:ext cx="7345362" cy="5141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60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608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608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60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1827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61828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61829" name="Rectangle 5"/>
          <p:cNvSpPr>
            <a:spLocks noChangeArrowheads="1"/>
          </p:cNvSpPr>
          <p:nvPr/>
        </p:nvSpPr>
        <p:spPr bwMode="auto">
          <a:xfrm>
            <a:off x="179388" y="908050"/>
            <a:ext cx="46085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excitovaný stav atomu vodíku</a:t>
            </a:r>
          </a:p>
        </p:txBody>
      </p:sp>
      <p:pic>
        <p:nvPicPr>
          <p:cNvPr id="461832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1539875"/>
            <a:ext cx="7596188" cy="5316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461834" name="Object 10"/>
          <p:cNvGraphicFramePr>
            <a:graphicFrameLocks noChangeAspect="1"/>
          </p:cNvGraphicFramePr>
          <p:nvPr/>
        </p:nvGraphicFramePr>
        <p:xfrm>
          <a:off x="3348038" y="765175"/>
          <a:ext cx="5795962" cy="701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843" name="Equation" r:id="rId4" imgW="7035480" imgH="850680" progId="Equation.DSMT4">
                  <p:embed/>
                </p:oleObj>
              </mc:Choice>
              <mc:Fallback>
                <p:oleObj name="Equation" r:id="rId4" imgW="7035480" imgH="850680" progId="Equation.DSMT4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48038" y="765175"/>
                        <a:ext cx="5795962" cy="701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618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18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6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618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618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61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37251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37252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37253" name="Rectangle 5"/>
          <p:cNvSpPr>
            <a:spLocks noChangeArrowheads="1"/>
          </p:cNvSpPr>
          <p:nvPr/>
        </p:nvSpPr>
        <p:spPr bwMode="auto">
          <a:xfrm>
            <a:off x="179388" y="692150"/>
            <a:ext cx="43211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2. 1. 2. Hodnoty fyzikálních veličin</a:t>
            </a:r>
          </a:p>
        </p:txBody>
      </p:sp>
      <p:sp>
        <p:nvSpPr>
          <p:cNvPr id="437256" name="Text Box 8"/>
          <p:cNvSpPr txBox="1">
            <a:spLocks noChangeArrowheads="1"/>
          </p:cNvSpPr>
          <p:nvPr/>
        </p:nvSpPr>
        <p:spPr bwMode="auto">
          <a:xfrm>
            <a:off x="179388" y="1196975"/>
            <a:ext cx="8424862" cy="1016000"/>
          </a:xfrm>
          <a:prstGeom prst="rect">
            <a:avLst/>
          </a:prstGeom>
          <a:noFill/>
          <a:ln w="9525">
            <a:solidFill>
              <a:srgbClr val="F4FA0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souměřitelnost:</a:t>
            </a:r>
            <a:r>
              <a:rPr lang="cs-CZ" altLang="cs-CZ" sz="2000"/>
              <a:t> V kvantové mechanice existují dvojice fyzikálních veličin, které nejsou současně měřitelné s libovolnou přesností (relace neurčitosti)</a:t>
            </a:r>
          </a:p>
        </p:txBody>
      </p:sp>
      <p:graphicFrame>
        <p:nvGraphicFramePr>
          <p:cNvPr id="437259" name="Object 11"/>
          <p:cNvGraphicFramePr>
            <a:graphicFrameLocks noChangeAspect="1"/>
          </p:cNvGraphicFramePr>
          <p:nvPr/>
        </p:nvGraphicFramePr>
        <p:xfrm>
          <a:off x="395288" y="2632075"/>
          <a:ext cx="5334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322" name="Equation" r:id="rId3" imgW="533160" imgH="291960" progId="Equation.DSMT4">
                  <p:embed/>
                </p:oleObj>
              </mc:Choice>
              <mc:Fallback>
                <p:oleObj name="Equation" r:id="rId3" imgW="533160" imgH="291960" progId="Equation.DSMT4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288" y="2632075"/>
                        <a:ext cx="5334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7287" name="Object 39"/>
          <p:cNvGraphicFramePr>
            <a:graphicFrameLocks noChangeAspect="1"/>
          </p:cNvGraphicFramePr>
          <p:nvPr/>
        </p:nvGraphicFramePr>
        <p:xfrm>
          <a:off x="1258888" y="2606675"/>
          <a:ext cx="5842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323" name="Equation" r:id="rId5" imgW="583920" imgH="317160" progId="Equation.DSMT4">
                  <p:embed/>
                </p:oleObj>
              </mc:Choice>
              <mc:Fallback>
                <p:oleObj name="Equation" r:id="rId5" imgW="583920" imgH="317160" progId="Equation.DSMT4">
                  <p:embed/>
                  <p:pic>
                    <p:nvPicPr>
                      <p:cNvPr id="0" name="Object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8888" y="2606675"/>
                        <a:ext cx="5842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7288" name="Object 40"/>
          <p:cNvGraphicFramePr>
            <a:graphicFrameLocks noChangeAspect="1"/>
          </p:cNvGraphicFramePr>
          <p:nvPr/>
        </p:nvGraphicFramePr>
        <p:xfrm>
          <a:off x="2339975" y="2632075"/>
          <a:ext cx="5715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324" name="Equation" r:id="rId7" imgW="571320" imgH="291960" progId="Equation.DSMT4">
                  <p:embed/>
                </p:oleObj>
              </mc:Choice>
              <mc:Fallback>
                <p:oleObj name="Equation" r:id="rId7" imgW="571320" imgH="291960" progId="Equation.DSMT4">
                  <p:embed/>
                  <p:pic>
                    <p:nvPicPr>
                      <p:cNvPr id="0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9975" y="2632075"/>
                        <a:ext cx="5715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7289" name="Object 41"/>
          <p:cNvGraphicFramePr>
            <a:graphicFrameLocks noChangeAspect="1"/>
          </p:cNvGraphicFramePr>
          <p:nvPr/>
        </p:nvGraphicFramePr>
        <p:xfrm>
          <a:off x="3419475" y="2606675"/>
          <a:ext cx="5715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325" name="Equation" r:id="rId9" imgW="571320" imgH="317160" progId="Equation.DSMT4">
                  <p:embed/>
                </p:oleObj>
              </mc:Choice>
              <mc:Fallback>
                <p:oleObj name="Equation" r:id="rId9" imgW="571320" imgH="317160" progId="Equation.DSMT4">
                  <p:embed/>
                  <p:pic>
                    <p:nvPicPr>
                      <p:cNvPr id="0" name="Object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19475" y="2606675"/>
                        <a:ext cx="5715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37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37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37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37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37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7256" grpId="0" animBg="1" autoUpdateAnimBg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38275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38276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38277" name="Rectangle 5"/>
          <p:cNvSpPr>
            <a:spLocks noChangeArrowheads="1"/>
          </p:cNvSpPr>
          <p:nvPr/>
        </p:nvSpPr>
        <p:spPr bwMode="auto">
          <a:xfrm>
            <a:off x="179388" y="692150"/>
            <a:ext cx="770572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2. 1. 3. Princip totožnosti a Pauliův vylučovací princip</a:t>
            </a:r>
          </a:p>
        </p:txBody>
      </p:sp>
      <p:sp>
        <p:nvSpPr>
          <p:cNvPr id="438278" name="Text Box 6"/>
          <p:cNvSpPr txBox="1">
            <a:spLocks noChangeArrowheads="1"/>
          </p:cNvSpPr>
          <p:nvPr/>
        </p:nvSpPr>
        <p:spPr bwMode="auto">
          <a:xfrm>
            <a:off x="179388" y="1196975"/>
            <a:ext cx="8424862" cy="831850"/>
          </a:xfrm>
          <a:prstGeom prst="rect">
            <a:avLst/>
          </a:prstGeom>
          <a:noFill/>
          <a:ln w="9525">
            <a:solidFill>
              <a:srgbClr val="F4FA0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/>
              <a:t>Částice se stejnými fyzikálními vlastnostmi jsou navzájem </a:t>
            </a:r>
            <a:r>
              <a:rPr lang="cs-CZ" altLang="cs-CZ">
                <a:solidFill>
                  <a:srgbClr val="F4FA08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nerozlišitelné</a:t>
            </a:r>
            <a:r>
              <a:rPr lang="cs-CZ" altLang="cs-CZ"/>
              <a:t>.</a:t>
            </a:r>
          </a:p>
        </p:txBody>
      </p:sp>
      <p:graphicFrame>
        <p:nvGraphicFramePr>
          <p:cNvPr id="438279" name="Object 7"/>
          <p:cNvGraphicFramePr>
            <a:graphicFrameLocks noChangeAspect="1"/>
          </p:cNvGraphicFramePr>
          <p:nvPr/>
        </p:nvGraphicFramePr>
        <p:xfrm>
          <a:off x="3348038" y="2924175"/>
          <a:ext cx="21463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8314" name="Equation" r:id="rId3" imgW="2145960" imgH="444240" progId="Equation.DSMT4">
                  <p:embed/>
                </p:oleObj>
              </mc:Choice>
              <mc:Fallback>
                <p:oleObj name="Equation" r:id="rId3" imgW="2145960" imgH="44424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48038" y="2924175"/>
                        <a:ext cx="21463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8283" name="Text Box 11"/>
          <p:cNvSpPr txBox="1">
            <a:spLocks noChangeArrowheads="1"/>
          </p:cNvSpPr>
          <p:nvPr/>
        </p:nvSpPr>
        <p:spPr bwMode="auto">
          <a:xfrm>
            <a:off x="179388" y="2133600"/>
            <a:ext cx="88487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nelze zjistit výměny dvou částic, tj. nesmí se změnit rozložení hustoty pravděpodobnosti výskytu:</a:t>
            </a:r>
          </a:p>
        </p:txBody>
      </p:sp>
      <p:sp>
        <p:nvSpPr>
          <p:cNvPr id="438284" name="Text Box 12"/>
          <p:cNvSpPr txBox="1">
            <a:spLocks noChangeArrowheads="1"/>
          </p:cNvSpPr>
          <p:nvPr/>
        </p:nvSpPr>
        <p:spPr bwMode="auto">
          <a:xfrm>
            <a:off x="179388" y="3429000"/>
            <a:ext cx="453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existují dvě možnosti, jak tento vztah splnit:</a:t>
            </a:r>
          </a:p>
        </p:txBody>
      </p:sp>
      <p:graphicFrame>
        <p:nvGraphicFramePr>
          <p:cNvPr id="438285" name="Object 13"/>
          <p:cNvGraphicFramePr>
            <a:graphicFrameLocks noChangeAspect="1"/>
          </p:cNvGraphicFramePr>
          <p:nvPr/>
        </p:nvGraphicFramePr>
        <p:xfrm>
          <a:off x="179388" y="4076700"/>
          <a:ext cx="182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8315" name="Equation" r:id="rId5" imgW="1828800" imgH="342720" progId="Equation.DSMT4">
                  <p:embed/>
                </p:oleObj>
              </mc:Choice>
              <mc:Fallback>
                <p:oleObj name="Equation" r:id="rId5" imgW="1828800" imgH="342720" progId="Equation.DSMT4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4076700"/>
                        <a:ext cx="182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8286" name="Object 14"/>
          <p:cNvGraphicFramePr>
            <a:graphicFrameLocks noChangeAspect="1"/>
          </p:cNvGraphicFramePr>
          <p:nvPr/>
        </p:nvGraphicFramePr>
        <p:xfrm>
          <a:off x="109538" y="4941888"/>
          <a:ext cx="1968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8316" name="Equation" r:id="rId7" imgW="1968480" imgH="342720" progId="Equation.DSMT4">
                  <p:embed/>
                </p:oleObj>
              </mc:Choice>
              <mc:Fallback>
                <p:oleObj name="Equation" r:id="rId7" imgW="1968480" imgH="342720" progId="Equation.DSMT4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4941888"/>
                        <a:ext cx="1968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8287" name="Text Box 15"/>
          <p:cNvSpPr txBox="1">
            <a:spLocks noChangeArrowheads="1"/>
          </p:cNvSpPr>
          <p:nvPr/>
        </p:nvSpPr>
        <p:spPr bwMode="auto">
          <a:xfrm>
            <a:off x="2411413" y="3933825"/>
            <a:ext cx="59769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částice, které se řídí tímto vztahem jsou </a:t>
            </a:r>
            <a:r>
              <a:rPr lang="cs-CZ" altLang="cs-CZ" sz="3200">
                <a:solidFill>
                  <a:srgbClr val="F4FA08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bosony</a:t>
            </a:r>
          </a:p>
        </p:txBody>
      </p:sp>
      <p:sp>
        <p:nvSpPr>
          <p:cNvPr id="438288" name="Text Box 16"/>
          <p:cNvSpPr txBox="1">
            <a:spLocks noChangeArrowheads="1"/>
          </p:cNvSpPr>
          <p:nvPr/>
        </p:nvSpPr>
        <p:spPr bwMode="auto">
          <a:xfrm>
            <a:off x="2555875" y="4724400"/>
            <a:ext cx="59769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částice, které se řídí tímto vztahem jsou </a:t>
            </a:r>
            <a:r>
              <a:rPr lang="cs-CZ" altLang="cs-CZ" sz="3200">
                <a:solidFill>
                  <a:srgbClr val="F4FA08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fermiony</a:t>
            </a:r>
          </a:p>
        </p:txBody>
      </p:sp>
      <p:sp>
        <p:nvSpPr>
          <p:cNvPr id="438289" name="Text Box 17"/>
          <p:cNvSpPr txBox="1">
            <a:spLocks noChangeArrowheads="1"/>
          </p:cNvSpPr>
          <p:nvPr/>
        </p:nvSpPr>
        <p:spPr bwMode="auto">
          <a:xfrm>
            <a:off x="0" y="5734050"/>
            <a:ext cx="91440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Třídy částic mají názvy podle statistických rozdělení, kterými se skupiny částic daného typu řídí: Boseho-Einsteinovo a Fermiho-Diracovo</a:t>
            </a:r>
            <a:endParaRPr lang="cs-CZ" altLang="cs-CZ" sz="3200">
              <a:solidFill>
                <a:srgbClr val="F4FA08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38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4382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38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8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8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8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438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38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38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8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38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38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38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38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38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38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38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278" grpId="0" animBg="1" autoUpdateAnimBg="0"/>
      <p:bldP spid="438278" grpId="1" animBg="1"/>
      <p:bldP spid="438283" grpId="0" autoUpdateAnimBg="0"/>
      <p:bldP spid="438284" grpId="0" autoUpdateAnimBg="0"/>
      <p:bldP spid="438287" grpId="0"/>
      <p:bldP spid="438288" grpId="0"/>
      <p:bldP spid="438289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39299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39300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39301" name="Rectangle 5"/>
          <p:cNvSpPr>
            <a:spLocks noChangeArrowheads="1"/>
          </p:cNvSpPr>
          <p:nvPr/>
        </p:nvSpPr>
        <p:spPr bwMode="auto">
          <a:xfrm>
            <a:off x="179388" y="692150"/>
            <a:ext cx="770572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2. 1. 3. Princip totožnosti a Pauliův vylučovací princip</a:t>
            </a:r>
          </a:p>
        </p:txBody>
      </p:sp>
      <p:sp>
        <p:nvSpPr>
          <p:cNvPr id="439302" name="Text Box 6"/>
          <p:cNvSpPr txBox="1">
            <a:spLocks noChangeArrowheads="1"/>
          </p:cNvSpPr>
          <p:nvPr/>
        </p:nvSpPr>
        <p:spPr bwMode="auto">
          <a:xfrm>
            <a:off x="179388" y="1916113"/>
            <a:ext cx="8713787" cy="955675"/>
          </a:xfrm>
          <a:prstGeom prst="rect">
            <a:avLst/>
          </a:prstGeom>
          <a:noFill/>
          <a:ln w="9525">
            <a:solidFill>
              <a:srgbClr val="F4FA0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2800">
                <a:solidFill>
                  <a:srgbClr val="F4FA08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 soustavě stejných fermionů nemohou existovat 2 fermiony v totožném stavu.</a:t>
            </a:r>
          </a:p>
        </p:txBody>
      </p:sp>
      <p:sp>
        <p:nvSpPr>
          <p:cNvPr id="439304" name="Text Box 8"/>
          <p:cNvSpPr txBox="1">
            <a:spLocks noChangeArrowheads="1"/>
          </p:cNvSpPr>
          <p:nvPr/>
        </p:nvSpPr>
        <p:spPr bwMode="auto">
          <a:xfrm>
            <a:off x="179388" y="1125538"/>
            <a:ext cx="88487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pro fermiony platí </a:t>
            </a:r>
            <a:r>
              <a:rPr lang="cs-CZ" altLang="cs-CZ" sz="3200">
                <a:solidFill>
                  <a:srgbClr val="F4FA08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Pauliův vylučovací princip</a:t>
            </a:r>
            <a:r>
              <a:rPr lang="cs-CZ" altLang="cs-CZ" sz="1600"/>
              <a:t>:</a:t>
            </a:r>
          </a:p>
        </p:txBody>
      </p:sp>
      <p:sp>
        <p:nvSpPr>
          <p:cNvPr id="439305" name="Text Box 9"/>
          <p:cNvSpPr txBox="1">
            <a:spLocks noChangeArrowheads="1"/>
          </p:cNvSpPr>
          <p:nvPr/>
        </p:nvSpPr>
        <p:spPr bwMode="auto">
          <a:xfrm>
            <a:off x="179388" y="6511925"/>
            <a:ext cx="2952750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Wolfgang Pauli  (1900-1958) </a:t>
            </a:r>
          </a:p>
        </p:txBody>
      </p:sp>
      <p:pic>
        <p:nvPicPr>
          <p:cNvPr id="439311" name="Picture 15" descr="Pauli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924175"/>
            <a:ext cx="2686050" cy="3457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9313" name="Picture 17" descr="Fermi's toy surpris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3575" y="3141663"/>
            <a:ext cx="2620963" cy="2663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9316" name="Text Box 20"/>
          <p:cNvSpPr txBox="1">
            <a:spLocks noChangeArrowheads="1"/>
          </p:cNvSpPr>
          <p:nvPr/>
        </p:nvSpPr>
        <p:spPr bwMode="auto">
          <a:xfrm>
            <a:off x="3059113" y="6021388"/>
            <a:ext cx="2952750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Enrico Fermi  (1901-1954) </a:t>
            </a:r>
          </a:p>
        </p:txBody>
      </p:sp>
      <p:pic>
        <p:nvPicPr>
          <p:cNvPr id="439318" name="Picture 22" descr="dirac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0788" y="2924175"/>
            <a:ext cx="2338387" cy="2995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9319" name="Text Box 23"/>
          <p:cNvSpPr txBox="1">
            <a:spLocks noChangeArrowheads="1"/>
          </p:cNvSpPr>
          <p:nvPr/>
        </p:nvSpPr>
        <p:spPr bwMode="auto">
          <a:xfrm>
            <a:off x="6191250" y="6165850"/>
            <a:ext cx="2952750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Paul Dirac (1902-1984)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39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39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439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9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9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9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39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39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39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39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39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9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39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39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39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39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39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39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39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39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39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9302" grpId="0" animBg="1" autoUpdateAnimBg="0"/>
      <p:bldP spid="439302" grpId="1" animBg="1"/>
      <p:bldP spid="439304" grpId="0" autoUpdateAnimBg="0"/>
      <p:bldP spid="439305" grpId="0" animBg="1"/>
      <p:bldP spid="439316" grpId="0" animBg="1"/>
      <p:bldP spid="43931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40323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40324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40325" name="Rectangle 5"/>
          <p:cNvSpPr>
            <a:spLocks noChangeArrowheads="1"/>
          </p:cNvSpPr>
          <p:nvPr/>
        </p:nvSpPr>
        <p:spPr bwMode="auto">
          <a:xfrm>
            <a:off x="179388" y="692150"/>
            <a:ext cx="770572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2. 1. 4. Spektra fyzikálních veličin</a:t>
            </a:r>
          </a:p>
        </p:txBody>
      </p:sp>
      <p:sp>
        <p:nvSpPr>
          <p:cNvPr id="440327" name="Text Box 7"/>
          <p:cNvSpPr txBox="1">
            <a:spLocks noChangeArrowheads="1"/>
          </p:cNvSpPr>
          <p:nvPr/>
        </p:nvSpPr>
        <p:spPr bwMode="auto">
          <a:xfrm>
            <a:off x="179388" y="1125538"/>
            <a:ext cx="1512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energie </a:t>
            </a:r>
            <a:r>
              <a:rPr lang="cs-CZ" altLang="cs-CZ" sz="1600" i="1"/>
              <a:t>E</a:t>
            </a:r>
            <a:r>
              <a:rPr lang="cs-CZ" altLang="cs-CZ" sz="1600"/>
              <a:t>:</a:t>
            </a:r>
          </a:p>
        </p:txBody>
      </p:sp>
      <p:graphicFrame>
        <p:nvGraphicFramePr>
          <p:cNvPr id="440334" name="Object 14"/>
          <p:cNvGraphicFramePr>
            <a:graphicFrameLocks noChangeAspect="1"/>
          </p:cNvGraphicFramePr>
          <p:nvPr/>
        </p:nvGraphicFramePr>
        <p:xfrm>
          <a:off x="1619250" y="1125538"/>
          <a:ext cx="4584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96" name="Equation" r:id="rId3" imgW="4584600" imgH="342720" progId="Equation.DSMT4">
                  <p:embed/>
                </p:oleObj>
              </mc:Choice>
              <mc:Fallback>
                <p:oleObj name="Equation" r:id="rId3" imgW="4584600" imgH="342720" progId="Equation.DSMT4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0" y="1125538"/>
                        <a:ext cx="4584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0335" name="Text Box 15"/>
          <p:cNvSpPr txBox="1">
            <a:spLocks noChangeArrowheads="1"/>
          </p:cNvSpPr>
          <p:nvPr/>
        </p:nvSpPr>
        <p:spPr bwMode="auto">
          <a:xfrm>
            <a:off x="1547813" y="1628775"/>
            <a:ext cx="31686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 i="1"/>
              <a:t>E</a:t>
            </a:r>
            <a:r>
              <a:rPr lang="cs-CZ" altLang="cs-CZ" sz="1600"/>
              <a:t>       spojitá (volná částice)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         diskrétní (kvantovaná)</a:t>
            </a:r>
          </a:p>
        </p:txBody>
      </p:sp>
      <p:sp>
        <p:nvSpPr>
          <p:cNvPr id="440336" name="Line 16"/>
          <p:cNvSpPr>
            <a:spLocks noChangeShapeType="1"/>
          </p:cNvSpPr>
          <p:nvPr/>
        </p:nvSpPr>
        <p:spPr bwMode="auto">
          <a:xfrm>
            <a:off x="1835150" y="1844675"/>
            <a:ext cx="288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40337" name="Line 17"/>
          <p:cNvSpPr>
            <a:spLocks noChangeShapeType="1"/>
          </p:cNvSpPr>
          <p:nvPr/>
        </p:nvSpPr>
        <p:spPr bwMode="auto">
          <a:xfrm>
            <a:off x="1835150" y="1887538"/>
            <a:ext cx="287338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40338" name="Text Box 18"/>
          <p:cNvSpPr txBox="1">
            <a:spLocks noChangeArrowheads="1"/>
          </p:cNvSpPr>
          <p:nvPr/>
        </p:nvSpPr>
        <p:spPr bwMode="auto">
          <a:xfrm>
            <a:off x="2195513" y="2276475"/>
            <a:ext cx="3816350" cy="180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elektron v poli jádra: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endParaRPr lang="cs-CZ" altLang="cs-CZ" sz="1600"/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endParaRPr lang="cs-CZ" altLang="cs-CZ" sz="1600"/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jednorozměrná potenciálová jáma:</a:t>
            </a:r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endParaRPr lang="cs-CZ" altLang="cs-CZ" sz="1600"/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endParaRPr lang="cs-CZ" altLang="cs-CZ" sz="1600"/>
          </a:p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lineární harmonický oscilátor:</a:t>
            </a:r>
          </a:p>
        </p:txBody>
      </p:sp>
      <p:graphicFrame>
        <p:nvGraphicFramePr>
          <p:cNvPr id="440339" name="Object 19"/>
          <p:cNvGraphicFramePr>
            <a:graphicFrameLocks noChangeAspect="1"/>
          </p:cNvGraphicFramePr>
          <p:nvPr/>
        </p:nvGraphicFramePr>
        <p:xfrm>
          <a:off x="4716463" y="2133600"/>
          <a:ext cx="3097212" cy="658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97" name="Equation" r:id="rId5" imgW="3098520" imgH="660240" progId="Equation.DSMT4">
                  <p:embed/>
                </p:oleObj>
              </mc:Choice>
              <mc:Fallback>
                <p:oleObj name="Equation" r:id="rId5" imgW="3098520" imgH="660240" progId="Equation.DSMT4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2133600"/>
                        <a:ext cx="3097212" cy="658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40" name="Object 20"/>
          <p:cNvGraphicFramePr>
            <a:graphicFrameLocks noChangeAspect="1"/>
          </p:cNvGraphicFramePr>
          <p:nvPr/>
        </p:nvGraphicFramePr>
        <p:xfrm>
          <a:off x="5867400" y="2852738"/>
          <a:ext cx="2982913" cy="595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98" name="Equation" r:id="rId7" imgW="2984400" imgH="596880" progId="Equation.DSMT4">
                  <p:embed/>
                </p:oleObj>
              </mc:Choice>
              <mc:Fallback>
                <p:oleObj name="Equation" r:id="rId7" imgW="2984400" imgH="596880" progId="Equation.DSMT4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67400" y="2852738"/>
                        <a:ext cx="2982913" cy="595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42" name="Object 22"/>
          <p:cNvGraphicFramePr>
            <a:graphicFrameLocks noChangeAspect="1"/>
          </p:cNvGraphicFramePr>
          <p:nvPr/>
        </p:nvGraphicFramePr>
        <p:xfrm>
          <a:off x="5580063" y="3573463"/>
          <a:ext cx="3211512" cy="646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99" name="Equation" r:id="rId9" imgW="3213000" imgH="647640" progId="Equation.DSMT4">
                  <p:embed/>
                </p:oleObj>
              </mc:Choice>
              <mc:Fallback>
                <p:oleObj name="Equation" r:id="rId9" imgW="3213000" imgH="647640" progId="Equation.DSMT4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80063" y="3573463"/>
                        <a:ext cx="3211512" cy="646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0343" name="Text Box 23"/>
          <p:cNvSpPr txBox="1">
            <a:spLocks noChangeArrowheads="1"/>
          </p:cNvSpPr>
          <p:nvPr/>
        </p:nvSpPr>
        <p:spPr bwMode="auto">
          <a:xfrm>
            <a:off x="2843213" y="4387850"/>
            <a:ext cx="4392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/>
              <a:t>poslední dva případy:  </a:t>
            </a:r>
            <a:r>
              <a:rPr lang="cs-CZ" altLang="cs-CZ" i="1"/>
              <a:t>E</a:t>
            </a:r>
            <a:r>
              <a:rPr lang="cs-CZ" altLang="cs-CZ"/>
              <a:t> &gt; 0</a:t>
            </a:r>
          </a:p>
        </p:txBody>
      </p:sp>
      <p:sp>
        <p:nvSpPr>
          <p:cNvPr id="440344" name="Text Box 24"/>
          <p:cNvSpPr txBox="1">
            <a:spLocks noChangeArrowheads="1"/>
          </p:cNvSpPr>
          <p:nvPr/>
        </p:nvSpPr>
        <p:spPr bwMode="auto">
          <a:xfrm>
            <a:off x="179388" y="4941888"/>
            <a:ext cx="8280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hybnost </a:t>
            </a:r>
            <a:r>
              <a:rPr lang="cs-CZ" altLang="cs-CZ" sz="1600" i="1"/>
              <a:t>p</a:t>
            </a:r>
            <a:r>
              <a:rPr lang="cs-CZ" altLang="cs-CZ" sz="1600"/>
              <a:t>:  spojitá ve všech složkách, všechny složky souměřitelné</a:t>
            </a:r>
          </a:p>
        </p:txBody>
      </p:sp>
      <p:sp>
        <p:nvSpPr>
          <p:cNvPr id="440345" name="Text Box 25"/>
          <p:cNvSpPr txBox="1">
            <a:spLocks noChangeArrowheads="1"/>
          </p:cNvSpPr>
          <p:nvPr/>
        </p:nvSpPr>
        <p:spPr bwMode="auto">
          <a:xfrm>
            <a:off x="179388" y="5445125"/>
            <a:ext cx="8280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moment hybnosti </a:t>
            </a:r>
            <a:r>
              <a:rPr lang="cs-CZ" altLang="cs-CZ" sz="1600" i="1"/>
              <a:t>L</a:t>
            </a:r>
            <a:r>
              <a:rPr lang="cs-CZ" altLang="cs-CZ" sz="1600"/>
              <a:t>:  složky i velikost kvantovány, složky vzájemně nesouměřitelné</a:t>
            </a:r>
          </a:p>
        </p:txBody>
      </p:sp>
      <p:graphicFrame>
        <p:nvGraphicFramePr>
          <p:cNvPr id="440346" name="Object 26"/>
          <p:cNvGraphicFramePr>
            <a:graphicFrameLocks noChangeAspect="1"/>
          </p:cNvGraphicFramePr>
          <p:nvPr/>
        </p:nvGraphicFramePr>
        <p:xfrm>
          <a:off x="4716463" y="6021388"/>
          <a:ext cx="4067175" cy="382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400" name="Equation" r:id="rId11" imgW="3225600" imgH="304560" progId="Equation.DSMT4">
                  <p:embed/>
                </p:oleObj>
              </mc:Choice>
              <mc:Fallback>
                <p:oleObj name="Equation" r:id="rId11" imgW="3225600" imgH="304560" progId="Equation.DSMT4">
                  <p:embed/>
                  <p:pic>
                    <p:nvPicPr>
                      <p:cNvPr id="0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6021388"/>
                        <a:ext cx="4067175" cy="382587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47" name="Object 27"/>
          <p:cNvGraphicFramePr>
            <a:graphicFrameLocks noChangeAspect="1"/>
          </p:cNvGraphicFramePr>
          <p:nvPr/>
        </p:nvGraphicFramePr>
        <p:xfrm>
          <a:off x="179388" y="6021388"/>
          <a:ext cx="4176712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401" name="Equation" r:id="rId13" imgW="3352680" imgH="419040" progId="Equation.DSMT4">
                  <p:embed/>
                </p:oleObj>
              </mc:Choice>
              <mc:Fallback>
                <p:oleObj name="Equation" r:id="rId13" imgW="3352680" imgH="419040" progId="Equation.DSMT4">
                  <p:embed/>
                  <p:pic>
                    <p:nvPicPr>
                      <p:cNvPr id="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6021388"/>
                        <a:ext cx="4176712" cy="5207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40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0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40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40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40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40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40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40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40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40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0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40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40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40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40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440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0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0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40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40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0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0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440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440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440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40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40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1" dur="2000" fill="hold"/>
                                        <p:tgtEl>
                                          <p:spTgt spid="4403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40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40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1" dur="2000" fill="hold"/>
                                        <p:tgtEl>
                                          <p:spTgt spid="4403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27" grpId="0"/>
      <p:bldP spid="440335" grpId="0"/>
      <p:bldP spid="440336" grpId="0" animBg="1"/>
      <p:bldP spid="440337" grpId="0" animBg="1"/>
      <p:bldP spid="440338" grpId="0"/>
      <p:bldP spid="440343" grpId="0"/>
      <p:bldP spid="440344" grpId="0"/>
      <p:bldP spid="440345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41347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41348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41349" name="Rectangle 5"/>
          <p:cNvSpPr>
            <a:spLocks noChangeArrowheads="1"/>
          </p:cNvSpPr>
          <p:nvPr/>
        </p:nvSpPr>
        <p:spPr bwMode="auto">
          <a:xfrm>
            <a:off x="179388" y="692150"/>
            <a:ext cx="770572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2. 1. 5. Částice v jednorozměrné potenciálové jámě</a:t>
            </a:r>
          </a:p>
        </p:txBody>
      </p:sp>
      <p:sp>
        <p:nvSpPr>
          <p:cNvPr id="441350" name="Text Box 6"/>
          <p:cNvSpPr txBox="1">
            <a:spLocks noChangeArrowheads="1"/>
          </p:cNvSpPr>
          <p:nvPr/>
        </p:nvSpPr>
        <p:spPr bwMode="auto">
          <a:xfrm>
            <a:off x="179388" y="4387850"/>
            <a:ext cx="1512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spojitost v 0:</a:t>
            </a:r>
          </a:p>
        </p:txBody>
      </p:sp>
      <p:graphicFrame>
        <p:nvGraphicFramePr>
          <p:cNvPr id="441356" name="Object 12"/>
          <p:cNvGraphicFramePr>
            <a:graphicFrameLocks noChangeAspect="1"/>
          </p:cNvGraphicFramePr>
          <p:nvPr/>
        </p:nvGraphicFramePr>
        <p:xfrm>
          <a:off x="4195763" y="1517650"/>
          <a:ext cx="25527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32" name="Equation" r:id="rId3" imgW="2552400" imgH="304560" progId="Equation.DSMT4">
                  <p:embed/>
                </p:oleObj>
              </mc:Choice>
              <mc:Fallback>
                <p:oleObj name="Equation" r:id="rId3" imgW="2552400" imgH="304560" progId="Equation.DSMT4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5763" y="1517650"/>
                        <a:ext cx="25527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1364" name="Line 20"/>
          <p:cNvSpPr>
            <a:spLocks noChangeShapeType="1"/>
          </p:cNvSpPr>
          <p:nvPr/>
        </p:nvSpPr>
        <p:spPr bwMode="auto">
          <a:xfrm>
            <a:off x="684213" y="3068638"/>
            <a:ext cx="25193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41365" name="Line 21"/>
          <p:cNvSpPr>
            <a:spLocks noChangeShapeType="1"/>
          </p:cNvSpPr>
          <p:nvPr/>
        </p:nvSpPr>
        <p:spPr bwMode="auto">
          <a:xfrm>
            <a:off x="900113" y="1196975"/>
            <a:ext cx="0" cy="2087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41369" name="Object 25"/>
          <p:cNvGraphicFramePr>
            <a:graphicFrameLocks noChangeAspect="1"/>
          </p:cNvGraphicFramePr>
          <p:nvPr/>
        </p:nvGraphicFramePr>
        <p:xfrm>
          <a:off x="2868613" y="3244850"/>
          <a:ext cx="2032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33" name="Equation" r:id="rId5" imgW="203040" imgH="177480" progId="Equation.DSMT4">
                  <p:embed/>
                </p:oleObj>
              </mc:Choice>
              <mc:Fallback>
                <p:oleObj name="Equation" r:id="rId5" imgW="203040" imgH="177480" progId="Equation.DSMT4">
                  <p:embed/>
                  <p:pic>
                    <p:nvPicPr>
                      <p:cNvPr id="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68613" y="3244850"/>
                        <a:ext cx="203200" cy="17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70" name="Object 26"/>
          <p:cNvGraphicFramePr>
            <a:graphicFrameLocks noChangeAspect="1"/>
          </p:cNvGraphicFramePr>
          <p:nvPr/>
        </p:nvGraphicFramePr>
        <p:xfrm>
          <a:off x="461963" y="1243013"/>
          <a:ext cx="2159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34" name="Equation" r:id="rId7" imgW="215640" imgH="228600" progId="Equation.DSMT4">
                  <p:embed/>
                </p:oleObj>
              </mc:Choice>
              <mc:Fallback>
                <p:oleObj name="Equation" r:id="rId7" imgW="215640" imgH="228600" progId="Equation.DSMT4">
                  <p:embed/>
                  <p:pic>
                    <p:nvPicPr>
                      <p:cNvPr id="0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1243013"/>
                        <a:ext cx="215900" cy="228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71" name="Object 27"/>
          <p:cNvGraphicFramePr>
            <a:graphicFrameLocks noChangeAspect="1"/>
          </p:cNvGraphicFramePr>
          <p:nvPr/>
        </p:nvGraphicFramePr>
        <p:xfrm>
          <a:off x="1062038" y="3175000"/>
          <a:ext cx="1651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35" name="Equation" r:id="rId9" imgW="164880" imgH="253800" progId="Equation.DSMT4">
                  <p:embed/>
                </p:oleObj>
              </mc:Choice>
              <mc:Fallback>
                <p:oleObj name="Equation" r:id="rId9" imgW="164880" imgH="253800" progId="Equation.DSMT4">
                  <p:embed/>
                  <p:pic>
                    <p:nvPicPr>
                      <p:cNvPr id="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2038" y="3175000"/>
                        <a:ext cx="1651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41387" name="Group 43"/>
          <p:cNvGrpSpPr>
            <a:grpSpLocks/>
          </p:cNvGrpSpPr>
          <p:nvPr/>
        </p:nvGrpSpPr>
        <p:grpSpPr bwMode="auto">
          <a:xfrm>
            <a:off x="900113" y="1196975"/>
            <a:ext cx="1630362" cy="2200275"/>
            <a:chOff x="567" y="754"/>
            <a:chExt cx="1027" cy="1386"/>
          </a:xfrm>
        </p:grpSpPr>
        <p:sp>
          <p:nvSpPr>
            <p:cNvPr id="441366" name="Line 22"/>
            <p:cNvSpPr>
              <a:spLocks noChangeShapeType="1"/>
            </p:cNvSpPr>
            <p:nvPr/>
          </p:nvSpPr>
          <p:spPr bwMode="auto">
            <a:xfrm>
              <a:off x="567" y="754"/>
              <a:ext cx="0" cy="1179"/>
            </a:xfrm>
            <a:prstGeom prst="line">
              <a:avLst/>
            </a:prstGeom>
            <a:noFill/>
            <a:ln w="28575">
              <a:solidFill>
                <a:srgbClr val="F4FA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41367" name="Line 23"/>
            <p:cNvSpPr>
              <a:spLocks noChangeShapeType="1"/>
            </p:cNvSpPr>
            <p:nvPr/>
          </p:nvSpPr>
          <p:spPr bwMode="auto">
            <a:xfrm>
              <a:off x="1565" y="754"/>
              <a:ext cx="0" cy="1179"/>
            </a:xfrm>
            <a:prstGeom prst="line">
              <a:avLst/>
            </a:prstGeom>
            <a:noFill/>
            <a:ln w="28575">
              <a:solidFill>
                <a:srgbClr val="F4FA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41368" name="Line 24"/>
            <p:cNvSpPr>
              <a:spLocks noChangeShapeType="1"/>
            </p:cNvSpPr>
            <p:nvPr/>
          </p:nvSpPr>
          <p:spPr bwMode="auto">
            <a:xfrm>
              <a:off x="567" y="1933"/>
              <a:ext cx="998" cy="0"/>
            </a:xfrm>
            <a:prstGeom prst="line">
              <a:avLst/>
            </a:prstGeom>
            <a:noFill/>
            <a:ln w="28575">
              <a:solidFill>
                <a:srgbClr val="F4FA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441372" name="Object 28"/>
            <p:cNvGraphicFramePr>
              <a:graphicFrameLocks noChangeAspect="1"/>
            </p:cNvGraphicFramePr>
            <p:nvPr/>
          </p:nvGraphicFramePr>
          <p:xfrm>
            <a:off x="1482" y="2020"/>
            <a:ext cx="112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1536" name="Equation" r:id="rId11" imgW="177480" imgH="190440" progId="Equation.DSMT4">
                    <p:embed/>
                  </p:oleObj>
                </mc:Choice>
                <mc:Fallback>
                  <p:oleObj name="Equation" r:id="rId11" imgW="177480" imgH="190440" progId="Equation.DSMT4">
                    <p:embed/>
                    <p:pic>
                      <p:nvPicPr>
                        <p:cNvPr id="0" name="Object 2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82" y="2020"/>
                          <a:ext cx="112" cy="12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441373" name="Object 29"/>
          <p:cNvGraphicFramePr>
            <a:graphicFrameLocks noChangeAspect="1"/>
          </p:cNvGraphicFramePr>
          <p:nvPr/>
        </p:nvGraphicFramePr>
        <p:xfrm>
          <a:off x="420688" y="2041525"/>
          <a:ext cx="1524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37" name="Equation" r:id="rId13" imgW="152280" imgH="215640" progId="Equation.DSMT4">
                  <p:embed/>
                </p:oleObj>
              </mc:Choice>
              <mc:Fallback>
                <p:oleObj name="Equation" r:id="rId13" imgW="152280" imgH="215640" progId="Equation.DSMT4">
                  <p:embed/>
                  <p:pic>
                    <p:nvPicPr>
                      <p:cNvPr id="0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041525"/>
                        <a:ext cx="1524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74" name="Object 30"/>
          <p:cNvGraphicFramePr>
            <a:graphicFrameLocks noChangeAspect="1"/>
          </p:cNvGraphicFramePr>
          <p:nvPr/>
        </p:nvGraphicFramePr>
        <p:xfrm>
          <a:off x="1516063" y="2060575"/>
          <a:ext cx="2159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38" name="Equation" r:id="rId15" imgW="215640" imgH="215640" progId="Equation.DSMT4">
                  <p:embed/>
                </p:oleObj>
              </mc:Choice>
              <mc:Fallback>
                <p:oleObj name="Equation" r:id="rId15" imgW="215640" imgH="215640" progId="Equation.DSMT4">
                  <p:embed/>
                  <p:pic>
                    <p:nvPicPr>
                      <p:cNvPr id="0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16063" y="2060575"/>
                        <a:ext cx="2159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75" name="Object 31"/>
          <p:cNvGraphicFramePr>
            <a:graphicFrameLocks noChangeAspect="1"/>
          </p:cNvGraphicFramePr>
          <p:nvPr/>
        </p:nvGraphicFramePr>
        <p:xfrm>
          <a:off x="2916238" y="2060575"/>
          <a:ext cx="2794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39" name="Equation" r:id="rId17" imgW="279360" imgH="215640" progId="Equation.DSMT4">
                  <p:embed/>
                </p:oleObj>
              </mc:Choice>
              <mc:Fallback>
                <p:oleObj name="Equation" r:id="rId17" imgW="279360" imgH="215640" progId="Equation.DSMT4">
                  <p:embed/>
                  <p:pic>
                    <p:nvPicPr>
                      <p:cNvPr id="0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238" y="2060575"/>
                        <a:ext cx="2794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76" name="Object 32"/>
          <p:cNvGraphicFramePr>
            <a:graphicFrameLocks noChangeAspect="1"/>
          </p:cNvGraphicFramePr>
          <p:nvPr/>
        </p:nvGraphicFramePr>
        <p:xfrm>
          <a:off x="4211638" y="1916113"/>
          <a:ext cx="17145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40" name="Equation" r:id="rId19" imgW="1714320" imgH="368280" progId="Equation.DSMT4">
                  <p:embed/>
                </p:oleObj>
              </mc:Choice>
              <mc:Fallback>
                <p:oleObj name="Equation" r:id="rId19" imgW="1714320" imgH="368280" progId="Equation.DSMT4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11638" y="1916113"/>
                        <a:ext cx="17145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77" name="Object 33"/>
          <p:cNvGraphicFramePr>
            <a:graphicFrameLocks noChangeAspect="1"/>
          </p:cNvGraphicFramePr>
          <p:nvPr/>
        </p:nvGraphicFramePr>
        <p:xfrm>
          <a:off x="4306888" y="2381250"/>
          <a:ext cx="15240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41" name="Equation" r:id="rId21" imgW="1523880" imgH="304560" progId="Equation.DSMT4">
                  <p:embed/>
                </p:oleObj>
              </mc:Choice>
              <mc:Fallback>
                <p:oleObj name="Equation" r:id="rId21" imgW="1523880" imgH="304560" progId="Equation.DSMT4">
                  <p:embed/>
                  <p:pic>
                    <p:nvPicPr>
                      <p:cNvPr id="0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06888" y="2381250"/>
                        <a:ext cx="15240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78" name="Object 34"/>
          <p:cNvGraphicFramePr>
            <a:graphicFrameLocks noChangeAspect="1"/>
          </p:cNvGraphicFramePr>
          <p:nvPr/>
        </p:nvGraphicFramePr>
        <p:xfrm>
          <a:off x="4211638" y="2708275"/>
          <a:ext cx="19812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42" name="Equation" r:id="rId23" imgW="1981080" imgH="596880" progId="Equation.DSMT4">
                  <p:embed/>
                </p:oleObj>
              </mc:Choice>
              <mc:Fallback>
                <p:oleObj name="Equation" r:id="rId23" imgW="1981080" imgH="596880" progId="Equation.DSMT4">
                  <p:embed/>
                  <p:pic>
                    <p:nvPicPr>
                      <p:cNvPr id="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11638" y="2708275"/>
                        <a:ext cx="19812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79" name="Object 35"/>
          <p:cNvGraphicFramePr>
            <a:graphicFrameLocks noChangeAspect="1"/>
          </p:cNvGraphicFramePr>
          <p:nvPr/>
        </p:nvGraphicFramePr>
        <p:xfrm>
          <a:off x="6791325" y="2708275"/>
          <a:ext cx="15748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43" name="Equation" r:id="rId25" imgW="1574640" imgH="596880" progId="Equation.DSMT4">
                  <p:embed/>
                </p:oleObj>
              </mc:Choice>
              <mc:Fallback>
                <p:oleObj name="Equation" r:id="rId25" imgW="1574640" imgH="596880" progId="Equation.DSMT4">
                  <p:embed/>
                  <p:pic>
                    <p:nvPicPr>
                      <p:cNvPr id="0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1325" y="2708275"/>
                        <a:ext cx="15748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80" name="Object 36"/>
          <p:cNvGraphicFramePr>
            <a:graphicFrameLocks noChangeAspect="1"/>
          </p:cNvGraphicFramePr>
          <p:nvPr/>
        </p:nvGraphicFramePr>
        <p:xfrm>
          <a:off x="179388" y="3573463"/>
          <a:ext cx="35814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44" name="Equation" r:id="rId27" imgW="3581280" imgH="622080" progId="Equation.DSMT4">
                  <p:embed/>
                </p:oleObj>
              </mc:Choice>
              <mc:Fallback>
                <p:oleObj name="Equation" r:id="rId27" imgW="3581280" imgH="622080" progId="Equation.DSMT4">
                  <p:embed/>
                  <p:pic>
                    <p:nvPicPr>
                      <p:cNvPr id="0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3573463"/>
                        <a:ext cx="35814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81" name="Object 37"/>
          <p:cNvGraphicFramePr>
            <a:graphicFrameLocks noChangeAspect="1"/>
          </p:cNvGraphicFramePr>
          <p:nvPr/>
        </p:nvGraphicFramePr>
        <p:xfrm>
          <a:off x="2232025" y="4381500"/>
          <a:ext cx="10668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45" name="Equation" r:id="rId29" imgW="1066680" imgH="317160" progId="Equation.DSMT4">
                  <p:embed/>
                </p:oleObj>
              </mc:Choice>
              <mc:Fallback>
                <p:oleObj name="Equation" r:id="rId29" imgW="1066680" imgH="317160" progId="Equation.DSMT4">
                  <p:embed/>
                  <p:pic>
                    <p:nvPicPr>
                      <p:cNvPr id="0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32025" y="4381500"/>
                        <a:ext cx="10668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1382" name="Text Box 38"/>
          <p:cNvSpPr txBox="1">
            <a:spLocks noChangeArrowheads="1"/>
          </p:cNvSpPr>
          <p:nvPr/>
        </p:nvSpPr>
        <p:spPr bwMode="auto">
          <a:xfrm>
            <a:off x="3635375" y="4387850"/>
            <a:ext cx="15128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spojitost v </a:t>
            </a:r>
            <a:r>
              <a:rPr lang="cs-CZ" altLang="cs-CZ" sz="1600" i="1"/>
              <a:t>a</a:t>
            </a:r>
            <a:r>
              <a:rPr lang="cs-CZ" altLang="cs-CZ" sz="1600"/>
              <a:t>:</a:t>
            </a:r>
          </a:p>
        </p:txBody>
      </p:sp>
      <p:graphicFrame>
        <p:nvGraphicFramePr>
          <p:cNvPr id="441383" name="Object 39"/>
          <p:cNvGraphicFramePr>
            <a:graphicFrameLocks noChangeAspect="1"/>
          </p:cNvGraphicFramePr>
          <p:nvPr/>
        </p:nvGraphicFramePr>
        <p:xfrm>
          <a:off x="5724525" y="4381500"/>
          <a:ext cx="1803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46" name="Equation" r:id="rId31" imgW="1803240" imgH="342720" progId="Equation.DSMT4">
                  <p:embed/>
                </p:oleObj>
              </mc:Choice>
              <mc:Fallback>
                <p:oleObj name="Equation" r:id="rId31" imgW="1803240" imgH="342720" progId="Equation.DSMT4">
                  <p:embed/>
                  <p:pic>
                    <p:nvPicPr>
                      <p:cNvPr id="0" name="Object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24525" y="4381500"/>
                        <a:ext cx="1803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84" name="Object 40"/>
          <p:cNvGraphicFramePr>
            <a:graphicFrameLocks noChangeAspect="1"/>
          </p:cNvGraphicFramePr>
          <p:nvPr/>
        </p:nvGraphicFramePr>
        <p:xfrm>
          <a:off x="179388" y="4868863"/>
          <a:ext cx="83185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47" name="Equation" r:id="rId33" imgW="8318160" imgH="571320" progId="Equation.DSMT4">
                  <p:embed/>
                </p:oleObj>
              </mc:Choice>
              <mc:Fallback>
                <p:oleObj name="Equation" r:id="rId33" imgW="8318160" imgH="571320" progId="Equation.DSMT4">
                  <p:embed/>
                  <p:pic>
                    <p:nvPicPr>
                      <p:cNvPr id="0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4868863"/>
                        <a:ext cx="83185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85" name="Object 41"/>
          <p:cNvGraphicFramePr>
            <a:graphicFrameLocks noChangeAspect="1"/>
          </p:cNvGraphicFramePr>
          <p:nvPr/>
        </p:nvGraphicFramePr>
        <p:xfrm>
          <a:off x="331788" y="5614988"/>
          <a:ext cx="6007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48" name="Equation" r:id="rId35" imgW="6006960" imgH="571320" progId="Equation.DSMT4">
                  <p:embed/>
                </p:oleObj>
              </mc:Choice>
              <mc:Fallback>
                <p:oleObj name="Equation" r:id="rId35" imgW="6006960" imgH="571320" progId="Equation.DSMT4">
                  <p:embed/>
                  <p:pic>
                    <p:nvPicPr>
                      <p:cNvPr id="0" name="Object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1788" y="5614988"/>
                        <a:ext cx="6007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1386" name="Object 42"/>
          <p:cNvGraphicFramePr>
            <a:graphicFrameLocks noChangeAspect="1"/>
          </p:cNvGraphicFramePr>
          <p:nvPr/>
        </p:nvGraphicFramePr>
        <p:xfrm>
          <a:off x="6732588" y="5589588"/>
          <a:ext cx="1701800" cy="511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549" name="Equation" r:id="rId37" imgW="1015920" imgH="304560" progId="Equation.DSMT4">
                  <p:embed/>
                </p:oleObj>
              </mc:Choice>
              <mc:Fallback>
                <p:oleObj name="Equation" r:id="rId37" imgW="1015920" imgH="304560" progId="Equation.DSMT4">
                  <p:embed/>
                  <p:pic>
                    <p:nvPicPr>
                      <p:cNvPr id="0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2588" y="5589588"/>
                        <a:ext cx="1701800" cy="511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1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41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41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41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41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44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4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4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441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4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4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413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413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41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44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44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44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0" dur="500"/>
                                        <p:tgtEl>
                                          <p:spTgt spid="441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3" dur="500"/>
                                        <p:tgtEl>
                                          <p:spTgt spid="441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44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441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44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441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41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441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1350" grpId="0"/>
      <p:bldP spid="441364" grpId="0" animBg="1"/>
      <p:bldP spid="441365" grpId="0" animBg="1"/>
      <p:bldP spid="441382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42371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42372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1. Základní pojmy a zákonitosti kvantové mechaniky</a:t>
            </a:r>
          </a:p>
        </p:txBody>
      </p:sp>
      <p:sp>
        <p:nvSpPr>
          <p:cNvPr id="442373" name="Rectangle 5"/>
          <p:cNvSpPr>
            <a:spLocks noChangeArrowheads="1"/>
          </p:cNvSpPr>
          <p:nvPr/>
        </p:nvSpPr>
        <p:spPr bwMode="auto">
          <a:xfrm>
            <a:off x="179388" y="692150"/>
            <a:ext cx="770572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2. 1. 5. Částice v jednorozměrné potenciálové jámě</a:t>
            </a:r>
          </a:p>
        </p:txBody>
      </p:sp>
      <p:sp>
        <p:nvSpPr>
          <p:cNvPr id="442374" name="Text Box 6"/>
          <p:cNvSpPr txBox="1">
            <a:spLocks noChangeArrowheads="1"/>
          </p:cNvSpPr>
          <p:nvPr/>
        </p:nvSpPr>
        <p:spPr bwMode="auto">
          <a:xfrm>
            <a:off x="179388" y="2492375"/>
            <a:ext cx="3671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určení konstanty ve vlnové funkci</a:t>
            </a:r>
          </a:p>
        </p:txBody>
      </p:sp>
      <p:graphicFrame>
        <p:nvGraphicFramePr>
          <p:cNvPr id="442399" name="Object 31"/>
          <p:cNvGraphicFramePr>
            <a:graphicFrameLocks noChangeAspect="1"/>
          </p:cNvGraphicFramePr>
          <p:nvPr/>
        </p:nvGraphicFramePr>
        <p:xfrm>
          <a:off x="179388" y="1268413"/>
          <a:ext cx="18669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2477" name="Equation" r:id="rId3" imgW="1866600" imgH="647640" progId="Equation.DSMT4">
                  <p:embed/>
                </p:oleObj>
              </mc:Choice>
              <mc:Fallback>
                <p:oleObj name="Equation" r:id="rId3" imgW="1866600" imgH="647640" progId="Equation.DSMT4">
                  <p:embed/>
                  <p:pic>
                    <p:nvPicPr>
                      <p:cNvPr id="0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1268413"/>
                        <a:ext cx="18669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2400" name="Object 32"/>
          <p:cNvGraphicFramePr>
            <a:graphicFrameLocks noChangeAspect="1"/>
          </p:cNvGraphicFramePr>
          <p:nvPr/>
        </p:nvGraphicFramePr>
        <p:xfrm>
          <a:off x="4643438" y="1196975"/>
          <a:ext cx="2376487" cy="963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2478" name="Equation" r:id="rId5" imgW="1473120" imgH="596880" progId="Equation.DSMT4">
                  <p:embed/>
                </p:oleObj>
              </mc:Choice>
              <mc:Fallback>
                <p:oleObj name="Equation" r:id="rId5" imgW="1473120" imgH="596880" progId="Equation.DSMT4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3438" y="1196975"/>
                        <a:ext cx="2376487" cy="963613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2401" name="Object 33"/>
          <p:cNvGraphicFramePr>
            <a:graphicFrameLocks noChangeAspect="1"/>
          </p:cNvGraphicFramePr>
          <p:nvPr/>
        </p:nvGraphicFramePr>
        <p:xfrm>
          <a:off x="2411413" y="1341438"/>
          <a:ext cx="14732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2479" name="Equation" r:id="rId7" imgW="1473120" imgH="596880" progId="Equation.DSMT4">
                  <p:embed/>
                </p:oleObj>
              </mc:Choice>
              <mc:Fallback>
                <p:oleObj name="Equation" r:id="rId7" imgW="1473120" imgH="596880" progId="Equation.DSMT4">
                  <p:embed/>
                  <p:pic>
                    <p:nvPicPr>
                      <p:cNvPr id="0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1413" y="1341438"/>
                        <a:ext cx="14732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2402" name="Object 34"/>
          <p:cNvGraphicFramePr>
            <a:graphicFrameLocks noChangeAspect="1"/>
          </p:cNvGraphicFramePr>
          <p:nvPr/>
        </p:nvGraphicFramePr>
        <p:xfrm>
          <a:off x="3924300" y="2349500"/>
          <a:ext cx="17526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2480" name="Equation" r:id="rId9" imgW="1752480" imgH="571320" progId="Equation.DSMT4">
                  <p:embed/>
                </p:oleObj>
              </mc:Choice>
              <mc:Fallback>
                <p:oleObj name="Equation" r:id="rId9" imgW="1752480" imgH="571320" progId="Equation.DSMT4">
                  <p:embed/>
                  <p:pic>
                    <p:nvPicPr>
                      <p:cNvPr id="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4300" y="2349500"/>
                        <a:ext cx="17526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2403" name="Text Box 35"/>
          <p:cNvSpPr txBox="1">
            <a:spLocks noChangeArrowheads="1"/>
          </p:cNvSpPr>
          <p:nvPr/>
        </p:nvSpPr>
        <p:spPr bwMode="auto">
          <a:xfrm>
            <a:off x="179388" y="2997200"/>
            <a:ext cx="25923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podmínkou normování:</a:t>
            </a:r>
          </a:p>
        </p:txBody>
      </p:sp>
      <p:graphicFrame>
        <p:nvGraphicFramePr>
          <p:cNvPr id="442405" name="Object 37"/>
          <p:cNvGraphicFramePr>
            <a:graphicFrameLocks noChangeAspect="1"/>
          </p:cNvGraphicFramePr>
          <p:nvPr/>
        </p:nvGraphicFramePr>
        <p:xfrm>
          <a:off x="2916238" y="2852738"/>
          <a:ext cx="23368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2481" name="Equation" r:id="rId11" imgW="2336760" imgH="672840" progId="Equation.DSMT4">
                  <p:embed/>
                </p:oleObj>
              </mc:Choice>
              <mc:Fallback>
                <p:oleObj name="Equation" r:id="rId11" imgW="2336760" imgH="672840" progId="Equation.DSMT4">
                  <p:embed/>
                  <p:pic>
                    <p:nvPicPr>
                      <p:cNvPr id="0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238" y="2852738"/>
                        <a:ext cx="2336800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2406" name="Object 38"/>
          <p:cNvGraphicFramePr>
            <a:graphicFrameLocks noChangeAspect="1"/>
          </p:cNvGraphicFramePr>
          <p:nvPr/>
        </p:nvGraphicFramePr>
        <p:xfrm>
          <a:off x="395288" y="3573463"/>
          <a:ext cx="8445500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2482" name="Equation" r:id="rId13" imgW="8445240" imgH="774360" progId="Equation.DSMT4">
                  <p:embed/>
                </p:oleObj>
              </mc:Choice>
              <mc:Fallback>
                <p:oleObj name="Equation" r:id="rId13" imgW="8445240" imgH="774360" progId="Equation.DSMT4">
                  <p:embed/>
                  <p:pic>
                    <p:nvPicPr>
                      <p:cNvPr id="0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288" y="3573463"/>
                        <a:ext cx="8445500" cy="774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2407" name="AutoShape 39"/>
          <p:cNvSpPr>
            <a:spLocks/>
          </p:cNvSpPr>
          <p:nvPr/>
        </p:nvSpPr>
        <p:spPr bwMode="auto">
          <a:xfrm rot="-5400000">
            <a:off x="7200900" y="3681413"/>
            <a:ext cx="144463" cy="1512887"/>
          </a:xfrm>
          <a:prstGeom prst="leftBrace">
            <a:avLst>
              <a:gd name="adj1" fmla="val 87271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42409" name="Text Box 41"/>
          <p:cNvSpPr txBox="1">
            <a:spLocks noChangeArrowheads="1"/>
          </p:cNvSpPr>
          <p:nvPr/>
        </p:nvSpPr>
        <p:spPr bwMode="auto">
          <a:xfrm>
            <a:off x="7164388" y="4508500"/>
            <a:ext cx="649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0</a:t>
            </a:r>
          </a:p>
        </p:txBody>
      </p:sp>
      <p:graphicFrame>
        <p:nvGraphicFramePr>
          <p:cNvPr id="442410" name="Object 42"/>
          <p:cNvGraphicFramePr>
            <a:graphicFrameLocks noChangeAspect="1"/>
          </p:cNvGraphicFramePr>
          <p:nvPr/>
        </p:nvGraphicFramePr>
        <p:xfrm>
          <a:off x="179388" y="4581525"/>
          <a:ext cx="93980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2483" name="Equation" r:id="rId15" imgW="939600" imgH="634680" progId="Equation.DSMT4">
                  <p:embed/>
                </p:oleObj>
              </mc:Choice>
              <mc:Fallback>
                <p:oleObj name="Equation" r:id="rId15" imgW="939600" imgH="634680" progId="Equation.DSMT4">
                  <p:embed/>
                  <p:pic>
                    <p:nvPicPr>
                      <p:cNvPr id="0" name="Object 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4581525"/>
                        <a:ext cx="939800" cy="635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2411" name="Text Box 43"/>
          <p:cNvSpPr txBox="1">
            <a:spLocks noChangeArrowheads="1"/>
          </p:cNvSpPr>
          <p:nvPr/>
        </p:nvSpPr>
        <p:spPr bwMode="auto">
          <a:xfrm>
            <a:off x="179388" y="5661025"/>
            <a:ext cx="33131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konečná podoba vlnové funkce:</a:t>
            </a:r>
          </a:p>
        </p:txBody>
      </p:sp>
      <p:graphicFrame>
        <p:nvGraphicFramePr>
          <p:cNvPr id="442412" name="Object 44"/>
          <p:cNvGraphicFramePr>
            <a:graphicFrameLocks noChangeAspect="1"/>
          </p:cNvGraphicFramePr>
          <p:nvPr/>
        </p:nvGraphicFramePr>
        <p:xfrm>
          <a:off x="4067175" y="5229225"/>
          <a:ext cx="3308350" cy="1033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2484" name="Equation" r:id="rId17" imgW="2031840" imgH="634680" progId="Equation.DSMT4">
                  <p:embed/>
                </p:oleObj>
              </mc:Choice>
              <mc:Fallback>
                <p:oleObj name="Equation" r:id="rId17" imgW="2031840" imgH="634680" progId="Equation.DSMT4">
                  <p:embed/>
                  <p:pic>
                    <p:nvPicPr>
                      <p:cNvPr id="0" name="Object 4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67175" y="5229225"/>
                        <a:ext cx="3308350" cy="1033463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42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2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42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442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442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442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42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42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42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442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442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42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442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442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42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442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42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42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0" dur="2000" fill="hold"/>
                                        <p:tgtEl>
                                          <p:spTgt spid="4424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2374" grpId="0"/>
      <p:bldP spid="442403" grpId="0"/>
      <p:bldP spid="442407" grpId="0" animBg="1"/>
      <p:bldP spid="442409" grpId="0"/>
      <p:bldP spid="44241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0" y="0"/>
            <a:ext cx="3810000" cy="584200"/>
          </a:xfrm>
        </p:spPr>
        <p:txBody>
          <a:bodyPr/>
          <a:lstStyle/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lang="cs-CZ" altLang="cs-CZ" sz="1800"/>
              <a:t>1. 1. Historie do objevu elektronu</a:t>
            </a:r>
          </a:p>
        </p:txBody>
      </p:sp>
      <p:sp>
        <p:nvSpPr>
          <p:cNvPr id="378883" name="Rectangle 3"/>
          <p:cNvSpPr>
            <a:spLocks noChangeArrowheads="1"/>
          </p:cNvSpPr>
          <p:nvPr/>
        </p:nvSpPr>
        <p:spPr bwMode="auto">
          <a:xfrm>
            <a:off x="457200" y="476250"/>
            <a:ext cx="82296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32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8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sz="2000"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Char char="§"/>
            </a:pPr>
            <a:r>
              <a:rPr kumimoji="0" lang="cs-CZ" altLang="cs-CZ" sz="1800"/>
              <a:t>1898 – objev elektronu</a:t>
            </a:r>
          </a:p>
        </p:txBody>
      </p:sp>
      <p:sp>
        <p:nvSpPr>
          <p:cNvPr id="378885" name="Rectangle 5"/>
          <p:cNvSpPr>
            <a:spLocks noChangeArrowheads="1"/>
          </p:cNvSpPr>
          <p:nvPr/>
        </p:nvSpPr>
        <p:spPr bwMode="auto">
          <a:xfrm>
            <a:off x="457200" y="908050"/>
            <a:ext cx="82296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32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8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sz="2000"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Char char="§"/>
            </a:pPr>
            <a:r>
              <a:rPr kumimoji="0" lang="cs-CZ" altLang="cs-CZ" sz="1800"/>
              <a:t>1900 – George Johnstone Stoney – název elektron </a:t>
            </a:r>
            <a:endParaRPr kumimoji="0" lang="cs-CZ" altLang="cs-CZ"/>
          </a:p>
        </p:txBody>
      </p:sp>
      <p:sp>
        <p:nvSpPr>
          <p:cNvPr id="378886" name="Text Box 6"/>
          <p:cNvSpPr txBox="1">
            <a:spLocks noChangeArrowheads="1"/>
          </p:cNvSpPr>
          <p:nvPr/>
        </p:nvSpPr>
        <p:spPr bwMode="auto">
          <a:xfrm>
            <a:off x="0" y="6021388"/>
            <a:ext cx="48593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/>
              <a:t>J. J. Thomson  (1856-1940)</a:t>
            </a:r>
          </a:p>
        </p:txBody>
      </p:sp>
      <p:graphicFrame>
        <p:nvGraphicFramePr>
          <p:cNvPr id="378887" name="Object 7"/>
          <p:cNvGraphicFramePr>
            <a:graphicFrameLocks noChangeAspect="1"/>
          </p:cNvGraphicFramePr>
          <p:nvPr/>
        </p:nvGraphicFramePr>
        <p:xfrm>
          <a:off x="5867400" y="0"/>
          <a:ext cx="3276600" cy="981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07" name="Equation" r:id="rId5" imgW="1320480" imgH="393480" progId="Equation.DSMT4">
                  <p:embed/>
                </p:oleObj>
              </mc:Choice>
              <mc:Fallback>
                <p:oleObj name="Equation" r:id="rId5" imgW="1320480" imgH="39348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67400" y="0"/>
                        <a:ext cx="3276600" cy="981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78891" name="Picture 11" descr="thoma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1404938"/>
            <a:ext cx="3148013" cy="4616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8894" name="thomson-řeč.wav">
            <a:hlinkClick r:id="" action="ppaction://media"/>
          </p:cNvPr>
          <p:cNvPicPr>
            <a:picLocks noRot="1" noChangeAspect="1" noChangeArrowheads="1"/>
          </p:cNvPicPr>
          <p:nvPr>
            <a:audioFile r:link="rId2"/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2950" y="1341438"/>
            <a:ext cx="1016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8896" name="Picture 16" descr="chair1a">
            <a:hlinkClick r:id="rId9"/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124450" y="2393950"/>
            <a:ext cx="3525838" cy="4059238"/>
          </a:xfrm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788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78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88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788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78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78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78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78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8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8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378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37004" fill="hold"/>
                                        <p:tgtEl>
                                          <p:spTgt spid="37889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8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3788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4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78894"/>
                </p:tgtEl>
              </p:cMediaNode>
            </p:audio>
          </p:childTnLst>
        </p:cTn>
      </p:par>
    </p:tnLst>
    <p:bldLst>
      <p:bldP spid="378883" grpId="0" build="p" autoUpdateAnimBg="0"/>
      <p:bldP spid="378885" grpId="0" build="p" autoUpdateAnimBg="0"/>
      <p:bldP spid="378886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 dirty="0" smtClean="0">
                <a:solidFill>
                  <a:srgbClr val="F4FA08"/>
                </a:solidFill>
              </a:rPr>
              <a:t>2.1. Základní poznatky kvantové mechaniky</a:t>
            </a:r>
            <a:endParaRPr kumimoji="0" lang="cs-CZ" altLang="cs-CZ" sz="1600" dirty="0">
              <a:solidFill>
                <a:srgbClr val="F4FA08"/>
              </a:solidFill>
            </a:endParaRPr>
          </a:p>
        </p:txBody>
      </p:sp>
      <p:sp>
        <p:nvSpPr>
          <p:cNvPr id="416771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 dirty="0" smtClean="0">
                <a:solidFill>
                  <a:srgbClr val="F4FA08"/>
                </a:solidFill>
              </a:rPr>
              <a:t>2.1.6. </a:t>
            </a:r>
            <a:r>
              <a:rPr kumimoji="0" lang="cs-CZ" altLang="cs-CZ" sz="2000" dirty="0">
                <a:solidFill>
                  <a:srgbClr val="F4FA08"/>
                </a:solidFill>
              </a:rPr>
              <a:t>Ohyb mikročástic na </a:t>
            </a:r>
            <a:r>
              <a:rPr kumimoji="0" lang="cs-CZ" altLang="cs-CZ" sz="2000" dirty="0" smtClean="0">
                <a:solidFill>
                  <a:srgbClr val="F4FA08"/>
                </a:solidFill>
              </a:rPr>
              <a:t>štěrbině, Heisenbergovy relace neurčitosti</a:t>
            </a:r>
            <a:endParaRPr kumimoji="0" lang="cs-CZ" altLang="cs-CZ" sz="2000" dirty="0">
              <a:solidFill>
                <a:srgbClr val="F4FA08"/>
              </a:solidFill>
            </a:endParaRPr>
          </a:p>
        </p:txBody>
      </p:sp>
      <p:graphicFrame>
        <p:nvGraphicFramePr>
          <p:cNvPr id="416772" name="Object 4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74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6773" name="Rectangle 5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6774" name="Rectangle 6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6775" name="Text Box 7"/>
          <p:cNvSpPr txBox="1">
            <a:spLocks noChangeArrowheads="1"/>
          </p:cNvSpPr>
          <p:nvPr/>
        </p:nvSpPr>
        <p:spPr bwMode="auto">
          <a:xfrm>
            <a:off x="179388" y="765175"/>
            <a:ext cx="86407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 dirty="0"/>
              <a:t>stejnou ekvivalenci jako při odrazu na krystalu </a:t>
            </a:r>
            <a:r>
              <a:rPr lang="en-US" altLang="cs-CZ" sz="1600" dirty="0" smtClean="0"/>
              <a:t>(d</a:t>
            </a:r>
            <a:r>
              <a:rPr lang="cs-CZ" altLang="cs-CZ" sz="1600" dirty="0" smtClean="0"/>
              <a:t>ří</a:t>
            </a:r>
            <a:r>
              <a:rPr lang="en-US" altLang="cs-CZ" sz="1600" dirty="0" err="1" smtClean="0"/>
              <a:t>ve</a:t>
            </a:r>
            <a:r>
              <a:rPr lang="cs-CZ" altLang="cs-CZ" sz="1600" dirty="0" smtClean="0"/>
              <a:t>můžeme </a:t>
            </a:r>
            <a:r>
              <a:rPr lang="cs-CZ" altLang="cs-CZ" sz="1600" dirty="0"/>
              <a:t>nalézt i při průchodu mikročástic štěrbinou:</a:t>
            </a:r>
            <a:endParaRPr lang="cs-CZ" altLang="cs-CZ" sz="1600" b="0" dirty="0"/>
          </a:p>
        </p:txBody>
      </p:sp>
      <p:grpSp>
        <p:nvGrpSpPr>
          <p:cNvPr id="416829" name="Group 61"/>
          <p:cNvGrpSpPr>
            <a:grpSpLocks/>
          </p:cNvGrpSpPr>
          <p:nvPr/>
        </p:nvGrpSpPr>
        <p:grpSpPr bwMode="auto">
          <a:xfrm>
            <a:off x="1619250" y="1522413"/>
            <a:ext cx="0" cy="2016125"/>
            <a:chOff x="1020" y="981"/>
            <a:chExt cx="0" cy="1270"/>
          </a:xfrm>
        </p:grpSpPr>
        <p:sp>
          <p:nvSpPr>
            <p:cNvPr id="416817" name="Line 49"/>
            <p:cNvSpPr>
              <a:spLocks noChangeShapeType="1"/>
            </p:cNvSpPr>
            <p:nvPr/>
          </p:nvSpPr>
          <p:spPr bwMode="auto">
            <a:xfrm>
              <a:off x="1020" y="981"/>
              <a:ext cx="0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6818" name="Line 50"/>
            <p:cNvSpPr>
              <a:spLocks noChangeShapeType="1"/>
            </p:cNvSpPr>
            <p:nvPr/>
          </p:nvSpPr>
          <p:spPr bwMode="auto">
            <a:xfrm>
              <a:off x="1020" y="1661"/>
              <a:ext cx="0" cy="5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416879" name="Group 111"/>
          <p:cNvGrpSpPr>
            <a:grpSpLocks/>
          </p:cNvGrpSpPr>
          <p:nvPr/>
        </p:nvGrpSpPr>
        <p:grpSpPr bwMode="auto">
          <a:xfrm>
            <a:off x="684213" y="1557338"/>
            <a:ext cx="635000" cy="660400"/>
            <a:chOff x="431" y="981"/>
            <a:chExt cx="400" cy="416"/>
          </a:xfrm>
        </p:grpSpPr>
        <p:sp>
          <p:nvSpPr>
            <p:cNvPr id="416822" name="Line 54"/>
            <p:cNvSpPr>
              <a:spLocks noChangeShapeType="1"/>
            </p:cNvSpPr>
            <p:nvPr/>
          </p:nvSpPr>
          <p:spPr bwMode="auto">
            <a:xfrm flipV="1">
              <a:off x="476" y="1117"/>
              <a:ext cx="0" cy="1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6823" name="Line 55"/>
            <p:cNvSpPr>
              <a:spLocks noChangeShapeType="1"/>
            </p:cNvSpPr>
            <p:nvPr/>
          </p:nvSpPr>
          <p:spPr bwMode="auto">
            <a:xfrm>
              <a:off x="476" y="1299"/>
              <a:ext cx="18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416824" name="Object 56"/>
            <p:cNvGraphicFramePr>
              <a:graphicFrameLocks noChangeAspect="1"/>
            </p:cNvGraphicFramePr>
            <p:nvPr/>
          </p:nvGraphicFramePr>
          <p:xfrm>
            <a:off x="431" y="981"/>
            <a:ext cx="128" cy="1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59175" name="Equation" r:id="rId5" imgW="203040" imgH="177480" progId="Equation.DSMT4">
                    <p:embed/>
                  </p:oleObj>
                </mc:Choice>
                <mc:Fallback>
                  <p:oleObj name="Equation" r:id="rId5" imgW="203040" imgH="17748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1" y="981"/>
                          <a:ext cx="128" cy="1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16825" name="Object 57"/>
            <p:cNvGraphicFramePr>
              <a:graphicFrameLocks noChangeAspect="1"/>
            </p:cNvGraphicFramePr>
            <p:nvPr/>
          </p:nvGraphicFramePr>
          <p:xfrm>
            <a:off x="703" y="1253"/>
            <a:ext cx="128" cy="1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59176" name="Equation" r:id="rId7" imgW="203040" imgH="228600" progId="Equation.DSMT4">
                    <p:embed/>
                  </p:oleObj>
                </mc:Choice>
                <mc:Fallback>
                  <p:oleObj name="Equation" r:id="rId7" imgW="203040" imgH="2286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03" y="1253"/>
                          <a:ext cx="128" cy="1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16826" name="Line 58"/>
          <p:cNvSpPr>
            <a:spLocks noChangeShapeType="1"/>
          </p:cNvSpPr>
          <p:nvPr/>
        </p:nvSpPr>
        <p:spPr bwMode="auto">
          <a:xfrm>
            <a:off x="179388" y="2492375"/>
            <a:ext cx="13684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16827" name="Object 59"/>
          <p:cNvGraphicFramePr>
            <a:graphicFrameLocks noChangeAspect="1"/>
          </p:cNvGraphicFramePr>
          <p:nvPr/>
        </p:nvGraphicFramePr>
        <p:xfrm>
          <a:off x="350838" y="2605088"/>
          <a:ext cx="2794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77" name="Equation" r:id="rId9" imgW="279360" imgH="317160" progId="Equation.DSMT4">
                  <p:embed/>
                </p:oleObj>
              </mc:Choice>
              <mc:Fallback>
                <p:oleObj name="Equation" r:id="rId9" imgW="279360" imgH="317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838" y="2605088"/>
                        <a:ext cx="2794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6828" name="Line 60"/>
          <p:cNvSpPr>
            <a:spLocks noChangeShapeType="1"/>
          </p:cNvSpPr>
          <p:nvPr/>
        </p:nvSpPr>
        <p:spPr bwMode="auto">
          <a:xfrm>
            <a:off x="250825" y="2492375"/>
            <a:ext cx="388937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16830" name="Freeform 62"/>
          <p:cNvSpPr>
            <a:spLocks/>
          </p:cNvSpPr>
          <p:nvPr/>
        </p:nvSpPr>
        <p:spPr bwMode="auto">
          <a:xfrm>
            <a:off x="1619250" y="2197100"/>
            <a:ext cx="2362200" cy="295275"/>
          </a:xfrm>
          <a:custGeom>
            <a:avLst/>
            <a:gdLst>
              <a:gd name="T0" fmla="*/ 0 w 1488"/>
              <a:gd name="T1" fmla="*/ 186 h 186"/>
              <a:gd name="T2" fmla="*/ 1488 w 1488"/>
              <a:gd name="T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488" h="186">
                <a:moveTo>
                  <a:pt x="0" y="186"/>
                </a:moveTo>
                <a:lnTo>
                  <a:pt x="1488" y="0"/>
                </a:ln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16831" name="Line 63"/>
          <p:cNvSpPr>
            <a:spLocks noChangeShapeType="1"/>
          </p:cNvSpPr>
          <p:nvPr/>
        </p:nvSpPr>
        <p:spPr bwMode="auto">
          <a:xfrm>
            <a:off x="3995738" y="1268413"/>
            <a:ext cx="0" cy="2447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pSp>
        <p:nvGrpSpPr>
          <p:cNvPr id="416835" name="Group 67"/>
          <p:cNvGrpSpPr>
            <a:grpSpLocks/>
          </p:cNvGrpSpPr>
          <p:nvPr/>
        </p:nvGrpSpPr>
        <p:grpSpPr bwMode="auto">
          <a:xfrm>
            <a:off x="2589213" y="1268413"/>
            <a:ext cx="1525587" cy="2462212"/>
            <a:chOff x="1631" y="799"/>
            <a:chExt cx="961" cy="1551"/>
          </a:xfrm>
        </p:grpSpPr>
        <p:sp>
          <p:nvSpPr>
            <p:cNvPr id="416832" name="Freeform 64"/>
            <p:cNvSpPr>
              <a:spLocks/>
            </p:cNvSpPr>
            <p:nvPr/>
          </p:nvSpPr>
          <p:spPr bwMode="auto">
            <a:xfrm>
              <a:off x="1631" y="799"/>
              <a:ext cx="954" cy="777"/>
            </a:xfrm>
            <a:custGeom>
              <a:avLst/>
              <a:gdLst>
                <a:gd name="T0" fmla="*/ 17 w 954"/>
                <a:gd name="T1" fmla="*/ 777 h 777"/>
                <a:gd name="T2" fmla="*/ 141 w 954"/>
                <a:gd name="T3" fmla="*/ 709 h 777"/>
                <a:gd name="T4" fmla="*/ 861 w 954"/>
                <a:gd name="T5" fmla="*/ 601 h 777"/>
                <a:gd name="T6" fmla="*/ 697 w 954"/>
                <a:gd name="T7" fmla="*/ 449 h 777"/>
                <a:gd name="T8" fmla="*/ 873 w 954"/>
                <a:gd name="T9" fmla="*/ 341 h 777"/>
                <a:gd name="T10" fmla="*/ 741 w 954"/>
                <a:gd name="T11" fmla="*/ 261 h 777"/>
                <a:gd name="T12" fmla="*/ 881 w 954"/>
                <a:gd name="T13" fmla="*/ 185 h 777"/>
                <a:gd name="T14" fmla="*/ 801 w 954"/>
                <a:gd name="T15" fmla="*/ 93 h 777"/>
                <a:gd name="T16" fmla="*/ 886 w 954"/>
                <a:gd name="T17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4" h="777">
                  <a:moveTo>
                    <a:pt x="17" y="777"/>
                  </a:moveTo>
                  <a:cubicBezTo>
                    <a:pt x="39" y="764"/>
                    <a:pt x="0" y="738"/>
                    <a:pt x="141" y="709"/>
                  </a:cubicBezTo>
                  <a:cubicBezTo>
                    <a:pt x="282" y="680"/>
                    <a:pt x="768" y="644"/>
                    <a:pt x="861" y="601"/>
                  </a:cubicBezTo>
                  <a:cubicBezTo>
                    <a:pt x="954" y="558"/>
                    <a:pt x="695" y="492"/>
                    <a:pt x="697" y="449"/>
                  </a:cubicBezTo>
                  <a:cubicBezTo>
                    <a:pt x="699" y="406"/>
                    <a:pt x="866" y="372"/>
                    <a:pt x="873" y="341"/>
                  </a:cubicBezTo>
                  <a:cubicBezTo>
                    <a:pt x="880" y="310"/>
                    <a:pt x="740" y="287"/>
                    <a:pt x="741" y="261"/>
                  </a:cubicBezTo>
                  <a:cubicBezTo>
                    <a:pt x="742" y="235"/>
                    <a:pt x="871" y="213"/>
                    <a:pt x="881" y="185"/>
                  </a:cubicBezTo>
                  <a:cubicBezTo>
                    <a:pt x="891" y="157"/>
                    <a:pt x="800" y="124"/>
                    <a:pt x="801" y="93"/>
                  </a:cubicBezTo>
                  <a:cubicBezTo>
                    <a:pt x="802" y="62"/>
                    <a:pt x="868" y="19"/>
                    <a:pt x="886" y="0"/>
                  </a:cubicBezTo>
                </a:path>
              </a:pathLst>
            </a:custGeom>
            <a:noFill/>
            <a:ln w="9525" cap="flat" cmpd="sng">
              <a:solidFill>
                <a:srgbClr val="F4FA08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6834" name="Freeform 66"/>
            <p:cNvSpPr>
              <a:spLocks/>
            </p:cNvSpPr>
            <p:nvPr/>
          </p:nvSpPr>
          <p:spPr bwMode="auto">
            <a:xfrm flipV="1">
              <a:off x="1638" y="1573"/>
              <a:ext cx="954" cy="777"/>
            </a:xfrm>
            <a:custGeom>
              <a:avLst/>
              <a:gdLst>
                <a:gd name="T0" fmla="*/ 17 w 954"/>
                <a:gd name="T1" fmla="*/ 777 h 777"/>
                <a:gd name="T2" fmla="*/ 141 w 954"/>
                <a:gd name="T3" fmla="*/ 709 h 777"/>
                <a:gd name="T4" fmla="*/ 861 w 954"/>
                <a:gd name="T5" fmla="*/ 601 h 777"/>
                <a:gd name="T6" fmla="*/ 697 w 954"/>
                <a:gd name="T7" fmla="*/ 449 h 777"/>
                <a:gd name="T8" fmla="*/ 873 w 954"/>
                <a:gd name="T9" fmla="*/ 341 h 777"/>
                <a:gd name="T10" fmla="*/ 741 w 954"/>
                <a:gd name="T11" fmla="*/ 261 h 777"/>
                <a:gd name="T12" fmla="*/ 881 w 954"/>
                <a:gd name="T13" fmla="*/ 185 h 777"/>
                <a:gd name="T14" fmla="*/ 801 w 954"/>
                <a:gd name="T15" fmla="*/ 93 h 777"/>
                <a:gd name="T16" fmla="*/ 886 w 954"/>
                <a:gd name="T17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4" h="777">
                  <a:moveTo>
                    <a:pt x="17" y="777"/>
                  </a:moveTo>
                  <a:cubicBezTo>
                    <a:pt x="39" y="764"/>
                    <a:pt x="0" y="738"/>
                    <a:pt x="141" y="709"/>
                  </a:cubicBezTo>
                  <a:cubicBezTo>
                    <a:pt x="282" y="680"/>
                    <a:pt x="768" y="644"/>
                    <a:pt x="861" y="601"/>
                  </a:cubicBezTo>
                  <a:cubicBezTo>
                    <a:pt x="954" y="558"/>
                    <a:pt x="695" y="492"/>
                    <a:pt x="697" y="449"/>
                  </a:cubicBezTo>
                  <a:cubicBezTo>
                    <a:pt x="699" y="406"/>
                    <a:pt x="866" y="372"/>
                    <a:pt x="873" y="341"/>
                  </a:cubicBezTo>
                  <a:cubicBezTo>
                    <a:pt x="880" y="310"/>
                    <a:pt x="740" y="287"/>
                    <a:pt x="741" y="261"/>
                  </a:cubicBezTo>
                  <a:cubicBezTo>
                    <a:pt x="742" y="235"/>
                    <a:pt x="871" y="213"/>
                    <a:pt x="881" y="185"/>
                  </a:cubicBezTo>
                  <a:cubicBezTo>
                    <a:pt x="891" y="157"/>
                    <a:pt x="800" y="124"/>
                    <a:pt x="801" y="93"/>
                  </a:cubicBezTo>
                  <a:cubicBezTo>
                    <a:pt x="802" y="62"/>
                    <a:pt x="868" y="19"/>
                    <a:pt x="886" y="0"/>
                  </a:cubicBezTo>
                </a:path>
              </a:pathLst>
            </a:custGeom>
            <a:noFill/>
            <a:ln w="9525" cap="flat" cmpd="sng">
              <a:solidFill>
                <a:srgbClr val="F4FA08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416836" name="Arc 68"/>
          <p:cNvSpPr>
            <a:spLocks/>
          </p:cNvSpPr>
          <p:nvPr/>
        </p:nvSpPr>
        <p:spPr bwMode="auto">
          <a:xfrm>
            <a:off x="1619250" y="2401888"/>
            <a:ext cx="720725" cy="92075"/>
          </a:xfrm>
          <a:custGeom>
            <a:avLst/>
            <a:gdLst>
              <a:gd name="G0" fmla="+- 0 0 0"/>
              <a:gd name="G1" fmla="+- 2168 0 0"/>
              <a:gd name="G2" fmla="+- 21600 0 0"/>
              <a:gd name="T0" fmla="*/ 21491 w 21600"/>
              <a:gd name="T1" fmla="*/ 0 h 2168"/>
              <a:gd name="T2" fmla="*/ 21600 w 21600"/>
              <a:gd name="T3" fmla="*/ 2168 h 2168"/>
              <a:gd name="T4" fmla="*/ 0 w 21600"/>
              <a:gd name="T5" fmla="*/ 2168 h 2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8" fill="none" extrusionOk="0">
                <a:moveTo>
                  <a:pt x="21490" y="0"/>
                </a:moveTo>
                <a:cubicBezTo>
                  <a:pt x="21563" y="720"/>
                  <a:pt x="21600" y="1443"/>
                  <a:pt x="21600" y="2168"/>
                </a:cubicBezTo>
              </a:path>
              <a:path w="21600" h="2168" stroke="0" extrusionOk="0">
                <a:moveTo>
                  <a:pt x="21490" y="0"/>
                </a:moveTo>
                <a:cubicBezTo>
                  <a:pt x="21563" y="720"/>
                  <a:pt x="21600" y="1443"/>
                  <a:pt x="21600" y="2168"/>
                </a:cubicBezTo>
                <a:lnTo>
                  <a:pt x="0" y="21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16837" name="Object 69"/>
          <p:cNvGraphicFramePr>
            <a:graphicFrameLocks noChangeAspect="1"/>
          </p:cNvGraphicFramePr>
          <p:nvPr/>
        </p:nvGraphicFramePr>
        <p:xfrm>
          <a:off x="1854200" y="2146300"/>
          <a:ext cx="2413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78" name="Equation" r:id="rId11" imgW="241200" imgH="291960" progId="Equation.DSMT4">
                  <p:embed/>
                </p:oleObj>
              </mc:Choice>
              <mc:Fallback>
                <p:oleObj name="Equation" r:id="rId11" imgW="24120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4200" y="2146300"/>
                        <a:ext cx="2413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6838" name="AutoShape 70"/>
          <p:cNvSpPr>
            <a:spLocks noChangeArrowheads="1"/>
          </p:cNvSpPr>
          <p:nvPr/>
        </p:nvSpPr>
        <p:spPr bwMode="auto">
          <a:xfrm flipH="1">
            <a:off x="4643438" y="1412875"/>
            <a:ext cx="2808287" cy="360363"/>
          </a:xfrm>
          <a:prstGeom prst="rtTriangle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16839" name="Object 71"/>
          <p:cNvGraphicFramePr>
            <a:graphicFrameLocks noChangeAspect="1"/>
          </p:cNvGraphicFramePr>
          <p:nvPr/>
        </p:nvGraphicFramePr>
        <p:xfrm>
          <a:off x="5984875" y="1241425"/>
          <a:ext cx="1905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79" name="Equation" r:id="rId13" imgW="190440" imgH="228600" progId="Equation.DSMT4">
                  <p:embed/>
                </p:oleObj>
              </mc:Choice>
              <mc:Fallback>
                <p:oleObj name="Equation" r:id="rId13" imgW="1904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84875" y="1241425"/>
                        <a:ext cx="190500" cy="228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6840" name="Object 72"/>
          <p:cNvGraphicFramePr>
            <a:graphicFrameLocks noChangeAspect="1"/>
          </p:cNvGraphicFramePr>
          <p:nvPr/>
        </p:nvGraphicFramePr>
        <p:xfrm>
          <a:off x="7518400" y="1412875"/>
          <a:ext cx="4318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80" name="Equation" r:id="rId15" imgW="431640" imgH="291960" progId="Equation.DSMT4">
                  <p:embed/>
                </p:oleObj>
              </mc:Choice>
              <mc:Fallback>
                <p:oleObj name="Equation" r:id="rId15" imgW="43164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8400" y="1412875"/>
                        <a:ext cx="4318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6841" name="Object 73"/>
          <p:cNvGraphicFramePr>
            <a:graphicFrameLocks noChangeAspect="1"/>
          </p:cNvGraphicFramePr>
          <p:nvPr/>
        </p:nvGraphicFramePr>
        <p:xfrm>
          <a:off x="5338763" y="1323975"/>
          <a:ext cx="2413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81" name="Equation" r:id="rId17" imgW="241200" imgH="291960" progId="Equation.DSMT4">
                  <p:embed/>
                </p:oleObj>
              </mc:Choice>
              <mc:Fallback>
                <p:oleObj name="Equation" r:id="rId17" imgW="24120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38763" y="1323975"/>
                        <a:ext cx="2413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6844" name="Arc 76"/>
          <p:cNvSpPr>
            <a:spLocks/>
          </p:cNvSpPr>
          <p:nvPr/>
        </p:nvSpPr>
        <p:spPr bwMode="auto">
          <a:xfrm>
            <a:off x="5219700" y="1628775"/>
            <a:ext cx="720725" cy="147638"/>
          </a:xfrm>
          <a:custGeom>
            <a:avLst/>
            <a:gdLst>
              <a:gd name="G0" fmla="+- 0 0 0"/>
              <a:gd name="G1" fmla="+- 2168 0 0"/>
              <a:gd name="G2" fmla="+- 21600 0 0"/>
              <a:gd name="T0" fmla="*/ 21491 w 21600"/>
              <a:gd name="T1" fmla="*/ 0 h 4468"/>
              <a:gd name="T2" fmla="*/ 21477 w 21600"/>
              <a:gd name="T3" fmla="*/ 4468 h 4468"/>
              <a:gd name="T4" fmla="*/ 0 w 21600"/>
              <a:gd name="T5" fmla="*/ 2168 h 4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4468" fill="none" extrusionOk="0">
                <a:moveTo>
                  <a:pt x="21490" y="0"/>
                </a:moveTo>
                <a:cubicBezTo>
                  <a:pt x="21563" y="720"/>
                  <a:pt x="21600" y="1443"/>
                  <a:pt x="21600" y="2168"/>
                </a:cubicBezTo>
                <a:cubicBezTo>
                  <a:pt x="21600" y="2936"/>
                  <a:pt x="21559" y="3704"/>
                  <a:pt x="21477" y="4468"/>
                </a:cubicBezTo>
              </a:path>
              <a:path w="21600" h="4468" stroke="0" extrusionOk="0">
                <a:moveTo>
                  <a:pt x="21490" y="0"/>
                </a:moveTo>
                <a:cubicBezTo>
                  <a:pt x="21563" y="720"/>
                  <a:pt x="21600" y="1443"/>
                  <a:pt x="21600" y="2168"/>
                </a:cubicBezTo>
                <a:cubicBezTo>
                  <a:pt x="21600" y="2936"/>
                  <a:pt x="21559" y="3704"/>
                  <a:pt x="21477" y="4468"/>
                </a:cubicBezTo>
                <a:lnTo>
                  <a:pt x="0" y="21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16848" name="Object 80"/>
          <p:cNvGraphicFramePr>
            <a:graphicFrameLocks noChangeAspect="1"/>
          </p:cNvGraphicFramePr>
          <p:nvPr/>
        </p:nvGraphicFramePr>
        <p:xfrm>
          <a:off x="296863" y="5006975"/>
          <a:ext cx="3429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82" name="Equation" r:id="rId19" imgW="342720" imgH="228600" progId="Equation.DSMT4">
                  <p:embed/>
                </p:oleObj>
              </mc:Choice>
              <mc:Fallback>
                <p:oleObj name="Equation" r:id="rId19" imgW="34272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6863" y="5006975"/>
                        <a:ext cx="342900" cy="228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6845" name="Line 77"/>
          <p:cNvSpPr>
            <a:spLocks noChangeShapeType="1"/>
          </p:cNvSpPr>
          <p:nvPr/>
        </p:nvSpPr>
        <p:spPr bwMode="auto">
          <a:xfrm>
            <a:off x="971550" y="3933825"/>
            <a:ext cx="0" cy="6715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16846" name="Line 78"/>
          <p:cNvSpPr>
            <a:spLocks noChangeShapeType="1"/>
          </p:cNvSpPr>
          <p:nvPr/>
        </p:nvSpPr>
        <p:spPr bwMode="auto">
          <a:xfrm>
            <a:off x="971550" y="5565775"/>
            <a:ext cx="0" cy="6715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16847" name="AutoShape 79"/>
          <p:cNvSpPr>
            <a:spLocks/>
          </p:cNvSpPr>
          <p:nvPr/>
        </p:nvSpPr>
        <p:spPr bwMode="auto">
          <a:xfrm>
            <a:off x="684213" y="4605338"/>
            <a:ext cx="71437" cy="960437"/>
          </a:xfrm>
          <a:prstGeom prst="leftBrace">
            <a:avLst>
              <a:gd name="adj1" fmla="val 112038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pSp>
        <p:nvGrpSpPr>
          <p:cNvPr id="416851" name="Group 83"/>
          <p:cNvGrpSpPr>
            <a:grpSpLocks/>
          </p:cNvGrpSpPr>
          <p:nvPr/>
        </p:nvGrpSpPr>
        <p:grpSpPr bwMode="auto">
          <a:xfrm>
            <a:off x="971550" y="4124325"/>
            <a:ext cx="2376488" cy="962025"/>
            <a:chOff x="612" y="2568"/>
            <a:chExt cx="1497" cy="454"/>
          </a:xfrm>
        </p:grpSpPr>
        <p:sp>
          <p:nvSpPr>
            <p:cNvPr id="416849" name="Line 81"/>
            <p:cNvSpPr>
              <a:spLocks noChangeShapeType="1"/>
            </p:cNvSpPr>
            <p:nvPr/>
          </p:nvSpPr>
          <p:spPr bwMode="auto">
            <a:xfrm flipV="1">
              <a:off x="612" y="2568"/>
              <a:ext cx="1497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6850" name="Line 82"/>
            <p:cNvSpPr>
              <a:spLocks noChangeShapeType="1"/>
            </p:cNvSpPr>
            <p:nvPr/>
          </p:nvSpPr>
          <p:spPr bwMode="auto">
            <a:xfrm flipV="1">
              <a:off x="612" y="2795"/>
              <a:ext cx="1497" cy="2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416852" name="Group 84"/>
          <p:cNvGrpSpPr>
            <a:grpSpLocks/>
          </p:cNvGrpSpPr>
          <p:nvPr/>
        </p:nvGrpSpPr>
        <p:grpSpPr bwMode="auto">
          <a:xfrm>
            <a:off x="971550" y="4221163"/>
            <a:ext cx="2376488" cy="962025"/>
            <a:chOff x="612" y="2568"/>
            <a:chExt cx="1497" cy="454"/>
          </a:xfrm>
        </p:grpSpPr>
        <p:sp>
          <p:nvSpPr>
            <p:cNvPr id="416853" name="Line 85"/>
            <p:cNvSpPr>
              <a:spLocks noChangeShapeType="1"/>
            </p:cNvSpPr>
            <p:nvPr/>
          </p:nvSpPr>
          <p:spPr bwMode="auto">
            <a:xfrm flipV="1">
              <a:off x="612" y="2568"/>
              <a:ext cx="1497" cy="227"/>
            </a:xfrm>
            <a:prstGeom prst="line">
              <a:avLst/>
            </a:prstGeom>
            <a:noFill/>
            <a:ln w="9525">
              <a:solidFill>
                <a:srgbClr val="F4FA08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6854" name="Line 86"/>
            <p:cNvSpPr>
              <a:spLocks noChangeShapeType="1"/>
            </p:cNvSpPr>
            <p:nvPr/>
          </p:nvSpPr>
          <p:spPr bwMode="auto">
            <a:xfrm flipV="1">
              <a:off x="612" y="2795"/>
              <a:ext cx="1497" cy="227"/>
            </a:xfrm>
            <a:prstGeom prst="line">
              <a:avLst/>
            </a:prstGeom>
            <a:noFill/>
            <a:ln w="9525">
              <a:solidFill>
                <a:srgbClr val="F4FA08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416855" name="Group 87"/>
          <p:cNvGrpSpPr>
            <a:grpSpLocks/>
          </p:cNvGrpSpPr>
          <p:nvPr/>
        </p:nvGrpSpPr>
        <p:grpSpPr bwMode="auto">
          <a:xfrm>
            <a:off x="971550" y="4316413"/>
            <a:ext cx="2376488" cy="962025"/>
            <a:chOff x="612" y="2568"/>
            <a:chExt cx="1497" cy="454"/>
          </a:xfrm>
        </p:grpSpPr>
        <p:sp>
          <p:nvSpPr>
            <p:cNvPr id="416856" name="Line 88"/>
            <p:cNvSpPr>
              <a:spLocks noChangeShapeType="1"/>
            </p:cNvSpPr>
            <p:nvPr/>
          </p:nvSpPr>
          <p:spPr bwMode="auto">
            <a:xfrm flipV="1">
              <a:off x="612" y="2568"/>
              <a:ext cx="1497" cy="227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6857" name="Line 89"/>
            <p:cNvSpPr>
              <a:spLocks noChangeShapeType="1"/>
            </p:cNvSpPr>
            <p:nvPr/>
          </p:nvSpPr>
          <p:spPr bwMode="auto">
            <a:xfrm flipV="1">
              <a:off x="612" y="2795"/>
              <a:ext cx="1497" cy="227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416858" name="Group 90"/>
          <p:cNvGrpSpPr>
            <a:grpSpLocks/>
          </p:cNvGrpSpPr>
          <p:nvPr/>
        </p:nvGrpSpPr>
        <p:grpSpPr bwMode="auto">
          <a:xfrm>
            <a:off x="971550" y="4411663"/>
            <a:ext cx="2376488" cy="962025"/>
            <a:chOff x="612" y="2568"/>
            <a:chExt cx="1497" cy="454"/>
          </a:xfrm>
        </p:grpSpPr>
        <p:sp>
          <p:nvSpPr>
            <p:cNvPr id="416859" name="Line 91"/>
            <p:cNvSpPr>
              <a:spLocks noChangeShapeType="1"/>
            </p:cNvSpPr>
            <p:nvPr/>
          </p:nvSpPr>
          <p:spPr bwMode="auto">
            <a:xfrm flipV="1">
              <a:off x="612" y="2568"/>
              <a:ext cx="1497" cy="22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16860" name="Line 92"/>
            <p:cNvSpPr>
              <a:spLocks noChangeShapeType="1"/>
            </p:cNvSpPr>
            <p:nvPr/>
          </p:nvSpPr>
          <p:spPr bwMode="auto">
            <a:xfrm flipV="1">
              <a:off x="612" y="2795"/>
              <a:ext cx="1497" cy="22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416861" name="Line 93"/>
          <p:cNvSpPr>
            <a:spLocks noChangeShapeType="1"/>
          </p:cNvSpPr>
          <p:nvPr/>
        </p:nvSpPr>
        <p:spPr bwMode="auto">
          <a:xfrm>
            <a:off x="971550" y="4605338"/>
            <a:ext cx="76200" cy="457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16863" name="Freeform 95"/>
          <p:cNvSpPr>
            <a:spLocks/>
          </p:cNvSpPr>
          <p:nvPr/>
        </p:nvSpPr>
        <p:spPr bwMode="auto">
          <a:xfrm>
            <a:off x="1000125" y="5102225"/>
            <a:ext cx="517525" cy="431800"/>
          </a:xfrm>
          <a:custGeom>
            <a:avLst/>
            <a:gdLst>
              <a:gd name="T0" fmla="*/ 8 w 326"/>
              <a:gd name="T1" fmla="*/ 0 h 272"/>
              <a:gd name="T2" fmla="*/ 53 w 326"/>
              <a:gd name="T3" fmla="*/ 91 h 272"/>
              <a:gd name="T4" fmla="*/ 326 w 326"/>
              <a:gd name="T5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6" h="272">
                <a:moveTo>
                  <a:pt x="8" y="0"/>
                </a:moveTo>
                <a:cubicBezTo>
                  <a:pt x="4" y="23"/>
                  <a:pt x="0" y="46"/>
                  <a:pt x="53" y="91"/>
                </a:cubicBezTo>
                <a:cubicBezTo>
                  <a:pt x="106" y="136"/>
                  <a:pt x="216" y="204"/>
                  <a:pt x="326" y="272"/>
                </a:cubicBezTo>
              </a:path>
            </a:pathLst>
          </a:custGeom>
          <a:noFill/>
          <a:ln w="9525" cap="flat" cmpd="sng">
            <a:solidFill>
              <a:srgbClr val="F4FA08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16865" name="Object 97"/>
          <p:cNvGraphicFramePr>
            <a:graphicFrameLocks noChangeAspect="1"/>
          </p:cNvGraphicFramePr>
          <p:nvPr/>
        </p:nvGraphicFramePr>
        <p:xfrm>
          <a:off x="1527175" y="5411788"/>
          <a:ext cx="2286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83" name="Equation" r:id="rId21" imgW="228600" imgH="571320" progId="Equation.DSMT4">
                  <p:embed/>
                </p:oleObj>
              </mc:Choice>
              <mc:Fallback>
                <p:oleObj name="Equation" r:id="rId21" imgW="22860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7175" y="5411788"/>
                        <a:ext cx="2286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6866" name="Line 98"/>
          <p:cNvSpPr>
            <a:spLocks noChangeShapeType="1"/>
          </p:cNvSpPr>
          <p:nvPr/>
        </p:nvSpPr>
        <p:spPr bwMode="auto">
          <a:xfrm flipV="1">
            <a:off x="962025" y="5072063"/>
            <a:ext cx="90488" cy="1905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16867" name="Freeform 99"/>
          <p:cNvSpPr>
            <a:spLocks/>
          </p:cNvSpPr>
          <p:nvPr/>
        </p:nvSpPr>
        <p:spPr bwMode="auto">
          <a:xfrm>
            <a:off x="971550" y="2492375"/>
            <a:ext cx="1319213" cy="2449513"/>
          </a:xfrm>
          <a:custGeom>
            <a:avLst/>
            <a:gdLst>
              <a:gd name="T0" fmla="*/ 817 w 831"/>
              <a:gd name="T1" fmla="*/ 0 h 1543"/>
              <a:gd name="T2" fmla="*/ 771 w 831"/>
              <a:gd name="T3" fmla="*/ 182 h 1543"/>
              <a:gd name="T4" fmla="*/ 454 w 831"/>
              <a:gd name="T5" fmla="*/ 953 h 1543"/>
              <a:gd name="T6" fmla="*/ 0 w 831"/>
              <a:gd name="T7" fmla="*/ 1543 h 1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31" h="1543">
                <a:moveTo>
                  <a:pt x="817" y="0"/>
                </a:moveTo>
                <a:cubicBezTo>
                  <a:pt x="824" y="11"/>
                  <a:pt x="831" y="23"/>
                  <a:pt x="771" y="182"/>
                </a:cubicBezTo>
                <a:cubicBezTo>
                  <a:pt x="711" y="341"/>
                  <a:pt x="583" y="726"/>
                  <a:pt x="454" y="953"/>
                </a:cubicBezTo>
                <a:cubicBezTo>
                  <a:pt x="325" y="1180"/>
                  <a:pt x="162" y="1361"/>
                  <a:pt x="0" y="1543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16868" name="Object 100"/>
          <p:cNvGraphicFramePr>
            <a:graphicFrameLocks noChangeAspect="1"/>
          </p:cNvGraphicFramePr>
          <p:nvPr/>
        </p:nvGraphicFramePr>
        <p:xfrm>
          <a:off x="5006975" y="2205038"/>
          <a:ext cx="14224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84" name="Equation" r:id="rId23" imgW="1422360" imgH="291960" progId="Equation.DSMT4">
                  <p:embed/>
                </p:oleObj>
              </mc:Choice>
              <mc:Fallback>
                <p:oleObj name="Equation" r:id="rId23" imgW="142236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6975" y="2205038"/>
                        <a:ext cx="14224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6869" name="Object 101"/>
          <p:cNvGraphicFramePr>
            <a:graphicFrameLocks noChangeAspect="1"/>
          </p:cNvGraphicFramePr>
          <p:nvPr/>
        </p:nvGraphicFramePr>
        <p:xfrm>
          <a:off x="2219325" y="5038725"/>
          <a:ext cx="1231900" cy="1104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85" name="Equation" r:id="rId25" imgW="1231560" imgH="1104840" progId="Equation.DSMT4">
                  <p:embed/>
                </p:oleObj>
              </mc:Choice>
              <mc:Fallback>
                <p:oleObj name="Equation" r:id="rId25" imgW="1231560" imgH="11048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19325" y="5038725"/>
                        <a:ext cx="1231900" cy="1104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6870" name="Freeform 102"/>
          <p:cNvSpPr>
            <a:spLocks/>
          </p:cNvSpPr>
          <p:nvPr/>
        </p:nvSpPr>
        <p:spPr bwMode="auto">
          <a:xfrm>
            <a:off x="3492500" y="3284538"/>
            <a:ext cx="1655763" cy="2160587"/>
          </a:xfrm>
          <a:custGeom>
            <a:avLst/>
            <a:gdLst>
              <a:gd name="T0" fmla="*/ 0 w 1043"/>
              <a:gd name="T1" fmla="*/ 1361 h 1361"/>
              <a:gd name="T2" fmla="*/ 499 w 1043"/>
              <a:gd name="T3" fmla="*/ 363 h 1361"/>
              <a:gd name="T4" fmla="*/ 1043 w 1043"/>
              <a:gd name="T5" fmla="*/ 0 h 1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43" h="1361">
                <a:moveTo>
                  <a:pt x="0" y="1361"/>
                </a:moveTo>
                <a:cubicBezTo>
                  <a:pt x="162" y="975"/>
                  <a:pt x="325" y="590"/>
                  <a:pt x="499" y="363"/>
                </a:cubicBezTo>
                <a:cubicBezTo>
                  <a:pt x="673" y="136"/>
                  <a:pt x="858" y="68"/>
                  <a:pt x="1043" y="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16871" name="Freeform 103"/>
          <p:cNvSpPr>
            <a:spLocks/>
          </p:cNvSpPr>
          <p:nvPr/>
        </p:nvSpPr>
        <p:spPr bwMode="auto">
          <a:xfrm>
            <a:off x="4668838" y="2349500"/>
            <a:ext cx="479425" cy="792163"/>
          </a:xfrm>
          <a:custGeom>
            <a:avLst/>
            <a:gdLst>
              <a:gd name="T0" fmla="*/ 120 w 302"/>
              <a:gd name="T1" fmla="*/ 0 h 499"/>
              <a:gd name="T2" fmla="*/ 30 w 302"/>
              <a:gd name="T3" fmla="*/ 317 h 499"/>
              <a:gd name="T4" fmla="*/ 302 w 302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2" h="499">
                <a:moveTo>
                  <a:pt x="120" y="0"/>
                </a:moveTo>
                <a:cubicBezTo>
                  <a:pt x="60" y="117"/>
                  <a:pt x="0" y="234"/>
                  <a:pt x="30" y="317"/>
                </a:cubicBezTo>
                <a:cubicBezTo>
                  <a:pt x="60" y="400"/>
                  <a:pt x="181" y="449"/>
                  <a:pt x="302" y="499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16872" name="Object 104"/>
          <p:cNvGraphicFramePr>
            <a:graphicFrameLocks noChangeAspect="1"/>
          </p:cNvGraphicFramePr>
          <p:nvPr/>
        </p:nvGraphicFramePr>
        <p:xfrm>
          <a:off x="5280025" y="2924175"/>
          <a:ext cx="32639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86" name="Equation" r:id="rId27" imgW="3263760" imgH="609480" progId="Equation.DSMT4">
                  <p:embed/>
                </p:oleObj>
              </mc:Choice>
              <mc:Fallback>
                <p:oleObj name="Equation" r:id="rId27" imgW="326376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80025" y="2924175"/>
                        <a:ext cx="32639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6873" name="Object 105"/>
          <p:cNvGraphicFramePr>
            <a:graphicFrameLocks noChangeAspect="1"/>
          </p:cNvGraphicFramePr>
          <p:nvPr/>
        </p:nvGraphicFramePr>
        <p:xfrm>
          <a:off x="7812088" y="3429000"/>
          <a:ext cx="720725" cy="498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87" name="Equation" r:id="rId29" imgW="825480" imgH="571320" progId="Equation.DSMT4">
                  <p:embed/>
                </p:oleObj>
              </mc:Choice>
              <mc:Fallback>
                <p:oleObj name="Equation" r:id="rId29" imgW="82548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12088" y="3429000"/>
                        <a:ext cx="720725" cy="498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6874" name="Object 106"/>
          <p:cNvGraphicFramePr>
            <a:graphicFrameLocks noChangeAspect="1"/>
          </p:cNvGraphicFramePr>
          <p:nvPr/>
        </p:nvGraphicFramePr>
        <p:xfrm>
          <a:off x="5065713" y="3860800"/>
          <a:ext cx="2471737" cy="574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88" name="Equation" r:id="rId31" imgW="1257120" imgH="291960" progId="Equation.DSMT4">
                  <p:embed/>
                </p:oleObj>
              </mc:Choice>
              <mc:Fallback>
                <p:oleObj name="Equation" r:id="rId31" imgW="125712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65713" y="3860800"/>
                        <a:ext cx="2471737" cy="574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6875" name="Text Box 107"/>
          <p:cNvSpPr txBox="1">
            <a:spLocks noChangeArrowheads="1"/>
          </p:cNvSpPr>
          <p:nvPr/>
        </p:nvSpPr>
        <p:spPr bwMode="auto">
          <a:xfrm>
            <a:off x="4427538" y="4652963"/>
            <a:ext cx="46085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zavedeme-li střední kvadratické odchylky:</a:t>
            </a:r>
            <a:endParaRPr lang="cs-CZ" altLang="cs-CZ" sz="1600" b="0"/>
          </a:p>
        </p:txBody>
      </p:sp>
      <p:graphicFrame>
        <p:nvGraphicFramePr>
          <p:cNvPr id="416876" name="Object 108"/>
          <p:cNvGraphicFramePr>
            <a:graphicFrameLocks noChangeAspect="1"/>
          </p:cNvGraphicFramePr>
          <p:nvPr/>
        </p:nvGraphicFramePr>
        <p:xfrm>
          <a:off x="4140200" y="5084763"/>
          <a:ext cx="2232025" cy="9826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89" name="Equation" r:id="rId33" imgW="1269720" imgH="558720" progId="Equation.DSMT4">
                  <p:embed/>
                </p:oleObj>
              </mc:Choice>
              <mc:Fallback>
                <p:oleObj name="Equation" r:id="rId33" imgW="126972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40200" y="5084763"/>
                        <a:ext cx="2232025" cy="982662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6877" name="Object 109"/>
          <p:cNvGraphicFramePr>
            <a:graphicFrameLocks noChangeAspect="1"/>
          </p:cNvGraphicFramePr>
          <p:nvPr/>
        </p:nvGraphicFramePr>
        <p:xfrm>
          <a:off x="6713538" y="5300663"/>
          <a:ext cx="6985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90" name="Equation" r:id="rId35" imgW="698400" imgH="571320" progId="Equation.DSMT4">
                  <p:embed/>
                </p:oleObj>
              </mc:Choice>
              <mc:Fallback>
                <p:oleObj name="Equation" r:id="rId35" imgW="69840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13538" y="5300663"/>
                        <a:ext cx="6985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6878" name="Rectangle 110"/>
          <p:cNvSpPr>
            <a:spLocks noChangeArrowheads="1"/>
          </p:cNvSpPr>
          <p:nvPr/>
        </p:nvSpPr>
        <p:spPr bwMode="auto">
          <a:xfrm>
            <a:off x="4067175" y="6237288"/>
            <a:ext cx="4752975" cy="439737"/>
          </a:xfrm>
          <a:prstGeom prst="rect">
            <a:avLst/>
          </a:prstGeom>
          <a:noFill/>
          <a:ln w="9525">
            <a:solidFill>
              <a:srgbClr val="F4FA0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1. Heisenbergova relace neurčitosti</a:t>
            </a:r>
          </a:p>
        </p:txBody>
      </p:sp>
    </p:spTree>
    <p:extLst>
      <p:ext uri="{BB962C8B-B14F-4D97-AF65-F5344CB8AC3E}">
        <p14:creationId xmlns:p14="http://schemas.microsoft.com/office/powerpoint/2010/main" val="333758870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16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6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16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16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16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16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168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168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16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168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168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16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68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168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16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168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168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16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168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168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16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16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168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16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168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168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16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168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168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416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168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168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16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16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16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416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168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4168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416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168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168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416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4168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4168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416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416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416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416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3" dur="500"/>
                                        <p:tgtEl>
                                          <p:spTgt spid="416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168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4168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416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4168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4168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416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416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4168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1000"/>
                                        <p:tgtEl>
                                          <p:spTgt spid="416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4168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4168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416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4168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4168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416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 nodeType="clickPar">
                      <p:stCondLst>
                        <p:cond delay="indefinite"/>
                      </p:stCondLst>
                      <p:childTnLst>
                        <p:par>
                          <p:cTn id="1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7" dur="500"/>
                                        <p:tgtEl>
                                          <p:spTgt spid="416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0" dur="500"/>
                                        <p:tgtEl>
                                          <p:spTgt spid="416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3" dur="500"/>
                                        <p:tgtEl>
                                          <p:spTgt spid="416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416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416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1000"/>
                                        <p:tgtEl>
                                          <p:spTgt spid="416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 nodeType="clickPar">
                      <p:stCondLst>
                        <p:cond delay="indefinite"/>
                      </p:stCondLst>
                      <p:childTnLst>
                        <p:par>
                          <p:cTn id="1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4168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168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416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 nodeType="clickPar">
                      <p:stCondLst>
                        <p:cond delay="indefinite"/>
                      </p:stCondLst>
                      <p:childTnLst>
                        <p:par>
                          <p:cTn id="1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0" presetID="55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16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16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1000"/>
                                        <p:tgtEl>
                                          <p:spTgt spid="416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5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416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416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416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416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416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416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4168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4168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1000"/>
                                        <p:tgtEl>
                                          <p:spTgt spid="416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4168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168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1000"/>
                                        <p:tgtEl>
                                          <p:spTgt spid="416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4168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4168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16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 nodeType="clickPar">
                      <p:stCondLst>
                        <p:cond delay="indefinite"/>
                      </p:stCondLst>
                      <p:childTnLst>
                        <p:par>
                          <p:cTn id="1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416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416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1000"/>
                                        <p:tgtEl>
                                          <p:spTgt spid="416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 nodeType="clickPar">
                      <p:stCondLst>
                        <p:cond delay="indefinite"/>
                      </p:stCondLst>
                      <p:childTnLst>
                        <p:par>
                          <p:cTn id="1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416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000" fill="hold"/>
                                        <p:tgtEl>
                                          <p:spTgt spid="416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416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 nodeType="clickPar">
                      <p:stCondLst>
                        <p:cond delay="indefinite"/>
                      </p:stCondLst>
                      <p:childTnLst>
                        <p:par>
                          <p:cTn id="2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416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416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416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 nodeType="clickPar">
                      <p:stCondLst>
                        <p:cond delay="indefinite"/>
                      </p:stCondLst>
                      <p:childTnLst>
                        <p:par>
                          <p:cTn id="2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1000" fill="hold"/>
                                        <p:tgtEl>
                                          <p:spTgt spid="416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416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1000"/>
                                        <p:tgtEl>
                                          <p:spTgt spid="416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 nodeType="clickPar">
                      <p:stCondLst>
                        <p:cond delay="indefinite"/>
                      </p:stCondLst>
                      <p:childTnLst>
                        <p:par>
                          <p:cTn id="2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416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416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1000"/>
                                        <p:tgtEl>
                                          <p:spTgt spid="416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 nodeType="clickPar">
                      <p:stCondLst>
                        <p:cond delay="indefinite"/>
                      </p:stCondLst>
                      <p:childTnLst>
                        <p:par>
                          <p:cTn id="2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4168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168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16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 nodeType="clickPar">
                      <p:stCondLst>
                        <p:cond delay="indefinite"/>
                      </p:stCondLst>
                      <p:childTnLst>
                        <p:par>
                          <p:cTn id="2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68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4168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1000"/>
                                        <p:tgtEl>
                                          <p:spTgt spid="416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 nodeType="clickPar">
                      <p:stCondLst>
                        <p:cond delay="indefinite"/>
                      </p:stCondLst>
                      <p:childTnLst>
                        <p:par>
                          <p:cTn id="2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4168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1000" fill="hold"/>
                                        <p:tgtEl>
                                          <p:spTgt spid="4168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416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 nodeType="clickPar">
                      <p:stCondLst>
                        <p:cond delay="indefinite"/>
                      </p:stCondLst>
                      <p:childTnLst>
                        <p:par>
                          <p:cTn id="2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9" dur="2000" fill="hold"/>
                                        <p:tgtEl>
                                          <p:spTgt spid="4168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0" fill="hold" nodeType="clickPar">
                      <p:stCondLst>
                        <p:cond delay="indefinite"/>
                      </p:stCondLst>
                      <p:childTnLst>
                        <p:par>
                          <p:cTn id="2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4" dur="500"/>
                                        <p:tgtEl>
                                          <p:spTgt spid="416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 nodeType="clickPar">
                      <p:stCondLst>
                        <p:cond delay="indefinite"/>
                      </p:stCondLst>
                      <p:childTnLst>
                        <p:par>
                          <p:cTn id="2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16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16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16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6775" grpId="0"/>
      <p:bldP spid="416826" grpId="0" animBg="1"/>
      <p:bldP spid="416828" grpId="0" animBg="1"/>
      <p:bldP spid="416830" grpId="0" animBg="1"/>
      <p:bldP spid="416831" grpId="0" animBg="1"/>
      <p:bldP spid="416836" grpId="0" animBg="1"/>
      <p:bldP spid="416838" grpId="0" animBg="1"/>
      <p:bldP spid="416844" grpId="0" animBg="1"/>
      <p:bldP spid="416845" grpId="0" animBg="1"/>
      <p:bldP spid="416846" grpId="0" animBg="1"/>
      <p:bldP spid="416847" grpId="0" animBg="1"/>
      <p:bldP spid="416861" grpId="0" animBg="1"/>
      <p:bldP spid="416861" grpId="1" animBg="1"/>
      <p:bldP spid="416863" grpId="0" animBg="1"/>
      <p:bldP spid="416863" grpId="1" animBg="1"/>
      <p:bldP spid="416866" grpId="0" animBg="1"/>
      <p:bldP spid="416867" grpId="0" animBg="1"/>
      <p:bldP spid="416870" grpId="0" animBg="1"/>
      <p:bldP spid="416871" grpId="0" animBg="1"/>
      <p:bldP spid="416875" grpId="0"/>
      <p:bldP spid="416878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2"/>
          <p:cNvSpPr>
            <a:spLocks noChangeArrowheads="1"/>
          </p:cNvSpPr>
          <p:nvPr/>
        </p:nvSpPr>
        <p:spPr bwMode="auto">
          <a:xfrm>
            <a:off x="0" y="0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1. 3. Poznatky a experimenty popírající klasickou mechaniku a elektrodynamiku</a:t>
            </a:r>
          </a:p>
        </p:txBody>
      </p:sp>
      <p:sp>
        <p:nvSpPr>
          <p:cNvPr id="417795" name="Rectangle 3"/>
          <p:cNvSpPr>
            <a:spLocks noChangeArrowheads="1"/>
          </p:cNvSpPr>
          <p:nvPr/>
        </p:nvSpPr>
        <p:spPr bwMode="auto">
          <a:xfrm>
            <a:off x="0" y="333375"/>
            <a:ext cx="914400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 dirty="0" smtClean="0">
                <a:solidFill>
                  <a:srgbClr val="F4FA08"/>
                </a:solidFill>
              </a:rPr>
              <a:t>2. 1. 6. </a:t>
            </a:r>
            <a:r>
              <a:rPr kumimoji="0" lang="cs-CZ" altLang="cs-CZ" sz="2000" dirty="0">
                <a:solidFill>
                  <a:srgbClr val="F4FA08"/>
                </a:solidFill>
              </a:rPr>
              <a:t>Ohyb mikročástic na </a:t>
            </a:r>
            <a:r>
              <a:rPr kumimoji="0" lang="cs-CZ" altLang="cs-CZ" sz="2000" dirty="0" smtClean="0">
                <a:solidFill>
                  <a:srgbClr val="F4FA08"/>
                </a:solidFill>
              </a:rPr>
              <a:t>štěrbině, Heisenbergovy relace neurčitosti</a:t>
            </a:r>
            <a:endParaRPr kumimoji="0" lang="cs-CZ" altLang="cs-CZ" sz="2000" dirty="0">
              <a:solidFill>
                <a:srgbClr val="F4FA08"/>
              </a:solidFill>
            </a:endParaRPr>
          </a:p>
        </p:txBody>
      </p:sp>
      <p:graphicFrame>
        <p:nvGraphicFramePr>
          <p:cNvPr id="417796" name="Object 4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0146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7797" name="Rectangle 5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17798" name="Rectangle 6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graphicFrame>
        <p:nvGraphicFramePr>
          <p:cNvPr id="417800" name="Object 8"/>
          <p:cNvGraphicFramePr>
            <a:graphicFrameLocks noChangeAspect="1"/>
          </p:cNvGraphicFramePr>
          <p:nvPr/>
        </p:nvGraphicFramePr>
        <p:xfrm>
          <a:off x="3276600" y="836613"/>
          <a:ext cx="370840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0147" name="Equation" r:id="rId5" imgW="3708360" imgH="634680" progId="Equation.DSMT4">
                  <p:embed/>
                </p:oleObj>
              </mc:Choice>
              <mc:Fallback>
                <p:oleObj name="Equation" r:id="rId5" imgW="3708360" imgH="634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76600" y="836613"/>
                        <a:ext cx="3708400" cy="635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7807" name="Text Box 15"/>
          <p:cNvSpPr txBox="1">
            <a:spLocks noChangeArrowheads="1"/>
          </p:cNvSpPr>
          <p:nvPr/>
        </p:nvSpPr>
        <p:spPr bwMode="auto">
          <a:xfrm>
            <a:off x="250825" y="3933825"/>
            <a:ext cx="3241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Werner Heisenberg (1901-1976)</a:t>
            </a:r>
          </a:p>
        </p:txBody>
      </p:sp>
      <p:pic>
        <p:nvPicPr>
          <p:cNvPr id="417811" name="Picture 19" descr="Werner Heisenberg, 192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765175"/>
            <a:ext cx="2073275" cy="3009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7813" name="Picture 21" descr="heisenberg-new-small">
            <a:hlinkClick r:id="rId8"/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4365625"/>
            <a:ext cx="1323975" cy="1323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17814" name="Object 22"/>
          <p:cNvGraphicFramePr>
            <a:graphicFrameLocks noChangeAspect="1"/>
          </p:cNvGraphicFramePr>
          <p:nvPr/>
        </p:nvGraphicFramePr>
        <p:xfrm>
          <a:off x="3492500" y="1700213"/>
          <a:ext cx="28448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0148" name="Equation" r:id="rId10" imgW="2844720" imgH="571320" progId="Equation.DSMT4">
                  <p:embed/>
                </p:oleObj>
              </mc:Choice>
              <mc:Fallback>
                <p:oleObj name="Equation" r:id="rId10" imgW="284472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2500" y="1700213"/>
                        <a:ext cx="28448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7815" name="Object 23"/>
          <p:cNvGraphicFramePr>
            <a:graphicFrameLocks noChangeAspect="1"/>
          </p:cNvGraphicFramePr>
          <p:nvPr/>
        </p:nvGraphicFramePr>
        <p:xfrm>
          <a:off x="3414713" y="2492375"/>
          <a:ext cx="1985962" cy="982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0149" name="Equation" r:id="rId12" imgW="1130040" imgH="558720" progId="Equation.DSMT4">
                  <p:embed/>
                </p:oleObj>
              </mc:Choice>
              <mc:Fallback>
                <p:oleObj name="Equation" r:id="rId12" imgW="113004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14713" y="2492375"/>
                        <a:ext cx="1985962" cy="982663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7816" name="Rectangle 24"/>
          <p:cNvSpPr>
            <a:spLocks noChangeArrowheads="1"/>
          </p:cNvSpPr>
          <p:nvPr/>
        </p:nvSpPr>
        <p:spPr bwMode="auto">
          <a:xfrm>
            <a:off x="3851275" y="3716338"/>
            <a:ext cx="4752975" cy="439737"/>
          </a:xfrm>
          <a:prstGeom prst="rect">
            <a:avLst/>
          </a:prstGeom>
          <a:noFill/>
          <a:ln w="9525">
            <a:solidFill>
              <a:srgbClr val="F4FA0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2. Heisenbergova relace neurčitosti</a:t>
            </a:r>
          </a:p>
        </p:txBody>
      </p:sp>
      <p:sp>
        <p:nvSpPr>
          <p:cNvPr id="417817" name="Text Box 25"/>
          <p:cNvSpPr txBox="1">
            <a:spLocks noChangeArrowheads="1"/>
          </p:cNvSpPr>
          <p:nvPr/>
        </p:nvSpPr>
        <p:spPr bwMode="auto">
          <a:xfrm>
            <a:off x="3059113" y="4508500"/>
            <a:ext cx="3241675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příklady:</a:t>
            </a:r>
          </a:p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dvojí filosofický výklad</a:t>
            </a:r>
          </a:p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600"/>
              <a:t>důsledky a projevy</a:t>
            </a:r>
          </a:p>
        </p:txBody>
      </p:sp>
    </p:spTree>
    <p:extLst>
      <p:ext uri="{BB962C8B-B14F-4D97-AF65-F5344CB8AC3E}">
        <p14:creationId xmlns:p14="http://schemas.microsoft.com/office/powerpoint/2010/main" val="87014020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178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78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17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178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178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17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178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178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17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78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178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17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78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178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17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417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178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178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17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2" dur="500"/>
                                        <p:tgtEl>
                                          <p:spTgt spid="417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7807" grpId="0"/>
      <p:bldP spid="417816" grpId="0" animBg="1"/>
      <p:bldP spid="417817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43395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43396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2. Vlastnosti elektronu v atomovém obalu</a:t>
            </a:r>
          </a:p>
        </p:txBody>
      </p:sp>
      <p:sp>
        <p:nvSpPr>
          <p:cNvPr id="443398" name="Text Box 6"/>
          <p:cNvSpPr txBox="1">
            <a:spLocks noChangeArrowheads="1"/>
          </p:cNvSpPr>
          <p:nvPr/>
        </p:nvSpPr>
        <p:spPr bwMode="auto">
          <a:xfrm>
            <a:off x="179388" y="981075"/>
            <a:ext cx="82089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stav elektronu je jednoznačně určen 4 kvantovými čísly:</a:t>
            </a:r>
          </a:p>
        </p:txBody>
      </p:sp>
      <p:sp>
        <p:nvSpPr>
          <p:cNvPr id="443411" name="Rectangle 19"/>
          <p:cNvSpPr>
            <a:spLocks noChangeArrowheads="1"/>
          </p:cNvSpPr>
          <p:nvPr/>
        </p:nvSpPr>
        <p:spPr bwMode="auto">
          <a:xfrm>
            <a:off x="179388" y="1341438"/>
            <a:ext cx="7129462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 i="1">
                <a:solidFill>
                  <a:srgbClr val="F4FA08"/>
                </a:solidFill>
              </a:rPr>
              <a:t>n</a:t>
            </a:r>
            <a:r>
              <a:rPr kumimoji="0" lang="cs-CZ" altLang="cs-CZ" sz="1800">
                <a:solidFill>
                  <a:srgbClr val="F4FA08"/>
                </a:solidFill>
              </a:rPr>
              <a:t> – hlavní kvantové číslo – určuje energii elektronu v poli jádra:</a:t>
            </a:r>
            <a:endParaRPr kumimoji="0" lang="cs-CZ" altLang="cs-CZ" sz="1800" i="1">
              <a:solidFill>
                <a:srgbClr val="F4FA08"/>
              </a:solidFill>
            </a:endParaRPr>
          </a:p>
        </p:txBody>
      </p:sp>
      <p:graphicFrame>
        <p:nvGraphicFramePr>
          <p:cNvPr id="443412" name="Object 20"/>
          <p:cNvGraphicFramePr>
            <a:graphicFrameLocks noChangeAspect="1"/>
          </p:cNvGraphicFramePr>
          <p:nvPr/>
        </p:nvGraphicFramePr>
        <p:xfrm>
          <a:off x="2627313" y="1916113"/>
          <a:ext cx="3097212" cy="658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452" name="Equation" r:id="rId3" imgW="3098520" imgH="660240" progId="Equation.DSMT4">
                  <p:embed/>
                </p:oleObj>
              </mc:Choice>
              <mc:Fallback>
                <p:oleObj name="Equation" r:id="rId3" imgW="3098520" imgH="660240" progId="Equation.DSMT4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27313" y="1916113"/>
                        <a:ext cx="3097212" cy="658812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3413" name="Rectangle 21"/>
          <p:cNvSpPr>
            <a:spLocks noChangeArrowheads="1"/>
          </p:cNvSpPr>
          <p:nvPr/>
        </p:nvSpPr>
        <p:spPr bwMode="auto">
          <a:xfrm>
            <a:off x="179388" y="2776538"/>
            <a:ext cx="8353425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 i="1">
                <a:solidFill>
                  <a:srgbClr val="F4FA08"/>
                </a:solidFill>
              </a:rPr>
              <a:t>l </a:t>
            </a:r>
            <a:r>
              <a:rPr kumimoji="0" lang="cs-CZ" altLang="cs-CZ" sz="1800">
                <a:solidFill>
                  <a:srgbClr val="F4FA08"/>
                </a:solidFill>
              </a:rPr>
              <a:t>– vedlejší kvantové číslo – velikost orbitálního momentu hybnosti:</a:t>
            </a:r>
            <a:endParaRPr kumimoji="0" lang="cs-CZ" altLang="cs-CZ" sz="1800" i="1">
              <a:solidFill>
                <a:srgbClr val="F4FA08"/>
              </a:solidFill>
            </a:endParaRPr>
          </a:p>
        </p:txBody>
      </p:sp>
      <p:graphicFrame>
        <p:nvGraphicFramePr>
          <p:cNvPr id="443414" name="Object 22"/>
          <p:cNvGraphicFramePr>
            <a:graphicFrameLocks noChangeAspect="1"/>
          </p:cNvGraphicFramePr>
          <p:nvPr/>
        </p:nvGraphicFramePr>
        <p:xfrm>
          <a:off x="2293938" y="3405188"/>
          <a:ext cx="3910012" cy="417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453" name="Equation" r:id="rId5" imgW="3911400" imgH="419040" progId="Equation.DSMT4">
                  <p:embed/>
                </p:oleObj>
              </mc:Choice>
              <mc:Fallback>
                <p:oleObj name="Equation" r:id="rId5" imgW="3911400" imgH="419040" progId="Equation.DSMT4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3938" y="3405188"/>
                        <a:ext cx="3910012" cy="417512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3415" name="Rectangle 23"/>
          <p:cNvSpPr>
            <a:spLocks noChangeArrowheads="1"/>
          </p:cNvSpPr>
          <p:nvPr/>
        </p:nvSpPr>
        <p:spPr bwMode="auto">
          <a:xfrm>
            <a:off x="179388" y="3933825"/>
            <a:ext cx="835342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 i="1">
                <a:solidFill>
                  <a:srgbClr val="F4FA08"/>
                </a:solidFill>
              </a:rPr>
              <a:t>m </a:t>
            </a:r>
            <a:r>
              <a:rPr kumimoji="0" lang="cs-CZ" altLang="cs-CZ" sz="1800">
                <a:solidFill>
                  <a:srgbClr val="F4FA08"/>
                </a:solidFill>
              </a:rPr>
              <a:t>– magnetické kvantové číslo – složka orbitálního momentu hybnosti:</a:t>
            </a:r>
            <a:endParaRPr kumimoji="0" lang="cs-CZ" altLang="cs-CZ" sz="1800" i="1">
              <a:solidFill>
                <a:srgbClr val="F4FA08"/>
              </a:solidFill>
            </a:endParaRPr>
          </a:p>
        </p:txBody>
      </p:sp>
      <p:graphicFrame>
        <p:nvGraphicFramePr>
          <p:cNvPr id="443416" name="Object 24"/>
          <p:cNvGraphicFramePr>
            <a:graphicFrameLocks noChangeAspect="1"/>
          </p:cNvGraphicFramePr>
          <p:nvPr/>
        </p:nvGraphicFramePr>
        <p:xfrm>
          <a:off x="1989138" y="4494213"/>
          <a:ext cx="4481512" cy="30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454" name="Equation" r:id="rId7" imgW="4483080" imgH="304560" progId="Equation.DSMT4">
                  <p:embed/>
                </p:oleObj>
              </mc:Choice>
              <mc:Fallback>
                <p:oleObj name="Equation" r:id="rId7" imgW="4483080" imgH="304560" progId="Equation.DSMT4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9138" y="4494213"/>
                        <a:ext cx="4481512" cy="303212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3417" name="Rectangle 25"/>
          <p:cNvSpPr>
            <a:spLocks noChangeArrowheads="1"/>
          </p:cNvSpPr>
          <p:nvPr/>
        </p:nvSpPr>
        <p:spPr bwMode="auto">
          <a:xfrm>
            <a:off x="179388" y="5013325"/>
            <a:ext cx="835342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 i="1">
                <a:solidFill>
                  <a:srgbClr val="F4FA08"/>
                </a:solidFill>
              </a:rPr>
              <a:t>m</a:t>
            </a:r>
            <a:r>
              <a:rPr kumimoji="0" lang="cs-CZ" altLang="cs-CZ" sz="1800" i="1" baseline="-25000">
                <a:solidFill>
                  <a:srgbClr val="F4FA08"/>
                </a:solidFill>
              </a:rPr>
              <a:t>s</a:t>
            </a:r>
            <a:r>
              <a:rPr kumimoji="0" lang="cs-CZ" altLang="cs-CZ" sz="1800" i="1">
                <a:solidFill>
                  <a:srgbClr val="F4FA08"/>
                </a:solidFill>
              </a:rPr>
              <a:t> </a:t>
            </a:r>
            <a:r>
              <a:rPr kumimoji="0" lang="cs-CZ" altLang="cs-CZ" sz="1800">
                <a:solidFill>
                  <a:srgbClr val="F4FA08"/>
                </a:solidFill>
              </a:rPr>
              <a:t>– spinové kvantové číslo – složka vlastního momentu hybnosti:</a:t>
            </a:r>
            <a:endParaRPr kumimoji="0" lang="cs-CZ" altLang="cs-CZ" sz="1800" i="1">
              <a:solidFill>
                <a:srgbClr val="F4FA08"/>
              </a:solidFill>
            </a:endParaRPr>
          </a:p>
        </p:txBody>
      </p:sp>
      <p:graphicFrame>
        <p:nvGraphicFramePr>
          <p:cNvPr id="443418" name="Object 26"/>
          <p:cNvGraphicFramePr>
            <a:graphicFrameLocks noChangeAspect="1"/>
          </p:cNvGraphicFramePr>
          <p:nvPr/>
        </p:nvGraphicFramePr>
        <p:xfrm>
          <a:off x="2916238" y="5516563"/>
          <a:ext cx="2678112" cy="568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455" name="Equation" r:id="rId9" imgW="2679480" imgH="571320" progId="Equation.DSMT4">
                  <p:embed/>
                </p:oleObj>
              </mc:Choice>
              <mc:Fallback>
                <p:oleObj name="Equation" r:id="rId9" imgW="2679480" imgH="571320" progId="Equation.DSMT4">
                  <p:embed/>
                  <p:pic>
                    <p:nvPicPr>
                      <p:cNvPr id="0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238" y="5516563"/>
                        <a:ext cx="2678112" cy="568325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3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43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43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" dur="2000" fill="hold"/>
                                        <p:tgtEl>
                                          <p:spTgt spid="4434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43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43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4434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443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443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9" dur="2000" fill="hold"/>
                                        <p:tgtEl>
                                          <p:spTgt spid="4434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43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443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3" dur="2000" fill="hold"/>
                                        <p:tgtEl>
                                          <p:spTgt spid="4434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3398" grpId="0"/>
      <p:bldP spid="443411" grpId="0"/>
      <p:bldP spid="443413" grpId="0"/>
      <p:bldP spid="443415" grpId="0"/>
      <p:bldP spid="443417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44419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44420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2. Vlastnosti elektronu v atomovém obalu</a:t>
            </a:r>
          </a:p>
        </p:txBody>
      </p:sp>
      <p:sp>
        <p:nvSpPr>
          <p:cNvPr id="444421" name="Text Box 5"/>
          <p:cNvSpPr txBox="1">
            <a:spLocks noChangeArrowheads="1"/>
          </p:cNvSpPr>
          <p:nvPr/>
        </p:nvSpPr>
        <p:spPr bwMode="auto">
          <a:xfrm>
            <a:off x="179388" y="1125538"/>
            <a:ext cx="8208962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Spin – souhrnné označení vlastností mikročástic, které souvisejí s existencí vlastního momentu hybnosti. U klasických objektů vzniká vlastní moment hybnosti rotací kolem osy procházející těžištěm. U mikročástic je tato vlastnost postulována (spory s teorií relativity).</a:t>
            </a:r>
          </a:p>
        </p:txBody>
      </p:sp>
      <p:sp>
        <p:nvSpPr>
          <p:cNvPr id="444424" name="Rectangle 8"/>
          <p:cNvSpPr>
            <a:spLocks noChangeArrowheads="1"/>
          </p:cNvSpPr>
          <p:nvPr/>
        </p:nvSpPr>
        <p:spPr bwMode="auto">
          <a:xfrm>
            <a:off x="179388" y="2776538"/>
            <a:ext cx="8353425" cy="939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U každého momentu hybnosti může složka nabývat</a:t>
            </a:r>
            <a:r>
              <a:rPr kumimoji="0" lang="cs-CZ" altLang="cs-CZ" sz="1800" i="1">
                <a:solidFill>
                  <a:srgbClr val="F4FA08"/>
                </a:solidFill>
              </a:rPr>
              <a:t> </a:t>
            </a:r>
            <a:r>
              <a:rPr kumimoji="0" lang="cs-CZ" altLang="cs-CZ" sz="1800">
                <a:solidFill>
                  <a:srgbClr val="F4FA08"/>
                </a:solidFill>
              </a:rPr>
              <a:t>2</a:t>
            </a:r>
            <a:r>
              <a:rPr kumimoji="0" lang="cs-CZ" altLang="cs-CZ" sz="1800" i="1">
                <a:solidFill>
                  <a:srgbClr val="F4FA08"/>
                </a:solidFill>
              </a:rPr>
              <a:t>s </a:t>
            </a:r>
            <a:r>
              <a:rPr kumimoji="0" lang="cs-CZ" altLang="cs-CZ" sz="1800">
                <a:solidFill>
                  <a:srgbClr val="F4FA08"/>
                </a:solidFill>
              </a:rPr>
              <a:t>+ 1</a:t>
            </a:r>
            <a:r>
              <a:rPr kumimoji="0" lang="cs-CZ" altLang="cs-CZ" sz="1800" i="1">
                <a:solidFill>
                  <a:srgbClr val="F4FA08"/>
                </a:solidFill>
              </a:rPr>
              <a:t> </a:t>
            </a:r>
            <a:r>
              <a:rPr kumimoji="0" lang="cs-CZ" altLang="cs-CZ" sz="1800">
                <a:solidFill>
                  <a:srgbClr val="F4FA08"/>
                </a:solidFill>
              </a:rPr>
              <a:t> hodnot, kde </a:t>
            </a:r>
            <a:r>
              <a:rPr kumimoji="0" lang="cs-CZ" altLang="cs-CZ" sz="1800" i="1">
                <a:solidFill>
                  <a:srgbClr val="F4FA08"/>
                </a:solidFill>
              </a:rPr>
              <a:t>s</a:t>
            </a:r>
            <a:r>
              <a:rPr kumimoji="0" lang="cs-CZ" altLang="cs-CZ" sz="1800">
                <a:solidFill>
                  <a:srgbClr val="F4FA08"/>
                </a:solidFill>
              </a:rPr>
              <a:t> je kvantové číslo určující velikost momentu hybnosti. Protože v případě spinového momentu hybnosti je 2</a:t>
            </a:r>
            <a:r>
              <a:rPr kumimoji="0" lang="cs-CZ" altLang="cs-CZ" sz="1800" i="1">
                <a:solidFill>
                  <a:srgbClr val="F4FA08"/>
                </a:solidFill>
              </a:rPr>
              <a:t>s</a:t>
            </a:r>
            <a:r>
              <a:rPr kumimoji="0" lang="cs-CZ" altLang="cs-CZ" sz="1800">
                <a:solidFill>
                  <a:srgbClr val="F4FA08"/>
                </a:solidFill>
              </a:rPr>
              <a:t> + 1 = 2, platí:</a:t>
            </a:r>
            <a:endParaRPr kumimoji="0" lang="cs-CZ" altLang="cs-CZ" sz="1800" i="1">
              <a:solidFill>
                <a:srgbClr val="F4FA08"/>
              </a:solidFill>
            </a:endParaRPr>
          </a:p>
        </p:txBody>
      </p:sp>
      <p:sp>
        <p:nvSpPr>
          <p:cNvPr id="444430" name="Text Box 14"/>
          <p:cNvSpPr txBox="1">
            <a:spLocks noChangeArrowheads="1"/>
          </p:cNvSpPr>
          <p:nvPr/>
        </p:nvSpPr>
        <p:spPr bwMode="auto">
          <a:xfrm>
            <a:off x="179388" y="765175"/>
            <a:ext cx="82089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poznámky a komentář:</a:t>
            </a:r>
          </a:p>
        </p:txBody>
      </p:sp>
      <p:sp>
        <p:nvSpPr>
          <p:cNvPr id="444431" name="Text Box 15"/>
          <p:cNvSpPr txBox="1">
            <a:spLocks noChangeArrowheads="1"/>
          </p:cNvSpPr>
          <p:nvPr/>
        </p:nvSpPr>
        <p:spPr bwMode="auto">
          <a:xfrm>
            <a:off x="179388" y="2349500"/>
            <a:ext cx="82089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Proč není kvantována velikost spinového momentu hybnosti?</a:t>
            </a:r>
          </a:p>
        </p:txBody>
      </p:sp>
      <p:graphicFrame>
        <p:nvGraphicFramePr>
          <p:cNvPr id="444432" name="Object 16"/>
          <p:cNvGraphicFramePr>
            <a:graphicFrameLocks noChangeAspect="1"/>
          </p:cNvGraphicFramePr>
          <p:nvPr/>
        </p:nvGraphicFramePr>
        <p:xfrm>
          <a:off x="2124075" y="3789363"/>
          <a:ext cx="39370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4444" name="Equation" r:id="rId3" imgW="3936960" imgH="622080" progId="Equation.DSMT4">
                  <p:embed/>
                </p:oleObj>
              </mc:Choice>
              <mc:Fallback>
                <p:oleObj name="Equation" r:id="rId3" imgW="3936960" imgH="622080" progId="Equation.DSMT4">
                  <p:embed/>
                  <p:pic>
                    <p:nvPicPr>
                      <p:cNvPr id="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24075" y="3789363"/>
                        <a:ext cx="39370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4433" name="Text Box 17"/>
          <p:cNvSpPr txBox="1">
            <a:spLocks noChangeArrowheads="1"/>
          </p:cNvSpPr>
          <p:nvPr/>
        </p:nvSpPr>
        <p:spPr bwMode="auto">
          <a:xfrm>
            <a:off x="179388" y="4508500"/>
            <a:ext cx="82089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Podle velikosti </a:t>
            </a:r>
            <a:r>
              <a:rPr lang="cs-CZ" altLang="cs-CZ" sz="1600" i="1"/>
              <a:t>n</a:t>
            </a:r>
            <a:r>
              <a:rPr lang="cs-CZ" altLang="cs-CZ" sz="1600"/>
              <a:t> se elektrony dělí do slupek: K, L, M, N, …</a:t>
            </a:r>
          </a:p>
        </p:txBody>
      </p:sp>
      <p:sp>
        <p:nvSpPr>
          <p:cNvPr id="444434" name="Text Box 18"/>
          <p:cNvSpPr txBox="1">
            <a:spLocks noChangeArrowheads="1"/>
          </p:cNvSpPr>
          <p:nvPr/>
        </p:nvSpPr>
        <p:spPr bwMode="auto">
          <a:xfrm>
            <a:off x="179388" y="4941888"/>
            <a:ext cx="82089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Podle velikosti </a:t>
            </a:r>
            <a:r>
              <a:rPr lang="cs-CZ" altLang="cs-CZ" sz="1600" i="1"/>
              <a:t>l</a:t>
            </a:r>
            <a:r>
              <a:rPr lang="cs-CZ" altLang="cs-CZ" sz="1600"/>
              <a:t> se elektrony dělí do orbitů (drah): s, p, d, f, …</a:t>
            </a:r>
          </a:p>
        </p:txBody>
      </p:sp>
      <p:sp>
        <p:nvSpPr>
          <p:cNvPr id="444435" name="Text Box 19"/>
          <p:cNvSpPr txBox="1">
            <a:spLocks noChangeArrowheads="1"/>
          </p:cNvSpPr>
          <p:nvPr/>
        </p:nvSpPr>
        <p:spPr bwMode="auto">
          <a:xfrm>
            <a:off x="179388" y="5516563"/>
            <a:ext cx="82089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Nejznámější projevy spinu: dublety ve spektru (Na 589,0 nm + 589,6 nm), Sternův-Gerlachův pokus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4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44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44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44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4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4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44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44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44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4421" grpId="0"/>
      <p:bldP spid="444424" grpId="0"/>
      <p:bldP spid="444430" grpId="0"/>
      <p:bldP spid="444431" grpId="0"/>
      <p:bldP spid="444433" grpId="0"/>
      <p:bldP spid="444434" grpId="0"/>
      <p:bldP spid="444435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45443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45444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2. Vlastnosti elektronu v atomovém obalu</a:t>
            </a:r>
          </a:p>
        </p:txBody>
      </p:sp>
      <p:sp>
        <p:nvSpPr>
          <p:cNvPr id="445446" name="Rectangle 6"/>
          <p:cNvSpPr>
            <a:spLocks noChangeArrowheads="1"/>
          </p:cNvSpPr>
          <p:nvPr/>
        </p:nvSpPr>
        <p:spPr bwMode="auto">
          <a:xfrm>
            <a:off x="179388" y="1341438"/>
            <a:ext cx="8877300" cy="792162"/>
          </a:xfrm>
          <a:prstGeom prst="rect">
            <a:avLst/>
          </a:prstGeom>
          <a:noFill/>
          <a:ln w="38100">
            <a:solidFill>
              <a:srgbClr val="F4FA08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V elektronovém obalu atomu nemohou existovat dva elektrony, které by měly všechna 4 kvantová čísla stejná.</a:t>
            </a:r>
            <a:endParaRPr kumimoji="0" lang="cs-CZ" altLang="cs-CZ" sz="2400" i="1">
              <a:solidFill>
                <a:srgbClr val="F4FA08"/>
              </a:solidFill>
            </a:endParaRPr>
          </a:p>
        </p:txBody>
      </p:sp>
      <p:sp>
        <p:nvSpPr>
          <p:cNvPr id="445447" name="Text Box 7"/>
          <p:cNvSpPr txBox="1">
            <a:spLocks noChangeArrowheads="1"/>
          </p:cNvSpPr>
          <p:nvPr/>
        </p:nvSpPr>
        <p:spPr bwMode="auto">
          <a:xfrm>
            <a:off x="179388" y="765175"/>
            <a:ext cx="82089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Pauliův vylučovací princip pro elektrony v atomovém obalu:</a:t>
            </a:r>
          </a:p>
        </p:txBody>
      </p:sp>
      <p:graphicFrame>
        <p:nvGraphicFramePr>
          <p:cNvPr id="445819" name="Group 379"/>
          <p:cNvGraphicFramePr>
            <a:graphicFrameLocks noGrp="1"/>
          </p:cNvGraphicFramePr>
          <p:nvPr/>
        </p:nvGraphicFramePr>
        <p:xfrm>
          <a:off x="611188" y="2708275"/>
          <a:ext cx="2665412" cy="3688080"/>
        </p:xfrm>
        <a:graphic>
          <a:graphicData uri="http://schemas.openxmlformats.org/drawingml/2006/table">
            <a:tbl>
              <a:tblPr/>
              <a:tblGrid>
                <a:gridCol w="1004887"/>
                <a:gridCol w="328613"/>
                <a:gridCol w="442912"/>
                <a:gridCol w="444500"/>
                <a:gridCol w="444500"/>
              </a:tblGrid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slupka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</a:t>
                      </a:r>
                      <a:r>
                        <a:rPr kumimoji="1" lang="en-US" altLang="cs-CZ" sz="1600" b="0" i="1" u="none" strike="noStrike" cap="none" normalizeH="0" baseline="-3000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K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½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K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-½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½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-½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½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-½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½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-½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½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  <a:tr h="274638"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L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algn="l">
                        <a:buClr>
                          <a:schemeClr val="accent2"/>
                        </a:buClr>
                        <a:defRPr sz="2800" b="1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algn="l">
                        <a:defRPr sz="2400" b="1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algn="l">
                        <a:buClr>
                          <a:schemeClr val="accent2"/>
                        </a:buClr>
                        <a:defRPr sz="2000" b="1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algn="l"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algn="l"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defRPr b="1"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cs-CZ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bg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-½</a:t>
                      </a:r>
                      <a:endParaRPr kumimoji="1" lang="en-US" altLang="cs-CZ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</a:tr>
            </a:tbl>
          </a:graphicData>
        </a:graphic>
      </p:graphicFrame>
      <p:sp>
        <p:nvSpPr>
          <p:cNvPr id="445820" name="Text Box 380"/>
          <p:cNvSpPr txBox="1">
            <a:spLocks noChangeArrowheads="1"/>
          </p:cNvSpPr>
          <p:nvPr/>
        </p:nvSpPr>
        <p:spPr bwMode="auto">
          <a:xfrm>
            <a:off x="3635375" y="2828925"/>
            <a:ext cx="5257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Výpočet maximálního počtu elektronů v </a:t>
            </a:r>
            <a:r>
              <a:rPr lang="cs-CZ" altLang="cs-CZ" sz="1600" i="1"/>
              <a:t>n</a:t>
            </a:r>
            <a:r>
              <a:rPr lang="cs-CZ" altLang="cs-CZ" sz="1600"/>
              <a:t>-té slupce:</a:t>
            </a:r>
          </a:p>
        </p:txBody>
      </p:sp>
      <p:graphicFrame>
        <p:nvGraphicFramePr>
          <p:cNvPr id="445821" name="Object 381"/>
          <p:cNvGraphicFramePr>
            <a:graphicFrameLocks noChangeAspect="1"/>
          </p:cNvGraphicFramePr>
          <p:nvPr/>
        </p:nvGraphicFramePr>
        <p:xfrm>
          <a:off x="3981450" y="3213100"/>
          <a:ext cx="42545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5836" name="Equation" r:id="rId3" imgW="4254480" imgH="622080" progId="Equation.DSMT4">
                  <p:embed/>
                </p:oleObj>
              </mc:Choice>
              <mc:Fallback>
                <p:oleObj name="Equation" r:id="rId3" imgW="4254480" imgH="622080" progId="Equation.DSMT4">
                  <p:embed/>
                  <p:pic>
                    <p:nvPicPr>
                      <p:cNvPr id="0" name="Object 38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81450" y="3213100"/>
                        <a:ext cx="42545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5822" name="Text Box 382"/>
          <p:cNvSpPr txBox="1">
            <a:spLocks noChangeArrowheads="1"/>
          </p:cNvSpPr>
          <p:nvPr/>
        </p:nvSpPr>
        <p:spPr bwMode="auto">
          <a:xfrm>
            <a:off x="3419475" y="4437063"/>
            <a:ext cx="1800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počet možných </a:t>
            </a:r>
            <a:r>
              <a:rPr lang="cs-CZ" altLang="cs-CZ" sz="1600" i="1"/>
              <a:t>l</a:t>
            </a:r>
            <a:endParaRPr lang="cs-CZ" altLang="cs-CZ" sz="1600"/>
          </a:p>
        </p:txBody>
      </p:sp>
      <p:sp>
        <p:nvSpPr>
          <p:cNvPr id="445823" name="Text Box 383"/>
          <p:cNvSpPr txBox="1">
            <a:spLocks noChangeArrowheads="1"/>
          </p:cNvSpPr>
          <p:nvPr/>
        </p:nvSpPr>
        <p:spPr bwMode="auto">
          <a:xfrm>
            <a:off x="4500563" y="4005263"/>
            <a:ext cx="21605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počet možných </a:t>
            </a:r>
            <a:r>
              <a:rPr lang="cs-CZ" altLang="cs-CZ" sz="1600" i="1"/>
              <a:t>m</a:t>
            </a:r>
            <a:r>
              <a:rPr lang="cs-CZ" altLang="cs-CZ" sz="1600" i="1" baseline="-25000">
                <a:effectLst>
                  <a:outerShdw blurRad="38100" dist="38100" dir="2700000" algn="tl">
                    <a:srgbClr val="000000"/>
                  </a:outerShdw>
                </a:effectLst>
              </a:rPr>
              <a:t>s</a:t>
            </a:r>
            <a:endParaRPr lang="cs-CZ" altLang="cs-CZ" sz="1600"/>
          </a:p>
        </p:txBody>
      </p:sp>
      <p:sp>
        <p:nvSpPr>
          <p:cNvPr id="445824" name="Text Box 384"/>
          <p:cNvSpPr txBox="1">
            <a:spLocks noChangeArrowheads="1"/>
          </p:cNvSpPr>
          <p:nvPr/>
        </p:nvSpPr>
        <p:spPr bwMode="auto">
          <a:xfrm>
            <a:off x="6659563" y="4437063"/>
            <a:ext cx="19446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počet možných </a:t>
            </a:r>
            <a:r>
              <a:rPr lang="cs-CZ" altLang="cs-CZ" sz="1600" i="1"/>
              <a:t>m</a:t>
            </a:r>
            <a:endParaRPr lang="cs-CZ" altLang="cs-CZ" sz="1600"/>
          </a:p>
        </p:txBody>
      </p:sp>
      <p:sp>
        <p:nvSpPr>
          <p:cNvPr id="445825" name="Freeform 385"/>
          <p:cNvSpPr>
            <a:spLocks/>
          </p:cNvSpPr>
          <p:nvPr/>
        </p:nvSpPr>
        <p:spPr bwMode="auto">
          <a:xfrm>
            <a:off x="3624263" y="3357563"/>
            <a:ext cx="371475" cy="1079500"/>
          </a:xfrm>
          <a:custGeom>
            <a:avLst/>
            <a:gdLst>
              <a:gd name="T0" fmla="*/ 234 w 234"/>
              <a:gd name="T1" fmla="*/ 680 h 680"/>
              <a:gd name="T2" fmla="*/ 7 w 234"/>
              <a:gd name="T3" fmla="*/ 226 h 680"/>
              <a:gd name="T4" fmla="*/ 189 w 234"/>
              <a:gd name="T5" fmla="*/ 0 h 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4" h="680">
                <a:moveTo>
                  <a:pt x="234" y="680"/>
                </a:moveTo>
                <a:cubicBezTo>
                  <a:pt x="124" y="509"/>
                  <a:pt x="14" y="339"/>
                  <a:pt x="7" y="226"/>
                </a:cubicBezTo>
                <a:cubicBezTo>
                  <a:pt x="0" y="113"/>
                  <a:pt x="94" y="56"/>
                  <a:pt x="189" y="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45826" name="Freeform 386"/>
          <p:cNvSpPr>
            <a:spLocks/>
          </p:cNvSpPr>
          <p:nvPr/>
        </p:nvSpPr>
        <p:spPr bwMode="auto">
          <a:xfrm>
            <a:off x="4310063" y="3671888"/>
            <a:ext cx="920750" cy="346075"/>
          </a:xfrm>
          <a:custGeom>
            <a:avLst/>
            <a:gdLst>
              <a:gd name="T0" fmla="*/ 580 w 580"/>
              <a:gd name="T1" fmla="*/ 209 h 218"/>
              <a:gd name="T2" fmla="*/ 110 w 580"/>
              <a:gd name="T3" fmla="*/ 183 h 218"/>
              <a:gd name="T4" fmla="*/ 0 w 580"/>
              <a:gd name="T5" fmla="*/ 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80" h="218">
                <a:moveTo>
                  <a:pt x="580" y="209"/>
                </a:moveTo>
                <a:cubicBezTo>
                  <a:pt x="502" y="205"/>
                  <a:pt x="207" y="218"/>
                  <a:pt x="110" y="183"/>
                </a:cubicBezTo>
                <a:cubicBezTo>
                  <a:pt x="13" y="148"/>
                  <a:pt x="23" y="38"/>
                  <a:pt x="0" y="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45827" name="Freeform 387"/>
          <p:cNvSpPr>
            <a:spLocks/>
          </p:cNvSpPr>
          <p:nvPr/>
        </p:nvSpPr>
        <p:spPr bwMode="auto">
          <a:xfrm>
            <a:off x="4876800" y="3686175"/>
            <a:ext cx="2776538" cy="722313"/>
          </a:xfrm>
          <a:custGeom>
            <a:avLst/>
            <a:gdLst>
              <a:gd name="T0" fmla="*/ 1749 w 1749"/>
              <a:gd name="T1" fmla="*/ 455 h 455"/>
              <a:gd name="T2" fmla="*/ 933 w 1749"/>
              <a:gd name="T3" fmla="*/ 147 h 455"/>
              <a:gd name="T4" fmla="*/ 338 w 1749"/>
              <a:gd name="T5" fmla="*/ 128 h 455"/>
              <a:gd name="T6" fmla="*/ 0 w 1749"/>
              <a:gd name="T7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9" h="455">
                <a:moveTo>
                  <a:pt x="1749" y="455"/>
                </a:moveTo>
                <a:cubicBezTo>
                  <a:pt x="1613" y="404"/>
                  <a:pt x="1168" y="201"/>
                  <a:pt x="933" y="147"/>
                </a:cubicBezTo>
                <a:cubicBezTo>
                  <a:pt x="698" y="93"/>
                  <a:pt x="493" y="152"/>
                  <a:pt x="338" y="128"/>
                </a:cubicBezTo>
                <a:cubicBezTo>
                  <a:pt x="183" y="104"/>
                  <a:pt x="70" y="27"/>
                  <a:pt x="0" y="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45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4454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458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458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45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45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445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458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445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445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445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445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445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445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446" grpId="0" animBg="1"/>
      <p:bldP spid="445446" grpId="1" animBg="1"/>
      <p:bldP spid="445447" grpId="0"/>
      <p:bldP spid="445820" grpId="0"/>
      <p:bldP spid="445822" grpId="0"/>
      <p:bldP spid="445823" grpId="0"/>
      <p:bldP spid="445824" grpId="0"/>
      <p:bldP spid="445825" grpId="0" animBg="1"/>
      <p:bldP spid="445826" grpId="0" animBg="1"/>
      <p:bldP spid="445827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46467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46468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3 Orbitální a spinový magnetický moment</a:t>
            </a:r>
          </a:p>
        </p:txBody>
      </p:sp>
      <p:sp>
        <p:nvSpPr>
          <p:cNvPr id="446470" name="Text Box 6"/>
          <p:cNvSpPr txBox="1">
            <a:spLocks noChangeArrowheads="1"/>
          </p:cNvSpPr>
          <p:nvPr/>
        </p:nvSpPr>
        <p:spPr bwMode="auto">
          <a:xfrm>
            <a:off x="179388" y="765175"/>
            <a:ext cx="8713787" cy="885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Elektron s                má orbitální moment hybnosti (v klasické fyzice je to spojeno s křivočarým pohybem), má náboj (-</a:t>
            </a:r>
            <a:r>
              <a:rPr lang="cs-CZ" altLang="cs-CZ" sz="1600" i="1"/>
              <a:t>e</a:t>
            </a:r>
            <a:r>
              <a:rPr lang="cs-CZ" altLang="cs-CZ" sz="1600"/>
              <a:t>), z toho plyne, že se chová jako závit protékaný stejnosměrným elektrickým proudem, proto má i </a:t>
            </a:r>
            <a:r>
              <a:rPr lang="cs-CZ" altLang="cs-CZ" sz="2000"/>
              <a:t>orbitální magnetický moment</a:t>
            </a:r>
            <a:r>
              <a:rPr lang="cs-CZ" altLang="cs-CZ" sz="1600"/>
              <a:t>.</a:t>
            </a:r>
          </a:p>
        </p:txBody>
      </p:sp>
      <p:sp>
        <p:nvSpPr>
          <p:cNvPr id="446553" name="Text Box 89"/>
          <p:cNvSpPr txBox="1">
            <a:spLocks noChangeArrowheads="1"/>
          </p:cNvSpPr>
          <p:nvPr/>
        </p:nvSpPr>
        <p:spPr bwMode="auto">
          <a:xfrm>
            <a:off x="179388" y="4292600"/>
            <a:ext cx="82089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Mikročástice mají vlastní moment hybnosti a vlastní magnetický moment (jako postulát, později vyplynulo z relativistické kvantové teorie Diraca).</a:t>
            </a:r>
          </a:p>
        </p:txBody>
      </p:sp>
      <p:sp>
        <p:nvSpPr>
          <p:cNvPr id="446554" name="Text Box 90"/>
          <p:cNvSpPr txBox="1">
            <a:spLocks noChangeArrowheads="1"/>
          </p:cNvSpPr>
          <p:nvPr/>
        </p:nvSpPr>
        <p:spPr bwMode="auto">
          <a:xfrm>
            <a:off x="179388" y="1844675"/>
            <a:ext cx="82089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Poměr složek orbitálního magnetického momentu a orbitálního momenty hybnosti je konstantní:</a:t>
            </a:r>
          </a:p>
        </p:txBody>
      </p:sp>
      <p:graphicFrame>
        <p:nvGraphicFramePr>
          <p:cNvPr id="446555" name="Object 91"/>
          <p:cNvGraphicFramePr>
            <a:graphicFrameLocks noChangeAspect="1"/>
          </p:cNvGraphicFramePr>
          <p:nvPr/>
        </p:nvGraphicFramePr>
        <p:xfrm>
          <a:off x="627063" y="2997200"/>
          <a:ext cx="337820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6600" name="Equation" r:id="rId3" imgW="3377880" imgH="634680" progId="Equation.DSMT4">
                  <p:embed/>
                </p:oleObj>
              </mc:Choice>
              <mc:Fallback>
                <p:oleObj name="Equation" r:id="rId3" imgW="3377880" imgH="634680" progId="Equation.DSMT4">
                  <p:embed/>
                  <p:pic>
                    <p:nvPicPr>
                      <p:cNvPr id="0" name="Object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7063" y="2997200"/>
                        <a:ext cx="3378200" cy="635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6556" name="Object 92"/>
          <p:cNvGraphicFramePr>
            <a:graphicFrameLocks noChangeAspect="1"/>
          </p:cNvGraphicFramePr>
          <p:nvPr/>
        </p:nvGraphicFramePr>
        <p:xfrm>
          <a:off x="5135563" y="2997200"/>
          <a:ext cx="242570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6601" name="Equation" r:id="rId5" imgW="2425680" imgH="634680" progId="Equation.DSMT4">
                  <p:embed/>
                </p:oleObj>
              </mc:Choice>
              <mc:Fallback>
                <p:oleObj name="Equation" r:id="rId5" imgW="2425680" imgH="634680" progId="Equation.DSMT4">
                  <p:embed/>
                  <p:pic>
                    <p:nvPicPr>
                      <p:cNvPr id="0" name="Object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5563" y="2997200"/>
                        <a:ext cx="2425700" cy="6350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6557" name="Object 93"/>
          <p:cNvGraphicFramePr>
            <a:graphicFrameLocks noChangeAspect="1"/>
          </p:cNvGraphicFramePr>
          <p:nvPr/>
        </p:nvGraphicFramePr>
        <p:xfrm>
          <a:off x="1835150" y="3789363"/>
          <a:ext cx="42799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6602" name="Equation" r:id="rId7" imgW="4279680" imgH="330120" progId="Equation.DSMT4">
                  <p:embed/>
                </p:oleObj>
              </mc:Choice>
              <mc:Fallback>
                <p:oleObj name="Equation" r:id="rId7" imgW="4279680" imgH="330120" progId="Equation.DSMT4">
                  <p:embed/>
                  <p:pic>
                    <p:nvPicPr>
                      <p:cNvPr id="0" name="Object 9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35150" y="3789363"/>
                        <a:ext cx="42799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6558" name="Object 94"/>
          <p:cNvGraphicFramePr>
            <a:graphicFrameLocks noChangeAspect="1"/>
          </p:cNvGraphicFramePr>
          <p:nvPr/>
        </p:nvGraphicFramePr>
        <p:xfrm>
          <a:off x="2195513" y="5157788"/>
          <a:ext cx="4546600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6603" name="Equation" r:id="rId9" imgW="4546440" imgH="634680" progId="Equation.DSMT4">
                  <p:embed/>
                </p:oleObj>
              </mc:Choice>
              <mc:Fallback>
                <p:oleObj name="Equation" r:id="rId9" imgW="4546440" imgH="634680" progId="Equation.DSMT4">
                  <p:embed/>
                  <p:pic>
                    <p:nvPicPr>
                      <p:cNvPr id="0" name="Object 9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95513" y="5157788"/>
                        <a:ext cx="4546600" cy="6350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6559" name="Object 95"/>
          <p:cNvGraphicFramePr>
            <a:graphicFrameLocks noChangeAspect="1"/>
          </p:cNvGraphicFramePr>
          <p:nvPr/>
        </p:nvGraphicFramePr>
        <p:xfrm>
          <a:off x="1441450" y="835025"/>
          <a:ext cx="4953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6604" name="Equation" r:id="rId11" imgW="495000" imgH="253800" progId="Equation.DSMT4">
                  <p:embed/>
                </p:oleObj>
              </mc:Choice>
              <mc:Fallback>
                <p:oleObj name="Equation" r:id="rId11" imgW="495000" imgH="253800" progId="Equation.DSMT4">
                  <p:embed/>
                  <p:pic>
                    <p:nvPicPr>
                      <p:cNvPr id="0" name="Object 9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1450" y="835025"/>
                        <a:ext cx="4953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46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46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46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465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465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46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6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6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46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000" fill="hold"/>
                                        <p:tgtEl>
                                          <p:spTgt spid="4465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46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46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46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446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465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465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46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4465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6470" grpId="0"/>
      <p:bldP spid="446553" grpId="0"/>
      <p:bldP spid="446554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47491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47492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4. Energie elektronu v atomovém obalu</a:t>
            </a:r>
          </a:p>
        </p:txBody>
      </p:sp>
      <p:sp>
        <p:nvSpPr>
          <p:cNvPr id="447493" name="Text Box 5"/>
          <p:cNvSpPr txBox="1">
            <a:spLocks noChangeArrowheads="1"/>
          </p:cNvSpPr>
          <p:nvPr/>
        </p:nvSpPr>
        <p:spPr bwMode="auto">
          <a:xfrm>
            <a:off x="179388" y="765175"/>
            <a:ext cx="82089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Základním vztahem pro energii je energie elektronu v poli jádra:</a:t>
            </a:r>
          </a:p>
        </p:txBody>
      </p:sp>
      <p:graphicFrame>
        <p:nvGraphicFramePr>
          <p:cNvPr id="447500" name="Object 12"/>
          <p:cNvGraphicFramePr>
            <a:graphicFrameLocks noChangeAspect="1"/>
          </p:cNvGraphicFramePr>
          <p:nvPr/>
        </p:nvGraphicFramePr>
        <p:xfrm>
          <a:off x="2771775" y="1268413"/>
          <a:ext cx="3097213" cy="658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7519" name="Equation" r:id="rId3" imgW="3098520" imgH="660240" progId="Equation.DSMT4">
                  <p:embed/>
                </p:oleObj>
              </mc:Choice>
              <mc:Fallback>
                <p:oleObj name="Equation" r:id="rId3" imgW="3098520" imgH="660240" progId="Equation.DSMT4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71775" y="1268413"/>
                        <a:ext cx="3097213" cy="658812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4FA08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7501" name="Text Box 13"/>
          <p:cNvSpPr txBox="1">
            <a:spLocks noChangeArrowheads="1"/>
          </p:cNvSpPr>
          <p:nvPr/>
        </p:nvSpPr>
        <p:spPr bwMode="auto">
          <a:xfrm>
            <a:off x="179388" y="2133600"/>
            <a:ext cx="8713787" cy="180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I když je v obalu jediný elektron, není uvedená energie jediným příspěvkem k celkové energii. Pokud má elektron nenulové vedlejší kvantové číslo, má i nenulový orbitální magnetický moment. Protože má zároveň i spinový magnetický moment, vzniká interakcí těchto momentů (které mohou být různě velké a různě orientované, přídavná energie, která může nabývat 2</a:t>
            </a:r>
            <a:r>
              <a:rPr lang="cs-CZ" altLang="cs-CZ" sz="1600" i="1"/>
              <a:t>l</a:t>
            </a:r>
            <a:r>
              <a:rPr lang="cs-CZ" altLang="cs-CZ" sz="1600"/>
              <a:t> + 1 různých hodnot - spin-orbitální interakce – vysvětlení jemné struktury spektrálních čar. Z toho vyplývá, že energie elektronu závisí i na vedlejším, magnetickém a spinovém kvantovém čísle:</a:t>
            </a:r>
          </a:p>
        </p:txBody>
      </p:sp>
      <p:graphicFrame>
        <p:nvGraphicFramePr>
          <p:cNvPr id="447502" name="Object 14"/>
          <p:cNvGraphicFramePr>
            <a:graphicFrameLocks noChangeAspect="1"/>
          </p:cNvGraphicFramePr>
          <p:nvPr/>
        </p:nvGraphicFramePr>
        <p:xfrm>
          <a:off x="3419475" y="4149725"/>
          <a:ext cx="13589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7520" name="Equation" r:id="rId5" imgW="1358640" imgH="291960" progId="Equation.DSMT4">
                  <p:embed/>
                </p:oleObj>
              </mc:Choice>
              <mc:Fallback>
                <p:oleObj name="Equation" r:id="rId5" imgW="1358640" imgH="291960" progId="Equation.DSMT4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19475" y="4149725"/>
                        <a:ext cx="13589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7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7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47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47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47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493" grpId="0"/>
      <p:bldP spid="447501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48515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48516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4. Energie elektronu v atomovém obalu</a:t>
            </a:r>
          </a:p>
        </p:txBody>
      </p:sp>
      <p:sp>
        <p:nvSpPr>
          <p:cNvPr id="448517" name="Text Box 5"/>
          <p:cNvSpPr txBox="1">
            <a:spLocks noChangeArrowheads="1"/>
          </p:cNvSpPr>
          <p:nvPr/>
        </p:nvSpPr>
        <p:spPr bwMode="auto">
          <a:xfrm>
            <a:off x="179388" y="765175"/>
            <a:ext cx="82089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V obalu je více elektronů: k předchozí energii přispupují další přídavné energie, které vznikají interakcí elektronů mezi sebou:</a:t>
            </a:r>
          </a:p>
        </p:txBody>
      </p:sp>
      <p:sp>
        <p:nvSpPr>
          <p:cNvPr id="448519" name="Text Box 7"/>
          <p:cNvSpPr txBox="1">
            <a:spLocks noChangeArrowheads="1"/>
          </p:cNvSpPr>
          <p:nvPr/>
        </p:nvSpPr>
        <p:spPr bwMode="auto">
          <a:xfrm>
            <a:off x="179388" y="1557338"/>
            <a:ext cx="87137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r>
              <a:rPr lang="cs-CZ" altLang="cs-CZ" sz="1600"/>
              <a:t> Coulombovská interakce elektronů mezi sebou</a:t>
            </a:r>
          </a:p>
        </p:txBody>
      </p:sp>
      <p:graphicFrame>
        <p:nvGraphicFramePr>
          <p:cNvPr id="448520" name="Object 8"/>
          <p:cNvGraphicFramePr>
            <a:graphicFrameLocks noChangeAspect="1"/>
          </p:cNvGraphicFramePr>
          <p:nvPr/>
        </p:nvGraphicFramePr>
        <p:xfrm>
          <a:off x="5268913" y="1976438"/>
          <a:ext cx="6858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8563" name="Equation" r:id="rId3" imgW="685800" imgH="317160" progId="Equation.DSMT4">
                  <p:embed/>
                </p:oleObj>
              </mc:Choice>
              <mc:Fallback>
                <p:oleObj name="Equation" r:id="rId3" imgW="685800" imgH="317160" progId="Equation.DSMT4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68913" y="1976438"/>
                        <a:ext cx="6858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8522" name="Text Box 10"/>
          <p:cNvSpPr txBox="1">
            <a:spLocks noChangeArrowheads="1"/>
          </p:cNvSpPr>
          <p:nvPr/>
        </p:nvSpPr>
        <p:spPr bwMode="auto">
          <a:xfrm>
            <a:off x="179388" y="1916113"/>
            <a:ext cx="87137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r>
              <a:rPr lang="cs-CZ" altLang="cs-CZ" sz="1600"/>
              <a:t> interakce orbitálních magnetických momentů</a:t>
            </a:r>
          </a:p>
        </p:txBody>
      </p:sp>
      <p:sp>
        <p:nvSpPr>
          <p:cNvPr id="448523" name="Text Box 11"/>
          <p:cNvSpPr txBox="1">
            <a:spLocks noChangeArrowheads="1"/>
          </p:cNvSpPr>
          <p:nvPr/>
        </p:nvSpPr>
        <p:spPr bwMode="auto">
          <a:xfrm>
            <a:off x="179388" y="2276475"/>
            <a:ext cx="87137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r>
              <a:rPr lang="cs-CZ" altLang="cs-CZ" sz="1600"/>
              <a:t> interakce orbitálních a spinových magnetických momentů</a:t>
            </a:r>
          </a:p>
        </p:txBody>
      </p:sp>
      <p:sp>
        <p:nvSpPr>
          <p:cNvPr id="448524" name="Text Box 12"/>
          <p:cNvSpPr txBox="1">
            <a:spLocks noChangeArrowheads="1"/>
          </p:cNvSpPr>
          <p:nvPr/>
        </p:nvSpPr>
        <p:spPr bwMode="auto">
          <a:xfrm>
            <a:off x="179388" y="2636838"/>
            <a:ext cx="25209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r>
              <a:rPr lang="cs-CZ" altLang="cs-CZ" sz="1600"/>
              <a:t> výměnné interakce</a:t>
            </a:r>
          </a:p>
        </p:txBody>
      </p:sp>
      <p:sp>
        <p:nvSpPr>
          <p:cNvPr id="448525" name="Text Box 13"/>
          <p:cNvSpPr txBox="1">
            <a:spLocks noChangeArrowheads="1"/>
          </p:cNvSpPr>
          <p:nvPr/>
        </p:nvSpPr>
        <p:spPr bwMode="auto">
          <a:xfrm>
            <a:off x="179388" y="2997200"/>
            <a:ext cx="1512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r>
              <a:rPr lang="cs-CZ" altLang="cs-CZ" sz="1600"/>
              <a:t> interakce</a:t>
            </a:r>
          </a:p>
        </p:txBody>
      </p:sp>
      <p:sp>
        <p:nvSpPr>
          <p:cNvPr id="448526" name="Text Box 14"/>
          <p:cNvSpPr txBox="1">
            <a:spLocks noChangeArrowheads="1"/>
          </p:cNvSpPr>
          <p:nvPr/>
        </p:nvSpPr>
        <p:spPr bwMode="auto">
          <a:xfrm>
            <a:off x="179388" y="3357563"/>
            <a:ext cx="1512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r>
              <a:rPr lang="cs-CZ" altLang="cs-CZ" sz="1600"/>
              <a:t> interakce</a:t>
            </a:r>
          </a:p>
        </p:txBody>
      </p:sp>
      <p:sp>
        <p:nvSpPr>
          <p:cNvPr id="448527" name="Text Box 15"/>
          <p:cNvSpPr txBox="1">
            <a:spLocks noChangeArrowheads="1"/>
          </p:cNvSpPr>
          <p:nvPr/>
        </p:nvSpPr>
        <p:spPr bwMode="auto">
          <a:xfrm>
            <a:off x="179388" y="4005263"/>
            <a:ext cx="87852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r>
              <a:rPr lang="cs-CZ" altLang="cs-CZ" sz="1600"/>
              <a:t> interakce orbitálních a spinových magnetických momentů elektronů s magnetickým momentem jádra</a:t>
            </a:r>
          </a:p>
        </p:txBody>
      </p:sp>
      <p:graphicFrame>
        <p:nvGraphicFramePr>
          <p:cNvPr id="448528" name="Object 16"/>
          <p:cNvGraphicFramePr>
            <a:graphicFrameLocks noChangeAspect="1"/>
          </p:cNvGraphicFramePr>
          <p:nvPr/>
        </p:nvGraphicFramePr>
        <p:xfrm>
          <a:off x="6340475" y="2349500"/>
          <a:ext cx="7493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8564" name="Equation" r:id="rId5" imgW="749160" imgH="317160" progId="Equation.DSMT4">
                  <p:embed/>
                </p:oleObj>
              </mc:Choice>
              <mc:Fallback>
                <p:oleObj name="Equation" r:id="rId5" imgW="749160" imgH="317160" progId="Equation.DSMT4">
                  <p:embed/>
                  <p:pic>
                    <p:nvPicPr>
                      <p:cNvPr id="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40475" y="2349500"/>
                        <a:ext cx="7493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8529" name="Object 17"/>
          <p:cNvGraphicFramePr>
            <a:graphicFrameLocks noChangeAspect="1"/>
          </p:cNvGraphicFramePr>
          <p:nvPr/>
        </p:nvGraphicFramePr>
        <p:xfrm>
          <a:off x="1457325" y="3081338"/>
          <a:ext cx="7239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8565" name="Equation" r:id="rId7" imgW="723600" imgH="291960" progId="Equation.DSMT4">
                  <p:embed/>
                </p:oleObj>
              </mc:Choice>
              <mc:Fallback>
                <p:oleObj name="Equation" r:id="rId7" imgW="723600" imgH="291960" progId="Equation.DSMT4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57325" y="3081338"/>
                        <a:ext cx="7239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8530" name="Object 18"/>
          <p:cNvGraphicFramePr>
            <a:graphicFrameLocks noChangeAspect="1"/>
          </p:cNvGraphicFramePr>
          <p:nvPr/>
        </p:nvGraphicFramePr>
        <p:xfrm>
          <a:off x="1484313" y="3429000"/>
          <a:ext cx="8128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8566" name="Equation" r:id="rId9" imgW="812520" imgH="317160" progId="Equation.DSMT4">
                  <p:embed/>
                </p:oleObj>
              </mc:Choice>
              <mc:Fallback>
                <p:oleObj name="Equation" r:id="rId9" imgW="812520" imgH="317160" progId="Equation.DSMT4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84313" y="3429000"/>
                        <a:ext cx="8128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8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48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4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448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48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448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48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448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448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448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448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48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517" grpId="0"/>
      <p:bldP spid="448519" grpId="0"/>
      <p:bldP spid="448522" grpId="0"/>
      <p:bldP spid="448523" grpId="0"/>
      <p:bldP spid="448524" grpId="0"/>
      <p:bldP spid="448525" grpId="0"/>
      <p:bldP spid="448526" grpId="0"/>
      <p:bldP spid="448527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49539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49540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5. Periodická soustava prvků</a:t>
            </a:r>
          </a:p>
        </p:txBody>
      </p:sp>
      <p:sp>
        <p:nvSpPr>
          <p:cNvPr id="449541" name="Text Box 5"/>
          <p:cNvSpPr txBox="1">
            <a:spLocks noChangeArrowheads="1"/>
          </p:cNvSpPr>
          <p:nvPr/>
        </p:nvSpPr>
        <p:spPr bwMode="auto">
          <a:xfrm>
            <a:off x="179388" y="765175"/>
            <a:ext cx="21605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1869 Mendělejev</a:t>
            </a:r>
          </a:p>
        </p:txBody>
      </p:sp>
      <p:pic>
        <p:nvPicPr>
          <p:cNvPr id="449554" name="Picture 18" descr="Mendelejev_%20periodiska_web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125538"/>
            <a:ext cx="2211387" cy="2170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9556" name="Picture 20" descr="portrai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5" y="1125538"/>
            <a:ext cx="1789113" cy="214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9557" name="Text Box 21"/>
          <p:cNvSpPr txBox="1">
            <a:spLocks noChangeArrowheads="1"/>
          </p:cNvSpPr>
          <p:nvPr/>
        </p:nvSpPr>
        <p:spPr bwMode="auto">
          <a:xfrm>
            <a:off x="179388" y="3573463"/>
            <a:ext cx="2952750" cy="5905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Dimitrij Ivanovič Mendělejev  (1834-1907) </a:t>
            </a:r>
          </a:p>
        </p:txBody>
      </p:sp>
      <p:pic>
        <p:nvPicPr>
          <p:cNvPr id="449559" name="Picture 23" descr="periodic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275" y="3562350"/>
            <a:ext cx="5800725" cy="3106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9560" name="Rectangle 24"/>
          <p:cNvSpPr>
            <a:spLocks noChangeArrowheads="1"/>
          </p:cNvSpPr>
          <p:nvPr/>
        </p:nvSpPr>
        <p:spPr bwMode="auto">
          <a:xfrm>
            <a:off x="4500563" y="981075"/>
            <a:ext cx="4464050" cy="2390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algn="l">
              <a:spcBef>
                <a:spcPct val="0"/>
              </a:spcBef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1pPr>
            <a:lvl2pPr algn="l">
              <a:spcBef>
                <a:spcPct val="0"/>
              </a:spcBef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2pPr>
            <a:lvl3pPr algn="l">
              <a:spcBef>
                <a:spcPct val="0"/>
              </a:spcBef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3pPr>
            <a:lvl4pPr algn="l">
              <a:spcBef>
                <a:spcPct val="0"/>
              </a:spcBef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4pPr>
            <a:lvl5pPr algn="l">
              <a:spcBef>
                <a:spcPct val="0"/>
              </a:spcBef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Font typeface="Wingdings" pitchFamily="2" charset="2"/>
              <a:buNone/>
            </a:pPr>
            <a:r>
              <a:rPr lang="cs-CZ" altLang="cs-CZ" sz="1600">
                <a:latin typeface="Arial" charset="0"/>
              </a:rPr>
              <a:t>Prvky vypsal spolu s atomovými „vahami“ na papírky, seřazoval je do řádek. Když narazil na skokovou změnu v chemických a fyzikálních vlastnostech (F-Na, Cl-K), začal novou řádku. Hlavním úspěchem tohoto uspořádání byla předpověď nových prvků:</a:t>
            </a:r>
          </a:p>
          <a:p>
            <a:pPr>
              <a:spcBef>
                <a:spcPct val="20000"/>
              </a:spcBef>
              <a:buFont typeface="Wingdings" pitchFamily="2" charset="2"/>
              <a:buNone/>
            </a:pPr>
            <a:r>
              <a:rPr lang="cs-CZ" altLang="cs-CZ" sz="1600">
                <a:latin typeface="Arial" charset="0"/>
              </a:rPr>
              <a:t>ekaaluminium – gallium</a:t>
            </a:r>
          </a:p>
          <a:p>
            <a:pPr>
              <a:spcBef>
                <a:spcPct val="20000"/>
              </a:spcBef>
              <a:buFont typeface="Wingdings" pitchFamily="2" charset="2"/>
              <a:buNone/>
            </a:pPr>
            <a:r>
              <a:rPr lang="cs-CZ" altLang="cs-CZ" sz="1600">
                <a:latin typeface="Arial" charset="0"/>
              </a:rPr>
              <a:t>ekabór – scandium                       ekasalicium – germanium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9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495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495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49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49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49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49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49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49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49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449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49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49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49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9541" grpId="0"/>
      <p:bldP spid="449557" grpId="0" animBg="1"/>
      <p:bldP spid="449560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0563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50564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5. Periodická soustava prvků</a:t>
            </a:r>
          </a:p>
        </p:txBody>
      </p:sp>
      <p:sp>
        <p:nvSpPr>
          <p:cNvPr id="450573" name="Rectangle 13"/>
          <p:cNvSpPr>
            <a:spLocks noChangeArrowheads="1"/>
          </p:cNvSpPr>
          <p:nvPr/>
        </p:nvSpPr>
        <p:spPr bwMode="auto">
          <a:xfrm>
            <a:off x="179388" y="908050"/>
            <a:ext cx="874871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Hundova pravidla: pořadí zaplňování stavů se řídí součtem </a:t>
            </a:r>
            <a:r>
              <a:rPr lang="cs-CZ" altLang="cs-CZ" sz="1600" i="1"/>
              <a:t>n</a:t>
            </a:r>
            <a:r>
              <a:rPr lang="cs-CZ" altLang="cs-CZ" sz="1600"/>
              <a:t> + </a:t>
            </a:r>
            <a:r>
              <a:rPr lang="cs-CZ" altLang="cs-CZ" sz="1600" i="1"/>
              <a:t>l</a:t>
            </a:r>
            <a:r>
              <a:rPr lang="cs-CZ" altLang="cs-CZ" sz="1600"/>
              <a:t> </a:t>
            </a:r>
            <a:r>
              <a:rPr lang="cs-CZ" altLang="cs-CZ" sz="1600">
                <a:cs typeface="Times New Roman" pitchFamily="18" charset="0"/>
              </a:rPr>
              <a:t>, jsou-li 2 kombinace rovny,</a:t>
            </a:r>
            <a:r>
              <a:rPr lang="cs-CZ" altLang="cs-CZ" sz="1600"/>
              <a:t> </a:t>
            </a:r>
            <a:r>
              <a:rPr lang="cs-CZ" altLang="cs-CZ" sz="1600">
                <a:cs typeface="Times New Roman" pitchFamily="18" charset="0"/>
              </a:rPr>
              <a:t>přednost má kombinace s menším </a:t>
            </a:r>
            <a:r>
              <a:rPr lang="cs-CZ" altLang="cs-CZ" sz="1600" i="1">
                <a:cs typeface="Times New Roman" pitchFamily="18" charset="0"/>
              </a:rPr>
              <a:t>n</a:t>
            </a:r>
            <a:r>
              <a:rPr lang="cs-CZ" altLang="cs-CZ" sz="1600"/>
              <a:t>;</a:t>
            </a:r>
            <a:r>
              <a:rPr lang="cs-CZ" altLang="cs-CZ" sz="1600">
                <a:cs typeface="Times New Roman" pitchFamily="18" charset="0"/>
              </a:rPr>
              <a:t> pokud je to možné,</a:t>
            </a:r>
            <a:r>
              <a:rPr lang="cs-CZ" altLang="cs-CZ" sz="1600"/>
              <a:t> </a:t>
            </a:r>
            <a:r>
              <a:rPr lang="cs-CZ" altLang="cs-CZ" sz="1600">
                <a:cs typeface="Times New Roman" pitchFamily="18" charset="0"/>
              </a:rPr>
              <a:t> zaujímají elektrony stavy se stejným </a:t>
            </a:r>
            <a:r>
              <a:rPr lang="cs-CZ" altLang="cs-CZ" sz="1600" i="1"/>
              <a:t>m</a:t>
            </a:r>
            <a:r>
              <a:rPr lang="cs-CZ" altLang="cs-CZ" sz="1600" i="1" baseline="-25000"/>
              <a:t>s</a:t>
            </a:r>
            <a:endParaRPr lang="cs-CZ" altLang="cs-CZ" sz="1600"/>
          </a:p>
        </p:txBody>
      </p:sp>
      <p:sp>
        <p:nvSpPr>
          <p:cNvPr id="450577" name="Rectangle 17"/>
          <p:cNvSpPr>
            <a:spLocks noChangeArrowheads="1"/>
          </p:cNvSpPr>
          <p:nvPr/>
        </p:nvSpPr>
        <p:spPr bwMode="auto">
          <a:xfrm>
            <a:off x="179388" y="2171700"/>
            <a:ext cx="3952875" cy="4502150"/>
          </a:xfrm>
          <a:prstGeom prst="rect">
            <a:avLst/>
          </a:prstGeom>
          <a:solidFill>
            <a:schemeClr val="bg1"/>
          </a:solidFill>
          <a:ln w="9525">
            <a:solidFill>
              <a:srgbClr val="F4FA0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indent="180975" algn="l">
              <a:spcBef>
                <a:spcPct val="0"/>
              </a:spcBef>
              <a:tabLst>
                <a:tab pos="539750" algn="ctr"/>
                <a:tab pos="900113" algn="ctr"/>
                <a:tab pos="1260475" algn="ctr"/>
                <a:tab pos="1620838" algn="ctr"/>
                <a:tab pos="1981200" algn="ctr"/>
                <a:tab pos="2339975" algn="ctr"/>
                <a:tab pos="2700338" algn="ctr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1pPr>
            <a:lvl2pPr algn="l">
              <a:spcBef>
                <a:spcPct val="0"/>
              </a:spcBef>
              <a:tabLst>
                <a:tab pos="539750" algn="ctr"/>
                <a:tab pos="900113" algn="ctr"/>
                <a:tab pos="1260475" algn="ctr"/>
                <a:tab pos="1620838" algn="ctr"/>
                <a:tab pos="1981200" algn="ctr"/>
                <a:tab pos="2339975" algn="ctr"/>
                <a:tab pos="2700338" algn="ctr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2pPr>
            <a:lvl3pPr algn="l">
              <a:spcBef>
                <a:spcPct val="0"/>
              </a:spcBef>
              <a:tabLst>
                <a:tab pos="539750" algn="ctr"/>
                <a:tab pos="900113" algn="ctr"/>
                <a:tab pos="1260475" algn="ctr"/>
                <a:tab pos="1620838" algn="ctr"/>
                <a:tab pos="1981200" algn="ctr"/>
                <a:tab pos="2339975" algn="ctr"/>
                <a:tab pos="2700338" algn="ctr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3pPr>
            <a:lvl4pPr algn="l">
              <a:spcBef>
                <a:spcPct val="0"/>
              </a:spcBef>
              <a:tabLst>
                <a:tab pos="539750" algn="ctr"/>
                <a:tab pos="900113" algn="ctr"/>
                <a:tab pos="1260475" algn="ctr"/>
                <a:tab pos="1620838" algn="ctr"/>
                <a:tab pos="1981200" algn="ctr"/>
                <a:tab pos="2339975" algn="ctr"/>
                <a:tab pos="2700338" algn="ctr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4pPr>
            <a:lvl5pPr algn="l">
              <a:spcBef>
                <a:spcPct val="0"/>
              </a:spcBef>
              <a:tabLst>
                <a:tab pos="539750" algn="ctr"/>
                <a:tab pos="900113" algn="ctr"/>
                <a:tab pos="1260475" algn="ctr"/>
                <a:tab pos="1620838" algn="ctr"/>
                <a:tab pos="1981200" algn="ctr"/>
                <a:tab pos="2339975" algn="ctr"/>
                <a:tab pos="2700338" algn="ctr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tabLst>
                <a:tab pos="539750" algn="ctr"/>
                <a:tab pos="900113" algn="ctr"/>
                <a:tab pos="1260475" algn="ctr"/>
                <a:tab pos="1620838" algn="ctr"/>
                <a:tab pos="1981200" algn="ctr"/>
                <a:tab pos="2339975" algn="ctr"/>
                <a:tab pos="2700338" algn="ctr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tabLst>
                <a:tab pos="539750" algn="ctr"/>
                <a:tab pos="900113" algn="ctr"/>
                <a:tab pos="1260475" algn="ctr"/>
                <a:tab pos="1620838" algn="ctr"/>
                <a:tab pos="1981200" algn="ctr"/>
                <a:tab pos="2339975" algn="ctr"/>
                <a:tab pos="2700338" algn="ctr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tabLst>
                <a:tab pos="539750" algn="ctr"/>
                <a:tab pos="900113" algn="ctr"/>
                <a:tab pos="1260475" algn="ctr"/>
                <a:tab pos="1620838" algn="ctr"/>
                <a:tab pos="1981200" algn="ctr"/>
                <a:tab pos="2339975" algn="ctr"/>
                <a:tab pos="2700338" algn="ctr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tabLst>
                <a:tab pos="539750" algn="ctr"/>
                <a:tab pos="900113" algn="ctr"/>
                <a:tab pos="1260475" algn="ctr"/>
                <a:tab pos="1620838" algn="ctr"/>
                <a:tab pos="1981200" algn="ctr"/>
                <a:tab pos="2339975" algn="ctr"/>
                <a:tab pos="2700338" algn="ctr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1s						</a:t>
            </a:r>
            <a:r>
              <a:rPr lang="cs-CZ" altLang="cs-CZ" sz="1600">
                <a:solidFill>
                  <a:srgbClr val="F4FA08"/>
                </a:solidFill>
              </a:rPr>
              <a:t>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	1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2s					</a:t>
            </a:r>
            <a:r>
              <a:rPr lang="cs-CZ" altLang="cs-CZ" sz="1600">
                <a:solidFill>
                  <a:srgbClr val="F4FA08"/>
                </a:solidFill>
              </a:rPr>
              <a:t>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	2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2p		3s				</a:t>
            </a:r>
            <a:r>
              <a:rPr lang="cs-CZ" altLang="cs-CZ" sz="1600">
                <a:solidFill>
                  <a:srgbClr val="F4FA08"/>
                </a:solidFill>
              </a:rPr>
              <a:t>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	3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3p		4s			</a:t>
            </a:r>
            <a:r>
              <a:rPr lang="cs-CZ" altLang="cs-CZ" sz="1600">
                <a:solidFill>
                  <a:srgbClr val="F4FA08"/>
                </a:solidFill>
              </a:rPr>
              <a:t>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	4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3d		4p		5s			</a:t>
            </a:r>
            <a:r>
              <a:rPr lang="cs-CZ" altLang="cs-CZ" sz="1600">
                <a:solidFill>
                  <a:srgbClr val="F4FA08"/>
                </a:solidFill>
              </a:rPr>
              <a:t>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5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4d		5p		6s		</a:t>
            </a:r>
            <a:r>
              <a:rPr lang="cs-CZ" altLang="cs-CZ" sz="1600">
                <a:solidFill>
                  <a:srgbClr val="F4FA08"/>
                </a:solidFill>
              </a:rPr>
              <a:t>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6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4f		5d		6p		7s		</a:t>
            </a:r>
            <a:r>
              <a:rPr lang="cs-CZ" altLang="cs-CZ" sz="1600">
                <a:solidFill>
                  <a:srgbClr val="F4FA08"/>
                </a:solidFill>
              </a:rPr>
              <a:t>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7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5f		6d		7p		8s	8</a:t>
            </a:r>
            <a:endParaRPr lang="cs-CZ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endParaRPr lang="cs-CZ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1s	</a:t>
            </a:r>
            <a:r>
              <a:rPr lang="cs-CZ" altLang="cs-CZ" sz="1600">
                <a:solidFill>
                  <a:srgbClr val="F4FA08"/>
                </a:solidFill>
              </a:rPr>
              <a:t>			 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2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2s, 2p	</a:t>
            </a:r>
            <a:r>
              <a:rPr lang="cs-CZ" altLang="cs-CZ" sz="1600">
                <a:solidFill>
                  <a:srgbClr val="F4FA08"/>
                </a:solidFill>
              </a:rPr>
              <a:t>		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2 + 6 = 8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3s, 3p	</a:t>
            </a:r>
            <a:r>
              <a:rPr lang="cs-CZ" altLang="cs-CZ" sz="1600">
                <a:solidFill>
                  <a:srgbClr val="F4FA08"/>
                </a:solidFill>
              </a:rPr>
              <a:t>		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2 + 6 = 8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4s, 3d, 4p</a:t>
            </a:r>
            <a:r>
              <a:rPr lang="cs-CZ" altLang="cs-CZ" sz="1600">
                <a:solidFill>
                  <a:srgbClr val="F4FA08"/>
                </a:solidFill>
              </a:rPr>
              <a:t>	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2 +10 + 6 = 18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5s, 4d, 5p</a:t>
            </a:r>
            <a:r>
              <a:rPr lang="cs-CZ" altLang="cs-CZ" sz="1600">
                <a:solidFill>
                  <a:srgbClr val="F4FA08"/>
                </a:solidFill>
              </a:rPr>
              <a:t>	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	2 +10 + 6 = 18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6s, 4f, 5d, 6p	</a:t>
            </a:r>
            <a:r>
              <a:rPr lang="cs-CZ" altLang="cs-CZ" sz="1600">
                <a:solidFill>
                  <a:srgbClr val="F4FA08"/>
                </a:solidFill>
              </a:rPr>
              <a:t>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2 +14 +10 + 6 = 32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7s, 5f, 6d, 7p	</a:t>
            </a:r>
            <a:r>
              <a:rPr lang="cs-CZ" altLang="cs-CZ" sz="1600">
                <a:solidFill>
                  <a:srgbClr val="F4FA08"/>
                </a:solidFill>
              </a:rPr>
              <a:t>	</a:t>
            </a:r>
            <a:r>
              <a:rPr lang="en-US" altLang="cs-CZ" sz="1600">
                <a:solidFill>
                  <a:srgbClr val="F4FA08"/>
                </a:solidFill>
                <a:cs typeface="Times New Roman" pitchFamily="18" charset="0"/>
              </a:rPr>
              <a:t>2 +14 +10 + 6 = 32</a:t>
            </a:r>
            <a:endParaRPr lang="en-US" altLang="cs-CZ" sz="1600">
              <a:solidFill>
                <a:srgbClr val="F4FA08"/>
              </a:solidFill>
            </a:endParaRPr>
          </a:p>
          <a:p>
            <a:pPr eaLnBrk="0" hangingPunct="0">
              <a:buClrTx/>
              <a:buSzTx/>
              <a:buFontTx/>
              <a:buNone/>
            </a:pPr>
            <a:endParaRPr lang="en-US" altLang="cs-CZ" sz="1600">
              <a:solidFill>
                <a:srgbClr val="F4FA08"/>
              </a:solidFill>
            </a:endParaRPr>
          </a:p>
        </p:txBody>
      </p:sp>
      <p:pic>
        <p:nvPicPr>
          <p:cNvPr id="450579" name="Picture 19" descr="periodic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1628775"/>
            <a:ext cx="4787900" cy="2563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0580" name="Rectangle 20"/>
          <p:cNvSpPr>
            <a:spLocks noChangeArrowheads="1"/>
          </p:cNvSpPr>
          <p:nvPr/>
        </p:nvSpPr>
        <p:spPr bwMode="auto">
          <a:xfrm>
            <a:off x="4356100" y="4641850"/>
            <a:ext cx="4464050" cy="204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algn="l">
              <a:spcBef>
                <a:spcPct val="0"/>
              </a:spcBef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1pPr>
            <a:lvl2pPr algn="l">
              <a:spcBef>
                <a:spcPct val="0"/>
              </a:spcBef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2pPr>
            <a:lvl3pPr algn="l">
              <a:spcBef>
                <a:spcPct val="0"/>
              </a:spcBef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3pPr>
            <a:lvl4pPr algn="l">
              <a:spcBef>
                <a:spcPct val="0"/>
              </a:spcBef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4pPr>
            <a:lvl5pPr algn="l">
              <a:spcBef>
                <a:spcPct val="0"/>
              </a:spcBef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20000"/>
              </a:spcBef>
              <a:buFont typeface="Wingdings" pitchFamily="2" charset="2"/>
              <a:buNone/>
            </a:pPr>
            <a:r>
              <a:rPr lang="cs-CZ" altLang="cs-CZ" sz="1600">
                <a:latin typeface="Arial" charset="0"/>
              </a:rPr>
              <a:t>valenční sféra, valenční elektrony: 	chemické vlastnosti </a:t>
            </a:r>
          </a:p>
          <a:p>
            <a:pPr>
              <a:spcBef>
                <a:spcPct val="20000"/>
              </a:spcBef>
              <a:buFont typeface="Wingdings" pitchFamily="2" charset="2"/>
              <a:buNone/>
            </a:pPr>
            <a:r>
              <a:rPr lang="cs-CZ" altLang="cs-CZ" sz="1600">
                <a:latin typeface="Arial" charset="0"/>
              </a:rPr>
              <a:t>elektronový oktet sp: netečné plyny</a:t>
            </a:r>
          </a:p>
          <a:p>
            <a:pPr>
              <a:spcBef>
                <a:spcPct val="20000"/>
              </a:spcBef>
              <a:buFont typeface="Wingdings" pitchFamily="2" charset="2"/>
              <a:buNone/>
            </a:pPr>
            <a:r>
              <a:rPr lang="cs-CZ" altLang="cs-CZ" sz="1600">
                <a:latin typeface="Arial" charset="0"/>
              </a:rPr>
              <a:t>alkalické kovy</a:t>
            </a:r>
          </a:p>
          <a:p>
            <a:pPr>
              <a:spcBef>
                <a:spcPct val="20000"/>
              </a:spcBef>
              <a:buFont typeface="Wingdings" pitchFamily="2" charset="2"/>
              <a:buNone/>
            </a:pPr>
            <a:r>
              <a:rPr lang="cs-CZ" altLang="cs-CZ" sz="1600">
                <a:latin typeface="Arial" charset="0"/>
              </a:rPr>
              <a:t>halogeny</a:t>
            </a:r>
          </a:p>
          <a:p>
            <a:pPr>
              <a:spcBef>
                <a:spcPct val="20000"/>
              </a:spcBef>
              <a:buFont typeface="Wingdings" pitchFamily="2" charset="2"/>
              <a:buNone/>
            </a:pPr>
            <a:r>
              <a:rPr lang="cs-CZ" altLang="cs-CZ" sz="1600">
                <a:latin typeface="Arial" charset="0"/>
              </a:rPr>
              <a:t>lanthanoidy</a:t>
            </a:r>
          </a:p>
          <a:p>
            <a:pPr>
              <a:spcBef>
                <a:spcPct val="20000"/>
              </a:spcBef>
              <a:buFont typeface="Wingdings" pitchFamily="2" charset="2"/>
              <a:buNone/>
            </a:pPr>
            <a:r>
              <a:rPr lang="cs-CZ" altLang="cs-CZ" sz="1600">
                <a:latin typeface="Arial" charset="0"/>
              </a:rPr>
              <a:t>aktinoidy</a:t>
            </a:r>
          </a:p>
        </p:txBody>
      </p:sp>
      <p:graphicFrame>
        <p:nvGraphicFramePr>
          <p:cNvPr id="450581" name="Object 21"/>
          <p:cNvGraphicFramePr>
            <a:graphicFrameLocks noChangeAspect="1"/>
          </p:cNvGraphicFramePr>
          <p:nvPr/>
        </p:nvGraphicFramePr>
        <p:xfrm>
          <a:off x="5651500" y="6105525"/>
          <a:ext cx="12446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00" name="Equation" r:id="rId4" imgW="1244520" imgH="291960" progId="Equation.DSMT4">
                  <p:embed/>
                </p:oleObj>
              </mc:Choice>
              <mc:Fallback>
                <p:oleObj name="Equation" r:id="rId4" imgW="1244520" imgH="291960" progId="Equation.DSMT4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1500" y="6105525"/>
                        <a:ext cx="12446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583" name="Object 23"/>
          <p:cNvGraphicFramePr>
            <a:graphicFrameLocks noChangeAspect="1"/>
          </p:cNvGraphicFramePr>
          <p:nvPr/>
        </p:nvGraphicFramePr>
        <p:xfrm>
          <a:off x="5445125" y="6423025"/>
          <a:ext cx="14224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01" name="Equation" r:id="rId6" imgW="1422360" imgH="291960" progId="Equation.DSMT4">
                  <p:embed/>
                </p:oleObj>
              </mc:Choice>
              <mc:Fallback>
                <p:oleObj name="Equation" r:id="rId6" imgW="1422360" imgH="291960" progId="Equation.DSMT4">
                  <p:embed/>
                  <p:pic>
                    <p:nvPicPr>
                      <p:cNvPr id="0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45125" y="6423025"/>
                        <a:ext cx="14224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50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50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50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50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505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505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50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50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450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50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573" grpId="0"/>
      <p:bldP spid="450577" grpId="0" animBg="1"/>
      <p:bldP spid="45058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0" y="0"/>
            <a:ext cx="3810000" cy="655638"/>
          </a:xfrm>
        </p:spPr>
        <p:txBody>
          <a:bodyPr/>
          <a:lstStyle/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lang="cs-CZ" altLang="cs-CZ" sz="2400">
                <a:solidFill>
                  <a:srgbClr val="FFFF00"/>
                </a:solidFill>
              </a:rPr>
              <a:t>1. 2. První modely atomu</a:t>
            </a:r>
          </a:p>
        </p:txBody>
      </p:sp>
      <p:sp>
        <p:nvSpPr>
          <p:cNvPr id="381955" name="Rectangle 3"/>
          <p:cNvSpPr>
            <a:spLocks noChangeArrowheads="1"/>
          </p:cNvSpPr>
          <p:nvPr/>
        </p:nvSpPr>
        <p:spPr bwMode="auto">
          <a:xfrm>
            <a:off x="457200" y="476250"/>
            <a:ext cx="82296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32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8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4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sz="2000"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Char char="§"/>
            </a:pPr>
            <a:r>
              <a:rPr kumimoji="0" lang="cs-CZ" altLang="cs-CZ" sz="1800"/>
              <a:t>1898 – pudinkový model atomu: J. J. Thomson</a:t>
            </a:r>
          </a:p>
        </p:txBody>
      </p:sp>
      <p:sp>
        <p:nvSpPr>
          <p:cNvPr id="381957" name="Text Box 5"/>
          <p:cNvSpPr txBox="1">
            <a:spLocks noChangeArrowheads="1"/>
          </p:cNvSpPr>
          <p:nvPr/>
        </p:nvSpPr>
        <p:spPr bwMode="auto">
          <a:xfrm>
            <a:off x="0" y="6021388"/>
            <a:ext cx="48593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/>
              <a:t>J. J. Thomson  (1856-1940)</a:t>
            </a:r>
          </a:p>
        </p:txBody>
      </p:sp>
      <p:pic>
        <p:nvPicPr>
          <p:cNvPr id="381967" name="Picture 15" descr="jjequip1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967038"/>
            <a:ext cx="3992563" cy="3054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1975" name="Picture 23" descr="PlumPudding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148263" y="2781300"/>
            <a:ext cx="3333750" cy="333375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819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81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381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381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381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819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819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81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1955" grpId="0" build="p" autoUpdateAnimBg="0"/>
      <p:bldP spid="381957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31" name="Rectangle 23"/>
          <p:cNvSpPr>
            <a:spLocks noChangeArrowheads="1"/>
          </p:cNvSpPr>
          <p:nvPr/>
        </p:nvSpPr>
        <p:spPr bwMode="auto">
          <a:xfrm>
            <a:off x="179388" y="2205038"/>
            <a:ext cx="6696075" cy="44656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261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2611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52612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6. Vektorový model atomu</a:t>
            </a:r>
          </a:p>
        </p:txBody>
      </p:sp>
      <p:sp>
        <p:nvSpPr>
          <p:cNvPr id="452613" name="Rectangle 5"/>
          <p:cNvSpPr>
            <a:spLocks noChangeArrowheads="1"/>
          </p:cNvSpPr>
          <p:nvPr/>
        </p:nvSpPr>
        <p:spPr bwMode="auto">
          <a:xfrm>
            <a:off x="179388" y="765175"/>
            <a:ext cx="874871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zabývá se energií elektronového obalu pro atomy s více elektrony bez ohledu na velikosti jednotlivých kvantových čísel elektronů</a:t>
            </a:r>
          </a:p>
        </p:txBody>
      </p:sp>
      <p:sp>
        <p:nvSpPr>
          <p:cNvPr id="452622" name="Oval 14"/>
          <p:cNvSpPr>
            <a:spLocks noChangeArrowheads="1"/>
          </p:cNvSpPr>
          <p:nvPr/>
        </p:nvSpPr>
        <p:spPr bwMode="auto">
          <a:xfrm>
            <a:off x="1712913" y="4121150"/>
            <a:ext cx="3411537" cy="842963"/>
          </a:xfrm>
          <a:prstGeom prst="ellipse">
            <a:avLst/>
          </a:prstGeom>
          <a:gradFill rotWithShape="1">
            <a:gsLst>
              <a:gs pos="0">
                <a:srgbClr val="FFFF00">
                  <a:alpha val="49001"/>
                </a:srgbClr>
              </a:gs>
              <a:gs pos="100000">
                <a:srgbClr val="FFFF00">
                  <a:gamma/>
                  <a:shade val="46275"/>
                  <a:invGamma/>
                  <a:alpha val="6000"/>
                </a:srgbClr>
              </a:gs>
            </a:gsLst>
            <a:lin ang="5400000" scaled="1"/>
          </a:gradFill>
          <a:ln w="9525">
            <a:round/>
            <a:headEnd/>
            <a:tailEnd/>
          </a:ln>
          <a:effectLst/>
          <a:scene3d>
            <a:camera prst="legacyPerspectiveBottom"/>
            <a:lightRig rig="legacyFlat3" dir="b"/>
          </a:scene3d>
          <a:sp3d extrusionH="121893000" prstMaterial="legacyMatte">
            <a:bevelT w="13500" h="13500" prst="angle"/>
            <a:bevelB w="13500" h="13500" prst="angle"/>
            <a:extrusionClr>
              <a:srgbClr val="FFFF99"/>
            </a:extrusion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flatTx/>
          </a:bodyPr>
          <a:lstStyle/>
          <a:p>
            <a:endParaRPr lang="cs-CZ"/>
          </a:p>
        </p:txBody>
      </p:sp>
      <p:sp>
        <p:nvSpPr>
          <p:cNvPr id="452620" name="Line 12"/>
          <p:cNvSpPr>
            <a:spLocks noChangeShapeType="1"/>
          </p:cNvSpPr>
          <p:nvPr/>
        </p:nvSpPr>
        <p:spPr bwMode="auto">
          <a:xfrm flipV="1">
            <a:off x="3419475" y="4591050"/>
            <a:ext cx="1714500" cy="161925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2628" name="Oval 20"/>
          <p:cNvSpPr>
            <a:spLocks noChangeArrowheads="1"/>
          </p:cNvSpPr>
          <p:nvPr/>
        </p:nvSpPr>
        <p:spPr bwMode="auto">
          <a:xfrm>
            <a:off x="4648200" y="3089275"/>
            <a:ext cx="996950" cy="296863"/>
          </a:xfrm>
          <a:prstGeom prst="ellipse">
            <a:avLst/>
          </a:prstGeom>
          <a:gradFill rotWithShape="1">
            <a:gsLst>
              <a:gs pos="0">
                <a:srgbClr val="FF0000"/>
              </a:gs>
              <a:gs pos="100000">
                <a:srgbClr val="FF0000">
                  <a:gamma/>
                  <a:shade val="46275"/>
                  <a:invGamma/>
                  <a:alpha val="11000"/>
                </a:srgbClr>
              </a:gs>
            </a:gsLst>
            <a:lin ang="5400000" scaled="1"/>
          </a:gradFill>
          <a:ln w="9525">
            <a:round/>
            <a:headEnd/>
            <a:tailEnd/>
          </a:ln>
          <a:effectLst/>
          <a:scene3d>
            <a:camera prst="legacyPerspectiveBottom"/>
            <a:lightRig rig="legacyFlat3" dir="b"/>
          </a:scene3d>
          <a:sp3d extrusionH="121893000" prstMaterial="legacyPlastic">
            <a:bevelT w="13500" h="13500" prst="angle"/>
            <a:bevelB w="13500" h="13500" prst="angle"/>
            <a:extrusionClr>
              <a:srgbClr val="FF0000"/>
            </a:extrusion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flatTx/>
          </a:bodyPr>
          <a:lstStyle/>
          <a:p>
            <a:endParaRPr lang="cs-CZ"/>
          </a:p>
        </p:txBody>
      </p:sp>
      <p:sp>
        <p:nvSpPr>
          <p:cNvPr id="452627" name="Oval 19"/>
          <p:cNvSpPr>
            <a:spLocks noChangeArrowheads="1"/>
          </p:cNvSpPr>
          <p:nvPr/>
        </p:nvSpPr>
        <p:spPr bwMode="auto">
          <a:xfrm>
            <a:off x="1184275" y="2825750"/>
            <a:ext cx="4467225" cy="863600"/>
          </a:xfrm>
          <a:prstGeom prst="ellipse">
            <a:avLst/>
          </a:prstGeom>
          <a:gradFill rotWithShape="1">
            <a:gsLst>
              <a:gs pos="0">
                <a:srgbClr val="FF9900"/>
              </a:gs>
              <a:gs pos="100000">
                <a:srgbClr val="FFFFFF">
                  <a:alpha val="0"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2626" name="Oval 18"/>
          <p:cNvSpPr>
            <a:spLocks noChangeArrowheads="1"/>
          </p:cNvSpPr>
          <p:nvPr/>
        </p:nvSpPr>
        <p:spPr bwMode="auto">
          <a:xfrm>
            <a:off x="2195513" y="2968625"/>
            <a:ext cx="2447925" cy="5048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2619" name="Line 11"/>
          <p:cNvSpPr>
            <a:spLocks noChangeShapeType="1"/>
          </p:cNvSpPr>
          <p:nvPr/>
        </p:nvSpPr>
        <p:spPr bwMode="auto">
          <a:xfrm>
            <a:off x="3419475" y="2679700"/>
            <a:ext cx="0" cy="37465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2636" name="Rectangle 28"/>
          <p:cNvSpPr>
            <a:spLocks noChangeArrowheads="1"/>
          </p:cNvSpPr>
          <p:nvPr/>
        </p:nvSpPr>
        <p:spPr bwMode="auto">
          <a:xfrm>
            <a:off x="14288" y="1412875"/>
            <a:ext cx="901541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Základní myšlenka:  1 elektron má 2 momenty hybnosti, které nejsou dokonale poznatelné, můžeme určit jen velikost a jednu složku. Součet těchto vektorů by byl „rozmazán“ daleko více než kterýkoli z původních vektorů.</a:t>
            </a:r>
          </a:p>
        </p:txBody>
      </p:sp>
      <p:graphicFrame>
        <p:nvGraphicFramePr>
          <p:cNvPr id="452633" name="Object 25"/>
          <p:cNvGraphicFramePr>
            <a:graphicFrameLocks noChangeAspect="1"/>
          </p:cNvGraphicFramePr>
          <p:nvPr/>
        </p:nvGraphicFramePr>
        <p:xfrm>
          <a:off x="4643438" y="5272088"/>
          <a:ext cx="1778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682" name="Equation" r:id="rId3" imgW="177480" imgH="279360" progId="Equation.DSMT4">
                  <p:embed/>
                </p:oleObj>
              </mc:Choice>
              <mc:Fallback>
                <p:oleObj name="Equation" r:id="rId3" imgW="177480" imgH="279360" progId="Equation.DSMT4">
                  <p:embed/>
                  <p:pic>
                    <p:nvPicPr>
                      <p:cNvPr id="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3438" y="5272088"/>
                        <a:ext cx="1778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2634" name="Object 26"/>
          <p:cNvGraphicFramePr>
            <a:graphicFrameLocks noChangeAspect="1"/>
          </p:cNvGraphicFramePr>
          <p:nvPr/>
        </p:nvGraphicFramePr>
        <p:xfrm>
          <a:off x="5502275" y="3970338"/>
          <a:ext cx="1905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683" name="Equation" r:id="rId5" imgW="190440" imgH="291960" progId="Equation.DSMT4">
                  <p:embed/>
                </p:oleObj>
              </mc:Choice>
              <mc:Fallback>
                <p:oleObj name="Equation" r:id="rId5" imgW="190440" imgH="291960" progId="Equation.DSMT4">
                  <p:embed/>
                  <p:pic>
                    <p:nvPicPr>
                      <p:cNvPr id="0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02275" y="3970338"/>
                        <a:ext cx="1905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2635" name="Object 27"/>
          <p:cNvGraphicFramePr>
            <a:graphicFrameLocks noChangeAspect="1"/>
          </p:cNvGraphicFramePr>
          <p:nvPr/>
        </p:nvGraphicFramePr>
        <p:xfrm>
          <a:off x="4356100" y="4437063"/>
          <a:ext cx="1905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684" name="Equation" r:id="rId7" imgW="190440" imgH="291960" progId="Equation.DSMT4">
                  <p:embed/>
                </p:oleObj>
              </mc:Choice>
              <mc:Fallback>
                <p:oleObj name="Equation" r:id="rId7" imgW="190440" imgH="291960" progId="Equation.DSMT4">
                  <p:embed/>
                  <p:pic>
                    <p:nvPicPr>
                      <p:cNvPr id="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56100" y="4437063"/>
                        <a:ext cx="1905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2638" name="AutoShape 30"/>
          <p:cNvSpPr>
            <a:spLocks/>
          </p:cNvSpPr>
          <p:nvPr/>
        </p:nvSpPr>
        <p:spPr bwMode="auto">
          <a:xfrm>
            <a:off x="3203575" y="4581525"/>
            <a:ext cx="144463" cy="1655763"/>
          </a:xfrm>
          <a:prstGeom prst="leftBrace">
            <a:avLst>
              <a:gd name="adj1" fmla="val 95513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52639" name="Object 31"/>
          <p:cNvGraphicFramePr>
            <a:graphicFrameLocks noChangeAspect="1"/>
          </p:cNvGraphicFramePr>
          <p:nvPr/>
        </p:nvGraphicFramePr>
        <p:xfrm>
          <a:off x="2884488" y="5151438"/>
          <a:ext cx="2413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685" name="Equation" r:id="rId9" imgW="241200" imgH="291960" progId="Equation.DSMT4">
                  <p:embed/>
                </p:oleObj>
              </mc:Choice>
              <mc:Fallback>
                <p:oleObj name="Equation" r:id="rId9" imgW="241200" imgH="291960" progId="Equation.DSMT4">
                  <p:embed/>
                  <p:pic>
                    <p:nvPicPr>
                      <p:cNvPr id="0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84488" y="5151438"/>
                        <a:ext cx="2413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2640" name="Object 32"/>
          <p:cNvGraphicFramePr>
            <a:graphicFrameLocks noChangeAspect="1"/>
          </p:cNvGraphicFramePr>
          <p:nvPr/>
        </p:nvGraphicFramePr>
        <p:xfrm>
          <a:off x="4643438" y="3644900"/>
          <a:ext cx="2667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686" name="Equation" r:id="rId11" imgW="266400" imgH="291960" progId="Equation.DSMT4">
                  <p:embed/>
                </p:oleObj>
              </mc:Choice>
              <mc:Fallback>
                <p:oleObj name="Equation" r:id="rId11" imgW="266400" imgH="291960" progId="Equation.DSMT4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3438" y="3644900"/>
                        <a:ext cx="2667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2641" name="AutoShape 33"/>
          <p:cNvSpPr>
            <a:spLocks/>
          </p:cNvSpPr>
          <p:nvPr/>
        </p:nvSpPr>
        <p:spPr bwMode="auto">
          <a:xfrm>
            <a:off x="4889500" y="3313113"/>
            <a:ext cx="215900" cy="1295400"/>
          </a:xfrm>
          <a:prstGeom prst="leftBrace">
            <a:avLst>
              <a:gd name="adj1" fmla="val 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2621" name="Line 13"/>
          <p:cNvSpPr>
            <a:spLocks noChangeShapeType="1"/>
          </p:cNvSpPr>
          <p:nvPr/>
        </p:nvSpPr>
        <p:spPr bwMode="auto">
          <a:xfrm flipV="1">
            <a:off x="5148263" y="3268663"/>
            <a:ext cx="498475" cy="1355725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2629" name="Line 21"/>
          <p:cNvSpPr>
            <a:spLocks noChangeShapeType="1"/>
          </p:cNvSpPr>
          <p:nvPr/>
        </p:nvSpPr>
        <p:spPr bwMode="auto">
          <a:xfrm flipV="1">
            <a:off x="3419475" y="3284538"/>
            <a:ext cx="2232025" cy="2924175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52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52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52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52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52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52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2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2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452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452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452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52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52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52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52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452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452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452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2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52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52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52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452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2" dur="500"/>
                                        <p:tgtEl>
                                          <p:spTgt spid="452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2631" grpId="0" animBg="1"/>
      <p:bldP spid="452613" grpId="0"/>
      <p:bldP spid="452622" grpId="0" animBg="1"/>
      <p:bldP spid="452620" grpId="0" animBg="1"/>
      <p:bldP spid="452628" grpId="0" animBg="1"/>
      <p:bldP spid="452627" grpId="0" animBg="1"/>
      <p:bldP spid="452626" grpId="0" animBg="1"/>
      <p:bldP spid="452619" grpId="0" animBg="1"/>
      <p:bldP spid="452636" grpId="0"/>
      <p:bldP spid="452638" grpId="0" animBg="1"/>
      <p:bldP spid="452641" grpId="0" animBg="1"/>
      <p:bldP spid="452621" grpId="0" animBg="1"/>
      <p:bldP spid="452629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3635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53636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6. Vektorový model atomu</a:t>
            </a:r>
          </a:p>
        </p:txBody>
      </p:sp>
      <p:sp>
        <p:nvSpPr>
          <p:cNvPr id="453637" name="Rectangle 5"/>
          <p:cNvSpPr>
            <a:spLocks noChangeArrowheads="1"/>
          </p:cNvSpPr>
          <p:nvPr/>
        </p:nvSpPr>
        <p:spPr bwMode="auto">
          <a:xfrm>
            <a:off x="0" y="887413"/>
            <a:ext cx="8964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Celkový (úhrnný) moment hybnosti musí být kvantován jako každý jiný moment hybnosti: </a:t>
            </a:r>
          </a:p>
        </p:txBody>
      </p:sp>
      <p:graphicFrame>
        <p:nvGraphicFramePr>
          <p:cNvPr id="453656" name="Object 24"/>
          <p:cNvGraphicFramePr>
            <a:graphicFrameLocks noChangeAspect="1"/>
          </p:cNvGraphicFramePr>
          <p:nvPr/>
        </p:nvGraphicFramePr>
        <p:xfrm>
          <a:off x="2843213" y="1412875"/>
          <a:ext cx="32131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3687" name="Equation" r:id="rId3" imgW="3213000" imgH="419040" progId="Equation.DSMT4">
                  <p:embed/>
                </p:oleObj>
              </mc:Choice>
              <mc:Fallback>
                <p:oleObj name="Equation" r:id="rId3" imgW="3213000" imgH="419040" progId="Equation.DSMT4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3213" y="1412875"/>
                        <a:ext cx="32131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3657" name="Rectangle 25"/>
          <p:cNvSpPr>
            <a:spLocks noChangeArrowheads="1"/>
          </p:cNvSpPr>
          <p:nvPr/>
        </p:nvSpPr>
        <p:spPr bwMode="auto">
          <a:xfrm>
            <a:off x="0" y="1793875"/>
            <a:ext cx="896461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Velikost orbitálního momentu hybnosti je dána kvantovým číslem </a:t>
            </a:r>
            <a:r>
              <a:rPr lang="cs-CZ" altLang="cs-CZ" sz="1600" i="1"/>
              <a:t>l</a:t>
            </a:r>
            <a:r>
              <a:rPr lang="cs-CZ" altLang="cs-CZ" sz="1600"/>
              <a:t>, spinový může vůči němu zaujímat dva různé směry. Kvantové číslo </a:t>
            </a:r>
            <a:r>
              <a:rPr lang="cs-CZ" altLang="cs-CZ" sz="1600" i="1"/>
              <a:t>j</a:t>
            </a:r>
            <a:r>
              <a:rPr lang="cs-CZ" altLang="cs-CZ" sz="1600"/>
              <a:t> proto nabývá nejvýše dvou hodnot:</a:t>
            </a:r>
          </a:p>
        </p:txBody>
      </p:sp>
      <p:graphicFrame>
        <p:nvGraphicFramePr>
          <p:cNvPr id="453658" name="Object 26"/>
          <p:cNvGraphicFramePr>
            <a:graphicFrameLocks noChangeAspect="1"/>
          </p:cNvGraphicFramePr>
          <p:nvPr/>
        </p:nvGraphicFramePr>
        <p:xfrm>
          <a:off x="2124075" y="2492375"/>
          <a:ext cx="47244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3688" name="Equation" r:id="rId5" imgW="4724280" imgH="647640" progId="Equation.DSMT4">
                  <p:embed/>
                </p:oleObj>
              </mc:Choice>
              <mc:Fallback>
                <p:oleObj name="Equation" r:id="rId5" imgW="4724280" imgH="647640" progId="Equation.DSMT4">
                  <p:embed/>
                  <p:pic>
                    <p:nvPicPr>
                      <p:cNvPr id="0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24075" y="2492375"/>
                        <a:ext cx="47244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3659" name="Rectangle 27"/>
          <p:cNvSpPr>
            <a:spLocks noChangeArrowheads="1"/>
          </p:cNvSpPr>
          <p:nvPr/>
        </p:nvSpPr>
        <p:spPr bwMode="auto">
          <a:xfrm>
            <a:off x="0" y="3141663"/>
            <a:ext cx="8964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Kvantové číslo </a:t>
            </a:r>
            <a:r>
              <a:rPr lang="cs-CZ" altLang="cs-CZ" sz="1600" i="1"/>
              <a:t>m</a:t>
            </a:r>
            <a:r>
              <a:rPr lang="cs-CZ" altLang="cs-CZ" sz="1600" i="1" baseline="-25000"/>
              <a:t>j</a:t>
            </a:r>
            <a:r>
              <a:rPr lang="cs-CZ" altLang="cs-CZ" sz="1600"/>
              <a:t> pak může nabývat 2</a:t>
            </a:r>
            <a:r>
              <a:rPr lang="cs-CZ" altLang="cs-CZ" sz="1600" i="1"/>
              <a:t>j </a:t>
            </a:r>
            <a:r>
              <a:rPr lang="cs-CZ" altLang="cs-CZ" sz="1600"/>
              <a:t>+ 1 hodnot: </a:t>
            </a:r>
          </a:p>
        </p:txBody>
      </p:sp>
      <p:graphicFrame>
        <p:nvGraphicFramePr>
          <p:cNvPr id="453660" name="Object 28"/>
          <p:cNvGraphicFramePr>
            <a:graphicFrameLocks noChangeAspect="1"/>
          </p:cNvGraphicFramePr>
          <p:nvPr/>
        </p:nvGraphicFramePr>
        <p:xfrm>
          <a:off x="2635250" y="3683000"/>
          <a:ext cx="35560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3689" name="Equation" r:id="rId7" imgW="3555720" imgH="571320" progId="Equation.DSMT4">
                  <p:embed/>
                </p:oleObj>
              </mc:Choice>
              <mc:Fallback>
                <p:oleObj name="Equation" r:id="rId7" imgW="3555720" imgH="571320" progId="Equation.DSMT4">
                  <p:embed/>
                  <p:pic>
                    <p:nvPicPr>
                      <p:cNvPr id="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35250" y="3683000"/>
                        <a:ext cx="35560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3661" name="Line 29"/>
          <p:cNvSpPr>
            <a:spLocks noChangeShapeType="1"/>
          </p:cNvSpPr>
          <p:nvPr/>
        </p:nvSpPr>
        <p:spPr bwMode="auto">
          <a:xfrm>
            <a:off x="0" y="4365625"/>
            <a:ext cx="9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3662" name="Rectangle 30"/>
          <p:cNvSpPr>
            <a:spLocks noChangeArrowheads="1"/>
          </p:cNvSpPr>
          <p:nvPr/>
        </p:nvSpPr>
        <p:spPr bwMode="auto">
          <a:xfrm>
            <a:off x="0" y="4581525"/>
            <a:ext cx="8964613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Pro </a:t>
            </a:r>
            <a:r>
              <a:rPr lang="cs-CZ" altLang="cs-CZ" sz="1600" i="1"/>
              <a:t>N</a:t>
            </a:r>
            <a:r>
              <a:rPr lang="cs-CZ" altLang="cs-CZ" sz="1600"/>
              <a:t> elektronů je zavedení celkového momentu hybnosti všech elektronů ještě významnější, protože změna energie elektronového obalu závisí na změnách celého obalu. Při určování celkového momentu hybnosti elektronového obalu je vzhledem k neurčitosti možné použít dvou postupů: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536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36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53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536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536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53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536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536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53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53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53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53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536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536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53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536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536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53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3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3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453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3637" grpId="0"/>
      <p:bldP spid="453657" grpId="0"/>
      <p:bldP spid="453659" grpId="0"/>
      <p:bldP spid="453661" grpId="0" animBg="1"/>
      <p:bldP spid="453662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4659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54660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6. Vektorový model atomu</a:t>
            </a:r>
          </a:p>
        </p:txBody>
      </p:sp>
      <p:sp>
        <p:nvSpPr>
          <p:cNvPr id="454661" name="Rectangle 5"/>
          <p:cNvSpPr>
            <a:spLocks noChangeArrowheads="1"/>
          </p:cNvSpPr>
          <p:nvPr/>
        </p:nvSpPr>
        <p:spPr bwMode="auto">
          <a:xfrm>
            <a:off x="250825" y="836613"/>
            <a:ext cx="55086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Pro lehčí atomy je vhodnější způsob označovaný </a:t>
            </a:r>
            <a:r>
              <a:rPr lang="cs-CZ" altLang="cs-CZ" sz="2000"/>
              <a:t>LS</a:t>
            </a:r>
            <a:r>
              <a:rPr lang="cs-CZ" altLang="cs-CZ" sz="1600"/>
              <a:t>:</a:t>
            </a:r>
          </a:p>
        </p:txBody>
      </p:sp>
      <p:graphicFrame>
        <p:nvGraphicFramePr>
          <p:cNvPr id="454662" name="Object 6"/>
          <p:cNvGraphicFramePr>
            <a:graphicFrameLocks noChangeAspect="1"/>
          </p:cNvGraphicFramePr>
          <p:nvPr/>
        </p:nvGraphicFramePr>
        <p:xfrm>
          <a:off x="2627313" y="1341438"/>
          <a:ext cx="32385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814" name="Equation" r:id="rId3" imgW="3238200" imgH="368280" progId="Equation.DSMT4">
                  <p:embed/>
                </p:oleObj>
              </mc:Choice>
              <mc:Fallback>
                <p:oleObj name="Equation" r:id="rId3" imgW="3238200" imgH="3682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27313" y="1341438"/>
                        <a:ext cx="32385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4669" name="Rectangle 13"/>
          <p:cNvSpPr>
            <a:spLocks noChangeArrowheads="1"/>
          </p:cNvSpPr>
          <p:nvPr/>
        </p:nvSpPr>
        <p:spPr bwMode="auto">
          <a:xfrm>
            <a:off x="250825" y="1773238"/>
            <a:ext cx="55086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Pro těžší atomy je vhodnější způsob označovaný </a:t>
            </a:r>
            <a:r>
              <a:rPr lang="cs-CZ" altLang="cs-CZ" sz="2000"/>
              <a:t>jj</a:t>
            </a:r>
            <a:r>
              <a:rPr lang="cs-CZ" altLang="cs-CZ" sz="1600"/>
              <a:t>:</a:t>
            </a:r>
          </a:p>
        </p:txBody>
      </p:sp>
      <p:graphicFrame>
        <p:nvGraphicFramePr>
          <p:cNvPr id="454670" name="Object 14"/>
          <p:cNvGraphicFramePr>
            <a:graphicFrameLocks noChangeAspect="1"/>
          </p:cNvGraphicFramePr>
          <p:nvPr/>
        </p:nvGraphicFramePr>
        <p:xfrm>
          <a:off x="3070225" y="2276475"/>
          <a:ext cx="22098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815" name="Equation" r:id="rId5" imgW="2209680" imgH="368280" progId="Equation.DSMT4">
                  <p:embed/>
                </p:oleObj>
              </mc:Choice>
              <mc:Fallback>
                <p:oleObj name="Equation" r:id="rId5" imgW="2209680" imgH="368280" progId="Equation.DSMT4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70225" y="2276475"/>
                        <a:ext cx="22098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4671" name="Line 15"/>
          <p:cNvSpPr>
            <a:spLocks noChangeShapeType="1"/>
          </p:cNvSpPr>
          <p:nvPr/>
        </p:nvSpPr>
        <p:spPr bwMode="auto">
          <a:xfrm>
            <a:off x="0" y="2781300"/>
            <a:ext cx="9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4672" name="Rectangle 16"/>
          <p:cNvSpPr>
            <a:spLocks noChangeArrowheads="1"/>
          </p:cNvSpPr>
          <p:nvPr/>
        </p:nvSpPr>
        <p:spPr bwMode="auto">
          <a:xfrm>
            <a:off x="250825" y="2882900"/>
            <a:ext cx="68421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Kvantování všech 3 momentů hybnosti elektronového obalu:</a:t>
            </a:r>
          </a:p>
        </p:txBody>
      </p:sp>
      <p:grpSp>
        <p:nvGrpSpPr>
          <p:cNvPr id="454690" name="Group 34"/>
          <p:cNvGrpSpPr>
            <a:grpSpLocks/>
          </p:cNvGrpSpPr>
          <p:nvPr/>
        </p:nvGrpSpPr>
        <p:grpSpPr bwMode="auto">
          <a:xfrm>
            <a:off x="179388" y="4292600"/>
            <a:ext cx="3122612" cy="419100"/>
            <a:chOff x="250" y="2659"/>
            <a:chExt cx="1967" cy="264"/>
          </a:xfrm>
        </p:grpSpPr>
        <p:graphicFrame>
          <p:nvGraphicFramePr>
            <p:cNvPr id="454676" name="Object 20"/>
            <p:cNvGraphicFramePr>
              <a:graphicFrameLocks noChangeAspect="1"/>
            </p:cNvGraphicFramePr>
            <p:nvPr/>
          </p:nvGraphicFramePr>
          <p:xfrm>
            <a:off x="385" y="2659"/>
            <a:ext cx="1832" cy="26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4816" name="Equation" r:id="rId7" imgW="2908080" imgH="419040" progId="Equation.DSMT4">
                    <p:embed/>
                  </p:oleObj>
                </mc:Choice>
                <mc:Fallback>
                  <p:oleObj name="Equation" r:id="rId7" imgW="2908080" imgH="419040" progId="Equation.DSMT4">
                    <p:embed/>
                    <p:pic>
                      <p:nvPicPr>
                        <p:cNvPr id="0" name="Object 2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5" y="2659"/>
                          <a:ext cx="1832" cy="26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54681" name="Object 25"/>
            <p:cNvGraphicFramePr>
              <a:graphicFrameLocks noChangeAspect="1"/>
            </p:cNvGraphicFramePr>
            <p:nvPr/>
          </p:nvGraphicFramePr>
          <p:xfrm>
            <a:off x="250" y="2683"/>
            <a:ext cx="120" cy="20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4817" name="Equation" r:id="rId9" imgW="190440" imgH="228600" progId="Equation.DSMT4">
                    <p:embed/>
                  </p:oleObj>
                </mc:Choice>
                <mc:Fallback>
                  <p:oleObj name="Equation" r:id="rId9" imgW="190440" imgH="228600" progId="Equation.DSMT4">
                    <p:embed/>
                    <p:pic>
                      <p:nvPicPr>
                        <p:cNvPr id="0" name="Object 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0" y="2683"/>
                          <a:ext cx="120" cy="20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54683" name="Object 27"/>
            <p:cNvGraphicFramePr>
              <a:graphicFrameLocks noChangeAspect="1"/>
            </p:cNvGraphicFramePr>
            <p:nvPr/>
          </p:nvGraphicFramePr>
          <p:xfrm>
            <a:off x="1537" y="2659"/>
            <a:ext cx="363" cy="20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4818" name="Equation" r:id="rId11" imgW="190440" imgH="228600" progId="Equation.DSMT4">
                    <p:embed/>
                  </p:oleObj>
                </mc:Choice>
                <mc:Fallback>
                  <p:oleObj name="Equation" r:id="rId11" imgW="190440" imgH="228600" progId="Equation.DSMT4">
                    <p:embed/>
                    <p:pic>
                      <p:nvPicPr>
                        <p:cNvPr id="0" name="Object 2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37" y="2659"/>
                          <a:ext cx="363" cy="20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54691" name="Group 35"/>
          <p:cNvGrpSpPr>
            <a:grpSpLocks/>
          </p:cNvGrpSpPr>
          <p:nvPr/>
        </p:nvGrpSpPr>
        <p:grpSpPr bwMode="auto">
          <a:xfrm>
            <a:off x="179388" y="5876925"/>
            <a:ext cx="3106737" cy="419100"/>
            <a:chOff x="207" y="3702"/>
            <a:chExt cx="1957" cy="264"/>
          </a:xfrm>
        </p:grpSpPr>
        <p:graphicFrame>
          <p:nvGraphicFramePr>
            <p:cNvPr id="454674" name="Object 18"/>
            <p:cNvGraphicFramePr>
              <a:graphicFrameLocks noChangeAspect="1"/>
            </p:cNvGraphicFramePr>
            <p:nvPr/>
          </p:nvGraphicFramePr>
          <p:xfrm>
            <a:off x="340" y="3702"/>
            <a:ext cx="1824" cy="26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4819" name="Equation" r:id="rId13" imgW="2895480" imgH="419040" progId="Equation.DSMT4">
                    <p:embed/>
                  </p:oleObj>
                </mc:Choice>
                <mc:Fallback>
                  <p:oleObj name="Equation" r:id="rId13" imgW="2895480" imgH="419040" progId="Equation.DSMT4">
                    <p:embed/>
                    <p:pic>
                      <p:nvPicPr>
                        <p:cNvPr id="0" name="Object 1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40" y="3702"/>
                          <a:ext cx="1824" cy="26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54684" name="Object 28"/>
            <p:cNvGraphicFramePr>
              <a:graphicFrameLocks noChangeAspect="1"/>
            </p:cNvGraphicFramePr>
            <p:nvPr/>
          </p:nvGraphicFramePr>
          <p:xfrm>
            <a:off x="207" y="3720"/>
            <a:ext cx="112" cy="2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4820" name="Equation" r:id="rId15" imgW="177480" imgH="241200" progId="Equation.DSMT4">
                    <p:embed/>
                  </p:oleObj>
                </mc:Choice>
                <mc:Fallback>
                  <p:oleObj name="Equation" r:id="rId15" imgW="177480" imgH="241200" progId="Equation.DSMT4">
                    <p:embed/>
                    <p:pic>
                      <p:nvPicPr>
                        <p:cNvPr id="0" name="Object 2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07" y="3720"/>
                          <a:ext cx="112" cy="2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54685" name="Object 29"/>
            <p:cNvGraphicFramePr>
              <a:graphicFrameLocks noChangeAspect="1"/>
            </p:cNvGraphicFramePr>
            <p:nvPr/>
          </p:nvGraphicFramePr>
          <p:xfrm>
            <a:off x="1520" y="3702"/>
            <a:ext cx="112" cy="2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4821" name="Equation" r:id="rId17" imgW="177480" imgH="241200" progId="Equation.DSMT4">
                    <p:embed/>
                  </p:oleObj>
                </mc:Choice>
                <mc:Fallback>
                  <p:oleObj name="Equation" r:id="rId17" imgW="177480" imgH="241200" progId="Equation.DSMT4">
                    <p:embed/>
                    <p:pic>
                      <p:nvPicPr>
                        <p:cNvPr id="0" name="Object 2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20" y="3702"/>
                          <a:ext cx="112" cy="2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54689" name="Group 33"/>
          <p:cNvGrpSpPr>
            <a:grpSpLocks/>
          </p:cNvGrpSpPr>
          <p:nvPr/>
        </p:nvGrpSpPr>
        <p:grpSpPr bwMode="auto">
          <a:xfrm>
            <a:off x="179388" y="3500438"/>
            <a:ext cx="3063875" cy="419100"/>
            <a:chOff x="263" y="2205"/>
            <a:chExt cx="1930" cy="264"/>
          </a:xfrm>
        </p:grpSpPr>
        <p:graphicFrame>
          <p:nvGraphicFramePr>
            <p:cNvPr id="454675" name="Object 19"/>
            <p:cNvGraphicFramePr>
              <a:graphicFrameLocks noChangeAspect="1"/>
            </p:cNvGraphicFramePr>
            <p:nvPr/>
          </p:nvGraphicFramePr>
          <p:xfrm>
            <a:off x="385" y="2205"/>
            <a:ext cx="1808" cy="26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4822" name="Equation" r:id="rId18" imgW="2869920" imgH="419040" progId="Equation.DSMT4">
                    <p:embed/>
                  </p:oleObj>
                </mc:Choice>
                <mc:Fallback>
                  <p:oleObj name="Equation" r:id="rId18" imgW="2869920" imgH="419040" progId="Equation.DSMT4">
                    <p:embed/>
                    <p:pic>
                      <p:nvPicPr>
                        <p:cNvPr id="0" name="Object 1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5" y="2205"/>
                          <a:ext cx="1808" cy="26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54680" name="Object 24"/>
            <p:cNvGraphicFramePr>
              <a:graphicFrameLocks noChangeAspect="1"/>
            </p:cNvGraphicFramePr>
            <p:nvPr/>
          </p:nvGraphicFramePr>
          <p:xfrm>
            <a:off x="263" y="2227"/>
            <a:ext cx="128" cy="19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4823" name="Equation" r:id="rId20" imgW="203040" imgH="215640" progId="Equation.DSMT4">
                    <p:embed/>
                  </p:oleObj>
                </mc:Choice>
                <mc:Fallback>
                  <p:oleObj name="Equation" r:id="rId20" imgW="203040" imgH="215640" progId="Equation.DSMT4">
                    <p:embed/>
                    <p:pic>
                      <p:nvPicPr>
                        <p:cNvPr id="0" name="Object 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63" y="2227"/>
                          <a:ext cx="128" cy="19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54686" name="Object 30"/>
            <p:cNvGraphicFramePr>
              <a:graphicFrameLocks noChangeAspect="1"/>
            </p:cNvGraphicFramePr>
            <p:nvPr/>
          </p:nvGraphicFramePr>
          <p:xfrm>
            <a:off x="1518" y="2222"/>
            <a:ext cx="128" cy="19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4824" name="Equation" r:id="rId22" imgW="203040" imgH="215640" progId="Equation.DSMT4">
                    <p:embed/>
                  </p:oleObj>
                </mc:Choice>
                <mc:Fallback>
                  <p:oleObj name="Equation" r:id="rId22" imgW="203040" imgH="215640" progId="Equation.DSMT4">
                    <p:embed/>
                    <p:pic>
                      <p:nvPicPr>
                        <p:cNvPr id="0" name="Object 3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18" y="2222"/>
                          <a:ext cx="128" cy="19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454687" name="Object 31"/>
          <p:cNvGraphicFramePr>
            <a:graphicFrameLocks noChangeAspect="1"/>
          </p:cNvGraphicFramePr>
          <p:nvPr/>
        </p:nvGraphicFramePr>
        <p:xfrm>
          <a:off x="3968750" y="3559175"/>
          <a:ext cx="4432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825" name="Equation" r:id="rId23" imgW="4431960" imgH="342720" progId="Equation.DSMT4">
                  <p:embed/>
                </p:oleObj>
              </mc:Choice>
              <mc:Fallback>
                <p:oleObj name="Equation" r:id="rId23" imgW="4431960" imgH="342720" progId="Equation.DSMT4">
                  <p:embed/>
                  <p:pic>
                    <p:nvPicPr>
                      <p:cNvPr id="0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68750" y="3559175"/>
                        <a:ext cx="4432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4688" name="Object 32"/>
          <p:cNvGraphicFramePr>
            <a:graphicFrameLocks noChangeAspect="1"/>
          </p:cNvGraphicFramePr>
          <p:nvPr/>
        </p:nvGraphicFramePr>
        <p:xfrm>
          <a:off x="3517900" y="4221163"/>
          <a:ext cx="5588000" cy="1181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826" name="Equation" r:id="rId25" imgW="5587920" imgH="1180800" progId="Equation.DSMT4">
                  <p:embed/>
                </p:oleObj>
              </mc:Choice>
              <mc:Fallback>
                <p:oleObj name="Equation" r:id="rId25" imgW="5587920" imgH="1180800" progId="Equation.DSMT4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17900" y="4221163"/>
                        <a:ext cx="5588000" cy="1181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4692" name="Object 36"/>
          <p:cNvGraphicFramePr>
            <a:graphicFrameLocks noChangeAspect="1"/>
          </p:cNvGraphicFramePr>
          <p:nvPr/>
        </p:nvGraphicFramePr>
        <p:xfrm>
          <a:off x="3467100" y="5949950"/>
          <a:ext cx="5676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827" name="Equation" r:id="rId27" imgW="5676840" imgH="342720" progId="Equation.DSMT4">
                  <p:embed/>
                </p:oleObj>
              </mc:Choice>
              <mc:Fallback>
                <p:oleObj name="Equation" r:id="rId27" imgW="5676840" imgH="342720" progId="Equation.DSMT4">
                  <p:embed/>
                  <p:pic>
                    <p:nvPicPr>
                      <p:cNvPr id="0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7100" y="5949950"/>
                        <a:ext cx="5676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4693" name="Object 37"/>
          <p:cNvGraphicFramePr>
            <a:graphicFrameLocks noChangeAspect="1"/>
          </p:cNvGraphicFramePr>
          <p:nvPr/>
        </p:nvGraphicFramePr>
        <p:xfrm>
          <a:off x="3949700" y="6308725"/>
          <a:ext cx="5194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828" name="Equation" r:id="rId29" imgW="5194080" imgH="330120" progId="Equation.DSMT4">
                  <p:embed/>
                </p:oleObj>
              </mc:Choice>
              <mc:Fallback>
                <p:oleObj name="Equation" r:id="rId29" imgW="5194080" imgH="330120" progId="Equation.DSMT4">
                  <p:embed/>
                  <p:pic>
                    <p:nvPicPr>
                      <p:cNvPr id="0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49700" y="6308725"/>
                        <a:ext cx="5194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54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54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54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454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46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46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454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454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454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454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454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454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454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454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4661" grpId="0"/>
      <p:bldP spid="454669" grpId="0"/>
      <p:bldP spid="454671" grpId="0" animBg="1"/>
      <p:bldP spid="454672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5683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55684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6. Vektorový model atomu</a:t>
            </a:r>
          </a:p>
        </p:txBody>
      </p:sp>
      <p:sp>
        <p:nvSpPr>
          <p:cNvPr id="455685" name="Rectangle 5"/>
          <p:cNvSpPr>
            <a:spLocks noChangeArrowheads="1"/>
          </p:cNvSpPr>
          <p:nvPr/>
        </p:nvSpPr>
        <p:spPr bwMode="auto">
          <a:xfrm>
            <a:off x="179388" y="836613"/>
            <a:ext cx="6121400" cy="425450"/>
          </a:xfrm>
          <a:prstGeom prst="rect">
            <a:avLst/>
          </a:prstGeom>
          <a:noFill/>
          <a:ln w="28575">
            <a:solidFill>
              <a:srgbClr val="FAFD87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2000"/>
              <a:t>Stavy s různými čísly </a:t>
            </a:r>
            <a:r>
              <a:rPr lang="cs-CZ" altLang="cs-CZ" sz="2000" i="1"/>
              <a:t>L, S, J </a:t>
            </a:r>
            <a:r>
              <a:rPr lang="cs-CZ" altLang="cs-CZ" sz="2000"/>
              <a:t>mají různé energie.</a:t>
            </a:r>
          </a:p>
        </p:txBody>
      </p:sp>
      <p:sp>
        <p:nvSpPr>
          <p:cNvPr id="455687" name="Rectangle 7"/>
          <p:cNvSpPr>
            <a:spLocks noChangeArrowheads="1"/>
          </p:cNvSpPr>
          <p:nvPr/>
        </p:nvSpPr>
        <p:spPr bwMode="auto">
          <a:xfrm>
            <a:off x="179388" y="2781300"/>
            <a:ext cx="8424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Ne všechny kombinace trojic </a:t>
            </a:r>
            <a:r>
              <a:rPr lang="cs-CZ" altLang="cs-CZ" sz="1600" i="1"/>
              <a:t>LSJ</a:t>
            </a:r>
            <a:r>
              <a:rPr lang="cs-CZ" altLang="cs-CZ" sz="1600"/>
              <a:t> jsou možné (Puliův vylučovací princip).</a:t>
            </a:r>
          </a:p>
        </p:txBody>
      </p:sp>
      <p:sp>
        <p:nvSpPr>
          <p:cNvPr id="455690" name="Rectangle 10"/>
          <p:cNvSpPr>
            <a:spLocks noChangeArrowheads="1"/>
          </p:cNvSpPr>
          <p:nvPr/>
        </p:nvSpPr>
        <p:spPr bwMode="auto">
          <a:xfrm>
            <a:off x="179388" y="3063875"/>
            <a:ext cx="68421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Příklad:</a:t>
            </a:r>
          </a:p>
        </p:txBody>
      </p:sp>
      <p:sp>
        <p:nvSpPr>
          <p:cNvPr id="455707" name="Rectangle 27"/>
          <p:cNvSpPr>
            <a:spLocks noChangeArrowheads="1"/>
          </p:cNvSpPr>
          <p:nvPr/>
        </p:nvSpPr>
        <p:spPr bwMode="auto">
          <a:xfrm>
            <a:off x="179388" y="1341438"/>
            <a:ext cx="8496300" cy="425450"/>
          </a:xfrm>
          <a:prstGeom prst="rect">
            <a:avLst/>
          </a:prstGeom>
          <a:noFill/>
          <a:ln w="28575">
            <a:solidFill>
              <a:srgbClr val="FAFD87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2000"/>
              <a:t>Plně obsazené orbity k </a:t>
            </a:r>
            <a:r>
              <a:rPr lang="cs-CZ" altLang="cs-CZ" sz="2000" i="1"/>
              <a:t>L, S, J</a:t>
            </a:r>
            <a:r>
              <a:rPr lang="cs-CZ" altLang="cs-CZ" sz="2000"/>
              <a:t> nepřispívají </a:t>
            </a:r>
            <a:r>
              <a:rPr lang="cs-CZ" altLang="cs-CZ" sz="1600"/>
              <a:t>(opačné orientace se odečtou).</a:t>
            </a:r>
            <a:endParaRPr lang="cs-CZ" altLang="cs-CZ" sz="2000"/>
          </a:p>
        </p:txBody>
      </p:sp>
      <p:sp>
        <p:nvSpPr>
          <p:cNvPr id="455708" name="Rectangle 28"/>
          <p:cNvSpPr>
            <a:spLocks noChangeArrowheads="1"/>
          </p:cNvSpPr>
          <p:nvPr/>
        </p:nvSpPr>
        <p:spPr bwMode="auto">
          <a:xfrm>
            <a:off x="179388" y="3424238"/>
            <a:ext cx="30972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2 elektrony na orbitě p (</a:t>
            </a:r>
            <a:r>
              <a:rPr lang="cs-CZ" altLang="cs-CZ" sz="1600" i="1"/>
              <a:t>l </a:t>
            </a:r>
            <a:r>
              <a:rPr lang="cs-CZ" altLang="cs-CZ" sz="1600"/>
              <a:t>= 1)</a:t>
            </a:r>
          </a:p>
        </p:txBody>
      </p:sp>
      <p:sp>
        <p:nvSpPr>
          <p:cNvPr id="455709" name="Rectangle 29"/>
          <p:cNvSpPr>
            <a:spLocks noChangeArrowheads="1"/>
          </p:cNvSpPr>
          <p:nvPr/>
        </p:nvSpPr>
        <p:spPr bwMode="auto">
          <a:xfrm>
            <a:off x="179388" y="3783013"/>
            <a:ext cx="309721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teoreticky: </a:t>
            </a:r>
            <a:r>
              <a:rPr lang="cs-CZ" altLang="cs-CZ" sz="1600" i="1"/>
              <a:t>L</a:t>
            </a:r>
            <a:r>
              <a:rPr lang="cs-CZ" altLang="cs-CZ" sz="1600"/>
              <a:t> = 0, 1, 2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                 </a:t>
            </a:r>
            <a:r>
              <a:rPr lang="cs-CZ" altLang="cs-CZ" sz="1600" i="1"/>
              <a:t>S</a:t>
            </a:r>
            <a:r>
              <a:rPr lang="cs-CZ" altLang="cs-CZ" sz="1600"/>
              <a:t> = 0, 1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                 </a:t>
            </a:r>
            <a:r>
              <a:rPr lang="cs-CZ" altLang="cs-CZ" sz="1600" i="1"/>
              <a:t>J</a:t>
            </a:r>
            <a:r>
              <a:rPr lang="cs-CZ" altLang="cs-CZ" sz="1600"/>
              <a:t> = 0, 1, 2, 3</a:t>
            </a:r>
          </a:p>
        </p:txBody>
      </p:sp>
      <p:sp>
        <p:nvSpPr>
          <p:cNvPr id="455710" name="AutoShape 30"/>
          <p:cNvSpPr>
            <a:spLocks/>
          </p:cNvSpPr>
          <p:nvPr/>
        </p:nvSpPr>
        <p:spPr bwMode="auto">
          <a:xfrm>
            <a:off x="2771775" y="3856038"/>
            <a:ext cx="215900" cy="647700"/>
          </a:xfrm>
          <a:prstGeom prst="rightBrace">
            <a:avLst>
              <a:gd name="adj1" fmla="val 25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5711" name="Rectangle 31"/>
          <p:cNvSpPr>
            <a:spLocks noChangeArrowheads="1"/>
          </p:cNvSpPr>
          <p:nvPr/>
        </p:nvSpPr>
        <p:spPr bwMode="auto">
          <a:xfrm>
            <a:off x="3276600" y="4000500"/>
            <a:ext cx="10795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24 stavů</a:t>
            </a:r>
          </a:p>
        </p:txBody>
      </p:sp>
      <p:sp>
        <p:nvSpPr>
          <p:cNvPr id="455713" name="Rectangle 33"/>
          <p:cNvSpPr>
            <a:spLocks noChangeArrowheads="1"/>
          </p:cNvSpPr>
          <p:nvPr/>
        </p:nvSpPr>
        <p:spPr bwMode="auto">
          <a:xfrm>
            <a:off x="192088" y="5053013"/>
            <a:ext cx="1800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ve skutečnosti:</a:t>
            </a:r>
          </a:p>
        </p:txBody>
      </p:sp>
      <p:graphicFrame>
        <p:nvGraphicFramePr>
          <p:cNvPr id="455714" name="Object 34"/>
          <p:cNvGraphicFramePr>
            <a:graphicFrameLocks noChangeAspect="1"/>
          </p:cNvGraphicFramePr>
          <p:nvPr/>
        </p:nvGraphicFramePr>
        <p:xfrm>
          <a:off x="1979613" y="5080000"/>
          <a:ext cx="1816100" cy="1054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5751" name="Equation" r:id="rId3" imgW="1815840" imgH="1054080" progId="Equation.DSMT4">
                  <p:embed/>
                </p:oleObj>
              </mc:Choice>
              <mc:Fallback>
                <p:oleObj name="Equation" r:id="rId3" imgW="1815840" imgH="1054080" progId="Equation.DSMT4">
                  <p:embed/>
                  <p:pic>
                    <p:nvPicPr>
                      <p:cNvPr id="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79613" y="5080000"/>
                        <a:ext cx="1816100" cy="1054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5716" name="AutoShape 36"/>
          <p:cNvSpPr>
            <a:spLocks/>
          </p:cNvSpPr>
          <p:nvPr/>
        </p:nvSpPr>
        <p:spPr bwMode="auto">
          <a:xfrm>
            <a:off x="3995738" y="5151438"/>
            <a:ext cx="215900" cy="936625"/>
          </a:xfrm>
          <a:prstGeom prst="rightBrace">
            <a:avLst>
              <a:gd name="adj1" fmla="val 36152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55718" name="Object 38"/>
          <p:cNvGraphicFramePr>
            <a:graphicFrameLocks noChangeAspect="1"/>
          </p:cNvGraphicFramePr>
          <p:nvPr/>
        </p:nvGraphicFramePr>
        <p:xfrm>
          <a:off x="4500563" y="5295900"/>
          <a:ext cx="1562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5752" name="Equation" r:id="rId5" imgW="1562040" imgH="571320" progId="Equation.DSMT4">
                  <p:embed/>
                </p:oleObj>
              </mc:Choice>
              <mc:Fallback>
                <p:oleObj name="Equation" r:id="rId5" imgW="1562040" imgH="571320" progId="Equation.DSMT4">
                  <p:embed/>
                  <p:pic>
                    <p:nvPicPr>
                      <p:cNvPr id="0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00563" y="5295900"/>
                        <a:ext cx="1562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5719" name="Rectangle 39"/>
          <p:cNvSpPr>
            <a:spLocks noChangeArrowheads="1"/>
          </p:cNvSpPr>
          <p:nvPr/>
        </p:nvSpPr>
        <p:spPr bwMode="auto">
          <a:xfrm>
            <a:off x="179388" y="6519863"/>
            <a:ext cx="51133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Kolika různých energií mohou tyto stavy nabývat?</a:t>
            </a:r>
          </a:p>
        </p:txBody>
      </p:sp>
      <p:sp>
        <p:nvSpPr>
          <p:cNvPr id="455720" name="Rectangle 40"/>
          <p:cNvSpPr>
            <a:spLocks noChangeArrowheads="1"/>
          </p:cNvSpPr>
          <p:nvPr/>
        </p:nvSpPr>
        <p:spPr bwMode="auto">
          <a:xfrm>
            <a:off x="179388" y="2133600"/>
            <a:ext cx="3671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Označení energetické hladiny: term</a:t>
            </a:r>
          </a:p>
        </p:txBody>
      </p:sp>
      <p:graphicFrame>
        <p:nvGraphicFramePr>
          <p:cNvPr id="455721" name="Object 41"/>
          <p:cNvGraphicFramePr>
            <a:graphicFrameLocks noChangeAspect="1"/>
          </p:cNvGraphicFramePr>
          <p:nvPr/>
        </p:nvGraphicFramePr>
        <p:xfrm>
          <a:off x="3924300" y="2060575"/>
          <a:ext cx="151765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5753" name="Equation" r:id="rId7" imgW="965160" imgH="355320" progId="Equation.DSMT4">
                  <p:embed/>
                </p:oleObj>
              </mc:Choice>
              <mc:Fallback>
                <p:oleObj name="Equation" r:id="rId7" imgW="965160" imgH="355320" progId="Equation.DSMT4">
                  <p:embed/>
                  <p:pic>
                    <p:nvPicPr>
                      <p:cNvPr id="0" name="Object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4300" y="2060575"/>
                        <a:ext cx="1517650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5722" name="Rectangle 42"/>
          <p:cNvSpPr>
            <a:spLocks noChangeArrowheads="1"/>
          </p:cNvSpPr>
          <p:nvPr/>
        </p:nvSpPr>
        <p:spPr bwMode="auto">
          <a:xfrm>
            <a:off x="6156325" y="1844675"/>
            <a:ext cx="14065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multiplicita</a:t>
            </a:r>
          </a:p>
        </p:txBody>
      </p:sp>
      <p:sp>
        <p:nvSpPr>
          <p:cNvPr id="455723" name="Freeform 43"/>
          <p:cNvSpPr>
            <a:spLocks/>
          </p:cNvSpPr>
          <p:nvPr/>
        </p:nvSpPr>
        <p:spPr bwMode="auto">
          <a:xfrm>
            <a:off x="4787900" y="1916113"/>
            <a:ext cx="1368425" cy="155575"/>
          </a:xfrm>
          <a:custGeom>
            <a:avLst/>
            <a:gdLst>
              <a:gd name="T0" fmla="*/ 862 w 862"/>
              <a:gd name="T1" fmla="*/ 53 h 98"/>
              <a:gd name="T2" fmla="*/ 181 w 862"/>
              <a:gd name="T3" fmla="*/ 7 h 98"/>
              <a:gd name="T4" fmla="*/ 0 w 862"/>
              <a:gd name="T5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62" h="98">
                <a:moveTo>
                  <a:pt x="862" y="53"/>
                </a:moveTo>
                <a:cubicBezTo>
                  <a:pt x="593" y="26"/>
                  <a:pt x="325" y="0"/>
                  <a:pt x="181" y="7"/>
                </a:cubicBezTo>
                <a:cubicBezTo>
                  <a:pt x="37" y="14"/>
                  <a:pt x="18" y="56"/>
                  <a:pt x="0" y="98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5725" name="Rectangle 45"/>
          <p:cNvSpPr>
            <a:spLocks noChangeArrowheads="1"/>
          </p:cNvSpPr>
          <p:nvPr/>
        </p:nvSpPr>
        <p:spPr bwMode="auto">
          <a:xfrm>
            <a:off x="5867400" y="2420938"/>
            <a:ext cx="3276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značí se písmeny</a:t>
            </a:r>
            <a:r>
              <a:rPr lang="cs-CZ" altLang="cs-CZ" sz="1600" i="1"/>
              <a:t> S, P, D, …</a:t>
            </a:r>
            <a:endParaRPr lang="cs-CZ" altLang="cs-CZ" sz="1600"/>
          </a:p>
        </p:txBody>
      </p:sp>
      <p:sp>
        <p:nvSpPr>
          <p:cNvPr id="455726" name="Freeform 46"/>
          <p:cNvSpPr>
            <a:spLocks/>
          </p:cNvSpPr>
          <p:nvPr/>
        </p:nvSpPr>
        <p:spPr bwMode="auto">
          <a:xfrm>
            <a:off x="5153025" y="2497138"/>
            <a:ext cx="725488" cy="225425"/>
          </a:xfrm>
          <a:custGeom>
            <a:avLst/>
            <a:gdLst>
              <a:gd name="T0" fmla="*/ 457 w 457"/>
              <a:gd name="T1" fmla="*/ 82 h 142"/>
              <a:gd name="T2" fmla="*/ 73 w 457"/>
              <a:gd name="T3" fmla="*/ 128 h 142"/>
              <a:gd name="T4" fmla="*/ 18 w 457"/>
              <a:gd name="T5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57" h="142">
                <a:moveTo>
                  <a:pt x="457" y="82"/>
                </a:moveTo>
                <a:cubicBezTo>
                  <a:pt x="393" y="90"/>
                  <a:pt x="146" y="142"/>
                  <a:pt x="73" y="128"/>
                </a:cubicBezTo>
                <a:cubicBezTo>
                  <a:pt x="0" y="114"/>
                  <a:pt x="29" y="27"/>
                  <a:pt x="18" y="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55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2000" fill="hold"/>
                                        <p:tgtEl>
                                          <p:spTgt spid="4556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55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2000" fill="hold"/>
                                        <p:tgtEl>
                                          <p:spTgt spid="4557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55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55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5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5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55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55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455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455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455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55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455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455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455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4" dur="500"/>
                                        <p:tgtEl>
                                          <p:spTgt spid="455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455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2" dur="500"/>
                                        <p:tgtEl>
                                          <p:spTgt spid="455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55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55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5685" grpId="0" animBg="1"/>
      <p:bldP spid="455685" grpId="1" animBg="1"/>
      <p:bldP spid="455687" grpId="0"/>
      <p:bldP spid="455690" grpId="0"/>
      <p:bldP spid="455707" grpId="0" animBg="1"/>
      <p:bldP spid="455707" grpId="1" animBg="1"/>
      <p:bldP spid="455708" grpId="0"/>
      <p:bldP spid="455709" grpId="0"/>
      <p:bldP spid="455710" grpId="0" animBg="1"/>
      <p:bldP spid="455711" grpId="0"/>
      <p:bldP spid="455713" grpId="0"/>
      <p:bldP spid="455716" grpId="0" animBg="1"/>
      <p:bldP spid="455719" grpId="0"/>
      <p:bldP spid="455720" grpId="0"/>
      <p:bldP spid="455722" grpId="0"/>
      <p:bldP spid="455723" grpId="0" animBg="1"/>
      <p:bldP spid="455725" grpId="0"/>
      <p:bldP spid="455726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6707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56708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6. Vektorový model atomu</a:t>
            </a:r>
          </a:p>
        </p:txBody>
      </p:sp>
      <p:sp>
        <p:nvSpPr>
          <p:cNvPr id="456722" name="Rectangle 18"/>
          <p:cNvSpPr>
            <a:spLocks noChangeArrowheads="1"/>
          </p:cNvSpPr>
          <p:nvPr/>
        </p:nvSpPr>
        <p:spPr bwMode="auto">
          <a:xfrm>
            <a:off x="179388" y="765175"/>
            <a:ext cx="51133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Kolika různých energií mohou tyto stavy nabývat?</a:t>
            </a:r>
          </a:p>
        </p:txBody>
      </p:sp>
      <p:sp>
        <p:nvSpPr>
          <p:cNvPr id="457734" name="Rectangle 10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36" name="Rectangle 10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38" name="Rectangle 10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40" name="Rectangle 10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42" name="Rectangle 10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44" name="Rectangle 10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46" name="Rectangle 10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51" name="Rectangle 10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53" name="Rectangle 10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58" name="Rectangle 10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62" name="Rectangle 105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64" name="Rectangle 106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69" name="Rectangle 106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73" name="Rectangle 106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75" name="Rectangle 107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80" name="Rectangle 107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84" name="Rectangle 108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86" name="Rectangle 108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91" name="Rectangle 108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95" name="Rectangle 109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797" name="Rectangle 109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02" name="Rectangle 109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06" name="Rectangle 110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08" name="Rectangle 110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13" name="Rectangle 110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17" name="Rectangle 11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19" name="Rectangle 11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24" name="Rectangle 11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28" name="Rectangle 11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30" name="Rectangle 11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35" name="Rectangle 11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39" name="Rectangle 11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41" name="Rectangle 11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46" name="Rectangle 11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50" name="Rectangle 11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52" name="Rectangle 11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57" name="Rectangle 11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61" name="Rectangle 115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63" name="Rectangle 115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68" name="Rectangle 116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72" name="Rectangle 116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74" name="Rectangle 117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79" name="Rectangle 117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83" name="Rectangle 117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85" name="Rectangle 118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90" name="Rectangle 118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94" name="Rectangle 119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896" name="Rectangle 119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901" name="Rectangle 119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905" name="Rectangle 120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907" name="Rectangle 120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7912" name="Rectangle 120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graphicFrame>
        <p:nvGraphicFramePr>
          <p:cNvPr id="458642" name="Object 1938"/>
          <p:cNvGraphicFramePr>
            <a:graphicFrameLocks noChangeAspect="1"/>
          </p:cNvGraphicFramePr>
          <p:nvPr/>
        </p:nvGraphicFramePr>
        <p:xfrm>
          <a:off x="179388" y="1193800"/>
          <a:ext cx="5976937" cy="566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8654" name="Dokument" r:id="rId3" imgW="7328435" imgH="5672913" progId="Word.Document.8">
                  <p:embed/>
                </p:oleObj>
              </mc:Choice>
              <mc:Fallback>
                <p:oleObj name="Dokument" r:id="rId3" imgW="7328435" imgH="5672913" progId="Word.Document.8">
                  <p:embed/>
                  <p:pic>
                    <p:nvPicPr>
                      <p:cNvPr id="0" name="Object 19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1193800"/>
                        <a:ext cx="5976937" cy="5664200"/>
                      </a:xfrm>
                      <a:prstGeom prst="rect">
                        <a:avLst/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8643" name="Rectangle 1939"/>
          <p:cNvSpPr>
            <a:spLocks noChangeArrowheads="1"/>
          </p:cNvSpPr>
          <p:nvPr/>
        </p:nvSpPr>
        <p:spPr bwMode="auto">
          <a:xfrm>
            <a:off x="6516688" y="2133600"/>
            <a:ext cx="23050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základní term 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(s minimální energií)</a:t>
            </a:r>
          </a:p>
        </p:txBody>
      </p:sp>
      <p:sp>
        <p:nvSpPr>
          <p:cNvPr id="458644" name="Line 1940"/>
          <p:cNvSpPr>
            <a:spLocks noChangeShapeType="1"/>
          </p:cNvSpPr>
          <p:nvPr/>
        </p:nvSpPr>
        <p:spPr bwMode="auto">
          <a:xfrm flipH="1">
            <a:off x="5364163" y="2349500"/>
            <a:ext cx="1152525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58645" name="Line 1941"/>
          <p:cNvSpPr>
            <a:spLocks noChangeShapeType="1"/>
          </p:cNvSpPr>
          <p:nvPr/>
        </p:nvSpPr>
        <p:spPr bwMode="auto">
          <a:xfrm flipH="1">
            <a:off x="5364163" y="2349500"/>
            <a:ext cx="1152525" cy="27352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58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8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58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458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58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58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643" grpId="0"/>
      <p:bldP spid="458644" grpId="0" animBg="1"/>
      <p:bldP spid="458645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55" name="Rectangle 3"/>
          <p:cNvSpPr>
            <a:spLocks noChangeArrowheads="1"/>
          </p:cNvSpPr>
          <p:nvPr/>
        </p:nvSpPr>
        <p:spPr bwMode="auto">
          <a:xfrm>
            <a:off x="179388" y="0"/>
            <a:ext cx="734536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2. Kvantově-mechanický popis atomového obalu</a:t>
            </a:r>
          </a:p>
        </p:txBody>
      </p:sp>
      <p:sp>
        <p:nvSpPr>
          <p:cNvPr id="458756" name="Rectangle 4"/>
          <p:cNvSpPr>
            <a:spLocks noChangeArrowheads="1"/>
          </p:cNvSpPr>
          <p:nvPr/>
        </p:nvSpPr>
        <p:spPr bwMode="auto">
          <a:xfrm>
            <a:off x="179388" y="404813"/>
            <a:ext cx="633730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2. 6. Vektorový model atomu</a:t>
            </a:r>
          </a:p>
        </p:txBody>
      </p:sp>
      <p:sp>
        <p:nvSpPr>
          <p:cNvPr id="458757" name="Rectangle 5"/>
          <p:cNvSpPr>
            <a:spLocks noChangeArrowheads="1"/>
          </p:cNvSpPr>
          <p:nvPr/>
        </p:nvSpPr>
        <p:spPr bwMode="auto">
          <a:xfrm>
            <a:off x="179388" y="765175"/>
            <a:ext cx="60483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Pořadí příspěvků k energii od vzájemných interakcí:</a:t>
            </a:r>
          </a:p>
        </p:txBody>
      </p:sp>
      <p:sp>
        <p:nvSpPr>
          <p:cNvPr id="45875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5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6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6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6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6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6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6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6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6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6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6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7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7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7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7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7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7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7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7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7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7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8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8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8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8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8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8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8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8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8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8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9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9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9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9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9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9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9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9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9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79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80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80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80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80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80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80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80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80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808" name="Rectangle 5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809" name="Rectangle 5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58814" name="Rectangle 62"/>
          <p:cNvSpPr>
            <a:spLocks noChangeArrowheads="1"/>
          </p:cNvSpPr>
          <p:nvPr/>
        </p:nvSpPr>
        <p:spPr bwMode="auto">
          <a:xfrm>
            <a:off x="611188" y="1412875"/>
            <a:ext cx="22685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Pro lehčí atomy </a:t>
            </a:r>
            <a:r>
              <a:rPr lang="cs-CZ" altLang="cs-CZ" sz="2000"/>
              <a:t>LS</a:t>
            </a:r>
            <a:r>
              <a:rPr lang="cs-CZ" altLang="cs-CZ" sz="1600"/>
              <a:t>:</a:t>
            </a:r>
          </a:p>
        </p:txBody>
      </p:sp>
      <p:sp>
        <p:nvSpPr>
          <p:cNvPr id="458815" name="Rectangle 63"/>
          <p:cNvSpPr>
            <a:spLocks noChangeArrowheads="1"/>
          </p:cNvSpPr>
          <p:nvPr/>
        </p:nvSpPr>
        <p:spPr bwMode="auto">
          <a:xfrm>
            <a:off x="5292725" y="1412875"/>
            <a:ext cx="21605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Pro těžší atomy </a:t>
            </a:r>
            <a:r>
              <a:rPr lang="cs-CZ" altLang="cs-CZ" sz="2000"/>
              <a:t>jj</a:t>
            </a:r>
            <a:r>
              <a:rPr lang="cs-CZ" altLang="cs-CZ" sz="1600"/>
              <a:t>:</a:t>
            </a:r>
          </a:p>
        </p:txBody>
      </p:sp>
      <p:sp>
        <p:nvSpPr>
          <p:cNvPr id="458816" name="Rectangle 64"/>
          <p:cNvSpPr>
            <a:spLocks noChangeArrowheads="1"/>
          </p:cNvSpPr>
          <p:nvPr/>
        </p:nvSpPr>
        <p:spPr bwMode="auto">
          <a:xfrm>
            <a:off x="539750" y="2060575"/>
            <a:ext cx="360045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marL="4572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1pPr>
            <a:lvl2pPr marL="9144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3716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8288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2860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7432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6pPr>
            <a:lvl7pPr marL="32004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6576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8pPr>
            <a:lvl9pPr marL="41148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ClrTx/>
              <a:buSzTx/>
              <a:buFont typeface="Symbol" pitchFamily="18" charset="2"/>
              <a:buAutoNum type="arabicPeriod"/>
            </a:pPr>
            <a:r>
              <a:rPr lang="cs-CZ" altLang="cs-CZ" sz="1600">
                <a:latin typeface="Arial" charset="0"/>
              </a:rPr>
              <a:t>výměnná energie</a:t>
            </a:r>
          </a:p>
          <a:p>
            <a:pPr>
              <a:buClrTx/>
              <a:buSzTx/>
              <a:buFont typeface="Symbol" pitchFamily="18" charset="2"/>
              <a:buAutoNum type="arabicPeriod"/>
            </a:pPr>
            <a:r>
              <a:rPr lang="cs-CZ" altLang="cs-CZ" sz="1600">
                <a:latin typeface="Arial" charset="0"/>
              </a:rPr>
              <a:t>Coulombovské odpuzování</a:t>
            </a:r>
          </a:p>
          <a:p>
            <a:pPr>
              <a:buClrTx/>
              <a:buSzTx/>
              <a:buFont typeface="Symbol" pitchFamily="18" charset="2"/>
              <a:buAutoNum type="arabicPeriod"/>
            </a:pPr>
            <a:r>
              <a:rPr lang="cs-CZ" altLang="cs-CZ" sz="1600">
                <a:latin typeface="Arial" charset="0"/>
              </a:rPr>
              <a:t>spin-orbitální interakce</a:t>
            </a:r>
          </a:p>
          <a:p>
            <a:pPr>
              <a:buClrTx/>
              <a:buSzTx/>
              <a:buFont typeface="Symbol" pitchFamily="18" charset="2"/>
              <a:buNone/>
            </a:pPr>
            <a:endParaRPr lang="cs-CZ" altLang="cs-CZ" sz="1600">
              <a:latin typeface="Arial" charset="0"/>
            </a:endParaRPr>
          </a:p>
        </p:txBody>
      </p:sp>
      <p:sp>
        <p:nvSpPr>
          <p:cNvPr id="458817" name="Rectangle 65"/>
          <p:cNvSpPr>
            <a:spLocks noChangeArrowheads="1"/>
          </p:cNvSpPr>
          <p:nvPr/>
        </p:nvSpPr>
        <p:spPr bwMode="auto">
          <a:xfrm>
            <a:off x="4859338" y="2060575"/>
            <a:ext cx="360045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marL="4572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1pPr>
            <a:lvl2pPr marL="9144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3716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8288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286000" indent="-457200" algn="l">
              <a:spcBef>
                <a:spcPct val="0"/>
              </a:spcBef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7432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6pPr>
            <a:lvl7pPr marL="32004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6576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8pPr>
            <a:lvl9pPr marL="4114800" indent="-457200" fontAlgn="base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ClrTx/>
              <a:buSzTx/>
              <a:buFont typeface="Symbol" pitchFamily="18" charset="2"/>
              <a:buAutoNum type="arabicPeriod"/>
            </a:pPr>
            <a:r>
              <a:rPr lang="cs-CZ" altLang="cs-CZ" sz="1600">
                <a:latin typeface="Arial" charset="0"/>
              </a:rPr>
              <a:t>spin-orbitální interakce</a:t>
            </a:r>
          </a:p>
          <a:p>
            <a:pPr>
              <a:buClrTx/>
              <a:buSzTx/>
              <a:buFont typeface="Symbol" pitchFamily="18" charset="2"/>
              <a:buAutoNum type="arabicPeriod"/>
            </a:pPr>
            <a:r>
              <a:rPr lang="cs-CZ" altLang="cs-CZ" sz="1600">
                <a:latin typeface="Arial" charset="0"/>
              </a:rPr>
              <a:t>Coulombovské odpuzování</a:t>
            </a:r>
          </a:p>
          <a:p>
            <a:pPr>
              <a:buClrTx/>
              <a:buSzTx/>
              <a:buFont typeface="Symbol" pitchFamily="18" charset="2"/>
              <a:buAutoNum type="arabicPeriod"/>
            </a:pPr>
            <a:r>
              <a:rPr lang="cs-CZ" altLang="cs-CZ" sz="1600">
                <a:latin typeface="Arial" charset="0"/>
              </a:rPr>
              <a:t>výměnná energie</a:t>
            </a:r>
          </a:p>
          <a:p>
            <a:pPr>
              <a:buClrTx/>
              <a:buSzTx/>
              <a:buFont typeface="Symbol" pitchFamily="18" charset="2"/>
              <a:buNone/>
            </a:pPr>
            <a:endParaRPr lang="cs-CZ" altLang="cs-CZ" sz="1600"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58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58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58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458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8814" grpId="0"/>
      <p:bldP spid="458815" grpId="0"/>
      <p:bldP spid="458816" grpId="0"/>
      <p:bldP spid="458817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51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62852" name="Rectangle 4"/>
          <p:cNvSpPr>
            <a:spLocks noChangeArrowheads="1"/>
          </p:cNvSpPr>
          <p:nvPr/>
        </p:nvSpPr>
        <p:spPr bwMode="auto">
          <a:xfrm>
            <a:off x="179388" y="620713"/>
            <a:ext cx="273685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1. Optická spektra</a:t>
            </a:r>
          </a:p>
        </p:txBody>
      </p:sp>
      <p:sp>
        <p:nvSpPr>
          <p:cNvPr id="462853" name="Rectangle 5"/>
          <p:cNvSpPr>
            <a:spLocks noChangeArrowheads="1"/>
          </p:cNvSpPr>
          <p:nvPr/>
        </p:nvSpPr>
        <p:spPr bwMode="auto">
          <a:xfrm>
            <a:off x="179388" y="1052513"/>
            <a:ext cx="4248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Vznikají přechody valenčních elektronů.</a:t>
            </a:r>
          </a:p>
        </p:txBody>
      </p:sp>
      <p:sp>
        <p:nvSpPr>
          <p:cNvPr id="46285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5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5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5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5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5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6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6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6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6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6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6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6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6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6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6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7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7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7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7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7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7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7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7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7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7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8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8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8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8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8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8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8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8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8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8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9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9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9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9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9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9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9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9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9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89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90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90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90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90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904" name="Rectangle 5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905" name="Rectangle 5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2910" name="Rectangle 62"/>
          <p:cNvSpPr>
            <a:spLocks noChangeArrowheads="1"/>
          </p:cNvSpPr>
          <p:nvPr/>
        </p:nvSpPr>
        <p:spPr bwMode="auto">
          <a:xfrm>
            <a:off x="179388" y="1312863"/>
            <a:ext cx="896461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Intenzity čar jsou dány pravděpodobností přechodů, které závisejí na způsobu excitace. Přesné výpočty umožňuje kvantová elektrodynamika využívající časového poruchového počtu.</a:t>
            </a:r>
          </a:p>
        </p:txBody>
      </p:sp>
      <p:sp>
        <p:nvSpPr>
          <p:cNvPr id="462911" name="Rectangle 63"/>
          <p:cNvSpPr>
            <a:spLocks noChangeArrowheads="1"/>
          </p:cNvSpPr>
          <p:nvPr/>
        </p:nvSpPr>
        <p:spPr bwMode="auto">
          <a:xfrm>
            <a:off x="179388" y="2205038"/>
            <a:ext cx="316865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1. 1. Výběrová pravidla</a:t>
            </a:r>
          </a:p>
        </p:txBody>
      </p:sp>
      <p:sp>
        <p:nvSpPr>
          <p:cNvPr id="462912" name="Rectangle 64"/>
          <p:cNvSpPr>
            <a:spLocks noChangeArrowheads="1"/>
          </p:cNvSpPr>
          <p:nvPr/>
        </p:nvSpPr>
        <p:spPr bwMode="auto">
          <a:xfrm>
            <a:off x="179388" y="2586038"/>
            <a:ext cx="87852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Podle výpočtů kvantové mechaniky jsou pravděpodobnosti některých přechodů nulové -   takovým přechodům se říká zakázané přechody.</a:t>
            </a:r>
          </a:p>
        </p:txBody>
      </p:sp>
      <p:graphicFrame>
        <p:nvGraphicFramePr>
          <p:cNvPr id="462913" name="Object 65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941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2914" name="Object 66"/>
          <p:cNvGraphicFramePr>
            <a:graphicFrameLocks noChangeAspect="1"/>
          </p:cNvGraphicFramePr>
          <p:nvPr/>
        </p:nvGraphicFramePr>
        <p:xfrm>
          <a:off x="611188" y="3284538"/>
          <a:ext cx="1889125" cy="1697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942" name="Equation" r:id="rId5" imgW="1130040" imgH="1015920" progId="Equation.DSMT4">
                  <p:embed/>
                </p:oleObj>
              </mc:Choice>
              <mc:Fallback>
                <p:oleObj name="Equation" r:id="rId5" imgW="1130040" imgH="101592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188" y="3284538"/>
                        <a:ext cx="1889125" cy="1697037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AFD87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2915" name="Object 67"/>
          <p:cNvGraphicFramePr>
            <a:graphicFrameLocks noChangeAspect="1"/>
          </p:cNvGraphicFramePr>
          <p:nvPr/>
        </p:nvGraphicFramePr>
        <p:xfrm>
          <a:off x="2730500" y="4865688"/>
          <a:ext cx="6261100" cy="1697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943" name="Equation" r:id="rId7" imgW="3746160" imgH="1015920" progId="Equation.DSMT4">
                  <p:embed/>
                </p:oleObj>
              </mc:Choice>
              <mc:Fallback>
                <p:oleObj name="Equation" r:id="rId7" imgW="3746160" imgH="1015920" progId="Equation.DSMT4">
                  <p:embed/>
                  <p:pic>
                    <p:nvPicPr>
                      <p:cNvPr id="0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30500" y="4865688"/>
                        <a:ext cx="6261100" cy="1697037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AFD87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2916" name="Rectangle 68"/>
          <p:cNvSpPr>
            <a:spLocks noChangeArrowheads="1"/>
          </p:cNvSpPr>
          <p:nvPr/>
        </p:nvSpPr>
        <p:spPr bwMode="auto">
          <a:xfrm>
            <a:off x="4140200" y="4437063"/>
            <a:ext cx="3384550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pro stav s více elektrony: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2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62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62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62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629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629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62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000" fill="hold"/>
                                        <p:tgtEl>
                                          <p:spTgt spid="4629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62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62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62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62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629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62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1" dur="2000" fill="hold"/>
                                        <p:tgtEl>
                                          <p:spTgt spid="4629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2853" grpId="0"/>
      <p:bldP spid="462910" grpId="0"/>
      <p:bldP spid="462911" grpId="0"/>
      <p:bldP spid="462912" grpId="0"/>
      <p:bldP spid="462916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75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63877" name="Rectangle 5"/>
          <p:cNvSpPr>
            <a:spLocks noChangeArrowheads="1"/>
          </p:cNvSpPr>
          <p:nvPr/>
        </p:nvSpPr>
        <p:spPr bwMode="auto">
          <a:xfrm>
            <a:off x="179388" y="1052513"/>
            <a:ext cx="4248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Příklad na použití výběrových pravidel:</a:t>
            </a:r>
          </a:p>
        </p:txBody>
      </p:sp>
      <p:sp>
        <p:nvSpPr>
          <p:cNvPr id="46387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7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8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8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8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8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8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8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8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8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8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8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9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9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9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9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9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9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9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9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9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89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0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0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0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0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0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0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0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0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0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0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1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1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1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1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1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1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1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1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1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1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2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2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2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2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2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2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2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2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28" name="Rectangle 5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29" name="Rectangle 5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3931" name="Rectangle 59"/>
          <p:cNvSpPr>
            <a:spLocks noChangeArrowheads="1"/>
          </p:cNvSpPr>
          <p:nvPr/>
        </p:nvSpPr>
        <p:spPr bwMode="auto">
          <a:xfrm>
            <a:off x="179388" y="549275"/>
            <a:ext cx="338455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1. 1. Výběrová pravidla</a:t>
            </a:r>
          </a:p>
        </p:txBody>
      </p:sp>
      <p:sp>
        <p:nvSpPr>
          <p:cNvPr id="463932" name="Rectangle 60"/>
          <p:cNvSpPr>
            <a:spLocks noChangeArrowheads="1"/>
          </p:cNvSpPr>
          <p:nvPr/>
        </p:nvSpPr>
        <p:spPr bwMode="auto">
          <a:xfrm>
            <a:off x="179388" y="1773238"/>
            <a:ext cx="87137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jde o přechod z </a:t>
            </a:r>
            <a:r>
              <a:rPr lang="cs-CZ" altLang="cs-CZ" sz="1600" i="1"/>
              <a:t>n</a:t>
            </a:r>
            <a:r>
              <a:rPr lang="cs-CZ" altLang="cs-CZ" sz="1600"/>
              <a:t> = 3 na hladinu </a:t>
            </a:r>
            <a:r>
              <a:rPr lang="cs-CZ" altLang="cs-CZ" sz="1600" i="1"/>
              <a:t>n</a:t>
            </a:r>
            <a:r>
              <a:rPr lang="cs-CZ" altLang="cs-CZ" sz="1600"/>
              <a:t> = 2, u jednoho elektronu jsou velká kvantová čísla totožná s malými</a:t>
            </a:r>
          </a:p>
        </p:txBody>
      </p:sp>
      <p:graphicFrame>
        <p:nvGraphicFramePr>
          <p:cNvPr id="463933" name="Object 61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4057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63938" name="Group 66"/>
          <p:cNvGrpSpPr>
            <a:grpSpLocks/>
          </p:cNvGrpSpPr>
          <p:nvPr/>
        </p:nvGrpSpPr>
        <p:grpSpPr bwMode="auto">
          <a:xfrm>
            <a:off x="179388" y="1412875"/>
            <a:ext cx="4464050" cy="363538"/>
            <a:chOff x="113" y="981"/>
            <a:chExt cx="2812" cy="229"/>
          </a:xfrm>
        </p:grpSpPr>
        <p:sp>
          <p:nvSpPr>
            <p:cNvPr id="463930" name="Rectangle 58"/>
            <p:cNvSpPr>
              <a:spLocks noChangeArrowheads="1"/>
            </p:cNvSpPr>
            <p:nvPr/>
          </p:nvSpPr>
          <p:spPr bwMode="auto">
            <a:xfrm>
              <a:off x="113" y="981"/>
              <a:ext cx="281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pPr algn="l">
                <a:spcBef>
                  <a:spcPct val="0"/>
                </a:spcBef>
                <a:buClrTx/>
                <a:buSzTx/>
                <a:buFont typeface="Symbol" pitchFamily="18" charset="2"/>
                <a:buNone/>
              </a:pPr>
              <a:r>
                <a:rPr lang="cs-CZ" altLang="cs-CZ" sz="1600"/>
                <a:t>Kolik čar má jemná struktura čáry           ?</a:t>
              </a:r>
            </a:p>
          </p:txBody>
        </p:sp>
        <p:graphicFrame>
          <p:nvGraphicFramePr>
            <p:cNvPr id="463937" name="Object 65"/>
            <p:cNvGraphicFramePr>
              <a:graphicFrameLocks noChangeAspect="1"/>
            </p:cNvGraphicFramePr>
            <p:nvPr/>
          </p:nvGraphicFramePr>
          <p:xfrm>
            <a:off x="2336" y="1026"/>
            <a:ext cx="176" cy="18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64058" name="Equation" r:id="rId5" imgW="279360" imgH="291960" progId="Equation.DSMT4">
                    <p:embed/>
                  </p:oleObj>
                </mc:Choice>
                <mc:Fallback>
                  <p:oleObj name="Equation" r:id="rId5" imgW="279360" imgH="291960" progId="Equation.DSMT4">
                    <p:embed/>
                    <p:pic>
                      <p:nvPicPr>
                        <p:cNvPr id="0" name="Object 6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36" y="1026"/>
                          <a:ext cx="176" cy="18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63939" name="Rectangle 67"/>
          <p:cNvSpPr>
            <a:spLocks noChangeArrowheads="1"/>
          </p:cNvSpPr>
          <p:nvPr/>
        </p:nvSpPr>
        <p:spPr bwMode="auto">
          <a:xfrm>
            <a:off x="179388" y="2349500"/>
            <a:ext cx="7200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jeden elektron na </a:t>
            </a:r>
            <a:r>
              <a:rPr lang="cs-CZ" altLang="cs-CZ" sz="1600" i="1"/>
              <a:t>n</a:t>
            </a:r>
            <a:r>
              <a:rPr lang="cs-CZ" altLang="cs-CZ" sz="1600"/>
              <a:t> = 3 může být ve stavech daných kvantovými čísly:</a:t>
            </a:r>
            <a:endParaRPr lang="en-US" altLang="cs-CZ" sz="1600">
              <a:cs typeface="Arial" charset="0"/>
            </a:endParaRPr>
          </a:p>
        </p:txBody>
      </p:sp>
      <p:graphicFrame>
        <p:nvGraphicFramePr>
          <p:cNvPr id="463940" name="Object 68"/>
          <p:cNvGraphicFramePr>
            <a:graphicFrameLocks noChangeAspect="1"/>
          </p:cNvGraphicFramePr>
          <p:nvPr/>
        </p:nvGraphicFramePr>
        <p:xfrm>
          <a:off x="5508625" y="2708275"/>
          <a:ext cx="29464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4059" name="Equation" r:id="rId7" imgW="2946240" imgH="368280" progId="Equation.DSMT4">
                  <p:embed/>
                </p:oleObj>
              </mc:Choice>
              <mc:Fallback>
                <p:oleObj name="Equation" r:id="rId7" imgW="2946240" imgH="36828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08625" y="2708275"/>
                        <a:ext cx="29464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3941" name="Rectangle 69"/>
          <p:cNvSpPr>
            <a:spLocks noChangeArrowheads="1"/>
          </p:cNvSpPr>
          <p:nvPr/>
        </p:nvSpPr>
        <p:spPr bwMode="auto">
          <a:xfrm>
            <a:off x="179388" y="3068638"/>
            <a:ext cx="56880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na </a:t>
            </a:r>
            <a:r>
              <a:rPr lang="cs-CZ" altLang="cs-CZ" sz="1600" i="1"/>
              <a:t>n</a:t>
            </a:r>
            <a:r>
              <a:rPr lang="cs-CZ" altLang="cs-CZ" sz="1600"/>
              <a:t> = 2 může být ve stavech daných kvantovými čísly:</a:t>
            </a:r>
            <a:endParaRPr lang="en-US" altLang="cs-CZ" sz="1600">
              <a:cs typeface="Arial" charset="0"/>
            </a:endParaRPr>
          </a:p>
        </p:txBody>
      </p:sp>
      <p:graphicFrame>
        <p:nvGraphicFramePr>
          <p:cNvPr id="463942" name="Object 70"/>
          <p:cNvGraphicFramePr>
            <a:graphicFrameLocks noChangeAspect="1"/>
          </p:cNvGraphicFramePr>
          <p:nvPr/>
        </p:nvGraphicFramePr>
        <p:xfrm>
          <a:off x="5675313" y="3500438"/>
          <a:ext cx="27559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4060" name="Equation" r:id="rId9" imgW="2755800" imgH="368280" progId="Equation.DSMT4">
                  <p:embed/>
                </p:oleObj>
              </mc:Choice>
              <mc:Fallback>
                <p:oleObj name="Equation" r:id="rId9" imgW="2755800" imgH="36828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75313" y="3500438"/>
                        <a:ext cx="27559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3943" name="Rectangle 71"/>
          <p:cNvSpPr>
            <a:spLocks noChangeArrowheads="1"/>
          </p:cNvSpPr>
          <p:nvPr/>
        </p:nvSpPr>
        <p:spPr bwMode="auto">
          <a:xfrm>
            <a:off x="179388" y="3933825"/>
            <a:ext cx="32400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rgbClr val="FF0000"/>
                </a:solidFill>
              </a:rPr>
              <a:t>povolené přechody mezi termy:</a:t>
            </a:r>
            <a:endParaRPr lang="en-US" altLang="cs-CZ" sz="1600">
              <a:solidFill>
                <a:srgbClr val="FF0000"/>
              </a:solidFill>
              <a:cs typeface="Arial" charset="0"/>
            </a:endParaRPr>
          </a:p>
        </p:txBody>
      </p:sp>
      <p:grpSp>
        <p:nvGrpSpPr>
          <p:cNvPr id="463974" name="Group 102"/>
          <p:cNvGrpSpPr>
            <a:grpSpLocks/>
          </p:cNvGrpSpPr>
          <p:nvPr/>
        </p:nvGrpSpPr>
        <p:grpSpPr bwMode="auto">
          <a:xfrm>
            <a:off x="755650" y="4610100"/>
            <a:ext cx="2390775" cy="687388"/>
            <a:chOff x="476" y="2904"/>
            <a:chExt cx="1315" cy="351"/>
          </a:xfrm>
        </p:grpSpPr>
        <p:sp>
          <p:nvSpPr>
            <p:cNvPr id="463947" name="Line 75"/>
            <p:cNvSpPr>
              <a:spLocks noChangeShapeType="1"/>
            </p:cNvSpPr>
            <p:nvPr/>
          </p:nvSpPr>
          <p:spPr bwMode="auto">
            <a:xfrm>
              <a:off x="476" y="2976"/>
              <a:ext cx="544" cy="27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3948" name="Line 76"/>
            <p:cNvSpPr>
              <a:spLocks noChangeShapeType="1"/>
            </p:cNvSpPr>
            <p:nvPr/>
          </p:nvSpPr>
          <p:spPr bwMode="auto">
            <a:xfrm>
              <a:off x="476" y="2976"/>
              <a:ext cx="862" cy="27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3949" name="Line 77"/>
            <p:cNvSpPr>
              <a:spLocks noChangeShapeType="1"/>
            </p:cNvSpPr>
            <p:nvPr/>
          </p:nvSpPr>
          <p:spPr bwMode="auto">
            <a:xfrm flipH="1">
              <a:off x="702" y="2913"/>
              <a:ext cx="31" cy="32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3950" name="Line 78"/>
            <p:cNvSpPr>
              <a:spLocks noChangeShapeType="1"/>
            </p:cNvSpPr>
            <p:nvPr/>
          </p:nvSpPr>
          <p:spPr bwMode="auto">
            <a:xfrm flipH="1">
              <a:off x="730" y="2904"/>
              <a:ext cx="339" cy="33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3951" name="Line 79"/>
            <p:cNvSpPr>
              <a:spLocks noChangeShapeType="1"/>
            </p:cNvSpPr>
            <p:nvPr/>
          </p:nvSpPr>
          <p:spPr bwMode="auto">
            <a:xfrm flipH="1">
              <a:off x="1066" y="2931"/>
              <a:ext cx="363" cy="31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3952" name="Line 80"/>
            <p:cNvSpPr>
              <a:spLocks noChangeShapeType="1"/>
            </p:cNvSpPr>
            <p:nvPr/>
          </p:nvSpPr>
          <p:spPr bwMode="auto">
            <a:xfrm flipH="1">
              <a:off x="1383" y="2931"/>
              <a:ext cx="46" cy="31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3953" name="Line 81"/>
            <p:cNvSpPr>
              <a:spLocks noChangeShapeType="1"/>
            </p:cNvSpPr>
            <p:nvPr/>
          </p:nvSpPr>
          <p:spPr bwMode="auto">
            <a:xfrm flipH="1">
              <a:off x="1444" y="2931"/>
              <a:ext cx="347" cy="32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aphicFrame>
        <p:nvGraphicFramePr>
          <p:cNvPr id="463954" name="Object 82"/>
          <p:cNvGraphicFramePr>
            <a:graphicFrameLocks noChangeAspect="1"/>
          </p:cNvGraphicFramePr>
          <p:nvPr/>
        </p:nvGraphicFramePr>
        <p:xfrm>
          <a:off x="4381500" y="4359275"/>
          <a:ext cx="35306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4061" name="Equation" r:id="rId11" imgW="3530520" imgH="304560" progId="Equation.DSMT4">
                  <p:embed/>
                </p:oleObj>
              </mc:Choice>
              <mc:Fallback>
                <p:oleObj name="Equation" r:id="rId11" imgW="3530520" imgH="304560" progId="Equation.DSMT4">
                  <p:embed/>
                  <p:pic>
                    <p:nvPicPr>
                      <p:cNvPr id="0" name="Object 8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81500" y="4359275"/>
                        <a:ext cx="35306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3955" name="Object 83"/>
          <p:cNvGraphicFramePr>
            <a:graphicFrameLocks noChangeAspect="1"/>
          </p:cNvGraphicFramePr>
          <p:nvPr/>
        </p:nvGraphicFramePr>
        <p:xfrm>
          <a:off x="6642100" y="4759325"/>
          <a:ext cx="23876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4062" name="Equation" r:id="rId13" imgW="2387520" imgH="571320" progId="Equation.DSMT4">
                  <p:embed/>
                </p:oleObj>
              </mc:Choice>
              <mc:Fallback>
                <p:oleObj name="Equation" r:id="rId13" imgW="2387520" imgH="571320" progId="Equation.DSMT4">
                  <p:embed/>
                  <p:pic>
                    <p:nvPicPr>
                      <p:cNvPr id="0" name="Object 8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42100" y="4759325"/>
                        <a:ext cx="23876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3956" name="Line 84"/>
          <p:cNvSpPr>
            <a:spLocks noChangeShapeType="1"/>
          </p:cNvSpPr>
          <p:nvPr/>
        </p:nvSpPr>
        <p:spPr bwMode="auto">
          <a:xfrm>
            <a:off x="8359775" y="4870450"/>
            <a:ext cx="215900" cy="35877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63957" name="Line 85"/>
          <p:cNvSpPr>
            <a:spLocks noChangeShapeType="1"/>
          </p:cNvSpPr>
          <p:nvPr/>
        </p:nvSpPr>
        <p:spPr bwMode="auto">
          <a:xfrm flipH="1">
            <a:off x="8369300" y="4875213"/>
            <a:ext cx="215900" cy="35877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pSp>
        <p:nvGrpSpPr>
          <p:cNvPr id="463972" name="Group 100"/>
          <p:cNvGrpSpPr>
            <a:grpSpLocks/>
          </p:cNvGrpSpPr>
          <p:nvPr/>
        </p:nvGrpSpPr>
        <p:grpSpPr bwMode="auto">
          <a:xfrm>
            <a:off x="611188" y="4605338"/>
            <a:ext cx="1897062" cy="701675"/>
            <a:chOff x="385" y="2901"/>
            <a:chExt cx="1044" cy="358"/>
          </a:xfrm>
        </p:grpSpPr>
        <p:sp>
          <p:nvSpPr>
            <p:cNvPr id="463958" name="Line 86"/>
            <p:cNvSpPr>
              <a:spLocks noChangeShapeType="1"/>
            </p:cNvSpPr>
            <p:nvPr/>
          </p:nvSpPr>
          <p:spPr bwMode="auto">
            <a:xfrm>
              <a:off x="385" y="2931"/>
              <a:ext cx="227" cy="318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3959" name="Line 87"/>
            <p:cNvSpPr>
              <a:spLocks noChangeShapeType="1"/>
            </p:cNvSpPr>
            <p:nvPr/>
          </p:nvSpPr>
          <p:spPr bwMode="auto">
            <a:xfrm>
              <a:off x="839" y="2931"/>
              <a:ext cx="227" cy="318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3960" name="Line 88"/>
            <p:cNvSpPr>
              <a:spLocks noChangeShapeType="1"/>
            </p:cNvSpPr>
            <p:nvPr/>
          </p:nvSpPr>
          <p:spPr bwMode="auto">
            <a:xfrm>
              <a:off x="1202" y="2931"/>
              <a:ext cx="227" cy="318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3961" name="Line 89"/>
            <p:cNvSpPr>
              <a:spLocks noChangeShapeType="1"/>
            </p:cNvSpPr>
            <p:nvPr/>
          </p:nvSpPr>
          <p:spPr bwMode="auto">
            <a:xfrm flipH="1">
              <a:off x="1075" y="2904"/>
              <a:ext cx="21" cy="355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3963" name="Line 91"/>
            <p:cNvSpPr>
              <a:spLocks noChangeShapeType="1"/>
            </p:cNvSpPr>
            <p:nvPr/>
          </p:nvSpPr>
          <p:spPr bwMode="auto">
            <a:xfrm>
              <a:off x="852" y="2901"/>
              <a:ext cx="515" cy="338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463973" name="Group 101"/>
          <p:cNvGrpSpPr>
            <a:grpSpLocks/>
          </p:cNvGrpSpPr>
          <p:nvPr/>
        </p:nvGrpSpPr>
        <p:grpSpPr bwMode="auto">
          <a:xfrm>
            <a:off x="1187450" y="4652963"/>
            <a:ext cx="1814513" cy="647700"/>
            <a:chOff x="748" y="2931"/>
            <a:chExt cx="998" cy="331"/>
          </a:xfrm>
        </p:grpSpPr>
        <p:sp>
          <p:nvSpPr>
            <p:cNvPr id="463964" name="Line 92"/>
            <p:cNvSpPr>
              <a:spLocks noChangeShapeType="1"/>
            </p:cNvSpPr>
            <p:nvPr/>
          </p:nvSpPr>
          <p:spPr bwMode="auto">
            <a:xfrm flipH="1">
              <a:off x="748" y="2931"/>
              <a:ext cx="998" cy="318"/>
            </a:xfrm>
            <a:prstGeom prst="line">
              <a:avLst/>
            </a:prstGeom>
            <a:noFill/>
            <a:ln w="9525">
              <a:solidFill>
                <a:srgbClr val="FAFD87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3965" name="Line 93"/>
            <p:cNvSpPr>
              <a:spLocks noChangeShapeType="1"/>
            </p:cNvSpPr>
            <p:nvPr/>
          </p:nvSpPr>
          <p:spPr bwMode="auto">
            <a:xfrm flipH="1">
              <a:off x="1145" y="2944"/>
              <a:ext cx="593" cy="318"/>
            </a:xfrm>
            <a:prstGeom prst="line">
              <a:avLst/>
            </a:prstGeom>
            <a:noFill/>
            <a:ln w="9525">
              <a:solidFill>
                <a:srgbClr val="FAFD87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463966" name="Line 94"/>
          <p:cNvSpPr>
            <a:spLocks noChangeShapeType="1"/>
          </p:cNvSpPr>
          <p:nvPr/>
        </p:nvSpPr>
        <p:spPr bwMode="auto">
          <a:xfrm flipH="1">
            <a:off x="1131888" y="4610100"/>
            <a:ext cx="1223962" cy="6715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63967" name="Rectangle 95"/>
          <p:cNvSpPr>
            <a:spLocks noChangeArrowheads="1"/>
          </p:cNvSpPr>
          <p:nvPr/>
        </p:nvSpPr>
        <p:spPr bwMode="auto">
          <a:xfrm>
            <a:off x="3554413" y="4868863"/>
            <a:ext cx="2952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rgbClr val="FAFD87"/>
                </a:solidFill>
              </a:rPr>
              <a:t>přechody zakázané podle:</a:t>
            </a:r>
            <a:endParaRPr lang="en-US" altLang="cs-CZ" sz="1600">
              <a:solidFill>
                <a:srgbClr val="FAFD87"/>
              </a:solidFill>
              <a:cs typeface="Arial" charset="0"/>
            </a:endParaRPr>
          </a:p>
        </p:txBody>
      </p:sp>
      <p:sp>
        <p:nvSpPr>
          <p:cNvPr id="463968" name="Rectangle 96"/>
          <p:cNvSpPr>
            <a:spLocks noChangeArrowheads="1"/>
          </p:cNvSpPr>
          <p:nvPr/>
        </p:nvSpPr>
        <p:spPr bwMode="auto">
          <a:xfrm>
            <a:off x="3544888" y="5262563"/>
            <a:ext cx="2952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chemeClr val="accent2"/>
                </a:solidFill>
              </a:rPr>
              <a:t>přechody zakázané podle:</a:t>
            </a:r>
            <a:endParaRPr lang="en-US" altLang="cs-CZ" sz="1600">
              <a:solidFill>
                <a:schemeClr val="accent2"/>
              </a:solidFill>
              <a:cs typeface="Arial" charset="0"/>
            </a:endParaRPr>
          </a:p>
        </p:txBody>
      </p:sp>
      <p:graphicFrame>
        <p:nvGraphicFramePr>
          <p:cNvPr id="463969" name="Object 97"/>
          <p:cNvGraphicFramePr>
            <a:graphicFrameLocks noChangeAspect="1"/>
          </p:cNvGraphicFramePr>
          <p:nvPr/>
        </p:nvGraphicFramePr>
        <p:xfrm>
          <a:off x="6497638" y="5262563"/>
          <a:ext cx="8890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4063" name="Equation" r:id="rId15" imgW="888840" imgH="304560" progId="Equation.DSMT4">
                  <p:embed/>
                </p:oleObj>
              </mc:Choice>
              <mc:Fallback>
                <p:oleObj name="Equation" r:id="rId15" imgW="888840" imgH="304560" progId="Equation.DSMT4">
                  <p:embed/>
                  <p:pic>
                    <p:nvPicPr>
                      <p:cNvPr id="0" name="Object 9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97638" y="5262563"/>
                        <a:ext cx="8890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3970" name="Rectangle 98"/>
          <p:cNvSpPr>
            <a:spLocks noChangeArrowheads="1"/>
          </p:cNvSpPr>
          <p:nvPr/>
        </p:nvSpPr>
        <p:spPr bwMode="auto">
          <a:xfrm>
            <a:off x="3544888" y="5622925"/>
            <a:ext cx="2952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přechod zakázaný podle:</a:t>
            </a:r>
            <a:endParaRPr lang="en-US" altLang="cs-CZ" sz="1600">
              <a:cs typeface="Arial" charset="0"/>
            </a:endParaRPr>
          </a:p>
        </p:txBody>
      </p:sp>
      <p:graphicFrame>
        <p:nvGraphicFramePr>
          <p:cNvPr id="463971" name="Object 99"/>
          <p:cNvGraphicFramePr>
            <a:graphicFrameLocks noChangeAspect="1"/>
          </p:cNvGraphicFramePr>
          <p:nvPr/>
        </p:nvGraphicFramePr>
        <p:xfrm>
          <a:off x="6430963" y="5622925"/>
          <a:ext cx="8763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4064" name="Equation" r:id="rId17" imgW="876240" imgH="304560" progId="Equation.DSMT4">
                  <p:embed/>
                </p:oleObj>
              </mc:Choice>
              <mc:Fallback>
                <p:oleObj name="Equation" r:id="rId17" imgW="876240" imgH="304560" progId="Equation.DSMT4">
                  <p:embed/>
                  <p:pic>
                    <p:nvPicPr>
                      <p:cNvPr id="0" name="Object 9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30963" y="5622925"/>
                        <a:ext cx="8763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63975" name="Group 103"/>
          <p:cNvGrpSpPr>
            <a:grpSpLocks/>
          </p:cNvGrpSpPr>
          <p:nvPr/>
        </p:nvGrpSpPr>
        <p:grpSpPr bwMode="auto">
          <a:xfrm>
            <a:off x="395288" y="4292600"/>
            <a:ext cx="3097212" cy="1584325"/>
            <a:chOff x="249" y="2704"/>
            <a:chExt cx="1704" cy="809"/>
          </a:xfrm>
        </p:grpSpPr>
        <p:graphicFrame>
          <p:nvGraphicFramePr>
            <p:cNvPr id="463945" name="Object 73"/>
            <p:cNvGraphicFramePr>
              <a:graphicFrameLocks noChangeAspect="1"/>
            </p:cNvGraphicFramePr>
            <p:nvPr/>
          </p:nvGraphicFramePr>
          <p:xfrm>
            <a:off x="249" y="2704"/>
            <a:ext cx="1704" cy="26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64065" name="Equation" r:id="rId19" imgW="2705040" imgH="419040" progId="Equation.DSMT4">
                    <p:embed/>
                  </p:oleObj>
                </mc:Choice>
                <mc:Fallback>
                  <p:oleObj name="Equation" r:id="rId19" imgW="2705040" imgH="419040" progId="Equation.DSMT4">
                    <p:embed/>
                    <p:pic>
                      <p:nvPicPr>
                        <p:cNvPr id="0" name="Object 7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49" y="2704"/>
                          <a:ext cx="1704" cy="26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63946" name="Object 74"/>
            <p:cNvGraphicFramePr>
              <a:graphicFrameLocks noChangeAspect="1"/>
            </p:cNvGraphicFramePr>
            <p:nvPr/>
          </p:nvGraphicFramePr>
          <p:xfrm>
            <a:off x="567" y="3249"/>
            <a:ext cx="944" cy="26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64066" name="Equation" r:id="rId21" imgW="1498320" imgH="419040" progId="Equation.DSMT4">
                    <p:embed/>
                  </p:oleObj>
                </mc:Choice>
                <mc:Fallback>
                  <p:oleObj name="Equation" r:id="rId21" imgW="1498320" imgH="419040" progId="Equation.DSMT4">
                    <p:embed/>
                    <p:pic>
                      <p:nvPicPr>
                        <p:cNvPr id="0" name="Object 7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67" y="3249"/>
                          <a:ext cx="944" cy="26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63976" name="Rectangle 104"/>
          <p:cNvSpPr>
            <a:spLocks noChangeArrowheads="1"/>
          </p:cNvSpPr>
          <p:nvPr/>
        </p:nvSpPr>
        <p:spPr bwMode="auto">
          <a:xfrm>
            <a:off x="179388" y="6237288"/>
            <a:ext cx="7200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Sledovaná čára se skládá ze 7 čar jemné struktury: Lambův posuv.</a:t>
            </a:r>
            <a:endParaRPr lang="en-US" altLang="cs-CZ" sz="1600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63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63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63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463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63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463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63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463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463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463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463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463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463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463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463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46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463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4" dur="500"/>
                                        <p:tgtEl>
                                          <p:spTgt spid="463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463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2" dur="500"/>
                                        <p:tgtEl>
                                          <p:spTgt spid="463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5" dur="500"/>
                                        <p:tgtEl>
                                          <p:spTgt spid="463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0" fill="hold"/>
                                        <p:tgtEl>
                                          <p:spTgt spid="463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463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3932" grpId="0"/>
      <p:bldP spid="463939" grpId="0"/>
      <p:bldP spid="463941" grpId="0"/>
      <p:bldP spid="463943" grpId="0"/>
      <p:bldP spid="463956" grpId="0" animBg="1"/>
      <p:bldP spid="463957" grpId="0" animBg="1"/>
      <p:bldP spid="463966" grpId="0" animBg="1"/>
      <p:bldP spid="463967" grpId="0"/>
      <p:bldP spid="463968" grpId="0"/>
      <p:bldP spid="463970" grpId="0"/>
      <p:bldP spid="463976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899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6490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0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0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0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0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0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0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0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0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1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1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1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1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1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1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1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1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1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1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2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2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2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2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2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2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2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2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2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2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3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3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3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3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3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3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3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3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3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3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4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4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4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4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4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4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4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4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4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4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5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51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52" name="Rectangle 5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4953" name="Rectangle 57"/>
          <p:cNvSpPr>
            <a:spLocks noChangeArrowheads="1"/>
          </p:cNvSpPr>
          <p:nvPr/>
        </p:nvSpPr>
        <p:spPr bwMode="auto">
          <a:xfrm>
            <a:off x="179388" y="549275"/>
            <a:ext cx="35290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1. 1. Výběrová pravidla</a:t>
            </a:r>
          </a:p>
        </p:txBody>
      </p:sp>
      <p:graphicFrame>
        <p:nvGraphicFramePr>
          <p:cNvPr id="464955" name="Object 59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5028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64996" name="Picture 100" descr="3-a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052513"/>
            <a:ext cx="4533900" cy="5419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4997" name="Rectangle 101"/>
          <p:cNvSpPr>
            <a:spLocks noChangeArrowheads="1"/>
          </p:cNvSpPr>
          <p:nvPr/>
        </p:nvSpPr>
        <p:spPr bwMode="auto">
          <a:xfrm>
            <a:off x="4932363" y="620713"/>
            <a:ext cx="3960812" cy="155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Schéma energetických hladin a povolených přechodů pro valenční elektron sodíku. Ve sloupcích jsou řazeny energetické hladiny podle hlavního kvantového čísla, sloupce odpovídají jednotlivým termům. </a:t>
            </a:r>
          </a:p>
        </p:txBody>
      </p:sp>
      <p:sp>
        <p:nvSpPr>
          <p:cNvPr id="464998" name="Line 102"/>
          <p:cNvSpPr>
            <a:spLocks noChangeShapeType="1"/>
          </p:cNvSpPr>
          <p:nvPr/>
        </p:nvSpPr>
        <p:spPr bwMode="auto">
          <a:xfrm flipH="1">
            <a:off x="2843213" y="3716338"/>
            <a:ext cx="2449512" cy="108108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64999" name="Line 103"/>
          <p:cNvSpPr>
            <a:spLocks noChangeShapeType="1"/>
          </p:cNvSpPr>
          <p:nvPr/>
        </p:nvSpPr>
        <p:spPr bwMode="auto">
          <a:xfrm flipH="1">
            <a:off x="2195513" y="3716338"/>
            <a:ext cx="3097212" cy="187325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65000" name="Rectangle 104"/>
          <p:cNvSpPr>
            <a:spLocks noChangeArrowheads="1"/>
          </p:cNvSpPr>
          <p:nvPr/>
        </p:nvSpPr>
        <p:spPr bwMode="auto">
          <a:xfrm>
            <a:off x="5508625" y="2708275"/>
            <a:ext cx="3311525" cy="314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2000"/>
              <a:t>Sodíkový dublet: dvě žluté čáry stejné intenzity s velmi blízkou vlnovou délkou. Nepatrná odlišnost energie termů                                            a	je důsledkem rozdílné interakce mezi spinovým a orbitálním momentem (projev spinu).</a:t>
            </a:r>
          </a:p>
        </p:txBody>
      </p:sp>
      <p:graphicFrame>
        <p:nvGraphicFramePr>
          <p:cNvPr id="465002" name="Object 106"/>
          <p:cNvGraphicFramePr>
            <a:graphicFrameLocks noChangeAspect="1"/>
          </p:cNvGraphicFramePr>
          <p:nvPr/>
        </p:nvGraphicFramePr>
        <p:xfrm>
          <a:off x="5940425" y="4221163"/>
          <a:ext cx="304800" cy="417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5029" name="Equation" r:id="rId6" imgW="330120" imgH="419040" progId="Equation.DSMT4">
                  <p:embed/>
                </p:oleObj>
              </mc:Choice>
              <mc:Fallback>
                <p:oleObj name="Equation" r:id="rId6" imgW="330120" imgH="419040" progId="Equation.DSMT4">
                  <p:embed/>
                  <p:pic>
                    <p:nvPicPr>
                      <p:cNvPr id="0" name="Object 10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0425" y="4221163"/>
                        <a:ext cx="304800" cy="417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5003" name="Object 107"/>
          <p:cNvGraphicFramePr>
            <a:graphicFrameLocks noChangeAspect="1"/>
          </p:cNvGraphicFramePr>
          <p:nvPr/>
        </p:nvGraphicFramePr>
        <p:xfrm>
          <a:off x="8559800" y="3890963"/>
          <a:ext cx="325438" cy="446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5030" name="Equation" r:id="rId8" imgW="330120" imgH="419040" progId="Equation.DSMT4">
                  <p:embed/>
                </p:oleObj>
              </mc:Choice>
              <mc:Fallback>
                <p:oleObj name="Equation" r:id="rId8" imgW="330120" imgH="419040" progId="Equation.DSMT4">
                  <p:embed/>
                  <p:pic>
                    <p:nvPicPr>
                      <p:cNvPr id="0" name="Object 10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59800" y="3890963"/>
                        <a:ext cx="325438" cy="4460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4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64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4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4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4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4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65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465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65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4997" grpId="0"/>
      <p:bldP spid="464998" grpId="0" animBg="1"/>
      <p:bldP spid="464999" grpId="0" animBg="1"/>
      <p:bldP spid="465000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23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6592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2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2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2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2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2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3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3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3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3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3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3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3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3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3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3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4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4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4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4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4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4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4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4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4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4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5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5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5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5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5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5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5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5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5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5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6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6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6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6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6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6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6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6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6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6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7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7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7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7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7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75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5976" name="Rectangle 56"/>
          <p:cNvSpPr>
            <a:spLocks noChangeArrowheads="1"/>
          </p:cNvSpPr>
          <p:nvPr/>
        </p:nvSpPr>
        <p:spPr bwMode="auto">
          <a:xfrm>
            <a:off x="179388" y="549275"/>
            <a:ext cx="273685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1. 2. Výměnné síly</a:t>
            </a:r>
          </a:p>
        </p:txBody>
      </p:sp>
      <p:graphicFrame>
        <p:nvGraphicFramePr>
          <p:cNvPr id="465977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6013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5979" name="Rectangle 59"/>
          <p:cNvSpPr>
            <a:spLocks noChangeArrowheads="1"/>
          </p:cNvSpPr>
          <p:nvPr/>
        </p:nvSpPr>
        <p:spPr bwMode="auto">
          <a:xfrm>
            <a:off x="4932363" y="498475"/>
            <a:ext cx="3960812" cy="180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Schéma energetických hladin a povolených přechodů pro helium. Je nutné oddělit stavy s </a:t>
            </a:r>
            <a:r>
              <a:rPr lang="cs-CZ" altLang="cs-CZ" sz="1600" i="1"/>
              <a:t>S </a:t>
            </a:r>
            <a:r>
              <a:rPr lang="cs-CZ" altLang="cs-CZ" sz="1600"/>
              <a:t>= 0 (parahelium) a stavy s </a:t>
            </a:r>
            <a:r>
              <a:rPr lang="cs-CZ" altLang="cs-CZ" sz="1600" i="1"/>
              <a:t>S</a:t>
            </a:r>
            <a:r>
              <a:rPr lang="cs-CZ" altLang="cs-CZ" sz="1600"/>
              <a:t> = 1 (ortohelium). Vzhledem k výběrovému pravidlu pro </a:t>
            </a:r>
            <a:r>
              <a:rPr lang="cs-CZ" altLang="cs-CZ" sz="1600" i="1"/>
              <a:t>S</a:t>
            </a:r>
            <a:r>
              <a:rPr lang="cs-CZ" altLang="cs-CZ" sz="1600"/>
              <a:t> nejsou mezi nimi povolené přechody. </a:t>
            </a:r>
          </a:p>
        </p:txBody>
      </p:sp>
      <p:pic>
        <p:nvPicPr>
          <p:cNvPr id="465988" name="Picture 68" descr="heliumlev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319213"/>
            <a:ext cx="4641850" cy="5537200"/>
          </a:xfrm>
          <a:prstGeom prst="rect">
            <a:avLst/>
          </a:prstGeom>
          <a:solidFill>
            <a:schemeClr val="tx1"/>
          </a:solidFill>
        </p:spPr>
      </p:pic>
      <p:sp>
        <p:nvSpPr>
          <p:cNvPr id="465991" name="Rectangle 71"/>
          <p:cNvSpPr>
            <a:spLocks noChangeArrowheads="1"/>
          </p:cNvSpPr>
          <p:nvPr/>
        </p:nvSpPr>
        <p:spPr bwMode="auto">
          <a:xfrm>
            <a:off x="5003800" y="2492375"/>
            <a:ext cx="3960813" cy="2292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Coulombovské síly mezi elektrony jsou v obou případech stejné, rozdíly v energiích jsou tedy dány odlišnými interakcemi mezi stavy s paralelními spiny:        nebo          a spiny antiparalelními       . Interakce spinových magnetických momentů jsou přitom slabší než rozdíly energií. Jediné vysvětlení: výměnné síly.</a:t>
            </a:r>
          </a:p>
        </p:txBody>
      </p:sp>
      <p:grpSp>
        <p:nvGrpSpPr>
          <p:cNvPr id="465996" name="Group 76"/>
          <p:cNvGrpSpPr>
            <a:grpSpLocks/>
          </p:cNvGrpSpPr>
          <p:nvPr/>
        </p:nvGrpSpPr>
        <p:grpSpPr bwMode="auto">
          <a:xfrm>
            <a:off x="5843588" y="3549650"/>
            <a:ext cx="142875" cy="217488"/>
            <a:chOff x="3470" y="2976"/>
            <a:chExt cx="90" cy="137"/>
          </a:xfrm>
        </p:grpSpPr>
        <p:sp>
          <p:nvSpPr>
            <p:cNvPr id="465992" name="Line 72"/>
            <p:cNvSpPr>
              <a:spLocks noChangeShapeType="1"/>
            </p:cNvSpPr>
            <p:nvPr/>
          </p:nvSpPr>
          <p:spPr bwMode="auto">
            <a:xfrm flipV="1">
              <a:off x="3470" y="2976"/>
              <a:ext cx="0" cy="1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5993" name="Line 73"/>
            <p:cNvSpPr>
              <a:spLocks noChangeShapeType="1"/>
            </p:cNvSpPr>
            <p:nvPr/>
          </p:nvSpPr>
          <p:spPr bwMode="auto">
            <a:xfrm flipV="1">
              <a:off x="3560" y="2976"/>
              <a:ext cx="0" cy="1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466000" name="Group 80"/>
          <p:cNvGrpSpPr>
            <a:grpSpLocks/>
          </p:cNvGrpSpPr>
          <p:nvPr/>
        </p:nvGrpSpPr>
        <p:grpSpPr bwMode="auto">
          <a:xfrm>
            <a:off x="6651625" y="3806825"/>
            <a:ext cx="144463" cy="219075"/>
            <a:chOff x="3696" y="3112"/>
            <a:chExt cx="91" cy="138"/>
          </a:xfrm>
        </p:grpSpPr>
        <p:sp>
          <p:nvSpPr>
            <p:cNvPr id="465994" name="Line 74"/>
            <p:cNvSpPr>
              <a:spLocks noChangeShapeType="1"/>
            </p:cNvSpPr>
            <p:nvPr/>
          </p:nvSpPr>
          <p:spPr bwMode="auto">
            <a:xfrm>
              <a:off x="3696" y="3112"/>
              <a:ext cx="0" cy="1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5995" name="Line 75"/>
            <p:cNvSpPr>
              <a:spLocks noChangeShapeType="1"/>
            </p:cNvSpPr>
            <p:nvPr/>
          </p:nvSpPr>
          <p:spPr bwMode="auto">
            <a:xfrm flipV="1">
              <a:off x="3787" y="3113"/>
              <a:ext cx="0" cy="1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465997" name="Group 77"/>
          <p:cNvGrpSpPr>
            <a:grpSpLocks/>
          </p:cNvGrpSpPr>
          <p:nvPr/>
        </p:nvGrpSpPr>
        <p:grpSpPr bwMode="auto">
          <a:xfrm flipV="1">
            <a:off x="6740525" y="3562350"/>
            <a:ext cx="142875" cy="217488"/>
            <a:chOff x="3470" y="2976"/>
            <a:chExt cx="90" cy="137"/>
          </a:xfrm>
        </p:grpSpPr>
        <p:sp>
          <p:nvSpPr>
            <p:cNvPr id="465998" name="Line 78"/>
            <p:cNvSpPr>
              <a:spLocks noChangeShapeType="1"/>
            </p:cNvSpPr>
            <p:nvPr/>
          </p:nvSpPr>
          <p:spPr bwMode="auto">
            <a:xfrm flipV="1">
              <a:off x="3470" y="2976"/>
              <a:ext cx="0" cy="1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65999" name="Line 79"/>
            <p:cNvSpPr>
              <a:spLocks noChangeShapeType="1"/>
            </p:cNvSpPr>
            <p:nvPr/>
          </p:nvSpPr>
          <p:spPr bwMode="auto">
            <a:xfrm flipV="1">
              <a:off x="3560" y="2976"/>
              <a:ext cx="0" cy="1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466001" name="Line 81"/>
          <p:cNvSpPr>
            <a:spLocks noChangeShapeType="1"/>
          </p:cNvSpPr>
          <p:nvPr/>
        </p:nvSpPr>
        <p:spPr bwMode="auto">
          <a:xfrm flipV="1">
            <a:off x="827088" y="2636838"/>
            <a:ext cx="1800225" cy="36004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66002" name="Rectangle 82"/>
          <p:cNvSpPr>
            <a:spLocks noChangeArrowheads="1"/>
          </p:cNvSpPr>
          <p:nvPr/>
        </p:nvSpPr>
        <p:spPr bwMode="auto">
          <a:xfrm>
            <a:off x="5003800" y="5419725"/>
            <a:ext cx="3960813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Toto je zakázaný přechod, který se může uskutečnit jen při srážce dvou atomů, při které dojde k výměně elektronů. </a:t>
            </a:r>
          </a:p>
        </p:txBody>
      </p:sp>
      <p:sp>
        <p:nvSpPr>
          <p:cNvPr id="466003" name="Line 83"/>
          <p:cNvSpPr>
            <a:spLocks noChangeShapeType="1"/>
          </p:cNvSpPr>
          <p:nvPr/>
        </p:nvSpPr>
        <p:spPr bwMode="auto">
          <a:xfrm flipH="1" flipV="1">
            <a:off x="2051050" y="4076700"/>
            <a:ext cx="2881313" cy="16573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66004" name="Rectangle 84"/>
          <p:cNvSpPr>
            <a:spLocks noChangeArrowheads="1"/>
          </p:cNvSpPr>
          <p:nvPr/>
        </p:nvSpPr>
        <p:spPr bwMode="auto">
          <a:xfrm>
            <a:off x="179388" y="908050"/>
            <a:ext cx="4248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Spektrum hélia: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65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5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65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65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66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465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65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465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6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6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66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66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66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66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979" grpId="0"/>
      <p:bldP spid="465991" grpId="0"/>
      <p:bldP spid="466001" grpId="0" animBg="1"/>
      <p:bldP spid="466002" grpId="0"/>
      <p:bldP spid="46600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25" name="Rectangle 17"/>
          <p:cNvSpPr>
            <a:spLocks noGrp="1" noChangeArrowheads="1"/>
          </p:cNvSpPr>
          <p:nvPr>
            <p:ph type="body" sz="half" idx="1"/>
          </p:nvPr>
        </p:nvSpPr>
        <p:spPr>
          <a:xfrm>
            <a:off x="755650" y="1341438"/>
            <a:ext cx="3810000" cy="431800"/>
          </a:xfrm>
          <a:noFill/>
          <a:ln/>
        </p:spPr>
        <p:txBody>
          <a:bodyPr/>
          <a:lstStyle/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lang="cs-CZ" altLang="cs-CZ" sz="1600"/>
              <a:t>1. 2. První modely atomu</a:t>
            </a:r>
          </a:p>
        </p:txBody>
      </p:sp>
      <p:sp>
        <p:nvSpPr>
          <p:cNvPr id="324626" name="Text Box 18"/>
          <p:cNvSpPr txBox="1">
            <a:spLocks noChangeArrowheads="1"/>
          </p:cNvSpPr>
          <p:nvPr/>
        </p:nvSpPr>
        <p:spPr bwMode="auto">
          <a:xfrm>
            <a:off x="611188" y="476250"/>
            <a:ext cx="79200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/>
              <a:t>Rutherfordův experiment: 1910-1911</a:t>
            </a:r>
          </a:p>
        </p:txBody>
      </p:sp>
      <p:pic>
        <p:nvPicPr>
          <p:cNvPr id="324627" name="alfa_rozptyl.avi">
            <a:hlinkClick r:id="" action="ppaction://media"/>
          </p:cNvPr>
          <p:cNvPicPr>
            <a:picLocks noGrp="1" noRot="1" noChangeAspect="1" noChangeArrowheads="1"/>
          </p:cNvPicPr>
          <p:nvPr>
            <p:ph sz="quarter" idx="3"/>
            <a:vide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476375" y="1700213"/>
            <a:ext cx="6408738" cy="4808537"/>
          </a:xfrm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4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4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3246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 nodeType="clickPar">
                      <p:stCondLst>
                        <p:cond delay="0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3" dur="1" fill="hold"/>
                                        <p:tgtEl>
                                          <p:spTgt spid="3246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4627"/>
                  </p:tgtEl>
                </p:cond>
              </p:nextCondLst>
            </p:seq>
            <p:video>
              <p:cMediaNode>
                <p:cTn id="1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324627"/>
                </p:tgtEl>
              </p:cMediaNode>
            </p:video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47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6694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4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5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5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5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5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5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5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5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5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5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5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6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6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6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6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6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6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6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6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6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6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7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7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7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7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7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7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7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7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7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7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8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8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8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8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8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8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8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8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8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8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9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9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9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9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9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9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9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9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9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6999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000" name="Rectangle 56"/>
          <p:cNvSpPr>
            <a:spLocks noChangeArrowheads="1"/>
          </p:cNvSpPr>
          <p:nvPr/>
        </p:nvSpPr>
        <p:spPr bwMode="auto">
          <a:xfrm>
            <a:off x="179388" y="549275"/>
            <a:ext cx="43211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1. 3. Magnetooptické jevy</a:t>
            </a:r>
          </a:p>
        </p:txBody>
      </p:sp>
      <p:graphicFrame>
        <p:nvGraphicFramePr>
          <p:cNvPr id="467001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7052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7017" name="Rectangle 73"/>
          <p:cNvSpPr>
            <a:spLocks noChangeArrowheads="1"/>
          </p:cNvSpPr>
          <p:nvPr/>
        </p:nvSpPr>
        <p:spPr bwMode="auto">
          <a:xfrm>
            <a:off x="179388" y="1030288"/>
            <a:ext cx="87137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Zeemanův jev (1896): štěpení spektrálních čar v magnetickém poli </a:t>
            </a:r>
          </a:p>
        </p:txBody>
      </p:sp>
      <p:pic>
        <p:nvPicPr>
          <p:cNvPr id="467019" name="Picture 75" descr="zeema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484313"/>
            <a:ext cx="2446337" cy="3365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7021" name="Picture 77" descr="Zeeman-Effect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213" y="1557338"/>
            <a:ext cx="2228850" cy="2371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7023" name="Picture 79" descr="zeema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163" y="1557338"/>
            <a:ext cx="3286125" cy="3101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7024" name="Text Box 80"/>
          <p:cNvSpPr txBox="1">
            <a:spLocks noChangeArrowheads="1"/>
          </p:cNvSpPr>
          <p:nvPr/>
        </p:nvSpPr>
        <p:spPr bwMode="auto">
          <a:xfrm>
            <a:off x="179388" y="5013325"/>
            <a:ext cx="2952750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Pieter Zeeman (1865-1943) </a:t>
            </a:r>
          </a:p>
        </p:txBody>
      </p:sp>
      <p:sp>
        <p:nvSpPr>
          <p:cNvPr id="467025" name="Rectangle 81"/>
          <p:cNvSpPr>
            <a:spLocks noChangeArrowheads="1"/>
          </p:cNvSpPr>
          <p:nvPr/>
        </p:nvSpPr>
        <p:spPr bwMode="auto">
          <a:xfrm>
            <a:off x="3419475" y="4913313"/>
            <a:ext cx="540067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 magnetickém poli interagují oba magnetické momenty elektronu s vnějším magnetickým polem. Má-li vnější magnetostatické pole změr osy </a:t>
            </a:r>
            <a:r>
              <a:rPr lang="cs-CZ" altLang="cs-CZ" sz="1600" i="1"/>
              <a:t>z</a:t>
            </a:r>
            <a:r>
              <a:rPr lang="cs-CZ" altLang="cs-CZ" sz="1600"/>
              <a:t>:</a:t>
            </a:r>
          </a:p>
        </p:txBody>
      </p:sp>
      <p:graphicFrame>
        <p:nvGraphicFramePr>
          <p:cNvPr id="467026" name="Object 82"/>
          <p:cNvGraphicFramePr>
            <a:graphicFrameLocks noChangeAspect="1"/>
          </p:cNvGraphicFramePr>
          <p:nvPr/>
        </p:nvGraphicFramePr>
        <p:xfrm>
          <a:off x="539750" y="5949950"/>
          <a:ext cx="17780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7053" name="Equation" r:id="rId8" imgW="1777680" imgH="291960" progId="Equation.DSMT4">
                  <p:embed/>
                </p:oleObj>
              </mc:Choice>
              <mc:Fallback>
                <p:oleObj name="Equation" r:id="rId8" imgW="1777680" imgH="291960" progId="Equation.DSMT4">
                  <p:embed/>
                  <p:pic>
                    <p:nvPicPr>
                      <p:cNvPr id="0" name="Object 8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750" y="5949950"/>
                        <a:ext cx="17780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7027" name="Object 83"/>
          <p:cNvGraphicFramePr>
            <a:graphicFrameLocks noChangeAspect="1"/>
          </p:cNvGraphicFramePr>
          <p:nvPr/>
        </p:nvGraphicFramePr>
        <p:xfrm>
          <a:off x="3492500" y="6021388"/>
          <a:ext cx="39624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7054" name="Equation" r:id="rId10" imgW="3962160" imgH="368280" progId="Equation.DSMT4">
                  <p:embed/>
                </p:oleObj>
              </mc:Choice>
              <mc:Fallback>
                <p:oleObj name="Equation" r:id="rId10" imgW="3962160" imgH="368280" progId="Equation.DSMT4">
                  <p:embed/>
                  <p:pic>
                    <p:nvPicPr>
                      <p:cNvPr id="0" name="Object 8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2500" y="6021388"/>
                        <a:ext cx="39624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67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67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67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67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67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67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67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67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67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67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670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670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67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467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67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467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017" grpId="0"/>
      <p:bldP spid="467024" grpId="0" animBg="1"/>
      <p:bldP spid="467025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71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6797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7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7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7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7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7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7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7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8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8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8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8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8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8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8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8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8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8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9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9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9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9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9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9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9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9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9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799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0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0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0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0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0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0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0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0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0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0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1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1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1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1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1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1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1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1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1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1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2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2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2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2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024" name="Rectangle 56"/>
          <p:cNvSpPr>
            <a:spLocks noChangeArrowheads="1"/>
          </p:cNvSpPr>
          <p:nvPr/>
        </p:nvSpPr>
        <p:spPr bwMode="auto">
          <a:xfrm>
            <a:off x="179388" y="549275"/>
            <a:ext cx="43211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1. 3. Magnetooptické jevy</a:t>
            </a:r>
          </a:p>
        </p:txBody>
      </p:sp>
      <p:graphicFrame>
        <p:nvGraphicFramePr>
          <p:cNvPr id="468025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8110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8033" name="Object 65"/>
          <p:cNvGraphicFramePr>
            <a:graphicFrameLocks noChangeAspect="1"/>
          </p:cNvGraphicFramePr>
          <p:nvPr/>
        </p:nvGraphicFramePr>
        <p:xfrm>
          <a:off x="179388" y="1052513"/>
          <a:ext cx="39624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8111" name="Equation" r:id="rId5" imgW="3962160" imgH="368280" progId="Equation.DSMT4">
                  <p:embed/>
                </p:oleObj>
              </mc:Choice>
              <mc:Fallback>
                <p:oleObj name="Equation" r:id="rId5" imgW="3962160" imgH="36828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1052513"/>
                        <a:ext cx="39624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8034" name="Object 66"/>
          <p:cNvGraphicFramePr>
            <a:graphicFrameLocks noChangeAspect="1"/>
          </p:cNvGraphicFramePr>
          <p:nvPr/>
        </p:nvGraphicFramePr>
        <p:xfrm>
          <a:off x="4786313" y="908050"/>
          <a:ext cx="23749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8112" name="Equation" r:id="rId7" imgW="2374560" imgH="571320" progId="Equation.DSMT4">
                  <p:embed/>
                </p:oleObj>
              </mc:Choice>
              <mc:Fallback>
                <p:oleObj name="Equation" r:id="rId7" imgW="2374560" imgH="57132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86313" y="908050"/>
                        <a:ext cx="23749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8035" name="Object 67"/>
          <p:cNvGraphicFramePr>
            <a:graphicFrameLocks noChangeAspect="1"/>
          </p:cNvGraphicFramePr>
          <p:nvPr/>
        </p:nvGraphicFramePr>
        <p:xfrm>
          <a:off x="179388" y="2132013"/>
          <a:ext cx="26289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8113" name="Equation" r:id="rId9" imgW="2628720" imgH="571320" progId="Equation.DSMT4">
                  <p:embed/>
                </p:oleObj>
              </mc:Choice>
              <mc:Fallback>
                <p:oleObj name="Equation" r:id="rId9" imgW="2628720" imgH="571320" progId="Equation.DSMT4">
                  <p:embed/>
                  <p:pic>
                    <p:nvPicPr>
                      <p:cNvPr id="0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2132013"/>
                        <a:ext cx="26289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8036" name="Rectangle 68"/>
          <p:cNvSpPr>
            <a:spLocks noChangeArrowheads="1"/>
          </p:cNvSpPr>
          <p:nvPr/>
        </p:nvSpPr>
        <p:spPr bwMode="auto">
          <a:xfrm>
            <a:off x="2916238" y="2205038"/>
            <a:ext cx="32400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Protože platí výběrová pravidla</a:t>
            </a:r>
          </a:p>
        </p:txBody>
      </p:sp>
      <p:graphicFrame>
        <p:nvGraphicFramePr>
          <p:cNvPr id="468037" name="Object 69"/>
          <p:cNvGraphicFramePr>
            <a:graphicFrameLocks noChangeAspect="1"/>
          </p:cNvGraphicFramePr>
          <p:nvPr/>
        </p:nvGraphicFramePr>
        <p:xfrm>
          <a:off x="6300788" y="2205038"/>
          <a:ext cx="11303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8114" name="Equation" r:id="rId11" imgW="1130040" imgH="672840" progId="Equation.DSMT4">
                  <p:embed/>
                </p:oleObj>
              </mc:Choice>
              <mc:Fallback>
                <p:oleObj name="Equation" r:id="rId11" imgW="1130040" imgH="672840" progId="Equation.DSMT4">
                  <p:embed/>
                  <p:pic>
                    <p:nvPicPr>
                      <p:cNvPr id="0" name="Object 6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00788" y="2205038"/>
                        <a:ext cx="1130300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AFD87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8038" name="Rectangle 70"/>
          <p:cNvSpPr>
            <a:spLocks noChangeArrowheads="1"/>
          </p:cNvSpPr>
          <p:nvPr/>
        </p:nvSpPr>
        <p:spPr bwMode="auto">
          <a:xfrm>
            <a:off x="179388" y="1557338"/>
            <a:ext cx="32400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při zářivém přechodu</a:t>
            </a:r>
          </a:p>
        </p:txBody>
      </p:sp>
      <p:sp>
        <p:nvSpPr>
          <p:cNvPr id="468039" name="Rectangle 71"/>
          <p:cNvSpPr>
            <a:spLocks noChangeArrowheads="1"/>
          </p:cNvSpPr>
          <p:nvPr/>
        </p:nvSpPr>
        <p:spPr bwMode="auto">
          <a:xfrm>
            <a:off x="179388" y="2997200"/>
            <a:ext cx="63373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budou frekvence odpovídající dovoleným přechodům:</a:t>
            </a:r>
          </a:p>
        </p:txBody>
      </p:sp>
      <p:graphicFrame>
        <p:nvGraphicFramePr>
          <p:cNvPr id="468040" name="Object 72"/>
          <p:cNvGraphicFramePr>
            <a:graphicFrameLocks noChangeAspect="1"/>
          </p:cNvGraphicFramePr>
          <p:nvPr/>
        </p:nvGraphicFramePr>
        <p:xfrm>
          <a:off x="179388" y="3573463"/>
          <a:ext cx="6604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8115" name="Equation" r:id="rId13" imgW="660240" imgH="304560" progId="Equation.DSMT4">
                  <p:embed/>
                </p:oleObj>
              </mc:Choice>
              <mc:Fallback>
                <p:oleObj name="Equation" r:id="rId13" imgW="660240" imgH="304560" progId="Equation.DSMT4">
                  <p:embed/>
                  <p:pic>
                    <p:nvPicPr>
                      <p:cNvPr id="0" name="Object 7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3573463"/>
                        <a:ext cx="6604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8041" name="Object 73"/>
          <p:cNvGraphicFramePr>
            <a:graphicFrameLocks noChangeAspect="1"/>
          </p:cNvGraphicFramePr>
          <p:nvPr/>
        </p:nvGraphicFramePr>
        <p:xfrm>
          <a:off x="1893888" y="3429000"/>
          <a:ext cx="13589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8116" name="Equation" r:id="rId15" imgW="1358640" imgH="571320" progId="Equation.DSMT4">
                  <p:embed/>
                </p:oleObj>
              </mc:Choice>
              <mc:Fallback>
                <p:oleObj name="Equation" r:id="rId15" imgW="1358640" imgH="571320" progId="Equation.DSMT4">
                  <p:embed/>
                  <p:pic>
                    <p:nvPicPr>
                      <p:cNvPr id="0" name="Object 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93888" y="3429000"/>
                        <a:ext cx="13589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8042" name="Object 74"/>
          <p:cNvGraphicFramePr>
            <a:graphicFrameLocks noChangeAspect="1"/>
          </p:cNvGraphicFramePr>
          <p:nvPr/>
        </p:nvGraphicFramePr>
        <p:xfrm>
          <a:off x="3924300" y="3429000"/>
          <a:ext cx="13589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8117" name="Equation" r:id="rId17" imgW="1358640" imgH="571320" progId="Equation.DSMT4">
                  <p:embed/>
                </p:oleObj>
              </mc:Choice>
              <mc:Fallback>
                <p:oleObj name="Equation" r:id="rId17" imgW="1358640" imgH="571320" progId="Equation.DSMT4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4300" y="3429000"/>
                        <a:ext cx="13589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8043" name="Rectangle 75"/>
          <p:cNvSpPr>
            <a:spLocks noChangeArrowheads="1"/>
          </p:cNvSpPr>
          <p:nvPr/>
        </p:nvSpPr>
        <p:spPr bwMode="auto">
          <a:xfrm>
            <a:off x="179388" y="3954463"/>
            <a:ext cx="83534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Původní spektrální čára se rozštěpí na 3 čáry, z nichž jedna bude na původním místě, dvě budou symetricky odchýleny.</a:t>
            </a:r>
          </a:p>
        </p:txBody>
      </p:sp>
      <p:pic>
        <p:nvPicPr>
          <p:cNvPr id="468044" name="Picture 76" descr="zeeman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652963"/>
            <a:ext cx="2087562" cy="19700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8045" name="Rectangle 77"/>
          <p:cNvSpPr>
            <a:spLocks noChangeArrowheads="1"/>
          </p:cNvSpPr>
          <p:nvPr/>
        </p:nvSpPr>
        <p:spPr bwMode="auto">
          <a:xfrm>
            <a:off x="3276600" y="4868863"/>
            <a:ext cx="5183188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Normální Zeemanův jev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68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68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68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68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68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68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68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468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468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468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468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68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680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468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4680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68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68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8036" grpId="0"/>
      <p:bldP spid="468038" grpId="0"/>
      <p:bldP spid="468039" grpId="0"/>
      <p:bldP spid="468043" grpId="0"/>
      <p:bldP spid="468045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995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6899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99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99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899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0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0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0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0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0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0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0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0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0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0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1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1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1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1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1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1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1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1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1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1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2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2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2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2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2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2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2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2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2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2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3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3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3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3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3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3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3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3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3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3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4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4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4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4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4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4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4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4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69048" name="Rectangle 56"/>
          <p:cNvSpPr>
            <a:spLocks noChangeArrowheads="1"/>
          </p:cNvSpPr>
          <p:nvPr/>
        </p:nvSpPr>
        <p:spPr bwMode="auto">
          <a:xfrm>
            <a:off x="179388" y="549275"/>
            <a:ext cx="43211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1. 3. Magnetooptické jevy</a:t>
            </a:r>
          </a:p>
        </p:txBody>
      </p:sp>
      <p:graphicFrame>
        <p:nvGraphicFramePr>
          <p:cNvPr id="469049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9123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9053" name="Rectangle 61"/>
          <p:cNvSpPr>
            <a:spLocks noChangeArrowheads="1"/>
          </p:cNvSpPr>
          <p:nvPr/>
        </p:nvSpPr>
        <p:spPr bwMode="auto">
          <a:xfrm>
            <a:off x="179388" y="2205038"/>
            <a:ext cx="32400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Příspěvek k energii</a:t>
            </a:r>
          </a:p>
        </p:txBody>
      </p:sp>
      <p:sp>
        <p:nvSpPr>
          <p:cNvPr id="469055" name="Rectangle 63"/>
          <p:cNvSpPr>
            <a:spLocks noChangeArrowheads="1"/>
          </p:cNvSpPr>
          <p:nvPr/>
        </p:nvSpPr>
        <p:spPr bwMode="auto">
          <a:xfrm>
            <a:off x="179388" y="1003300"/>
            <a:ext cx="87137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rozštěpení na jiný počet čar:magnetické momenty se skládají jinak než momenty hybnosti (poměr magnetických momentů je proti mechanickým dvojnásobný), proto</a:t>
            </a:r>
          </a:p>
        </p:txBody>
      </p:sp>
      <p:sp>
        <p:nvSpPr>
          <p:cNvPr id="469056" name="Rectangle 64"/>
          <p:cNvSpPr>
            <a:spLocks noChangeArrowheads="1"/>
          </p:cNvSpPr>
          <p:nvPr/>
        </p:nvSpPr>
        <p:spPr bwMode="auto">
          <a:xfrm>
            <a:off x="179388" y="2708275"/>
            <a:ext cx="22320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/>
              <a:t>g</a:t>
            </a:r>
            <a:r>
              <a:rPr lang="cs-CZ" altLang="cs-CZ" sz="1600"/>
              <a:t> je Landeeho faktor</a:t>
            </a:r>
            <a:endParaRPr lang="cs-CZ" altLang="cs-CZ" sz="1600" i="1"/>
          </a:p>
        </p:txBody>
      </p:sp>
      <p:sp>
        <p:nvSpPr>
          <p:cNvPr id="469060" name="Rectangle 68"/>
          <p:cNvSpPr>
            <a:spLocks noChangeArrowheads="1"/>
          </p:cNvSpPr>
          <p:nvPr/>
        </p:nvSpPr>
        <p:spPr bwMode="auto">
          <a:xfrm>
            <a:off x="179388" y="3335338"/>
            <a:ext cx="72723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Každý energentický stav se v magnetickém poli štěpí na 2</a:t>
            </a:r>
            <a:r>
              <a:rPr lang="cs-CZ" altLang="cs-CZ" sz="1600" i="1"/>
              <a:t>J </a:t>
            </a:r>
            <a:r>
              <a:rPr lang="cs-CZ" altLang="cs-CZ" sz="1600"/>
              <a:t>+ 1 podstavů</a:t>
            </a:r>
          </a:p>
        </p:txBody>
      </p:sp>
      <p:sp>
        <p:nvSpPr>
          <p:cNvPr id="469062" name="Rectangle 70"/>
          <p:cNvSpPr>
            <a:spLocks noChangeArrowheads="1"/>
          </p:cNvSpPr>
          <p:nvPr/>
        </p:nvSpPr>
        <p:spPr bwMode="auto">
          <a:xfrm>
            <a:off x="3132138" y="5373688"/>
            <a:ext cx="5183187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000">
                <a:solidFill>
                  <a:srgbClr val="F4FA08"/>
                </a:solidFill>
              </a:rPr>
              <a:t>Anomální Zeemanův jev</a:t>
            </a:r>
          </a:p>
        </p:txBody>
      </p:sp>
      <p:graphicFrame>
        <p:nvGraphicFramePr>
          <p:cNvPr id="469063" name="Object 71"/>
          <p:cNvGraphicFramePr>
            <a:graphicFrameLocks noChangeAspect="1"/>
          </p:cNvGraphicFramePr>
          <p:nvPr/>
        </p:nvGraphicFramePr>
        <p:xfrm>
          <a:off x="179388" y="1628775"/>
          <a:ext cx="2489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9124" name="Equation" r:id="rId5" imgW="2489040" imgH="330120" progId="Equation.DSMT4">
                  <p:embed/>
                </p:oleObj>
              </mc:Choice>
              <mc:Fallback>
                <p:oleObj name="Equation" r:id="rId5" imgW="2489040" imgH="330120" progId="Equation.DSMT4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1628775"/>
                        <a:ext cx="2489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9064" name="Object 72"/>
          <p:cNvGraphicFramePr>
            <a:graphicFrameLocks noChangeAspect="1"/>
          </p:cNvGraphicFramePr>
          <p:nvPr/>
        </p:nvGraphicFramePr>
        <p:xfrm>
          <a:off x="2339975" y="2276475"/>
          <a:ext cx="15875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9125" name="Equation" r:id="rId7" imgW="1587240" imgH="291960" progId="Equation.DSMT4">
                  <p:embed/>
                </p:oleObj>
              </mc:Choice>
              <mc:Fallback>
                <p:oleObj name="Equation" r:id="rId7" imgW="1587240" imgH="291960" progId="Equation.DSMT4">
                  <p:embed/>
                  <p:pic>
                    <p:nvPicPr>
                      <p:cNvPr id="0" name="Object 7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9975" y="2276475"/>
                        <a:ext cx="15875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9065" name="Object 73"/>
          <p:cNvGraphicFramePr>
            <a:graphicFrameLocks noChangeAspect="1"/>
          </p:cNvGraphicFramePr>
          <p:nvPr/>
        </p:nvGraphicFramePr>
        <p:xfrm>
          <a:off x="2657475" y="2755900"/>
          <a:ext cx="1384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9126" name="Equation" r:id="rId9" imgW="1384200" imgH="342720" progId="Equation.DSMT4">
                  <p:embed/>
                </p:oleObj>
              </mc:Choice>
              <mc:Fallback>
                <p:oleObj name="Equation" r:id="rId9" imgW="1384200" imgH="342720" progId="Equation.DSMT4">
                  <p:embed/>
                  <p:pic>
                    <p:nvPicPr>
                      <p:cNvPr id="0" name="Object 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7475" y="2755900"/>
                        <a:ext cx="1384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69066" name="Picture 74" descr="Zeeman-Effect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3860800"/>
            <a:ext cx="2228850" cy="2371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9067" name="Rectangle 75"/>
          <p:cNvSpPr>
            <a:spLocks noChangeArrowheads="1"/>
          </p:cNvSpPr>
          <p:nvPr/>
        </p:nvSpPr>
        <p:spPr bwMode="auto">
          <a:xfrm>
            <a:off x="2944813" y="3860800"/>
            <a:ext cx="1800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sodíkový dublet</a:t>
            </a:r>
          </a:p>
        </p:txBody>
      </p:sp>
      <p:graphicFrame>
        <p:nvGraphicFramePr>
          <p:cNvPr id="469068" name="Object 76"/>
          <p:cNvGraphicFramePr>
            <a:graphicFrameLocks noChangeAspect="1"/>
          </p:cNvGraphicFramePr>
          <p:nvPr/>
        </p:nvGraphicFramePr>
        <p:xfrm>
          <a:off x="4859338" y="4724400"/>
          <a:ext cx="1020762" cy="454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9127" name="Equation" r:id="rId12" imgW="1015920" imgH="419040" progId="Equation.DSMT4">
                  <p:embed/>
                </p:oleObj>
              </mc:Choice>
              <mc:Fallback>
                <p:oleObj name="Equation" r:id="rId12" imgW="1015920" imgH="419040" progId="Equation.DSMT4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9338" y="4724400"/>
                        <a:ext cx="1020762" cy="454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9069" name="Object 77"/>
          <p:cNvGraphicFramePr>
            <a:graphicFrameLocks noChangeAspect="1"/>
          </p:cNvGraphicFramePr>
          <p:nvPr/>
        </p:nvGraphicFramePr>
        <p:xfrm>
          <a:off x="4781550" y="3860800"/>
          <a:ext cx="1033463" cy="454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9128" name="Equation" r:id="rId14" imgW="1028520" imgH="419040" progId="Equation.DSMT4">
                  <p:embed/>
                </p:oleObj>
              </mc:Choice>
              <mc:Fallback>
                <p:oleObj name="Equation" r:id="rId14" imgW="1028520" imgH="419040" progId="Equation.DSMT4">
                  <p:embed/>
                  <p:pic>
                    <p:nvPicPr>
                      <p:cNvPr id="0" name="Object 7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81550" y="3860800"/>
                        <a:ext cx="1033463" cy="454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9070" name="Rectangle 78"/>
          <p:cNvSpPr>
            <a:spLocks noChangeArrowheads="1"/>
          </p:cNvSpPr>
          <p:nvPr/>
        </p:nvSpPr>
        <p:spPr bwMode="auto">
          <a:xfrm>
            <a:off x="5867400" y="3789363"/>
            <a:ext cx="32766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4 + 2, 8 kombinací – 2 (zakázané přechody) = 6 čar</a:t>
            </a:r>
          </a:p>
        </p:txBody>
      </p:sp>
      <p:sp>
        <p:nvSpPr>
          <p:cNvPr id="469071" name="Rectangle 79"/>
          <p:cNvSpPr>
            <a:spLocks noChangeArrowheads="1"/>
          </p:cNvSpPr>
          <p:nvPr/>
        </p:nvSpPr>
        <p:spPr bwMode="auto">
          <a:xfrm>
            <a:off x="5867400" y="4703763"/>
            <a:ext cx="3276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2 + 2, 4 kombinace = 4 čáry</a:t>
            </a:r>
          </a:p>
        </p:txBody>
      </p:sp>
      <p:sp>
        <p:nvSpPr>
          <p:cNvPr id="469072" name="Freeform 80"/>
          <p:cNvSpPr>
            <a:spLocks/>
          </p:cNvSpPr>
          <p:nvPr/>
        </p:nvSpPr>
        <p:spPr bwMode="auto">
          <a:xfrm>
            <a:off x="1258888" y="4149725"/>
            <a:ext cx="3529012" cy="792163"/>
          </a:xfrm>
          <a:custGeom>
            <a:avLst/>
            <a:gdLst>
              <a:gd name="T0" fmla="*/ 2223 w 2223"/>
              <a:gd name="T1" fmla="*/ 0 h 499"/>
              <a:gd name="T2" fmla="*/ 981 w 2223"/>
              <a:gd name="T3" fmla="*/ 120 h 499"/>
              <a:gd name="T4" fmla="*/ 167 w 2223"/>
              <a:gd name="T5" fmla="*/ 284 h 499"/>
              <a:gd name="T6" fmla="*/ 0 w 2223"/>
              <a:gd name="T7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23" h="499">
                <a:moveTo>
                  <a:pt x="2223" y="0"/>
                </a:moveTo>
                <a:cubicBezTo>
                  <a:pt x="2016" y="20"/>
                  <a:pt x="1324" y="73"/>
                  <a:pt x="981" y="120"/>
                </a:cubicBezTo>
                <a:cubicBezTo>
                  <a:pt x="638" y="167"/>
                  <a:pt x="330" y="221"/>
                  <a:pt x="167" y="284"/>
                </a:cubicBezTo>
                <a:cubicBezTo>
                  <a:pt x="4" y="347"/>
                  <a:pt x="35" y="454"/>
                  <a:pt x="0" y="499"/>
                </a:cubicBezTo>
              </a:path>
            </a:pathLst>
          </a:custGeom>
          <a:noFill/>
          <a:ln w="9525" cap="flat" cmpd="sng">
            <a:solidFill>
              <a:srgbClr val="FF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69074" name="Freeform 82"/>
          <p:cNvSpPr>
            <a:spLocks/>
          </p:cNvSpPr>
          <p:nvPr/>
        </p:nvSpPr>
        <p:spPr bwMode="auto">
          <a:xfrm>
            <a:off x="2263775" y="4549775"/>
            <a:ext cx="2524125" cy="385763"/>
          </a:xfrm>
          <a:custGeom>
            <a:avLst/>
            <a:gdLst>
              <a:gd name="T0" fmla="*/ 1590 w 1590"/>
              <a:gd name="T1" fmla="*/ 201 h 243"/>
              <a:gd name="T2" fmla="*/ 805 w 1590"/>
              <a:gd name="T3" fmla="*/ 51 h 243"/>
              <a:gd name="T4" fmla="*/ 256 w 1590"/>
              <a:gd name="T5" fmla="*/ 32 h 243"/>
              <a:gd name="T6" fmla="*/ 0 w 1590"/>
              <a:gd name="T7" fmla="*/ 243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90" h="243">
                <a:moveTo>
                  <a:pt x="1590" y="201"/>
                </a:moveTo>
                <a:cubicBezTo>
                  <a:pt x="1459" y="176"/>
                  <a:pt x="1027" y="79"/>
                  <a:pt x="805" y="51"/>
                </a:cubicBezTo>
                <a:cubicBezTo>
                  <a:pt x="583" y="23"/>
                  <a:pt x="390" y="0"/>
                  <a:pt x="256" y="32"/>
                </a:cubicBezTo>
                <a:cubicBezTo>
                  <a:pt x="122" y="64"/>
                  <a:pt x="53" y="199"/>
                  <a:pt x="0" y="243"/>
                </a:cubicBezTo>
              </a:path>
            </a:pathLst>
          </a:custGeom>
          <a:noFill/>
          <a:ln w="9525" cap="flat" cmpd="sng">
            <a:solidFill>
              <a:srgbClr val="FF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69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69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69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69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9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69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9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69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690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69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469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469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469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469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469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469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469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68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90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69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69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9053" grpId="0"/>
      <p:bldP spid="469055" grpId="0"/>
      <p:bldP spid="469056" grpId="0"/>
      <p:bldP spid="469060" grpId="0"/>
      <p:bldP spid="469062" grpId="0"/>
      <p:bldP spid="469067" grpId="0"/>
      <p:bldP spid="469070" grpId="0"/>
      <p:bldP spid="469071" grpId="0"/>
      <p:bldP spid="469072" grpId="0" animBg="1"/>
      <p:bldP spid="469074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19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7002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2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2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2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2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2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2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2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2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2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3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3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3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3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3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3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3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3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3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3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4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4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4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4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4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4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4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4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4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4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5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5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5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5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5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5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5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5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5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5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6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6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6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6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6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6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6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6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6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6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7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71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0072" name="Rectangle 56"/>
          <p:cNvSpPr>
            <a:spLocks noChangeArrowheads="1"/>
          </p:cNvSpPr>
          <p:nvPr/>
        </p:nvSpPr>
        <p:spPr bwMode="auto">
          <a:xfrm>
            <a:off x="179388" y="5492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1. 4. Spontánní a vynucené přechody</a:t>
            </a:r>
          </a:p>
        </p:txBody>
      </p:sp>
      <p:graphicFrame>
        <p:nvGraphicFramePr>
          <p:cNvPr id="470073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16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0074" name="Rectangle 58"/>
          <p:cNvSpPr>
            <a:spLocks noChangeArrowheads="1"/>
          </p:cNvSpPr>
          <p:nvPr/>
        </p:nvSpPr>
        <p:spPr bwMode="auto">
          <a:xfrm>
            <a:off x="3635375" y="981075"/>
            <a:ext cx="30241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spontánní, pravděpodobnost</a:t>
            </a:r>
          </a:p>
        </p:txBody>
      </p:sp>
      <p:sp>
        <p:nvSpPr>
          <p:cNvPr id="470075" name="Rectangle 59"/>
          <p:cNvSpPr>
            <a:spLocks noChangeArrowheads="1"/>
          </p:cNvSpPr>
          <p:nvPr/>
        </p:nvSpPr>
        <p:spPr bwMode="auto">
          <a:xfrm>
            <a:off x="179388" y="1125538"/>
            <a:ext cx="17287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emisní přechod</a:t>
            </a:r>
          </a:p>
        </p:txBody>
      </p:sp>
      <p:sp>
        <p:nvSpPr>
          <p:cNvPr id="470076" name="Rectangle 60"/>
          <p:cNvSpPr>
            <a:spLocks noChangeArrowheads="1"/>
          </p:cNvSpPr>
          <p:nvPr/>
        </p:nvSpPr>
        <p:spPr bwMode="auto">
          <a:xfrm>
            <a:off x="4140200" y="1341438"/>
            <a:ext cx="28797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doba života excit. stavu</a:t>
            </a:r>
          </a:p>
        </p:txBody>
      </p:sp>
      <p:sp>
        <p:nvSpPr>
          <p:cNvPr id="470077" name="Rectangle 61"/>
          <p:cNvSpPr>
            <a:spLocks noChangeArrowheads="1"/>
          </p:cNvSpPr>
          <p:nvPr/>
        </p:nvSpPr>
        <p:spPr bwMode="auto">
          <a:xfrm>
            <a:off x="827088" y="2781300"/>
            <a:ext cx="47529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celková pravděpodobnost emisního přechodu:</a:t>
            </a:r>
          </a:p>
        </p:txBody>
      </p:sp>
      <p:graphicFrame>
        <p:nvGraphicFramePr>
          <p:cNvPr id="470080" name="Object 64"/>
          <p:cNvGraphicFramePr>
            <a:graphicFrameLocks noChangeAspect="1"/>
          </p:cNvGraphicFramePr>
          <p:nvPr/>
        </p:nvGraphicFramePr>
        <p:xfrm>
          <a:off x="2411413" y="981075"/>
          <a:ext cx="1905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17" name="Equation" r:id="rId5" imgW="190440" imgH="215640" progId="Equation.DSMT4">
                  <p:embed/>
                </p:oleObj>
              </mc:Choice>
              <mc:Fallback>
                <p:oleObj name="Equation" r:id="rId5" imgW="190440" imgH="21564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1413" y="981075"/>
                        <a:ext cx="1905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0081" name="Object 65"/>
          <p:cNvGraphicFramePr>
            <a:graphicFrameLocks noChangeAspect="1"/>
          </p:cNvGraphicFramePr>
          <p:nvPr/>
        </p:nvGraphicFramePr>
        <p:xfrm>
          <a:off x="6732588" y="1052513"/>
          <a:ext cx="3302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18" name="Equation" r:id="rId7" imgW="330120" imgH="291960" progId="Equation.DSMT4">
                  <p:embed/>
                </p:oleObj>
              </mc:Choice>
              <mc:Fallback>
                <p:oleObj name="Equation" r:id="rId7" imgW="330120" imgH="29196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2588" y="1052513"/>
                        <a:ext cx="3302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0083" name="Rectangle 67"/>
          <p:cNvSpPr>
            <a:spLocks noChangeArrowheads="1"/>
          </p:cNvSpPr>
          <p:nvPr/>
        </p:nvSpPr>
        <p:spPr bwMode="auto">
          <a:xfrm>
            <a:off x="3708400" y="2349500"/>
            <a:ext cx="30241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pravděpodobnost přechodu</a:t>
            </a:r>
          </a:p>
        </p:txBody>
      </p:sp>
      <p:sp>
        <p:nvSpPr>
          <p:cNvPr id="470090" name="Line 74"/>
          <p:cNvSpPr>
            <a:spLocks noChangeShapeType="1"/>
          </p:cNvSpPr>
          <p:nvPr/>
        </p:nvSpPr>
        <p:spPr bwMode="auto">
          <a:xfrm>
            <a:off x="2268538" y="1125538"/>
            <a:ext cx="0" cy="504825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70091" name="Object 75"/>
          <p:cNvGraphicFramePr>
            <a:graphicFrameLocks noChangeAspect="1"/>
          </p:cNvGraphicFramePr>
          <p:nvPr/>
        </p:nvGraphicFramePr>
        <p:xfrm>
          <a:off x="2443163" y="1484313"/>
          <a:ext cx="1270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19" name="Equation" r:id="rId9" imgW="126720" imgH="215640" progId="Equation.DSMT4">
                  <p:embed/>
                </p:oleObj>
              </mc:Choice>
              <mc:Fallback>
                <p:oleObj name="Equation" r:id="rId9" imgW="126720" imgH="215640" progId="Equation.DSMT4">
                  <p:embed/>
                  <p:pic>
                    <p:nvPicPr>
                      <p:cNvPr id="0" name="Object 7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43163" y="1484313"/>
                        <a:ext cx="1270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0092" name="Line 76"/>
          <p:cNvSpPr>
            <a:spLocks noChangeShapeType="1"/>
          </p:cNvSpPr>
          <p:nvPr/>
        </p:nvSpPr>
        <p:spPr bwMode="auto">
          <a:xfrm flipV="1">
            <a:off x="2771775" y="1125538"/>
            <a:ext cx="647700" cy="2873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0093" name="Line 77"/>
          <p:cNvSpPr>
            <a:spLocks noChangeShapeType="1"/>
          </p:cNvSpPr>
          <p:nvPr/>
        </p:nvSpPr>
        <p:spPr bwMode="auto">
          <a:xfrm>
            <a:off x="2771775" y="1412875"/>
            <a:ext cx="647700" cy="2873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70096" name="Object 80"/>
          <p:cNvGraphicFramePr>
            <a:graphicFrameLocks noChangeAspect="1"/>
          </p:cNvGraphicFramePr>
          <p:nvPr/>
        </p:nvGraphicFramePr>
        <p:xfrm>
          <a:off x="6659563" y="1341438"/>
          <a:ext cx="6096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20" name="Equation" r:id="rId11" imgW="609480" imgH="330120" progId="Equation.DSMT4">
                  <p:embed/>
                </p:oleObj>
              </mc:Choice>
              <mc:Fallback>
                <p:oleObj name="Equation" r:id="rId11" imgW="609480" imgH="330120" progId="Equation.DSMT4">
                  <p:embed/>
                  <p:pic>
                    <p:nvPicPr>
                      <p:cNvPr id="0" name="Object 8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59563" y="1341438"/>
                        <a:ext cx="6096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0097" name="Rectangle 81"/>
          <p:cNvSpPr>
            <a:spLocks noChangeArrowheads="1"/>
          </p:cNvSpPr>
          <p:nvPr/>
        </p:nvSpPr>
        <p:spPr bwMode="auto">
          <a:xfrm>
            <a:off x="3708400" y="1628775"/>
            <a:ext cx="49672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vynucený (indukovaná emise), vzniká dopadem fotonu s energií</a:t>
            </a:r>
          </a:p>
        </p:txBody>
      </p:sp>
      <p:graphicFrame>
        <p:nvGraphicFramePr>
          <p:cNvPr id="470098" name="Object 82"/>
          <p:cNvGraphicFramePr>
            <a:graphicFrameLocks noChangeAspect="1"/>
          </p:cNvGraphicFramePr>
          <p:nvPr/>
        </p:nvGraphicFramePr>
        <p:xfrm>
          <a:off x="5651500" y="1989138"/>
          <a:ext cx="12446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21" name="Equation" r:id="rId13" imgW="1244520" imgH="291960" progId="Equation.DSMT4">
                  <p:embed/>
                </p:oleObj>
              </mc:Choice>
              <mc:Fallback>
                <p:oleObj name="Equation" r:id="rId13" imgW="1244520" imgH="291960" progId="Equation.DSMT4">
                  <p:embed/>
                  <p:pic>
                    <p:nvPicPr>
                      <p:cNvPr id="0" name="Object 8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1500" y="1989138"/>
                        <a:ext cx="12446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0099" name="Object 83"/>
          <p:cNvGraphicFramePr>
            <a:graphicFrameLocks noChangeAspect="1"/>
          </p:cNvGraphicFramePr>
          <p:nvPr/>
        </p:nvGraphicFramePr>
        <p:xfrm>
          <a:off x="6732588" y="2349500"/>
          <a:ext cx="914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22" name="Equation" r:id="rId15" imgW="914400" imgH="342720" progId="Equation.DSMT4">
                  <p:embed/>
                </p:oleObj>
              </mc:Choice>
              <mc:Fallback>
                <p:oleObj name="Equation" r:id="rId15" imgW="914400" imgH="342720" progId="Equation.DSMT4">
                  <p:embed/>
                  <p:pic>
                    <p:nvPicPr>
                      <p:cNvPr id="0" name="Object 8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2588" y="2349500"/>
                        <a:ext cx="914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0100" name="Object 84"/>
          <p:cNvGraphicFramePr>
            <a:graphicFrameLocks noChangeAspect="1"/>
          </p:cNvGraphicFramePr>
          <p:nvPr/>
        </p:nvGraphicFramePr>
        <p:xfrm>
          <a:off x="5724525" y="2781300"/>
          <a:ext cx="1435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23" name="Equation" r:id="rId17" imgW="1434960" imgH="342720" progId="Equation.DSMT4">
                  <p:embed/>
                </p:oleObj>
              </mc:Choice>
              <mc:Fallback>
                <p:oleObj name="Equation" r:id="rId17" imgW="1434960" imgH="342720" progId="Equation.DSMT4">
                  <p:embed/>
                  <p:pic>
                    <p:nvPicPr>
                      <p:cNvPr id="0" name="Object 8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24525" y="2781300"/>
                        <a:ext cx="1435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0101" name="Rectangle 85"/>
          <p:cNvSpPr>
            <a:spLocks noChangeArrowheads="1"/>
          </p:cNvSpPr>
          <p:nvPr/>
        </p:nvSpPr>
        <p:spPr bwMode="auto">
          <a:xfrm>
            <a:off x="179388" y="3500438"/>
            <a:ext cx="21605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absorpční přechod</a:t>
            </a:r>
          </a:p>
        </p:txBody>
      </p:sp>
      <p:sp>
        <p:nvSpPr>
          <p:cNvPr id="470102" name="Line 86"/>
          <p:cNvSpPr>
            <a:spLocks noChangeShapeType="1"/>
          </p:cNvSpPr>
          <p:nvPr/>
        </p:nvSpPr>
        <p:spPr bwMode="auto">
          <a:xfrm flipV="1">
            <a:off x="2411413" y="3500438"/>
            <a:ext cx="0" cy="504825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70103" name="Object 87"/>
          <p:cNvGraphicFramePr>
            <a:graphicFrameLocks noChangeAspect="1"/>
          </p:cNvGraphicFramePr>
          <p:nvPr/>
        </p:nvGraphicFramePr>
        <p:xfrm>
          <a:off x="2555875" y="3429000"/>
          <a:ext cx="1905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24" name="Equation" r:id="rId19" imgW="190440" imgH="215640" progId="Equation.DSMT4">
                  <p:embed/>
                </p:oleObj>
              </mc:Choice>
              <mc:Fallback>
                <p:oleObj name="Equation" r:id="rId19" imgW="190440" imgH="215640" progId="Equation.DSMT4">
                  <p:embed/>
                  <p:pic>
                    <p:nvPicPr>
                      <p:cNvPr id="0" name="Object 8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5875" y="3429000"/>
                        <a:ext cx="1905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0104" name="Object 88"/>
          <p:cNvGraphicFramePr>
            <a:graphicFrameLocks noChangeAspect="1"/>
          </p:cNvGraphicFramePr>
          <p:nvPr/>
        </p:nvGraphicFramePr>
        <p:xfrm>
          <a:off x="2555875" y="3933825"/>
          <a:ext cx="1270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25" name="Equation" r:id="rId20" imgW="126720" imgH="215640" progId="Equation.DSMT4">
                  <p:embed/>
                </p:oleObj>
              </mc:Choice>
              <mc:Fallback>
                <p:oleObj name="Equation" r:id="rId20" imgW="126720" imgH="215640" progId="Equation.DSMT4">
                  <p:embed/>
                  <p:pic>
                    <p:nvPicPr>
                      <p:cNvPr id="0" name="Object 8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5875" y="3933825"/>
                        <a:ext cx="1270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0105" name="Rectangle 89"/>
          <p:cNvSpPr>
            <a:spLocks noChangeArrowheads="1"/>
          </p:cNvSpPr>
          <p:nvPr/>
        </p:nvSpPr>
        <p:spPr bwMode="auto">
          <a:xfrm>
            <a:off x="2987675" y="3500438"/>
            <a:ext cx="37449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pouze vynucený, pravděpodobnost</a:t>
            </a:r>
          </a:p>
        </p:txBody>
      </p:sp>
      <p:graphicFrame>
        <p:nvGraphicFramePr>
          <p:cNvPr id="470106" name="Object 90"/>
          <p:cNvGraphicFramePr>
            <a:graphicFrameLocks noChangeAspect="1"/>
          </p:cNvGraphicFramePr>
          <p:nvPr/>
        </p:nvGraphicFramePr>
        <p:xfrm>
          <a:off x="6732588" y="3500438"/>
          <a:ext cx="914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26" name="Equation" r:id="rId21" imgW="914400" imgH="342720" progId="Equation.DSMT4">
                  <p:embed/>
                </p:oleObj>
              </mc:Choice>
              <mc:Fallback>
                <p:oleObj name="Equation" r:id="rId21" imgW="914400" imgH="342720" progId="Equation.DSMT4">
                  <p:embed/>
                  <p:pic>
                    <p:nvPicPr>
                      <p:cNvPr id="0" name="Object 9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2588" y="3500438"/>
                        <a:ext cx="914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0107" name="Object 91"/>
          <p:cNvGraphicFramePr>
            <a:graphicFrameLocks noChangeAspect="1"/>
          </p:cNvGraphicFramePr>
          <p:nvPr/>
        </p:nvGraphicFramePr>
        <p:xfrm>
          <a:off x="179388" y="4292600"/>
          <a:ext cx="11430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27" name="Equation" r:id="rId23" imgW="1143000" imgH="291960" progId="Equation.DSMT4">
                  <p:embed/>
                </p:oleObj>
              </mc:Choice>
              <mc:Fallback>
                <p:oleObj name="Equation" r:id="rId23" imgW="1143000" imgH="291960" progId="Equation.DSMT4">
                  <p:embed/>
                  <p:pic>
                    <p:nvPicPr>
                      <p:cNvPr id="0" name="Object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388" y="4292600"/>
                        <a:ext cx="11430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0108" name="Rectangle 92"/>
          <p:cNvSpPr>
            <a:spLocks noChangeArrowheads="1"/>
          </p:cNvSpPr>
          <p:nvPr/>
        </p:nvSpPr>
        <p:spPr bwMode="auto">
          <a:xfrm>
            <a:off x="1476375" y="4221163"/>
            <a:ext cx="3095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Einsteinovy koeficienty</a:t>
            </a:r>
          </a:p>
        </p:txBody>
      </p:sp>
      <p:sp>
        <p:nvSpPr>
          <p:cNvPr id="470109" name="Rectangle 93"/>
          <p:cNvSpPr>
            <a:spLocks noChangeArrowheads="1"/>
          </p:cNvSpPr>
          <p:nvPr/>
        </p:nvSpPr>
        <p:spPr bwMode="auto">
          <a:xfrm>
            <a:off x="179388" y="4724400"/>
            <a:ext cx="7207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platí:</a:t>
            </a:r>
          </a:p>
        </p:txBody>
      </p:sp>
      <p:graphicFrame>
        <p:nvGraphicFramePr>
          <p:cNvPr id="470110" name="Object 94"/>
          <p:cNvGraphicFramePr>
            <a:graphicFrameLocks noChangeAspect="1"/>
          </p:cNvGraphicFramePr>
          <p:nvPr/>
        </p:nvGraphicFramePr>
        <p:xfrm>
          <a:off x="1116013" y="4797425"/>
          <a:ext cx="8636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0228" name="Equation" r:id="rId25" imgW="863280" imgH="291960" progId="Equation.DSMT4">
                  <p:embed/>
                </p:oleObj>
              </mc:Choice>
              <mc:Fallback>
                <p:oleObj name="Equation" r:id="rId25" imgW="863280" imgH="291960" progId="Equation.DSMT4">
                  <p:embed/>
                  <p:pic>
                    <p:nvPicPr>
                      <p:cNvPr id="0" name="Object 9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4797425"/>
                        <a:ext cx="8636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0111" name="Rectangle 95"/>
          <p:cNvSpPr>
            <a:spLocks noChangeArrowheads="1"/>
          </p:cNvSpPr>
          <p:nvPr/>
        </p:nvSpPr>
        <p:spPr bwMode="auto">
          <a:xfrm>
            <a:off x="179388" y="5281613"/>
            <a:ext cx="7056437" cy="374650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Pravděpodobnost emise je vždy větší než pravděpodobnost absorpce.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0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0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0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70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70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470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70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70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70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70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470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70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470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70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470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70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470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6" dur="500"/>
                                        <p:tgtEl>
                                          <p:spTgt spid="470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9" dur="500"/>
                                        <p:tgtEl>
                                          <p:spTgt spid="470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2" dur="500"/>
                                        <p:tgtEl>
                                          <p:spTgt spid="470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470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8" dur="500"/>
                                        <p:tgtEl>
                                          <p:spTgt spid="470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470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470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1" dur="500"/>
                                        <p:tgtEl>
                                          <p:spTgt spid="470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4" dur="500"/>
                                        <p:tgtEl>
                                          <p:spTgt spid="470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01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470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470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0074" grpId="0"/>
      <p:bldP spid="470075" grpId="0"/>
      <p:bldP spid="470076" grpId="0"/>
      <p:bldP spid="470077" grpId="0"/>
      <p:bldP spid="470083" grpId="0"/>
      <p:bldP spid="470090" grpId="0" animBg="1"/>
      <p:bldP spid="470092" grpId="0" animBg="1"/>
      <p:bldP spid="470093" grpId="0" animBg="1"/>
      <p:bldP spid="470097" grpId="0"/>
      <p:bldP spid="470101" grpId="0"/>
      <p:bldP spid="470102" grpId="0" animBg="1"/>
      <p:bldP spid="470105" grpId="0"/>
      <p:bldP spid="470108" grpId="0"/>
      <p:bldP spid="470109" grpId="0"/>
      <p:bldP spid="47011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43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7104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4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4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4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4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4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5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5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5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5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5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5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5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5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5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5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6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6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6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6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6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6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6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6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6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6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7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7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7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7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7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7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7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7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7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7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8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8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8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8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8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8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8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8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8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8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9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9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9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9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9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95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1096" name="Rectangle 56"/>
          <p:cNvSpPr>
            <a:spLocks noChangeArrowheads="1"/>
          </p:cNvSpPr>
          <p:nvPr/>
        </p:nvSpPr>
        <p:spPr bwMode="auto">
          <a:xfrm>
            <a:off x="179388" y="5492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1. 4. Spontánní a vynucené přechody</a:t>
            </a:r>
          </a:p>
        </p:txBody>
      </p:sp>
      <p:graphicFrame>
        <p:nvGraphicFramePr>
          <p:cNvPr id="471097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74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1099" name="Rectangle 59"/>
          <p:cNvSpPr>
            <a:spLocks noChangeArrowheads="1"/>
          </p:cNvSpPr>
          <p:nvPr/>
        </p:nvSpPr>
        <p:spPr bwMode="auto">
          <a:xfrm>
            <a:off x="179388" y="930275"/>
            <a:ext cx="87137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Předchozí tvrzení platí pro libovolné 2 hladiny, v tříhladinovém systému je možné dosáhnout </a:t>
            </a:r>
            <a:r>
              <a:rPr lang="cs-CZ" altLang="cs-CZ" sz="1600" u="sng"/>
              <a:t>inverzního stavu</a:t>
            </a:r>
            <a:r>
              <a:rPr lang="cs-CZ" altLang="cs-CZ" sz="1600"/>
              <a:t>.</a:t>
            </a:r>
            <a:endParaRPr lang="cs-CZ" altLang="cs-CZ" sz="1600" u="sng"/>
          </a:p>
        </p:txBody>
      </p:sp>
      <p:sp>
        <p:nvSpPr>
          <p:cNvPr id="471125" name="Line 85"/>
          <p:cNvSpPr>
            <a:spLocks noChangeShapeType="1"/>
          </p:cNvSpPr>
          <p:nvPr/>
        </p:nvSpPr>
        <p:spPr bwMode="auto">
          <a:xfrm>
            <a:off x="684213" y="1844675"/>
            <a:ext cx="3600450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26" name="Line 86"/>
          <p:cNvSpPr>
            <a:spLocks noChangeShapeType="1"/>
          </p:cNvSpPr>
          <p:nvPr/>
        </p:nvSpPr>
        <p:spPr bwMode="auto">
          <a:xfrm>
            <a:off x="684213" y="3429000"/>
            <a:ext cx="3671887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27" name="Line 87"/>
          <p:cNvSpPr>
            <a:spLocks noChangeShapeType="1"/>
          </p:cNvSpPr>
          <p:nvPr/>
        </p:nvSpPr>
        <p:spPr bwMode="auto">
          <a:xfrm>
            <a:off x="1619250" y="2565400"/>
            <a:ext cx="2592388" cy="0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31" name="Line 91"/>
          <p:cNvSpPr>
            <a:spLocks noChangeShapeType="1"/>
          </p:cNvSpPr>
          <p:nvPr/>
        </p:nvSpPr>
        <p:spPr bwMode="auto">
          <a:xfrm flipV="1">
            <a:off x="1116013" y="1844675"/>
            <a:ext cx="0" cy="15843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32" name="Line 92"/>
          <p:cNvSpPr>
            <a:spLocks noChangeShapeType="1"/>
          </p:cNvSpPr>
          <p:nvPr/>
        </p:nvSpPr>
        <p:spPr bwMode="auto">
          <a:xfrm>
            <a:off x="1331913" y="1844675"/>
            <a:ext cx="0" cy="15843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33" name="Line 93"/>
          <p:cNvSpPr>
            <a:spLocks noChangeShapeType="1"/>
          </p:cNvSpPr>
          <p:nvPr/>
        </p:nvSpPr>
        <p:spPr bwMode="auto">
          <a:xfrm>
            <a:off x="1619250" y="1844675"/>
            <a:ext cx="720725" cy="720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34" name="Line 94"/>
          <p:cNvSpPr>
            <a:spLocks noChangeShapeType="1"/>
          </p:cNvSpPr>
          <p:nvPr/>
        </p:nvSpPr>
        <p:spPr bwMode="auto">
          <a:xfrm>
            <a:off x="2484438" y="2565400"/>
            <a:ext cx="0" cy="86360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38" name="Line 98"/>
          <p:cNvSpPr>
            <a:spLocks noChangeShapeType="1"/>
          </p:cNvSpPr>
          <p:nvPr/>
        </p:nvSpPr>
        <p:spPr bwMode="auto">
          <a:xfrm>
            <a:off x="2484438" y="3068638"/>
            <a:ext cx="2879725" cy="2889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39" name="Rectangle 99"/>
          <p:cNvSpPr>
            <a:spLocks noChangeArrowheads="1"/>
          </p:cNvSpPr>
          <p:nvPr/>
        </p:nvSpPr>
        <p:spPr bwMode="auto">
          <a:xfrm>
            <a:off x="5364163" y="2852738"/>
            <a:ext cx="3529012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zakázaný přechod (nelze ho uskutečnit bez přítomnosti třetí částice, spontánní emise je nemožná)</a:t>
            </a:r>
          </a:p>
        </p:txBody>
      </p:sp>
      <p:sp>
        <p:nvSpPr>
          <p:cNvPr id="471140" name="Rectangle 100"/>
          <p:cNvSpPr>
            <a:spLocks noChangeArrowheads="1"/>
          </p:cNvSpPr>
          <p:nvPr/>
        </p:nvSpPr>
        <p:spPr bwMode="auto">
          <a:xfrm>
            <a:off x="4427538" y="2427288"/>
            <a:ext cx="4248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metastabilní hladina, doba života ~ 1 s</a:t>
            </a:r>
          </a:p>
        </p:txBody>
      </p:sp>
      <p:sp>
        <p:nvSpPr>
          <p:cNvPr id="471141" name="Rectangle 101"/>
          <p:cNvSpPr>
            <a:spLocks noChangeArrowheads="1"/>
          </p:cNvSpPr>
          <p:nvPr/>
        </p:nvSpPr>
        <p:spPr bwMode="auto">
          <a:xfrm>
            <a:off x="684213" y="3500438"/>
            <a:ext cx="15843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základní stav</a:t>
            </a:r>
          </a:p>
        </p:txBody>
      </p:sp>
      <p:sp>
        <p:nvSpPr>
          <p:cNvPr id="471142" name="Rectangle 102"/>
          <p:cNvSpPr>
            <a:spLocks noChangeArrowheads="1"/>
          </p:cNvSpPr>
          <p:nvPr/>
        </p:nvSpPr>
        <p:spPr bwMode="auto">
          <a:xfrm>
            <a:off x="5292725" y="1484313"/>
            <a:ext cx="3095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excitované stavy</a:t>
            </a:r>
          </a:p>
        </p:txBody>
      </p:sp>
      <p:sp>
        <p:nvSpPr>
          <p:cNvPr id="471143" name="Line 103"/>
          <p:cNvSpPr>
            <a:spLocks noChangeShapeType="1"/>
          </p:cNvSpPr>
          <p:nvPr/>
        </p:nvSpPr>
        <p:spPr bwMode="auto">
          <a:xfrm flipV="1">
            <a:off x="4500563" y="1700213"/>
            <a:ext cx="503237" cy="14446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44" name="Line 104"/>
          <p:cNvSpPr>
            <a:spLocks noChangeShapeType="1"/>
          </p:cNvSpPr>
          <p:nvPr/>
        </p:nvSpPr>
        <p:spPr bwMode="auto">
          <a:xfrm flipV="1">
            <a:off x="4356100" y="1700213"/>
            <a:ext cx="720725" cy="79216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50" name="Rectangle 110"/>
          <p:cNvSpPr>
            <a:spLocks noChangeArrowheads="1"/>
          </p:cNvSpPr>
          <p:nvPr/>
        </p:nvSpPr>
        <p:spPr bwMode="auto">
          <a:xfrm>
            <a:off x="179388" y="4005263"/>
            <a:ext cx="3600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chemeClr val="hlink"/>
                </a:solidFill>
              </a:rPr>
              <a:t>čerpání – intenzivní absorpce</a:t>
            </a:r>
            <a:r>
              <a:rPr lang="cs-CZ" altLang="cs-CZ" sz="1600"/>
              <a:t> </a:t>
            </a:r>
          </a:p>
        </p:txBody>
      </p:sp>
      <p:sp>
        <p:nvSpPr>
          <p:cNvPr id="471152" name="Freeform 112"/>
          <p:cNvSpPr>
            <a:spLocks/>
          </p:cNvSpPr>
          <p:nvPr/>
        </p:nvSpPr>
        <p:spPr bwMode="auto">
          <a:xfrm>
            <a:off x="214313" y="2492375"/>
            <a:ext cx="828675" cy="1512888"/>
          </a:xfrm>
          <a:custGeom>
            <a:avLst/>
            <a:gdLst>
              <a:gd name="T0" fmla="*/ 522 w 522"/>
              <a:gd name="T1" fmla="*/ 0 h 953"/>
              <a:gd name="T2" fmla="*/ 205 w 522"/>
              <a:gd name="T3" fmla="*/ 227 h 953"/>
              <a:gd name="T4" fmla="*/ 23 w 522"/>
              <a:gd name="T5" fmla="*/ 771 h 953"/>
              <a:gd name="T6" fmla="*/ 69 w 522"/>
              <a:gd name="T7" fmla="*/ 953 h 9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2" h="953">
                <a:moveTo>
                  <a:pt x="522" y="0"/>
                </a:moveTo>
                <a:cubicBezTo>
                  <a:pt x="405" y="49"/>
                  <a:pt x="288" y="99"/>
                  <a:pt x="205" y="227"/>
                </a:cubicBezTo>
                <a:cubicBezTo>
                  <a:pt x="122" y="355"/>
                  <a:pt x="46" y="650"/>
                  <a:pt x="23" y="771"/>
                </a:cubicBezTo>
                <a:cubicBezTo>
                  <a:pt x="0" y="892"/>
                  <a:pt x="34" y="922"/>
                  <a:pt x="69" y="953"/>
                </a:cubicBezTo>
              </a:path>
            </a:pathLst>
          </a:custGeom>
          <a:noFill/>
          <a:ln w="9525" cap="flat" cmpd="sng">
            <a:solidFill>
              <a:schemeClr val="hlink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55" name="Rectangle 115"/>
          <p:cNvSpPr>
            <a:spLocks noChangeArrowheads="1"/>
          </p:cNvSpPr>
          <p:nvPr/>
        </p:nvSpPr>
        <p:spPr bwMode="auto">
          <a:xfrm>
            <a:off x="2771775" y="3716338"/>
            <a:ext cx="18716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spontánní emise</a:t>
            </a:r>
          </a:p>
        </p:txBody>
      </p:sp>
      <p:sp>
        <p:nvSpPr>
          <p:cNvPr id="471156" name="Freeform 116"/>
          <p:cNvSpPr>
            <a:spLocks/>
          </p:cNvSpPr>
          <p:nvPr/>
        </p:nvSpPr>
        <p:spPr bwMode="auto">
          <a:xfrm>
            <a:off x="1403350" y="2636838"/>
            <a:ext cx="1296988" cy="1200150"/>
          </a:xfrm>
          <a:custGeom>
            <a:avLst/>
            <a:gdLst>
              <a:gd name="T0" fmla="*/ 0 w 817"/>
              <a:gd name="T1" fmla="*/ 0 h 756"/>
              <a:gd name="T2" fmla="*/ 545 w 817"/>
              <a:gd name="T3" fmla="*/ 635 h 756"/>
              <a:gd name="T4" fmla="*/ 817 w 817"/>
              <a:gd name="T5" fmla="*/ 726 h 7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17" h="756">
                <a:moveTo>
                  <a:pt x="0" y="0"/>
                </a:moveTo>
                <a:cubicBezTo>
                  <a:pt x="204" y="257"/>
                  <a:pt x="409" y="514"/>
                  <a:pt x="545" y="635"/>
                </a:cubicBezTo>
                <a:cubicBezTo>
                  <a:pt x="681" y="756"/>
                  <a:pt x="749" y="741"/>
                  <a:pt x="817" y="72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57" name="Freeform 117"/>
          <p:cNvSpPr>
            <a:spLocks/>
          </p:cNvSpPr>
          <p:nvPr/>
        </p:nvSpPr>
        <p:spPr bwMode="auto">
          <a:xfrm>
            <a:off x="2046288" y="2379663"/>
            <a:ext cx="769937" cy="1408112"/>
          </a:xfrm>
          <a:custGeom>
            <a:avLst/>
            <a:gdLst>
              <a:gd name="T0" fmla="*/ 0 w 485"/>
              <a:gd name="T1" fmla="*/ 0 h 887"/>
              <a:gd name="T2" fmla="*/ 119 w 485"/>
              <a:gd name="T3" fmla="*/ 586 h 887"/>
              <a:gd name="T4" fmla="*/ 485 w 485"/>
              <a:gd name="T5" fmla="*/ 887 h 8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5" h="887">
                <a:moveTo>
                  <a:pt x="0" y="0"/>
                </a:moveTo>
                <a:cubicBezTo>
                  <a:pt x="20" y="98"/>
                  <a:pt x="38" y="438"/>
                  <a:pt x="119" y="586"/>
                </a:cubicBezTo>
                <a:cubicBezTo>
                  <a:pt x="200" y="734"/>
                  <a:pt x="409" y="824"/>
                  <a:pt x="485" y="887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58" name="Rectangle 118"/>
          <p:cNvSpPr>
            <a:spLocks noChangeArrowheads="1"/>
          </p:cNvSpPr>
          <p:nvPr/>
        </p:nvSpPr>
        <p:spPr bwMode="auto">
          <a:xfrm>
            <a:off x="4932363" y="4076700"/>
            <a:ext cx="18716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chemeClr val="accent2"/>
                </a:solidFill>
              </a:rPr>
              <a:t>vynucená  emise</a:t>
            </a:r>
          </a:p>
        </p:txBody>
      </p:sp>
      <p:sp>
        <p:nvSpPr>
          <p:cNvPr id="471159" name="Freeform 119"/>
          <p:cNvSpPr>
            <a:spLocks/>
          </p:cNvSpPr>
          <p:nvPr/>
        </p:nvSpPr>
        <p:spPr bwMode="auto">
          <a:xfrm>
            <a:off x="2582863" y="2901950"/>
            <a:ext cx="2570162" cy="1103313"/>
          </a:xfrm>
          <a:custGeom>
            <a:avLst/>
            <a:gdLst>
              <a:gd name="T0" fmla="*/ 0 w 1619"/>
              <a:gd name="T1" fmla="*/ 37 h 695"/>
              <a:gd name="T2" fmla="*/ 1171 w 1619"/>
              <a:gd name="T3" fmla="*/ 110 h 695"/>
              <a:gd name="T4" fmla="*/ 1619 w 1619"/>
              <a:gd name="T5" fmla="*/ 695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19" h="695">
                <a:moveTo>
                  <a:pt x="0" y="37"/>
                </a:moveTo>
                <a:cubicBezTo>
                  <a:pt x="193" y="49"/>
                  <a:pt x="901" y="0"/>
                  <a:pt x="1171" y="110"/>
                </a:cubicBezTo>
                <a:cubicBezTo>
                  <a:pt x="1441" y="220"/>
                  <a:pt x="1526" y="573"/>
                  <a:pt x="1619" y="695"/>
                </a:cubicBezTo>
              </a:path>
            </a:pathLst>
          </a:custGeom>
          <a:noFill/>
          <a:ln w="9525" cap="flat" cmpd="sng">
            <a:solidFill>
              <a:schemeClr val="accent2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1160" name="Rectangle 120"/>
          <p:cNvSpPr>
            <a:spLocks noChangeArrowheads="1"/>
          </p:cNvSpPr>
          <p:nvPr/>
        </p:nvSpPr>
        <p:spPr bwMode="auto">
          <a:xfrm>
            <a:off x="179388" y="4919663"/>
            <a:ext cx="43211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Záření produkované vynucenou emisí je : </a:t>
            </a:r>
            <a:endParaRPr lang="cs-CZ" altLang="cs-CZ" sz="1600" u="sng"/>
          </a:p>
        </p:txBody>
      </p:sp>
      <p:sp>
        <p:nvSpPr>
          <p:cNvPr id="471161" name="Rectangle 121"/>
          <p:cNvSpPr>
            <a:spLocks noChangeArrowheads="1"/>
          </p:cNvSpPr>
          <p:nvPr/>
        </p:nvSpPr>
        <p:spPr bwMode="auto">
          <a:xfrm>
            <a:off x="395288" y="5445125"/>
            <a:ext cx="3024187" cy="495300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chemeClr val="accent2"/>
                </a:solidFill>
              </a:rPr>
              <a:t>monochromatické </a:t>
            </a:r>
            <a:endParaRPr lang="cs-CZ" altLang="cs-CZ" u="sng">
              <a:solidFill>
                <a:schemeClr val="accent2"/>
              </a:solidFill>
            </a:endParaRPr>
          </a:p>
        </p:txBody>
      </p:sp>
      <p:sp>
        <p:nvSpPr>
          <p:cNvPr id="471162" name="Rectangle 122"/>
          <p:cNvSpPr>
            <a:spLocks noChangeArrowheads="1"/>
          </p:cNvSpPr>
          <p:nvPr/>
        </p:nvSpPr>
        <p:spPr bwMode="auto">
          <a:xfrm>
            <a:off x="3635375" y="5949950"/>
            <a:ext cx="1800225" cy="495300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chemeClr val="accent2"/>
                </a:solidFill>
              </a:rPr>
              <a:t>koherentní </a:t>
            </a:r>
            <a:endParaRPr lang="cs-CZ" altLang="cs-CZ" u="sng">
              <a:solidFill>
                <a:schemeClr val="accent2"/>
              </a:solidFill>
            </a:endParaRPr>
          </a:p>
        </p:txBody>
      </p:sp>
      <p:sp>
        <p:nvSpPr>
          <p:cNvPr id="471163" name="Rectangle 123"/>
          <p:cNvSpPr>
            <a:spLocks noChangeArrowheads="1"/>
          </p:cNvSpPr>
          <p:nvPr/>
        </p:nvSpPr>
        <p:spPr bwMode="auto">
          <a:xfrm>
            <a:off x="5795963" y="6218238"/>
            <a:ext cx="2016125" cy="495300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chemeClr val="accent2"/>
                </a:solidFill>
              </a:rPr>
              <a:t>kolimované </a:t>
            </a:r>
            <a:endParaRPr lang="cs-CZ" altLang="cs-CZ" u="sng">
              <a:solidFill>
                <a:schemeClr val="accent2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71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71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1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71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71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71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71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71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71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71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71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1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71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71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71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71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71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71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71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71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71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471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71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71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71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71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71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471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9" dur="500"/>
                                        <p:tgtEl>
                                          <p:spTgt spid="471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2" dur="500"/>
                                        <p:tgtEl>
                                          <p:spTgt spid="471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5" dur="500"/>
                                        <p:tgtEl>
                                          <p:spTgt spid="471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471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471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6" dur="500"/>
                                        <p:tgtEl>
                                          <p:spTgt spid="471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9" dur="500"/>
                                        <p:tgtEl>
                                          <p:spTgt spid="471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2" dur="500"/>
                                        <p:tgtEl>
                                          <p:spTgt spid="471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7" dur="500"/>
                                        <p:tgtEl>
                                          <p:spTgt spid="471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0" dur="500"/>
                                        <p:tgtEl>
                                          <p:spTgt spid="471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3" dur="500"/>
                                        <p:tgtEl>
                                          <p:spTgt spid="471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8" dur="500"/>
                                        <p:tgtEl>
                                          <p:spTgt spid="471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3" dur="80"/>
                                        <p:tgtEl>
                                          <p:spTgt spid="471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4" dur="80"/>
                                        <p:tgtEl>
                                          <p:spTgt spid="471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80"/>
                                        <p:tgtEl>
                                          <p:spTgt spid="471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 nodeType="clickPar">
                      <p:stCondLst>
                        <p:cond delay="indefinite"/>
                      </p:stCondLst>
                      <p:childTnLst>
                        <p:par>
                          <p:cTn id="1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8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0" dur="80"/>
                                        <p:tgtEl>
                                          <p:spTgt spid="4711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1" dur="80"/>
                                        <p:tgtEl>
                                          <p:spTgt spid="4711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2" dur="80"/>
                                        <p:tgtEl>
                                          <p:spTgt spid="4711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 nodeType="clickPar">
                      <p:stCondLst>
                        <p:cond delay="indefinite"/>
                      </p:stCondLst>
                      <p:childTnLst>
                        <p:par>
                          <p:cTn id="1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7" dur="80"/>
                                        <p:tgtEl>
                                          <p:spTgt spid="4711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8" dur="80"/>
                                        <p:tgtEl>
                                          <p:spTgt spid="4711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9" dur="80"/>
                                        <p:tgtEl>
                                          <p:spTgt spid="4711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099" grpId="0"/>
      <p:bldP spid="471125" grpId="0" animBg="1"/>
      <p:bldP spid="471126" grpId="0" animBg="1"/>
      <p:bldP spid="471127" grpId="0" animBg="1"/>
      <p:bldP spid="471131" grpId="0" animBg="1"/>
      <p:bldP spid="471132" grpId="0" animBg="1"/>
      <p:bldP spid="471133" grpId="0" animBg="1"/>
      <p:bldP spid="471134" grpId="0" animBg="1"/>
      <p:bldP spid="471138" grpId="0" animBg="1"/>
      <p:bldP spid="471139" grpId="0"/>
      <p:bldP spid="471140" grpId="0"/>
      <p:bldP spid="471141" grpId="0"/>
      <p:bldP spid="471142" grpId="0"/>
      <p:bldP spid="471143" grpId="0" animBg="1"/>
      <p:bldP spid="471144" grpId="0" animBg="1"/>
      <p:bldP spid="471150" grpId="0"/>
      <p:bldP spid="471152" grpId="0" animBg="1"/>
      <p:bldP spid="471155" grpId="0"/>
      <p:bldP spid="471156" grpId="0" animBg="1"/>
      <p:bldP spid="471157" grpId="0" animBg="1"/>
      <p:bldP spid="471158" grpId="0"/>
      <p:bldP spid="471159" grpId="0" animBg="1"/>
      <p:bldP spid="471160" grpId="0"/>
      <p:bldP spid="471161" grpId="0" animBg="1"/>
      <p:bldP spid="471162" grpId="0" animBg="1"/>
      <p:bldP spid="471163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67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7206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6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7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7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7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7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7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7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7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7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7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7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8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8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8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8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8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8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8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8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8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8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9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9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9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9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9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9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9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9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9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09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0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0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0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0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0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0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0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0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0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0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1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1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1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1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1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1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1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1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1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19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2120" name="Rectangle 56"/>
          <p:cNvSpPr>
            <a:spLocks noChangeArrowheads="1"/>
          </p:cNvSpPr>
          <p:nvPr/>
        </p:nvSpPr>
        <p:spPr bwMode="auto">
          <a:xfrm>
            <a:off x="179388" y="5492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1. 4. Spontánní a vynucené přechody</a:t>
            </a:r>
          </a:p>
        </p:txBody>
      </p:sp>
      <p:graphicFrame>
        <p:nvGraphicFramePr>
          <p:cNvPr id="472121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165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2122" name="Rectangle 58"/>
          <p:cNvSpPr>
            <a:spLocks noChangeArrowheads="1"/>
          </p:cNvSpPr>
          <p:nvPr/>
        </p:nvSpPr>
        <p:spPr bwMode="auto">
          <a:xfrm>
            <a:off x="179388" y="930275"/>
            <a:ext cx="662463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laser       Light Amplification by Stimuled Emission of Radiation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maser     Microwave</a:t>
            </a:r>
            <a:endParaRPr lang="cs-CZ" altLang="cs-CZ" sz="1600" u="sng"/>
          </a:p>
        </p:txBody>
      </p:sp>
      <p:pic>
        <p:nvPicPr>
          <p:cNvPr id="472149" name="Picture 85" descr="Lase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2565400"/>
            <a:ext cx="3095625" cy="2397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2150" name="Rectangle 86"/>
          <p:cNvSpPr>
            <a:spLocks noChangeArrowheads="1"/>
          </p:cNvSpPr>
          <p:nvPr/>
        </p:nvSpPr>
        <p:spPr bwMode="auto">
          <a:xfrm>
            <a:off x="5795963" y="1744663"/>
            <a:ext cx="309562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vhodná prostředí: rubín, CO</a:t>
            </a:r>
            <a:r>
              <a:rPr lang="cs-CZ" altLang="cs-CZ" sz="1600" baseline="-25000"/>
              <a:t>2</a:t>
            </a:r>
            <a:r>
              <a:rPr lang="cs-CZ" altLang="cs-CZ" sz="1600"/>
              <a:t>, neodymové sklo, He+Ne, GaAs (polovodičové lasery)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72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72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2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72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72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2122" grpId="0"/>
      <p:bldP spid="472150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091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7309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09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09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09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09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09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09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09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0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0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0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0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0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0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0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0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0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0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1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1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1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1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1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1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1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1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1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1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2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2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2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2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2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2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2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2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2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2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3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3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3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3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3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3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3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3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3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3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4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4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4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4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3144" name="Rectangle 56"/>
          <p:cNvSpPr>
            <a:spLocks noChangeArrowheads="1"/>
          </p:cNvSpPr>
          <p:nvPr/>
        </p:nvSpPr>
        <p:spPr bwMode="auto">
          <a:xfrm>
            <a:off x="179388" y="620713"/>
            <a:ext cx="4392612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2. Rentgenová spektra</a:t>
            </a:r>
          </a:p>
        </p:txBody>
      </p:sp>
      <p:graphicFrame>
        <p:nvGraphicFramePr>
          <p:cNvPr id="473145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3166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3146" name="Rectangle 58"/>
          <p:cNvSpPr>
            <a:spLocks noChangeArrowheads="1"/>
          </p:cNvSpPr>
          <p:nvPr/>
        </p:nvSpPr>
        <p:spPr bwMode="auto">
          <a:xfrm>
            <a:off x="179388" y="1125538"/>
            <a:ext cx="84963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1895 – Roentgen: elektromagnetické záření s kratšími vlnovými délkami než ultrafialové: 10 až 0,01 nm</a:t>
            </a:r>
            <a:endParaRPr lang="cs-CZ" altLang="cs-CZ" sz="1600" u="sng"/>
          </a:p>
        </p:txBody>
      </p:sp>
      <p:pic>
        <p:nvPicPr>
          <p:cNvPr id="473150" name="Picture 62" descr="Roentgen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844675"/>
            <a:ext cx="2509838" cy="300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3152" name="Picture 64" descr="roentge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6238" y="1844675"/>
            <a:ext cx="2614612" cy="3024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3153" name="Text Box 65"/>
          <p:cNvSpPr txBox="1">
            <a:spLocks noChangeArrowheads="1"/>
          </p:cNvSpPr>
          <p:nvPr/>
        </p:nvSpPr>
        <p:spPr bwMode="auto">
          <a:xfrm>
            <a:off x="179388" y="5013325"/>
            <a:ext cx="3887787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  <a:buFont typeface="Wingdings" pitchFamily="2" charset="2"/>
              <a:buNone/>
            </a:pPr>
            <a:r>
              <a:rPr lang="cs-CZ" altLang="cs-CZ" sz="1600"/>
              <a:t>Wilhelm Conrad Röntgen  (1845-1923) </a:t>
            </a:r>
          </a:p>
        </p:txBody>
      </p:sp>
      <p:pic>
        <p:nvPicPr>
          <p:cNvPr id="473156" name="Picture 68" descr="Aufnahme 14.02.1896, Handverletzung durch Schrottflinte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5963" y="1916113"/>
            <a:ext cx="2516187" cy="3560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3157" name="Rectangle 69"/>
          <p:cNvSpPr>
            <a:spLocks noChangeArrowheads="1"/>
          </p:cNvSpPr>
          <p:nvPr/>
        </p:nvSpPr>
        <p:spPr bwMode="auto">
          <a:xfrm>
            <a:off x="5867400" y="5734050"/>
            <a:ext cx="27368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ruka poraněná brokovnicí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73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73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3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73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73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73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73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73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73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73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73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3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73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73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73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73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3146" grpId="0"/>
      <p:bldP spid="473153" grpId="0" animBg="1"/>
      <p:bldP spid="473157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15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7411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1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1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1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2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2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2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2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2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2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2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2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2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2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3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3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3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3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3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3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3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3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3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3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4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4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4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4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4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4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4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4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4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4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5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5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5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5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5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5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5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5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5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5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6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6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6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6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6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6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6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6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4168" name="Rectangle 56"/>
          <p:cNvSpPr>
            <a:spLocks noChangeArrowheads="1"/>
          </p:cNvSpPr>
          <p:nvPr/>
        </p:nvSpPr>
        <p:spPr bwMode="auto">
          <a:xfrm>
            <a:off x="179388" y="620713"/>
            <a:ext cx="4392612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2. Rentgenová spektra</a:t>
            </a:r>
          </a:p>
        </p:txBody>
      </p:sp>
      <p:graphicFrame>
        <p:nvGraphicFramePr>
          <p:cNvPr id="474169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4192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74177" name="Picture 65" descr="xraytube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196975"/>
            <a:ext cx="2457450" cy="4991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4178" name="Rectangle 66"/>
          <p:cNvSpPr>
            <a:spLocks noChangeArrowheads="1"/>
          </p:cNvSpPr>
          <p:nvPr/>
        </p:nvSpPr>
        <p:spPr bwMode="auto">
          <a:xfrm>
            <a:off x="1979613" y="3213100"/>
            <a:ext cx="936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rgbClr val="FF0000"/>
                </a:solidFill>
              </a:rPr>
              <a:t>katoda</a:t>
            </a:r>
          </a:p>
        </p:txBody>
      </p:sp>
      <p:sp>
        <p:nvSpPr>
          <p:cNvPr id="474179" name="Rectangle 67"/>
          <p:cNvSpPr>
            <a:spLocks noChangeArrowheads="1"/>
          </p:cNvSpPr>
          <p:nvPr/>
        </p:nvSpPr>
        <p:spPr bwMode="auto">
          <a:xfrm>
            <a:off x="1908175" y="2565400"/>
            <a:ext cx="1295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rgbClr val="FF0000"/>
                </a:solidFill>
              </a:rPr>
              <a:t>antikatoda</a:t>
            </a:r>
          </a:p>
        </p:txBody>
      </p:sp>
      <p:sp>
        <p:nvSpPr>
          <p:cNvPr id="474180" name="Rectangle 68"/>
          <p:cNvSpPr>
            <a:spLocks noChangeArrowheads="1"/>
          </p:cNvSpPr>
          <p:nvPr/>
        </p:nvSpPr>
        <p:spPr bwMode="auto">
          <a:xfrm>
            <a:off x="1979613" y="1628775"/>
            <a:ext cx="936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rgbClr val="FF0000"/>
                </a:solidFill>
              </a:rPr>
              <a:t>anoda</a:t>
            </a:r>
          </a:p>
        </p:txBody>
      </p:sp>
      <p:pic>
        <p:nvPicPr>
          <p:cNvPr id="474182" name="Picture 70" descr="pic7c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275" y="1484313"/>
            <a:ext cx="4462463" cy="267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4183" name="Rectangle 71"/>
          <p:cNvSpPr>
            <a:spLocks noChangeArrowheads="1"/>
          </p:cNvSpPr>
          <p:nvPr/>
        </p:nvSpPr>
        <p:spPr bwMode="auto">
          <a:xfrm>
            <a:off x="4716463" y="4365625"/>
            <a:ext cx="31686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uspořádání podle Coolidge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74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74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7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7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74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474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74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4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74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74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74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74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178" grpId="0"/>
      <p:bldP spid="474179" grpId="0"/>
      <p:bldP spid="474180" grpId="0"/>
      <p:bldP spid="474183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39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7514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4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4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4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4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4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4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4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4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4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5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5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5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5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5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5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5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5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5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5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6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6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6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6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6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6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6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6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6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6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7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7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7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7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7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7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7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7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7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7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8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8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8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8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8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8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8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8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8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8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9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91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5192" name="Rectangle 56"/>
          <p:cNvSpPr>
            <a:spLocks noChangeArrowheads="1"/>
          </p:cNvSpPr>
          <p:nvPr/>
        </p:nvSpPr>
        <p:spPr bwMode="auto">
          <a:xfrm>
            <a:off x="179388" y="620713"/>
            <a:ext cx="4392612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2. Rentgenová spektra</a:t>
            </a:r>
          </a:p>
        </p:txBody>
      </p:sp>
      <p:graphicFrame>
        <p:nvGraphicFramePr>
          <p:cNvPr id="475193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247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75203" name="Picture 67" descr="radio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765"/>
          <a:stretch>
            <a:fillRect/>
          </a:stretch>
        </p:blipFill>
        <p:spPr bwMode="auto">
          <a:xfrm>
            <a:off x="179388" y="1412875"/>
            <a:ext cx="3744912" cy="2538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5210" name="Rectangle 74"/>
          <p:cNvSpPr>
            <a:spLocks noChangeArrowheads="1"/>
          </p:cNvSpPr>
          <p:nvPr/>
        </p:nvSpPr>
        <p:spPr bwMode="auto">
          <a:xfrm>
            <a:off x="179388" y="1052513"/>
            <a:ext cx="82089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a) brzdné záření: spojité spektrum, nezávisí na materiálu antikatody</a:t>
            </a:r>
          </a:p>
        </p:txBody>
      </p:sp>
      <p:graphicFrame>
        <p:nvGraphicFramePr>
          <p:cNvPr id="475213" name="Object 77"/>
          <p:cNvGraphicFramePr>
            <a:graphicFrameLocks noChangeAspect="1"/>
          </p:cNvGraphicFramePr>
          <p:nvPr/>
        </p:nvGraphicFramePr>
        <p:xfrm>
          <a:off x="4500563" y="5300663"/>
          <a:ext cx="25273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248" name="Equation" r:id="rId6" imgW="2527200" imgH="571320" progId="Equation.DSMT4">
                  <p:embed/>
                </p:oleObj>
              </mc:Choice>
              <mc:Fallback>
                <p:oleObj name="Equation" r:id="rId6" imgW="2527200" imgH="571320" progId="Equation.DSMT4">
                  <p:embed/>
                  <p:pic>
                    <p:nvPicPr>
                      <p:cNvPr id="0" name="Object 7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00563" y="5300663"/>
                        <a:ext cx="25273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75218" name="Picture 82" descr="pradfig4t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4090988"/>
            <a:ext cx="3744912" cy="2665412"/>
          </a:xfrm>
          <a:prstGeom prst="rect">
            <a:avLst/>
          </a:prstGeom>
          <a:solidFill>
            <a:schemeClr val="tx1"/>
          </a:solidFill>
        </p:spPr>
      </p:pic>
      <p:sp>
        <p:nvSpPr>
          <p:cNvPr id="475219" name="Rectangle 83"/>
          <p:cNvSpPr>
            <a:spLocks noChangeArrowheads="1"/>
          </p:cNvSpPr>
          <p:nvPr/>
        </p:nvSpPr>
        <p:spPr bwMode="auto">
          <a:xfrm>
            <a:off x="4427538" y="5805488"/>
            <a:ext cx="27368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krátkovlnná hranice</a:t>
            </a:r>
          </a:p>
        </p:txBody>
      </p:sp>
      <p:graphicFrame>
        <p:nvGraphicFramePr>
          <p:cNvPr id="475221" name="Object 85"/>
          <p:cNvGraphicFramePr>
            <a:graphicFrameLocks noChangeAspect="1"/>
          </p:cNvGraphicFramePr>
          <p:nvPr/>
        </p:nvGraphicFramePr>
        <p:xfrm>
          <a:off x="4572000" y="6381750"/>
          <a:ext cx="32131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249" name="Equation" r:id="rId9" imgW="3213000" imgH="304560" progId="Equation.DSMT4">
                  <p:embed/>
                </p:oleObj>
              </mc:Choice>
              <mc:Fallback>
                <p:oleObj name="Equation" r:id="rId9" imgW="3213000" imgH="304560" progId="Equation.DSMT4">
                  <p:embed/>
                  <p:pic>
                    <p:nvPicPr>
                      <p:cNvPr id="0" name="Object 8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0" y="6381750"/>
                        <a:ext cx="32131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75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75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5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75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75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75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75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75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5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5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5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5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5210" grpId="0"/>
      <p:bldP spid="475219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63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7616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6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6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6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6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6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7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7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7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7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7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7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7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7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7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7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8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8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8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8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8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8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8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8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8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8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9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9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9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9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9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9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9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9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9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19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0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0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0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0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0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0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0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0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0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0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1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1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1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1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1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15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6216" name="Rectangle 56"/>
          <p:cNvSpPr>
            <a:spLocks noChangeArrowheads="1"/>
          </p:cNvSpPr>
          <p:nvPr/>
        </p:nvSpPr>
        <p:spPr bwMode="auto">
          <a:xfrm>
            <a:off x="179388" y="620713"/>
            <a:ext cx="4392612" cy="439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2. Rentgenová spektra</a:t>
            </a:r>
          </a:p>
        </p:txBody>
      </p:sp>
      <p:graphicFrame>
        <p:nvGraphicFramePr>
          <p:cNvPr id="476217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304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76219" name="Picture 59" descr="sp-ro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484313"/>
            <a:ext cx="4824412" cy="2638425"/>
          </a:xfrm>
          <a:prstGeom prst="rect">
            <a:avLst/>
          </a:prstGeom>
          <a:solidFill>
            <a:schemeClr val="tx1"/>
          </a:solidFill>
        </p:spPr>
      </p:pic>
      <p:sp>
        <p:nvSpPr>
          <p:cNvPr id="476220" name="Rectangle 60"/>
          <p:cNvSpPr>
            <a:spLocks noChangeArrowheads="1"/>
          </p:cNvSpPr>
          <p:nvPr/>
        </p:nvSpPr>
        <p:spPr bwMode="auto">
          <a:xfrm>
            <a:off x="179388" y="1052513"/>
            <a:ext cx="82089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b) charakteristické záření: čárové spektrum, závisí na materiálu antikatody</a:t>
            </a:r>
          </a:p>
        </p:txBody>
      </p:sp>
      <p:graphicFrame>
        <p:nvGraphicFramePr>
          <p:cNvPr id="476222" name="Object 62"/>
          <p:cNvGraphicFramePr>
            <a:graphicFrameLocks noChangeAspect="1"/>
          </p:cNvGraphicFramePr>
          <p:nvPr/>
        </p:nvGraphicFramePr>
        <p:xfrm>
          <a:off x="1258888" y="2492375"/>
          <a:ext cx="3175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305" name="Equation" r:id="rId6" imgW="317160" imgH="317160" progId="Equation.DSMT4">
                  <p:embed/>
                </p:oleObj>
              </mc:Choice>
              <mc:Fallback>
                <p:oleObj name="Equation" r:id="rId6" imgW="317160" imgH="31716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8888" y="2492375"/>
                        <a:ext cx="3175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6227" name="Object 67"/>
          <p:cNvGraphicFramePr>
            <a:graphicFrameLocks noChangeAspect="1"/>
          </p:cNvGraphicFramePr>
          <p:nvPr/>
        </p:nvGraphicFramePr>
        <p:xfrm>
          <a:off x="1692275" y="1844675"/>
          <a:ext cx="3048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306" name="Equation" r:id="rId8" imgW="304560" imgH="291960" progId="Equation.DSMT4">
                  <p:embed/>
                </p:oleObj>
              </mc:Choice>
              <mc:Fallback>
                <p:oleObj name="Equation" r:id="rId8" imgW="304560" imgH="291960" progId="Equation.DSMT4">
                  <p:embed/>
                  <p:pic>
                    <p:nvPicPr>
                      <p:cNvPr id="0" name="Object 6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1844675"/>
                        <a:ext cx="3048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6228" name="Object 68"/>
          <p:cNvGraphicFramePr>
            <a:graphicFrameLocks noChangeAspect="1"/>
          </p:cNvGraphicFramePr>
          <p:nvPr/>
        </p:nvGraphicFramePr>
        <p:xfrm>
          <a:off x="2652713" y="2997200"/>
          <a:ext cx="2540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307" name="Equation" r:id="rId10" imgW="253800" imgH="291960" progId="Equation.DSMT4">
                  <p:embed/>
                </p:oleObj>
              </mc:Choice>
              <mc:Fallback>
                <p:oleObj name="Equation" r:id="rId10" imgW="253800" imgH="29196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2713" y="2997200"/>
                        <a:ext cx="2540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6229" name="Object 69"/>
          <p:cNvGraphicFramePr>
            <a:graphicFrameLocks noChangeAspect="1"/>
          </p:cNvGraphicFramePr>
          <p:nvPr/>
        </p:nvGraphicFramePr>
        <p:xfrm>
          <a:off x="2124075" y="3213100"/>
          <a:ext cx="2667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308" name="Equation" r:id="rId12" imgW="266400" imgH="317160" progId="Equation.DSMT4">
                  <p:embed/>
                </p:oleObj>
              </mc:Choice>
              <mc:Fallback>
                <p:oleObj name="Equation" r:id="rId12" imgW="266400" imgH="317160" progId="Equation.DSMT4">
                  <p:embed/>
                  <p:pic>
                    <p:nvPicPr>
                      <p:cNvPr id="0" name="Object 6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24075" y="3213100"/>
                        <a:ext cx="2667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6230" name="Rectangle 70"/>
          <p:cNvSpPr>
            <a:spLocks noChangeArrowheads="1"/>
          </p:cNvSpPr>
          <p:nvPr/>
        </p:nvSpPr>
        <p:spPr bwMode="auto">
          <a:xfrm>
            <a:off x="5292725" y="1793875"/>
            <a:ext cx="35274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vznik: excitace elektronu v atomu z vnitřních vrstev: série</a:t>
            </a:r>
          </a:p>
        </p:txBody>
      </p:sp>
      <p:graphicFrame>
        <p:nvGraphicFramePr>
          <p:cNvPr id="476231" name="Object 71"/>
          <p:cNvGraphicFramePr>
            <a:graphicFrameLocks noChangeAspect="1"/>
          </p:cNvGraphicFramePr>
          <p:nvPr/>
        </p:nvGraphicFramePr>
        <p:xfrm>
          <a:off x="5435600" y="2636838"/>
          <a:ext cx="2946400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309" name="Equation" r:id="rId14" imgW="2946240" imgH="698400" progId="Equation.DSMT4">
                  <p:embed/>
                </p:oleObj>
              </mc:Choice>
              <mc:Fallback>
                <p:oleObj name="Equation" r:id="rId14" imgW="2946240" imgH="698400" progId="Equation.DSMT4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35600" y="2636838"/>
                        <a:ext cx="2946400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6232" name="Rectangle 72"/>
          <p:cNvSpPr>
            <a:spLocks noChangeArrowheads="1"/>
          </p:cNvSpPr>
          <p:nvPr/>
        </p:nvSpPr>
        <p:spPr bwMode="auto">
          <a:xfrm>
            <a:off x="179388" y="4487863"/>
            <a:ext cx="77057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frekvence čar charakteristického Roentgenova spektra popsal Moseley:</a:t>
            </a:r>
          </a:p>
        </p:txBody>
      </p:sp>
      <p:graphicFrame>
        <p:nvGraphicFramePr>
          <p:cNvPr id="476233" name="Object 73"/>
          <p:cNvGraphicFramePr>
            <a:graphicFrameLocks noChangeAspect="1"/>
          </p:cNvGraphicFramePr>
          <p:nvPr/>
        </p:nvGraphicFramePr>
        <p:xfrm>
          <a:off x="1116013" y="5013325"/>
          <a:ext cx="15748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310" name="Equation" r:id="rId16" imgW="1574640" imgH="368280" progId="Equation.DSMT4">
                  <p:embed/>
                </p:oleObj>
              </mc:Choice>
              <mc:Fallback>
                <p:oleObj name="Equation" r:id="rId16" imgW="1574640" imgH="368280" progId="Equation.DSMT4">
                  <p:embed/>
                  <p:pic>
                    <p:nvPicPr>
                      <p:cNvPr id="0" name="Object 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5013325"/>
                        <a:ext cx="15748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6234" name="Rectangle 74"/>
          <p:cNvSpPr>
            <a:spLocks noChangeArrowheads="1"/>
          </p:cNvSpPr>
          <p:nvPr/>
        </p:nvSpPr>
        <p:spPr bwMode="auto">
          <a:xfrm>
            <a:off x="179388" y="5876925"/>
            <a:ext cx="17287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konstanta čáry</a:t>
            </a:r>
          </a:p>
        </p:txBody>
      </p:sp>
      <p:sp>
        <p:nvSpPr>
          <p:cNvPr id="476235" name="Rectangle 75"/>
          <p:cNvSpPr>
            <a:spLocks noChangeArrowheads="1"/>
          </p:cNvSpPr>
          <p:nvPr/>
        </p:nvSpPr>
        <p:spPr bwMode="auto">
          <a:xfrm>
            <a:off x="2051050" y="5638800"/>
            <a:ext cx="28082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vyjadřuje odstínění slupky, ze které elektron přechází od jádra</a:t>
            </a:r>
          </a:p>
        </p:txBody>
      </p:sp>
      <p:sp>
        <p:nvSpPr>
          <p:cNvPr id="476236" name="Line 76"/>
          <p:cNvSpPr>
            <a:spLocks noChangeShapeType="1"/>
          </p:cNvSpPr>
          <p:nvPr/>
        </p:nvSpPr>
        <p:spPr bwMode="auto">
          <a:xfrm flipH="1">
            <a:off x="1258888" y="5373688"/>
            <a:ext cx="433387" cy="5032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6237" name="Line 77"/>
          <p:cNvSpPr>
            <a:spLocks noChangeShapeType="1"/>
          </p:cNvSpPr>
          <p:nvPr/>
        </p:nvSpPr>
        <p:spPr bwMode="auto">
          <a:xfrm>
            <a:off x="2555875" y="5445125"/>
            <a:ext cx="0" cy="2159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76238" name="Rectangle 78"/>
          <p:cNvSpPr>
            <a:spLocks noChangeArrowheads="1"/>
          </p:cNvSpPr>
          <p:nvPr/>
        </p:nvSpPr>
        <p:spPr bwMode="auto">
          <a:xfrm>
            <a:off x="5364163" y="5064125"/>
            <a:ext cx="28082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vztah je ve shodě se vztahem Balmerovým:</a:t>
            </a:r>
          </a:p>
        </p:txBody>
      </p:sp>
      <p:graphicFrame>
        <p:nvGraphicFramePr>
          <p:cNvPr id="476239" name="Object 79"/>
          <p:cNvGraphicFramePr>
            <a:graphicFrameLocks noChangeAspect="1"/>
          </p:cNvGraphicFramePr>
          <p:nvPr/>
        </p:nvGraphicFramePr>
        <p:xfrm>
          <a:off x="5624513" y="5778500"/>
          <a:ext cx="1917700" cy="711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311" name="Equation" r:id="rId18" imgW="1917360" imgH="711000" progId="Equation.DSMT4">
                  <p:embed/>
                </p:oleObj>
              </mc:Choice>
              <mc:Fallback>
                <p:oleObj name="Equation" r:id="rId18" imgW="1917360" imgH="711000" progId="Equation.DSMT4">
                  <p:embed/>
                  <p:pic>
                    <p:nvPicPr>
                      <p:cNvPr id="0" name="Object 7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24513" y="5778500"/>
                        <a:ext cx="1917700" cy="711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76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76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6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76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76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76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6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6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6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6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6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6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6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0" fill="hold"/>
                                        <p:tgtEl>
                                          <p:spTgt spid="476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0" fill="hold"/>
                                        <p:tgtEl>
                                          <p:spTgt spid="476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476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476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476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476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476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476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6" dur="500"/>
                                        <p:tgtEl>
                                          <p:spTgt spid="476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476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6220" grpId="0"/>
      <p:bldP spid="476230" grpId="0"/>
      <p:bldP spid="476232" grpId="0"/>
      <p:bldP spid="476234" grpId="0"/>
      <p:bldP spid="476235" grpId="0"/>
      <p:bldP spid="476236" grpId="0" animBg="1"/>
      <p:bldP spid="476237" grpId="0" animBg="1"/>
      <p:bldP spid="47623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0" y="0"/>
            <a:ext cx="3059113" cy="404813"/>
          </a:xfrm>
          <a:noFill/>
          <a:ln/>
        </p:spPr>
        <p:txBody>
          <a:bodyPr/>
          <a:lstStyle/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lang="cs-CZ" altLang="cs-CZ" sz="1600"/>
              <a:t>1. 2. První modely atomu</a:t>
            </a:r>
          </a:p>
        </p:txBody>
      </p:sp>
      <p:sp>
        <p:nvSpPr>
          <p:cNvPr id="392196" name="Text Box 4"/>
          <p:cNvSpPr txBox="1">
            <a:spLocks noChangeArrowheads="1"/>
          </p:cNvSpPr>
          <p:nvPr/>
        </p:nvSpPr>
        <p:spPr bwMode="auto">
          <a:xfrm>
            <a:off x="0" y="333375"/>
            <a:ext cx="5905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>
                <a:solidFill>
                  <a:srgbClr val="FFFF00"/>
                </a:solidFill>
              </a:rPr>
              <a:t>Vysvětlení Rutherfordova experimentu</a:t>
            </a:r>
          </a:p>
        </p:txBody>
      </p:sp>
      <p:sp>
        <p:nvSpPr>
          <p:cNvPr id="392200" name="Line 8"/>
          <p:cNvSpPr>
            <a:spLocks noChangeShapeType="1"/>
          </p:cNvSpPr>
          <p:nvPr/>
        </p:nvSpPr>
        <p:spPr bwMode="auto">
          <a:xfrm flipH="1">
            <a:off x="1512888" y="1484313"/>
            <a:ext cx="3024187" cy="3889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2202" name="Line 10"/>
          <p:cNvSpPr>
            <a:spLocks noChangeShapeType="1"/>
          </p:cNvSpPr>
          <p:nvPr/>
        </p:nvSpPr>
        <p:spPr bwMode="auto">
          <a:xfrm flipH="1" flipV="1">
            <a:off x="3448050" y="2882900"/>
            <a:ext cx="368300" cy="258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2203" name="Text Box 11"/>
          <p:cNvSpPr txBox="1">
            <a:spLocks noChangeArrowheads="1"/>
          </p:cNvSpPr>
          <p:nvPr/>
        </p:nvSpPr>
        <p:spPr bwMode="auto">
          <a:xfrm>
            <a:off x="3563938" y="2708275"/>
            <a:ext cx="50482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800" i="1"/>
              <a:t>b</a:t>
            </a:r>
          </a:p>
        </p:txBody>
      </p:sp>
      <p:sp>
        <p:nvSpPr>
          <p:cNvPr id="392204" name="Line 12"/>
          <p:cNvSpPr>
            <a:spLocks noChangeShapeType="1"/>
          </p:cNvSpPr>
          <p:nvPr/>
        </p:nvSpPr>
        <p:spPr bwMode="auto">
          <a:xfrm>
            <a:off x="720725" y="3141663"/>
            <a:ext cx="5040313" cy="0"/>
          </a:xfrm>
          <a:prstGeom prst="line">
            <a:avLst/>
          </a:prstGeom>
          <a:noFill/>
          <a:ln w="9525">
            <a:solidFill>
              <a:srgbClr val="F4FA08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2205" name="Line 13"/>
          <p:cNvSpPr>
            <a:spLocks noChangeShapeType="1"/>
          </p:cNvSpPr>
          <p:nvPr/>
        </p:nvSpPr>
        <p:spPr bwMode="auto">
          <a:xfrm>
            <a:off x="1944688" y="1484313"/>
            <a:ext cx="3024187" cy="3889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2206" name="Arc 14"/>
          <p:cNvSpPr>
            <a:spLocks/>
          </p:cNvSpPr>
          <p:nvPr/>
        </p:nvSpPr>
        <p:spPr bwMode="auto">
          <a:xfrm flipH="1">
            <a:off x="2808288" y="2427288"/>
            <a:ext cx="879475" cy="720725"/>
          </a:xfrm>
          <a:custGeom>
            <a:avLst/>
            <a:gdLst>
              <a:gd name="G0" fmla="+- 13332 0 0"/>
              <a:gd name="G1" fmla="+- 21600 0 0"/>
              <a:gd name="G2" fmla="+- 21600 0 0"/>
              <a:gd name="T0" fmla="*/ 0 w 26355"/>
              <a:gd name="T1" fmla="*/ 4605 h 21600"/>
              <a:gd name="T2" fmla="*/ 26355 w 26355"/>
              <a:gd name="T3" fmla="*/ 4367 h 21600"/>
              <a:gd name="T4" fmla="*/ 13332 w 26355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355" h="21600" fill="none" extrusionOk="0">
                <a:moveTo>
                  <a:pt x="0" y="4605"/>
                </a:moveTo>
                <a:cubicBezTo>
                  <a:pt x="3803" y="1621"/>
                  <a:pt x="8497" y="-1"/>
                  <a:pt x="13332" y="0"/>
                </a:cubicBezTo>
                <a:cubicBezTo>
                  <a:pt x="18032" y="0"/>
                  <a:pt x="22604" y="1533"/>
                  <a:pt x="26354" y="4367"/>
                </a:cubicBezTo>
              </a:path>
              <a:path w="26355" h="21600" stroke="0" extrusionOk="0">
                <a:moveTo>
                  <a:pt x="0" y="4605"/>
                </a:moveTo>
                <a:cubicBezTo>
                  <a:pt x="3803" y="1621"/>
                  <a:pt x="8497" y="-1"/>
                  <a:pt x="13332" y="0"/>
                </a:cubicBezTo>
                <a:cubicBezTo>
                  <a:pt x="18032" y="0"/>
                  <a:pt x="22604" y="1533"/>
                  <a:pt x="26354" y="4367"/>
                </a:cubicBezTo>
                <a:lnTo>
                  <a:pt x="13332" y="21600"/>
                </a:lnTo>
                <a:close/>
              </a:path>
            </a:pathLst>
          </a:custGeom>
          <a:noFill/>
          <a:ln w="9525">
            <a:solidFill>
              <a:srgbClr val="F4FA0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2208" name="Object 16"/>
          <p:cNvGraphicFramePr>
            <a:graphicFrameLocks noChangeAspect="1"/>
          </p:cNvGraphicFramePr>
          <p:nvPr/>
        </p:nvGraphicFramePr>
        <p:xfrm>
          <a:off x="3143250" y="2466975"/>
          <a:ext cx="1905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397" name="Equation" r:id="rId4" imgW="190440" imgH="215640" progId="Equation.DSMT4">
                  <p:embed/>
                </p:oleObj>
              </mc:Choice>
              <mc:Fallback>
                <p:oleObj name="Equation" r:id="rId4" imgW="190440" imgH="215640" progId="Equation.DSMT4">
                  <p:embed/>
                  <p:pic>
                    <p:nvPicPr>
                      <p:cNvPr id="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50" y="2466975"/>
                        <a:ext cx="1905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2209" name="Oval 17" descr="70%"/>
          <p:cNvSpPr>
            <a:spLocks noChangeArrowheads="1"/>
          </p:cNvSpPr>
          <p:nvPr/>
        </p:nvSpPr>
        <p:spPr bwMode="auto">
          <a:xfrm>
            <a:off x="2597150" y="3068638"/>
            <a:ext cx="142875" cy="142875"/>
          </a:xfrm>
          <a:prstGeom prst="ellipse">
            <a:avLst/>
          </a:prstGeom>
          <a:pattFill prst="pct70">
            <a:fgClr>
              <a:schemeClr val="accent1"/>
            </a:fgClr>
            <a:bgClr>
              <a:srgbClr val="FFFFFF"/>
            </a:bgClr>
          </a:pattFill>
          <a:ln w="9525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2211" name="Object 19"/>
          <p:cNvGraphicFramePr>
            <a:graphicFrameLocks noChangeAspect="1"/>
          </p:cNvGraphicFramePr>
          <p:nvPr/>
        </p:nvGraphicFramePr>
        <p:xfrm>
          <a:off x="3924300" y="3213100"/>
          <a:ext cx="8128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398" name="Equation" r:id="rId6" imgW="812520" imgH="279360" progId="Equation.DSMT4">
                  <p:embed/>
                </p:oleObj>
              </mc:Choice>
              <mc:Fallback>
                <p:oleObj name="Equation" r:id="rId6" imgW="812520" imgH="279360" progId="Equation.DSMT4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4300" y="3213100"/>
                        <a:ext cx="8128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12" name="Object 20"/>
          <p:cNvGraphicFramePr>
            <a:graphicFrameLocks noChangeAspect="1"/>
          </p:cNvGraphicFramePr>
          <p:nvPr/>
        </p:nvGraphicFramePr>
        <p:xfrm>
          <a:off x="1619250" y="5373688"/>
          <a:ext cx="1041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399" name="Equation" r:id="rId8" imgW="1041120" imgH="279360" progId="Equation.DSMT4">
                  <p:embed/>
                </p:oleObj>
              </mc:Choice>
              <mc:Fallback>
                <p:oleObj name="Equation" r:id="rId8" imgW="1041120" imgH="279360" progId="Equation.DSMT4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0" y="5373688"/>
                        <a:ext cx="1041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2214" name="Freeform 22"/>
          <p:cNvSpPr>
            <a:spLocks/>
          </p:cNvSpPr>
          <p:nvPr/>
        </p:nvSpPr>
        <p:spPr bwMode="auto">
          <a:xfrm>
            <a:off x="1530350" y="1143000"/>
            <a:ext cx="1395413" cy="4191000"/>
          </a:xfrm>
          <a:custGeom>
            <a:avLst/>
            <a:gdLst>
              <a:gd name="T0" fmla="*/ 0 w 879"/>
              <a:gd name="T1" fmla="*/ 2640 h 2640"/>
              <a:gd name="T2" fmla="*/ 864 w 879"/>
              <a:gd name="T3" fmla="*/ 1288 h 2640"/>
              <a:gd name="T4" fmla="*/ 88 w 879"/>
              <a:gd name="T5" fmla="*/ 0 h 2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79" h="2640">
                <a:moveTo>
                  <a:pt x="0" y="2640"/>
                </a:moveTo>
                <a:cubicBezTo>
                  <a:pt x="144" y="2412"/>
                  <a:pt x="849" y="1728"/>
                  <a:pt x="864" y="1288"/>
                </a:cubicBezTo>
                <a:cubicBezTo>
                  <a:pt x="879" y="848"/>
                  <a:pt x="250" y="268"/>
                  <a:pt x="88" y="0"/>
                </a:cubicBezTo>
              </a:path>
            </a:pathLst>
          </a:custGeom>
          <a:noFill/>
          <a:ln w="28575" cap="flat" cmpd="sng">
            <a:solidFill>
              <a:srgbClr val="FF6600"/>
            </a:solidFill>
            <a:prstDash val="lgDash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2217" name="Arc 25"/>
          <p:cNvSpPr>
            <a:spLocks/>
          </p:cNvSpPr>
          <p:nvPr/>
        </p:nvSpPr>
        <p:spPr bwMode="auto">
          <a:xfrm flipH="1">
            <a:off x="2189163" y="2371725"/>
            <a:ext cx="1016000" cy="771525"/>
          </a:xfrm>
          <a:custGeom>
            <a:avLst/>
            <a:gdLst>
              <a:gd name="G0" fmla="+- 0 0 0"/>
              <a:gd name="G1" fmla="+- 17747 0 0"/>
              <a:gd name="G2" fmla="+- 21600 0 0"/>
              <a:gd name="T0" fmla="*/ 12312 w 21600"/>
              <a:gd name="T1" fmla="*/ 0 h 17782"/>
              <a:gd name="T2" fmla="*/ 21600 w 21600"/>
              <a:gd name="T3" fmla="*/ 17782 h 17782"/>
              <a:gd name="T4" fmla="*/ 0 w 21600"/>
              <a:gd name="T5" fmla="*/ 17747 h 17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17782" fill="none" extrusionOk="0">
                <a:moveTo>
                  <a:pt x="12312" y="-1"/>
                </a:moveTo>
                <a:cubicBezTo>
                  <a:pt x="18129" y="4035"/>
                  <a:pt x="21600" y="10666"/>
                  <a:pt x="21600" y="17747"/>
                </a:cubicBezTo>
                <a:cubicBezTo>
                  <a:pt x="21600" y="17758"/>
                  <a:pt x="21599" y="17770"/>
                  <a:pt x="21599" y="17781"/>
                </a:cubicBezTo>
              </a:path>
              <a:path w="21600" h="17782" stroke="0" extrusionOk="0">
                <a:moveTo>
                  <a:pt x="12312" y="-1"/>
                </a:moveTo>
                <a:cubicBezTo>
                  <a:pt x="18129" y="4035"/>
                  <a:pt x="21600" y="10666"/>
                  <a:pt x="21600" y="17747"/>
                </a:cubicBezTo>
                <a:cubicBezTo>
                  <a:pt x="21600" y="17758"/>
                  <a:pt x="21599" y="17770"/>
                  <a:pt x="21599" y="17781"/>
                </a:cubicBezTo>
                <a:lnTo>
                  <a:pt x="0" y="17747"/>
                </a:lnTo>
                <a:close/>
              </a:path>
            </a:pathLst>
          </a:custGeom>
          <a:noFill/>
          <a:ln w="9525">
            <a:solidFill>
              <a:srgbClr val="F4FA0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2218" name="Object 26"/>
          <p:cNvGraphicFramePr>
            <a:graphicFrameLocks noChangeAspect="1"/>
          </p:cNvGraphicFramePr>
          <p:nvPr/>
        </p:nvGraphicFramePr>
        <p:xfrm>
          <a:off x="2386013" y="2762250"/>
          <a:ext cx="1778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00" name="Equation" r:id="rId10" imgW="177480" imgH="177480" progId="Equation.DSMT4">
                  <p:embed/>
                </p:oleObj>
              </mc:Choice>
              <mc:Fallback>
                <p:oleObj name="Equation" r:id="rId10" imgW="177480" imgH="177480" progId="Equation.DSMT4">
                  <p:embed/>
                  <p:pic>
                    <p:nvPicPr>
                      <p:cNvPr id="0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6013" y="2762250"/>
                        <a:ext cx="177800" cy="17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2219" name="Text Box 27"/>
          <p:cNvSpPr txBox="1">
            <a:spLocks noChangeArrowheads="1"/>
          </p:cNvSpPr>
          <p:nvPr/>
        </p:nvSpPr>
        <p:spPr bwMode="auto">
          <a:xfrm>
            <a:off x="3887788" y="2852738"/>
            <a:ext cx="151288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200"/>
              <a:t>JÁDRO</a:t>
            </a:r>
          </a:p>
        </p:txBody>
      </p:sp>
      <p:sp>
        <p:nvSpPr>
          <p:cNvPr id="392220" name="Text Box 28"/>
          <p:cNvSpPr txBox="1">
            <a:spLocks noChangeArrowheads="1"/>
          </p:cNvSpPr>
          <p:nvPr/>
        </p:nvSpPr>
        <p:spPr bwMode="auto">
          <a:xfrm>
            <a:off x="0" y="5229225"/>
            <a:ext cx="15843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200"/>
              <a:t>ALFA ČÁSTICE</a:t>
            </a:r>
          </a:p>
        </p:txBody>
      </p:sp>
      <p:sp>
        <p:nvSpPr>
          <p:cNvPr id="392221" name="Line 29"/>
          <p:cNvSpPr>
            <a:spLocks noChangeShapeType="1"/>
          </p:cNvSpPr>
          <p:nvPr/>
        </p:nvSpPr>
        <p:spPr bwMode="auto">
          <a:xfrm>
            <a:off x="3240088" y="3141663"/>
            <a:ext cx="576262" cy="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2198" name="Oval 6"/>
          <p:cNvSpPr>
            <a:spLocks noChangeArrowheads="1"/>
          </p:cNvSpPr>
          <p:nvPr/>
        </p:nvSpPr>
        <p:spPr bwMode="auto">
          <a:xfrm>
            <a:off x="3744913" y="3070225"/>
            <a:ext cx="142875" cy="142875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2222" name="Object 30"/>
          <p:cNvGraphicFramePr>
            <a:graphicFrameLocks noChangeAspect="1"/>
          </p:cNvGraphicFramePr>
          <p:nvPr/>
        </p:nvGraphicFramePr>
        <p:xfrm>
          <a:off x="3509963" y="3194050"/>
          <a:ext cx="1651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01" name="Equation" r:id="rId12" imgW="164880" imgH="177480" progId="Equation.DSMT4">
                  <p:embed/>
                </p:oleObj>
              </mc:Choice>
              <mc:Fallback>
                <p:oleObj name="Equation" r:id="rId12" imgW="164880" imgH="177480" progId="Equation.DSMT4">
                  <p:embed/>
                  <p:pic>
                    <p:nvPicPr>
                      <p:cNvPr id="0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9963" y="3194050"/>
                        <a:ext cx="165100" cy="17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23" name="Object 31"/>
          <p:cNvGraphicFramePr>
            <a:graphicFrameLocks noChangeAspect="1"/>
          </p:cNvGraphicFramePr>
          <p:nvPr/>
        </p:nvGraphicFramePr>
        <p:xfrm>
          <a:off x="2168525" y="3187700"/>
          <a:ext cx="4445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02" name="Equation" r:id="rId14" imgW="444240" imgH="228600" progId="Equation.DSMT4">
                  <p:embed/>
                </p:oleObj>
              </mc:Choice>
              <mc:Fallback>
                <p:oleObj name="Equation" r:id="rId14" imgW="444240" imgH="228600" progId="Equation.DSMT4">
                  <p:embed/>
                  <p:pic>
                    <p:nvPicPr>
                      <p:cNvPr id="0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68525" y="3187700"/>
                        <a:ext cx="444500" cy="228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2224" name="AutoShape 32"/>
          <p:cNvSpPr>
            <a:spLocks/>
          </p:cNvSpPr>
          <p:nvPr/>
        </p:nvSpPr>
        <p:spPr bwMode="auto">
          <a:xfrm rot="5400000">
            <a:off x="3312319" y="2997994"/>
            <a:ext cx="144462" cy="863600"/>
          </a:xfrm>
          <a:prstGeom prst="rightBrace">
            <a:avLst>
              <a:gd name="adj1" fmla="val 4981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2225" name="Object 33"/>
          <p:cNvGraphicFramePr>
            <a:graphicFrameLocks noChangeAspect="1"/>
          </p:cNvGraphicFramePr>
          <p:nvPr/>
        </p:nvGraphicFramePr>
        <p:xfrm>
          <a:off x="3286125" y="3548063"/>
          <a:ext cx="1905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03" name="Equation" r:id="rId16" imgW="190440" imgH="228600" progId="Equation.DSMT4">
                  <p:embed/>
                </p:oleObj>
              </mc:Choice>
              <mc:Fallback>
                <p:oleObj name="Equation" r:id="rId16" imgW="190440" imgH="228600" progId="Equation.DSMT4">
                  <p:embed/>
                  <p:pic>
                    <p:nvPicPr>
                      <p:cNvPr id="0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86125" y="3548063"/>
                        <a:ext cx="190500" cy="228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26" name="Object 34"/>
          <p:cNvGraphicFramePr>
            <a:graphicFrameLocks noChangeAspect="1"/>
          </p:cNvGraphicFramePr>
          <p:nvPr/>
        </p:nvGraphicFramePr>
        <p:xfrm>
          <a:off x="4716463" y="1628775"/>
          <a:ext cx="30988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04" name="Equation" r:id="rId18" imgW="3098520" imgH="279360" progId="Equation.DSMT4">
                  <p:embed/>
                </p:oleObj>
              </mc:Choice>
              <mc:Fallback>
                <p:oleObj name="Equation" r:id="rId18" imgW="3098520" imgH="279360" progId="Equation.DSMT4">
                  <p:embed/>
                  <p:pic>
                    <p:nvPicPr>
                      <p:cNvPr id="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628775"/>
                        <a:ext cx="30988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27" name="Object 35"/>
          <p:cNvGraphicFramePr>
            <a:graphicFrameLocks noChangeAspect="1"/>
          </p:cNvGraphicFramePr>
          <p:nvPr/>
        </p:nvGraphicFramePr>
        <p:xfrm>
          <a:off x="4716463" y="1268413"/>
          <a:ext cx="2806700" cy="266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05" name="Equation" r:id="rId20" imgW="2806560" imgH="266400" progId="Equation.DSMT4">
                  <p:embed/>
                </p:oleObj>
              </mc:Choice>
              <mc:Fallback>
                <p:oleObj name="Equation" r:id="rId20" imgW="2806560" imgH="266400" progId="Equation.DSMT4">
                  <p:embed/>
                  <p:pic>
                    <p:nvPicPr>
                      <p:cNvPr id="0" name="Object 3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268413"/>
                        <a:ext cx="2806700" cy="266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28" name="Object 36"/>
          <p:cNvGraphicFramePr>
            <a:graphicFrameLocks noChangeAspect="1"/>
          </p:cNvGraphicFramePr>
          <p:nvPr/>
        </p:nvGraphicFramePr>
        <p:xfrm>
          <a:off x="3995738" y="908050"/>
          <a:ext cx="48260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06" name="Equation" r:id="rId22" imgW="4825800" imgH="279360" progId="Equation.DSMT4">
                  <p:embed/>
                </p:oleObj>
              </mc:Choice>
              <mc:Fallback>
                <p:oleObj name="Equation" r:id="rId22" imgW="4825800" imgH="279360" progId="Equation.DSMT4">
                  <p:embed/>
                  <p:pic>
                    <p:nvPicPr>
                      <p:cNvPr id="0" name="Object 3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95738" y="908050"/>
                        <a:ext cx="48260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2213" name="Line 21"/>
          <p:cNvSpPr>
            <a:spLocks noChangeShapeType="1"/>
          </p:cNvSpPr>
          <p:nvPr/>
        </p:nvSpPr>
        <p:spPr bwMode="auto">
          <a:xfrm flipV="1">
            <a:off x="1512888" y="4797425"/>
            <a:ext cx="431800" cy="576263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2199" name="Oval 7"/>
          <p:cNvSpPr>
            <a:spLocks noChangeArrowheads="1"/>
          </p:cNvSpPr>
          <p:nvPr/>
        </p:nvSpPr>
        <p:spPr bwMode="auto">
          <a:xfrm>
            <a:off x="1439863" y="5300663"/>
            <a:ext cx="142875" cy="1428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2229" name="Line 37"/>
          <p:cNvSpPr>
            <a:spLocks noChangeShapeType="1"/>
          </p:cNvSpPr>
          <p:nvPr/>
        </p:nvSpPr>
        <p:spPr bwMode="auto">
          <a:xfrm flipV="1">
            <a:off x="2917825" y="2276475"/>
            <a:ext cx="0" cy="8651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2230" name="Object 38"/>
          <p:cNvGraphicFramePr>
            <a:graphicFrameLocks noChangeAspect="1"/>
          </p:cNvGraphicFramePr>
          <p:nvPr/>
        </p:nvGraphicFramePr>
        <p:xfrm>
          <a:off x="2841625" y="1957388"/>
          <a:ext cx="2540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07" name="Equation" r:id="rId24" imgW="253800" imgH="291960" progId="Equation.DSMT4">
                  <p:embed/>
                </p:oleObj>
              </mc:Choice>
              <mc:Fallback>
                <p:oleObj name="Equation" r:id="rId24" imgW="253800" imgH="291960" progId="Equation.DSMT4">
                  <p:embed/>
                  <p:pic>
                    <p:nvPicPr>
                      <p:cNvPr id="0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1625" y="1957388"/>
                        <a:ext cx="2540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31" name="Object 39"/>
          <p:cNvGraphicFramePr>
            <a:graphicFrameLocks noChangeAspect="1"/>
          </p:cNvGraphicFramePr>
          <p:nvPr/>
        </p:nvGraphicFramePr>
        <p:xfrm>
          <a:off x="6300788" y="2133600"/>
          <a:ext cx="1689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08" name="Equation" r:id="rId26" imgW="1688760" imgH="342720" progId="Equation.DSMT4">
                  <p:embed/>
                </p:oleObj>
              </mc:Choice>
              <mc:Fallback>
                <p:oleObj name="Equation" r:id="rId26" imgW="1688760" imgH="342720" progId="Equation.DSMT4">
                  <p:embed/>
                  <p:pic>
                    <p:nvPicPr>
                      <p:cNvPr id="0" name="Object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00788" y="2133600"/>
                        <a:ext cx="1689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2233" name="Freeform 41"/>
          <p:cNvSpPr>
            <a:spLocks/>
          </p:cNvSpPr>
          <p:nvPr/>
        </p:nvSpPr>
        <p:spPr bwMode="auto">
          <a:xfrm>
            <a:off x="3563938" y="2422525"/>
            <a:ext cx="2671762" cy="646113"/>
          </a:xfrm>
          <a:custGeom>
            <a:avLst/>
            <a:gdLst>
              <a:gd name="T0" fmla="*/ 0 w 1683"/>
              <a:gd name="T1" fmla="*/ 407 h 407"/>
              <a:gd name="T2" fmla="*/ 427 w 1683"/>
              <a:gd name="T3" fmla="*/ 26 h 407"/>
              <a:gd name="T4" fmla="*/ 1683 w 1683"/>
              <a:gd name="T5" fmla="*/ 25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83" h="407">
                <a:moveTo>
                  <a:pt x="0" y="407"/>
                </a:moveTo>
                <a:cubicBezTo>
                  <a:pt x="71" y="343"/>
                  <a:pt x="147" y="52"/>
                  <a:pt x="427" y="26"/>
                </a:cubicBezTo>
                <a:cubicBezTo>
                  <a:pt x="707" y="0"/>
                  <a:pt x="1422" y="203"/>
                  <a:pt x="1683" y="25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2235" name="Object 43"/>
          <p:cNvGraphicFramePr>
            <a:graphicFrameLocks noChangeAspect="1"/>
          </p:cNvGraphicFramePr>
          <p:nvPr/>
        </p:nvGraphicFramePr>
        <p:xfrm>
          <a:off x="6300788" y="2565400"/>
          <a:ext cx="25527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09" name="Equation" r:id="rId28" imgW="2552400" imgH="571320" progId="Equation.DSMT4">
                  <p:embed/>
                </p:oleObj>
              </mc:Choice>
              <mc:Fallback>
                <p:oleObj name="Equation" r:id="rId28" imgW="2552400" imgH="571320" progId="Equation.DSMT4">
                  <p:embed/>
                  <p:pic>
                    <p:nvPicPr>
                      <p:cNvPr id="0" name="Object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00788" y="2565400"/>
                        <a:ext cx="25527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36" name="Object 44"/>
          <p:cNvGraphicFramePr>
            <a:graphicFrameLocks noGrp="1" noChangeAspect="1"/>
          </p:cNvGraphicFramePr>
          <p:nvPr>
            <p:ph sz="half" idx="2"/>
          </p:nvPr>
        </p:nvGraphicFramePr>
        <p:xfrm>
          <a:off x="6300788" y="3284538"/>
          <a:ext cx="2093912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10" name="Equation" r:id="rId30" imgW="2095200" imgH="571320" progId="Equation.DSMT4">
                  <p:embed/>
                </p:oleObj>
              </mc:Choice>
              <mc:Fallback>
                <p:oleObj name="Equation" r:id="rId30" imgW="2095200" imgH="571320" progId="Equation.DSMT4">
                  <p:embed/>
                  <p:pic>
                    <p:nvPicPr>
                      <p:cNvPr id="0" name="Object 4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00788" y="3284538"/>
                        <a:ext cx="2093912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39" name="Object 47"/>
          <p:cNvGraphicFramePr>
            <a:graphicFrameLocks noChangeAspect="1"/>
          </p:cNvGraphicFramePr>
          <p:nvPr/>
        </p:nvGraphicFramePr>
        <p:xfrm>
          <a:off x="5580063" y="4508500"/>
          <a:ext cx="29210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11" name="Equation" r:id="rId32" imgW="2920680" imgH="647640" progId="Equation.DSMT4">
                  <p:embed/>
                </p:oleObj>
              </mc:Choice>
              <mc:Fallback>
                <p:oleObj name="Equation" r:id="rId32" imgW="2920680" imgH="647640" progId="Equation.DSMT4">
                  <p:embed/>
                  <p:pic>
                    <p:nvPicPr>
                      <p:cNvPr id="0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80063" y="4508500"/>
                        <a:ext cx="29210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40" name="Object 48"/>
          <p:cNvGraphicFramePr>
            <a:graphicFrameLocks noChangeAspect="1"/>
          </p:cNvGraphicFramePr>
          <p:nvPr/>
        </p:nvGraphicFramePr>
        <p:xfrm>
          <a:off x="5508625" y="4076700"/>
          <a:ext cx="27559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12" name="Equation" r:id="rId34" imgW="2755800" imgH="279360" progId="Equation.DSMT4">
                  <p:embed/>
                </p:oleObj>
              </mc:Choice>
              <mc:Fallback>
                <p:oleObj name="Equation" r:id="rId34" imgW="2755800" imgH="279360" progId="Equation.DSMT4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08625" y="4076700"/>
                        <a:ext cx="27559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41" name="Object 49"/>
          <p:cNvGraphicFramePr>
            <a:graphicFrameLocks noChangeAspect="1"/>
          </p:cNvGraphicFramePr>
          <p:nvPr/>
        </p:nvGraphicFramePr>
        <p:xfrm>
          <a:off x="5435600" y="5348288"/>
          <a:ext cx="31242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13" name="Equation" r:id="rId36" imgW="3124080" imgH="672840" progId="Equation.DSMT4">
                  <p:embed/>
                </p:oleObj>
              </mc:Choice>
              <mc:Fallback>
                <p:oleObj name="Equation" r:id="rId36" imgW="3124080" imgH="672840" progId="Equation.DSMT4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35600" y="5348288"/>
                        <a:ext cx="3124200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42" name="Object 50"/>
          <p:cNvGraphicFramePr>
            <a:graphicFrameLocks noChangeAspect="1"/>
          </p:cNvGraphicFramePr>
          <p:nvPr/>
        </p:nvGraphicFramePr>
        <p:xfrm>
          <a:off x="611188" y="6021388"/>
          <a:ext cx="27559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14" name="Equation" r:id="rId38" imgW="2755800" imgH="647640" progId="Equation.DSMT4">
                  <p:embed/>
                </p:oleObj>
              </mc:Choice>
              <mc:Fallback>
                <p:oleObj name="Equation" r:id="rId38" imgW="2755800" imgH="647640" progId="Equation.DSMT4">
                  <p:embed/>
                  <p:pic>
                    <p:nvPicPr>
                      <p:cNvPr id="0" name="Object 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188" y="6021388"/>
                        <a:ext cx="27559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2243" name="Object 51"/>
          <p:cNvGraphicFramePr>
            <a:graphicFrameLocks noChangeAspect="1"/>
          </p:cNvGraphicFramePr>
          <p:nvPr/>
        </p:nvGraphicFramePr>
        <p:xfrm>
          <a:off x="3963988" y="6021388"/>
          <a:ext cx="23368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15" name="Equation" r:id="rId40" imgW="2336760" imgH="672840" progId="Equation.DSMT4">
                  <p:embed/>
                </p:oleObj>
              </mc:Choice>
              <mc:Fallback>
                <p:oleObj name="Equation" r:id="rId40" imgW="2336760" imgH="672840" progId="Equation.DSMT4">
                  <p:embed/>
                  <p:pic>
                    <p:nvPicPr>
                      <p:cNvPr id="0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63988" y="6021388"/>
                        <a:ext cx="2336800" cy="673100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FF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2244" name="Freeform 52"/>
          <p:cNvSpPr>
            <a:spLocks/>
          </p:cNvSpPr>
          <p:nvPr/>
        </p:nvSpPr>
        <p:spPr bwMode="auto">
          <a:xfrm>
            <a:off x="7812088" y="3789363"/>
            <a:ext cx="1092200" cy="1450975"/>
          </a:xfrm>
          <a:custGeom>
            <a:avLst/>
            <a:gdLst>
              <a:gd name="T0" fmla="*/ 0 w 688"/>
              <a:gd name="T1" fmla="*/ 0 h 914"/>
              <a:gd name="T2" fmla="*/ 590 w 688"/>
              <a:gd name="T3" fmla="*/ 227 h 914"/>
              <a:gd name="T4" fmla="*/ 590 w 688"/>
              <a:gd name="T5" fmla="*/ 816 h 914"/>
              <a:gd name="T6" fmla="*/ 363 w 688"/>
              <a:gd name="T7" fmla="*/ 816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8" h="914">
                <a:moveTo>
                  <a:pt x="0" y="0"/>
                </a:moveTo>
                <a:cubicBezTo>
                  <a:pt x="246" y="45"/>
                  <a:pt x="492" y="91"/>
                  <a:pt x="590" y="227"/>
                </a:cubicBezTo>
                <a:cubicBezTo>
                  <a:pt x="688" y="363"/>
                  <a:pt x="628" y="718"/>
                  <a:pt x="590" y="816"/>
                </a:cubicBezTo>
                <a:cubicBezTo>
                  <a:pt x="552" y="914"/>
                  <a:pt x="457" y="865"/>
                  <a:pt x="363" y="81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92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392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392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500"/>
                                        <p:tgtEl>
                                          <p:spTgt spid="392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392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392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392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39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39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392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1" dur="500"/>
                                        <p:tgtEl>
                                          <p:spTgt spid="392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4" dur="500"/>
                                        <p:tgtEl>
                                          <p:spTgt spid="392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7" dur="500"/>
                                        <p:tgtEl>
                                          <p:spTgt spid="392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0" dur="500"/>
                                        <p:tgtEl>
                                          <p:spTgt spid="392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392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8" dur="500"/>
                                        <p:tgtEl>
                                          <p:spTgt spid="392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1" dur="500"/>
                                        <p:tgtEl>
                                          <p:spTgt spid="392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392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392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392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392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392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392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392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392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92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392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92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92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92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392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392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392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392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1" dur="500"/>
                                        <p:tgtEl>
                                          <p:spTgt spid="39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6" dur="500"/>
                                        <p:tgtEl>
                                          <p:spTgt spid="392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9" dur="500"/>
                                        <p:tgtEl>
                                          <p:spTgt spid="39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2" dur="500"/>
                                        <p:tgtEl>
                                          <p:spTgt spid="392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 nodeType="clickPar">
                      <p:stCondLst>
                        <p:cond delay="indefinite"/>
                      </p:stCondLst>
                      <p:childTnLst>
                        <p:par>
                          <p:cTn id="1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7" dur="500"/>
                                        <p:tgtEl>
                                          <p:spTgt spid="392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 nodeType="clickPar">
                      <p:stCondLst>
                        <p:cond delay="indefinite"/>
                      </p:stCondLst>
                      <p:childTnLst>
                        <p:par>
                          <p:cTn id="1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2" dur="500"/>
                                        <p:tgtEl>
                                          <p:spTgt spid="392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 nodeType="clickPar">
                      <p:stCondLst>
                        <p:cond delay="indefinite"/>
                      </p:stCondLst>
                      <p:childTnLst>
                        <p:par>
                          <p:cTn id="1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7" dur="500"/>
                                        <p:tgtEl>
                                          <p:spTgt spid="392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 nodeType="clickPar">
                      <p:stCondLst>
                        <p:cond delay="indefinite"/>
                      </p:stCondLst>
                      <p:childTnLst>
                        <p:par>
                          <p:cTn id="1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2" dur="500"/>
                                        <p:tgtEl>
                                          <p:spTgt spid="392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</p:stCondLst>
                      <p:childTnLst>
                        <p:par>
                          <p:cTn id="1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7" dur="500"/>
                                        <p:tgtEl>
                                          <p:spTgt spid="392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 nodeType="clickPar">
                      <p:stCondLst>
                        <p:cond delay="indefinite"/>
                      </p:stCondLst>
                      <p:childTnLst>
                        <p:par>
                          <p:cTn id="1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2" dur="500"/>
                                        <p:tgtEl>
                                          <p:spTgt spid="392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2200" grpId="0" animBg="1"/>
      <p:bldP spid="392202" grpId="0" animBg="1"/>
      <p:bldP spid="392203" grpId="0"/>
      <p:bldP spid="392204" grpId="0" animBg="1"/>
      <p:bldP spid="392205" grpId="0" animBg="1"/>
      <p:bldP spid="392206" grpId="0" animBg="1"/>
      <p:bldP spid="392209" grpId="0" animBg="1"/>
      <p:bldP spid="392214" grpId="0" animBg="1"/>
      <p:bldP spid="392217" grpId="0" animBg="1"/>
      <p:bldP spid="392219" grpId="0"/>
      <p:bldP spid="392220" grpId="0"/>
      <p:bldP spid="392221" grpId="0" animBg="1"/>
      <p:bldP spid="392198" grpId="0" animBg="1"/>
      <p:bldP spid="392224" grpId="0" animBg="1"/>
      <p:bldP spid="392213" grpId="0" animBg="1"/>
      <p:bldP spid="392199" grpId="0" animBg="1"/>
      <p:bldP spid="392229" grpId="0" animBg="1"/>
      <p:bldP spid="392233" grpId="0" animBg="1"/>
      <p:bldP spid="392244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87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7718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8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9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9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9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9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9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9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9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9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9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19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0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0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0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0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0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0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0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0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0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0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1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1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1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1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1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1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1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1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1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1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2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2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2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2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2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2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2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2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2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2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3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3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3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3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3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3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3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3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3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39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7240" name="Rectangle 56"/>
          <p:cNvSpPr>
            <a:spLocks noChangeArrowheads="1"/>
          </p:cNvSpPr>
          <p:nvPr/>
        </p:nvSpPr>
        <p:spPr bwMode="auto">
          <a:xfrm>
            <a:off x="179388" y="549275"/>
            <a:ext cx="532923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3. Molekuly – stavba a spektrum</a:t>
            </a:r>
          </a:p>
        </p:txBody>
      </p:sp>
      <p:graphicFrame>
        <p:nvGraphicFramePr>
          <p:cNvPr id="477241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7279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7267" name="Rectangle 83"/>
          <p:cNvSpPr>
            <a:spLocks noChangeArrowheads="1"/>
          </p:cNvSpPr>
          <p:nvPr/>
        </p:nvSpPr>
        <p:spPr bwMode="auto">
          <a:xfrm>
            <a:off x="179388" y="9810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3. 1. Stavba molekul</a:t>
            </a:r>
          </a:p>
        </p:txBody>
      </p:sp>
      <p:sp>
        <p:nvSpPr>
          <p:cNvPr id="477268" name="Rectangle 84"/>
          <p:cNvSpPr>
            <a:spLocks noChangeArrowheads="1"/>
          </p:cNvSpPr>
          <p:nvPr/>
        </p:nvSpPr>
        <p:spPr bwMode="auto">
          <a:xfrm>
            <a:off x="179388" y="1341438"/>
            <a:ext cx="57610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vazba: interakce elektronů ve valenční („vnější“) slupce</a:t>
            </a:r>
          </a:p>
        </p:txBody>
      </p:sp>
      <p:sp>
        <p:nvSpPr>
          <p:cNvPr id="477269" name="Rectangle 85"/>
          <p:cNvSpPr>
            <a:spLocks noChangeArrowheads="1"/>
          </p:cNvSpPr>
          <p:nvPr/>
        </p:nvSpPr>
        <p:spPr bwMode="auto">
          <a:xfrm>
            <a:off x="179388" y="1698625"/>
            <a:ext cx="712946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2 krajní případy vazeb: 1) iontová (heteropolární) - NaCl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		       2) kovalentní (homeopolární) – H</a:t>
            </a:r>
            <a:r>
              <a:rPr lang="cs-CZ" altLang="cs-CZ" sz="1600" baseline="-25000"/>
              <a:t>2</a:t>
            </a:r>
            <a:endParaRPr lang="cs-CZ" altLang="cs-CZ" sz="1600"/>
          </a:p>
        </p:txBody>
      </p:sp>
      <p:sp>
        <p:nvSpPr>
          <p:cNvPr id="477270" name="Rectangle 86"/>
          <p:cNvSpPr>
            <a:spLocks noChangeArrowheads="1"/>
          </p:cNvSpPr>
          <p:nvPr/>
        </p:nvSpPr>
        <p:spPr bwMode="auto">
          <a:xfrm>
            <a:off x="179388" y="2276475"/>
            <a:ext cx="86407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soustava 2 atomů vodíku s elektrony, jejich spiny jsou paralelní a antiparalelní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77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77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77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7268" grpId="0"/>
      <p:bldP spid="477269" grpId="0"/>
      <p:bldP spid="477270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6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6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6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6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6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6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6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6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6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6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7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7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7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7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7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7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7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7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7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7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8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8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8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8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8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8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8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8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8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8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9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9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9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9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9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9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9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9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9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29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0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0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0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0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0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0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0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0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0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0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1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0311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pic>
        <p:nvPicPr>
          <p:cNvPr id="480319" name="Picture 6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0320" name="Line 64"/>
          <p:cNvSpPr>
            <a:spLocks noChangeShapeType="1"/>
          </p:cNvSpPr>
          <p:nvPr/>
        </p:nvSpPr>
        <p:spPr bwMode="auto">
          <a:xfrm>
            <a:off x="2279650" y="3433763"/>
            <a:ext cx="1295400" cy="0"/>
          </a:xfrm>
          <a:prstGeom prst="line">
            <a:avLst/>
          </a:prstGeom>
          <a:noFill/>
          <a:ln w="57150" cap="sq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0321" name="Line 65"/>
          <p:cNvSpPr>
            <a:spLocks noChangeShapeType="1"/>
          </p:cNvSpPr>
          <p:nvPr/>
        </p:nvSpPr>
        <p:spPr bwMode="auto">
          <a:xfrm flipH="1">
            <a:off x="5483225" y="3444875"/>
            <a:ext cx="1295400" cy="0"/>
          </a:xfrm>
          <a:prstGeom prst="line">
            <a:avLst/>
          </a:prstGeom>
          <a:noFill/>
          <a:ln w="57150" cap="sq">
            <a:solidFill>
              <a:srgbClr val="FF0000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3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3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3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3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4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4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4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4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4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4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4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4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4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4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5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5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5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5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5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5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5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5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5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5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6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6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6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6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6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6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6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6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6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6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7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7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7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7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7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7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7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7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7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7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8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8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8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8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8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8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8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928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pic>
        <p:nvPicPr>
          <p:cNvPr id="479294" name="Picture 62" descr="NITRA2_B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1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1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1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1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1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1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1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1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2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2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2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2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2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2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2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2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2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2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3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3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3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3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3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3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3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3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3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3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4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4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4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4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4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4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4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4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4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4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5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5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5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5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5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5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5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5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5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5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6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6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6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7826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pic>
        <p:nvPicPr>
          <p:cNvPr id="478277" name="Picture 6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07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0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0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1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1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1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1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1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1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1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1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1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1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2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2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2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2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2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2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2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2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2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2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3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3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3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3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3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3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3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3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3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3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4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4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4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4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4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4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4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4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4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4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5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5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5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5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5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5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5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5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235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pic>
        <p:nvPicPr>
          <p:cNvPr id="482360" name="Picture 56" descr="NITRA_B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83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8128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8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8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8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8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8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9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9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9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9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9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9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9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9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9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29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0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0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0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0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0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0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0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0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0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0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1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1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1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1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1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1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1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1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1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1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2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2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2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2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2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2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2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2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2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2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3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3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3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3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3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35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1336" name="Rectangle 56"/>
          <p:cNvSpPr>
            <a:spLocks noChangeArrowheads="1"/>
          </p:cNvSpPr>
          <p:nvPr/>
        </p:nvSpPr>
        <p:spPr bwMode="auto">
          <a:xfrm>
            <a:off x="179388" y="549275"/>
            <a:ext cx="532923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3. Molekuly – stavba a spektrum</a:t>
            </a:r>
          </a:p>
        </p:txBody>
      </p:sp>
      <p:graphicFrame>
        <p:nvGraphicFramePr>
          <p:cNvPr id="481337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90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1346" name="Rectangle 66"/>
          <p:cNvSpPr>
            <a:spLocks noChangeArrowheads="1"/>
          </p:cNvSpPr>
          <p:nvPr/>
        </p:nvSpPr>
        <p:spPr bwMode="auto">
          <a:xfrm>
            <a:off x="179388" y="9810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3. 1. Stavba molekul</a:t>
            </a:r>
          </a:p>
        </p:txBody>
      </p:sp>
      <p:sp>
        <p:nvSpPr>
          <p:cNvPr id="481347" name="Rectangle 67"/>
          <p:cNvSpPr>
            <a:spLocks noChangeArrowheads="1"/>
          </p:cNvSpPr>
          <p:nvPr/>
        </p:nvSpPr>
        <p:spPr bwMode="auto">
          <a:xfrm>
            <a:off x="179388" y="1341438"/>
            <a:ext cx="57610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stavba složitějších molekul – H</a:t>
            </a:r>
            <a:r>
              <a:rPr lang="cs-CZ" altLang="cs-CZ" sz="1600" baseline="-25000"/>
              <a:t>2</a:t>
            </a:r>
            <a:r>
              <a:rPr lang="cs-CZ" altLang="cs-CZ" sz="1600"/>
              <a:t>O</a:t>
            </a:r>
          </a:p>
        </p:txBody>
      </p:sp>
      <p:sp>
        <p:nvSpPr>
          <p:cNvPr id="481348" name="Rectangle 68"/>
          <p:cNvSpPr>
            <a:spLocks noChangeArrowheads="1"/>
          </p:cNvSpPr>
          <p:nvPr/>
        </p:nvSpPr>
        <p:spPr bwMode="auto">
          <a:xfrm>
            <a:off x="179388" y="1700213"/>
            <a:ext cx="87137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O – ve valenční slupce 6 elektronů: 2 ve stavu </a:t>
            </a:r>
            <a:r>
              <a:rPr lang="cs-CZ" altLang="cs-CZ" sz="1600" i="1"/>
              <a:t>s </a:t>
            </a:r>
            <a:r>
              <a:rPr lang="cs-CZ" altLang="cs-CZ" sz="1200"/>
              <a:t>(vykompenzovány, vazby se neúčastní)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200"/>
              <a:t>			                </a:t>
            </a:r>
            <a:r>
              <a:rPr lang="cs-CZ" altLang="cs-CZ" sz="1600"/>
              <a:t>4 ve stavu </a:t>
            </a:r>
            <a:r>
              <a:rPr lang="cs-CZ" altLang="cs-CZ" sz="1600" i="1"/>
              <a:t>p</a:t>
            </a:r>
            <a:r>
              <a:rPr lang="cs-CZ" altLang="cs-CZ" sz="1600"/>
              <a:t>: </a:t>
            </a:r>
            <a:r>
              <a:rPr lang="cs-CZ" altLang="cs-CZ" sz="1600" i="1"/>
              <a:t>m</a:t>
            </a:r>
            <a:r>
              <a:rPr lang="cs-CZ" altLang="cs-CZ" sz="1600"/>
              <a:t> = 0, 1, -1 </a:t>
            </a:r>
          </a:p>
        </p:txBody>
      </p:sp>
      <p:grpSp>
        <p:nvGrpSpPr>
          <p:cNvPr id="481369" name="Group 89"/>
          <p:cNvGrpSpPr>
            <a:grpSpLocks/>
          </p:cNvGrpSpPr>
          <p:nvPr/>
        </p:nvGrpSpPr>
        <p:grpSpPr bwMode="auto">
          <a:xfrm>
            <a:off x="1187450" y="2924175"/>
            <a:ext cx="6335713" cy="3455988"/>
            <a:chOff x="204" y="1389"/>
            <a:chExt cx="3991" cy="2177"/>
          </a:xfrm>
        </p:grpSpPr>
        <p:sp>
          <p:nvSpPr>
            <p:cNvPr id="481359" name="Rectangle 79"/>
            <p:cNvSpPr>
              <a:spLocks noChangeArrowheads="1"/>
            </p:cNvSpPr>
            <p:nvPr/>
          </p:nvSpPr>
          <p:spPr bwMode="auto">
            <a:xfrm>
              <a:off x="204" y="1389"/>
              <a:ext cx="3991" cy="217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pSp>
          <p:nvGrpSpPr>
            <p:cNvPr id="481339" name="Group 59"/>
            <p:cNvGrpSpPr>
              <a:grpSpLocks/>
            </p:cNvGrpSpPr>
            <p:nvPr/>
          </p:nvGrpSpPr>
          <p:grpSpPr bwMode="auto">
            <a:xfrm rot="21477561" flipH="1">
              <a:off x="914" y="1890"/>
              <a:ext cx="317" cy="589"/>
              <a:chOff x="4240" y="979"/>
              <a:chExt cx="1077" cy="1910"/>
            </a:xfrm>
          </p:grpSpPr>
          <p:sp>
            <p:nvSpPr>
              <p:cNvPr id="481340" name="Arc 60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341" name="Freeform 61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1368" name="Group 88"/>
            <p:cNvGrpSpPr>
              <a:grpSpLocks/>
            </p:cNvGrpSpPr>
            <p:nvPr/>
          </p:nvGrpSpPr>
          <p:grpSpPr bwMode="auto">
            <a:xfrm>
              <a:off x="2732" y="2300"/>
              <a:ext cx="889" cy="357"/>
              <a:chOff x="2535" y="2260"/>
              <a:chExt cx="1284" cy="438"/>
            </a:xfrm>
          </p:grpSpPr>
          <p:sp>
            <p:nvSpPr>
              <p:cNvPr id="481350" name="Oval 70"/>
              <p:cNvSpPr>
                <a:spLocks noChangeArrowheads="1"/>
              </p:cNvSpPr>
              <p:nvPr/>
            </p:nvSpPr>
            <p:spPr bwMode="auto">
              <a:xfrm>
                <a:off x="2535" y="2260"/>
                <a:ext cx="1284" cy="438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351" name="Oval 71"/>
              <p:cNvSpPr>
                <a:spLocks noChangeArrowheads="1"/>
              </p:cNvSpPr>
              <p:nvPr/>
            </p:nvSpPr>
            <p:spPr bwMode="auto">
              <a:xfrm>
                <a:off x="2831" y="2411"/>
                <a:ext cx="692" cy="13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1360" name="Group 80"/>
            <p:cNvGrpSpPr>
              <a:grpSpLocks/>
            </p:cNvGrpSpPr>
            <p:nvPr/>
          </p:nvGrpSpPr>
          <p:grpSpPr bwMode="auto">
            <a:xfrm>
              <a:off x="727" y="1661"/>
              <a:ext cx="1110" cy="1406"/>
              <a:chOff x="727" y="1661"/>
              <a:chExt cx="1110" cy="1406"/>
            </a:xfrm>
          </p:grpSpPr>
          <p:sp>
            <p:nvSpPr>
              <p:cNvPr id="481352" name="Line 72"/>
              <p:cNvSpPr>
                <a:spLocks noChangeShapeType="1"/>
              </p:cNvSpPr>
              <p:nvPr/>
            </p:nvSpPr>
            <p:spPr bwMode="auto">
              <a:xfrm flipV="1">
                <a:off x="1066" y="1661"/>
                <a:ext cx="0" cy="81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81353" name="Line 73"/>
              <p:cNvSpPr>
                <a:spLocks noChangeShapeType="1"/>
              </p:cNvSpPr>
              <p:nvPr/>
            </p:nvSpPr>
            <p:spPr bwMode="auto">
              <a:xfrm>
                <a:off x="1066" y="2478"/>
                <a:ext cx="77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81354" name="Line 74"/>
              <p:cNvSpPr>
                <a:spLocks noChangeShapeType="1"/>
              </p:cNvSpPr>
              <p:nvPr/>
            </p:nvSpPr>
            <p:spPr bwMode="auto">
              <a:xfrm flipH="1">
                <a:off x="727" y="2478"/>
                <a:ext cx="340" cy="5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81361" name="Group 81"/>
            <p:cNvGrpSpPr>
              <a:grpSpLocks/>
            </p:cNvGrpSpPr>
            <p:nvPr/>
          </p:nvGrpSpPr>
          <p:grpSpPr bwMode="auto">
            <a:xfrm>
              <a:off x="2835" y="1661"/>
              <a:ext cx="1110" cy="1406"/>
              <a:chOff x="727" y="1661"/>
              <a:chExt cx="1110" cy="1406"/>
            </a:xfrm>
          </p:grpSpPr>
          <p:sp>
            <p:nvSpPr>
              <p:cNvPr id="481362" name="Line 82"/>
              <p:cNvSpPr>
                <a:spLocks noChangeShapeType="1"/>
              </p:cNvSpPr>
              <p:nvPr/>
            </p:nvSpPr>
            <p:spPr bwMode="auto">
              <a:xfrm flipV="1">
                <a:off x="1066" y="1661"/>
                <a:ext cx="0" cy="81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81363" name="Line 83"/>
              <p:cNvSpPr>
                <a:spLocks noChangeShapeType="1"/>
              </p:cNvSpPr>
              <p:nvPr/>
            </p:nvSpPr>
            <p:spPr bwMode="auto">
              <a:xfrm>
                <a:off x="1066" y="2478"/>
                <a:ext cx="77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81364" name="Line 84"/>
              <p:cNvSpPr>
                <a:spLocks noChangeShapeType="1"/>
              </p:cNvSpPr>
              <p:nvPr/>
            </p:nvSpPr>
            <p:spPr bwMode="auto">
              <a:xfrm flipH="1">
                <a:off x="727" y="2478"/>
                <a:ext cx="340" cy="5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81365" name="Group 85"/>
            <p:cNvGrpSpPr>
              <a:grpSpLocks/>
            </p:cNvGrpSpPr>
            <p:nvPr/>
          </p:nvGrpSpPr>
          <p:grpSpPr bwMode="auto">
            <a:xfrm rot="122439" flipH="1" flipV="1">
              <a:off x="914" y="2479"/>
              <a:ext cx="317" cy="589"/>
              <a:chOff x="4240" y="979"/>
              <a:chExt cx="1077" cy="1910"/>
            </a:xfrm>
          </p:grpSpPr>
          <p:sp>
            <p:nvSpPr>
              <p:cNvPr id="481366" name="Arc 86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1367" name="Freeform 87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</p:grpSp>
      <p:grpSp>
        <p:nvGrpSpPr>
          <p:cNvPr id="481370" name="Group 90"/>
          <p:cNvGrpSpPr>
            <a:grpSpLocks/>
          </p:cNvGrpSpPr>
          <p:nvPr/>
        </p:nvGrpSpPr>
        <p:grpSpPr bwMode="auto">
          <a:xfrm>
            <a:off x="6732588" y="2060575"/>
            <a:ext cx="142875" cy="217488"/>
            <a:chOff x="3470" y="2976"/>
            <a:chExt cx="90" cy="137"/>
          </a:xfrm>
        </p:grpSpPr>
        <p:sp>
          <p:nvSpPr>
            <p:cNvPr id="481371" name="Line 91"/>
            <p:cNvSpPr>
              <a:spLocks noChangeShapeType="1"/>
            </p:cNvSpPr>
            <p:nvPr/>
          </p:nvSpPr>
          <p:spPr bwMode="auto">
            <a:xfrm flipV="1">
              <a:off x="3470" y="2976"/>
              <a:ext cx="0" cy="1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81372" name="Line 92"/>
            <p:cNvSpPr>
              <a:spLocks noChangeShapeType="1"/>
            </p:cNvSpPr>
            <p:nvPr/>
          </p:nvSpPr>
          <p:spPr bwMode="auto">
            <a:xfrm flipV="1">
              <a:off x="3560" y="2976"/>
              <a:ext cx="0" cy="1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sp>
        <p:nvSpPr>
          <p:cNvPr id="481374" name="Line 94"/>
          <p:cNvSpPr>
            <a:spLocks noChangeShapeType="1"/>
          </p:cNvSpPr>
          <p:nvPr/>
        </p:nvSpPr>
        <p:spPr bwMode="auto">
          <a:xfrm>
            <a:off x="6300788" y="206057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1375" name="Line 95"/>
          <p:cNvSpPr>
            <a:spLocks noChangeShapeType="1"/>
          </p:cNvSpPr>
          <p:nvPr/>
        </p:nvSpPr>
        <p:spPr bwMode="auto">
          <a:xfrm flipV="1">
            <a:off x="6443663" y="206057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1376" name="Rectangle 96"/>
          <p:cNvSpPr>
            <a:spLocks noChangeArrowheads="1"/>
          </p:cNvSpPr>
          <p:nvPr/>
        </p:nvSpPr>
        <p:spPr bwMode="auto">
          <a:xfrm>
            <a:off x="2916238" y="3357563"/>
            <a:ext cx="863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/>
              <a:t>m</a:t>
            </a:r>
            <a:r>
              <a:rPr lang="cs-CZ" altLang="cs-CZ" sz="1600"/>
              <a:t> = 0</a:t>
            </a:r>
            <a:endParaRPr lang="cs-CZ" altLang="cs-CZ" sz="1600" i="1"/>
          </a:p>
        </p:txBody>
      </p:sp>
      <p:sp>
        <p:nvSpPr>
          <p:cNvPr id="481377" name="Rectangle 97"/>
          <p:cNvSpPr>
            <a:spLocks noChangeArrowheads="1"/>
          </p:cNvSpPr>
          <p:nvPr/>
        </p:nvSpPr>
        <p:spPr bwMode="auto">
          <a:xfrm>
            <a:off x="6011863" y="3357563"/>
            <a:ext cx="11525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/>
              <a:t>m</a:t>
            </a:r>
            <a:r>
              <a:rPr lang="cs-CZ" altLang="cs-CZ" sz="1600"/>
              <a:t> = -1, +1</a:t>
            </a:r>
            <a:endParaRPr lang="cs-CZ" altLang="cs-CZ" sz="1600" i="1"/>
          </a:p>
        </p:txBody>
      </p:sp>
      <p:sp>
        <p:nvSpPr>
          <p:cNvPr id="481378" name="Rectangle 98"/>
          <p:cNvSpPr>
            <a:spLocks noChangeArrowheads="1"/>
          </p:cNvSpPr>
          <p:nvPr/>
        </p:nvSpPr>
        <p:spPr bwMode="auto">
          <a:xfrm>
            <a:off x="1476375" y="5821363"/>
            <a:ext cx="30956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400"/>
              <a:t>pro sdílení elektronů nejvhodnější</a:t>
            </a:r>
          </a:p>
        </p:txBody>
      </p:sp>
      <p:sp>
        <p:nvSpPr>
          <p:cNvPr id="481379" name="Freeform 99"/>
          <p:cNvSpPr>
            <a:spLocks/>
          </p:cNvSpPr>
          <p:nvPr/>
        </p:nvSpPr>
        <p:spPr bwMode="auto">
          <a:xfrm>
            <a:off x="5364163" y="2276475"/>
            <a:ext cx="1544637" cy="482600"/>
          </a:xfrm>
          <a:custGeom>
            <a:avLst/>
            <a:gdLst>
              <a:gd name="T0" fmla="*/ 0 w 973"/>
              <a:gd name="T1" fmla="*/ 0 h 304"/>
              <a:gd name="T2" fmla="*/ 181 w 973"/>
              <a:gd name="T3" fmla="*/ 227 h 304"/>
              <a:gd name="T4" fmla="*/ 771 w 973"/>
              <a:gd name="T5" fmla="*/ 272 h 304"/>
              <a:gd name="T6" fmla="*/ 973 w 973"/>
              <a:gd name="T7" fmla="*/ 38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73" h="304">
                <a:moveTo>
                  <a:pt x="0" y="0"/>
                </a:moveTo>
                <a:cubicBezTo>
                  <a:pt x="26" y="91"/>
                  <a:pt x="53" y="182"/>
                  <a:pt x="181" y="227"/>
                </a:cubicBezTo>
                <a:cubicBezTo>
                  <a:pt x="309" y="272"/>
                  <a:pt x="639" y="304"/>
                  <a:pt x="771" y="272"/>
                </a:cubicBezTo>
                <a:cubicBezTo>
                  <a:pt x="903" y="240"/>
                  <a:pt x="931" y="87"/>
                  <a:pt x="973" y="38"/>
                </a:cubicBezTo>
              </a:path>
            </a:pathLst>
          </a:custGeom>
          <a:noFill/>
          <a:ln w="9525" cap="flat" cmpd="sng">
            <a:solidFill>
              <a:srgbClr val="FAFD87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1380" name="Freeform 100"/>
          <p:cNvSpPr>
            <a:spLocks/>
          </p:cNvSpPr>
          <p:nvPr/>
        </p:nvSpPr>
        <p:spPr bwMode="auto">
          <a:xfrm>
            <a:off x="5638800" y="2311400"/>
            <a:ext cx="1079500" cy="338138"/>
          </a:xfrm>
          <a:custGeom>
            <a:avLst/>
            <a:gdLst>
              <a:gd name="T0" fmla="*/ 0 w 680"/>
              <a:gd name="T1" fmla="*/ 0 h 213"/>
              <a:gd name="T2" fmla="*/ 200 w 680"/>
              <a:gd name="T3" fmla="*/ 168 h 213"/>
              <a:gd name="T4" fmla="*/ 496 w 680"/>
              <a:gd name="T5" fmla="*/ 192 h 213"/>
              <a:gd name="T6" fmla="*/ 680 w 680"/>
              <a:gd name="T7" fmla="*/ 4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0" h="213">
                <a:moveTo>
                  <a:pt x="0" y="0"/>
                </a:moveTo>
                <a:cubicBezTo>
                  <a:pt x="33" y="28"/>
                  <a:pt x="117" y="136"/>
                  <a:pt x="200" y="168"/>
                </a:cubicBezTo>
                <a:cubicBezTo>
                  <a:pt x="283" y="200"/>
                  <a:pt x="416" y="213"/>
                  <a:pt x="496" y="192"/>
                </a:cubicBezTo>
                <a:cubicBezTo>
                  <a:pt x="576" y="171"/>
                  <a:pt x="642" y="72"/>
                  <a:pt x="680" y="40"/>
                </a:cubicBezTo>
              </a:path>
            </a:pathLst>
          </a:custGeom>
          <a:noFill/>
          <a:ln w="9525" cap="flat" cmpd="sng">
            <a:solidFill>
              <a:srgbClr val="FAFD87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1381" name="Freeform 101"/>
          <p:cNvSpPr>
            <a:spLocks/>
          </p:cNvSpPr>
          <p:nvPr/>
        </p:nvSpPr>
        <p:spPr bwMode="auto">
          <a:xfrm>
            <a:off x="5930900" y="2273300"/>
            <a:ext cx="431800" cy="274638"/>
          </a:xfrm>
          <a:custGeom>
            <a:avLst/>
            <a:gdLst>
              <a:gd name="T0" fmla="*/ 0 w 272"/>
              <a:gd name="T1" fmla="*/ 0 h 173"/>
              <a:gd name="T2" fmla="*/ 96 w 272"/>
              <a:gd name="T3" fmla="*/ 128 h 173"/>
              <a:gd name="T4" fmla="*/ 232 w 272"/>
              <a:gd name="T5" fmla="*/ 160 h 173"/>
              <a:gd name="T6" fmla="*/ 272 w 272"/>
              <a:gd name="T7" fmla="*/ 48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2" h="173">
                <a:moveTo>
                  <a:pt x="0" y="0"/>
                </a:moveTo>
                <a:cubicBezTo>
                  <a:pt x="16" y="21"/>
                  <a:pt x="57" y="101"/>
                  <a:pt x="96" y="128"/>
                </a:cubicBezTo>
                <a:cubicBezTo>
                  <a:pt x="135" y="155"/>
                  <a:pt x="203" y="173"/>
                  <a:pt x="232" y="160"/>
                </a:cubicBezTo>
                <a:cubicBezTo>
                  <a:pt x="261" y="147"/>
                  <a:pt x="264" y="71"/>
                  <a:pt x="272" y="48"/>
                </a:cubicBezTo>
              </a:path>
            </a:pathLst>
          </a:custGeom>
          <a:noFill/>
          <a:ln w="9525" cap="flat" cmpd="sng">
            <a:solidFill>
              <a:srgbClr val="FAFD87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1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81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8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81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81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1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8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8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81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81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8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813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813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81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81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81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8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81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81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81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47" grpId="0"/>
      <p:bldP spid="481348" grpId="0"/>
      <p:bldP spid="481374" grpId="0" animBg="1"/>
      <p:bldP spid="481375" grpId="0" animBg="1"/>
      <p:bldP spid="481376" grpId="0"/>
      <p:bldP spid="481377" grpId="0"/>
      <p:bldP spid="481378" grpId="0"/>
      <p:bldP spid="481379" grpId="0" animBg="1"/>
      <p:bldP spid="481380" grpId="0" animBg="1"/>
      <p:bldP spid="481381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35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55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8435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5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5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5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6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6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6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6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6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6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6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6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6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6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7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7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7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7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7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7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7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7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7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7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8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8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8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8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8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8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8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8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8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8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9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9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9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9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9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9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9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9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9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39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40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40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40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40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40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40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40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40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4408" name="Rectangle 56"/>
          <p:cNvSpPr>
            <a:spLocks noChangeArrowheads="1"/>
          </p:cNvSpPr>
          <p:nvPr/>
        </p:nvSpPr>
        <p:spPr bwMode="auto">
          <a:xfrm>
            <a:off x="179388" y="549275"/>
            <a:ext cx="532923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3. Molekuly – stavba a spektrum</a:t>
            </a:r>
          </a:p>
        </p:txBody>
      </p:sp>
      <p:graphicFrame>
        <p:nvGraphicFramePr>
          <p:cNvPr id="484409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4476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4410" name="Rectangle 58"/>
          <p:cNvSpPr>
            <a:spLocks noChangeArrowheads="1"/>
          </p:cNvSpPr>
          <p:nvPr/>
        </p:nvSpPr>
        <p:spPr bwMode="auto">
          <a:xfrm>
            <a:off x="179388" y="9810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3. 1. Stavba molekul</a:t>
            </a:r>
          </a:p>
        </p:txBody>
      </p:sp>
      <p:sp>
        <p:nvSpPr>
          <p:cNvPr id="484411" name="Rectangle 59"/>
          <p:cNvSpPr>
            <a:spLocks noChangeArrowheads="1"/>
          </p:cNvSpPr>
          <p:nvPr/>
        </p:nvSpPr>
        <p:spPr bwMode="auto">
          <a:xfrm>
            <a:off x="250825" y="1412875"/>
            <a:ext cx="8713788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Stavy všech 4 </a:t>
            </a:r>
            <a:r>
              <a:rPr lang="cs-CZ" altLang="cs-CZ" sz="1600" i="1"/>
              <a:t>p</a:t>
            </a:r>
            <a:r>
              <a:rPr lang="cs-CZ" altLang="cs-CZ" sz="1600"/>
              <a:t> elektronů jsou různé, mají však prakticky stejnou energii. Kvantová mechanika pak umožňuje sestavit další vlnové funkce lineární kombinací všech 6 možných stavů. Hustoty pravděpodobnosti těchto 6 možných stavů pak mají tvar symetrický podle jednotlivých os:</a:t>
            </a:r>
          </a:p>
        </p:txBody>
      </p:sp>
      <p:sp>
        <p:nvSpPr>
          <p:cNvPr id="484414" name="Rectangle 62"/>
          <p:cNvSpPr>
            <a:spLocks noChangeArrowheads="1"/>
          </p:cNvSpPr>
          <p:nvPr/>
        </p:nvSpPr>
        <p:spPr bwMode="auto">
          <a:xfrm>
            <a:off x="179388" y="2708275"/>
            <a:ext cx="8713787" cy="34559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pSp>
        <p:nvGrpSpPr>
          <p:cNvPr id="484443" name="Group 91"/>
          <p:cNvGrpSpPr>
            <a:grpSpLocks/>
          </p:cNvGrpSpPr>
          <p:nvPr/>
        </p:nvGrpSpPr>
        <p:grpSpPr bwMode="auto">
          <a:xfrm>
            <a:off x="822325" y="3141663"/>
            <a:ext cx="1762125" cy="2233612"/>
            <a:chOff x="1271" y="2114"/>
            <a:chExt cx="1110" cy="1407"/>
          </a:xfrm>
        </p:grpSpPr>
        <p:grpSp>
          <p:nvGrpSpPr>
            <p:cNvPr id="484415" name="Group 63"/>
            <p:cNvGrpSpPr>
              <a:grpSpLocks/>
            </p:cNvGrpSpPr>
            <p:nvPr/>
          </p:nvGrpSpPr>
          <p:grpSpPr bwMode="auto">
            <a:xfrm rot="21477561" flipH="1">
              <a:off x="1458" y="2343"/>
              <a:ext cx="317" cy="589"/>
              <a:chOff x="4240" y="979"/>
              <a:chExt cx="1077" cy="1910"/>
            </a:xfrm>
          </p:grpSpPr>
          <p:sp>
            <p:nvSpPr>
              <p:cNvPr id="484416" name="Arc 64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417" name="Freeform 65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4421" name="Group 69"/>
            <p:cNvGrpSpPr>
              <a:grpSpLocks/>
            </p:cNvGrpSpPr>
            <p:nvPr/>
          </p:nvGrpSpPr>
          <p:grpSpPr bwMode="auto">
            <a:xfrm>
              <a:off x="1271" y="2114"/>
              <a:ext cx="1110" cy="1406"/>
              <a:chOff x="727" y="1661"/>
              <a:chExt cx="1110" cy="1406"/>
            </a:xfrm>
          </p:grpSpPr>
          <p:sp>
            <p:nvSpPr>
              <p:cNvPr id="484422" name="Line 70"/>
              <p:cNvSpPr>
                <a:spLocks noChangeShapeType="1"/>
              </p:cNvSpPr>
              <p:nvPr/>
            </p:nvSpPr>
            <p:spPr bwMode="auto">
              <a:xfrm flipV="1">
                <a:off x="1066" y="1661"/>
                <a:ext cx="0" cy="81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84423" name="Line 71"/>
              <p:cNvSpPr>
                <a:spLocks noChangeShapeType="1"/>
              </p:cNvSpPr>
              <p:nvPr/>
            </p:nvSpPr>
            <p:spPr bwMode="auto">
              <a:xfrm>
                <a:off x="1066" y="2478"/>
                <a:ext cx="77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84424" name="Line 72"/>
              <p:cNvSpPr>
                <a:spLocks noChangeShapeType="1"/>
              </p:cNvSpPr>
              <p:nvPr/>
            </p:nvSpPr>
            <p:spPr bwMode="auto">
              <a:xfrm flipH="1">
                <a:off x="727" y="2478"/>
                <a:ext cx="340" cy="5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84429" name="Group 77"/>
            <p:cNvGrpSpPr>
              <a:grpSpLocks/>
            </p:cNvGrpSpPr>
            <p:nvPr/>
          </p:nvGrpSpPr>
          <p:grpSpPr bwMode="auto">
            <a:xfrm rot="122439" flipH="1" flipV="1">
              <a:off x="1458" y="2932"/>
              <a:ext cx="317" cy="589"/>
              <a:chOff x="4240" y="979"/>
              <a:chExt cx="1077" cy="1910"/>
            </a:xfrm>
          </p:grpSpPr>
          <p:sp>
            <p:nvSpPr>
              <p:cNvPr id="484430" name="Arc 78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431" name="Freeform 79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</p:grpSp>
      <p:grpSp>
        <p:nvGrpSpPr>
          <p:cNvPr id="484466" name="Group 114"/>
          <p:cNvGrpSpPr>
            <a:grpSpLocks/>
          </p:cNvGrpSpPr>
          <p:nvPr/>
        </p:nvGrpSpPr>
        <p:grpSpPr bwMode="auto">
          <a:xfrm rot="-5400000">
            <a:off x="4006057" y="3504406"/>
            <a:ext cx="503238" cy="1870075"/>
            <a:chOff x="2523" y="2208"/>
            <a:chExt cx="317" cy="1178"/>
          </a:xfrm>
        </p:grpSpPr>
        <p:grpSp>
          <p:nvGrpSpPr>
            <p:cNvPr id="484445" name="Group 93"/>
            <p:cNvGrpSpPr>
              <a:grpSpLocks/>
            </p:cNvGrpSpPr>
            <p:nvPr/>
          </p:nvGrpSpPr>
          <p:grpSpPr bwMode="auto">
            <a:xfrm rot="21477561" flipH="1">
              <a:off x="2523" y="2208"/>
              <a:ext cx="317" cy="589"/>
              <a:chOff x="4240" y="979"/>
              <a:chExt cx="1077" cy="1910"/>
            </a:xfrm>
          </p:grpSpPr>
          <p:sp>
            <p:nvSpPr>
              <p:cNvPr id="484446" name="Arc 94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447" name="Freeform 95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4452" name="Group 100"/>
            <p:cNvGrpSpPr>
              <a:grpSpLocks/>
            </p:cNvGrpSpPr>
            <p:nvPr/>
          </p:nvGrpSpPr>
          <p:grpSpPr bwMode="auto">
            <a:xfrm rot="122439" flipH="1" flipV="1">
              <a:off x="2523" y="2797"/>
              <a:ext cx="317" cy="589"/>
              <a:chOff x="4240" y="979"/>
              <a:chExt cx="1077" cy="1910"/>
            </a:xfrm>
          </p:grpSpPr>
          <p:sp>
            <p:nvSpPr>
              <p:cNvPr id="484453" name="Arc 101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454" name="Freeform 102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</p:grpSp>
      <p:grpSp>
        <p:nvGrpSpPr>
          <p:cNvPr id="484467" name="Group 115"/>
          <p:cNvGrpSpPr>
            <a:grpSpLocks/>
          </p:cNvGrpSpPr>
          <p:nvPr/>
        </p:nvGrpSpPr>
        <p:grpSpPr bwMode="auto">
          <a:xfrm rot="1701511">
            <a:off x="6884988" y="3505200"/>
            <a:ext cx="503237" cy="1870075"/>
            <a:chOff x="4337" y="2208"/>
            <a:chExt cx="317" cy="1178"/>
          </a:xfrm>
        </p:grpSpPr>
        <p:grpSp>
          <p:nvGrpSpPr>
            <p:cNvPr id="484456" name="Group 104"/>
            <p:cNvGrpSpPr>
              <a:grpSpLocks/>
            </p:cNvGrpSpPr>
            <p:nvPr/>
          </p:nvGrpSpPr>
          <p:grpSpPr bwMode="auto">
            <a:xfrm rot="21477561" flipH="1">
              <a:off x="4337" y="2208"/>
              <a:ext cx="317" cy="589"/>
              <a:chOff x="4240" y="979"/>
              <a:chExt cx="1077" cy="1910"/>
            </a:xfrm>
          </p:grpSpPr>
          <p:sp>
            <p:nvSpPr>
              <p:cNvPr id="484457" name="Arc 105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458" name="Freeform 106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4463" name="Group 111"/>
            <p:cNvGrpSpPr>
              <a:grpSpLocks/>
            </p:cNvGrpSpPr>
            <p:nvPr/>
          </p:nvGrpSpPr>
          <p:grpSpPr bwMode="auto">
            <a:xfrm rot="122439" flipH="1" flipV="1">
              <a:off x="4337" y="2797"/>
              <a:ext cx="317" cy="589"/>
              <a:chOff x="4240" y="979"/>
              <a:chExt cx="1077" cy="1910"/>
            </a:xfrm>
          </p:grpSpPr>
          <p:sp>
            <p:nvSpPr>
              <p:cNvPr id="484464" name="Arc 112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4465" name="Freeform 113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</p:grpSp>
      <p:grpSp>
        <p:nvGrpSpPr>
          <p:cNvPr id="484459" name="Group 107"/>
          <p:cNvGrpSpPr>
            <a:grpSpLocks/>
          </p:cNvGrpSpPr>
          <p:nvPr/>
        </p:nvGrpSpPr>
        <p:grpSpPr bwMode="auto">
          <a:xfrm>
            <a:off x="6588125" y="3141663"/>
            <a:ext cx="1762125" cy="2232025"/>
            <a:chOff x="727" y="1661"/>
            <a:chExt cx="1110" cy="1406"/>
          </a:xfrm>
        </p:grpSpPr>
        <p:sp>
          <p:nvSpPr>
            <p:cNvPr id="484460" name="Line 108"/>
            <p:cNvSpPr>
              <a:spLocks noChangeShapeType="1"/>
            </p:cNvSpPr>
            <p:nvPr/>
          </p:nvSpPr>
          <p:spPr bwMode="auto">
            <a:xfrm flipV="1">
              <a:off x="1066" y="1661"/>
              <a:ext cx="0" cy="8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84461" name="Line 109"/>
            <p:cNvSpPr>
              <a:spLocks noChangeShapeType="1"/>
            </p:cNvSpPr>
            <p:nvPr/>
          </p:nvSpPr>
          <p:spPr bwMode="auto">
            <a:xfrm>
              <a:off x="1066" y="2478"/>
              <a:ext cx="77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84462" name="Line 110"/>
            <p:cNvSpPr>
              <a:spLocks noChangeShapeType="1"/>
            </p:cNvSpPr>
            <p:nvPr/>
          </p:nvSpPr>
          <p:spPr bwMode="auto">
            <a:xfrm flipH="1">
              <a:off x="727" y="2478"/>
              <a:ext cx="340" cy="5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  <p:grpSp>
        <p:nvGrpSpPr>
          <p:cNvPr id="484448" name="Group 96"/>
          <p:cNvGrpSpPr>
            <a:grpSpLocks/>
          </p:cNvGrpSpPr>
          <p:nvPr/>
        </p:nvGrpSpPr>
        <p:grpSpPr bwMode="auto">
          <a:xfrm>
            <a:off x="3708400" y="3141663"/>
            <a:ext cx="1762125" cy="2232025"/>
            <a:chOff x="727" y="1661"/>
            <a:chExt cx="1110" cy="1406"/>
          </a:xfrm>
        </p:grpSpPr>
        <p:sp>
          <p:nvSpPr>
            <p:cNvPr id="484449" name="Line 97"/>
            <p:cNvSpPr>
              <a:spLocks noChangeShapeType="1"/>
            </p:cNvSpPr>
            <p:nvPr/>
          </p:nvSpPr>
          <p:spPr bwMode="auto">
            <a:xfrm flipV="1">
              <a:off x="1066" y="1661"/>
              <a:ext cx="0" cy="8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84450" name="Line 98"/>
            <p:cNvSpPr>
              <a:spLocks noChangeShapeType="1"/>
            </p:cNvSpPr>
            <p:nvPr/>
          </p:nvSpPr>
          <p:spPr bwMode="auto">
            <a:xfrm>
              <a:off x="1066" y="2478"/>
              <a:ext cx="77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84451" name="Line 99"/>
            <p:cNvSpPr>
              <a:spLocks noChangeShapeType="1"/>
            </p:cNvSpPr>
            <p:nvPr/>
          </p:nvSpPr>
          <p:spPr bwMode="auto">
            <a:xfrm flipH="1">
              <a:off x="727" y="2478"/>
              <a:ext cx="340" cy="5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84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84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84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84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84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4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84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84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84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84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84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84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84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84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4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84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84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84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84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4411" grpId="0"/>
      <p:bldP spid="484414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7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79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8538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8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8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8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8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8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8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8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8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8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9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9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9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9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9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9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9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9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9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39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0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0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0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0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0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0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0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0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0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0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1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1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1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1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1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1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1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1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1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1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2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2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2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2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2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2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2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2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2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2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3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31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5432" name="Rectangle 56"/>
          <p:cNvSpPr>
            <a:spLocks noChangeArrowheads="1"/>
          </p:cNvSpPr>
          <p:nvPr/>
        </p:nvSpPr>
        <p:spPr bwMode="auto">
          <a:xfrm>
            <a:off x="179388" y="549275"/>
            <a:ext cx="532923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3. Molekuly – stavba a spektrum</a:t>
            </a:r>
          </a:p>
        </p:txBody>
      </p:sp>
      <p:graphicFrame>
        <p:nvGraphicFramePr>
          <p:cNvPr id="485433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5492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5434" name="Rectangle 58"/>
          <p:cNvSpPr>
            <a:spLocks noChangeArrowheads="1"/>
          </p:cNvSpPr>
          <p:nvPr/>
        </p:nvSpPr>
        <p:spPr bwMode="auto">
          <a:xfrm>
            <a:off x="179388" y="9810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3. 1. Stavba molekul</a:t>
            </a:r>
          </a:p>
        </p:txBody>
      </p:sp>
      <p:sp>
        <p:nvSpPr>
          <p:cNvPr id="485435" name="Rectangle 59"/>
          <p:cNvSpPr>
            <a:spLocks noChangeArrowheads="1"/>
          </p:cNvSpPr>
          <p:nvPr/>
        </p:nvSpPr>
        <p:spPr bwMode="auto">
          <a:xfrm>
            <a:off x="250825" y="1412875"/>
            <a:ext cx="8713788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Stavy všech 4 </a:t>
            </a:r>
            <a:r>
              <a:rPr lang="cs-CZ" altLang="cs-CZ" sz="1600" i="1"/>
              <a:t>p</a:t>
            </a:r>
            <a:r>
              <a:rPr lang="cs-CZ" altLang="cs-CZ" sz="1600"/>
              <a:t> elektronů jsou různé, mají však prakticky stejnou energii. Kvantová mechanika pak umožňuje sestavit další vlnové funkce lineární kombinací všech 6 možných stavů. Hustoty pravděpodobnosti těchto 6 možných stavů pak mají tvar symetrický podle jednotlivých os:</a:t>
            </a:r>
          </a:p>
        </p:txBody>
      </p:sp>
      <p:grpSp>
        <p:nvGrpSpPr>
          <p:cNvPr id="485479" name="Group 103"/>
          <p:cNvGrpSpPr>
            <a:grpSpLocks/>
          </p:cNvGrpSpPr>
          <p:nvPr/>
        </p:nvGrpSpPr>
        <p:grpSpPr bwMode="auto">
          <a:xfrm>
            <a:off x="395288" y="2924175"/>
            <a:ext cx="3384550" cy="3024188"/>
            <a:chOff x="1610" y="1752"/>
            <a:chExt cx="2132" cy="1905"/>
          </a:xfrm>
        </p:grpSpPr>
        <p:sp>
          <p:nvSpPr>
            <p:cNvPr id="485436" name="Rectangle 60"/>
            <p:cNvSpPr>
              <a:spLocks noChangeArrowheads="1"/>
            </p:cNvSpPr>
            <p:nvPr/>
          </p:nvSpPr>
          <p:spPr bwMode="auto">
            <a:xfrm>
              <a:off x="1610" y="1752"/>
              <a:ext cx="2132" cy="190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pSp>
          <p:nvGrpSpPr>
            <p:cNvPr id="485456" name="Group 80"/>
            <p:cNvGrpSpPr>
              <a:grpSpLocks/>
            </p:cNvGrpSpPr>
            <p:nvPr/>
          </p:nvGrpSpPr>
          <p:grpSpPr bwMode="auto">
            <a:xfrm rot="1823950">
              <a:off x="2656" y="2241"/>
              <a:ext cx="271" cy="589"/>
              <a:chOff x="4240" y="979"/>
              <a:chExt cx="1077" cy="1910"/>
            </a:xfrm>
          </p:grpSpPr>
          <p:sp>
            <p:nvSpPr>
              <p:cNvPr id="485457" name="Arc 81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458" name="Freeform 82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5470" name="Group 94"/>
            <p:cNvGrpSpPr>
              <a:grpSpLocks/>
            </p:cNvGrpSpPr>
            <p:nvPr/>
          </p:nvGrpSpPr>
          <p:grpSpPr bwMode="auto">
            <a:xfrm>
              <a:off x="2517" y="2205"/>
              <a:ext cx="317" cy="1178"/>
              <a:chOff x="705" y="2208"/>
              <a:chExt cx="317" cy="1178"/>
            </a:xfrm>
          </p:grpSpPr>
          <p:grpSp>
            <p:nvGrpSpPr>
              <p:cNvPr id="485438" name="Group 62"/>
              <p:cNvGrpSpPr>
                <a:grpSpLocks/>
              </p:cNvGrpSpPr>
              <p:nvPr/>
            </p:nvGrpSpPr>
            <p:grpSpPr bwMode="auto">
              <a:xfrm rot="21477561" flipH="1">
                <a:off x="705" y="2208"/>
                <a:ext cx="317" cy="589"/>
                <a:chOff x="4240" y="979"/>
                <a:chExt cx="1077" cy="1910"/>
              </a:xfrm>
            </p:grpSpPr>
            <p:sp>
              <p:nvSpPr>
                <p:cNvPr id="485439" name="Arc 63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5440" name="Freeform 64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485445" name="Group 69"/>
              <p:cNvGrpSpPr>
                <a:grpSpLocks/>
              </p:cNvGrpSpPr>
              <p:nvPr/>
            </p:nvGrpSpPr>
            <p:grpSpPr bwMode="auto">
              <a:xfrm rot="122439" flipH="1" flipV="1">
                <a:off x="705" y="2797"/>
                <a:ext cx="317" cy="589"/>
                <a:chOff x="4240" y="979"/>
                <a:chExt cx="1077" cy="1910"/>
              </a:xfrm>
            </p:grpSpPr>
            <p:sp>
              <p:nvSpPr>
                <p:cNvPr id="485446" name="Arc 70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5447" name="Freeform 71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</p:grpSp>
        <p:grpSp>
          <p:nvGrpSpPr>
            <p:cNvPr id="485448" name="Group 72"/>
            <p:cNvGrpSpPr>
              <a:grpSpLocks/>
            </p:cNvGrpSpPr>
            <p:nvPr/>
          </p:nvGrpSpPr>
          <p:grpSpPr bwMode="auto">
            <a:xfrm rot="-5400000">
              <a:off x="2523" y="2208"/>
              <a:ext cx="317" cy="1178"/>
              <a:chOff x="2523" y="2208"/>
              <a:chExt cx="317" cy="1178"/>
            </a:xfrm>
          </p:grpSpPr>
          <p:grpSp>
            <p:nvGrpSpPr>
              <p:cNvPr id="485449" name="Group 73"/>
              <p:cNvGrpSpPr>
                <a:grpSpLocks/>
              </p:cNvGrpSpPr>
              <p:nvPr/>
            </p:nvGrpSpPr>
            <p:grpSpPr bwMode="auto">
              <a:xfrm rot="21477561" flipH="1">
                <a:off x="2523" y="2208"/>
                <a:ext cx="317" cy="589"/>
                <a:chOff x="4240" y="979"/>
                <a:chExt cx="1077" cy="1910"/>
              </a:xfrm>
            </p:grpSpPr>
            <p:sp>
              <p:nvSpPr>
                <p:cNvPr id="485450" name="Arc 74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5451" name="Freeform 75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485452" name="Group 76"/>
              <p:cNvGrpSpPr>
                <a:grpSpLocks/>
              </p:cNvGrpSpPr>
              <p:nvPr/>
            </p:nvGrpSpPr>
            <p:grpSpPr bwMode="auto">
              <a:xfrm rot="122439" flipH="1" flipV="1">
                <a:off x="2523" y="2797"/>
                <a:ext cx="317" cy="589"/>
                <a:chOff x="4240" y="979"/>
                <a:chExt cx="1077" cy="1910"/>
              </a:xfrm>
            </p:grpSpPr>
            <p:sp>
              <p:nvSpPr>
                <p:cNvPr id="485453" name="Arc 77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5454" name="Freeform 78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</p:grpSp>
        <p:grpSp>
          <p:nvGrpSpPr>
            <p:cNvPr id="485459" name="Group 83"/>
            <p:cNvGrpSpPr>
              <a:grpSpLocks/>
            </p:cNvGrpSpPr>
            <p:nvPr/>
          </p:nvGrpSpPr>
          <p:grpSpPr bwMode="auto">
            <a:xfrm rot="1579072" flipV="1">
              <a:off x="2376" y="2759"/>
              <a:ext cx="271" cy="589"/>
              <a:chOff x="4240" y="979"/>
              <a:chExt cx="1077" cy="1910"/>
            </a:xfrm>
          </p:grpSpPr>
          <p:sp>
            <p:nvSpPr>
              <p:cNvPr id="485460" name="Arc 84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5461" name="Freeform 85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5466" name="Group 90"/>
            <p:cNvGrpSpPr>
              <a:grpSpLocks/>
            </p:cNvGrpSpPr>
            <p:nvPr/>
          </p:nvGrpSpPr>
          <p:grpSpPr bwMode="auto">
            <a:xfrm>
              <a:off x="2336" y="1979"/>
              <a:ext cx="1110" cy="1406"/>
              <a:chOff x="727" y="1661"/>
              <a:chExt cx="1110" cy="1406"/>
            </a:xfrm>
          </p:grpSpPr>
          <p:sp>
            <p:nvSpPr>
              <p:cNvPr id="485467" name="Line 91"/>
              <p:cNvSpPr>
                <a:spLocks noChangeShapeType="1"/>
              </p:cNvSpPr>
              <p:nvPr/>
            </p:nvSpPr>
            <p:spPr bwMode="auto">
              <a:xfrm flipV="1">
                <a:off x="1066" y="1661"/>
                <a:ext cx="0" cy="81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85468" name="Line 92"/>
              <p:cNvSpPr>
                <a:spLocks noChangeShapeType="1"/>
              </p:cNvSpPr>
              <p:nvPr/>
            </p:nvSpPr>
            <p:spPr bwMode="auto">
              <a:xfrm>
                <a:off x="1066" y="2478"/>
                <a:ext cx="77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85469" name="Line 93"/>
              <p:cNvSpPr>
                <a:spLocks noChangeShapeType="1"/>
              </p:cNvSpPr>
              <p:nvPr/>
            </p:nvSpPr>
            <p:spPr bwMode="auto">
              <a:xfrm flipH="1">
                <a:off x="727" y="2478"/>
                <a:ext cx="340" cy="5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</p:grpSp>
      <p:sp>
        <p:nvSpPr>
          <p:cNvPr id="485480" name="Rectangle 104"/>
          <p:cNvSpPr>
            <a:spLocks noChangeArrowheads="1"/>
          </p:cNvSpPr>
          <p:nvPr/>
        </p:nvSpPr>
        <p:spPr bwMode="auto">
          <a:xfrm>
            <a:off x="4284663" y="2701925"/>
            <a:ext cx="4606925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 jednom z rovnocenných „laloků“ musí být dva elektrony s opačnými spiny, ten se vazby neúčastní, ve zbylých lalocích je po jednom elektronu s totožnými spiny</a:t>
            </a:r>
          </a:p>
        </p:txBody>
      </p:sp>
      <p:sp>
        <p:nvSpPr>
          <p:cNvPr id="485481" name="Oval 105"/>
          <p:cNvSpPr>
            <a:spLocks noChangeArrowheads="1"/>
          </p:cNvSpPr>
          <p:nvPr/>
        </p:nvSpPr>
        <p:spPr bwMode="auto">
          <a:xfrm flipH="1" flipV="1">
            <a:off x="7524750" y="4797425"/>
            <a:ext cx="577850" cy="577850"/>
          </a:xfrm>
          <a:prstGeom prst="ellipse">
            <a:avLst/>
          </a:prstGeom>
          <a:gradFill rotWithShape="1">
            <a:gsLst>
              <a:gs pos="0">
                <a:srgbClr val="FF0000">
                  <a:gamma/>
                  <a:shade val="46275"/>
                  <a:invGamma/>
                </a:srgbClr>
              </a:gs>
              <a:gs pos="100000">
                <a:srgbClr val="FF0000"/>
              </a:gs>
            </a:gsLst>
            <a:lin ang="5400000" scaled="1"/>
          </a:gradFill>
          <a:ln w="9525">
            <a:solidFill>
              <a:srgbClr val="FFFF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5482" name="Rectangle 106"/>
          <p:cNvSpPr>
            <a:spLocks noChangeArrowheads="1"/>
          </p:cNvSpPr>
          <p:nvPr/>
        </p:nvSpPr>
        <p:spPr bwMode="auto">
          <a:xfrm>
            <a:off x="4284663" y="4394200"/>
            <a:ext cx="46069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atom vodíku má jediný elektron ve stavu </a:t>
            </a:r>
            <a:r>
              <a:rPr lang="cs-CZ" altLang="cs-CZ" sz="1600" i="1"/>
              <a:t>s</a:t>
            </a:r>
            <a:r>
              <a:rPr lang="cs-CZ" altLang="cs-CZ" sz="1600"/>
              <a:t>, které jsou kulově symetrické:</a:t>
            </a:r>
          </a:p>
        </p:txBody>
      </p:sp>
      <p:sp>
        <p:nvSpPr>
          <p:cNvPr id="485483" name="Rectangle 107"/>
          <p:cNvSpPr>
            <a:spLocks noChangeArrowheads="1"/>
          </p:cNvSpPr>
          <p:nvPr/>
        </p:nvSpPr>
        <p:spPr bwMode="auto">
          <a:xfrm>
            <a:off x="4356100" y="5467350"/>
            <a:ext cx="460692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2 atomy vodíku se spiny elektronů opačnými, než mají 2 samotné valenční elektrony kyslíku se pak mohou vázat na atom kyslíku: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85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85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85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85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85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5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85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1" dur="80"/>
                                        <p:tgtEl>
                                          <p:spTgt spid="4854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2" dur="80"/>
                                        <p:tgtEl>
                                          <p:spTgt spid="4854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80"/>
                                        <p:tgtEl>
                                          <p:spTgt spid="4854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85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5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85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485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5435" grpId="0"/>
      <p:bldP spid="485480" grpId="0"/>
      <p:bldP spid="485481" grpId="0" animBg="1"/>
      <p:bldP spid="485482" grpId="0"/>
      <p:bldP spid="485483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2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03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8640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0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0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0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0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0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1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1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1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1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1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1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1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1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1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1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2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2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2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2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2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2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2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2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2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2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3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3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3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3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3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3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3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3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3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3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4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4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4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4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4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4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4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4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4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4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5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5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5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5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5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55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6456" name="Rectangle 56"/>
          <p:cNvSpPr>
            <a:spLocks noChangeArrowheads="1"/>
          </p:cNvSpPr>
          <p:nvPr/>
        </p:nvSpPr>
        <p:spPr bwMode="auto">
          <a:xfrm>
            <a:off x="179388" y="549275"/>
            <a:ext cx="532923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3. Molekuly – stavba a spektrum</a:t>
            </a:r>
          </a:p>
        </p:txBody>
      </p:sp>
      <p:graphicFrame>
        <p:nvGraphicFramePr>
          <p:cNvPr id="486457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6506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6458" name="Rectangle 58"/>
          <p:cNvSpPr>
            <a:spLocks noChangeArrowheads="1"/>
          </p:cNvSpPr>
          <p:nvPr/>
        </p:nvSpPr>
        <p:spPr bwMode="auto">
          <a:xfrm>
            <a:off x="179388" y="9810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3. 1. Stavba molekul</a:t>
            </a:r>
          </a:p>
        </p:txBody>
      </p:sp>
      <p:sp>
        <p:nvSpPr>
          <p:cNvPr id="486486" name="Rectangle 86"/>
          <p:cNvSpPr>
            <a:spLocks noChangeArrowheads="1"/>
          </p:cNvSpPr>
          <p:nvPr/>
        </p:nvSpPr>
        <p:spPr bwMode="auto">
          <a:xfrm>
            <a:off x="5167313" y="1125538"/>
            <a:ext cx="3851275" cy="131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atomy vodíku by měly svírat úhel 90</a:t>
            </a:r>
            <a:r>
              <a:rPr lang="en-US" altLang="cs-CZ" sz="1600">
                <a:cs typeface="Arial" charset="0"/>
              </a:rPr>
              <a:t>º</a:t>
            </a:r>
            <a:r>
              <a:rPr lang="cs-CZ" altLang="cs-CZ" sz="1600">
                <a:cs typeface="Arial" charset="0"/>
              </a:rPr>
              <a:t>, ve skutečnosti se elektrony se stejnými spiny 2 atomů vodíku odpuzují, proto skutečný úhel je 104,5</a:t>
            </a:r>
            <a:r>
              <a:rPr lang="en-US" altLang="cs-CZ" sz="1600">
                <a:cs typeface="Arial" charset="0"/>
              </a:rPr>
              <a:t>º</a:t>
            </a:r>
            <a:endParaRPr lang="en-US" altLang="cs-CZ">
              <a:cs typeface="Arial" charset="0"/>
            </a:endParaRPr>
          </a:p>
        </p:txBody>
      </p:sp>
      <p:grpSp>
        <p:nvGrpSpPr>
          <p:cNvPr id="486491" name="Group 91"/>
          <p:cNvGrpSpPr>
            <a:grpSpLocks/>
          </p:cNvGrpSpPr>
          <p:nvPr/>
        </p:nvGrpSpPr>
        <p:grpSpPr bwMode="auto">
          <a:xfrm>
            <a:off x="323850" y="1484313"/>
            <a:ext cx="4176713" cy="3743325"/>
            <a:chOff x="249" y="1842"/>
            <a:chExt cx="2132" cy="1905"/>
          </a:xfrm>
        </p:grpSpPr>
        <p:sp>
          <p:nvSpPr>
            <p:cNvPr id="486461" name="Rectangle 61"/>
            <p:cNvSpPr>
              <a:spLocks noChangeArrowheads="1"/>
            </p:cNvSpPr>
            <p:nvPr/>
          </p:nvSpPr>
          <p:spPr bwMode="auto">
            <a:xfrm>
              <a:off x="249" y="1842"/>
              <a:ext cx="2132" cy="190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pSp>
          <p:nvGrpSpPr>
            <p:cNvPr id="486466" name="Group 66"/>
            <p:cNvGrpSpPr>
              <a:grpSpLocks/>
            </p:cNvGrpSpPr>
            <p:nvPr/>
          </p:nvGrpSpPr>
          <p:grpSpPr bwMode="auto">
            <a:xfrm rot="21477561" flipH="1">
              <a:off x="1156" y="2295"/>
              <a:ext cx="317" cy="589"/>
              <a:chOff x="4240" y="979"/>
              <a:chExt cx="1077" cy="1910"/>
            </a:xfrm>
          </p:grpSpPr>
          <p:sp>
            <p:nvSpPr>
              <p:cNvPr id="486467" name="Arc 67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468" name="Freeform 68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6469" name="Group 69"/>
            <p:cNvGrpSpPr>
              <a:grpSpLocks/>
            </p:cNvGrpSpPr>
            <p:nvPr/>
          </p:nvGrpSpPr>
          <p:grpSpPr bwMode="auto">
            <a:xfrm rot="122439" flipH="1" flipV="1">
              <a:off x="1263" y="2886"/>
              <a:ext cx="111" cy="229"/>
              <a:chOff x="4240" y="979"/>
              <a:chExt cx="1077" cy="1910"/>
            </a:xfrm>
          </p:grpSpPr>
          <p:sp>
            <p:nvSpPr>
              <p:cNvPr id="486470" name="Arc 70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471" name="Freeform 71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6473" name="Group 73"/>
            <p:cNvGrpSpPr>
              <a:grpSpLocks/>
            </p:cNvGrpSpPr>
            <p:nvPr/>
          </p:nvGrpSpPr>
          <p:grpSpPr bwMode="auto">
            <a:xfrm rot="16077561" flipH="1">
              <a:off x="1145" y="2770"/>
              <a:ext cx="119" cy="224"/>
              <a:chOff x="4240" y="979"/>
              <a:chExt cx="1077" cy="1910"/>
            </a:xfrm>
          </p:grpSpPr>
          <p:sp>
            <p:nvSpPr>
              <p:cNvPr id="486474" name="Arc 74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475" name="Freeform 75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6476" name="Group 76"/>
            <p:cNvGrpSpPr>
              <a:grpSpLocks/>
            </p:cNvGrpSpPr>
            <p:nvPr/>
          </p:nvGrpSpPr>
          <p:grpSpPr bwMode="auto">
            <a:xfrm rot="-5277561" flipH="1" flipV="1">
              <a:off x="1457" y="2592"/>
              <a:ext cx="317" cy="589"/>
              <a:chOff x="4240" y="979"/>
              <a:chExt cx="1077" cy="1910"/>
            </a:xfrm>
          </p:grpSpPr>
          <p:sp>
            <p:nvSpPr>
              <p:cNvPr id="486477" name="Arc 77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6478" name="Freeform 78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486487" name="Oval 87"/>
            <p:cNvSpPr>
              <a:spLocks noChangeArrowheads="1"/>
            </p:cNvSpPr>
            <p:nvPr/>
          </p:nvSpPr>
          <p:spPr bwMode="auto">
            <a:xfrm flipH="1" flipV="1">
              <a:off x="1137" y="2069"/>
              <a:ext cx="364" cy="364"/>
            </a:xfrm>
            <a:prstGeom prst="ellipse">
              <a:avLst/>
            </a:prstGeom>
            <a:gradFill rotWithShape="1">
              <a:gsLst>
                <a:gs pos="0">
                  <a:srgbClr val="FF0000">
                    <a:gamma/>
                    <a:shade val="46275"/>
                    <a:invGamma/>
                    <a:alpha val="11000"/>
                  </a:srgbClr>
                </a:gs>
                <a:gs pos="100000">
                  <a:srgbClr val="FF0000"/>
                </a:gs>
              </a:gsLst>
              <a:lin ang="5400000" scaled="1"/>
            </a:gradFill>
            <a:ln w="9525">
              <a:solidFill>
                <a:srgbClr val="FFFF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86490" name="Oval 90"/>
            <p:cNvSpPr>
              <a:spLocks noChangeArrowheads="1"/>
            </p:cNvSpPr>
            <p:nvPr/>
          </p:nvSpPr>
          <p:spPr bwMode="auto">
            <a:xfrm flipH="1" flipV="1">
              <a:off x="1746" y="2704"/>
              <a:ext cx="364" cy="364"/>
            </a:xfrm>
            <a:prstGeom prst="ellipse">
              <a:avLst/>
            </a:prstGeom>
            <a:gradFill rotWithShape="1">
              <a:gsLst>
                <a:gs pos="0">
                  <a:srgbClr val="FF0000">
                    <a:gamma/>
                    <a:shade val="46275"/>
                    <a:invGamma/>
                    <a:alpha val="11000"/>
                  </a:srgbClr>
                </a:gs>
                <a:gs pos="100000">
                  <a:srgbClr val="FF0000"/>
                </a:gs>
              </a:gsLst>
              <a:lin ang="5400000" scaled="1"/>
            </a:gradFill>
            <a:ln w="9525">
              <a:solidFill>
                <a:srgbClr val="FFFF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pSp>
          <p:nvGrpSpPr>
            <p:cNvPr id="486482" name="Group 82"/>
            <p:cNvGrpSpPr>
              <a:grpSpLocks/>
            </p:cNvGrpSpPr>
            <p:nvPr/>
          </p:nvGrpSpPr>
          <p:grpSpPr bwMode="auto">
            <a:xfrm>
              <a:off x="975" y="2069"/>
              <a:ext cx="1110" cy="1406"/>
              <a:chOff x="727" y="1661"/>
              <a:chExt cx="1110" cy="1406"/>
            </a:xfrm>
          </p:grpSpPr>
          <p:sp>
            <p:nvSpPr>
              <p:cNvPr id="486483" name="Line 83"/>
              <p:cNvSpPr>
                <a:spLocks noChangeShapeType="1"/>
              </p:cNvSpPr>
              <p:nvPr/>
            </p:nvSpPr>
            <p:spPr bwMode="auto">
              <a:xfrm flipV="1">
                <a:off x="1066" y="1661"/>
                <a:ext cx="0" cy="81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86484" name="Line 84"/>
              <p:cNvSpPr>
                <a:spLocks noChangeShapeType="1"/>
              </p:cNvSpPr>
              <p:nvPr/>
            </p:nvSpPr>
            <p:spPr bwMode="auto">
              <a:xfrm>
                <a:off x="1066" y="2478"/>
                <a:ext cx="77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86485" name="Line 85"/>
              <p:cNvSpPr>
                <a:spLocks noChangeShapeType="1"/>
              </p:cNvSpPr>
              <p:nvPr/>
            </p:nvSpPr>
            <p:spPr bwMode="auto">
              <a:xfrm flipH="1">
                <a:off x="727" y="2478"/>
                <a:ext cx="340" cy="5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</p:grpSp>
      <p:pic>
        <p:nvPicPr>
          <p:cNvPr id="486493" name="Picture 93" descr="3h2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525" y="2492375"/>
            <a:ext cx="2376488" cy="1273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6495" name="Picture 95" descr="wate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5" y="5484813"/>
            <a:ext cx="1439863" cy="1373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6497" name="Picture 97" descr="Water Molecule">
            <a:hlinkClick r:id="rId7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9338" y="4149725"/>
            <a:ext cx="3995737" cy="2546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86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6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86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86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86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6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86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86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86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86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864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864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86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6486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53" name="Rectangle 5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54" name="Rectangle 6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8845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5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5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5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5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6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6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6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6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6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6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6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6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6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6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7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7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7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7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7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7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7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7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7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7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8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8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8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8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8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8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8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8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8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8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9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9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9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9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9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9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9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9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9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49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50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50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50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50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504" name="Rectangle 5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505" name="Rectangle 5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506" name="Rectangle 5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8507" name="Rectangle 59"/>
          <p:cNvSpPr>
            <a:spLocks noChangeArrowheads="1"/>
          </p:cNvSpPr>
          <p:nvPr/>
        </p:nvSpPr>
        <p:spPr bwMode="auto">
          <a:xfrm>
            <a:off x="179388" y="549275"/>
            <a:ext cx="532923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3. Molekuly – stavba a spektrum</a:t>
            </a:r>
          </a:p>
        </p:txBody>
      </p:sp>
      <p:graphicFrame>
        <p:nvGraphicFramePr>
          <p:cNvPr id="488508" name="Object 60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8565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8509" name="Rectangle 61"/>
          <p:cNvSpPr>
            <a:spLocks noChangeArrowheads="1"/>
          </p:cNvSpPr>
          <p:nvPr/>
        </p:nvSpPr>
        <p:spPr bwMode="auto">
          <a:xfrm>
            <a:off x="179388" y="9810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3. 1. Stavba molekul</a:t>
            </a:r>
          </a:p>
        </p:txBody>
      </p:sp>
      <p:sp>
        <p:nvSpPr>
          <p:cNvPr id="488510" name="Rectangle 62"/>
          <p:cNvSpPr>
            <a:spLocks noChangeArrowheads="1"/>
          </p:cNvSpPr>
          <p:nvPr/>
        </p:nvSpPr>
        <p:spPr bwMode="auto">
          <a:xfrm>
            <a:off x="179388" y="1484313"/>
            <a:ext cx="86042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molekula metanu: CH</a:t>
            </a:r>
            <a:r>
              <a:rPr lang="cs-CZ" altLang="cs-CZ" sz="1600" baseline="-25000"/>
              <a:t>4</a:t>
            </a:r>
            <a:r>
              <a:rPr lang="cs-CZ" altLang="cs-CZ" sz="1600"/>
              <a:t>: uhlík v základním stavu 2mocný:   2s:        2p:</a:t>
            </a:r>
            <a:endParaRPr lang="en-US" altLang="cs-CZ">
              <a:cs typeface="Arial" charset="0"/>
            </a:endParaRPr>
          </a:p>
        </p:txBody>
      </p:sp>
      <p:sp>
        <p:nvSpPr>
          <p:cNvPr id="488519" name="Line 71"/>
          <p:cNvSpPr>
            <a:spLocks noChangeShapeType="1"/>
          </p:cNvSpPr>
          <p:nvPr/>
        </p:nvSpPr>
        <p:spPr bwMode="auto">
          <a:xfrm>
            <a:off x="6300788" y="1557338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8520" name="Line 72"/>
          <p:cNvSpPr>
            <a:spLocks noChangeShapeType="1"/>
          </p:cNvSpPr>
          <p:nvPr/>
        </p:nvSpPr>
        <p:spPr bwMode="auto">
          <a:xfrm flipV="1">
            <a:off x="6443663" y="1557338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8521" name="Line 73"/>
          <p:cNvSpPr>
            <a:spLocks noChangeShapeType="1"/>
          </p:cNvSpPr>
          <p:nvPr/>
        </p:nvSpPr>
        <p:spPr bwMode="auto">
          <a:xfrm flipV="1">
            <a:off x="7092950" y="1557338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8522" name="Line 74"/>
          <p:cNvSpPr>
            <a:spLocks noChangeShapeType="1"/>
          </p:cNvSpPr>
          <p:nvPr/>
        </p:nvSpPr>
        <p:spPr bwMode="auto">
          <a:xfrm flipV="1">
            <a:off x="7235825" y="1557338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8523" name="Rectangle 75"/>
          <p:cNvSpPr>
            <a:spLocks noChangeArrowheads="1"/>
          </p:cNvSpPr>
          <p:nvPr/>
        </p:nvSpPr>
        <p:spPr bwMode="auto">
          <a:xfrm>
            <a:off x="179388" y="1916113"/>
            <a:ext cx="86042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uhlík v excitovaném stavu 4mocný:   2s:        2p:              , jedna vazba by měla být odlišná</a:t>
            </a:r>
            <a:endParaRPr lang="en-US" altLang="cs-CZ">
              <a:cs typeface="Arial" charset="0"/>
            </a:endParaRPr>
          </a:p>
        </p:txBody>
      </p:sp>
      <p:sp>
        <p:nvSpPr>
          <p:cNvPr id="488524" name="Line 76"/>
          <p:cNvSpPr>
            <a:spLocks noChangeShapeType="1"/>
          </p:cNvSpPr>
          <p:nvPr/>
        </p:nvSpPr>
        <p:spPr bwMode="auto">
          <a:xfrm flipV="1">
            <a:off x="4427538" y="1989138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8525" name="Line 77"/>
          <p:cNvSpPr>
            <a:spLocks noChangeShapeType="1"/>
          </p:cNvSpPr>
          <p:nvPr/>
        </p:nvSpPr>
        <p:spPr bwMode="auto">
          <a:xfrm flipV="1">
            <a:off x="5219700" y="1989138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8526" name="Line 78"/>
          <p:cNvSpPr>
            <a:spLocks noChangeShapeType="1"/>
          </p:cNvSpPr>
          <p:nvPr/>
        </p:nvSpPr>
        <p:spPr bwMode="auto">
          <a:xfrm flipV="1">
            <a:off x="5435600" y="1989138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8527" name="Line 79"/>
          <p:cNvSpPr>
            <a:spLocks noChangeShapeType="1"/>
          </p:cNvSpPr>
          <p:nvPr/>
        </p:nvSpPr>
        <p:spPr bwMode="auto">
          <a:xfrm flipV="1">
            <a:off x="5651500" y="1989138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8528" name="Rectangle 80"/>
          <p:cNvSpPr>
            <a:spLocks noChangeArrowheads="1"/>
          </p:cNvSpPr>
          <p:nvPr/>
        </p:nvSpPr>
        <p:spPr bwMode="auto">
          <a:xfrm>
            <a:off x="179388" y="2454275"/>
            <a:ext cx="4392612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vysvětlení opět v kombinaci 4 vlnových funkcí, lineární kombinaci stavů různých orbitů nazýváme </a:t>
            </a: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hybridizací</a:t>
            </a:r>
            <a:endParaRPr lang="en-US" altLang="cs-CZ"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sp>
        <p:nvSpPr>
          <p:cNvPr id="488529" name="Rectangle 81"/>
          <p:cNvSpPr>
            <a:spLocks noChangeArrowheads="1"/>
          </p:cNvSpPr>
          <p:nvPr/>
        </p:nvSpPr>
        <p:spPr bwMode="auto">
          <a:xfrm>
            <a:off x="179388" y="3695700"/>
            <a:ext cx="439261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4 částečně obsazené orbity uhlíku míří do vrcholů pravidelného 4stěnu, k nim se vážou 4 atomy vodíku (</a:t>
            </a:r>
            <a:r>
              <a:rPr lang="cs-CZ" altLang="cs-CZ" sz="1600" i="1"/>
              <a:t>sp</a:t>
            </a:r>
            <a:r>
              <a:rPr lang="cs-CZ" altLang="cs-CZ" sz="1600" baseline="30000"/>
              <a:t>3</a:t>
            </a:r>
            <a:r>
              <a:rPr lang="cs-CZ" altLang="cs-CZ" sz="1600"/>
              <a:t> hybridizace):</a:t>
            </a:r>
            <a:endParaRPr lang="en-US" altLang="cs-CZ"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sp>
        <p:nvSpPr>
          <p:cNvPr id="488547" name="Rectangle 99"/>
          <p:cNvSpPr>
            <a:spLocks noChangeArrowheads="1"/>
          </p:cNvSpPr>
          <p:nvPr/>
        </p:nvSpPr>
        <p:spPr bwMode="auto">
          <a:xfrm>
            <a:off x="468313" y="4941888"/>
            <a:ext cx="4105275" cy="1312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dosud popisované vazby souvisejí s prolínáním oblaků hustoty pravděpodobnosti, říkáme jim 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3200">
                <a:solidFill>
                  <a:srgbClr val="FAFD87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vazba </a:t>
            </a:r>
            <a:r>
              <a:rPr lang="el-GR" altLang="cs-CZ" sz="3200" i="1">
                <a:solidFill>
                  <a:srgbClr val="FAFD87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σ</a:t>
            </a:r>
            <a:r>
              <a:rPr lang="cs-CZ" altLang="cs-CZ" sz="1600">
                <a:solidFill>
                  <a:srgbClr val="FAFD87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 (</a:t>
            </a:r>
            <a:r>
              <a:rPr lang="cs-CZ" altLang="cs-CZ" sz="1600" i="1">
                <a:solidFill>
                  <a:srgbClr val="FAFD87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s-p, s-s, p-p</a:t>
            </a:r>
            <a:r>
              <a:rPr lang="cs-CZ" altLang="cs-CZ" sz="1600">
                <a:solidFill>
                  <a:srgbClr val="FAFD87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)</a:t>
            </a:r>
            <a:endParaRPr lang="el-GR" altLang="cs-CZ" sz="3200">
              <a:solidFill>
                <a:srgbClr val="FAFD87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grpSp>
        <p:nvGrpSpPr>
          <p:cNvPr id="488556" name="Group 108"/>
          <p:cNvGrpSpPr>
            <a:grpSpLocks/>
          </p:cNvGrpSpPr>
          <p:nvPr/>
        </p:nvGrpSpPr>
        <p:grpSpPr bwMode="auto">
          <a:xfrm>
            <a:off x="4787900" y="2925763"/>
            <a:ext cx="4176713" cy="3743325"/>
            <a:chOff x="3061" y="1962"/>
            <a:chExt cx="2631" cy="2358"/>
          </a:xfrm>
        </p:grpSpPr>
        <p:sp>
          <p:nvSpPr>
            <p:cNvPr id="488450" name="Rectangle 2"/>
            <p:cNvSpPr>
              <a:spLocks noChangeArrowheads="1"/>
            </p:cNvSpPr>
            <p:nvPr/>
          </p:nvSpPr>
          <p:spPr bwMode="auto">
            <a:xfrm>
              <a:off x="3061" y="1962"/>
              <a:ext cx="2631" cy="235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88451" name="Line 3"/>
            <p:cNvSpPr>
              <a:spLocks noChangeShapeType="1"/>
            </p:cNvSpPr>
            <p:nvPr/>
          </p:nvSpPr>
          <p:spPr bwMode="auto">
            <a:xfrm>
              <a:off x="4039" y="2531"/>
              <a:ext cx="0" cy="11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88452" name="Line 4"/>
            <p:cNvSpPr>
              <a:spLocks noChangeShapeType="1"/>
            </p:cNvSpPr>
            <p:nvPr/>
          </p:nvSpPr>
          <p:spPr bwMode="auto">
            <a:xfrm>
              <a:off x="4099" y="3677"/>
              <a:ext cx="10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pSp>
          <p:nvGrpSpPr>
            <p:cNvPr id="488511" name="Group 63"/>
            <p:cNvGrpSpPr>
              <a:grpSpLocks/>
            </p:cNvGrpSpPr>
            <p:nvPr/>
          </p:nvGrpSpPr>
          <p:grpSpPr bwMode="auto">
            <a:xfrm rot="-1840345">
              <a:off x="4051" y="2314"/>
              <a:ext cx="449" cy="1295"/>
              <a:chOff x="4225" y="2243"/>
              <a:chExt cx="449" cy="1295"/>
            </a:xfrm>
          </p:grpSpPr>
          <p:grpSp>
            <p:nvGrpSpPr>
              <p:cNvPr id="488512" name="Group 64"/>
              <p:cNvGrpSpPr>
                <a:grpSpLocks/>
              </p:cNvGrpSpPr>
              <p:nvPr/>
            </p:nvGrpSpPr>
            <p:grpSpPr bwMode="auto">
              <a:xfrm rot="21477561" flipH="1">
                <a:off x="4248" y="2523"/>
                <a:ext cx="391" cy="729"/>
                <a:chOff x="4240" y="979"/>
                <a:chExt cx="1077" cy="1910"/>
              </a:xfrm>
            </p:grpSpPr>
            <p:sp>
              <p:nvSpPr>
                <p:cNvPr id="488513" name="Arc 65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8514" name="Freeform 66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488515" name="Group 67"/>
              <p:cNvGrpSpPr>
                <a:grpSpLocks/>
              </p:cNvGrpSpPr>
              <p:nvPr/>
            </p:nvGrpSpPr>
            <p:grpSpPr bwMode="auto">
              <a:xfrm rot="122439" flipH="1" flipV="1">
                <a:off x="4380" y="3254"/>
                <a:ext cx="137" cy="284"/>
                <a:chOff x="4240" y="979"/>
                <a:chExt cx="1077" cy="1910"/>
              </a:xfrm>
            </p:grpSpPr>
            <p:sp>
              <p:nvSpPr>
                <p:cNvPr id="488516" name="Arc 68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8517" name="Freeform 69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sp>
            <p:nvSpPr>
              <p:cNvPr id="488518" name="Oval 70"/>
              <p:cNvSpPr>
                <a:spLocks noChangeArrowheads="1"/>
              </p:cNvSpPr>
              <p:nvPr/>
            </p:nvSpPr>
            <p:spPr bwMode="auto">
              <a:xfrm flipH="1" flipV="1">
                <a:off x="4225" y="2243"/>
                <a:ext cx="449" cy="451"/>
              </a:xfrm>
              <a:prstGeom prst="ellipse">
                <a:avLst/>
              </a:prstGeom>
              <a:gradFill rotWithShape="1">
                <a:gsLst>
                  <a:gs pos="0">
                    <a:srgbClr val="FF0000">
                      <a:gamma/>
                      <a:shade val="46275"/>
                      <a:invGamma/>
                      <a:alpha val="11000"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sp>
          <p:nvSpPr>
            <p:cNvPr id="488530" name="Line 82"/>
            <p:cNvSpPr>
              <a:spLocks noChangeShapeType="1"/>
            </p:cNvSpPr>
            <p:nvPr/>
          </p:nvSpPr>
          <p:spPr bwMode="auto">
            <a:xfrm flipH="1">
              <a:off x="3651" y="3657"/>
              <a:ext cx="408" cy="4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pSp>
          <p:nvGrpSpPr>
            <p:cNvPr id="488531" name="Group 83"/>
            <p:cNvGrpSpPr>
              <a:grpSpLocks/>
            </p:cNvGrpSpPr>
            <p:nvPr/>
          </p:nvGrpSpPr>
          <p:grpSpPr bwMode="auto">
            <a:xfrm rot="13524887" flipH="1">
              <a:off x="4294" y="3246"/>
              <a:ext cx="147" cy="239"/>
              <a:chOff x="4240" y="979"/>
              <a:chExt cx="1077" cy="1910"/>
            </a:xfrm>
          </p:grpSpPr>
          <p:sp>
            <p:nvSpPr>
              <p:cNvPr id="488532" name="Arc 84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533" name="Freeform 85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8534" name="Group 86"/>
            <p:cNvGrpSpPr>
              <a:grpSpLocks/>
            </p:cNvGrpSpPr>
            <p:nvPr/>
          </p:nvGrpSpPr>
          <p:grpSpPr bwMode="auto">
            <a:xfrm rot="-7830235" flipH="1" flipV="1">
              <a:off x="4499" y="2758"/>
              <a:ext cx="394" cy="630"/>
              <a:chOff x="4240" y="979"/>
              <a:chExt cx="1077" cy="1910"/>
            </a:xfrm>
          </p:grpSpPr>
          <p:sp>
            <p:nvSpPr>
              <p:cNvPr id="488535" name="Arc 87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8536" name="Freeform 88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sp>
          <p:nvSpPr>
            <p:cNvPr id="488537" name="Oval 89"/>
            <p:cNvSpPr>
              <a:spLocks noChangeArrowheads="1"/>
            </p:cNvSpPr>
            <p:nvPr/>
          </p:nvSpPr>
          <p:spPr bwMode="auto">
            <a:xfrm rot="-2552674" flipH="1" flipV="1">
              <a:off x="4765" y="2586"/>
              <a:ext cx="428" cy="453"/>
            </a:xfrm>
            <a:prstGeom prst="ellipse">
              <a:avLst/>
            </a:prstGeom>
            <a:gradFill rotWithShape="1">
              <a:gsLst>
                <a:gs pos="0">
                  <a:srgbClr val="FF0000">
                    <a:gamma/>
                    <a:shade val="46275"/>
                    <a:invGamma/>
                    <a:alpha val="11000"/>
                  </a:srgbClr>
                </a:gs>
                <a:gs pos="100000">
                  <a:srgbClr val="FF0000"/>
                </a:gs>
              </a:gsLst>
              <a:lin ang="5400000" scaled="1"/>
            </a:gradFill>
            <a:ln w="9525">
              <a:solidFill>
                <a:srgbClr val="FFFF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88538" name="AutoShape 90"/>
            <p:cNvSpPr>
              <a:spLocks noChangeArrowheads="1"/>
            </p:cNvSpPr>
            <p:nvPr/>
          </p:nvSpPr>
          <p:spPr bwMode="auto">
            <a:xfrm>
              <a:off x="3651" y="2523"/>
              <a:ext cx="1542" cy="1542"/>
            </a:xfrm>
            <a:prstGeom prst="cube">
              <a:avLst>
                <a:gd name="adj" fmla="val 25000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pSp>
          <p:nvGrpSpPr>
            <p:cNvPr id="488539" name="Group 91"/>
            <p:cNvGrpSpPr>
              <a:grpSpLocks/>
            </p:cNvGrpSpPr>
            <p:nvPr/>
          </p:nvGrpSpPr>
          <p:grpSpPr bwMode="auto">
            <a:xfrm rot="1826233">
              <a:off x="4138" y="3239"/>
              <a:ext cx="1255" cy="451"/>
              <a:chOff x="4171" y="3029"/>
              <a:chExt cx="1255" cy="451"/>
            </a:xfrm>
          </p:grpSpPr>
          <p:grpSp>
            <p:nvGrpSpPr>
              <p:cNvPr id="488540" name="Group 92"/>
              <p:cNvGrpSpPr>
                <a:grpSpLocks/>
              </p:cNvGrpSpPr>
              <p:nvPr/>
            </p:nvGrpSpPr>
            <p:grpSpPr bwMode="auto">
              <a:xfrm rot="16077561" flipH="1">
                <a:off x="4235" y="3111"/>
                <a:ext cx="147" cy="276"/>
                <a:chOff x="4240" y="979"/>
                <a:chExt cx="1077" cy="1910"/>
              </a:xfrm>
            </p:grpSpPr>
            <p:sp>
              <p:nvSpPr>
                <p:cNvPr id="488541" name="Arc 93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8542" name="Freeform 94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488543" name="Group 95"/>
              <p:cNvGrpSpPr>
                <a:grpSpLocks/>
              </p:cNvGrpSpPr>
              <p:nvPr/>
            </p:nvGrpSpPr>
            <p:grpSpPr bwMode="auto">
              <a:xfrm rot="-5277561" flipH="1" flipV="1">
                <a:off x="4620" y="2891"/>
                <a:ext cx="392" cy="727"/>
                <a:chOff x="4240" y="979"/>
                <a:chExt cx="1077" cy="1910"/>
              </a:xfrm>
            </p:grpSpPr>
            <p:sp>
              <p:nvSpPr>
                <p:cNvPr id="488544" name="Arc 96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8545" name="Freeform 97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sp>
            <p:nvSpPr>
              <p:cNvPr id="488546" name="Oval 98"/>
              <p:cNvSpPr>
                <a:spLocks noChangeArrowheads="1"/>
              </p:cNvSpPr>
              <p:nvPr/>
            </p:nvSpPr>
            <p:spPr bwMode="auto">
              <a:xfrm flipH="1" flipV="1">
                <a:off x="4976" y="3029"/>
                <a:ext cx="450" cy="451"/>
              </a:xfrm>
              <a:prstGeom prst="ellipse">
                <a:avLst/>
              </a:prstGeom>
              <a:gradFill rotWithShape="1">
                <a:gsLst>
                  <a:gs pos="0">
                    <a:srgbClr val="FF0000">
                      <a:gamma/>
                      <a:shade val="46275"/>
                      <a:invGamma/>
                      <a:alpha val="11000"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88548" name="Group 100"/>
            <p:cNvGrpSpPr>
              <a:grpSpLocks/>
            </p:cNvGrpSpPr>
            <p:nvPr/>
          </p:nvGrpSpPr>
          <p:grpSpPr bwMode="auto">
            <a:xfrm rot="13715510">
              <a:off x="3903" y="2810"/>
              <a:ext cx="499" cy="1476"/>
              <a:chOff x="4225" y="2243"/>
              <a:chExt cx="449" cy="1295"/>
            </a:xfrm>
          </p:grpSpPr>
          <p:grpSp>
            <p:nvGrpSpPr>
              <p:cNvPr id="488549" name="Group 101"/>
              <p:cNvGrpSpPr>
                <a:grpSpLocks/>
              </p:cNvGrpSpPr>
              <p:nvPr/>
            </p:nvGrpSpPr>
            <p:grpSpPr bwMode="auto">
              <a:xfrm rot="21477561" flipH="1">
                <a:off x="4248" y="2523"/>
                <a:ext cx="391" cy="729"/>
                <a:chOff x="4240" y="979"/>
                <a:chExt cx="1077" cy="1910"/>
              </a:xfrm>
            </p:grpSpPr>
            <p:sp>
              <p:nvSpPr>
                <p:cNvPr id="488550" name="Arc 102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8551" name="Freeform 103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grpSp>
            <p:nvGrpSpPr>
              <p:cNvPr id="488552" name="Group 104"/>
              <p:cNvGrpSpPr>
                <a:grpSpLocks/>
              </p:cNvGrpSpPr>
              <p:nvPr/>
            </p:nvGrpSpPr>
            <p:grpSpPr bwMode="auto">
              <a:xfrm rot="122439" flipH="1" flipV="1">
                <a:off x="4380" y="3254"/>
                <a:ext cx="137" cy="284"/>
                <a:chOff x="4240" y="979"/>
                <a:chExt cx="1077" cy="1910"/>
              </a:xfrm>
            </p:grpSpPr>
            <p:sp>
              <p:nvSpPr>
                <p:cNvPr id="488553" name="Arc 105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8554" name="Freeform 106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sp>
            <p:nvSpPr>
              <p:cNvPr id="488555" name="Oval 107"/>
              <p:cNvSpPr>
                <a:spLocks noChangeArrowheads="1"/>
              </p:cNvSpPr>
              <p:nvPr/>
            </p:nvSpPr>
            <p:spPr bwMode="auto">
              <a:xfrm flipH="1" flipV="1">
                <a:off x="4225" y="2243"/>
                <a:ext cx="449" cy="451"/>
              </a:xfrm>
              <a:prstGeom prst="ellipse">
                <a:avLst/>
              </a:prstGeom>
              <a:gradFill rotWithShape="1">
                <a:gsLst>
                  <a:gs pos="0">
                    <a:srgbClr val="FF0000">
                      <a:gamma/>
                      <a:shade val="46275"/>
                      <a:invGamma/>
                      <a:alpha val="11000"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8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8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8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88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88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488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488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488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88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488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488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88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88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88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88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88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885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8510" grpId="0"/>
      <p:bldP spid="488519" grpId="0" animBg="1"/>
      <p:bldP spid="488520" grpId="0" animBg="1"/>
      <p:bldP spid="488521" grpId="0" animBg="1"/>
      <p:bldP spid="488522" grpId="0" animBg="1"/>
      <p:bldP spid="488523" grpId="0"/>
      <p:bldP spid="488524" grpId="0" animBg="1"/>
      <p:bldP spid="488525" grpId="0" animBg="1"/>
      <p:bldP spid="488526" grpId="0" animBg="1"/>
      <p:bldP spid="488527" grpId="0" animBg="1"/>
      <p:bldP spid="488528" grpId="0"/>
      <p:bldP spid="488529" grpId="0"/>
      <p:bldP spid="48854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0" y="0"/>
            <a:ext cx="3810000" cy="439738"/>
          </a:xfrm>
          <a:noFill/>
          <a:ln/>
        </p:spPr>
        <p:txBody>
          <a:bodyPr/>
          <a:lstStyle/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lang="cs-CZ" altLang="cs-CZ" sz="1600"/>
              <a:t>1. 2. První modely atomu</a:t>
            </a:r>
          </a:p>
        </p:txBody>
      </p:sp>
      <p:graphicFrame>
        <p:nvGraphicFramePr>
          <p:cNvPr id="394283" name="Object 4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5219700" y="2565400"/>
          <a:ext cx="3213100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395" name="Equation" r:id="rId4" imgW="3213000" imgH="698400" progId="Equation.DSMT4">
                  <p:embed/>
                </p:oleObj>
              </mc:Choice>
              <mc:Fallback>
                <p:oleObj name="Equation" r:id="rId4" imgW="3213000" imgH="698400" progId="Equation.DSMT4">
                  <p:embed/>
                  <p:pic>
                    <p:nvPicPr>
                      <p:cNvPr id="0" name="Object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9700" y="2565400"/>
                        <a:ext cx="3213100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8575">
                            <a:solidFill>
                              <a:srgbClr val="FFFF99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4243" name="Text Box 3"/>
          <p:cNvSpPr txBox="1">
            <a:spLocks noChangeArrowheads="1"/>
          </p:cNvSpPr>
          <p:nvPr/>
        </p:nvSpPr>
        <p:spPr bwMode="auto">
          <a:xfrm>
            <a:off x="0" y="333375"/>
            <a:ext cx="5905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>
                <a:solidFill>
                  <a:srgbClr val="FFFF00"/>
                </a:solidFill>
              </a:rPr>
              <a:t>Vysvětlení Rutherfordova experimentu</a:t>
            </a:r>
          </a:p>
        </p:txBody>
      </p:sp>
      <p:sp>
        <p:nvSpPr>
          <p:cNvPr id="394244" name="Line 4"/>
          <p:cNvSpPr>
            <a:spLocks noChangeShapeType="1"/>
          </p:cNvSpPr>
          <p:nvPr/>
        </p:nvSpPr>
        <p:spPr bwMode="auto">
          <a:xfrm flipH="1">
            <a:off x="1512888" y="2205038"/>
            <a:ext cx="2463800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4245" name="Line 5"/>
          <p:cNvSpPr>
            <a:spLocks noChangeShapeType="1"/>
          </p:cNvSpPr>
          <p:nvPr/>
        </p:nvSpPr>
        <p:spPr bwMode="auto">
          <a:xfrm flipH="1" flipV="1">
            <a:off x="3448050" y="2882900"/>
            <a:ext cx="368300" cy="258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4246" name="Text Box 6"/>
          <p:cNvSpPr txBox="1">
            <a:spLocks noChangeArrowheads="1"/>
          </p:cNvSpPr>
          <p:nvPr/>
        </p:nvSpPr>
        <p:spPr bwMode="auto">
          <a:xfrm>
            <a:off x="3563938" y="2708275"/>
            <a:ext cx="50482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800" i="1"/>
              <a:t>b</a:t>
            </a:r>
          </a:p>
        </p:txBody>
      </p:sp>
      <p:sp>
        <p:nvSpPr>
          <p:cNvPr id="394247" name="Line 7"/>
          <p:cNvSpPr>
            <a:spLocks noChangeShapeType="1"/>
          </p:cNvSpPr>
          <p:nvPr/>
        </p:nvSpPr>
        <p:spPr bwMode="auto">
          <a:xfrm>
            <a:off x="720725" y="3141663"/>
            <a:ext cx="4067175" cy="0"/>
          </a:xfrm>
          <a:prstGeom prst="line">
            <a:avLst/>
          </a:prstGeom>
          <a:noFill/>
          <a:ln w="9525">
            <a:solidFill>
              <a:srgbClr val="F4FA08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4248" name="Line 8"/>
          <p:cNvSpPr>
            <a:spLocks noChangeShapeType="1"/>
          </p:cNvSpPr>
          <p:nvPr/>
        </p:nvSpPr>
        <p:spPr bwMode="auto">
          <a:xfrm>
            <a:off x="1944688" y="1484313"/>
            <a:ext cx="2016125" cy="2592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4253" name="Object 13"/>
          <p:cNvGraphicFramePr>
            <a:graphicFrameLocks noChangeAspect="1"/>
          </p:cNvGraphicFramePr>
          <p:nvPr/>
        </p:nvGraphicFramePr>
        <p:xfrm>
          <a:off x="1619250" y="5373688"/>
          <a:ext cx="1041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396" name="Equation" r:id="rId6" imgW="1041120" imgH="279360" progId="Equation.DSMT4">
                  <p:embed/>
                </p:oleObj>
              </mc:Choice>
              <mc:Fallback>
                <p:oleObj name="Equation" r:id="rId6" imgW="1041120" imgH="279360" progId="Equation.DSMT4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0" y="5373688"/>
                        <a:ext cx="1041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4254" name="Freeform 14"/>
          <p:cNvSpPr>
            <a:spLocks/>
          </p:cNvSpPr>
          <p:nvPr/>
        </p:nvSpPr>
        <p:spPr bwMode="auto">
          <a:xfrm>
            <a:off x="1530350" y="1143000"/>
            <a:ext cx="1395413" cy="4191000"/>
          </a:xfrm>
          <a:custGeom>
            <a:avLst/>
            <a:gdLst>
              <a:gd name="T0" fmla="*/ 0 w 879"/>
              <a:gd name="T1" fmla="*/ 2640 h 2640"/>
              <a:gd name="T2" fmla="*/ 864 w 879"/>
              <a:gd name="T3" fmla="*/ 1288 h 2640"/>
              <a:gd name="T4" fmla="*/ 88 w 879"/>
              <a:gd name="T5" fmla="*/ 0 h 2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79" h="2640">
                <a:moveTo>
                  <a:pt x="0" y="2640"/>
                </a:moveTo>
                <a:cubicBezTo>
                  <a:pt x="144" y="2412"/>
                  <a:pt x="849" y="1728"/>
                  <a:pt x="864" y="1288"/>
                </a:cubicBezTo>
                <a:cubicBezTo>
                  <a:pt x="879" y="848"/>
                  <a:pt x="250" y="268"/>
                  <a:pt x="88" y="0"/>
                </a:cubicBezTo>
              </a:path>
            </a:pathLst>
          </a:custGeom>
          <a:noFill/>
          <a:ln w="28575" cap="flat" cmpd="sng">
            <a:solidFill>
              <a:srgbClr val="FF6600"/>
            </a:solidFill>
            <a:prstDash val="lgDash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4255" name="Arc 15"/>
          <p:cNvSpPr>
            <a:spLocks/>
          </p:cNvSpPr>
          <p:nvPr/>
        </p:nvSpPr>
        <p:spPr bwMode="auto">
          <a:xfrm flipH="1">
            <a:off x="2189163" y="2371725"/>
            <a:ext cx="1016000" cy="771525"/>
          </a:xfrm>
          <a:custGeom>
            <a:avLst/>
            <a:gdLst>
              <a:gd name="G0" fmla="+- 0 0 0"/>
              <a:gd name="G1" fmla="+- 17747 0 0"/>
              <a:gd name="G2" fmla="+- 21600 0 0"/>
              <a:gd name="T0" fmla="*/ 12312 w 21600"/>
              <a:gd name="T1" fmla="*/ 0 h 17782"/>
              <a:gd name="T2" fmla="*/ 21600 w 21600"/>
              <a:gd name="T3" fmla="*/ 17782 h 17782"/>
              <a:gd name="T4" fmla="*/ 0 w 21600"/>
              <a:gd name="T5" fmla="*/ 17747 h 17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17782" fill="none" extrusionOk="0">
                <a:moveTo>
                  <a:pt x="12312" y="-1"/>
                </a:moveTo>
                <a:cubicBezTo>
                  <a:pt x="18129" y="4035"/>
                  <a:pt x="21600" y="10666"/>
                  <a:pt x="21600" y="17747"/>
                </a:cubicBezTo>
                <a:cubicBezTo>
                  <a:pt x="21600" y="17758"/>
                  <a:pt x="21599" y="17770"/>
                  <a:pt x="21599" y="17781"/>
                </a:cubicBezTo>
              </a:path>
              <a:path w="21600" h="17782" stroke="0" extrusionOk="0">
                <a:moveTo>
                  <a:pt x="12312" y="-1"/>
                </a:moveTo>
                <a:cubicBezTo>
                  <a:pt x="18129" y="4035"/>
                  <a:pt x="21600" y="10666"/>
                  <a:pt x="21600" y="17747"/>
                </a:cubicBezTo>
                <a:cubicBezTo>
                  <a:pt x="21600" y="17758"/>
                  <a:pt x="21599" y="17770"/>
                  <a:pt x="21599" y="17781"/>
                </a:cubicBezTo>
                <a:lnTo>
                  <a:pt x="0" y="17747"/>
                </a:lnTo>
                <a:close/>
              </a:path>
            </a:pathLst>
          </a:custGeom>
          <a:noFill/>
          <a:ln w="9525">
            <a:solidFill>
              <a:srgbClr val="F4FA0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4256" name="Object 16"/>
          <p:cNvGraphicFramePr>
            <a:graphicFrameLocks noChangeAspect="1"/>
          </p:cNvGraphicFramePr>
          <p:nvPr/>
        </p:nvGraphicFramePr>
        <p:xfrm>
          <a:off x="2386013" y="2762250"/>
          <a:ext cx="1778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397" name="Equation" r:id="rId8" imgW="177480" imgH="177480" progId="Equation.DSMT4">
                  <p:embed/>
                </p:oleObj>
              </mc:Choice>
              <mc:Fallback>
                <p:oleObj name="Equation" r:id="rId8" imgW="177480" imgH="177480" progId="Equation.DSMT4">
                  <p:embed/>
                  <p:pic>
                    <p:nvPicPr>
                      <p:cNvPr id="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6013" y="2762250"/>
                        <a:ext cx="177800" cy="17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4257" name="Text Box 17"/>
          <p:cNvSpPr txBox="1">
            <a:spLocks noChangeArrowheads="1"/>
          </p:cNvSpPr>
          <p:nvPr/>
        </p:nvSpPr>
        <p:spPr bwMode="auto">
          <a:xfrm>
            <a:off x="3887788" y="2852738"/>
            <a:ext cx="151288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200"/>
              <a:t>JÁDRO</a:t>
            </a:r>
          </a:p>
        </p:txBody>
      </p:sp>
      <p:sp>
        <p:nvSpPr>
          <p:cNvPr id="394258" name="Text Box 18"/>
          <p:cNvSpPr txBox="1">
            <a:spLocks noChangeArrowheads="1"/>
          </p:cNvSpPr>
          <p:nvPr/>
        </p:nvSpPr>
        <p:spPr bwMode="auto">
          <a:xfrm>
            <a:off x="0" y="5229225"/>
            <a:ext cx="15843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200"/>
              <a:t>ALFA ČÁSTICE</a:t>
            </a:r>
          </a:p>
        </p:txBody>
      </p:sp>
      <p:sp>
        <p:nvSpPr>
          <p:cNvPr id="394260" name="Oval 20"/>
          <p:cNvSpPr>
            <a:spLocks noChangeArrowheads="1"/>
          </p:cNvSpPr>
          <p:nvPr/>
        </p:nvSpPr>
        <p:spPr bwMode="auto">
          <a:xfrm>
            <a:off x="3744913" y="3070225"/>
            <a:ext cx="142875" cy="142875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4263" name="AutoShape 23"/>
          <p:cNvSpPr>
            <a:spLocks/>
          </p:cNvSpPr>
          <p:nvPr/>
        </p:nvSpPr>
        <p:spPr bwMode="auto">
          <a:xfrm rot="5400000">
            <a:off x="3312319" y="2997994"/>
            <a:ext cx="144462" cy="863600"/>
          </a:xfrm>
          <a:prstGeom prst="rightBrace">
            <a:avLst>
              <a:gd name="adj1" fmla="val 4981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4264" name="Object 24"/>
          <p:cNvGraphicFramePr>
            <a:graphicFrameLocks noChangeAspect="1"/>
          </p:cNvGraphicFramePr>
          <p:nvPr/>
        </p:nvGraphicFramePr>
        <p:xfrm>
          <a:off x="3286125" y="3548063"/>
          <a:ext cx="1905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398" name="Equation" r:id="rId10" imgW="190440" imgH="228600" progId="Equation.DSMT4">
                  <p:embed/>
                </p:oleObj>
              </mc:Choice>
              <mc:Fallback>
                <p:oleObj name="Equation" r:id="rId10" imgW="190440" imgH="228600" progId="Equation.DSMT4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86125" y="3548063"/>
                        <a:ext cx="190500" cy="228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4268" name="Line 28"/>
          <p:cNvSpPr>
            <a:spLocks noChangeShapeType="1"/>
          </p:cNvSpPr>
          <p:nvPr/>
        </p:nvSpPr>
        <p:spPr bwMode="auto">
          <a:xfrm flipV="1">
            <a:off x="1512888" y="4797425"/>
            <a:ext cx="431800" cy="576263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4269" name="Oval 29"/>
          <p:cNvSpPr>
            <a:spLocks noChangeArrowheads="1"/>
          </p:cNvSpPr>
          <p:nvPr/>
        </p:nvSpPr>
        <p:spPr bwMode="auto">
          <a:xfrm>
            <a:off x="1439863" y="5300663"/>
            <a:ext cx="142875" cy="1428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accent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394270" name="Line 30"/>
          <p:cNvSpPr>
            <a:spLocks noChangeShapeType="1"/>
          </p:cNvSpPr>
          <p:nvPr/>
        </p:nvSpPr>
        <p:spPr bwMode="auto">
          <a:xfrm flipV="1">
            <a:off x="2917825" y="2276475"/>
            <a:ext cx="0" cy="8651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4271" name="Object 31"/>
          <p:cNvGraphicFramePr>
            <a:graphicFrameLocks noChangeAspect="1"/>
          </p:cNvGraphicFramePr>
          <p:nvPr/>
        </p:nvGraphicFramePr>
        <p:xfrm>
          <a:off x="2841625" y="1957388"/>
          <a:ext cx="2540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399" name="Equation" r:id="rId12" imgW="253800" imgH="291960" progId="Equation.DSMT4">
                  <p:embed/>
                </p:oleObj>
              </mc:Choice>
              <mc:Fallback>
                <p:oleObj name="Equation" r:id="rId12" imgW="253800" imgH="291960" progId="Equation.DSMT4">
                  <p:embed/>
                  <p:pic>
                    <p:nvPicPr>
                      <p:cNvPr id="0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1625" y="1957388"/>
                        <a:ext cx="2540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4272" name="Object 32"/>
          <p:cNvGraphicFramePr>
            <a:graphicFrameLocks noChangeAspect="1"/>
          </p:cNvGraphicFramePr>
          <p:nvPr/>
        </p:nvGraphicFramePr>
        <p:xfrm>
          <a:off x="5226050" y="836613"/>
          <a:ext cx="38227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400" name="Equation" r:id="rId14" imgW="3822480" imgH="622080" progId="Equation.DSMT4">
                  <p:embed/>
                </p:oleObj>
              </mc:Choice>
              <mc:Fallback>
                <p:oleObj name="Equation" r:id="rId14" imgW="3822480" imgH="622080" progId="Equation.DSMT4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26050" y="836613"/>
                        <a:ext cx="38227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4280" name="Object 40"/>
          <p:cNvGraphicFramePr>
            <a:graphicFrameLocks noChangeAspect="1"/>
          </p:cNvGraphicFramePr>
          <p:nvPr/>
        </p:nvGraphicFramePr>
        <p:xfrm>
          <a:off x="5219700" y="1773238"/>
          <a:ext cx="3213100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401" name="Equation" r:id="rId16" imgW="3213000" imgH="698400" progId="Equation.DSMT4">
                  <p:embed/>
                </p:oleObj>
              </mc:Choice>
              <mc:Fallback>
                <p:oleObj name="Equation" r:id="rId16" imgW="3213000" imgH="698400" progId="Equation.DSMT4">
                  <p:embed/>
                  <p:pic>
                    <p:nvPicPr>
                      <p:cNvPr id="0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9700" y="1773238"/>
                        <a:ext cx="3213100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8575">
                            <a:solidFill>
                              <a:srgbClr val="FFFF99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4281" name="Text Box 41"/>
          <p:cNvSpPr txBox="1">
            <a:spLocks noChangeArrowheads="1"/>
          </p:cNvSpPr>
          <p:nvPr/>
        </p:nvSpPr>
        <p:spPr bwMode="auto">
          <a:xfrm>
            <a:off x="5795963" y="549275"/>
            <a:ext cx="44275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400"/>
              <a:t>Zákon zachování momentu hybnosti:</a:t>
            </a:r>
          </a:p>
        </p:txBody>
      </p:sp>
      <p:sp>
        <p:nvSpPr>
          <p:cNvPr id="394282" name="Text Box 42"/>
          <p:cNvSpPr txBox="1">
            <a:spLocks noChangeArrowheads="1"/>
          </p:cNvSpPr>
          <p:nvPr/>
        </p:nvSpPr>
        <p:spPr bwMode="auto">
          <a:xfrm>
            <a:off x="4427538" y="1484313"/>
            <a:ext cx="50038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 typeface="Wingdings" pitchFamily="2" charset="2"/>
              <a:buNone/>
            </a:pPr>
            <a:r>
              <a:rPr lang="cs-CZ" altLang="cs-CZ" sz="1400"/>
              <a:t>dosazením do posledního vztahu na předchozí straně:</a:t>
            </a:r>
          </a:p>
        </p:txBody>
      </p:sp>
      <p:graphicFrame>
        <p:nvGraphicFramePr>
          <p:cNvPr id="394291" name="Object 51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5219700" y="3357563"/>
          <a:ext cx="3178175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402" name="Equation" r:id="rId18" imgW="2946240" imgH="647640" progId="Equation.DSMT4">
                  <p:embed/>
                </p:oleObj>
              </mc:Choice>
              <mc:Fallback>
                <p:oleObj name="Equation" r:id="rId18" imgW="2946240" imgH="647640" progId="Equation.DSMT4">
                  <p:embed/>
                  <p:pic>
                    <p:nvPicPr>
                      <p:cNvPr id="0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9700" y="3357563"/>
                        <a:ext cx="3178175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8575">
                            <a:solidFill>
                              <a:srgbClr val="FFFF99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4294" name="Object 54"/>
          <p:cNvGraphicFramePr>
            <a:graphicFrameLocks noChangeAspect="1"/>
          </p:cNvGraphicFramePr>
          <p:nvPr/>
        </p:nvGraphicFramePr>
        <p:xfrm>
          <a:off x="5219700" y="4149725"/>
          <a:ext cx="3355975" cy="6175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403" name="Equation" r:id="rId20" imgW="3111480" imgH="571320" progId="Equation.DSMT4">
                  <p:embed/>
                </p:oleObj>
              </mc:Choice>
              <mc:Fallback>
                <p:oleObj name="Equation" r:id="rId20" imgW="3111480" imgH="571320" progId="Equation.DSMT4">
                  <p:embed/>
                  <p:pic>
                    <p:nvPicPr>
                      <p:cNvPr id="0" name="Object 5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9700" y="4149725"/>
                        <a:ext cx="3355975" cy="6175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8575">
                            <a:solidFill>
                              <a:srgbClr val="FFFF99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4295" name="Object 55"/>
          <p:cNvGraphicFramePr>
            <a:graphicFrameLocks noChangeAspect="1"/>
          </p:cNvGraphicFramePr>
          <p:nvPr/>
        </p:nvGraphicFramePr>
        <p:xfrm>
          <a:off x="5219700" y="4797425"/>
          <a:ext cx="3684588" cy="6175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404" name="Equation" r:id="rId22" imgW="3416040" imgH="571320" progId="Equation.DSMT4">
                  <p:embed/>
                </p:oleObj>
              </mc:Choice>
              <mc:Fallback>
                <p:oleObj name="Equation" r:id="rId22" imgW="3416040" imgH="571320" progId="Equation.DSMT4">
                  <p:embed/>
                  <p:pic>
                    <p:nvPicPr>
                      <p:cNvPr id="0" name="Object 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9700" y="4797425"/>
                        <a:ext cx="3684588" cy="6175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8575">
                            <a:solidFill>
                              <a:srgbClr val="FFFF99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4296" name="Arc 56"/>
          <p:cNvSpPr>
            <a:spLocks/>
          </p:cNvSpPr>
          <p:nvPr/>
        </p:nvSpPr>
        <p:spPr bwMode="auto">
          <a:xfrm flipH="1">
            <a:off x="2808288" y="2427288"/>
            <a:ext cx="879475" cy="720725"/>
          </a:xfrm>
          <a:custGeom>
            <a:avLst/>
            <a:gdLst>
              <a:gd name="G0" fmla="+- 13332 0 0"/>
              <a:gd name="G1" fmla="+- 21600 0 0"/>
              <a:gd name="G2" fmla="+- 21600 0 0"/>
              <a:gd name="T0" fmla="*/ 0 w 26355"/>
              <a:gd name="T1" fmla="*/ 4605 h 21600"/>
              <a:gd name="T2" fmla="*/ 26355 w 26355"/>
              <a:gd name="T3" fmla="*/ 4367 h 21600"/>
              <a:gd name="T4" fmla="*/ 13332 w 26355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355" h="21600" fill="none" extrusionOk="0">
                <a:moveTo>
                  <a:pt x="0" y="4605"/>
                </a:moveTo>
                <a:cubicBezTo>
                  <a:pt x="3803" y="1621"/>
                  <a:pt x="8497" y="-1"/>
                  <a:pt x="13332" y="0"/>
                </a:cubicBezTo>
                <a:cubicBezTo>
                  <a:pt x="18032" y="0"/>
                  <a:pt x="22604" y="1533"/>
                  <a:pt x="26354" y="4367"/>
                </a:cubicBezTo>
              </a:path>
              <a:path w="26355" h="21600" stroke="0" extrusionOk="0">
                <a:moveTo>
                  <a:pt x="0" y="4605"/>
                </a:moveTo>
                <a:cubicBezTo>
                  <a:pt x="3803" y="1621"/>
                  <a:pt x="8497" y="-1"/>
                  <a:pt x="13332" y="0"/>
                </a:cubicBezTo>
                <a:cubicBezTo>
                  <a:pt x="18032" y="0"/>
                  <a:pt x="22604" y="1533"/>
                  <a:pt x="26354" y="4367"/>
                </a:cubicBezTo>
                <a:lnTo>
                  <a:pt x="13332" y="21600"/>
                </a:lnTo>
                <a:close/>
              </a:path>
            </a:pathLst>
          </a:custGeom>
          <a:noFill/>
          <a:ln w="9525">
            <a:solidFill>
              <a:srgbClr val="F4FA0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394297" name="Object 57"/>
          <p:cNvGraphicFramePr>
            <a:graphicFrameLocks noChangeAspect="1"/>
          </p:cNvGraphicFramePr>
          <p:nvPr/>
        </p:nvGraphicFramePr>
        <p:xfrm>
          <a:off x="3143250" y="2466975"/>
          <a:ext cx="1905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405" name="Equation" r:id="rId24" imgW="190440" imgH="215640" progId="Equation.DSMT4">
                  <p:embed/>
                </p:oleObj>
              </mc:Choice>
              <mc:Fallback>
                <p:oleObj name="Equation" r:id="rId24" imgW="190440" imgH="21564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50" y="2466975"/>
                        <a:ext cx="1905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4298" name="Object 58"/>
          <p:cNvGraphicFramePr>
            <a:graphicFrameLocks noChangeAspect="1"/>
          </p:cNvGraphicFramePr>
          <p:nvPr/>
        </p:nvGraphicFramePr>
        <p:xfrm>
          <a:off x="957263" y="5526088"/>
          <a:ext cx="7015162" cy="1331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4406" name="Equation" r:id="rId26" imgW="6502320" imgH="1231560" progId="Equation.DSMT4">
                  <p:embed/>
                </p:oleObj>
              </mc:Choice>
              <mc:Fallback>
                <p:oleObj name="Equation" r:id="rId26" imgW="6502320" imgH="1231560" progId="Equation.DSMT4">
                  <p:embed/>
                  <p:pic>
                    <p:nvPicPr>
                      <p:cNvPr id="0" name="Object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7263" y="5526088"/>
                        <a:ext cx="7015162" cy="1331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8575">
                            <a:solidFill>
                              <a:srgbClr val="FFFF99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94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500"/>
                                        <p:tgtEl>
                                          <p:spTgt spid="394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394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500"/>
                                        <p:tgtEl>
                                          <p:spTgt spid="394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394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394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5" dur="500"/>
                                        <p:tgtEl>
                                          <p:spTgt spid="394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8" dur="500"/>
                                        <p:tgtEl>
                                          <p:spTgt spid="394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3" dur="500"/>
                                        <p:tgtEl>
                                          <p:spTgt spid="394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394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394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394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394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394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394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394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39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394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7" dur="500"/>
                                        <p:tgtEl>
                                          <p:spTgt spid="394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0" dur="500"/>
                                        <p:tgtEl>
                                          <p:spTgt spid="394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5" dur="500"/>
                                        <p:tgtEl>
                                          <p:spTgt spid="394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0" dur="500"/>
                                        <p:tgtEl>
                                          <p:spTgt spid="394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5" dur="500"/>
                                        <p:tgtEl>
                                          <p:spTgt spid="394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0" dur="500"/>
                                        <p:tgtEl>
                                          <p:spTgt spid="394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95" dur="500"/>
                                        <p:tgtEl>
                                          <p:spTgt spid="394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0" dur="500"/>
                                        <p:tgtEl>
                                          <p:spTgt spid="394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5" dur="500"/>
                                        <p:tgtEl>
                                          <p:spTgt spid="394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0" dur="500"/>
                                        <p:tgtEl>
                                          <p:spTgt spid="394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5" dur="500"/>
                                        <p:tgtEl>
                                          <p:spTgt spid="394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4244" grpId="0" animBg="1"/>
      <p:bldP spid="394245" grpId="0" animBg="1"/>
      <p:bldP spid="394246" grpId="0"/>
      <p:bldP spid="394247" grpId="0" animBg="1"/>
      <p:bldP spid="394248" grpId="0" animBg="1"/>
      <p:bldP spid="394254" grpId="0" animBg="1"/>
      <p:bldP spid="394255" grpId="0" animBg="1"/>
      <p:bldP spid="394257" grpId="0"/>
      <p:bldP spid="394258" grpId="0"/>
      <p:bldP spid="394260" grpId="0" animBg="1"/>
      <p:bldP spid="394263" grpId="0" animBg="1"/>
      <p:bldP spid="394268" grpId="0" animBg="1"/>
      <p:bldP spid="394269" grpId="0" animBg="1"/>
      <p:bldP spid="394270" grpId="0" animBg="1"/>
      <p:bldP spid="394281" grpId="0"/>
      <p:bldP spid="394282" grpId="0"/>
      <p:bldP spid="394296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602" name="Rectangle 178"/>
          <p:cNvSpPr>
            <a:spLocks noChangeArrowheads="1"/>
          </p:cNvSpPr>
          <p:nvPr/>
        </p:nvSpPr>
        <p:spPr bwMode="auto">
          <a:xfrm>
            <a:off x="250825" y="2276475"/>
            <a:ext cx="7129463" cy="417671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8742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27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8742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2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3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3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3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3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3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3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3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3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3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3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4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4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4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4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4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4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4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4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4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4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5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5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5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5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5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5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5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5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5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5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6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6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6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6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6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6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6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6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6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6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7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7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7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7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7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7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7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7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7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79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7480" name="Rectangle 56"/>
          <p:cNvSpPr>
            <a:spLocks noChangeArrowheads="1"/>
          </p:cNvSpPr>
          <p:nvPr/>
        </p:nvSpPr>
        <p:spPr bwMode="auto">
          <a:xfrm>
            <a:off x="179388" y="549275"/>
            <a:ext cx="532923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3. Molekuly – stavba a spektrum</a:t>
            </a:r>
          </a:p>
        </p:txBody>
      </p:sp>
      <p:graphicFrame>
        <p:nvGraphicFramePr>
          <p:cNvPr id="487481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7619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7482" name="Rectangle 58"/>
          <p:cNvSpPr>
            <a:spLocks noChangeArrowheads="1"/>
          </p:cNvSpPr>
          <p:nvPr/>
        </p:nvSpPr>
        <p:spPr bwMode="auto">
          <a:xfrm>
            <a:off x="179388" y="9810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3. 1. Stavba molekul</a:t>
            </a:r>
          </a:p>
        </p:txBody>
      </p:sp>
      <p:sp>
        <p:nvSpPr>
          <p:cNvPr id="487483" name="Rectangle 59"/>
          <p:cNvSpPr>
            <a:spLocks noChangeArrowheads="1"/>
          </p:cNvSpPr>
          <p:nvPr/>
        </p:nvSpPr>
        <p:spPr bwMode="auto">
          <a:xfrm>
            <a:off x="179388" y="1484313"/>
            <a:ext cx="86042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etén: H</a:t>
            </a:r>
            <a:r>
              <a:rPr lang="cs-CZ" altLang="cs-CZ" sz="1600" baseline="-25000"/>
              <a:t>2</a:t>
            </a:r>
            <a:r>
              <a:rPr lang="cs-CZ" altLang="cs-CZ" sz="1600"/>
              <a:t>C=CH</a:t>
            </a:r>
            <a:r>
              <a:rPr lang="cs-CZ" altLang="cs-CZ" sz="1600" baseline="-25000"/>
              <a:t>2</a:t>
            </a:r>
            <a:r>
              <a:rPr lang="cs-CZ" altLang="cs-CZ" sz="1600"/>
              <a:t>: příklad </a:t>
            </a:r>
            <a:r>
              <a:rPr lang="cs-CZ" altLang="cs-CZ" sz="1600" i="1"/>
              <a:t>sp</a:t>
            </a:r>
            <a:r>
              <a:rPr lang="cs-CZ" altLang="cs-CZ" sz="1600" baseline="30000"/>
              <a:t>2</a:t>
            </a:r>
            <a:r>
              <a:rPr lang="cs-CZ" altLang="cs-CZ" sz="1600"/>
              <a:t> hybridizace a ukázka vzniku vazby </a:t>
            </a:r>
            <a:r>
              <a:rPr lang="el-GR" altLang="cs-CZ" sz="1600" i="1">
                <a:cs typeface="Arial" charset="0"/>
              </a:rPr>
              <a:t>π</a:t>
            </a:r>
          </a:p>
        </p:txBody>
      </p:sp>
      <p:grpSp>
        <p:nvGrpSpPr>
          <p:cNvPr id="487553" name="Group 129"/>
          <p:cNvGrpSpPr>
            <a:grpSpLocks/>
          </p:cNvGrpSpPr>
          <p:nvPr/>
        </p:nvGrpSpPr>
        <p:grpSpPr bwMode="auto">
          <a:xfrm>
            <a:off x="957263" y="3041650"/>
            <a:ext cx="1643062" cy="2635250"/>
            <a:chOff x="566" y="1906"/>
            <a:chExt cx="1035" cy="1660"/>
          </a:xfrm>
        </p:grpSpPr>
        <p:grpSp>
          <p:nvGrpSpPr>
            <p:cNvPr id="487552" name="Group 128"/>
            <p:cNvGrpSpPr>
              <a:grpSpLocks/>
            </p:cNvGrpSpPr>
            <p:nvPr/>
          </p:nvGrpSpPr>
          <p:grpSpPr bwMode="auto">
            <a:xfrm>
              <a:off x="566" y="2789"/>
              <a:ext cx="1035" cy="777"/>
              <a:chOff x="1050" y="2835"/>
              <a:chExt cx="1035" cy="777"/>
            </a:xfrm>
          </p:grpSpPr>
          <p:grpSp>
            <p:nvGrpSpPr>
              <p:cNvPr id="487525" name="Group 101"/>
              <p:cNvGrpSpPr>
                <a:grpSpLocks/>
              </p:cNvGrpSpPr>
              <p:nvPr/>
            </p:nvGrpSpPr>
            <p:grpSpPr bwMode="auto">
              <a:xfrm rot="13593071" flipH="1">
                <a:off x="1453" y="2636"/>
                <a:ext cx="434" cy="831"/>
                <a:chOff x="4240" y="979"/>
                <a:chExt cx="1077" cy="1910"/>
              </a:xfrm>
            </p:grpSpPr>
            <p:sp>
              <p:nvSpPr>
                <p:cNvPr id="487526" name="Arc 102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7527" name="Freeform 103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sp>
            <p:nvSpPr>
              <p:cNvPr id="487531" name="Oval 107"/>
              <p:cNvSpPr>
                <a:spLocks noChangeArrowheads="1"/>
              </p:cNvSpPr>
              <p:nvPr/>
            </p:nvSpPr>
            <p:spPr bwMode="auto">
              <a:xfrm rot="13715510" flipH="1" flipV="1">
                <a:off x="1057" y="3106"/>
                <a:ext cx="499" cy="514"/>
              </a:xfrm>
              <a:prstGeom prst="ellipse">
                <a:avLst/>
              </a:prstGeom>
              <a:gradFill rotWithShape="1">
                <a:gsLst>
                  <a:gs pos="0">
                    <a:srgbClr val="FF0000">
                      <a:gamma/>
                      <a:shade val="46275"/>
                      <a:invGamma/>
                      <a:alpha val="11000"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87551" name="Group 127"/>
            <p:cNvGrpSpPr>
              <a:grpSpLocks/>
            </p:cNvGrpSpPr>
            <p:nvPr/>
          </p:nvGrpSpPr>
          <p:grpSpPr bwMode="auto">
            <a:xfrm>
              <a:off x="567" y="1906"/>
              <a:ext cx="1034" cy="778"/>
              <a:chOff x="1050" y="1932"/>
              <a:chExt cx="1034" cy="778"/>
            </a:xfrm>
          </p:grpSpPr>
          <p:grpSp>
            <p:nvGrpSpPr>
              <p:cNvPr id="487544" name="Group 120"/>
              <p:cNvGrpSpPr>
                <a:grpSpLocks/>
              </p:cNvGrpSpPr>
              <p:nvPr/>
            </p:nvGrpSpPr>
            <p:grpSpPr bwMode="auto">
              <a:xfrm rot="-13593071" flipH="1" flipV="1">
                <a:off x="1452" y="2077"/>
                <a:ext cx="434" cy="831"/>
                <a:chOff x="4240" y="979"/>
                <a:chExt cx="1077" cy="1910"/>
              </a:xfrm>
            </p:grpSpPr>
            <p:sp>
              <p:nvSpPr>
                <p:cNvPr id="487545" name="Arc 121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7546" name="Freeform 122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sp>
            <p:nvSpPr>
              <p:cNvPr id="487550" name="Oval 126"/>
              <p:cNvSpPr>
                <a:spLocks noChangeArrowheads="1"/>
              </p:cNvSpPr>
              <p:nvPr/>
            </p:nvSpPr>
            <p:spPr bwMode="auto">
              <a:xfrm rot="7884490" flipH="1">
                <a:off x="1057" y="1925"/>
                <a:ext cx="499" cy="514"/>
              </a:xfrm>
              <a:prstGeom prst="ellipse">
                <a:avLst/>
              </a:prstGeom>
              <a:gradFill rotWithShape="1">
                <a:gsLst>
                  <a:gs pos="0">
                    <a:srgbClr val="FF0000">
                      <a:gamma/>
                      <a:shade val="46275"/>
                      <a:invGamma/>
                      <a:alpha val="11000"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</p:grpSp>
      <p:grpSp>
        <p:nvGrpSpPr>
          <p:cNvPr id="487554" name="Group 130"/>
          <p:cNvGrpSpPr>
            <a:grpSpLocks/>
          </p:cNvGrpSpPr>
          <p:nvPr/>
        </p:nvGrpSpPr>
        <p:grpSpPr bwMode="auto">
          <a:xfrm flipH="1">
            <a:off x="4845050" y="3051175"/>
            <a:ext cx="1643063" cy="2635250"/>
            <a:chOff x="566" y="1906"/>
            <a:chExt cx="1035" cy="1660"/>
          </a:xfrm>
        </p:grpSpPr>
        <p:grpSp>
          <p:nvGrpSpPr>
            <p:cNvPr id="487555" name="Group 131"/>
            <p:cNvGrpSpPr>
              <a:grpSpLocks/>
            </p:cNvGrpSpPr>
            <p:nvPr/>
          </p:nvGrpSpPr>
          <p:grpSpPr bwMode="auto">
            <a:xfrm>
              <a:off x="566" y="2789"/>
              <a:ext cx="1035" cy="777"/>
              <a:chOff x="1050" y="2835"/>
              <a:chExt cx="1035" cy="777"/>
            </a:xfrm>
          </p:grpSpPr>
          <p:grpSp>
            <p:nvGrpSpPr>
              <p:cNvPr id="487556" name="Group 132"/>
              <p:cNvGrpSpPr>
                <a:grpSpLocks/>
              </p:cNvGrpSpPr>
              <p:nvPr/>
            </p:nvGrpSpPr>
            <p:grpSpPr bwMode="auto">
              <a:xfrm rot="13593071" flipH="1">
                <a:off x="1453" y="2636"/>
                <a:ext cx="434" cy="831"/>
                <a:chOff x="4240" y="979"/>
                <a:chExt cx="1077" cy="1910"/>
              </a:xfrm>
            </p:grpSpPr>
            <p:sp>
              <p:nvSpPr>
                <p:cNvPr id="487557" name="Arc 133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7558" name="Freeform 134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sp>
            <p:nvSpPr>
              <p:cNvPr id="487559" name="Oval 135"/>
              <p:cNvSpPr>
                <a:spLocks noChangeArrowheads="1"/>
              </p:cNvSpPr>
              <p:nvPr/>
            </p:nvSpPr>
            <p:spPr bwMode="auto">
              <a:xfrm rot="13715510" flipH="1" flipV="1">
                <a:off x="1057" y="3106"/>
                <a:ext cx="499" cy="514"/>
              </a:xfrm>
              <a:prstGeom prst="ellipse">
                <a:avLst/>
              </a:prstGeom>
              <a:gradFill rotWithShape="1">
                <a:gsLst>
                  <a:gs pos="0">
                    <a:srgbClr val="FF0000">
                      <a:gamma/>
                      <a:shade val="46275"/>
                      <a:invGamma/>
                      <a:alpha val="11000"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87560" name="Group 136"/>
            <p:cNvGrpSpPr>
              <a:grpSpLocks/>
            </p:cNvGrpSpPr>
            <p:nvPr/>
          </p:nvGrpSpPr>
          <p:grpSpPr bwMode="auto">
            <a:xfrm>
              <a:off x="567" y="1906"/>
              <a:ext cx="1034" cy="778"/>
              <a:chOff x="1050" y="1932"/>
              <a:chExt cx="1034" cy="778"/>
            </a:xfrm>
          </p:grpSpPr>
          <p:grpSp>
            <p:nvGrpSpPr>
              <p:cNvPr id="487561" name="Group 137"/>
              <p:cNvGrpSpPr>
                <a:grpSpLocks/>
              </p:cNvGrpSpPr>
              <p:nvPr/>
            </p:nvGrpSpPr>
            <p:grpSpPr bwMode="auto">
              <a:xfrm rot="-13593071" flipH="1" flipV="1">
                <a:off x="1452" y="2077"/>
                <a:ext cx="434" cy="831"/>
                <a:chOff x="4240" y="979"/>
                <a:chExt cx="1077" cy="1910"/>
              </a:xfrm>
            </p:grpSpPr>
            <p:sp>
              <p:nvSpPr>
                <p:cNvPr id="487562" name="Arc 138"/>
                <p:cNvSpPr>
                  <a:spLocks/>
                </p:cNvSpPr>
                <p:nvPr/>
              </p:nvSpPr>
              <p:spPr bwMode="auto">
                <a:xfrm>
                  <a:off x="4242" y="979"/>
                  <a:ext cx="1070" cy="523"/>
                </a:xfrm>
                <a:custGeom>
                  <a:avLst/>
                  <a:gdLst>
                    <a:gd name="G0" fmla="+- 21600 0 0"/>
                    <a:gd name="G1" fmla="+- 21600 0 0"/>
                    <a:gd name="G2" fmla="+- 21600 0 0"/>
                    <a:gd name="T0" fmla="*/ 3 w 43200"/>
                    <a:gd name="T1" fmla="*/ 21976 h 21976"/>
                    <a:gd name="T2" fmla="*/ 43200 w 43200"/>
                    <a:gd name="T3" fmla="*/ 21600 h 21976"/>
                    <a:gd name="T4" fmla="*/ 21600 w 43200"/>
                    <a:gd name="T5" fmla="*/ 21600 h 219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3200" h="21976" fill="none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</a:path>
                    <a:path w="43200" h="21976" stroke="0" extrusionOk="0">
                      <a:moveTo>
                        <a:pt x="3" y="21975"/>
                      </a:moveTo>
                      <a:cubicBezTo>
                        <a:pt x="1" y="21850"/>
                        <a:pt x="0" y="21725"/>
                        <a:pt x="0" y="21600"/>
                      </a:cubicBezTo>
                      <a:cubicBezTo>
                        <a:pt x="0" y="9670"/>
                        <a:pt x="9670" y="0"/>
                        <a:pt x="21600" y="0"/>
                      </a:cubicBezTo>
                      <a:cubicBezTo>
                        <a:pt x="33529" y="-1"/>
                        <a:pt x="43199" y="9670"/>
                        <a:pt x="43200" y="21599"/>
                      </a:cubicBezTo>
                      <a:lnTo>
                        <a:pt x="21600" y="2160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  <p:sp>
              <p:nvSpPr>
                <p:cNvPr id="487563" name="Freeform 139"/>
                <p:cNvSpPr>
                  <a:spLocks/>
                </p:cNvSpPr>
                <p:nvPr/>
              </p:nvSpPr>
              <p:spPr bwMode="auto">
                <a:xfrm>
                  <a:off x="4240" y="1491"/>
                  <a:ext cx="1077" cy="1398"/>
                </a:xfrm>
                <a:custGeom>
                  <a:avLst/>
                  <a:gdLst>
                    <a:gd name="T0" fmla="*/ 0 w 1368"/>
                    <a:gd name="T1" fmla="*/ 0 h 1872"/>
                    <a:gd name="T2" fmla="*/ 1368 w 1368"/>
                    <a:gd name="T3" fmla="*/ 0 h 1872"/>
                    <a:gd name="T4" fmla="*/ 741 w 1368"/>
                    <a:gd name="T5" fmla="*/ 1872 h 1872"/>
                    <a:gd name="T6" fmla="*/ 0 w 1368"/>
                    <a:gd name="T7" fmla="*/ 0 h 18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8" h="1872">
                      <a:moveTo>
                        <a:pt x="0" y="0"/>
                      </a:moveTo>
                      <a:lnTo>
                        <a:pt x="1368" y="0"/>
                      </a:lnTo>
                      <a:lnTo>
                        <a:pt x="741" y="18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cs-CZ"/>
                </a:p>
              </p:txBody>
            </p:sp>
          </p:grpSp>
          <p:sp>
            <p:nvSpPr>
              <p:cNvPr id="487564" name="Oval 140"/>
              <p:cNvSpPr>
                <a:spLocks noChangeArrowheads="1"/>
              </p:cNvSpPr>
              <p:nvPr/>
            </p:nvSpPr>
            <p:spPr bwMode="auto">
              <a:xfrm rot="7884490" flipH="1">
                <a:off x="1057" y="1925"/>
                <a:ext cx="499" cy="514"/>
              </a:xfrm>
              <a:prstGeom prst="ellipse">
                <a:avLst/>
              </a:prstGeom>
              <a:gradFill rotWithShape="1">
                <a:gsLst>
                  <a:gs pos="0">
                    <a:srgbClr val="FF0000">
                      <a:gamma/>
                      <a:shade val="46275"/>
                      <a:invGamma/>
                      <a:alpha val="11000"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 w="9525">
                <a:solidFill>
                  <a:srgbClr val="FFFF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</p:grpSp>
      <p:grpSp>
        <p:nvGrpSpPr>
          <p:cNvPr id="487565" name="Group 141"/>
          <p:cNvGrpSpPr>
            <a:grpSpLocks/>
          </p:cNvGrpSpPr>
          <p:nvPr/>
        </p:nvGrpSpPr>
        <p:grpSpPr bwMode="auto">
          <a:xfrm rot="-5277561">
            <a:off x="3940175" y="3613151"/>
            <a:ext cx="612775" cy="1511300"/>
            <a:chOff x="4240" y="979"/>
            <a:chExt cx="1077" cy="1910"/>
          </a:xfrm>
        </p:grpSpPr>
        <p:sp>
          <p:nvSpPr>
            <p:cNvPr id="487566" name="Arc 142"/>
            <p:cNvSpPr>
              <a:spLocks/>
            </p:cNvSpPr>
            <p:nvPr/>
          </p:nvSpPr>
          <p:spPr bwMode="auto">
            <a:xfrm>
              <a:off x="4242" y="979"/>
              <a:ext cx="1070" cy="523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 w 43200"/>
                <a:gd name="T1" fmla="*/ 21976 h 21976"/>
                <a:gd name="T2" fmla="*/ 43200 w 43200"/>
                <a:gd name="T3" fmla="*/ 21600 h 21976"/>
                <a:gd name="T4" fmla="*/ 21600 w 43200"/>
                <a:gd name="T5" fmla="*/ 21600 h 21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976" fill="none" extrusionOk="0">
                  <a:moveTo>
                    <a:pt x="3" y="21975"/>
                  </a:moveTo>
                  <a:cubicBezTo>
                    <a:pt x="1" y="21850"/>
                    <a:pt x="0" y="217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</a:path>
                <a:path w="43200" h="21976" stroke="0" extrusionOk="0">
                  <a:moveTo>
                    <a:pt x="3" y="21975"/>
                  </a:moveTo>
                  <a:cubicBezTo>
                    <a:pt x="1" y="21850"/>
                    <a:pt x="0" y="217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  <a:lnTo>
                    <a:pt x="21600" y="21600"/>
                  </a:lnTo>
                  <a:close/>
                </a:path>
              </a:pathLst>
            </a:custGeom>
            <a:gradFill rotWithShape="1">
              <a:gsLst>
                <a:gs pos="0">
                  <a:srgbClr val="FFFF00">
                    <a:gamma/>
                    <a:shade val="46275"/>
                    <a:invGamma/>
                  </a:srgbClr>
                </a:gs>
                <a:gs pos="100000">
                  <a:srgbClr val="FFFF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7567" name="Freeform 143"/>
            <p:cNvSpPr>
              <a:spLocks/>
            </p:cNvSpPr>
            <p:nvPr/>
          </p:nvSpPr>
          <p:spPr bwMode="auto">
            <a:xfrm>
              <a:off x="4240" y="1491"/>
              <a:ext cx="1077" cy="1398"/>
            </a:xfrm>
            <a:custGeom>
              <a:avLst/>
              <a:gdLst>
                <a:gd name="T0" fmla="*/ 0 w 1368"/>
                <a:gd name="T1" fmla="*/ 0 h 1872"/>
                <a:gd name="T2" fmla="*/ 1368 w 1368"/>
                <a:gd name="T3" fmla="*/ 0 h 1872"/>
                <a:gd name="T4" fmla="*/ 741 w 1368"/>
                <a:gd name="T5" fmla="*/ 1872 h 1872"/>
                <a:gd name="T6" fmla="*/ 0 w 1368"/>
                <a:gd name="T7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8" h="1872">
                  <a:moveTo>
                    <a:pt x="0" y="0"/>
                  </a:moveTo>
                  <a:lnTo>
                    <a:pt x="1368" y="0"/>
                  </a:lnTo>
                  <a:lnTo>
                    <a:pt x="741" y="187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00">
                    <a:gamma/>
                    <a:shade val="46275"/>
                    <a:invGamma/>
                  </a:srgbClr>
                </a:gs>
                <a:gs pos="100000">
                  <a:srgbClr val="FFFF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grpSp>
        <p:nvGrpSpPr>
          <p:cNvPr id="487568" name="Group 144"/>
          <p:cNvGrpSpPr>
            <a:grpSpLocks/>
          </p:cNvGrpSpPr>
          <p:nvPr/>
        </p:nvGrpSpPr>
        <p:grpSpPr bwMode="auto">
          <a:xfrm rot="5277561" flipH="1">
            <a:off x="2842419" y="3642519"/>
            <a:ext cx="612775" cy="1439863"/>
            <a:chOff x="4240" y="979"/>
            <a:chExt cx="1077" cy="1910"/>
          </a:xfrm>
        </p:grpSpPr>
        <p:sp>
          <p:nvSpPr>
            <p:cNvPr id="487569" name="Arc 145"/>
            <p:cNvSpPr>
              <a:spLocks/>
            </p:cNvSpPr>
            <p:nvPr/>
          </p:nvSpPr>
          <p:spPr bwMode="auto">
            <a:xfrm>
              <a:off x="4242" y="979"/>
              <a:ext cx="1070" cy="523"/>
            </a:xfrm>
            <a:custGeom>
              <a:avLst/>
              <a:gdLst>
                <a:gd name="G0" fmla="+- 21600 0 0"/>
                <a:gd name="G1" fmla="+- 21600 0 0"/>
                <a:gd name="G2" fmla="+- 21600 0 0"/>
                <a:gd name="T0" fmla="*/ 3 w 43200"/>
                <a:gd name="T1" fmla="*/ 21976 h 21976"/>
                <a:gd name="T2" fmla="*/ 43200 w 43200"/>
                <a:gd name="T3" fmla="*/ 21600 h 21976"/>
                <a:gd name="T4" fmla="*/ 21600 w 43200"/>
                <a:gd name="T5" fmla="*/ 21600 h 21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00" h="21976" fill="none" extrusionOk="0">
                  <a:moveTo>
                    <a:pt x="3" y="21975"/>
                  </a:moveTo>
                  <a:cubicBezTo>
                    <a:pt x="1" y="21850"/>
                    <a:pt x="0" y="217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</a:path>
                <a:path w="43200" h="21976" stroke="0" extrusionOk="0">
                  <a:moveTo>
                    <a:pt x="3" y="21975"/>
                  </a:moveTo>
                  <a:cubicBezTo>
                    <a:pt x="1" y="21850"/>
                    <a:pt x="0" y="2172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-1"/>
                    <a:pt x="43199" y="9670"/>
                    <a:pt x="43200" y="21599"/>
                  </a:cubicBezTo>
                  <a:lnTo>
                    <a:pt x="21600" y="21600"/>
                  </a:lnTo>
                  <a:close/>
                </a:path>
              </a:pathLst>
            </a:custGeom>
            <a:gradFill rotWithShape="1">
              <a:gsLst>
                <a:gs pos="0">
                  <a:srgbClr val="FFFF00">
                    <a:gamma/>
                    <a:shade val="46275"/>
                    <a:invGamma/>
                  </a:srgbClr>
                </a:gs>
                <a:gs pos="100000">
                  <a:srgbClr val="FFFF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7570" name="Freeform 146"/>
            <p:cNvSpPr>
              <a:spLocks/>
            </p:cNvSpPr>
            <p:nvPr/>
          </p:nvSpPr>
          <p:spPr bwMode="auto">
            <a:xfrm>
              <a:off x="4240" y="1491"/>
              <a:ext cx="1077" cy="1398"/>
            </a:xfrm>
            <a:custGeom>
              <a:avLst/>
              <a:gdLst>
                <a:gd name="T0" fmla="*/ 0 w 1368"/>
                <a:gd name="T1" fmla="*/ 0 h 1872"/>
                <a:gd name="T2" fmla="*/ 1368 w 1368"/>
                <a:gd name="T3" fmla="*/ 0 h 1872"/>
                <a:gd name="T4" fmla="*/ 741 w 1368"/>
                <a:gd name="T5" fmla="*/ 1872 h 1872"/>
                <a:gd name="T6" fmla="*/ 0 w 1368"/>
                <a:gd name="T7" fmla="*/ 0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8" h="1872">
                  <a:moveTo>
                    <a:pt x="0" y="0"/>
                  </a:moveTo>
                  <a:lnTo>
                    <a:pt x="1368" y="0"/>
                  </a:lnTo>
                  <a:lnTo>
                    <a:pt x="741" y="187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00">
                    <a:gamma/>
                    <a:shade val="46275"/>
                    <a:invGamma/>
                  </a:srgbClr>
                </a:gs>
                <a:gs pos="100000">
                  <a:srgbClr val="FFFF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grpSp>
        <p:nvGrpSpPr>
          <p:cNvPr id="487577" name="Group 153"/>
          <p:cNvGrpSpPr>
            <a:grpSpLocks/>
          </p:cNvGrpSpPr>
          <p:nvPr/>
        </p:nvGrpSpPr>
        <p:grpSpPr bwMode="auto">
          <a:xfrm>
            <a:off x="2152650" y="3146425"/>
            <a:ext cx="576263" cy="2436813"/>
            <a:chOff x="1356" y="1982"/>
            <a:chExt cx="363" cy="1535"/>
          </a:xfrm>
        </p:grpSpPr>
        <p:grpSp>
          <p:nvGrpSpPr>
            <p:cNvPr id="487571" name="Group 147"/>
            <p:cNvGrpSpPr>
              <a:grpSpLocks/>
            </p:cNvGrpSpPr>
            <p:nvPr/>
          </p:nvGrpSpPr>
          <p:grpSpPr bwMode="auto">
            <a:xfrm rot="21477561" flipH="1">
              <a:off x="1356" y="1982"/>
              <a:ext cx="363" cy="771"/>
              <a:chOff x="4240" y="979"/>
              <a:chExt cx="1077" cy="1910"/>
            </a:xfrm>
          </p:grpSpPr>
          <p:sp>
            <p:nvSpPr>
              <p:cNvPr id="487572" name="Arc 148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46275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AFD87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573" name="Freeform 149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46275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AFD87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7574" name="Group 150"/>
            <p:cNvGrpSpPr>
              <a:grpSpLocks/>
            </p:cNvGrpSpPr>
            <p:nvPr/>
          </p:nvGrpSpPr>
          <p:grpSpPr bwMode="auto">
            <a:xfrm rot="122439" flipH="1" flipV="1">
              <a:off x="1356" y="2746"/>
              <a:ext cx="363" cy="771"/>
              <a:chOff x="4240" y="979"/>
              <a:chExt cx="1077" cy="1910"/>
            </a:xfrm>
          </p:grpSpPr>
          <p:sp>
            <p:nvSpPr>
              <p:cNvPr id="487575" name="Arc 151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46275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AFD87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576" name="Freeform 152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46275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AFD87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</p:grpSp>
      <p:grpSp>
        <p:nvGrpSpPr>
          <p:cNvPr id="487578" name="Group 154"/>
          <p:cNvGrpSpPr>
            <a:grpSpLocks/>
          </p:cNvGrpSpPr>
          <p:nvPr/>
        </p:nvGrpSpPr>
        <p:grpSpPr bwMode="auto">
          <a:xfrm>
            <a:off x="4721225" y="3148013"/>
            <a:ext cx="576263" cy="2436812"/>
            <a:chOff x="1356" y="1982"/>
            <a:chExt cx="363" cy="1535"/>
          </a:xfrm>
        </p:grpSpPr>
        <p:grpSp>
          <p:nvGrpSpPr>
            <p:cNvPr id="487579" name="Group 155"/>
            <p:cNvGrpSpPr>
              <a:grpSpLocks/>
            </p:cNvGrpSpPr>
            <p:nvPr/>
          </p:nvGrpSpPr>
          <p:grpSpPr bwMode="auto">
            <a:xfrm rot="21477561" flipH="1">
              <a:off x="1356" y="1982"/>
              <a:ext cx="363" cy="771"/>
              <a:chOff x="4240" y="979"/>
              <a:chExt cx="1077" cy="1910"/>
            </a:xfrm>
          </p:grpSpPr>
          <p:sp>
            <p:nvSpPr>
              <p:cNvPr id="487580" name="Arc 156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46275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AFD87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581" name="Freeform 157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46275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AFD87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  <p:grpSp>
          <p:nvGrpSpPr>
            <p:cNvPr id="487582" name="Group 158"/>
            <p:cNvGrpSpPr>
              <a:grpSpLocks/>
            </p:cNvGrpSpPr>
            <p:nvPr/>
          </p:nvGrpSpPr>
          <p:grpSpPr bwMode="auto">
            <a:xfrm rot="122439" flipH="1" flipV="1">
              <a:off x="1356" y="2746"/>
              <a:ext cx="363" cy="771"/>
              <a:chOff x="4240" y="979"/>
              <a:chExt cx="1077" cy="1910"/>
            </a:xfrm>
          </p:grpSpPr>
          <p:sp>
            <p:nvSpPr>
              <p:cNvPr id="487583" name="Arc 159"/>
              <p:cNvSpPr>
                <a:spLocks/>
              </p:cNvSpPr>
              <p:nvPr/>
            </p:nvSpPr>
            <p:spPr bwMode="auto">
              <a:xfrm>
                <a:off x="4242" y="979"/>
                <a:ext cx="1070" cy="523"/>
              </a:xfrm>
              <a:custGeom>
                <a:avLst/>
                <a:gdLst>
                  <a:gd name="G0" fmla="+- 21600 0 0"/>
                  <a:gd name="G1" fmla="+- 21600 0 0"/>
                  <a:gd name="G2" fmla="+- 21600 0 0"/>
                  <a:gd name="T0" fmla="*/ 3 w 43200"/>
                  <a:gd name="T1" fmla="*/ 21976 h 21976"/>
                  <a:gd name="T2" fmla="*/ 43200 w 43200"/>
                  <a:gd name="T3" fmla="*/ 21600 h 21976"/>
                  <a:gd name="T4" fmla="*/ 21600 w 43200"/>
                  <a:gd name="T5" fmla="*/ 21600 h 21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200" h="21976" fill="none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</a:path>
                  <a:path w="43200" h="21976" stroke="0" extrusionOk="0">
                    <a:moveTo>
                      <a:pt x="3" y="21975"/>
                    </a:moveTo>
                    <a:cubicBezTo>
                      <a:pt x="1" y="21850"/>
                      <a:pt x="0" y="21725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-1"/>
                      <a:pt x="43199" y="9670"/>
                      <a:pt x="43200" y="21599"/>
                    </a:cubicBezTo>
                    <a:lnTo>
                      <a:pt x="21600" y="216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46275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AFD87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  <p:sp>
            <p:nvSpPr>
              <p:cNvPr id="487584" name="Freeform 160"/>
              <p:cNvSpPr>
                <a:spLocks/>
              </p:cNvSpPr>
              <p:nvPr/>
            </p:nvSpPr>
            <p:spPr bwMode="auto">
              <a:xfrm>
                <a:off x="4240" y="1491"/>
                <a:ext cx="1077" cy="1398"/>
              </a:xfrm>
              <a:custGeom>
                <a:avLst/>
                <a:gdLst>
                  <a:gd name="T0" fmla="*/ 0 w 1368"/>
                  <a:gd name="T1" fmla="*/ 0 h 1872"/>
                  <a:gd name="T2" fmla="*/ 1368 w 1368"/>
                  <a:gd name="T3" fmla="*/ 0 h 1872"/>
                  <a:gd name="T4" fmla="*/ 741 w 1368"/>
                  <a:gd name="T5" fmla="*/ 1872 h 1872"/>
                  <a:gd name="T6" fmla="*/ 0 w 1368"/>
                  <a:gd name="T7" fmla="*/ 0 h 1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8" h="1872">
                    <a:moveTo>
                      <a:pt x="0" y="0"/>
                    </a:moveTo>
                    <a:lnTo>
                      <a:pt x="1368" y="0"/>
                    </a:lnTo>
                    <a:lnTo>
                      <a:pt x="741" y="1872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2">
                      <a:gamma/>
                      <a:shade val="46275"/>
                      <a:invGamma/>
                    </a:schemeClr>
                  </a:gs>
                  <a:gs pos="100000">
                    <a:schemeClr val="accent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FAFD87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cs-CZ"/>
              </a:p>
            </p:txBody>
          </p:sp>
        </p:grpSp>
      </p:grpSp>
      <p:grpSp>
        <p:nvGrpSpPr>
          <p:cNvPr id="487603" name="Group 179"/>
          <p:cNvGrpSpPr>
            <a:grpSpLocks/>
          </p:cNvGrpSpPr>
          <p:nvPr/>
        </p:nvGrpSpPr>
        <p:grpSpPr bwMode="auto">
          <a:xfrm>
            <a:off x="2124075" y="2924175"/>
            <a:ext cx="3190875" cy="695325"/>
            <a:chOff x="1338" y="1842"/>
            <a:chExt cx="2010" cy="438"/>
          </a:xfrm>
        </p:grpSpPr>
        <p:sp>
          <p:nvSpPr>
            <p:cNvPr id="487587" name="Oval 163"/>
            <p:cNvSpPr>
              <a:spLocks noChangeArrowheads="1"/>
            </p:cNvSpPr>
            <p:nvPr/>
          </p:nvSpPr>
          <p:spPr bwMode="auto">
            <a:xfrm>
              <a:off x="1338" y="1842"/>
              <a:ext cx="2010" cy="4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50000">
                  <a:srgbClr val="FFFF00">
                    <a:gamma/>
                    <a:shade val="46275"/>
                    <a:invGamma/>
                  </a:srgbClr>
                </a:gs>
                <a:gs pos="100000">
                  <a:srgbClr val="FFFF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7588" name="Oval 164"/>
            <p:cNvSpPr>
              <a:spLocks noChangeArrowheads="1"/>
            </p:cNvSpPr>
            <p:nvPr/>
          </p:nvSpPr>
          <p:spPr bwMode="auto">
            <a:xfrm>
              <a:off x="1765" y="1978"/>
              <a:ext cx="1084" cy="14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grpSp>
        <p:nvGrpSpPr>
          <p:cNvPr id="487604" name="Group 180"/>
          <p:cNvGrpSpPr>
            <a:grpSpLocks/>
          </p:cNvGrpSpPr>
          <p:nvPr/>
        </p:nvGrpSpPr>
        <p:grpSpPr bwMode="auto">
          <a:xfrm>
            <a:off x="2124075" y="5084763"/>
            <a:ext cx="3190875" cy="695325"/>
            <a:chOff x="1338" y="3203"/>
            <a:chExt cx="2010" cy="438"/>
          </a:xfrm>
        </p:grpSpPr>
        <p:sp>
          <p:nvSpPr>
            <p:cNvPr id="487600" name="Oval 176"/>
            <p:cNvSpPr>
              <a:spLocks noChangeArrowheads="1"/>
            </p:cNvSpPr>
            <p:nvPr/>
          </p:nvSpPr>
          <p:spPr bwMode="auto">
            <a:xfrm>
              <a:off x="1338" y="3203"/>
              <a:ext cx="2010" cy="438"/>
            </a:xfrm>
            <a:prstGeom prst="ellipse">
              <a:avLst/>
            </a:prstGeom>
            <a:gradFill rotWithShape="1">
              <a:gsLst>
                <a:gs pos="0">
                  <a:srgbClr val="FFFF00"/>
                </a:gs>
                <a:gs pos="50000">
                  <a:srgbClr val="FFFF00">
                    <a:gamma/>
                    <a:shade val="46275"/>
                    <a:invGamma/>
                  </a:srgbClr>
                </a:gs>
                <a:gs pos="100000">
                  <a:srgbClr val="FFFF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  <p:sp>
          <p:nvSpPr>
            <p:cNvPr id="487601" name="Oval 177"/>
            <p:cNvSpPr>
              <a:spLocks noChangeArrowheads="1"/>
            </p:cNvSpPr>
            <p:nvPr/>
          </p:nvSpPr>
          <p:spPr bwMode="auto">
            <a:xfrm>
              <a:off x="1765" y="3339"/>
              <a:ext cx="1084" cy="14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cs-CZ"/>
            </a:p>
          </p:txBody>
        </p:sp>
      </p:grpSp>
      <p:sp>
        <p:nvSpPr>
          <p:cNvPr id="487605" name="Rectangle 181"/>
          <p:cNvSpPr>
            <a:spLocks noChangeArrowheads="1"/>
          </p:cNvSpPr>
          <p:nvPr/>
        </p:nvSpPr>
        <p:spPr bwMode="auto">
          <a:xfrm>
            <a:off x="755650" y="2708275"/>
            <a:ext cx="15128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el-GR" altLang="cs-CZ" sz="1600" i="1">
                <a:cs typeface="Arial" charset="0"/>
              </a:rPr>
              <a:t>σ</a:t>
            </a:r>
            <a:r>
              <a:rPr lang="cs-CZ" altLang="cs-CZ" sz="1600" i="1">
                <a:cs typeface="Arial" charset="0"/>
              </a:rPr>
              <a:t> </a:t>
            </a:r>
            <a:r>
              <a:rPr lang="cs-CZ" altLang="cs-CZ" sz="1600">
                <a:cs typeface="Arial" charset="0"/>
              </a:rPr>
              <a:t>vazba</a:t>
            </a:r>
            <a:r>
              <a:rPr lang="cs-CZ" altLang="cs-CZ" sz="1600" i="1">
                <a:cs typeface="Arial" charset="0"/>
              </a:rPr>
              <a:t> s-p</a:t>
            </a:r>
            <a:endParaRPr lang="el-GR" altLang="cs-CZ" sz="1600" i="1">
              <a:cs typeface="Arial" charset="0"/>
            </a:endParaRPr>
          </a:p>
        </p:txBody>
      </p:sp>
      <p:sp>
        <p:nvSpPr>
          <p:cNvPr id="487606" name="Rectangle 182"/>
          <p:cNvSpPr>
            <a:spLocks noChangeArrowheads="1"/>
          </p:cNvSpPr>
          <p:nvPr/>
        </p:nvSpPr>
        <p:spPr bwMode="auto">
          <a:xfrm>
            <a:off x="5580063" y="5661025"/>
            <a:ext cx="1512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el-GR" altLang="cs-CZ" sz="1600" i="1">
                <a:cs typeface="Arial" charset="0"/>
              </a:rPr>
              <a:t>σ</a:t>
            </a:r>
            <a:r>
              <a:rPr lang="cs-CZ" altLang="cs-CZ" sz="1600" i="1">
                <a:cs typeface="Arial" charset="0"/>
              </a:rPr>
              <a:t> </a:t>
            </a:r>
            <a:r>
              <a:rPr lang="cs-CZ" altLang="cs-CZ" sz="1600">
                <a:cs typeface="Arial" charset="0"/>
              </a:rPr>
              <a:t>vazba</a:t>
            </a:r>
            <a:r>
              <a:rPr lang="cs-CZ" altLang="cs-CZ" sz="1600" i="1">
                <a:cs typeface="Arial" charset="0"/>
              </a:rPr>
              <a:t> s-p</a:t>
            </a:r>
            <a:endParaRPr lang="el-GR" altLang="cs-CZ" sz="1600" i="1">
              <a:cs typeface="Arial" charset="0"/>
            </a:endParaRPr>
          </a:p>
        </p:txBody>
      </p:sp>
      <p:sp>
        <p:nvSpPr>
          <p:cNvPr id="487607" name="Rectangle 183"/>
          <p:cNvSpPr>
            <a:spLocks noChangeArrowheads="1"/>
          </p:cNvSpPr>
          <p:nvPr/>
        </p:nvSpPr>
        <p:spPr bwMode="auto">
          <a:xfrm>
            <a:off x="5580063" y="2708275"/>
            <a:ext cx="1512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el-GR" altLang="cs-CZ" sz="1600" i="1">
                <a:cs typeface="Arial" charset="0"/>
              </a:rPr>
              <a:t>σ</a:t>
            </a:r>
            <a:r>
              <a:rPr lang="cs-CZ" altLang="cs-CZ" sz="1600" i="1">
                <a:cs typeface="Arial" charset="0"/>
              </a:rPr>
              <a:t> </a:t>
            </a:r>
            <a:r>
              <a:rPr lang="cs-CZ" altLang="cs-CZ" sz="1600">
                <a:cs typeface="Arial" charset="0"/>
              </a:rPr>
              <a:t>vazba</a:t>
            </a:r>
            <a:r>
              <a:rPr lang="cs-CZ" altLang="cs-CZ" sz="1600" i="1">
                <a:cs typeface="Arial" charset="0"/>
              </a:rPr>
              <a:t> s-p</a:t>
            </a:r>
            <a:endParaRPr lang="el-GR" altLang="cs-CZ" sz="1600" i="1">
              <a:cs typeface="Arial" charset="0"/>
            </a:endParaRPr>
          </a:p>
        </p:txBody>
      </p:sp>
      <p:sp>
        <p:nvSpPr>
          <p:cNvPr id="487608" name="Rectangle 184"/>
          <p:cNvSpPr>
            <a:spLocks noChangeArrowheads="1"/>
          </p:cNvSpPr>
          <p:nvPr/>
        </p:nvSpPr>
        <p:spPr bwMode="auto">
          <a:xfrm>
            <a:off x="611188" y="5661025"/>
            <a:ext cx="1512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el-GR" altLang="cs-CZ" sz="1600" i="1">
                <a:cs typeface="Arial" charset="0"/>
              </a:rPr>
              <a:t>σ</a:t>
            </a:r>
            <a:r>
              <a:rPr lang="cs-CZ" altLang="cs-CZ" sz="1600" i="1">
                <a:cs typeface="Arial" charset="0"/>
              </a:rPr>
              <a:t> </a:t>
            </a:r>
            <a:r>
              <a:rPr lang="cs-CZ" altLang="cs-CZ" sz="1600">
                <a:cs typeface="Arial" charset="0"/>
              </a:rPr>
              <a:t>vazba</a:t>
            </a:r>
            <a:r>
              <a:rPr lang="cs-CZ" altLang="cs-CZ" sz="1600" i="1">
                <a:cs typeface="Arial" charset="0"/>
              </a:rPr>
              <a:t> s-p</a:t>
            </a:r>
            <a:endParaRPr lang="el-GR" altLang="cs-CZ" sz="1600" i="1">
              <a:cs typeface="Arial" charset="0"/>
            </a:endParaRPr>
          </a:p>
        </p:txBody>
      </p:sp>
      <p:sp>
        <p:nvSpPr>
          <p:cNvPr id="487609" name="Rectangle 185"/>
          <p:cNvSpPr>
            <a:spLocks noChangeArrowheads="1"/>
          </p:cNvSpPr>
          <p:nvPr/>
        </p:nvSpPr>
        <p:spPr bwMode="auto">
          <a:xfrm>
            <a:off x="2987675" y="3716338"/>
            <a:ext cx="15128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el-GR" altLang="cs-CZ" sz="1600" i="1">
                <a:cs typeface="Arial" charset="0"/>
              </a:rPr>
              <a:t>σ</a:t>
            </a:r>
            <a:r>
              <a:rPr lang="cs-CZ" altLang="cs-CZ" sz="1600" i="1">
                <a:cs typeface="Arial" charset="0"/>
              </a:rPr>
              <a:t> </a:t>
            </a:r>
            <a:r>
              <a:rPr lang="cs-CZ" altLang="cs-CZ" sz="1600">
                <a:cs typeface="Arial" charset="0"/>
              </a:rPr>
              <a:t>vazba</a:t>
            </a:r>
            <a:r>
              <a:rPr lang="cs-CZ" altLang="cs-CZ" sz="1600" i="1">
                <a:cs typeface="Arial" charset="0"/>
              </a:rPr>
              <a:t> p-p</a:t>
            </a:r>
            <a:endParaRPr lang="el-GR" altLang="cs-CZ" sz="1600" i="1">
              <a:cs typeface="Arial" charset="0"/>
            </a:endParaRPr>
          </a:p>
        </p:txBody>
      </p:sp>
      <p:sp>
        <p:nvSpPr>
          <p:cNvPr id="487610" name="Rectangle 186"/>
          <p:cNvSpPr>
            <a:spLocks noChangeArrowheads="1"/>
          </p:cNvSpPr>
          <p:nvPr/>
        </p:nvSpPr>
        <p:spPr bwMode="auto">
          <a:xfrm>
            <a:off x="3276600" y="2636838"/>
            <a:ext cx="15128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el-GR" altLang="cs-CZ" sz="1600" i="1">
                <a:cs typeface="Arial" charset="0"/>
              </a:rPr>
              <a:t>π</a:t>
            </a:r>
            <a:r>
              <a:rPr lang="cs-CZ" altLang="cs-CZ" sz="1600" i="1">
                <a:cs typeface="Arial" charset="0"/>
              </a:rPr>
              <a:t> </a:t>
            </a:r>
            <a:r>
              <a:rPr lang="cs-CZ" altLang="cs-CZ" sz="1600">
                <a:cs typeface="Arial" charset="0"/>
              </a:rPr>
              <a:t>vazba</a:t>
            </a:r>
            <a:endParaRPr lang="el-GR" altLang="cs-CZ" sz="1600" i="1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87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87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87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87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87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87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875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875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87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87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87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87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875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875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87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87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87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487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487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487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87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87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87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87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87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87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87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87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487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87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87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487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875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4" dur="500"/>
                                        <p:tgtEl>
                                          <p:spTgt spid="4875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487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7602" grpId="0" animBg="1"/>
      <p:bldP spid="487483" grpId="0"/>
      <p:bldP spid="487605" grpId="0"/>
      <p:bldP spid="487606" grpId="0"/>
      <p:bldP spid="487607" grpId="0"/>
      <p:bldP spid="487608" grpId="0"/>
      <p:bldP spid="487609" grpId="0"/>
      <p:bldP spid="487610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3" name="Rectangle 3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24" name="Rectangle 4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9152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2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2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2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2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3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3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3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3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3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3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3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3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3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3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4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4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4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4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4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4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4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4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4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4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5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5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5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5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5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5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5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5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5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5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6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6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6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6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6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6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6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6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6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6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7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7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7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7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7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75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76" name="Rectangle 5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1577" name="Rectangle 57"/>
          <p:cNvSpPr>
            <a:spLocks noChangeArrowheads="1"/>
          </p:cNvSpPr>
          <p:nvPr/>
        </p:nvSpPr>
        <p:spPr bwMode="auto">
          <a:xfrm>
            <a:off x="179388" y="549275"/>
            <a:ext cx="532923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3. Molekuly – stavba a spektrum</a:t>
            </a:r>
          </a:p>
        </p:txBody>
      </p:sp>
      <p:graphicFrame>
        <p:nvGraphicFramePr>
          <p:cNvPr id="491578" name="Object 58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52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1579" name="Rectangle 59"/>
          <p:cNvSpPr>
            <a:spLocks noChangeArrowheads="1"/>
          </p:cNvSpPr>
          <p:nvPr/>
        </p:nvSpPr>
        <p:spPr bwMode="auto">
          <a:xfrm>
            <a:off x="179388" y="9810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3. 1. Stavba molekul</a:t>
            </a:r>
          </a:p>
        </p:txBody>
      </p:sp>
      <p:sp>
        <p:nvSpPr>
          <p:cNvPr id="491580" name="Rectangle 60"/>
          <p:cNvSpPr>
            <a:spLocks noChangeArrowheads="1"/>
          </p:cNvSpPr>
          <p:nvPr/>
        </p:nvSpPr>
        <p:spPr bwMode="auto">
          <a:xfrm>
            <a:off x="179388" y="1362075"/>
            <a:ext cx="86042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benzen:  </a:t>
            </a:r>
            <a:r>
              <a:rPr lang="cs-CZ" altLang="cs-CZ" sz="1600" i="1"/>
              <a:t>sp</a:t>
            </a:r>
            <a:r>
              <a:rPr lang="cs-CZ" altLang="cs-CZ" sz="1600" baseline="30000"/>
              <a:t>2</a:t>
            </a:r>
            <a:r>
              <a:rPr lang="cs-CZ" altLang="cs-CZ" sz="1600"/>
              <a:t> hybridizace na </a:t>
            </a:r>
            <a:r>
              <a:rPr lang="el-GR" altLang="cs-CZ" sz="1600" i="1">
                <a:cs typeface="Arial" charset="0"/>
              </a:rPr>
              <a:t>σ</a:t>
            </a:r>
            <a:r>
              <a:rPr lang="cs-CZ" altLang="cs-CZ" sz="1600">
                <a:cs typeface="Arial" charset="0"/>
              </a:rPr>
              <a:t> </a:t>
            </a:r>
            <a:r>
              <a:rPr lang="cs-CZ" altLang="cs-CZ" sz="1600"/>
              <a:t>vazby mezi atomy uhlíku a vazbu C-H, orbity </a:t>
            </a:r>
            <a:r>
              <a:rPr lang="cs-CZ" altLang="cs-CZ" sz="1600" i="1"/>
              <a:t>p</a:t>
            </a:r>
            <a:r>
              <a:rPr lang="cs-CZ" altLang="cs-CZ" sz="1600" i="1" baseline="-25000"/>
              <a:t>z</a:t>
            </a:r>
            <a:r>
              <a:rPr lang="cs-CZ" altLang="cs-CZ" sz="1600"/>
              <a:t> vytvoří celkovou vazbu </a:t>
            </a:r>
            <a:r>
              <a:rPr lang="el-GR" altLang="cs-CZ" sz="1600" i="1">
                <a:cs typeface="Arial" charset="0"/>
              </a:rPr>
              <a:t>π</a:t>
            </a:r>
            <a:r>
              <a:rPr lang="cs-CZ" altLang="cs-CZ" sz="1600">
                <a:cs typeface="Arial" charset="0"/>
              </a:rPr>
              <a:t> nad všemi atomy uhlíku</a:t>
            </a:r>
            <a:endParaRPr lang="el-GR" altLang="cs-CZ" sz="1600" i="1">
              <a:cs typeface="Arial" charset="0"/>
            </a:endParaRPr>
          </a:p>
        </p:txBody>
      </p:sp>
      <p:pic>
        <p:nvPicPr>
          <p:cNvPr id="491636" name="Picture 116" descr="benzen_orbp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349500"/>
            <a:ext cx="2733675" cy="2371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1637" name="Picture 117" descr="benze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38" y="2205038"/>
            <a:ext cx="3038475" cy="2486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91639" name="Picture 119" descr="benze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5300663"/>
            <a:ext cx="609600" cy="676275"/>
          </a:xfrm>
          <a:prstGeom prst="rect">
            <a:avLst/>
          </a:prstGeom>
          <a:solidFill>
            <a:schemeClr val="tx1"/>
          </a:solidFill>
        </p:spPr>
      </p:pic>
      <p:grpSp>
        <p:nvGrpSpPr>
          <p:cNvPr id="491643" name="Group 123"/>
          <p:cNvGrpSpPr>
            <a:grpSpLocks/>
          </p:cNvGrpSpPr>
          <p:nvPr/>
        </p:nvGrpSpPr>
        <p:grpSpPr bwMode="auto">
          <a:xfrm>
            <a:off x="4211638" y="5373688"/>
            <a:ext cx="792162" cy="647700"/>
            <a:chOff x="2653" y="3385"/>
            <a:chExt cx="499" cy="408"/>
          </a:xfrm>
        </p:grpSpPr>
        <p:sp>
          <p:nvSpPr>
            <p:cNvPr id="491642" name="Rectangle 122"/>
            <p:cNvSpPr>
              <a:spLocks noChangeArrowheads="1"/>
            </p:cNvSpPr>
            <p:nvPr/>
          </p:nvSpPr>
          <p:spPr bwMode="auto">
            <a:xfrm>
              <a:off x="2653" y="3385"/>
              <a:ext cx="499" cy="40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pic>
          <p:nvPicPr>
            <p:cNvPr id="491641" name="Picture 121" descr="benzen">
              <a:hlinkClick r:id="rId8"/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44" y="3430"/>
              <a:ext cx="288" cy="3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91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9163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9163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1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91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1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16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4916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16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80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31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8333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3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3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3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3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3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3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3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4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4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4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4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4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4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4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4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4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4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5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5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5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5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5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5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5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5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5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5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6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6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6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6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6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6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6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6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6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6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7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7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7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7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7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7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7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7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7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7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8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8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8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8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83384" name="Rectangle 56"/>
          <p:cNvSpPr>
            <a:spLocks noChangeArrowheads="1"/>
          </p:cNvSpPr>
          <p:nvPr/>
        </p:nvSpPr>
        <p:spPr bwMode="auto">
          <a:xfrm>
            <a:off x="179388" y="549275"/>
            <a:ext cx="532923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3. Molekuly – stavba a spektrum</a:t>
            </a:r>
          </a:p>
        </p:txBody>
      </p:sp>
      <p:graphicFrame>
        <p:nvGraphicFramePr>
          <p:cNvPr id="483385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452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3394" name="Rectangle 66"/>
          <p:cNvSpPr>
            <a:spLocks noChangeArrowheads="1"/>
          </p:cNvSpPr>
          <p:nvPr/>
        </p:nvSpPr>
        <p:spPr bwMode="auto">
          <a:xfrm>
            <a:off x="179388" y="9810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3. 2. Molekulová spektra</a:t>
            </a:r>
          </a:p>
        </p:txBody>
      </p:sp>
      <p:sp>
        <p:nvSpPr>
          <p:cNvPr id="483395" name="Rectangle 67"/>
          <p:cNvSpPr>
            <a:spLocks noChangeArrowheads="1"/>
          </p:cNvSpPr>
          <p:nvPr/>
        </p:nvSpPr>
        <p:spPr bwMode="auto">
          <a:xfrm>
            <a:off x="323850" y="1412875"/>
            <a:ext cx="8785225" cy="131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K dosavadní energii jednoatomové molekuly – </a:t>
            </a:r>
            <a:r>
              <a:rPr lang="cs-CZ" altLang="cs-CZ" sz="1600" i="1"/>
              <a:t>E</a:t>
            </a:r>
            <a:r>
              <a:rPr lang="cs-CZ" altLang="cs-CZ" sz="1600" i="1" baseline="-25000"/>
              <a:t>C</a:t>
            </a:r>
            <a:r>
              <a:rPr lang="cs-CZ" altLang="cs-CZ" sz="1600" i="1"/>
              <a:t> </a:t>
            </a:r>
            <a:r>
              <a:rPr lang="cs-CZ" altLang="cs-CZ" sz="1600"/>
              <a:t>– energie elektronové konfigurace, která je mnohem složitější vlivem interakcí mezi elektrony jednotlivých atomů, se přičítají další 2 energie: 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/>
              <a:t>E</a:t>
            </a:r>
            <a:r>
              <a:rPr lang="cs-CZ" altLang="cs-CZ" sz="1600" i="1" baseline="-25000"/>
              <a:t>r</a:t>
            </a:r>
            <a:r>
              <a:rPr lang="cs-CZ" altLang="cs-CZ" sz="1600"/>
              <a:t> – energie rotace molekuly kolem osy procházející těžištěm,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/>
              <a:t>E</a:t>
            </a:r>
            <a:r>
              <a:rPr lang="cs-CZ" altLang="cs-CZ" sz="1600" i="1" baseline="-25000"/>
              <a:t>o</a:t>
            </a:r>
            <a:r>
              <a:rPr lang="cs-CZ" altLang="cs-CZ" sz="1600"/>
              <a:t> – energie kmitání (oscilace) </a:t>
            </a:r>
          </a:p>
        </p:txBody>
      </p:sp>
      <p:sp>
        <p:nvSpPr>
          <p:cNvPr id="483400" name="Rectangle 72"/>
          <p:cNvSpPr>
            <a:spLocks noChangeArrowheads="1"/>
          </p:cNvSpPr>
          <p:nvPr/>
        </p:nvSpPr>
        <p:spPr bwMode="auto">
          <a:xfrm>
            <a:off x="323850" y="2924175"/>
            <a:ext cx="86042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/>
              <a:t>N</a:t>
            </a:r>
            <a:r>
              <a:rPr lang="cs-CZ" altLang="cs-CZ" sz="1600"/>
              <a:t> atomů v molekule má 3</a:t>
            </a:r>
            <a:r>
              <a:rPr lang="cs-CZ" altLang="cs-CZ" sz="1600" i="1"/>
              <a:t>N</a:t>
            </a:r>
            <a:r>
              <a:rPr lang="cs-CZ" altLang="cs-CZ" sz="1600"/>
              <a:t> stupňů volnosti:</a:t>
            </a:r>
            <a:endParaRPr lang="el-GR" altLang="cs-CZ" sz="1600" i="1">
              <a:cs typeface="Arial" charset="0"/>
            </a:endParaRPr>
          </a:p>
        </p:txBody>
      </p:sp>
      <p:sp>
        <p:nvSpPr>
          <p:cNvPr id="483401" name="Rectangle 73"/>
          <p:cNvSpPr>
            <a:spLocks noChangeArrowheads="1"/>
          </p:cNvSpPr>
          <p:nvPr/>
        </p:nvSpPr>
        <p:spPr bwMode="auto">
          <a:xfrm>
            <a:off x="323850" y="3500438"/>
            <a:ext cx="4392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3 pro translaci (souřadnice těžiště),</a:t>
            </a:r>
            <a:endParaRPr lang="el-GR" altLang="cs-CZ" sz="1600" i="1">
              <a:cs typeface="Arial" charset="0"/>
            </a:endParaRPr>
          </a:p>
        </p:txBody>
      </p:sp>
      <p:sp>
        <p:nvSpPr>
          <p:cNvPr id="483402" name="Rectangle 74"/>
          <p:cNvSpPr>
            <a:spLocks noChangeArrowheads="1"/>
          </p:cNvSpPr>
          <p:nvPr/>
        </p:nvSpPr>
        <p:spPr bwMode="auto">
          <a:xfrm>
            <a:off x="323850" y="3789363"/>
            <a:ext cx="62642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2-3 pro rotaci (lineární x nelineární molekula),</a:t>
            </a:r>
            <a:endParaRPr lang="el-GR" altLang="cs-CZ" sz="1600" i="1">
              <a:cs typeface="Arial" charset="0"/>
            </a:endParaRPr>
          </a:p>
        </p:txBody>
      </p:sp>
      <p:sp>
        <p:nvSpPr>
          <p:cNvPr id="483403" name="Rectangle 75"/>
          <p:cNvSpPr>
            <a:spLocks noChangeArrowheads="1"/>
          </p:cNvSpPr>
          <p:nvPr/>
        </p:nvSpPr>
        <p:spPr bwMode="auto">
          <a:xfrm>
            <a:off x="323850" y="4076700"/>
            <a:ext cx="4392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3</a:t>
            </a:r>
            <a:r>
              <a:rPr lang="cs-CZ" altLang="cs-CZ" sz="1600" i="1"/>
              <a:t>N</a:t>
            </a:r>
            <a:r>
              <a:rPr lang="cs-CZ" altLang="cs-CZ" sz="1600"/>
              <a:t>-(5 nebo 6) pro oscilace.</a:t>
            </a:r>
            <a:endParaRPr lang="el-GR" altLang="cs-CZ" sz="1600" i="1">
              <a:cs typeface="Arial" charset="0"/>
            </a:endParaRPr>
          </a:p>
        </p:txBody>
      </p:sp>
      <p:graphicFrame>
        <p:nvGraphicFramePr>
          <p:cNvPr id="483404" name="Object 76"/>
          <p:cNvGraphicFramePr>
            <a:graphicFrameLocks noChangeAspect="1"/>
          </p:cNvGraphicFramePr>
          <p:nvPr/>
        </p:nvGraphicFramePr>
        <p:xfrm>
          <a:off x="323850" y="4581525"/>
          <a:ext cx="38989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453" name="Equation" r:id="rId5" imgW="3898800" imgH="850680" progId="Equation.DSMT4">
                  <p:embed/>
                </p:oleObj>
              </mc:Choice>
              <mc:Fallback>
                <p:oleObj name="Equation" r:id="rId5" imgW="3898800" imgH="850680" progId="Equation.DSMT4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3850" y="4581525"/>
                        <a:ext cx="3898900" cy="850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3405" name="Rectangle 77"/>
          <p:cNvSpPr>
            <a:spLocks noChangeArrowheads="1"/>
          </p:cNvSpPr>
          <p:nvPr/>
        </p:nvSpPr>
        <p:spPr bwMode="auto">
          <a:xfrm>
            <a:off x="323850" y="5422900"/>
            <a:ext cx="6119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je zjednodušený vztah pro celkovou energii molekuly:</a:t>
            </a:r>
            <a:endParaRPr lang="el-GR" altLang="cs-CZ" sz="1600" i="1">
              <a:cs typeface="Arial" charset="0"/>
            </a:endParaRPr>
          </a:p>
        </p:txBody>
      </p:sp>
      <p:sp>
        <p:nvSpPr>
          <p:cNvPr id="483406" name="Rectangle 78"/>
          <p:cNvSpPr>
            <a:spLocks noChangeArrowheads="1"/>
          </p:cNvSpPr>
          <p:nvPr/>
        </p:nvSpPr>
        <p:spPr bwMode="auto">
          <a:xfrm>
            <a:off x="1619250" y="5805488"/>
            <a:ext cx="2808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je vibrační kvantové číslo,</a:t>
            </a:r>
            <a:endParaRPr lang="el-GR" altLang="cs-CZ" sz="1600" i="1">
              <a:cs typeface="Arial" charset="0"/>
            </a:endParaRPr>
          </a:p>
        </p:txBody>
      </p:sp>
      <p:graphicFrame>
        <p:nvGraphicFramePr>
          <p:cNvPr id="483407" name="Object 79"/>
          <p:cNvGraphicFramePr>
            <a:graphicFrameLocks noChangeAspect="1"/>
          </p:cNvGraphicFramePr>
          <p:nvPr/>
        </p:nvGraphicFramePr>
        <p:xfrm>
          <a:off x="323850" y="5876925"/>
          <a:ext cx="11684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454" name="Equation" r:id="rId7" imgW="1168200" imgH="291960" progId="Equation.DSMT4">
                  <p:embed/>
                </p:oleObj>
              </mc:Choice>
              <mc:Fallback>
                <p:oleObj name="Equation" r:id="rId7" imgW="1168200" imgH="291960" progId="Equation.DSMT4">
                  <p:embed/>
                  <p:pic>
                    <p:nvPicPr>
                      <p:cNvPr id="0" name="Object 7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3850" y="5876925"/>
                        <a:ext cx="11684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83408" name="Object 80"/>
          <p:cNvGraphicFramePr>
            <a:graphicFrameLocks noChangeAspect="1"/>
          </p:cNvGraphicFramePr>
          <p:nvPr/>
        </p:nvGraphicFramePr>
        <p:xfrm>
          <a:off x="323850" y="6376988"/>
          <a:ext cx="11684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455" name="Equation" r:id="rId9" imgW="1168200" imgH="291960" progId="Equation.DSMT4">
                  <p:embed/>
                </p:oleObj>
              </mc:Choice>
              <mc:Fallback>
                <p:oleObj name="Equation" r:id="rId9" imgW="1168200" imgH="291960" progId="Equation.DSMT4">
                  <p:embed/>
                  <p:pic>
                    <p:nvPicPr>
                      <p:cNvPr id="0" name="Object 8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3850" y="6376988"/>
                        <a:ext cx="11684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3409" name="Rectangle 81"/>
          <p:cNvSpPr>
            <a:spLocks noChangeArrowheads="1"/>
          </p:cNvSpPr>
          <p:nvPr/>
        </p:nvSpPr>
        <p:spPr bwMode="auto">
          <a:xfrm>
            <a:off x="1692275" y="6332538"/>
            <a:ext cx="4392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je vnitřní kvantové číslo celé molekuly.</a:t>
            </a:r>
            <a:endParaRPr lang="el-GR" altLang="cs-CZ" sz="1600" i="1">
              <a:cs typeface="Arial" charset="0"/>
            </a:endParaRPr>
          </a:p>
        </p:txBody>
      </p:sp>
      <p:graphicFrame>
        <p:nvGraphicFramePr>
          <p:cNvPr id="483410" name="Object 82"/>
          <p:cNvGraphicFramePr>
            <a:graphicFrameLocks noChangeAspect="1"/>
          </p:cNvGraphicFramePr>
          <p:nvPr/>
        </p:nvGraphicFramePr>
        <p:xfrm>
          <a:off x="5035550" y="5805488"/>
          <a:ext cx="2413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456" name="Equation" r:id="rId11" imgW="241200" imgH="291960" progId="Equation.DSMT4">
                  <p:embed/>
                </p:oleObj>
              </mc:Choice>
              <mc:Fallback>
                <p:oleObj name="Equation" r:id="rId11" imgW="241200" imgH="291960" progId="Equation.DSMT4">
                  <p:embed/>
                  <p:pic>
                    <p:nvPicPr>
                      <p:cNvPr id="0" name="Object 8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5550" y="5805488"/>
                        <a:ext cx="2413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3411" name="Rectangle 83"/>
          <p:cNvSpPr>
            <a:spLocks noChangeArrowheads="1"/>
          </p:cNvSpPr>
          <p:nvPr/>
        </p:nvSpPr>
        <p:spPr bwMode="auto">
          <a:xfrm>
            <a:off x="5364163" y="5805488"/>
            <a:ext cx="28082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je kmitočet vibrací,</a:t>
            </a:r>
            <a:endParaRPr lang="el-GR" altLang="cs-CZ" sz="1600" i="1">
              <a:cs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83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83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83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83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83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83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83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483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483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483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483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483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483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3395" grpId="0"/>
      <p:bldP spid="483400" grpId="0"/>
      <p:bldP spid="483401" grpId="0"/>
      <p:bldP spid="483402" grpId="0"/>
      <p:bldP spid="483403" grpId="0"/>
      <p:bldP spid="483405" grpId="0"/>
      <p:bldP spid="483406" grpId="0"/>
      <p:bldP spid="483409" grpId="0"/>
      <p:bldP spid="483411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47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9254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4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5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5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5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5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5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5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5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5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5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5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6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6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6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6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6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6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6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6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6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6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7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7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7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7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7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7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7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7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7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7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8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8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8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8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8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8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8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8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8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8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9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9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9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9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9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9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9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9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9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599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2600" name="Rectangle 56"/>
          <p:cNvSpPr>
            <a:spLocks noChangeArrowheads="1"/>
          </p:cNvSpPr>
          <p:nvPr/>
        </p:nvSpPr>
        <p:spPr bwMode="auto">
          <a:xfrm>
            <a:off x="179388" y="549275"/>
            <a:ext cx="532923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3. Molekuly – stavba a spektrum</a:t>
            </a:r>
          </a:p>
        </p:txBody>
      </p:sp>
      <p:graphicFrame>
        <p:nvGraphicFramePr>
          <p:cNvPr id="492601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2730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2602" name="Rectangle 58"/>
          <p:cNvSpPr>
            <a:spLocks noChangeArrowheads="1"/>
          </p:cNvSpPr>
          <p:nvPr/>
        </p:nvSpPr>
        <p:spPr bwMode="auto">
          <a:xfrm>
            <a:off x="179388" y="9810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3. 2. Molekulová spektra</a:t>
            </a:r>
          </a:p>
        </p:txBody>
      </p:sp>
      <p:sp>
        <p:nvSpPr>
          <p:cNvPr id="492603" name="Rectangle 59"/>
          <p:cNvSpPr>
            <a:spLocks noChangeArrowheads="1"/>
          </p:cNvSpPr>
          <p:nvPr/>
        </p:nvSpPr>
        <p:spPr bwMode="auto">
          <a:xfrm>
            <a:off x="323850" y="1557338"/>
            <a:ext cx="1439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 výpočtů: </a:t>
            </a:r>
          </a:p>
        </p:txBody>
      </p:sp>
      <p:sp>
        <p:nvSpPr>
          <p:cNvPr id="492604" name="Rectangle 60"/>
          <p:cNvSpPr>
            <a:spLocks noChangeArrowheads="1"/>
          </p:cNvSpPr>
          <p:nvPr/>
        </p:nvSpPr>
        <p:spPr bwMode="auto">
          <a:xfrm>
            <a:off x="323850" y="1793875"/>
            <a:ext cx="86042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další komplikace: </a:t>
            </a:r>
            <a:r>
              <a:rPr lang="cs-CZ" altLang="cs-CZ" sz="1600" i="1"/>
              <a:t>I</a:t>
            </a:r>
            <a:r>
              <a:rPr lang="cs-CZ" altLang="cs-CZ" sz="1600"/>
              <a:t> (moment setrvačnosti) je závislý na kmitání,</a:t>
            </a:r>
          </a:p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                              </a:t>
            </a:r>
            <a:r>
              <a:rPr lang="cs-CZ" altLang="cs-CZ" sz="1600" i="1"/>
              <a:t>v</a:t>
            </a:r>
            <a:r>
              <a:rPr lang="cs-CZ" altLang="cs-CZ" sz="1600"/>
              <a:t> není celočíselné, protože vazebné síly nejsou přesně elastické</a:t>
            </a:r>
            <a:endParaRPr lang="el-GR" altLang="cs-CZ" sz="1600" i="1">
              <a:cs typeface="Arial" charset="0"/>
            </a:endParaRPr>
          </a:p>
        </p:txBody>
      </p:sp>
      <p:graphicFrame>
        <p:nvGraphicFramePr>
          <p:cNvPr id="492608" name="Object 64"/>
          <p:cNvGraphicFramePr>
            <a:graphicFrameLocks noChangeAspect="1"/>
          </p:cNvGraphicFramePr>
          <p:nvPr/>
        </p:nvGraphicFramePr>
        <p:xfrm>
          <a:off x="1763713" y="1584325"/>
          <a:ext cx="18669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2731" name="Equation" r:id="rId5" imgW="1866600" imgH="291960" progId="Equation.DSMT4">
                  <p:embed/>
                </p:oleObj>
              </mc:Choice>
              <mc:Fallback>
                <p:oleObj name="Equation" r:id="rId5" imgW="1866600" imgH="29196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63713" y="1584325"/>
                        <a:ext cx="18669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2616" name="Rectangle 72"/>
          <p:cNvSpPr>
            <a:spLocks noChangeArrowheads="1"/>
          </p:cNvSpPr>
          <p:nvPr/>
        </p:nvSpPr>
        <p:spPr bwMode="auto">
          <a:xfrm>
            <a:off x="323850" y="2492375"/>
            <a:ext cx="23764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vliv na hladiny: </a:t>
            </a:r>
          </a:p>
        </p:txBody>
      </p:sp>
      <p:sp>
        <p:nvSpPr>
          <p:cNvPr id="492617" name="Line 73"/>
          <p:cNvSpPr>
            <a:spLocks noChangeShapeType="1"/>
          </p:cNvSpPr>
          <p:nvPr/>
        </p:nvSpPr>
        <p:spPr bwMode="auto">
          <a:xfrm>
            <a:off x="323850" y="6092825"/>
            <a:ext cx="1944688" cy="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2618" name="Line 74"/>
          <p:cNvSpPr>
            <a:spLocks noChangeShapeType="1"/>
          </p:cNvSpPr>
          <p:nvPr/>
        </p:nvSpPr>
        <p:spPr bwMode="auto">
          <a:xfrm>
            <a:off x="323850" y="4437063"/>
            <a:ext cx="1944688" cy="0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92665" name="Object 121"/>
          <p:cNvGraphicFramePr>
            <a:graphicFrameLocks noChangeAspect="1"/>
          </p:cNvGraphicFramePr>
          <p:nvPr/>
        </p:nvGraphicFramePr>
        <p:xfrm>
          <a:off x="1327150" y="2924175"/>
          <a:ext cx="2921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2732" name="Equation" r:id="rId7" imgW="291960" imgH="291960" progId="Equation.DSMT4">
                  <p:embed/>
                </p:oleObj>
              </mc:Choice>
              <mc:Fallback>
                <p:oleObj name="Equation" r:id="rId7" imgW="291960" imgH="291960" progId="Equation.DSMT4">
                  <p:embed/>
                  <p:pic>
                    <p:nvPicPr>
                      <p:cNvPr id="0" name="Object 1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27150" y="2924175"/>
                        <a:ext cx="2921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92673" name="Group 129"/>
          <p:cNvGrpSpPr>
            <a:grpSpLocks/>
          </p:cNvGrpSpPr>
          <p:nvPr/>
        </p:nvGrpSpPr>
        <p:grpSpPr bwMode="auto">
          <a:xfrm>
            <a:off x="5867400" y="2708275"/>
            <a:ext cx="1944688" cy="3168650"/>
            <a:chOff x="3696" y="1706"/>
            <a:chExt cx="1225" cy="1996"/>
          </a:xfrm>
        </p:grpSpPr>
        <p:sp>
          <p:nvSpPr>
            <p:cNvPr id="492628" name="Line 84"/>
            <p:cNvSpPr>
              <a:spLocks noChangeShapeType="1"/>
            </p:cNvSpPr>
            <p:nvPr/>
          </p:nvSpPr>
          <p:spPr bwMode="auto">
            <a:xfrm>
              <a:off x="3696" y="3702"/>
              <a:ext cx="1225" cy="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2631" name="Line 87"/>
            <p:cNvSpPr>
              <a:spLocks noChangeShapeType="1"/>
            </p:cNvSpPr>
            <p:nvPr/>
          </p:nvSpPr>
          <p:spPr bwMode="auto">
            <a:xfrm>
              <a:off x="3696" y="2614"/>
              <a:ext cx="1225" cy="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pSp>
          <p:nvGrpSpPr>
            <p:cNvPr id="492634" name="Group 90"/>
            <p:cNvGrpSpPr>
              <a:grpSpLocks/>
            </p:cNvGrpSpPr>
            <p:nvPr/>
          </p:nvGrpSpPr>
          <p:grpSpPr bwMode="auto">
            <a:xfrm>
              <a:off x="3696" y="2160"/>
              <a:ext cx="1225" cy="1315"/>
              <a:chOff x="3696" y="2160"/>
              <a:chExt cx="1225" cy="1315"/>
            </a:xfrm>
          </p:grpSpPr>
          <p:sp>
            <p:nvSpPr>
              <p:cNvPr id="492629" name="Line 85"/>
              <p:cNvSpPr>
                <a:spLocks noChangeShapeType="1"/>
              </p:cNvSpPr>
              <p:nvPr/>
            </p:nvSpPr>
            <p:spPr bwMode="auto">
              <a:xfrm>
                <a:off x="3696" y="3475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30" name="Line 86"/>
              <p:cNvSpPr>
                <a:spLocks noChangeShapeType="1"/>
              </p:cNvSpPr>
              <p:nvPr/>
            </p:nvSpPr>
            <p:spPr bwMode="auto">
              <a:xfrm>
                <a:off x="3696" y="3248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32" name="Line 88"/>
              <p:cNvSpPr>
                <a:spLocks noChangeShapeType="1"/>
              </p:cNvSpPr>
              <p:nvPr/>
            </p:nvSpPr>
            <p:spPr bwMode="auto">
              <a:xfrm>
                <a:off x="3696" y="2387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33" name="Line 89"/>
              <p:cNvSpPr>
                <a:spLocks noChangeShapeType="1"/>
              </p:cNvSpPr>
              <p:nvPr/>
            </p:nvSpPr>
            <p:spPr bwMode="auto">
              <a:xfrm>
                <a:off x="3696" y="2160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92635" name="Group 91"/>
            <p:cNvGrpSpPr>
              <a:grpSpLocks/>
            </p:cNvGrpSpPr>
            <p:nvPr/>
          </p:nvGrpSpPr>
          <p:grpSpPr bwMode="auto">
            <a:xfrm>
              <a:off x="3696" y="2115"/>
              <a:ext cx="1225" cy="1315"/>
              <a:chOff x="3696" y="2160"/>
              <a:chExt cx="1225" cy="1315"/>
            </a:xfrm>
          </p:grpSpPr>
          <p:sp>
            <p:nvSpPr>
              <p:cNvPr id="492636" name="Line 92"/>
              <p:cNvSpPr>
                <a:spLocks noChangeShapeType="1"/>
              </p:cNvSpPr>
              <p:nvPr/>
            </p:nvSpPr>
            <p:spPr bwMode="auto">
              <a:xfrm>
                <a:off x="3696" y="3475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37" name="Line 93"/>
              <p:cNvSpPr>
                <a:spLocks noChangeShapeType="1"/>
              </p:cNvSpPr>
              <p:nvPr/>
            </p:nvSpPr>
            <p:spPr bwMode="auto">
              <a:xfrm>
                <a:off x="3696" y="3248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38" name="Line 94"/>
              <p:cNvSpPr>
                <a:spLocks noChangeShapeType="1"/>
              </p:cNvSpPr>
              <p:nvPr/>
            </p:nvSpPr>
            <p:spPr bwMode="auto">
              <a:xfrm>
                <a:off x="3696" y="2387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39" name="Line 95"/>
              <p:cNvSpPr>
                <a:spLocks noChangeShapeType="1"/>
              </p:cNvSpPr>
              <p:nvPr/>
            </p:nvSpPr>
            <p:spPr bwMode="auto">
              <a:xfrm>
                <a:off x="3696" y="2160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92640" name="Group 96"/>
            <p:cNvGrpSpPr>
              <a:grpSpLocks/>
            </p:cNvGrpSpPr>
            <p:nvPr/>
          </p:nvGrpSpPr>
          <p:grpSpPr bwMode="auto">
            <a:xfrm>
              <a:off x="3696" y="2069"/>
              <a:ext cx="1225" cy="1315"/>
              <a:chOff x="3696" y="2160"/>
              <a:chExt cx="1225" cy="1315"/>
            </a:xfrm>
          </p:grpSpPr>
          <p:sp>
            <p:nvSpPr>
              <p:cNvPr id="492641" name="Line 97"/>
              <p:cNvSpPr>
                <a:spLocks noChangeShapeType="1"/>
              </p:cNvSpPr>
              <p:nvPr/>
            </p:nvSpPr>
            <p:spPr bwMode="auto">
              <a:xfrm>
                <a:off x="3696" y="3475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42" name="Line 98"/>
              <p:cNvSpPr>
                <a:spLocks noChangeShapeType="1"/>
              </p:cNvSpPr>
              <p:nvPr/>
            </p:nvSpPr>
            <p:spPr bwMode="auto">
              <a:xfrm>
                <a:off x="3696" y="3248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43" name="Line 99"/>
              <p:cNvSpPr>
                <a:spLocks noChangeShapeType="1"/>
              </p:cNvSpPr>
              <p:nvPr/>
            </p:nvSpPr>
            <p:spPr bwMode="auto">
              <a:xfrm>
                <a:off x="3696" y="2387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44" name="Line 100"/>
              <p:cNvSpPr>
                <a:spLocks noChangeShapeType="1"/>
              </p:cNvSpPr>
              <p:nvPr/>
            </p:nvSpPr>
            <p:spPr bwMode="auto">
              <a:xfrm>
                <a:off x="3696" y="2160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92645" name="Group 101"/>
            <p:cNvGrpSpPr>
              <a:grpSpLocks/>
            </p:cNvGrpSpPr>
            <p:nvPr/>
          </p:nvGrpSpPr>
          <p:grpSpPr bwMode="auto">
            <a:xfrm>
              <a:off x="3696" y="2024"/>
              <a:ext cx="1225" cy="1315"/>
              <a:chOff x="3696" y="2160"/>
              <a:chExt cx="1225" cy="1315"/>
            </a:xfrm>
          </p:grpSpPr>
          <p:sp>
            <p:nvSpPr>
              <p:cNvPr id="492646" name="Line 102"/>
              <p:cNvSpPr>
                <a:spLocks noChangeShapeType="1"/>
              </p:cNvSpPr>
              <p:nvPr/>
            </p:nvSpPr>
            <p:spPr bwMode="auto">
              <a:xfrm>
                <a:off x="3696" y="3475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47" name="Line 103"/>
              <p:cNvSpPr>
                <a:spLocks noChangeShapeType="1"/>
              </p:cNvSpPr>
              <p:nvPr/>
            </p:nvSpPr>
            <p:spPr bwMode="auto">
              <a:xfrm>
                <a:off x="3696" y="3248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48" name="Line 104"/>
              <p:cNvSpPr>
                <a:spLocks noChangeShapeType="1"/>
              </p:cNvSpPr>
              <p:nvPr/>
            </p:nvSpPr>
            <p:spPr bwMode="auto">
              <a:xfrm>
                <a:off x="3696" y="2387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49" name="Line 105"/>
              <p:cNvSpPr>
                <a:spLocks noChangeShapeType="1"/>
              </p:cNvSpPr>
              <p:nvPr/>
            </p:nvSpPr>
            <p:spPr bwMode="auto">
              <a:xfrm>
                <a:off x="3696" y="2160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92650" name="Group 106"/>
            <p:cNvGrpSpPr>
              <a:grpSpLocks/>
            </p:cNvGrpSpPr>
            <p:nvPr/>
          </p:nvGrpSpPr>
          <p:grpSpPr bwMode="auto">
            <a:xfrm>
              <a:off x="3696" y="2341"/>
              <a:ext cx="1225" cy="1315"/>
              <a:chOff x="3696" y="2160"/>
              <a:chExt cx="1225" cy="1315"/>
            </a:xfrm>
          </p:grpSpPr>
          <p:sp>
            <p:nvSpPr>
              <p:cNvPr id="492651" name="Line 107"/>
              <p:cNvSpPr>
                <a:spLocks noChangeShapeType="1"/>
              </p:cNvSpPr>
              <p:nvPr/>
            </p:nvSpPr>
            <p:spPr bwMode="auto">
              <a:xfrm>
                <a:off x="3696" y="3475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52" name="Line 108"/>
              <p:cNvSpPr>
                <a:spLocks noChangeShapeType="1"/>
              </p:cNvSpPr>
              <p:nvPr/>
            </p:nvSpPr>
            <p:spPr bwMode="auto">
              <a:xfrm>
                <a:off x="3696" y="3248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53" name="Line 109"/>
              <p:cNvSpPr>
                <a:spLocks noChangeShapeType="1"/>
              </p:cNvSpPr>
              <p:nvPr/>
            </p:nvSpPr>
            <p:spPr bwMode="auto">
              <a:xfrm>
                <a:off x="3696" y="2387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54" name="Line 110"/>
              <p:cNvSpPr>
                <a:spLocks noChangeShapeType="1"/>
              </p:cNvSpPr>
              <p:nvPr/>
            </p:nvSpPr>
            <p:spPr bwMode="auto">
              <a:xfrm>
                <a:off x="3696" y="2160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92655" name="Group 111"/>
            <p:cNvGrpSpPr>
              <a:grpSpLocks/>
            </p:cNvGrpSpPr>
            <p:nvPr/>
          </p:nvGrpSpPr>
          <p:grpSpPr bwMode="auto">
            <a:xfrm>
              <a:off x="3696" y="2296"/>
              <a:ext cx="1225" cy="1315"/>
              <a:chOff x="3696" y="2160"/>
              <a:chExt cx="1225" cy="1315"/>
            </a:xfrm>
          </p:grpSpPr>
          <p:sp>
            <p:nvSpPr>
              <p:cNvPr id="492656" name="Line 112"/>
              <p:cNvSpPr>
                <a:spLocks noChangeShapeType="1"/>
              </p:cNvSpPr>
              <p:nvPr/>
            </p:nvSpPr>
            <p:spPr bwMode="auto">
              <a:xfrm>
                <a:off x="3696" y="3475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57" name="Line 113"/>
              <p:cNvSpPr>
                <a:spLocks noChangeShapeType="1"/>
              </p:cNvSpPr>
              <p:nvPr/>
            </p:nvSpPr>
            <p:spPr bwMode="auto">
              <a:xfrm>
                <a:off x="3696" y="3248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58" name="Line 114"/>
              <p:cNvSpPr>
                <a:spLocks noChangeShapeType="1"/>
              </p:cNvSpPr>
              <p:nvPr/>
            </p:nvSpPr>
            <p:spPr bwMode="auto">
              <a:xfrm>
                <a:off x="3696" y="2387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59" name="Line 115"/>
              <p:cNvSpPr>
                <a:spLocks noChangeShapeType="1"/>
              </p:cNvSpPr>
              <p:nvPr/>
            </p:nvSpPr>
            <p:spPr bwMode="auto">
              <a:xfrm>
                <a:off x="3696" y="2160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pSp>
          <p:nvGrpSpPr>
            <p:cNvPr id="492660" name="Group 116"/>
            <p:cNvGrpSpPr>
              <a:grpSpLocks/>
            </p:cNvGrpSpPr>
            <p:nvPr/>
          </p:nvGrpSpPr>
          <p:grpSpPr bwMode="auto">
            <a:xfrm>
              <a:off x="3696" y="2251"/>
              <a:ext cx="1225" cy="1315"/>
              <a:chOff x="3696" y="2160"/>
              <a:chExt cx="1225" cy="1315"/>
            </a:xfrm>
          </p:grpSpPr>
          <p:sp>
            <p:nvSpPr>
              <p:cNvPr id="492661" name="Line 117"/>
              <p:cNvSpPr>
                <a:spLocks noChangeShapeType="1"/>
              </p:cNvSpPr>
              <p:nvPr/>
            </p:nvSpPr>
            <p:spPr bwMode="auto">
              <a:xfrm>
                <a:off x="3696" y="3475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62" name="Line 118"/>
              <p:cNvSpPr>
                <a:spLocks noChangeShapeType="1"/>
              </p:cNvSpPr>
              <p:nvPr/>
            </p:nvSpPr>
            <p:spPr bwMode="auto">
              <a:xfrm>
                <a:off x="3696" y="3248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63" name="Line 119"/>
              <p:cNvSpPr>
                <a:spLocks noChangeShapeType="1"/>
              </p:cNvSpPr>
              <p:nvPr/>
            </p:nvSpPr>
            <p:spPr bwMode="auto">
              <a:xfrm>
                <a:off x="3696" y="2387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2664" name="Line 120"/>
              <p:cNvSpPr>
                <a:spLocks noChangeShapeType="1"/>
              </p:cNvSpPr>
              <p:nvPr/>
            </p:nvSpPr>
            <p:spPr bwMode="auto">
              <a:xfrm>
                <a:off x="3696" y="2160"/>
                <a:ext cx="1225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</p:grpSp>
        <p:graphicFrame>
          <p:nvGraphicFramePr>
            <p:cNvPr id="492668" name="Object 124"/>
            <p:cNvGraphicFramePr>
              <a:graphicFrameLocks noChangeAspect="1"/>
            </p:cNvGraphicFramePr>
            <p:nvPr/>
          </p:nvGraphicFramePr>
          <p:xfrm>
            <a:off x="3896" y="1706"/>
            <a:ext cx="776" cy="18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92733" name="Equation" r:id="rId9" imgW="1231560" imgH="291960" progId="Equation.DSMT4">
                    <p:embed/>
                  </p:oleObj>
                </mc:Choice>
                <mc:Fallback>
                  <p:oleObj name="Equation" r:id="rId9" imgW="1231560" imgH="291960" progId="Equation.DSMT4">
                    <p:embed/>
                    <p:pic>
                      <p:nvPicPr>
                        <p:cNvPr id="0" name="Object 1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6" y="1706"/>
                          <a:ext cx="776" cy="18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92672" name="Group 128"/>
          <p:cNvGrpSpPr>
            <a:grpSpLocks/>
          </p:cNvGrpSpPr>
          <p:nvPr/>
        </p:nvGrpSpPr>
        <p:grpSpPr bwMode="auto">
          <a:xfrm>
            <a:off x="2397125" y="2852738"/>
            <a:ext cx="2751138" cy="3024187"/>
            <a:chOff x="1510" y="1797"/>
            <a:chExt cx="1733" cy="1905"/>
          </a:xfrm>
        </p:grpSpPr>
        <p:sp>
          <p:nvSpPr>
            <p:cNvPr id="492619" name="Line 75"/>
            <p:cNvSpPr>
              <a:spLocks noChangeShapeType="1"/>
            </p:cNvSpPr>
            <p:nvPr/>
          </p:nvSpPr>
          <p:spPr bwMode="auto">
            <a:xfrm>
              <a:off x="2018" y="3702"/>
              <a:ext cx="1225" cy="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2620" name="Line 76"/>
            <p:cNvSpPr>
              <a:spLocks noChangeShapeType="1"/>
            </p:cNvSpPr>
            <p:nvPr/>
          </p:nvSpPr>
          <p:spPr bwMode="auto">
            <a:xfrm>
              <a:off x="2018" y="3475"/>
              <a:ext cx="12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2621" name="Line 77"/>
            <p:cNvSpPr>
              <a:spLocks noChangeShapeType="1"/>
            </p:cNvSpPr>
            <p:nvPr/>
          </p:nvSpPr>
          <p:spPr bwMode="auto">
            <a:xfrm>
              <a:off x="2018" y="3248"/>
              <a:ext cx="12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2625" name="Line 81"/>
            <p:cNvSpPr>
              <a:spLocks noChangeShapeType="1"/>
            </p:cNvSpPr>
            <p:nvPr/>
          </p:nvSpPr>
          <p:spPr bwMode="auto">
            <a:xfrm>
              <a:off x="2018" y="2614"/>
              <a:ext cx="1225" cy="0"/>
            </a:xfrm>
            <a:prstGeom prst="line">
              <a:avLst/>
            </a:prstGeom>
            <a:noFill/>
            <a:ln w="9525">
              <a:solidFill>
                <a:srgbClr val="FFF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2626" name="Line 82"/>
            <p:cNvSpPr>
              <a:spLocks noChangeShapeType="1"/>
            </p:cNvSpPr>
            <p:nvPr/>
          </p:nvSpPr>
          <p:spPr bwMode="auto">
            <a:xfrm>
              <a:off x="2018" y="2387"/>
              <a:ext cx="12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2627" name="Line 83"/>
            <p:cNvSpPr>
              <a:spLocks noChangeShapeType="1"/>
            </p:cNvSpPr>
            <p:nvPr/>
          </p:nvSpPr>
          <p:spPr bwMode="auto">
            <a:xfrm>
              <a:off x="2018" y="2160"/>
              <a:ext cx="12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492667" name="Object 123"/>
            <p:cNvGraphicFramePr>
              <a:graphicFrameLocks noChangeAspect="1"/>
            </p:cNvGraphicFramePr>
            <p:nvPr/>
          </p:nvGraphicFramePr>
          <p:xfrm>
            <a:off x="2362" y="1797"/>
            <a:ext cx="488" cy="18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92734" name="Equation" r:id="rId11" imgW="774360" imgH="291960" progId="Equation.DSMT4">
                    <p:embed/>
                  </p:oleObj>
                </mc:Choice>
                <mc:Fallback>
                  <p:oleObj name="Equation" r:id="rId11" imgW="774360" imgH="291960" progId="Equation.DSMT4">
                    <p:embed/>
                    <p:pic>
                      <p:nvPicPr>
                        <p:cNvPr id="0" name="Object 1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362" y="1797"/>
                          <a:ext cx="488" cy="18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92669" name="Object 125"/>
            <p:cNvGraphicFramePr>
              <a:graphicFrameLocks noChangeAspect="1"/>
            </p:cNvGraphicFramePr>
            <p:nvPr/>
          </p:nvGraphicFramePr>
          <p:xfrm>
            <a:off x="1510" y="3381"/>
            <a:ext cx="384" cy="19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92735" name="Equation" r:id="rId13" imgW="609480" imgH="304560" progId="Equation.DSMT4">
                    <p:embed/>
                  </p:oleObj>
                </mc:Choice>
                <mc:Fallback>
                  <p:oleObj name="Equation" r:id="rId13" imgW="609480" imgH="304560" progId="Equation.DSMT4">
                    <p:embed/>
                    <p:pic>
                      <p:nvPicPr>
                        <p:cNvPr id="0" name="Object 1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10" y="3381"/>
                          <a:ext cx="384" cy="19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92670" name="Object 126"/>
            <p:cNvGraphicFramePr>
              <a:graphicFrameLocks noChangeAspect="1"/>
            </p:cNvGraphicFramePr>
            <p:nvPr/>
          </p:nvGraphicFramePr>
          <p:xfrm>
            <a:off x="1527" y="3158"/>
            <a:ext cx="368" cy="19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92736" name="Equation" r:id="rId15" imgW="583920" imgH="304560" progId="Equation.DSMT4">
                    <p:embed/>
                  </p:oleObj>
                </mc:Choice>
                <mc:Fallback>
                  <p:oleObj name="Equation" r:id="rId15" imgW="583920" imgH="304560" progId="Equation.DSMT4">
                    <p:embed/>
                    <p:pic>
                      <p:nvPicPr>
                        <p:cNvPr id="0" name="Object 1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27" y="3158"/>
                          <a:ext cx="368" cy="19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92671" name="Rectangle 127"/>
          <p:cNvSpPr>
            <a:spLocks noChangeArrowheads="1"/>
          </p:cNvSpPr>
          <p:nvPr/>
        </p:nvSpPr>
        <p:spPr bwMode="auto">
          <a:xfrm>
            <a:off x="2700338" y="6173788"/>
            <a:ext cx="6119812" cy="495300"/>
          </a:xfrm>
          <a:prstGeom prst="rect">
            <a:avLst/>
          </a:prstGeom>
          <a:noFill/>
          <a:ln w="38100">
            <a:solidFill>
              <a:srgbClr val="FF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solidFill>
                  <a:schemeClr val="accent2"/>
                </a:solidFill>
              </a:rPr>
              <a:t>z jedné čáry vzniká molekulární pás čar </a:t>
            </a:r>
            <a:endParaRPr lang="cs-CZ" altLang="cs-CZ" u="sng">
              <a:solidFill>
                <a:schemeClr val="accent2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2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92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2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2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2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2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92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492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0" fill="hold"/>
                                        <p:tgtEl>
                                          <p:spTgt spid="492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926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926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92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92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92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92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92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92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92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926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926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92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92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92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492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926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926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926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603" grpId="0"/>
      <p:bldP spid="492604" grpId="0"/>
      <p:bldP spid="492616" grpId="0"/>
      <p:bldP spid="492617" grpId="0" animBg="1"/>
      <p:bldP spid="492618" grpId="0" animBg="1"/>
      <p:bldP spid="492671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71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3. Spektra atomů</a:t>
            </a:r>
          </a:p>
        </p:txBody>
      </p:sp>
      <p:sp>
        <p:nvSpPr>
          <p:cNvPr id="493572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73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7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7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7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7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7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7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8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8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8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8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8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8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8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8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8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8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9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9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9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9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9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9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9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9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9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59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0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0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0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0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0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0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0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0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0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0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1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1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1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1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1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1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1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1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1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1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2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2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2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2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3624" name="Rectangle 56"/>
          <p:cNvSpPr>
            <a:spLocks noChangeArrowheads="1"/>
          </p:cNvSpPr>
          <p:nvPr/>
        </p:nvSpPr>
        <p:spPr bwMode="auto">
          <a:xfrm>
            <a:off x="179388" y="549275"/>
            <a:ext cx="5329237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2400">
                <a:solidFill>
                  <a:srgbClr val="F4FA08"/>
                </a:solidFill>
              </a:rPr>
              <a:t>3. 3. Molekuly – stavba a spektrum</a:t>
            </a:r>
          </a:p>
        </p:txBody>
      </p:sp>
      <p:graphicFrame>
        <p:nvGraphicFramePr>
          <p:cNvPr id="493625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3750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3626" name="Rectangle 58"/>
          <p:cNvSpPr>
            <a:spLocks noChangeArrowheads="1"/>
          </p:cNvSpPr>
          <p:nvPr/>
        </p:nvSpPr>
        <p:spPr bwMode="auto">
          <a:xfrm>
            <a:off x="179388" y="9810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3. 3. 2. Molekulová spektra</a:t>
            </a:r>
          </a:p>
        </p:txBody>
      </p:sp>
      <p:sp>
        <p:nvSpPr>
          <p:cNvPr id="493682" name="Rectangle 114"/>
          <p:cNvSpPr>
            <a:spLocks noChangeArrowheads="1"/>
          </p:cNvSpPr>
          <p:nvPr/>
        </p:nvSpPr>
        <p:spPr bwMode="auto">
          <a:xfrm>
            <a:off x="0" y="1557338"/>
            <a:ext cx="85693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a) rotační pásy – vznikají přechody mezi různými rotačními stavy: </a:t>
            </a:r>
          </a:p>
        </p:txBody>
      </p:sp>
      <p:graphicFrame>
        <p:nvGraphicFramePr>
          <p:cNvPr id="493683" name="Object 115"/>
          <p:cNvGraphicFramePr>
            <a:graphicFrameLocks noChangeAspect="1"/>
          </p:cNvGraphicFramePr>
          <p:nvPr/>
        </p:nvGraphicFramePr>
        <p:xfrm>
          <a:off x="6586538" y="1584325"/>
          <a:ext cx="25908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3751" name="Equation" r:id="rId5" imgW="2590560" imgH="291960" progId="Equation.DSMT4">
                  <p:embed/>
                </p:oleObj>
              </mc:Choice>
              <mc:Fallback>
                <p:oleObj name="Equation" r:id="rId5" imgW="2590560" imgH="291960" progId="Equation.DSMT4">
                  <p:embed/>
                  <p:pic>
                    <p:nvPicPr>
                      <p:cNvPr id="0" name="Object 1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86538" y="1584325"/>
                        <a:ext cx="25908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3684" name="Rectangle 116"/>
          <p:cNvSpPr>
            <a:spLocks noChangeArrowheads="1"/>
          </p:cNvSpPr>
          <p:nvPr/>
        </p:nvSpPr>
        <p:spPr bwMode="auto">
          <a:xfrm>
            <a:off x="684213" y="1916113"/>
            <a:ext cx="80645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velmi malá energie, vlnové délky velmi vysoké (daleká IR oblast až radiové vlny: HCl 0,5 mm)</a:t>
            </a:r>
          </a:p>
        </p:txBody>
      </p:sp>
      <p:sp>
        <p:nvSpPr>
          <p:cNvPr id="493685" name="Rectangle 117"/>
          <p:cNvSpPr>
            <a:spLocks noChangeArrowheads="1"/>
          </p:cNvSpPr>
          <p:nvPr/>
        </p:nvSpPr>
        <p:spPr bwMode="auto">
          <a:xfrm>
            <a:off x="684213" y="2614613"/>
            <a:ext cx="22320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výběrové pravidlo </a:t>
            </a:r>
          </a:p>
        </p:txBody>
      </p:sp>
      <p:graphicFrame>
        <p:nvGraphicFramePr>
          <p:cNvPr id="493686" name="Object 118"/>
          <p:cNvGraphicFramePr>
            <a:graphicFrameLocks noChangeAspect="1"/>
          </p:cNvGraphicFramePr>
          <p:nvPr/>
        </p:nvGraphicFramePr>
        <p:xfrm>
          <a:off x="2700338" y="2636838"/>
          <a:ext cx="7874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3752" name="Equation" r:id="rId7" imgW="787320" imgH="253800" progId="Equation.DSMT4">
                  <p:embed/>
                </p:oleObj>
              </mc:Choice>
              <mc:Fallback>
                <p:oleObj name="Equation" r:id="rId7" imgW="787320" imgH="253800" progId="Equation.DSMT4">
                  <p:embed/>
                  <p:pic>
                    <p:nvPicPr>
                      <p:cNvPr id="0" name="Object 1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00338" y="2636838"/>
                        <a:ext cx="7874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3687" name="Rectangle 119"/>
          <p:cNvSpPr>
            <a:spLocks noChangeArrowheads="1"/>
          </p:cNvSpPr>
          <p:nvPr/>
        </p:nvSpPr>
        <p:spPr bwMode="auto">
          <a:xfrm>
            <a:off x="0" y="2946400"/>
            <a:ext cx="88201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b) vibrační pásy – vzhledem k                         jsou vždy doprovázeny rotačními přechody, proto někdy vibračně-rotační pásy, řídí se výběrovým pravidlem</a:t>
            </a:r>
          </a:p>
        </p:txBody>
      </p:sp>
      <p:graphicFrame>
        <p:nvGraphicFramePr>
          <p:cNvPr id="493688" name="Object 120"/>
          <p:cNvGraphicFramePr>
            <a:graphicFrameLocks noChangeAspect="1"/>
          </p:cNvGraphicFramePr>
          <p:nvPr/>
        </p:nvGraphicFramePr>
        <p:xfrm>
          <a:off x="3132138" y="2997200"/>
          <a:ext cx="11303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3753" name="Equation" r:id="rId9" imgW="1130040" imgH="291960" progId="Equation.DSMT4">
                  <p:embed/>
                </p:oleObj>
              </mc:Choice>
              <mc:Fallback>
                <p:oleObj name="Equation" r:id="rId9" imgW="1130040" imgH="291960" progId="Equation.DSMT4">
                  <p:embed/>
                  <p:pic>
                    <p:nvPicPr>
                      <p:cNvPr id="0" name="Object 1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32138" y="2997200"/>
                        <a:ext cx="11303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3689" name="Object 121"/>
          <p:cNvGraphicFramePr>
            <a:graphicFrameLocks noChangeAspect="1"/>
          </p:cNvGraphicFramePr>
          <p:nvPr/>
        </p:nvGraphicFramePr>
        <p:xfrm>
          <a:off x="6516688" y="3284538"/>
          <a:ext cx="787400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3754" name="Equation" r:id="rId11" imgW="787320" imgH="241200" progId="Equation.DSMT4">
                  <p:embed/>
                </p:oleObj>
              </mc:Choice>
              <mc:Fallback>
                <p:oleObj name="Equation" r:id="rId11" imgW="787320" imgH="241200" progId="Equation.DSMT4">
                  <p:embed/>
                  <p:pic>
                    <p:nvPicPr>
                      <p:cNvPr id="0" name="Object 1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16688" y="3284538"/>
                        <a:ext cx="787400" cy="24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3690" name="Rectangle 122"/>
          <p:cNvSpPr>
            <a:spLocks noChangeArrowheads="1"/>
          </p:cNvSpPr>
          <p:nvPr/>
        </p:nvSpPr>
        <p:spPr bwMode="auto">
          <a:xfrm>
            <a:off x="0" y="3716338"/>
            <a:ext cx="88201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c) elektronově-vibrační pásy – vzhledem k                                     jsou vždy doprovázeny vibračními i rotačními přechody, řídí se výběrovým pravidlem</a:t>
            </a:r>
          </a:p>
        </p:txBody>
      </p:sp>
      <p:graphicFrame>
        <p:nvGraphicFramePr>
          <p:cNvPr id="493691" name="Object 123"/>
          <p:cNvGraphicFramePr>
            <a:graphicFrameLocks noChangeAspect="1"/>
          </p:cNvGraphicFramePr>
          <p:nvPr/>
        </p:nvGraphicFramePr>
        <p:xfrm>
          <a:off x="4284663" y="3744913"/>
          <a:ext cx="18669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3755" name="Equation" r:id="rId13" imgW="1866600" imgH="291960" progId="Equation.DSMT4">
                  <p:embed/>
                </p:oleObj>
              </mc:Choice>
              <mc:Fallback>
                <p:oleObj name="Equation" r:id="rId13" imgW="1866600" imgH="291960" progId="Equation.DSMT4">
                  <p:embed/>
                  <p:pic>
                    <p:nvPicPr>
                      <p:cNvPr id="0" name="Object 1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4663" y="3744913"/>
                        <a:ext cx="18669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3692" name="Object 124"/>
          <p:cNvGraphicFramePr>
            <a:graphicFrameLocks noChangeAspect="1"/>
          </p:cNvGraphicFramePr>
          <p:nvPr/>
        </p:nvGraphicFramePr>
        <p:xfrm>
          <a:off x="6142038" y="3989388"/>
          <a:ext cx="2654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3756" name="Equation" r:id="rId15" imgW="2654280" imgH="330120" progId="Equation.DSMT4">
                  <p:embed/>
                </p:oleObj>
              </mc:Choice>
              <mc:Fallback>
                <p:oleObj name="Equation" r:id="rId15" imgW="2654280" imgH="330120" progId="Equation.DSMT4">
                  <p:embed/>
                  <p:pic>
                    <p:nvPicPr>
                      <p:cNvPr id="0" name="Object 1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42038" y="3989388"/>
                        <a:ext cx="2654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93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93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93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93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93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93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93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93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93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93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93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3682" grpId="0"/>
      <p:bldP spid="493684" grpId="0"/>
      <p:bldP spid="493685" grpId="0"/>
      <p:bldP spid="493687" grpId="0"/>
      <p:bldP spid="493690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4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595" name="Rectangle 3"/>
          <p:cNvSpPr>
            <a:spLocks noChangeArrowheads="1"/>
          </p:cNvSpPr>
          <p:nvPr/>
        </p:nvSpPr>
        <p:spPr bwMode="auto">
          <a:xfrm>
            <a:off x="179388" y="0"/>
            <a:ext cx="4176712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32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494596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597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598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599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00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01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02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03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04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05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06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07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08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09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10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11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12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13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14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15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16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17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18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19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20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21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22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23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24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25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26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27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28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29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30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31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32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33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34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35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36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37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38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39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40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41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42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43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44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45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46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47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4648" name="Rectangle 56"/>
          <p:cNvSpPr>
            <a:spLocks noChangeArrowheads="1"/>
          </p:cNvSpPr>
          <p:nvPr/>
        </p:nvSpPr>
        <p:spPr bwMode="auto">
          <a:xfrm>
            <a:off x="179388" y="5492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800">
                <a:solidFill>
                  <a:srgbClr val="F4FA08"/>
                </a:solidFill>
              </a:rPr>
              <a:t>4. 1. Hmotnost atomových jader</a:t>
            </a:r>
          </a:p>
        </p:txBody>
      </p:sp>
      <p:graphicFrame>
        <p:nvGraphicFramePr>
          <p:cNvPr id="494649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4711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4650" name="Rectangle 58"/>
          <p:cNvSpPr>
            <a:spLocks noChangeArrowheads="1"/>
          </p:cNvSpPr>
          <p:nvPr/>
        </p:nvSpPr>
        <p:spPr bwMode="auto">
          <a:xfrm>
            <a:off x="250825" y="881063"/>
            <a:ext cx="864235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Hmotnosti atomů jsou v poměru malých celých čísel, protože téměř celá hmotnost atomu je v jádře, musí být hmotnosti jader vyjádřitelné přibližně násobkem jisté malé hmotnosti.</a:t>
            </a:r>
          </a:p>
        </p:txBody>
      </p:sp>
      <p:sp>
        <p:nvSpPr>
          <p:cNvPr id="494651" name="Rectangle 59"/>
          <p:cNvSpPr>
            <a:spLocks noChangeArrowheads="1"/>
          </p:cNvSpPr>
          <p:nvPr/>
        </p:nvSpPr>
        <p:spPr bwMode="auto">
          <a:xfrm>
            <a:off x="250825" y="1844675"/>
            <a:ext cx="33845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atomová hmotnostní jednotka</a:t>
            </a:r>
          </a:p>
        </p:txBody>
      </p:sp>
      <p:sp>
        <p:nvSpPr>
          <p:cNvPr id="494652" name="Rectangle 60"/>
          <p:cNvSpPr>
            <a:spLocks noChangeArrowheads="1"/>
          </p:cNvSpPr>
          <p:nvPr/>
        </p:nvSpPr>
        <p:spPr bwMode="auto">
          <a:xfrm>
            <a:off x="250825" y="2205038"/>
            <a:ext cx="7200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 definice (1/12 hmotnosti neutrálního atomu uhlíku 12) vyplývá:</a:t>
            </a:r>
          </a:p>
        </p:txBody>
      </p:sp>
      <p:graphicFrame>
        <p:nvGraphicFramePr>
          <p:cNvPr id="494653" name="Object 61"/>
          <p:cNvGraphicFramePr>
            <a:graphicFrameLocks noChangeAspect="1"/>
          </p:cNvGraphicFramePr>
          <p:nvPr/>
        </p:nvGraphicFramePr>
        <p:xfrm>
          <a:off x="3492500" y="1844675"/>
          <a:ext cx="36957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4712" name="Equation" r:id="rId5" imgW="3695400" imgH="330120" progId="Equation.DSMT4">
                  <p:embed/>
                </p:oleObj>
              </mc:Choice>
              <mc:Fallback>
                <p:oleObj name="Equation" r:id="rId5" imgW="3695400" imgH="330120" progId="Equation.DSMT4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2500" y="1844675"/>
                        <a:ext cx="36957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4654" name="Object 62"/>
          <p:cNvGraphicFramePr>
            <a:graphicFrameLocks noChangeAspect="1"/>
          </p:cNvGraphicFramePr>
          <p:nvPr/>
        </p:nvGraphicFramePr>
        <p:xfrm>
          <a:off x="2555875" y="2636838"/>
          <a:ext cx="83820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4713" name="Equation" r:id="rId7" imgW="838080" imgH="647640" progId="Equation.DSMT4">
                  <p:embed/>
                </p:oleObj>
              </mc:Choice>
              <mc:Fallback>
                <p:oleObj name="Equation" r:id="rId7" imgW="838080" imgH="64764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5875" y="2636838"/>
                        <a:ext cx="838200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4655" name="Rectangle 63"/>
          <p:cNvSpPr>
            <a:spLocks noChangeArrowheads="1"/>
          </p:cNvSpPr>
          <p:nvPr/>
        </p:nvSpPr>
        <p:spPr bwMode="auto">
          <a:xfrm>
            <a:off x="3779838" y="2781300"/>
            <a:ext cx="3095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 i="1"/>
              <a:t>N</a:t>
            </a:r>
            <a:r>
              <a:rPr lang="cs-CZ" altLang="cs-CZ" sz="1600" i="1" baseline="-25000"/>
              <a:t>a</a:t>
            </a:r>
            <a:r>
              <a:rPr lang="cs-CZ" altLang="cs-CZ" sz="1600" i="1"/>
              <a:t>  </a:t>
            </a:r>
            <a:r>
              <a:rPr lang="cs-CZ" altLang="cs-CZ" sz="1600"/>
              <a:t>Avogadrovo číslo</a:t>
            </a:r>
          </a:p>
        </p:txBody>
      </p:sp>
      <p:sp>
        <p:nvSpPr>
          <p:cNvPr id="494656" name="Rectangle 64"/>
          <p:cNvSpPr>
            <a:spLocks noChangeArrowheads="1"/>
          </p:cNvSpPr>
          <p:nvPr/>
        </p:nvSpPr>
        <p:spPr bwMode="auto">
          <a:xfrm>
            <a:off x="250825" y="3429000"/>
            <a:ext cx="3241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relativní atomová hmotnost:</a:t>
            </a:r>
          </a:p>
        </p:txBody>
      </p:sp>
      <p:graphicFrame>
        <p:nvGraphicFramePr>
          <p:cNvPr id="494657" name="Object 65"/>
          <p:cNvGraphicFramePr>
            <a:graphicFrameLocks noChangeAspect="1"/>
          </p:cNvGraphicFramePr>
          <p:nvPr/>
        </p:nvGraphicFramePr>
        <p:xfrm>
          <a:off x="4211638" y="4365625"/>
          <a:ext cx="330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4714" name="Equation" r:id="rId9" imgW="330120" imgH="330120" progId="Equation.DSMT4">
                  <p:embed/>
                </p:oleObj>
              </mc:Choice>
              <mc:Fallback>
                <p:oleObj name="Equation" r:id="rId9" imgW="330120" imgH="330120" progId="Equation.DSMT4">
                  <p:embed/>
                  <p:pic>
                    <p:nvPicPr>
                      <p:cNvPr id="0" name="Object 6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11638" y="4365625"/>
                        <a:ext cx="330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4658" name="Object 66"/>
          <p:cNvGraphicFramePr>
            <a:graphicFrameLocks noChangeAspect="1"/>
          </p:cNvGraphicFramePr>
          <p:nvPr/>
        </p:nvGraphicFramePr>
        <p:xfrm>
          <a:off x="3419475" y="3284538"/>
          <a:ext cx="8763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4715" name="Equation" r:id="rId11" imgW="876240" imgH="571320" progId="Equation.DSMT4">
                  <p:embed/>
                </p:oleObj>
              </mc:Choice>
              <mc:Fallback>
                <p:oleObj name="Equation" r:id="rId11" imgW="876240" imgH="571320" progId="Equation.DSMT4">
                  <p:embed/>
                  <p:pic>
                    <p:nvPicPr>
                      <p:cNvPr id="0" name="Object 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19475" y="3284538"/>
                        <a:ext cx="8763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4659" name="Rectangle 67"/>
          <p:cNvSpPr>
            <a:spLocks noChangeArrowheads="1"/>
          </p:cNvSpPr>
          <p:nvPr/>
        </p:nvSpPr>
        <p:spPr bwMode="auto">
          <a:xfrm>
            <a:off x="250825" y="3860800"/>
            <a:ext cx="3241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nukleonové (hmotnostní) číslo:</a:t>
            </a:r>
          </a:p>
        </p:txBody>
      </p:sp>
      <p:graphicFrame>
        <p:nvGraphicFramePr>
          <p:cNvPr id="494660" name="Object 68"/>
          <p:cNvGraphicFramePr>
            <a:graphicFrameLocks noChangeAspect="1"/>
          </p:cNvGraphicFramePr>
          <p:nvPr/>
        </p:nvGraphicFramePr>
        <p:xfrm>
          <a:off x="3927475" y="3890963"/>
          <a:ext cx="14478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4716" name="Equation" r:id="rId13" imgW="1447560" imgH="368280" progId="Equation.DSMT4">
                  <p:embed/>
                </p:oleObj>
              </mc:Choice>
              <mc:Fallback>
                <p:oleObj name="Equation" r:id="rId13" imgW="1447560" imgH="368280" progId="Equation.DSMT4">
                  <p:embed/>
                  <p:pic>
                    <p:nvPicPr>
                      <p:cNvPr id="0" name="Object 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7475" y="3890963"/>
                        <a:ext cx="14478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4661" name="Rectangle 69"/>
          <p:cNvSpPr>
            <a:spLocks noChangeArrowheads="1"/>
          </p:cNvSpPr>
          <p:nvPr/>
        </p:nvSpPr>
        <p:spPr bwMode="auto">
          <a:xfrm>
            <a:off x="5724525" y="3860800"/>
            <a:ext cx="15843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[  ] – celá část</a:t>
            </a:r>
          </a:p>
        </p:txBody>
      </p:sp>
      <p:sp>
        <p:nvSpPr>
          <p:cNvPr id="494662" name="Rectangle 70"/>
          <p:cNvSpPr>
            <a:spLocks noChangeArrowheads="1"/>
          </p:cNvSpPr>
          <p:nvPr/>
        </p:nvSpPr>
        <p:spPr bwMode="auto">
          <a:xfrm>
            <a:off x="250825" y="4365625"/>
            <a:ext cx="3960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označení konkrétního jádra (atomu):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94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46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946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46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46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946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46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94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94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94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494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494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494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494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494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94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4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946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946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4650" grpId="0"/>
      <p:bldP spid="494651" grpId="0"/>
      <p:bldP spid="494652" grpId="0"/>
      <p:bldP spid="494655" grpId="0"/>
      <p:bldP spid="494656" grpId="0"/>
      <p:bldP spid="494659" grpId="0"/>
      <p:bldP spid="494661" grpId="0"/>
      <p:bldP spid="494662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18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19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495620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21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22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23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24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25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26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27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28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29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30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31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32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33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34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35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36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37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38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39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40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41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42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43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44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45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46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47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48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49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50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51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52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53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54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55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56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57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58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59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60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61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62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63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64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65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66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67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68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69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70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71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5672" name="Rectangle 56"/>
          <p:cNvSpPr>
            <a:spLocks noChangeArrowheads="1"/>
          </p:cNvSpPr>
          <p:nvPr/>
        </p:nvSpPr>
        <p:spPr bwMode="auto">
          <a:xfrm>
            <a:off x="250825" y="3333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1. Hmotnost atomových jader</a:t>
            </a:r>
          </a:p>
        </p:txBody>
      </p:sp>
      <p:graphicFrame>
        <p:nvGraphicFramePr>
          <p:cNvPr id="495673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5726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5674" name="Rectangle 58"/>
          <p:cNvSpPr>
            <a:spLocks noChangeArrowheads="1"/>
          </p:cNvSpPr>
          <p:nvPr/>
        </p:nvSpPr>
        <p:spPr bwMode="auto">
          <a:xfrm>
            <a:off x="250825" y="1060450"/>
            <a:ext cx="6626225" cy="466725"/>
          </a:xfrm>
          <a:prstGeom prst="rect">
            <a:avLst/>
          </a:prstGeom>
          <a:noFill/>
          <a:ln w="9525">
            <a:solidFill>
              <a:srgbClr val="FDFEC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měření hmotnosti atomů: </a:t>
            </a: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hmotnostní spektrografy</a:t>
            </a:r>
          </a:p>
        </p:txBody>
      </p:sp>
      <p:sp>
        <p:nvSpPr>
          <p:cNvPr id="495675" name="Rectangle 59"/>
          <p:cNvSpPr>
            <a:spLocks noChangeArrowheads="1"/>
          </p:cNvSpPr>
          <p:nvPr/>
        </p:nvSpPr>
        <p:spPr bwMode="auto">
          <a:xfrm>
            <a:off x="250825" y="1722438"/>
            <a:ext cx="87137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obecně vychází jejich princip z chování nabité částice s hmotností </a:t>
            </a:r>
            <a:r>
              <a:rPr lang="cs-CZ" altLang="cs-CZ" sz="1600" i="1"/>
              <a:t>m</a:t>
            </a:r>
            <a:r>
              <a:rPr lang="cs-CZ" altLang="cs-CZ" sz="1600"/>
              <a:t> a s nábojem </a:t>
            </a:r>
            <a:r>
              <a:rPr lang="cs-CZ" altLang="cs-CZ" sz="1600" i="1"/>
              <a:t>q</a:t>
            </a:r>
            <a:r>
              <a:rPr lang="cs-CZ" altLang="cs-CZ" sz="1600"/>
              <a:t>, která se pohybuje v kombinaci elektrického  a magnetického pole: </a:t>
            </a:r>
          </a:p>
        </p:txBody>
      </p:sp>
      <p:graphicFrame>
        <p:nvGraphicFramePr>
          <p:cNvPr id="495676" name="Object 60"/>
          <p:cNvGraphicFramePr>
            <a:graphicFrameLocks noChangeAspect="1"/>
          </p:cNvGraphicFramePr>
          <p:nvPr/>
        </p:nvGraphicFramePr>
        <p:xfrm>
          <a:off x="250825" y="2420938"/>
          <a:ext cx="6007100" cy="876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5727" name="Equation" r:id="rId5" imgW="6006960" imgH="876240" progId="Equation.DSMT4">
                  <p:embed/>
                </p:oleObj>
              </mc:Choice>
              <mc:Fallback>
                <p:oleObj name="Equation" r:id="rId5" imgW="6006960" imgH="87624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825" y="2420938"/>
                        <a:ext cx="6007100" cy="876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5677" name="Rectangle 61"/>
          <p:cNvSpPr>
            <a:spLocks noChangeArrowheads="1"/>
          </p:cNvSpPr>
          <p:nvPr/>
        </p:nvSpPr>
        <p:spPr bwMode="auto">
          <a:xfrm>
            <a:off x="250825" y="3500438"/>
            <a:ext cx="60499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trajektorie závisí na poměru               (specifickém náboji)</a:t>
            </a:r>
          </a:p>
        </p:txBody>
      </p:sp>
      <p:graphicFrame>
        <p:nvGraphicFramePr>
          <p:cNvPr id="495678" name="Object 62"/>
          <p:cNvGraphicFramePr>
            <a:graphicFrameLocks noChangeAspect="1"/>
          </p:cNvGraphicFramePr>
          <p:nvPr/>
        </p:nvGraphicFramePr>
        <p:xfrm>
          <a:off x="3276600" y="3357563"/>
          <a:ext cx="292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5728" name="Equation" r:id="rId7" imgW="291960" imgH="571320" progId="Equation.DSMT4">
                  <p:embed/>
                </p:oleObj>
              </mc:Choice>
              <mc:Fallback>
                <p:oleObj name="Equation" r:id="rId7" imgW="291960" imgH="57132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76600" y="3357563"/>
                        <a:ext cx="292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5679" name="Rectangle 63"/>
          <p:cNvSpPr>
            <a:spLocks noChangeArrowheads="1"/>
          </p:cNvSpPr>
          <p:nvPr/>
        </p:nvSpPr>
        <p:spPr bwMode="auto">
          <a:xfrm>
            <a:off x="250825" y="4005263"/>
            <a:ext cx="82089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atomy je nutné ionizovat: ideálním zdrojem jsou anodové (kanálové) paprsky</a:t>
            </a:r>
          </a:p>
        </p:txBody>
      </p:sp>
      <p:pic>
        <p:nvPicPr>
          <p:cNvPr id="495693" name="Picture 77" descr="katodova_trubice_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73" r="20708" b="17250"/>
          <a:stretch>
            <a:fillRect/>
          </a:stretch>
        </p:blipFill>
        <p:spPr bwMode="auto">
          <a:xfrm>
            <a:off x="5003800" y="4365625"/>
            <a:ext cx="3960813" cy="23034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95701" name="Group 85"/>
          <p:cNvGrpSpPr>
            <a:grpSpLocks/>
          </p:cNvGrpSpPr>
          <p:nvPr/>
        </p:nvGrpSpPr>
        <p:grpSpPr bwMode="auto">
          <a:xfrm>
            <a:off x="395288" y="4356100"/>
            <a:ext cx="4464050" cy="2312988"/>
            <a:chOff x="249" y="2744"/>
            <a:chExt cx="2812" cy="1457"/>
          </a:xfrm>
        </p:grpSpPr>
        <p:pic>
          <p:nvPicPr>
            <p:cNvPr id="495682" name="Picture 66" descr="katodova_trubice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3785"/>
            <a:stretch>
              <a:fillRect/>
            </a:stretch>
          </p:blipFill>
          <p:spPr bwMode="auto">
            <a:xfrm>
              <a:off x="249" y="2744"/>
              <a:ext cx="2812" cy="14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95683" name="Rectangle 67"/>
            <p:cNvSpPr>
              <a:spLocks noChangeArrowheads="1"/>
            </p:cNvSpPr>
            <p:nvPr/>
          </p:nvSpPr>
          <p:spPr bwMode="auto">
            <a:xfrm>
              <a:off x="874" y="3743"/>
              <a:ext cx="33" cy="24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5694" name="Rectangle 78"/>
            <p:cNvSpPr>
              <a:spLocks noChangeArrowheads="1"/>
            </p:cNvSpPr>
            <p:nvPr/>
          </p:nvSpPr>
          <p:spPr bwMode="auto">
            <a:xfrm>
              <a:off x="929" y="3808"/>
              <a:ext cx="44" cy="10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5695" name="Rectangle 79"/>
            <p:cNvSpPr>
              <a:spLocks noChangeArrowheads="1"/>
            </p:cNvSpPr>
            <p:nvPr/>
          </p:nvSpPr>
          <p:spPr bwMode="auto">
            <a:xfrm>
              <a:off x="996" y="3741"/>
              <a:ext cx="33" cy="24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5696" name="Rectangle 80"/>
            <p:cNvSpPr>
              <a:spLocks noChangeArrowheads="1"/>
            </p:cNvSpPr>
            <p:nvPr/>
          </p:nvSpPr>
          <p:spPr bwMode="auto">
            <a:xfrm>
              <a:off x="1051" y="3806"/>
              <a:ext cx="44" cy="10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5697" name="Rectangle 81"/>
            <p:cNvSpPr>
              <a:spLocks noChangeArrowheads="1"/>
            </p:cNvSpPr>
            <p:nvPr/>
          </p:nvSpPr>
          <p:spPr bwMode="auto">
            <a:xfrm>
              <a:off x="1120" y="3739"/>
              <a:ext cx="33" cy="24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5698" name="Rectangle 82"/>
            <p:cNvSpPr>
              <a:spLocks noChangeArrowheads="1"/>
            </p:cNvSpPr>
            <p:nvPr/>
          </p:nvSpPr>
          <p:spPr bwMode="auto">
            <a:xfrm>
              <a:off x="1175" y="3804"/>
              <a:ext cx="44" cy="10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5699" name="Rectangle 83"/>
            <p:cNvSpPr>
              <a:spLocks noChangeArrowheads="1"/>
            </p:cNvSpPr>
            <p:nvPr/>
          </p:nvSpPr>
          <p:spPr bwMode="auto">
            <a:xfrm>
              <a:off x="1241" y="3737"/>
              <a:ext cx="33" cy="24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5700" name="Rectangle 84"/>
            <p:cNvSpPr>
              <a:spLocks noChangeArrowheads="1"/>
            </p:cNvSpPr>
            <p:nvPr/>
          </p:nvSpPr>
          <p:spPr bwMode="auto">
            <a:xfrm>
              <a:off x="1296" y="3802"/>
              <a:ext cx="44" cy="10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56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5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95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95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495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495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95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4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95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95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95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95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95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5674" grpId="0" animBg="1"/>
      <p:bldP spid="495675" grpId="0"/>
      <p:bldP spid="495677" grpId="0"/>
      <p:bldP spid="495679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2" name="Rectangle 2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496643" name="Rectangle 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44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45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46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47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48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49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50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51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52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53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54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55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56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57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58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59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60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61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62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63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64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65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66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67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68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69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70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71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72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73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74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75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76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77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78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79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80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81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82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83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84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85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86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87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88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89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90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91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92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93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94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6695" name="Rectangle 55"/>
          <p:cNvSpPr>
            <a:spLocks noChangeArrowheads="1"/>
          </p:cNvSpPr>
          <p:nvPr/>
        </p:nvSpPr>
        <p:spPr bwMode="auto">
          <a:xfrm>
            <a:off x="250825" y="3333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1. Hmotnost atomových jader</a:t>
            </a:r>
          </a:p>
        </p:txBody>
      </p:sp>
      <p:graphicFrame>
        <p:nvGraphicFramePr>
          <p:cNvPr id="496696" name="Object 56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6813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6697" name="Rectangle 57"/>
          <p:cNvSpPr>
            <a:spLocks noChangeArrowheads="1"/>
          </p:cNvSpPr>
          <p:nvPr/>
        </p:nvSpPr>
        <p:spPr bwMode="auto">
          <a:xfrm>
            <a:off x="250825" y="1060450"/>
            <a:ext cx="5545138" cy="466725"/>
          </a:xfrm>
          <a:prstGeom prst="rect">
            <a:avLst/>
          </a:prstGeom>
          <a:noFill/>
          <a:ln w="9525">
            <a:solidFill>
              <a:srgbClr val="FDFEC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Thomsonův</a:t>
            </a:r>
            <a:r>
              <a:rPr lang="cs-CZ" altLang="cs-CZ" sz="1600"/>
              <a:t> </a:t>
            </a: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hmotnostní spektrograf</a:t>
            </a:r>
          </a:p>
        </p:txBody>
      </p:sp>
      <p:sp>
        <p:nvSpPr>
          <p:cNvPr id="496698" name="Rectangle 58"/>
          <p:cNvSpPr>
            <a:spLocks noChangeArrowheads="1"/>
          </p:cNvSpPr>
          <p:nvPr/>
        </p:nvSpPr>
        <p:spPr bwMode="auto">
          <a:xfrm>
            <a:off x="250825" y="1844675"/>
            <a:ext cx="87137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1913: příčné      a příčné rovnoběžné   </a:t>
            </a:r>
          </a:p>
        </p:txBody>
      </p:sp>
      <p:graphicFrame>
        <p:nvGraphicFramePr>
          <p:cNvPr id="496699" name="Object 59"/>
          <p:cNvGraphicFramePr>
            <a:graphicFrameLocks noChangeAspect="1"/>
          </p:cNvGraphicFramePr>
          <p:nvPr/>
        </p:nvGraphicFramePr>
        <p:xfrm>
          <a:off x="1619250" y="1844675"/>
          <a:ext cx="2159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6814" name="Equation" r:id="rId5" imgW="215640" imgH="279360" progId="Equation.DSMT4">
                  <p:embed/>
                </p:oleObj>
              </mc:Choice>
              <mc:Fallback>
                <p:oleObj name="Equation" r:id="rId5" imgW="215640" imgH="27936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0" y="1844675"/>
                        <a:ext cx="2159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6700" name="Object 60"/>
          <p:cNvGraphicFramePr>
            <a:graphicFrameLocks noChangeAspect="1"/>
          </p:cNvGraphicFramePr>
          <p:nvPr/>
        </p:nvGraphicFramePr>
        <p:xfrm>
          <a:off x="4002088" y="1844675"/>
          <a:ext cx="2032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6815" name="Equation" r:id="rId7" imgW="203040" imgH="279360" progId="Equation.DSMT4">
                  <p:embed/>
                </p:oleObj>
              </mc:Choice>
              <mc:Fallback>
                <p:oleObj name="Equation" r:id="rId7" imgW="203040" imgH="27936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02088" y="1844675"/>
                        <a:ext cx="2032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6701" name="Freeform 61"/>
          <p:cNvSpPr>
            <a:spLocks/>
          </p:cNvSpPr>
          <p:nvPr/>
        </p:nvSpPr>
        <p:spPr bwMode="auto">
          <a:xfrm>
            <a:off x="971550" y="2565400"/>
            <a:ext cx="1871663" cy="1223963"/>
          </a:xfrm>
          <a:custGeom>
            <a:avLst/>
            <a:gdLst>
              <a:gd name="T0" fmla="*/ 0 w 1179"/>
              <a:gd name="T1" fmla="*/ 45 h 771"/>
              <a:gd name="T2" fmla="*/ 0 w 1179"/>
              <a:gd name="T3" fmla="*/ 771 h 771"/>
              <a:gd name="T4" fmla="*/ 1179 w 1179"/>
              <a:gd name="T5" fmla="*/ 771 h 771"/>
              <a:gd name="T6" fmla="*/ 1179 w 1179"/>
              <a:gd name="T7" fmla="*/ 45 h 771"/>
              <a:gd name="T8" fmla="*/ 998 w 1179"/>
              <a:gd name="T9" fmla="*/ 0 h 771"/>
              <a:gd name="T10" fmla="*/ 817 w 1179"/>
              <a:gd name="T11" fmla="*/ 90 h 771"/>
              <a:gd name="T12" fmla="*/ 635 w 1179"/>
              <a:gd name="T13" fmla="*/ 0 h 771"/>
              <a:gd name="T14" fmla="*/ 499 w 1179"/>
              <a:gd name="T15" fmla="*/ 0 h 771"/>
              <a:gd name="T16" fmla="*/ 408 w 1179"/>
              <a:gd name="T17" fmla="*/ 45 h 771"/>
              <a:gd name="T18" fmla="*/ 181 w 1179"/>
              <a:gd name="T19" fmla="*/ 136 h 771"/>
              <a:gd name="T20" fmla="*/ 0 w 1179"/>
              <a:gd name="T21" fmla="*/ 45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79" h="771">
                <a:moveTo>
                  <a:pt x="0" y="45"/>
                </a:moveTo>
                <a:lnTo>
                  <a:pt x="0" y="771"/>
                </a:lnTo>
                <a:lnTo>
                  <a:pt x="1179" y="771"/>
                </a:lnTo>
                <a:lnTo>
                  <a:pt x="1179" y="45"/>
                </a:lnTo>
                <a:lnTo>
                  <a:pt x="998" y="0"/>
                </a:lnTo>
                <a:lnTo>
                  <a:pt x="817" y="90"/>
                </a:lnTo>
                <a:lnTo>
                  <a:pt x="635" y="0"/>
                </a:lnTo>
                <a:lnTo>
                  <a:pt x="499" y="0"/>
                </a:lnTo>
                <a:lnTo>
                  <a:pt x="408" y="45"/>
                </a:lnTo>
                <a:lnTo>
                  <a:pt x="181" y="136"/>
                </a:lnTo>
                <a:lnTo>
                  <a:pt x="0" y="45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100000">
                <a:schemeClr val="accent1"/>
              </a:gs>
            </a:gsLst>
            <a:lin ang="5400000" scaled="1"/>
          </a:gra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6702" name="Freeform 62"/>
          <p:cNvSpPr>
            <a:spLocks/>
          </p:cNvSpPr>
          <p:nvPr/>
        </p:nvSpPr>
        <p:spPr bwMode="auto">
          <a:xfrm flipV="1">
            <a:off x="971550" y="4868863"/>
            <a:ext cx="1871663" cy="1223962"/>
          </a:xfrm>
          <a:custGeom>
            <a:avLst/>
            <a:gdLst>
              <a:gd name="T0" fmla="*/ 0 w 1179"/>
              <a:gd name="T1" fmla="*/ 45 h 771"/>
              <a:gd name="T2" fmla="*/ 0 w 1179"/>
              <a:gd name="T3" fmla="*/ 771 h 771"/>
              <a:gd name="T4" fmla="*/ 1179 w 1179"/>
              <a:gd name="T5" fmla="*/ 771 h 771"/>
              <a:gd name="T6" fmla="*/ 1179 w 1179"/>
              <a:gd name="T7" fmla="*/ 45 h 771"/>
              <a:gd name="T8" fmla="*/ 998 w 1179"/>
              <a:gd name="T9" fmla="*/ 0 h 771"/>
              <a:gd name="T10" fmla="*/ 817 w 1179"/>
              <a:gd name="T11" fmla="*/ 90 h 771"/>
              <a:gd name="T12" fmla="*/ 635 w 1179"/>
              <a:gd name="T13" fmla="*/ 0 h 771"/>
              <a:gd name="T14" fmla="*/ 499 w 1179"/>
              <a:gd name="T15" fmla="*/ 0 h 771"/>
              <a:gd name="T16" fmla="*/ 408 w 1179"/>
              <a:gd name="T17" fmla="*/ 45 h 771"/>
              <a:gd name="T18" fmla="*/ 181 w 1179"/>
              <a:gd name="T19" fmla="*/ 136 h 771"/>
              <a:gd name="T20" fmla="*/ 0 w 1179"/>
              <a:gd name="T21" fmla="*/ 45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79" h="771">
                <a:moveTo>
                  <a:pt x="0" y="45"/>
                </a:moveTo>
                <a:lnTo>
                  <a:pt x="0" y="771"/>
                </a:lnTo>
                <a:lnTo>
                  <a:pt x="1179" y="771"/>
                </a:lnTo>
                <a:lnTo>
                  <a:pt x="1179" y="45"/>
                </a:lnTo>
                <a:lnTo>
                  <a:pt x="998" y="0"/>
                </a:lnTo>
                <a:lnTo>
                  <a:pt x="817" y="90"/>
                </a:lnTo>
                <a:lnTo>
                  <a:pt x="635" y="0"/>
                </a:lnTo>
                <a:lnTo>
                  <a:pt x="499" y="0"/>
                </a:lnTo>
                <a:lnTo>
                  <a:pt x="408" y="45"/>
                </a:lnTo>
                <a:lnTo>
                  <a:pt x="181" y="136"/>
                </a:lnTo>
                <a:lnTo>
                  <a:pt x="0" y="45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100000">
                <a:schemeClr val="accent1"/>
              </a:gs>
            </a:gsLst>
            <a:lin ang="5400000" scaled="1"/>
          </a:gra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96703" name="Object 63"/>
          <p:cNvGraphicFramePr>
            <a:graphicFrameLocks noChangeAspect="1"/>
          </p:cNvGraphicFramePr>
          <p:nvPr/>
        </p:nvGraphicFramePr>
        <p:xfrm>
          <a:off x="1770063" y="3173413"/>
          <a:ext cx="1905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6816" name="Equation" r:id="rId9" imgW="190440" imgH="215640" progId="Equation.DSMT4">
                  <p:embed/>
                </p:oleObj>
              </mc:Choice>
              <mc:Fallback>
                <p:oleObj name="Equation" r:id="rId9" imgW="190440" imgH="21564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70063" y="3173413"/>
                        <a:ext cx="1905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6704" name="Object 64"/>
          <p:cNvGraphicFramePr>
            <a:graphicFrameLocks noChangeAspect="1"/>
          </p:cNvGraphicFramePr>
          <p:nvPr/>
        </p:nvGraphicFramePr>
        <p:xfrm>
          <a:off x="1776413" y="5216525"/>
          <a:ext cx="190500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6817" name="Equation" r:id="rId11" imgW="190440" imgH="241200" progId="Equation.DSMT4">
                  <p:embed/>
                </p:oleObj>
              </mc:Choice>
              <mc:Fallback>
                <p:oleObj name="Equation" r:id="rId11" imgW="190440" imgH="241200" progId="Equation.DSMT4">
                  <p:embed/>
                  <p:pic>
                    <p:nvPicPr>
                      <p:cNvPr id="0" name="Object 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76413" y="5216525"/>
                        <a:ext cx="190500" cy="24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96705" name="Group 65"/>
          <p:cNvGrpSpPr>
            <a:grpSpLocks/>
          </p:cNvGrpSpPr>
          <p:nvPr/>
        </p:nvGrpSpPr>
        <p:grpSpPr bwMode="auto">
          <a:xfrm>
            <a:off x="300038" y="3789363"/>
            <a:ext cx="2543175" cy="1079500"/>
            <a:chOff x="189" y="2387"/>
            <a:chExt cx="1602" cy="680"/>
          </a:xfrm>
        </p:grpSpPr>
        <p:sp>
          <p:nvSpPr>
            <p:cNvPr id="496706" name="Line 66"/>
            <p:cNvSpPr>
              <a:spLocks noChangeShapeType="1"/>
            </p:cNvSpPr>
            <p:nvPr/>
          </p:nvSpPr>
          <p:spPr bwMode="auto">
            <a:xfrm>
              <a:off x="612" y="3067"/>
              <a:ext cx="117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6707" name="Line 67"/>
            <p:cNvSpPr>
              <a:spLocks noChangeShapeType="1"/>
            </p:cNvSpPr>
            <p:nvPr/>
          </p:nvSpPr>
          <p:spPr bwMode="auto">
            <a:xfrm>
              <a:off x="612" y="2387"/>
              <a:ext cx="1179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pSp>
          <p:nvGrpSpPr>
            <p:cNvPr id="496708" name="Group 68"/>
            <p:cNvGrpSpPr>
              <a:grpSpLocks/>
            </p:cNvGrpSpPr>
            <p:nvPr/>
          </p:nvGrpSpPr>
          <p:grpSpPr bwMode="auto">
            <a:xfrm>
              <a:off x="189" y="2387"/>
              <a:ext cx="423" cy="680"/>
              <a:chOff x="189" y="2387"/>
              <a:chExt cx="423" cy="680"/>
            </a:xfrm>
          </p:grpSpPr>
          <p:sp>
            <p:nvSpPr>
              <p:cNvPr id="496709" name="Line 69"/>
              <p:cNvSpPr>
                <a:spLocks noChangeShapeType="1"/>
              </p:cNvSpPr>
              <p:nvPr/>
            </p:nvSpPr>
            <p:spPr bwMode="auto">
              <a:xfrm>
                <a:off x="340" y="2387"/>
                <a:ext cx="0" cy="6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graphicFrame>
            <p:nvGraphicFramePr>
              <p:cNvPr id="496710" name="Object 70"/>
              <p:cNvGraphicFramePr>
                <a:graphicFrameLocks noChangeAspect="1"/>
              </p:cNvGraphicFramePr>
              <p:nvPr/>
            </p:nvGraphicFramePr>
            <p:xfrm>
              <a:off x="204" y="2886"/>
              <a:ext cx="104" cy="12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6818" name="Equation" r:id="rId13" imgW="164880" imgH="190440" progId="Equation.DSMT4">
                      <p:embed/>
                    </p:oleObj>
                  </mc:Choice>
                  <mc:Fallback>
                    <p:oleObj name="Equation" r:id="rId13" imgW="164880" imgH="190440" progId="Equation.DSMT4">
                      <p:embed/>
                      <p:pic>
                        <p:nvPicPr>
                          <p:cNvPr id="0" name="Object 7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04" y="2886"/>
                            <a:ext cx="104" cy="12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38100">
                                <a:solidFill>
                                  <a:srgbClr val="F4FA08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496711" name="Object 71"/>
              <p:cNvGraphicFramePr>
                <a:graphicFrameLocks noChangeAspect="1"/>
              </p:cNvGraphicFramePr>
              <p:nvPr/>
            </p:nvGraphicFramePr>
            <p:xfrm>
              <a:off x="209" y="2523"/>
              <a:ext cx="72" cy="8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96819" name="Equation" r:id="rId15" imgW="114120" imgH="126720" progId="Equation.DSMT4">
                      <p:embed/>
                    </p:oleObj>
                  </mc:Choice>
                  <mc:Fallback>
                    <p:oleObj name="Equation" r:id="rId15" imgW="114120" imgH="126720" progId="Equation.DSMT4">
                      <p:embed/>
                      <p:pic>
                        <p:nvPicPr>
                          <p:cNvPr id="0" name="Object 7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09" y="2523"/>
                            <a:ext cx="72" cy="8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38100">
                                <a:solidFill>
                                  <a:srgbClr val="F4FA08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496712" name="Line 72"/>
              <p:cNvSpPr>
                <a:spLocks noChangeShapeType="1"/>
              </p:cNvSpPr>
              <p:nvPr/>
            </p:nvSpPr>
            <p:spPr bwMode="auto">
              <a:xfrm>
                <a:off x="340" y="3067"/>
                <a:ext cx="27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6713" name="Oval 73"/>
              <p:cNvSpPr>
                <a:spLocks noChangeArrowheads="1"/>
              </p:cNvSpPr>
              <p:nvPr/>
            </p:nvSpPr>
            <p:spPr bwMode="auto">
              <a:xfrm>
                <a:off x="204" y="2614"/>
                <a:ext cx="272" cy="272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6714" name="Line 74"/>
              <p:cNvSpPr>
                <a:spLocks noChangeShapeType="1"/>
              </p:cNvSpPr>
              <p:nvPr/>
            </p:nvSpPr>
            <p:spPr bwMode="auto">
              <a:xfrm flipH="1">
                <a:off x="340" y="2387"/>
                <a:ext cx="27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cs-CZ"/>
              </a:p>
            </p:txBody>
          </p:sp>
          <p:sp>
            <p:nvSpPr>
              <p:cNvPr id="496715" name="Rectangle 75"/>
              <p:cNvSpPr>
                <a:spLocks noChangeArrowheads="1"/>
              </p:cNvSpPr>
              <p:nvPr/>
            </p:nvSpPr>
            <p:spPr bwMode="auto">
              <a:xfrm>
                <a:off x="189" y="2648"/>
                <a:ext cx="317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 algn="l">
                  <a:spcBef>
                    <a:spcPct val="0"/>
                  </a:spcBef>
                  <a:buClrTx/>
                  <a:buSzTx/>
                  <a:buFont typeface="Symbol" pitchFamily="18" charset="2"/>
                  <a:buNone/>
                </a:pPr>
                <a:r>
                  <a:rPr lang="cs-CZ" altLang="cs-CZ" sz="1600"/>
                  <a:t>VN   </a:t>
                </a:r>
              </a:p>
            </p:txBody>
          </p:sp>
        </p:grpSp>
      </p:grpSp>
      <p:sp>
        <p:nvSpPr>
          <p:cNvPr id="496716" name="Oval 76"/>
          <p:cNvSpPr>
            <a:spLocks noChangeArrowheads="1"/>
          </p:cNvSpPr>
          <p:nvPr/>
        </p:nvSpPr>
        <p:spPr bwMode="auto">
          <a:xfrm>
            <a:off x="1690688" y="4221163"/>
            <a:ext cx="288925" cy="288925"/>
          </a:xfrm>
          <a:prstGeom prst="ellipse">
            <a:avLst/>
          </a:pr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6717" name="Oval 77"/>
          <p:cNvSpPr>
            <a:spLocks noChangeArrowheads="1"/>
          </p:cNvSpPr>
          <p:nvPr/>
        </p:nvSpPr>
        <p:spPr bwMode="auto">
          <a:xfrm>
            <a:off x="1800225" y="4330700"/>
            <a:ext cx="69850" cy="698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6718" name="Line 78"/>
          <p:cNvSpPr>
            <a:spLocks noChangeShapeType="1"/>
          </p:cNvSpPr>
          <p:nvPr/>
        </p:nvSpPr>
        <p:spPr bwMode="auto">
          <a:xfrm flipV="1">
            <a:off x="1187450" y="3933825"/>
            <a:ext cx="0" cy="790575"/>
          </a:xfrm>
          <a:prstGeom prst="line">
            <a:avLst/>
          </a:prstGeom>
          <a:noFill/>
          <a:ln w="952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96719" name="Object 79"/>
          <p:cNvGraphicFramePr>
            <a:graphicFrameLocks noChangeAspect="1"/>
          </p:cNvGraphicFramePr>
          <p:nvPr/>
        </p:nvGraphicFramePr>
        <p:xfrm>
          <a:off x="887413" y="3986213"/>
          <a:ext cx="2159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6820" name="Equation" r:id="rId17" imgW="215640" imgH="279360" progId="Equation.DSMT4">
                  <p:embed/>
                </p:oleObj>
              </mc:Choice>
              <mc:Fallback>
                <p:oleObj name="Equation" r:id="rId17" imgW="215640" imgH="279360" progId="Equation.DSMT4">
                  <p:embed/>
                  <p:pic>
                    <p:nvPicPr>
                      <p:cNvPr id="0" name="Object 7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7413" y="3986213"/>
                        <a:ext cx="2159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6720" name="Line 80"/>
          <p:cNvSpPr>
            <a:spLocks noChangeShapeType="1"/>
          </p:cNvSpPr>
          <p:nvPr/>
        </p:nvSpPr>
        <p:spPr bwMode="auto">
          <a:xfrm>
            <a:off x="1331913" y="3933825"/>
            <a:ext cx="0" cy="790575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96721" name="Object 81"/>
          <p:cNvGraphicFramePr>
            <a:graphicFrameLocks noChangeAspect="1"/>
          </p:cNvGraphicFramePr>
          <p:nvPr/>
        </p:nvGraphicFramePr>
        <p:xfrm>
          <a:off x="1403350" y="4508500"/>
          <a:ext cx="2032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6821" name="Equation" r:id="rId19" imgW="203040" imgH="279360" progId="Equation.DSMT4">
                  <p:embed/>
                </p:oleObj>
              </mc:Choice>
              <mc:Fallback>
                <p:oleObj name="Equation" r:id="rId19" imgW="203040" imgH="279360" progId="Equation.DSMT4">
                  <p:embed/>
                  <p:pic>
                    <p:nvPicPr>
                      <p:cNvPr id="0" name="Object 8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4508500"/>
                        <a:ext cx="2032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6722" name="Freeform 82"/>
          <p:cNvSpPr>
            <a:spLocks/>
          </p:cNvSpPr>
          <p:nvPr/>
        </p:nvSpPr>
        <p:spPr bwMode="auto">
          <a:xfrm>
            <a:off x="2143125" y="3514725"/>
            <a:ext cx="1343025" cy="809625"/>
          </a:xfrm>
          <a:custGeom>
            <a:avLst/>
            <a:gdLst>
              <a:gd name="T0" fmla="*/ 0 w 846"/>
              <a:gd name="T1" fmla="*/ 510 h 510"/>
              <a:gd name="T2" fmla="*/ 318 w 846"/>
              <a:gd name="T3" fmla="*/ 456 h 510"/>
              <a:gd name="T4" fmla="*/ 591 w 846"/>
              <a:gd name="T5" fmla="*/ 315 h 510"/>
              <a:gd name="T6" fmla="*/ 846 w 846"/>
              <a:gd name="T7" fmla="*/ 0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46" h="510">
                <a:moveTo>
                  <a:pt x="0" y="510"/>
                </a:moveTo>
                <a:cubicBezTo>
                  <a:pt x="53" y="501"/>
                  <a:pt x="220" y="488"/>
                  <a:pt x="318" y="456"/>
                </a:cubicBezTo>
                <a:cubicBezTo>
                  <a:pt x="416" y="424"/>
                  <a:pt x="503" y="391"/>
                  <a:pt x="591" y="315"/>
                </a:cubicBezTo>
                <a:cubicBezTo>
                  <a:pt x="679" y="239"/>
                  <a:pt x="793" y="66"/>
                  <a:pt x="846" y="0"/>
                </a:cubicBezTo>
              </a:path>
            </a:pathLst>
          </a:custGeom>
          <a:noFill/>
          <a:ln w="2857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6723" name="Freeform 83"/>
          <p:cNvSpPr>
            <a:spLocks/>
          </p:cNvSpPr>
          <p:nvPr/>
        </p:nvSpPr>
        <p:spPr bwMode="auto">
          <a:xfrm>
            <a:off x="2124075" y="3213100"/>
            <a:ext cx="1223963" cy="1025525"/>
          </a:xfrm>
          <a:custGeom>
            <a:avLst/>
            <a:gdLst>
              <a:gd name="T0" fmla="*/ 0 w 846"/>
              <a:gd name="T1" fmla="*/ 510 h 510"/>
              <a:gd name="T2" fmla="*/ 318 w 846"/>
              <a:gd name="T3" fmla="*/ 456 h 510"/>
              <a:gd name="T4" fmla="*/ 591 w 846"/>
              <a:gd name="T5" fmla="*/ 315 h 510"/>
              <a:gd name="T6" fmla="*/ 846 w 846"/>
              <a:gd name="T7" fmla="*/ 0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46" h="510">
                <a:moveTo>
                  <a:pt x="0" y="510"/>
                </a:moveTo>
                <a:cubicBezTo>
                  <a:pt x="53" y="501"/>
                  <a:pt x="220" y="488"/>
                  <a:pt x="318" y="456"/>
                </a:cubicBezTo>
                <a:cubicBezTo>
                  <a:pt x="416" y="424"/>
                  <a:pt x="503" y="391"/>
                  <a:pt x="591" y="315"/>
                </a:cubicBezTo>
                <a:cubicBezTo>
                  <a:pt x="679" y="239"/>
                  <a:pt x="793" y="66"/>
                  <a:pt x="846" y="0"/>
                </a:cubicBezTo>
              </a:path>
            </a:pathLst>
          </a:custGeom>
          <a:noFill/>
          <a:ln w="28575" cap="flat" cmpd="sng">
            <a:solidFill>
              <a:srgbClr val="FFFF00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6724" name="Line 84"/>
          <p:cNvSpPr>
            <a:spLocks noChangeShapeType="1"/>
          </p:cNvSpPr>
          <p:nvPr/>
        </p:nvSpPr>
        <p:spPr bwMode="auto">
          <a:xfrm>
            <a:off x="3276600" y="3860800"/>
            <a:ext cx="1150938" cy="7207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6725" name="Line 85"/>
          <p:cNvSpPr>
            <a:spLocks noChangeShapeType="1"/>
          </p:cNvSpPr>
          <p:nvPr/>
        </p:nvSpPr>
        <p:spPr bwMode="auto">
          <a:xfrm>
            <a:off x="2555875" y="4292600"/>
            <a:ext cx="1871663" cy="36036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6726" name="Line 86"/>
          <p:cNvSpPr>
            <a:spLocks noChangeShapeType="1"/>
          </p:cNvSpPr>
          <p:nvPr/>
        </p:nvSpPr>
        <p:spPr bwMode="auto">
          <a:xfrm flipV="1">
            <a:off x="3276600" y="3141663"/>
            <a:ext cx="1655763" cy="21590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6727" name="Line 87"/>
          <p:cNvSpPr>
            <a:spLocks noChangeShapeType="1"/>
          </p:cNvSpPr>
          <p:nvPr/>
        </p:nvSpPr>
        <p:spPr bwMode="auto">
          <a:xfrm flipV="1">
            <a:off x="3419475" y="3213100"/>
            <a:ext cx="1439863" cy="43180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6728" name="Line 88"/>
          <p:cNvSpPr>
            <a:spLocks noChangeShapeType="1"/>
          </p:cNvSpPr>
          <p:nvPr/>
        </p:nvSpPr>
        <p:spPr bwMode="auto">
          <a:xfrm>
            <a:off x="1835150" y="4365625"/>
            <a:ext cx="1944688" cy="647700"/>
          </a:xfrm>
          <a:prstGeom prst="line">
            <a:avLst/>
          </a:prstGeom>
          <a:noFill/>
          <a:ln w="9525">
            <a:solidFill>
              <a:schemeClr val="hlink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6729" name="Rectangle 89"/>
          <p:cNvSpPr>
            <a:spLocks noChangeArrowheads="1"/>
          </p:cNvSpPr>
          <p:nvPr/>
        </p:nvSpPr>
        <p:spPr bwMode="auto">
          <a:xfrm>
            <a:off x="4932363" y="2997200"/>
            <a:ext cx="16557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chemeClr val="accent2"/>
                </a:solidFill>
              </a:rPr>
              <a:t>různé hodnoty</a:t>
            </a:r>
            <a:r>
              <a:rPr lang="cs-CZ" altLang="cs-CZ" sz="1600"/>
              <a:t>   </a:t>
            </a:r>
          </a:p>
        </p:txBody>
      </p:sp>
      <p:sp>
        <p:nvSpPr>
          <p:cNvPr id="496730" name="Rectangle 90"/>
          <p:cNvSpPr>
            <a:spLocks noChangeArrowheads="1"/>
          </p:cNvSpPr>
          <p:nvPr/>
        </p:nvSpPr>
        <p:spPr bwMode="auto">
          <a:xfrm>
            <a:off x="4572000" y="4437063"/>
            <a:ext cx="16557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různé rychlosti   </a:t>
            </a:r>
          </a:p>
        </p:txBody>
      </p:sp>
      <p:sp>
        <p:nvSpPr>
          <p:cNvPr id="496731" name="Rectangle 91"/>
          <p:cNvSpPr>
            <a:spLocks noChangeArrowheads="1"/>
          </p:cNvSpPr>
          <p:nvPr/>
        </p:nvSpPr>
        <p:spPr bwMode="auto">
          <a:xfrm>
            <a:off x="3851275" y="4941888"/>
            <a:ext cx="28797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chemeClr val="hlink"/>
                </a:solidFill>
              </a:rPr>
              <a:t>zdroj kladných iontů</a:t>
            </a:r>
            <a:r>
              <a:rPr lang="cs-CZ" altLang="cs-CZ" sz="1600"/>
              <a:t>   </a:t>
            </a:r>
          </a:p>
        </p:txBody>
      </p:sp>
      <p:graphicFrame>
        <p:nvGraphicFramePr>
          <p:cNvPr id="496732" name="Object 92"/>
          <p:cNvGraphicFramePr>
            <a:graphicFrameLocks noChangeAspect="1"/>
          </p:cNvGraphicFramePr>
          <p:nvPr/>
        </p:nvGraphicFramePr>
        <p:xfrm>
          <a:off x="6516688" y="2844800"/>
          <a:ext cx="292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6822" name="Equation" r:id="rId21" imgW="291960" imgH="571320" progId="Equation.DSMT4">
                  <p:embed/>
                </p:oleObj>
              </mc:Choice>
              <mc:Fallback>
                <p:oleObj name="Equation" r:id="rId21" imgW="291960" imgH="571320" progId="Equation.DSMT4">
                  <p:embed/>
                  <p:pic>
                    <p:nvPicPr>
                      <p:cNvPr id="0" name="Object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16688" y="2844800"/>
                        <a:ext cx="292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496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496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96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96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96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496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96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496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96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96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496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496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496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496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496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496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496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496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496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496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496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496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496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496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3" dur="500"/>
                                        <p:tgtEl>
                                          <p:spTgt spid="496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8" dur="500"/>
                                        <p:tgtEl>
                                          <p:spTgt spid="496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1" dur="500"/>
                                        <p:tgtEl>
                                          <p:spTgt spid="496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4" dur="500"/>
                                        <p:tgtEl>
                                          <p:spTgt spid="496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6697" grpId="0" animBg="1"/>
      <p:bldP spid="496698" grpId="0"/>
      <p:bldP spid="496701" grpId="0" animBg="1"/>
      <p:bldP spid="496702" grpId="0" animBg="1"/>
      <p:bldP spid="496716" grpId="0" animBg="1"/>
      <p:bldP spid="496717" grpId="0" animBg="1"/>
      <p:bldP spid="496718" grpId="0" animBg="1"/>
      <p:bldP spid="496720" grpId="0" animBg="1"/>
      <p:bldP spid="496722" grpId="0" animBg="1"/>
      <p:bldP spid="496723" grpId="0" animBg="1"/>
      <p:bldP spid="496724" grpId="0" animBg="1"/>
      <p:bldP spid="496725" grpId="0" animBg="1"/>
      <p:bldP spid="496726" grpId="0" animBg="1"/>
      <p:bldP spid="496727" grpId="0" animBg="1"/>
      <p:bldP spid="496728" grpId="0" animBg="1"/>
      <p:bldP spid="496728" grpId="1" animBg="1"/>
      <p:bldP spid="496729" grpId="0"/>
      <p:bldP spid="496730" grpId="0"/>
      <p:bldP spid="496731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66" name="Rectangle 2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67" name="Rectangle 3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497668" name="Rectangle 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69" name="Rectangle 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70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71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72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73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74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75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76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77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78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79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80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81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82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83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84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85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86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87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88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89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90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91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92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93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94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95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96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97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98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699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00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01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02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03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04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05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06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07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08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09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10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11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12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13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14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15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16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17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18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19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7720" name="Rectangle 56"/>
          <p:cNvSpPr>
            <a:spLocks noChangeArrowheads="1"/>
          </p:cNvSpPr>
          <p:nvPr/>
        </p:nvSpPr>
        <p:spPr bwMode="auto">
          <a:xfrm>
            <a:off x="250825" y="3333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1. Hmotnost atomových jader</a:t>
            </a:r>
          </a:p>
        </p:txBody>
      </p:sp>
      <p:graphicFrame>
        <p:nvGraphicFramePr>
          <p:cNvPr id="497721" name="Object 57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7833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7722" name="Rectangle 58"/>
          <p:cNvSpPr>
            <a:spLocks noChangeArrowheads="1"/>
          </p:cNvSpPr>
          <p:nvPr/>
        </p:nvSpPr>
        <p:spPr bwMode="auto">
          <a:xfrm>
            <a:off x="250825" y="1060450"/>
            <a:ext cx="5545138" cy="466725"/>
          </a:xfrm>
          <a:prstGeom prst="rect">
            <a:avLst/>
          </a:prstGeom>
          <a:noFill/>
          <a:ln w="9525">
            <a:solidFill>
              <a:srgbClr val="FDFEC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Astonův</a:t>
            </a:r>
            <a:r>
              <a:rPr lang="cs-CZ" altLang="cs-CZ" sz="1600"/>
              <a:t> </a:t>
            </a: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hmotnostní spektrograf</a:t>
            </a:r>
          </a:p>
        </p:txBody>
      </p:sp>
      <p:sp>
        <p:nvSpPr>
          <p:cNvPr id="497723" name="Rectangle 59"/>
          <p:cNvSpPr>
            <a:spLocks noChangeArrowheads="1"/>
          </p:cNvSpPr>
          <p:nvPr/>
        </p:nvSpPr>
        <p:spPr bwMode="auto">
          <a:xfrm>
            <a:off x="250825" y="1844675"/>
            <a:ext cx="87137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1918: příčné      a příčné kolmé   </a:t>
            </a:r>
          </a:p>
        </p:txBody>
      </p:sp>
      <p:graphicFrame>
        <p:nvGraphicFramePr>
          <p:cNvPr id="497724" name="Object 60"/>
          <p:cNvGraphicFramePr>
            <a:graphicFrameLocks noChangeAspect="1"/>
          </p:cNvGraphicFramePr>
          <p:nvPr/>
        </p:nvGraphicFramePr>
        <p:xfrm>
          <a:off x="1619250" y="1844675"/>
          <a:ext cx="2159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7834" name="Equation" r:id="rId5" imgW="215640" imgH="279360" progId="Equation.DSMT4">
                  <p:embed/>
                </p:oleObj>
              </mc:Choice>
              <mc:Fallback>
                <p:oleObj name="Equation" r:id="rId5" imgW="215640" imgH="27936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0" y="1844675"/>
                        <a:ext cx="2159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7725" name="Object 61"/>
          <p:cNvGraphicFramePr>
            <a:graphicFrameLocks noChangeAspect="1"/>
          </p:cNvGraphicFramePr>
          <p:nvPr/>
        </p:nvGraphicFramePr>
        <p:xfrm>
          <a:off x="3419475" y="1844675"/>
          <a:ext cx="2032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7835" name="Equation" r:id="rId7" imgW="203040" imgH="279360" progId="Equation.DSMT4">
                  <p:embed/>
                </p:oleObj>
              </mc:Choice>
              <mc:Fallback>
                <p:oleObj name="Equation" r:id="rId7" imgW="203040" imgH="279360" progId="Equation.DSMT4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19475" y="1844675"/>
                        <a:ext cx="2032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97726" name="Picture 62" descr="Aston">
            <a:hlinkClick r:id="rId9"/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8463" y="4419600"/>
            <a:ext cx="3505200" cy="2381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7727" name="Rectangle 63"/>
          <p:cNvSpPr>
            <a:spLocks noChangeArrowheads="1"/>
          </p:cNvSpPr>
          <p:nvPr/>
        </p:nvSpPr>
        <p:spPr bwMode="auto">
          <a:xfrm>
            <a:off x="539750" y="3033713"/>
            <a:ext cx="719138" cy="215900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28" name="Line 64"/>
          <p:cNvSpPr>
            <a:spLocks noChangeShapeType="1"/>
          </p:cNvSpPr>
          <p:nvPr/>
        </p:nvSpPr>
        <p:spPr bwMode="auto">
          <a:xfrm>
            <a:off x="684213" y="3140075"/>
            <a:ext cx="935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29" name="Freeform 65" descr="30%"/>
          <p:cNvSpPr>
            <a:spLocks/>
          </p:cNvSpPr>
          <p:nvPr/>
        </p:nvSpPr>
        <p:spPr bwMode="auto">
          <a:xfrm>
            <a:off x="2819400" y="3241675"/>
            <a:ext cx="1331913" cy="779463"/>
          </a:xfrm>
          <a:custGeom>
            <a:avLst/>
            <a:gdLst>
              <a:gd name="T0" fmla="*/ 0 w 839"/>
              <a:gd name="T1" fmla="*/ 310 h 491"/>
              <a:gd name="T2" fmla="*/ 409 w 839"/>
              <a:gd name="T3" fmla="*/ 491 h 491"/>
              <a:gd name="T4" fmla="*/ 839 w 839"/>
              <a:gd name="T5" fmla="*/ 344 h 491"/>
              <a:gd name="T6" fmla="*/ 624 w 839"/>
              <a:gd name="T7" fmla="*/ 0 h 491"/>
              <a:gd name="T8" fmla="*/ 192 w 839"/>
              <a:gd name="T9" fmla="*/ 6 h 491"/>
              <a:gd name="T10" fmla="*/ 0 w 839"/>
              <a:gd name="T11" fmla="*/ 310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39" h="491">
                <a:moveTo>
                  <a:pt x="0" y="310"/>
                </a:moveTo>
                <a:lnTo>
                  <a:pt x="409" y="491"/>
                </a:lnTo>
                <a:lnTo>
                  <a:pt x="839" y="344"/>
                </a:lnTo>
                <a:lnTo>
                  <a:pt x="624" y="0"/>
                </a:lnTo>
                <a:lnTo>
                  <a:pt x="192" y="6"/>
                </a:lnTo>
                <a:lnTo>
                  <a:pt x="0" y="310"/>
                </a:lnTo>
                <a:close/>
              </a:path>
            </a:pathLst>
          </a:custGeom>
          <a:pattFill prst="pct30">
            <a:fgClr>
              <a:schemeClr val="tx1"/>
            </a:fgClr>
            <a:bgClr>
              <a:srgbClr val="006600"/>
            </a:bgClr>
          </a:patt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30" name="Freeform 66"/>
          <p:cNvSpPr>
            <a:spLocks/>
          </p:cNvSpPr>
          <p:nvPr/>
        </p:nvSpPr>
        <p:spPr bwMode="auto">
          <a:xfrm>
            <a:off x="1619250" y="3141663"/>
            <a:ext cx="966788" cy="111125"/>
          </a:xfrm>
          <a:custGeom>
            <a:avLst/>
            <a:gdLst>
              <a:gd name="T0" fmla="*/ 0 w 609"/>
              <a:gd name="T1" fmla="*/ 0 h 70"/>
              <a:gd name="T2" fmla="*/ 330 w 609"/>
              <a:gd name="T3" fmla="*/ 16 h 70"/>
              <a:gd name="T4" fmla="*/ 609 w 609"/>
              <a:gd name="T5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9" h="70">
                <a:moveTo>
                  <a:pt x="0" y="0"/>
                </a:moveTo>
                <a:cubicBezTo>
                  <a:pt x="55" y="3"/>
                  <a:pt x="229" y="4"/>
                  <a:pt x="330" y="16"/>
                </a:cubicBezTo>
                <a:cubicBezTo>
                  <a:pt x="431" y="28"/>
                  <a:pt x="563" y="61"/>
                  <a:pt x="609" y="7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31" name="Freeform 67"/>
          <p:cNvSpPr>
            <a:spLocks/>
          </p:cNvSpPr>
          <p:nvPr/>
        </p:nvSpPr>
        <p:spPr bwMode="auto">
          <a:xfrm>
            <a:off x="1533525" y="3138488"/>
            <a:ext cx="1033463" cy="185737"/>
          </a:xfrm>
          <a:custGeom>
            <a:avLst/>
            <a:gdLst>
              <a:gd name="T0" fmla="*/ 0 w 651"/>
              <a:gd name="T1" fmla="*/ 0 h 117"/>
              <a:gd name="T2" fmla="*/ 366 w 651"/>
              <a:gd name="T3" fmla="*/ 39 h 117"/>
              <a:gd name="T4" fmla="*/ 651 w 651"/>
              <a:gd name="T5" fmla="*/ 11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51" h="117">
                <a:moveTo>
                  <a:pt x="0" y="0"/>
                </a:moveTo>
                <a:cubicBezTo>
                  <a:pt x="61" y="7"/>
                  <a:pt x="258" y="20"/>
                  <a:pt x="366" y="39"/>
                </a:cubicBezTo>
                <a:cubicBezTo>
                  <a:pt x="474" y="58"/>
                  <a:pt x="592" y="101"/>
                  <a:pt x="651" y="117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32" name="Freeform 68"/>
          <p:cNvSpPr>
            <a:spLocks/>
          </p:cNvSpPr>
          <p:nvPr/>
        </p:nvSpPr>
        <p:spPr bwMode="auto">
          <a:xfrm>
            <a:off x="1552575" y="3143250"/>
            <a:ext cx="966788" cy="219075"/>
          </a:xfrm>
          <a:custGeom>
            <a:avLst/>
            <a:gdLst>
              <a:gd name="T0" fmla="*/ 0 w 609"/>
              <a:gd name="T1" fmla="*/ 0 h 138"/>
              <a:gd name="T2" fmla="*/ 333 w 609"/>
              <a:gd name="T3" fmla="*/ 51 h 138"/>
              <a:gd name="T4" fmla="*/ 609 w 609"/>
              <a:gd name="T5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9" h="138">
                <a:moveTo>
                  <a:pt x="0" y="0"/>
                </a:moveTo>
                <a:cubicBezTo>
                  <a:pt x="55" y="8"/>
                  <a:pt x="232" y="28"/>
                  <a:pt x="333" y="51"/>
                </a:cubicBezTo>
                <a:cubicBezTo>
                  <a:pt x="434" y="74"/>
                  <a:pt x="552" y="120"/>
                  <a:pt x="609" y="138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33" name="Line 69"/>
          <p:cNvSpPr>
            <a:spLocks noChangeShapeType="1"/>
          </p:cNvSpPr>
          <p:nvPr/>
        </p:nvSpPr>
        <p:spPr bwMode="auto">
          <a:xfrm>
            <a:off x="2584450" y="3251200"/>
            <a:ext cx="631825" cy="1412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34" name="Line 70"/>
          <p:cNvSpPr>
            <a:spLocks noChangeShapeType="1"/>
          </p:cNvSpPr>
          <p:nvPr/>
        </p:nvSpPr>
        <p:spPr bwMode="auto">
          <a:xfrm>
            <a:off x="2568575" y="3324225"/>
            <a:ext cx="444500" cy="1412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35" name="Line 71"/>
          <p:cNvSpPr>
            <a:spLocks noChangeShapeType="1"/>
          </p:cNvSpPr>
          <p:nvPr/>
        </p:nvSpPr>
        <p:spPr bwMode="auto">
          <a:xfrm>
            <a:off x="2519363" y="3362325"/>
            <a:ext cx="365125" cy="150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36" name="Arc 72"/>
          <p:cNvSpPr>
            <a:spLocks/>
          </p:cNvSpPr>
          <p:nvPr/>
        </p:nvSpPr>
        <p:spPr bwMode="auto">
          <a:xfrm rot="21186304" flipV="1">
            <a:off x="3160713" y="2368550"/>
            <a:ext cx="646112" cy="1058863"/>
          </a:xfrm>
          <a:custGeom>
            <a:avLst/>
            <a:gdLst>
              <a:gd name="G0" fmla="+- 7622 0 0"/>
              <a:gd name="G1" fmla="+- 21600 0 0"/>
              <a:gd name="G2" fmla="+- 21600 0 0"/>
              <a:gd name="T0" fmla="*/ 0 w 13193"/>
              <a:gd name="T1" fmla="*/ 1389 h 21600"/>
              <a:gd name="T2" fmla="*/ 13193 w 13193"/>
              <a:gd name="T3" fmla="*/ 731 h 21600"/>
              <a:gd name="T4" fmla="*/ 7622 w 13193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193" h="21600" fill="none" extrusionOk="0">
                <a:moveTo>
                  <a:pt x="0" y="1389"/>
                </a:moveTo>
                <a:cubicBezTo>
                  <a:pt x="2436" y="470"/>
                  <a:pt x="5018" y="-1"/>
                  <a:pt x="7622" y="0"/>
                </a:cubicBezTo>
                <a:cubicBezTo>
                  <a:pt x="9502" y="0"/>
                  <a:pt x="11375" y="245"/>
                  <a:pt x="13193" y="730"/>
                </a:cubicBezTo>
              </a:path>
              <a:path w="13193" h="21600" stroke="0" extrusionOk="0">
                <a:moveTo>
                  <a:pt x="0" y="1389"/>
                </a:moveTo>
                <a:cubicBezTo>
                  <a:pt x="2436" y="470"/>
                  <a:pt x="5018" y="-1"/>
                  <a:pt x="7622" y="0"/>
                </a:cubicBezTo>
                <a:cubicBezTo>
                  <a:pt x="9502" y="0"/>
                  <a:pt x="11375" y="245"/>
                  <a:pt x="13193" y="730"/>
                </a:cubicBezTo>
                <a:lnTo>
                  <a:pt x="7622" y="2160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37" name="Arc 73"/>
          <p:cNvSpPr>
            <a:spLocks/>
          </p:cNvSpPr>
          <p:nvPr/>
        </p:nvSpPr>
        <p:spPr bwMode="auto">
          <a:xfrm rot="21483615" flipV="1">
            <a:off x="2994025" y="2254250"/>
            <a:ext cx="935038" cy="1277938"/>
          </a:xfrm>
          <a:custGeom>
            <a:avLst/>
            <a:gdLst>
              <a:gd name="G0" fmla="+- 7622 0 0"/>
              <a:gd name="G1" fmla="+- 21600 0 0"/>
              <a:gd name="G2" fmla="+- 21600 0 0"/>
              <a:gd name="T0" fmla="*/ 0 w 14170"/>
              <a:gd name="T1" fmla="*/ 1389 h 21600"/>
              <a:gd name="T2" fmla="*/ 14170 w 14170"/>
              <a:gd name="T3" fmla="*/ 1016 h 21600"/>
              <a:gd name="T4" fmla="*/ 7622 w 1417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170" h="21600" fill="none" extrusionOk="0">
                <a:moveTo>
                  <a:pt x="0" y="1389"/>
                </a:moveTo>
                <a:cubicBezTo>
                  <a:pt x="2436" y="470"/>
                  <a:pt x="5018" y="-1"/>
                  <a:pt x="7622" y="0"/>
                </a:cubicBezTo>
                <a:cubicBezTo>
                  <a:pt x="9843" y="0"/>
                  <a:pt x="12052" y="342"/>
                  <a:pt x="14169" y="1016"/>
                </a:cubicBezTo>
              </a:path>
              <a:path w="14170" h="21600" stroke="0" extrusionOk="0">
                <a:moveTo>
                  <a:pt x="0" y="1389"/>
                </a:moveTo>
                <a:cubicBezTo>
                  <a:pt x="2436" y="470"/>
                  <a:pt x="5018" y="-1"/>
                  <a:pt x="7622" y="0"/>
                </a:cubicBezTo>
                <a:cubicBezTo>
                  <a:pt x="9843" y="0"/>
                  <a:pt x="12052" y="342"/>
                  <a:pt x="14169" y="1016"/>
                </a:cubicBezTo>
                <a:lnTo>
                  <a:pt x="7622" y="2160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38" name="Arc 74"/>
          <p:cNvSpPr>
            <a:spLocks/>
          </p:cNvSpPr>
          <p:nvPr/>
        </p:nvSpPr>
        <p:spPr bwMode="auto">
          <a:xfrm rot="340294" flipV="1">
            <a:off x="2870200" y="2309813"/>
            <a:ext cx="1196975" cy="1320800"/>
          </a:xfrm>
          <a:custGeom>
            <a:avLst/>
            <a:gdLst>
              <a:gd name="G0" fmla="+- 7622 0 0"/>
              <a:gd name="G1" fmla="+- 21600 0 0"/>
              <a:gd name="G2" fmla="+- 21600 0 0"/>
              <a:gd name="T0" fmla="*/ 0 w 17446"/>
              <a:gd name="T1" fmla="*/ 1389 h 21600"/>
              <a:gd name="T2" fmla="*/ 17446 w 17446"/>
              <a:gd name="T3" fmla="*/ 2363 h 21600"/>
              <a:gd name="T4" fmla="*/ 7622 w 17446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446" h="21600" fill="none" extrusionOk="0">
                <a:moveTo>
                  <a:pt x="0" y="1389"/>
                </a:moveTo>
                <a:cubicBezTo>
                  <a:pt x="2436" y="470"/>
                  <a:pt x="5018" y="-1"/>
                  <a:pt x="7622" y="0"/>
                </a:cubicBezTo>
                <a:cubicBezTo>
                  <a:pt x="11037" y="0"/>
                  <a:pt x="14404" y="809"/>
                  <a:pt x="17445" y="2363"/>
                </a:cubicBezTo>
              </a:path>
              <a:path w="17446" h="21600" stroke="0" extrusionOk="0">
                <a:moveTo>
                  <a:pt x="0" y="1389"/>
                </a:moveTo>
                <a:cubicBezTo>
                  <a:pt x="2436" y="470"/>
                  <a:pt x="5018" y="-1"/>
                  <a:pt x="7622" y="0"/>
                </a:cubicBezTo>
                <a:cubicBezTo>
                  <a:pt x="11037" y="0"/>
                  <a:pt x="14404" y="809"/>
                  <a:pt x="17445" y="2363"/>
                </a:cubicBezTo>
                <a:lnTo>
                  <a:pt x="7622" y="2160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39" name="Freeform 75"/>
          <p:cNvSpPr>
            <a:spLocks/>
          </p:cNvSpPr>
          <p:nvPr/>
        </p:nvSpPr>
        <p:spPr bwMode="auto">
          <a:xfrm>
            <a:off x="1617663" y="3143250"/>
            <a:ext cx="1073150" cy="171450"/>
          </a:xfrm>
          <a:custGeom>
            <a:avLst/>
            <a:gdLst>
              <a:gd name="T0" fmla="*/ 0 w 651"/>
              <a:gd name="T1" fmla="*/ 0 h 117"/>
              <a:gd name="T2" fmla="*/ 366 w 651"/>
              <a:gd name="T3" fmla="*/ 39 h 117"/>
              <a:gd name="T4" fmla="*/ 651 w 651"/>
              <a:gd name="T5" fmla="*/ 117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51" h="117">
                <a:moveTo>
                  <a:pt x="0" y="0"/>
                </a:moveTo>
                <a:cubicBezTo>
                  <a:pt x="61" y="7"/>
                  <a:pt x="258" y="20"/>
                  <a:pt x="366" y="39"/>
                </a:cubicBezTo>
                <a:cubicBezTo>
                  <a:pt x="474" y="58"/>
                  <a:pt x="592" y="101"/>
                  <a:pt x="651" y="117"/>
                </a:cubicBezTo>
              </a:path>
            </a:pathLst>
          </a:custGeom>
          <a:noFill/>
          <a:ln w="9525" cap="flat" cmpd="sng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40" name="Line 76"/>
          <p:cNvSpPr>
            <a:spLocks noChangeShapeType="1"/>
          </p:cNvSpPr>
          <p:nvPr/>
        </p:nvSpPr>
        <p:spPr bwMode="auto">
          <a:xfrm>
            <a:off x="2730500" y="3325813"/>
            <a:ext cx="444500" cy="120650"/>
          </a:xfrm>
          <a:prstGeom prst="line">
            <a:avLst/>
          </a:prstGeom>
          <a:noFill/>
          <a:ln w="9525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41" name="Arc 77"/>
          <p:cNvSpPr>
            <a:spLocks/>
          </p:cNvSpPr>
          <p:nvPr/>
        </p:nvSpPr>
        <p:spPr bwMode="auto">
          <a:xfrm rot="21235410" flipV="1">
            <a:off x="3114675" y="2162175"/>
            <a:ext cx="763588" cy="1331913"/>
          </a:xfrm>
          <a:custGeom>
            <a:avLst/>
            <a:gdLst>
              <a:gd name="G0" fmla="+- 7622 0 0"/>
              <a:gd name="G1" fmla="+- 21600 0 0"/>
              <a:gd name="G2" fmla="+- 21600 0 0"/>
              <a:gd name="T0" fmla="*/ 0 w 12191"/>
              <a:gd name="T1" fmla="*/ 1389 h 21600"/>
              <a:gd name="T2" fmla="*/ 12191 w 12191"/>
              <a:gd name="T3" fmla="*/ 489 h 21600"/>
              <a:gd name="T4" fmla="*/ 7622 w 12191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91" h="21600" fill="none" extrusionOk="0">
                <a:moveTo>
                  <a:pt x="0" y="1389"/>
                </a:moveTo>
                <a:cubicBezTo>
                  <a:pt x="2436" y="470"/>
                  <a:pt x="5018" y="-1"/>
                  <a:pt x="7622" y="0"/>
                </a:cubicBezTo>
                <a:cubicBezTo>
                  <a:pt x="9158" y="0"/>
                  <a:pt x="10689" y="163"/>
                  <a:pt x="12191" y="488"/>
                </a:cubicBezTo>
              </a:path>
              <a:path w="12191" h="21600" stroke="0" extrusionOk="0">
                <a:moveTo>
                  <a:pt x="0" y="1389"/>
                </a:moveTo>
                <a:cubicBezTo>
                  <a:pt x="2436" y="470"/>
                  <a:pt x="5018" y="-1"/>
                  <a:pt x="7622" y="0"/>
                </a:cubicBezTo>
                <a:cubicBezTo>
                  <a:pt x="9158" y="0"/>
                  <a:pt x="10689" y="163"/>
                  <a:pt x="12191" y="488"/>
                </a:cubicBezTo>
                <a:lnTo>
                  <a:pt x="7622" y="21600"/>
                </a:lnTo>
                <a:close/>
              </a:path>
            </a:pathLst>
          </a:custGeom>
          <a:noFill/>
          <a:ln w="9525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42" name="Rectangle 78"/>
          <p:cNvSpPr>
            <a:spLocks noChangeArrowheads="1"/>
          </p:cNvSpPr>
          <p:nvPr/>
        </p:nvSpPr>
        <p:spPr bwMode="auto">
          <a:xfrm>
            <a:off x="3924300" y="2924175"/>
            <a:ext cx="1727200" cy="73025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43" name="Line 79"/>
          <p:cNvSpPr>
            <a:spLocks noChangeShapeType="1"/>
          </p:cNvSpPr>
          <p:nvPr/>
        </p:nvSpPr>
        <p:spPr bwMode="auto">
          <a:xfrm flipV="1">
            <a:off x="4006850" y="2997200"/>
            <a:ext cx="1525588" cy="547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44" name="Line 80"/>
          <p:cNvSpPr>
            <a:spLocks noChangeShapeType="1"/>
          </p:cNvSpPr>
          <p:nvPr/>
        </p:nvSpPr>
        <p:spPr bwMode="auto">
          <a:xfrm flipV="1">
            <a:off x="3946525" y="2997200"/>
            <a:ext cx="1273175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45" name="Line 81"/>
          <p:cNvSpPr>
            <a:spLocks noChangeShapeType="1"/>
          </p:cNvSpPr>
          <p:nvPr/>
        </p:nvSpPr>
        <p:spPr bwMode="auto">
          <a:xfrm flipV="1">
            <a:off x="3873500" y="3003550"/>
            <a:ext cx="684213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46" name="Line 82"/>
          <p:cNvSpPr>
            <a:spLocks noChangeShapeType="1"/>
          </p:cNvSpPr>
          <p:nvPr/>
        </p:nvSpPr>
        <p:spPr bwMode="auto">
          <a:xfrm flipV="1">
            <a:off x="3924300" y="2997200"/>
            <a:ext cx="1292225" cy="431800"/>
          </a:xfrm>
          <a:prstGeom prst="line">
            <a:avLst/>
          </a:prstGeom>
          <a:noFill/>
          <a:ln w="9525">
            <a:solidFill>
              <a:srgbClr val="FFFF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47" name="Rectangle 83"/>
          <p:cNvSpPr>
            <a:spLocks noChangeArrowheads="1"/>
          </p:cNvSpPr>
          <p:nvPr/>
        </p:nvSpPr>
        <p:spPr bwMode="auto">
          <a:xfrm>
            <a:off x="4211638" y="2492375"/>
            <a:ext cx="10080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stínítko  </a:t>
            </a:r>
          </a:p>
        </p:txBody>
      </p:sp>
      <p:sp>
        <p:nvSpPr>
          <p:cNvPr id="497748" name="Rectangle 84"/>
          <p:cNvSpPr>
            <a:spLocks noChangeArrowheads="1"/>
          </p:cNvSpPr>
          <p:nvPr/>
        </p:nvSpPr>
        <p:spPr bwMode="auto">
          <a:xfrm>
            <a:off x="0" y="3644900"/>
            <a:ext cx="172878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chemeClr val="hlink"/>
                </a:solidFill>
              </a:rPr>
              <a:t>zdroj kladných iontů</a:t>
            </a:r>
            <a:r>
              <a:rPr lang="cs-CZ" altLang="cs-CZ" sz="1600"/>
              <a:t>   </a:t>
            </a:r>
          </a:p>
        </p:txBody>
      </p:sp>
      <p:grpSp>
        <p:nvGrpSpPr>
          <p:cNvPr id="497749" name="Group 85"/>
          <p:cNvGrpSpPr>
            <a:grpSpLocks/>
          </p:cNvGrpSpPr>
          <p:nvPr/>
        </p:nvGrpSpPr>
        <p:grpSpPr bwMode="auto">
          <a:xfrm>
            <a:off x="1547813" y="2781300"/>
            <a:ext cx="863600" cy="1071563"/>
            <a:chOff x="975" y="1752"/>
            <a:chExt cx="544" cy="675"/>
          </a:xfrm>
        </p:grpSpPr>
        <p:sp>
          <p:nvSpPr>
            <p:cNvPr id="497750" name="Line 86"/>
            <p:cNvSpPr>
              <a:spLocks noChangeShapeType="1"/>
            </p:cNvSpPr>
            <p:nvPr/>
          </p:nvSpPr>
          <p:spPr bwMode="auto">
            <a:xfrm>
              <a:off x="975" y="1888"/>
              <a:ext cx="5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7751" name="Line 87"/>
            <p:cNvSpPr>
              <a:spLocks noChangeShapeType="1"/>
            </p:cNvSpPr>
            <p:nvPr/>
          </p:nvSpPr>
          <p:spPr bwMode="auto">
            <a:xfrm>
              <a:off x="975" y="2160"/>
              <a:ext cx="544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graphicFrame>
          <p:nvGraphicFramePr>
            <p:cNvPr id="497752" name="Object 88"/>
            <p:cNvGraphicFramePr>
              <a:graphicFrameLocks noChangeAspect="1"/>
            </p:cNvGraphicFramePr>
            <p:nvPr/>
          </p:nvGraphicFramePr>
          <p:xfrm>
            <a:off x="1202" y="1752"/>
            <a:ext cx="104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97836" name="Equation" r:id="rId11" imgW="164880" imgH="190440" progId="Equation.DSMT4">
                    <p:embed/>
                  </p:oleObj>
                </mc:Choice>
                <mc:Fallback>
                  <p:oleObj name="Equation" r:id="rId11" imgW="164880" imgH="190440" progId="Equation.DSMT4">
                    <p:embed/>
                    <p:pic>
                      <p:nvPicPr>
                        <p:cNvPr id="0" name="Object 8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02" y="1752"/>
                          <a:ext cx="104" cy="12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97753" name="Object 89"/>
            <p:cNvGraphicFramePr>
              <a:graphicFrameLocks noChangeAspect="1"/>
            </p:cNvGraphicFramePr>
            <p:nvPr/>
          </p:nvGraphicFramePr>
          <p:xfrm>
            <a:off x="1202" y="2251"/>
            <a:ext cx="72" cy="8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97837" name="Equation" r:id="rId13" imgW="114120" imgH="126720" progId="Equation.DSMT4">
                    <p:embed/>
                  </p:oleObj>
                </mc:Choice>
                <mc:Fallback>
                  <p:oleObj name="Equation" r:id="rId13" imgW="114120" imgH="126720" progId="Equation.DSMT4">
                    <p:embed/>
                    <p:pic>
                      <p:nvPicPr>
                        <p:cNvPr id="0" name="Object 8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02" y="2251"/>
                          <a:ext cx="72" cy="8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97754" name="Object 90"/>
            <p:cNvGraphicFramePr>
              <a:graphicFrameLocks noChangeAspect="1"/>
            </p:cNvGraphicFramePr>
            <p:nvPr/>
          </p:nvGraphicFramePr>
          <p:xfrm>
            <a:off x="1383" y="2251"/>
            <a:ext cx="136" cy="1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97838" name="Equation" r:id="rId15" imgW="215640" imgH="279360" progId="Equation.DSMT4">
                    <p:embed/>
                  </p:oleObj>
                </mc:Choice>
                <mc:Fallback>
                  <p:oleObj name="Equation" r:id="rId15" imgW="215640" imgH="279360" progId="Equation.DSMT4">
                    <p:embed/>
                    <p:pic>
                      <p:nvPicPr>
                        <p:cNvPr id="0" name="Object 9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383" y="2251"/>
                          <a:ext cx="136" cy="17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38100">
                              <a:solidFill>
                                <a:srgbClr val="F4FA08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497755" name="Object 91"/>
          <p:cNvGraphicFramePr>
            <a:graphicFrameLocks noChangeAspect="1"/>
          </p:cNvGraphicFramePr>
          <p:nvPr/>
        </p:nvGraphicFramePr>
        <p:xfrm>
          <a:off x="3348038" y="2924175"/>
          <a:ext cx="2032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7839" name="Equation" r:id="rId17" imgW="203040" imgH="279360" progId="Equation.DSMT4">
                  <p:embed/>
                </p:oleObj>
              </mc:Choice>
              <mc:Fallback>
                <p:oleObj name="Equation" r:id="rId17" imgW="203040" imgH="279360" progId="Equation.DSMT4">
                  <p:embed/>
                  <p:pic>
                    <p:nvPicPr>
                      <p:cNvPr id="0" name="Object 9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48038" y="2924175"/>
                        <a:ext cx="2032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7756" name="Rectangle 92"/>
          <p:cNvSpPr>
            <a:spLocks noChangeArrowheads="1"/>
          </p:cNvSpPr>
          <p:nvPr/>
        </p:nvSpPr>
        <p:spPr bwMode="auto">
          <a:xfrm>
            <a:off x="5795963" y="2420938"/>
            <a:ext cx="16557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>
                <a:solidFill>
                  <a:schemeClr val="accent2"/>
                </a:solidFill>
              </a:rPr>
              <a:t>různé hodnoty</a:t>
            </a:r>
            <a:r>
              <a:rPr lang="cs-CZ" altLang="cs-CZ" sz="1600"/>
              <a:t>   </a:t>
            </a:r>
          </a:p>
        </p:txBody>
      </p:sp>
      <p:graphicFrame>
        <p:nvGraphicFramePr>
          <p:cNvPr id="497757" name="Object 93"/>
          <p:cNvGraphicFramePr>
            <a:graphicFrameLocks noChangeAspect="1"/>
          </p:cNvGraphicFramePr>
          <p:nvPr/>
        </p:nvGraphicFramePr>
        <p:xfrm>
          <a:off x="7451725" y="2276475"/>
          <a:ext cx="292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7840" name="Equation" r:id="rId19" imgW="291960" imgH="571320" progId="Equation.DSMT4">
                  <p:embed/>
                </p:oleObj>
              </mc:Choice>
              <mc:Fallback>
                <p:oleObj name="Equation" r:id="rId19" imgW="291960" imgH="571320" progId="Equation.DSMT4">
                  <p:embed/>
                  <p:pic>
                    <p:nvPicPr>
                      <p:cNvPr id="0" name="Object 9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51725" y="2276475"/>
                        <a:ext cx="292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7758" name="Rectangle 94"/>
          <p:cNvSpPr>
            <a:spLocks noChangeArrowheads="1"/>
          </p:cNvSpPr>
          <p:nvPr/>
        </p:nvSpPr>
        <p:spPr bwMode="auto">
          <a:xfrm>
            <a:off x="4643438" y="3573463"/>
            <a:ext cx="16557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různé rychlosti   </a:t>
            </a:r>
          </a:p>
        </p:txBody>
      </p:sp>
      <p:sp>
        <p:nvSpPr>
          <p:cNvPr id="497759" name="Line 95"/>
          <p:cNvSpPr>
            <a:spLocks noChangeShapeType="1"/>
          </p:cNvSpPr>
          <p:nvPr/>
        </p:nvSpPr>
        <p:spPr bwMode="auto">
          <a:xfrm>
            <a:off x="4067175" y="3381375"/>
            <a:ext cx="595313" cy="34766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60" name="Line 96"/>
          <p:cNvSpPr>
            <a:spLocks noChangeShapeType="1"/>
          </p:cNvSpPr>
          <p:nvPr/>
        </p:nvSpPr>
        <p:spPr bwMode="auto">
          <a:xfrm>
            <a:off x="3976688" y="3443288"/>
            <a:ext cx="671512" cy="2857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61" name="Line 97"/>
          <p:cNvSpPr>
            <a:spLocks noChangeShapeType="1"/>
          </p:cNvSpPr>
          <p:nvPr/>
        </p:nvSpPr>
        <p:spPr bwMode="auto">
          <a:xfrm flipV="1">
            <a:off x="5561013" y="2636838"/>
            <a:ext cx="306387" cy="339725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62" name="Line 98"/>
          <p:cNvSpPr>
            <a:spLocks noChangeShapeType="1"/>
          </p:cNvSpPr>
          <p:nvPr/>
        </p:nvSpPr>
        <p:spPr bwMode="auto">
          <a:xfrm flipV="1">
            <a:off x="5253038" y="2600325"/>
            <a:ext cx="585787" cy="347663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63" name="Line 99"/>
          <p:cNvSpPr>
            <a:spLocks noChangeShapeType="1"/>
          </p:cNvSpPr>
          <p:nvPr/>
        </p:nvSpPr>
        <p:spPr bwMode="auto">
          <a:xfrm flipV="1">
            <a:off x="4643438" y="2586038"/>
            <a:ext cx="1138237" cy="38100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64" name="Line 100"/>
          <p:cNvSpPr>
            <a:spLocks noChangeShapeType="1"/>
          </p:cNvSpPr>
          <p:nvPr/>
        </p:nvSpPr>
        <p:spPr bwMode="auto">
          <a:xfrm flipH="1">
            <a:off x="684213" y="3284538"/>
            <a:ext cx="431800" cy="431800"/>
          </a:xfrm>
          <a:prstGeom prst="line">
            <a:avLst/>
          </a:prstGeom>
          <a:noFill/>
          <a:ln w="9525">
            <a:solidFill>
              <a:schemeClr val="hlink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7765" name="Rectangle 101"/>
          <p:cNvSpPr>
            <a:spLocks noChangeArrowheads="1"/>
          </p:cNvSpPr>
          <p:nvPr/>
        </p:nvSpPr>
        <p:spPr bwMode="auto">
          <a:xfrm>
            <a:off x="179388" y="4221163"/>
            <a:ext cx="504031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zlepšení: místo dopadu nezávisí na rychlosti iontu (fokusace magnetickým polem)   </a:t>
            </a:r>
          </a:p>
        </p:txBody>
      </p:sp>
      <p:sp>
        <p:nvSpPr>
          <p:cNvPr id="497766" name="Rectangle 102"/>
          <p:cNvSpPr>
            <a:spLocks noChangeArrowheads="1"/>
          </p:cNvSpPr>
          <p:nvPr/>
        </p:nvSpPr>
        <p:spPr bwMode="auto">
          <a:xfrm>
            <a:off x="5580063" y="4005263"/>
            <a:ext cx="3313112" cy="365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skutečné provedení z roku 1919   </a:t>
            </a:r>
          </a:p>
        </p:txBody>
      </p:sp>
      <p:pic>
        <p:nvPicPr>
          <p:cNvPr id="497767" name="Picture 103" descr="massspect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870450"/>
            <a:ext cx="1978025" cy="1857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7768" name="AutoShape 104"/>
          <p:cNvSpPr>
            <a:spLocks noChangeArrowheads="1"/>
          </p:cNvSpPr>
          <p:nvPr/>
        </p:nvSpPr>
        <p:spPr bwMode="auto">
          <a:xfrm>
            <a:off x="3419475" y="3789363"/>
            <a:ext cx="144463" cy="144462"/>
          </a:xfrm>
          <a:prstGeom prst="flowChartSummingJunction">
            <a:avLst/>
          </a:pr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977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97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97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97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497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97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97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497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97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497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97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497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497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497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497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497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497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497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497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497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497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497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500"/>
                                        <p:tgtEl>
                                          <p:spTgt spid="497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1" dur="500"/>
                                        <p:tgtEl>
                                          <p:spTgt spid="497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500"/>
                                        <p:tgtEl>
                                          <p:spTgt spid="497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497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0" dur="500"/>
                                        <p:tgtEl>
                                          <p:spTgt spid="497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3" dur="500"/>
                                        <p:tgtEl>
                                          <p:spTgt spid="497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500"/>
                                        <p:tgtEl>
                                          <p:spTgt spid="497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9" dur="500"/>
                                        <p:tgtEl>
                                          <p:spTgt spid="497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2" dur="500"/>
                                        <p:tgtEl>
                                          <p:spTgt spid="497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 nodeType="clickPar">
                      <p:stCondLst>
                        <p:cond delay="indefinite"/>
                      </p:stCondLst>
                      <p:childTnLst>
                        <p:par>
                          <p:cTn id="1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497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497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497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497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497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 nodeType="clickPar">
                      <p:stCondLst>
                        <p:cond delay="indefinite"/>
                      </p:stCondLst>
                      <p:childTnLst>
                        <p:par>
                          <p:cTn id="1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497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7" dur="500"/>
                                        <p:tgtEl>
                                          <p:spTgt spid="497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497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 nodeType="clickPar">
                      <p:stCondLst>
                        <p:cond delay="indefinite"/>
                      </p:stCondLst>
                      <p:childTnLst>
                        <p:par>
                          <p:cTn id="1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77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977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977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 nodeType="clickPar">
                      <p:stCondLst>
                        <p:cond delay="indefinite"/>
                      </p:stCondLst>
                      <p:childTnLst>
                        <p:par>
                          <p:cTn id="1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497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497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497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 nodeType="clickPar">
                      <p:stCondLst>
                        <p:cond delay="indefinite"/>
                      </p:stCondLst>
                      <p:childTnLst>
                        <p:par>
                          <p:cTn id="1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497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97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1000"/>
                                        <p:tgtEl>
                                          <p:spTgt spid="497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4977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4977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497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7722" grpId="0" animBg="1"/>
      <p:bldP spid="497723" grpId="0"/>
      <p:bldP spid="497727" grpId="0" animBg="1"/>
      <p:bldP spid="497728" grpId="0" animBg="1"/>
      <p:bldP spid="497729" grpId="0" animBg="1"/>
      <p:bldP spid="497730" grpId="0" animBg="1"/>
      <p:bldP spid="497731" grpId="0" animBg="1"/>
      <p:bldP spid="497732" grpId="0" animBg="1"/>
      <p:bldP spid="497733" grpId="0" animBg="1"/>
      <p:bldP spid="497734" grpId="0" animBg="1"/>
      <p:bldP spid="497735" grpId="0" animBg="1"/>
      <p:bldP spid="497736" grpId="0" animBg="1"/>
      <p:bldP spid="497737" grpId="0" animBg="1"/>
      <p:bldP spid="497738" grpId="0" animBg="1"/>
      <p:bldP spid="497739" grpId="0" animBg="1"/>
      <p:bldP spid="497740" grpId="0" animBg="1"/>
      <p:bldP spid="497741" grpId="0" animBg="1"/>
      <p:bldP spid="497742" grpId="0" animBg="1"/>
      <p:bldP spid="497743" grpId="0" animBg="1"/>
      <p:bldP spid="497744" grpId="0" animBg="1"/>
      <p:bldP spid="497745" grpId="0" animBg="1"/>
      <p:bldP spid="497746" grpId="0" animBg="1"/>
      <p:bldP spid="497747" grpId="0"/>
      <p:bldP spid="497748" grpId="0"/>
      <p:bldP spid="497756" grpId="0"/>
      <p:bldP spid="497758" grpId="0"/>
      <p:bldP spid="497759" grpId="0" animBg="1"/>
      <p:bldP spid="497760" grpId="0" animBg="1"/>
      <p:bldP spid="497761" grpId="0" animBg="1"/>
      <p:bldP spid="497762" grpId="0" animBg="1"/>
      <p:bldP spid="497763" grpId="0" animBg="1"/>
      <p:bldP spid="497764" grpId="0" animBg="1"/>
      <p:bldP spid="497765" grpId="0"/>
      <p:bldP spid="497766" grpId="0" animBg="1"/>
      <p:bldP spid="497768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90" name="Rectangle 2"/>
          <p:cNvSpPr>
            <a:spLocks noChangeArrowheads="1"/>
          </p:cNvSpPr>
          <p:nvPr/>
        </p:nvSpPr>
        <p:spPr bwMode="auto">
          <a:xfrm>
            <a:off x="684213" y="2133600"/>
            <a:ext cx="4679950" cy="24479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8691" name="Rectangle 3" descr="5%"/>
          <p:cNvSpPr>
            <a:spLocks noChangeArrowheads="1"/>
          </p:cNvSpPr>
          <p:nvPr/>
        </p:nvSpPr>
        <p:spPr bwMode="auto">
          <a:xfrm>
            <a:off x="1258888" y="2420938"/>
            <a:ext cx="2449512" cy="15843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8692" name="Rectangle 4"/>
          <p:cNvSpPr>
            <a:spLocks noChangeArrowheads="1"/>
          </p:cNvSpPr>
          <p:nvPr/>
        </p:nvSpPr>
        <p:spPr bwMode="auto">
          <a:xfrm>
            <a:off x="3035300" y="2574925"/>
            <a:ext cx="936625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693" name="Rectangle 5"/>
          <p:cNvSpPr>
            <a:spLocks noChangeArrowheads="1"/>
          </p:cNvSpPr>
          <p:nvPr/>
        </p:nvSpPr>
        <p:spPr bwMode="auto">
          <a:xfrm>
            <a:off x="250825" y="0"/>
            <a:ext cx="4176713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Atomové jádro</a:t>
            </a:r>
          </a:p>
        </p:txBody>
      </p:sp>
      <p:sp>
        <p:nvSpPr>
          <p:cNvPr id="498694" name="Rectangle 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695" name="Rectangle 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696" name="Rectangle 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697" name="Rectangle 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698" name="Rectangle 1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699" name="Rectangle 1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00" name="Rectangle 1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01" name="Rectangle 1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02" name="Rectangle 1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03" name="Rectangle 1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04" name="Rectangle 1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05" name="Rectangle 1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06" name="Rectangle 1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07" name="Rectangle 1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08" name="Rectangle 2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09" name="Rectangle 2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10" name="Rectangle 2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11" name="Rectangle 2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12" name="Rectangle 2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13" name="Rectangle 2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14" name="Rectangle 2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15" name="Rectangle 2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16" name="Rectangle 2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17" name="Rectangle 2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18" name="Rectangle 3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19" name="Rectangle 3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20" name="Rectangle 3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21" name="Rectangle 3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22" name="Rectangle 3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23" name="Rectangle 3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24" name="Rectangle 3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25" name="Rectangle 3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26" name="Rectangle 3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27" name="Rectangle 3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28" name="Rectangle 4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29" name="Rectangle 4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30" name="Rectangle 4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31" name="Rectangle 4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32" name="Rectangle 4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33" name="Rectangle 4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34" name="Rectangle 4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35" name="Rectangle 4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36" name="Rectangle 48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37" name="Rectangle 49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38" name="Rectangle 50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39" name="Rectangle 51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40" name="Rectangle 52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41" name="Rectangle 53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42" name="Rectangle 54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43" name="Rectangle 55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44" name="Rectangle 56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45" name="Rectangle 57"/>
          <p:cNvSpPr>
            <a:spLocks noChangeArrowheads="1"/>
          </p:cNvSpPr>
          <p:nvPr/>
        </p:nvSpPr>
        <p:spPr bwMode="auto">
          <a:xfrm>
            <a:off x="1466850" y="-711200"/>
            <a:ext cx="776288" cy="0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cs-CZ"/>
          </a:p>
        </p:txBody>
      </p:sp>
      <p:sp>
        <p:nvSpPr>
          <p:cNvPr id="498746" name="Rectangle 58"/>
          <p:cNvSpPr>
            <a:spLocks noChangeArrowheads="1"/>
          </p:cNvSpPr>
          <p:nvPr/>
        </p:nvSpPr>
        <p:spPr bwMode="auto">
          <a:xfrm>
            <a:off x="250825" y="333375"/>
            <a:ext cx="5616575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algn="l">
              <a:buClr>
                <a:schemeClr val="accent2"/>
              </a:buClr>
              <a:buChar char="l"/>
              <a:defRPr sz="2800" b="1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buChar char="–"/>
              <a:defRPr sz="2400" b="1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buClr>
                <a:schemeClr val="accent2"/>
              </a:buClr>
              <a:buChar char="•"/>
              <a:defRPr sz="2000" b="1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buChar char="–"/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Char char="•"/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buClr>
                <a:schemeClr val="tx1"/>
              </a:buClr>
              <a:buFont typeface="Wingdings" pitchFamily="2" charset="2"/>
              <a:buNone/>
            </a:pPr>
            <a:r>
              <a:rPr kumimoji="0" lang="cs-CZ" altLang="cs-CZ" sz="1600">
                <a:solidFill>
                  <a:srgbClr val="F4FA08"/>
                </a:solidFill>
              </a:rPr>
              <a:t>4. 1. Hmotnost atomových jader</a:t>
            </a:r>
          </a:p>
        </p:txBody>
      </p:sp>
      <p:graphicFrame>
        <p:nvGraphicFramePr>
          <p:cNvPr id="498747" name="Object 59"/>
          <p:cNvGraphicFramePr>
            <a:graphicFrameLocks noChangeAspect="1"/>
          </p:cNvGraphicFramePr>
          <p:nvPr/>
        </p:nvGraphicFramePr>
        <p:xfrm>
          <a:off x="0" y="0"/>
          <a:ext cx="914400" cy="255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8831" name="Equation" r:id="rId3" imgW="914400" imgH="254880" progId="Equation.DSMT4">
                  <p:embed/>
                </p:oleObj>
              </mc:Choice>
              <mc:Fallback>
                <p:oleObj name="Equation" r:id="rId3" imgW="914400" imgH="25488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4400" cy="255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8748" name="Rectangle 60"/>
          <p:cNvSpPr>
            <a:spLocks noChangeArrowheads="1"/>
          </p:cNvSpPr>
          <p:nvPr/>
        </p:nvSpPr>
        <p:spPr bwMode="auto">
          <a:xfrm>
            <a:off x="250825" y="1060450"/>
            <a:ext cx="6337300" cy="466725"/>
          </a:xfrm>
          <a:prstGeom prst="rect">
            <a:avLst/>
          </a:prstGeom>
          <a:noFill/>
          <a:ln w="9525">
            <a:solidFill>
              <a:srgbClr val="FDFEC6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Bainbridgeův</a:t>
            </a:r>
            <a:r>
              <a:rPr lang="cs-CZ" altLang="cs-CZ" sz="1600"/>
              <a:t> </a:t>
            </a:r>
            <a:r>
              <a:rPr lang="cs-CZ" altLang="cs-CZ">
                <a:effectLst>
                  <a:outerShdw blurRad="38100" dist="38100" dir="2700000" algn="tl">
                    <a:srgbClr val="000000"/>
                  </a:outerShdw>
                </a:effectLst>
              </a:rPr>
              <a:t>hmotnostní spektrograf</a:t>
            </a:r>
          </a:p>
        </p:txBody>
      </p:sp>
      <p:sp>
        <p:nvSpPr>
          <p:cNvPr id="498749" name="Rectangle 61"/>
          <p:cNvSpPr>
            <a:spLocks noChangeArrowheads="1"/>
          </p:cNvSpPr>
          <p:nvPr/>
        </p:nvSpPr>
        <p:spPr bwMode="auto">
          <a:xfrm>
            <a:off x="265113" y="1703388"/>
            <a:ext cx="1512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 typeface="Symbol" pitchFamily="18" charset="2"/>
              <a:buNone/>
            </a:pPr>
            <a:r>
              <a:rPr lang="cs-CZ" altLang="cs-CZ" sz="1600"/>
              <a:t>filtr rychlostí   </a:t>
            </a:r>
          </a:p>
        </p:txBody>
      </p:sp>
      <p:graphicFrame>
        <p:nvGraphicFramePr>
          <p:cNvPr id="498750" name="Object 62"/>
          <p:cNvGraphicFramePr>
            <a:graphicFrameLocks noChangeAspect="1"/>
          </p:cNvGraphicFramePr>
          <p:nvPr/>
        </p:nvGraphicFramePr>
        <p:xfrm>
          <a:off x="6084888" y="2236788"/>
          <a:ext cx="18288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8832" name="Equation" r:id="rId5" imgW="1828800" imgH="317160" progId="Equation.DSMT4">
                  <p:embed/>
                </p:oleObj>
              </mc:Choice>
              <mc:Fallback>
                <p:oleObj name="Equation" r:id="rId5" imgW="1828800" imgH="31716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4888" y="2236788"/>
                        <a:ext cx="18288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8751" name="Rectangle 63"/>
          <p:cNvSpPr>
            <a:spLocks noChangeArrowheads="1"/>
          </p:cNvSpPr>
          <p:nvPr/>
        </p:nvSpPr>
        <p:spPr bwMode="auto">
          <a:xfrm>
            <a:off x="1177925" y="3176588"/>
            <a:ext cx="93663" cy="746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8752" name="Rectangle 64"/>
          <p:cNvSpPr>
            <a:spLocks noChangeArrowheads="1"/>
          </p:cNvSpPr>
          <p:nvPr/>
        </p:nvSpPr>
        <p:spPr bwMode="auto">
          <a:xfrm>
            <a:off x="3708400" y="3175000"/>
            <a:ext cx="93663" cy="7461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8753" name="Line 65"/>
          <p:cNvSpPr>
            <a:spLocks noChangeShapeType="1"/>
          </p:cNvSpPr>
          <p:nvPr/>
        </p:nvSpPr>
        <p:spPr bwMode="auto">
          <a:xfrm>
            <a:off x="1258888" y="2420938"/>
            <a:ext cx="2449512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8754" name="Line 66"/>
          <p:cNvSpPr>
            <a:spLocks noChangeShapeType="1"/>
          </p:cNvSpPr>
          <p:nvPr/>
        </p:nvSpPr>
        <p:spPr bwMode="auto">
          <a:xfrm>
            <a:off x="1258888" y="4005263"/>
            <a:ext cx="2449512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8755" name="Line 67"/>
          <p:cNvSpPr>
            <a:spLocks noChangeShapeType="1"/>
          </p:cNvSpPr>
          <p:nvPr/>
        </p:nvSpPr>
        <p:spPr bwMode="auto">
          <a:xfrm>
            <a:off x="900113" y="3213100"/>
            <a:ext cx="3311525" cy="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8756" name="Freeform 68"/>
          <p:cNvSpPr>
            <a:spLocks/>
          </p:cNvSpPr>
          <p:nvPr/>
        </p:nvSpPr>
        <p:spPr bwMode="auto">
          <a:xfrm>
            <a:off x="1258888" y="2438400"/>
            <a:ext cx="2303462" cy="774700"/>
          </a:xfrm>
          <a:custGeom>
            <a:avLst/>
            <a:gdLst>
              <a:gd name="T0" fmla="*/ 0 w 1451"/>
              <a:gd name="T1" fmla="*/ 488 h 488"/>
              <a:gd name="T2" fmla="*/ 772 w 1451"/>
              <a:gd name="T3" fmla="*/ 397 h 488"/>
              <a:gd name="T4" fmla="*/ 1451 w 1451"/>
              <a:gd name="T5" fmla="*/ 0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51" h="488">
                <a:moveTo>
                  <a:pt x="0" y="488"/>
                </a:moveTo>
                <a:cubicBezTo>
                  <a:pt x="265" y="484"/>
                  <a:pt x="530" y="478"/>
                  <a:pt x="772" y="397"/>
                </a:cubicBezTo>
                <a:cubicBezTo>
                  <a:pt x="1014" y="316"/>
                  <a:pt x="1310" y="83"/>
                  <a:pt x="1451" y="0"/>
                </a:cubicBezTo>
              </a:path>
            </a:pathLst>
          </a:cu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sp>
        <p:nvSpPr>
          <p:cNvPr id="498757" name="Freeform 69"/>
          <p:cNvSpPr>
            <a:spLocks/>
          </p:cNvSpPr>
          <p:nvPr/>
        </p:nvSpPr>
        <p:spPr bwMode="auto">
          <a:xfrm>
            <a:off x="1290638" y="3205163"/>
            <a:ext cx="2424112" cy="590550"/>
          </a:xfrm>
          <a:custGeom>
            <a:avLst/>
            <a:gdLst>
              <a:gd name="T0" fmla="*/ 0 w 1527"/>
              <a:gd name="T1" fmla="*/ 0 h 372"/>
              <a:gd name="T2" fmla="*/ 738 w 1527"/>
              <a:gd name="T3" fmla="*/ 63 h 372"/>
              <a:gd name="T4" fmla="*/ 1527 w 1527"/>
              <a:gd name="T5" fmla="*/ 37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27" h="372">
                <a:moveTo>
                  <a:pt x="0" y="0"/>
                </a:moveTo>
                <a:cubicBezTo>
                  <a:pt x="123" y="11"/>
                  <a:pt x="484" y="1"/>
                  <a:pt x="738" y="63"/>
                </a:cubicBezTo>
                <a:cubicBezTo>
                  <a:pt x="992" y="125"/>
                  <a:pt x="1363" y="308"/>
                  <a:pt x="1527" y="372"/>
                </a:cubicBezTo>
              </a:path>
            </a:pathLst>
          </a:custGeom>
          <a:noFill/>
          <a:ln w="28575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cs-CZ"/>
          </a:p>
        </p:txBody>
      </p:sp>
      <p:graphicFrame>
        <p:nvGraphicFramePr>
          <p:cNvPr id="498758" name="Object 70"/>
          <p:cNvGraphicFramePr>
            <a:graphicFrameLocks noChangeAspect="1"/>
          </p:cNvGraphicFramePr>
          <p:nvPr/>
        </p:nvGraphicFramePr>
        <p:xfrm>
          <a:off x="2051050" y="2708275"/>
          <a:ext cx="2032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8833" name="Equation" r:id="rId7" imgW="203040" imgH="279360" progId="Equation.DSMT4">
                  <p:embed/>
                </p:oleObj>
              </mc:Choice>
              <mc:Fallback>
                <p:oleObj name="Equation" r:id="rId7" imgW="203040" imgH="279360" progId="Equation.DSMT4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51050" y="2708275"/>
                        <a:ext cx="2032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8759" name="Object 71"/>
          <p:cNvGraphicFramePr>
            <a:graphicFrameLocks noChangeAspect="1"/>
          </p:cNvGraphicFramePr>
          <p:nvPr/>
        </p:nvGraphicFramePr>
        <p:xfrm>
          <a:off x="2339975" y="4076700"/>
          <a:ext cx="3746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8834" name="Equation" r:id="rId9" imgW="164880" imgH="190440" progId="Equation.DSMT4">
                  <p:embed/>
                </p:oleObj>
              </mc:Choice>
              <mc:Fallback>
                <p:oleObj name="Equation" r:id="rId9" imgW="164880" imgH="190440" progId="Equation.DSMT4">
                  <p:embed/>
                  <p:pic>
                    <p:nvPicPr>
                      <p:cNvPr id="0" name="Object 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9975" y="4076700"/>
                        <a:ext cx="37465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8760" name="Object 72"/>
          <p:cNvGraphicFramePr>
            <a:graphicFrameLocks noChangeAspect="1"/>
          </p:cNvGraphicFramePr>
          <p:nvPr/>
        </p:nvGraphicFramePr>
        <p:xfrm>
          <a:off x="2411413" y="2205038"/>
          <a:ext cx="431800" cy="260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8835" name="Equation" r:id="rId11" imgW="114120" imgH="126720" progId="Equation.DSMT4">
                  <p:embed/>
                </p:oleObj>
              </mc:Choice>
              <mc:Fallback>
                <p:oleObj name="Equation" r:id="rId11" imgW="114120" imgH="126720" progId="Equation.DSMT4">
                  <p:embed/>
                  <p:pic>
                    <p:nvPicPr>
                      <p:cNvPr id="0" name="Object 7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1413" y="2205038"/>
                        <a:ext cx="431800" cy="260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8761" name="Object 73"/>
          <p:cNvGraphicFramePr>
            <a:graphicFrameLocks noChangeAspect="1"/>
          </p:cNvGraphicFramePr>
          <p:nvPr/>
        </p:nvGraphicFramePr>
        <p:xfrm>
          <a:off x="6156325" y="2924175"/>
          <a:ext cx="7112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8836" name="Equation" r:id="rId13" imgW="711000" imgH="571320" progId="Equation.DSMT4">
                  <p:embed/>
                </p:oleObj>
              </mc:Choice>
              <mc:Fallback>
                <p:oleObj name="Equation" r:id="rId13" imgW="711000" imgH="571320" progId="Equation.DSMT4">
                  <p:embed/>
                  <p:pic>
                    <p:nvPicPr>
                      <p:cNvPr id="0" name="Object 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6325" y="2924175"/>
                        <a:ext cx="7112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8762" name="Object 74"/>
          <p:cNvGraphicFramePr>
            <a:graphicFrameLocks noChangeAspect="1"/>
          </p:cNvGraphicFramePr>
          <p:nvPr/>
        </p:nvGraphicFramePr>
        <p:xfrm>
          <a:off x="3851275" y="2205038"/>
          <a:ext cx="6223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8837" name="Equation" r:id="rId15" imgW="622080" imgH="304560" progId="Equation.DSMT4">
                  <p:embed/>
                </p:oleObj>
              </mc:Choice>
              <mc:Fallback>
                <p:oleObj name="Equation" r:id="rId15" imgW="622080" imgH="304560" progId="Equation.DSMT4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51275" y="2205038"/>
                        <a:ext cx="6223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8763" name="Object 75"/>
          <p:cNvGraphicFramePr>
            <a:graphicFrameLocks noChangeAspect="1"/>
          </p:cNvGraphicFramePr>
          <p:nvPr/>
        </p:nvGraphicFramePr>
        <p:xfrm>
          <a:off x="3779838" y="3716338"/>
          <a:ext cx="6350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8838" name="Equation" r:id="rId17" imgW="634680" imgH="304560" progId="Equation.DSMT4">
                  <p:embed/>
                </p:oleObj>
              </mc:Choice>
              <mc:Fallback>
                <p:oleObj name="Equation" r:id="rId17" imgW="634680" imgH="304560" progId="Equation.DSMT4">
                  <p:embed/>
                  <p:pic>
                    <p:nvPicPr>
                      <p:cNvPr id="0" name="Object 7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79838" y="3716338"/>
                        <a:ext cx="6350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4FA08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98764" name="Group 76"/>
          <p:cNvGrpSpPr>
            <a:grpSpLocks/>
          </p:cNvGrpSpPr>
          <p:nvPr/>
        </p:nvGrpSpPr>
        <p:grpSpPr bwMode="auto">
          <a:xfrm>
            <a:off x="2339975" y="2708275"/>
            <a:ext cx="285750" cy="285750"/>
            <a:chOff x="3244" y="1934"/>
            <a:chExt cx="180" cy="180"/>
          </a:xfrm>
        </p:grpSpPr>
        <p:sp>
          <p:nvSpPr>
            <p:cNvPr id="498765" name="Oval 77"/>
            <p:cNvSpPr>
              <a:spLocks noChangeArrowheads="1"/>
            </p:cNvSpPr>
            <p:nvPr/>
          </p:nvSpPr>
          <p:spPr bwMode="auto">
            <a:xfrm>
              <a:off x="3244" y="1934"/>
              <a:ext cx="180" cy="180"/>
            </a:xfrm>
            <a:prstGeom prst="ellipse">
              <a:avLst/>
            </a:prstGeom>
            <a:solidFill>
              <a:schemeClr val="bg2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  <p:sp>
          <p:nvSpPr>
            <p:cNvPr id="498766" name="Oval 78"/>
            <p:cNvSpPr>
              <a:spLocks noChangeArrowheads="1"/>
            </p:cNvSpPr>
            <p:nvPr/>
          </p:nvSpPr>
          <p:spPr bwMode="auto">
            <a:xfrm flipH="1" flipV="1">
              <a:off x="3312" y="2002"/>
              <a:ext cx="44" cy="44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cs-CZ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987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98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98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98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98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98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987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987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98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98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98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98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87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987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98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98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98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98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987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987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98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498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498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498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498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498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498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498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498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498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500"/>
                                        <p:tgtEl>
                                          <p:spTgt spid="498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8690" grpId="0" animBg="1"/>
      <p:bldP spid="498691" grpId="0" animBg="1"/>
      <p:bldP spid="498748" grpId="0" animBg="1"/>
      <p:bldP spid="498749" grpId="0"/>
      <p:bldP spid="498751" grpId="0" animBg="1"/>
      <p:bldP spid="498752" grpId="0" animBg="1"/>
      <p:bldP spid="498753" grpId="0" animBg="1"/>
      <p:bldP spid="498754" grpId="0" animBg="1"/>
      <p:bldP spid="498755" grpId="0" animBg="1"/>
      <p:bldP spid="498756" grpId="0" animBg="1"/>
      <p:bldP spid="498757" grpId="0" animBg="1"/>
    </p:bldLst>
  </p:timing>
</p:sld>
</file>

<file path=ppt/theme/theme1.xml><?xml version="1.0" encoding="utf-8"?>
<a:theme xmlns:a="http://schemas.openxmlformats.org/drawingml/2006/main" name="Přehled projektu">
  <a:themeElements>
    <a:clrScheme name="Přehled projektu 1">
      <a:dk1>
        <a:srgbClr val="000000"/>
      </a:dk1>
      <a:lt1>
        <a:srgbClr val="FFFFFF"/>
      </a:lt1>
      <a:dk2>
        <a:srgbClr val="0066CC"/>
      </a:dk2>
      <a:lt2>
        <a:srgbClr val="CBCBCB"/>
      </a:lt2>
      <a:accent1>
        <a:srgbClr val="00CCFF"/>
      </a:accent1>
      <a:accent2>
        <a:srgbClr val="00FFCC"/>
      </a:accent2>
      <a:accent3>
        <a:srgbClr val="AAB8E2"/>
      </a:accent3>
      <a:accent4>
        <a:srgbClr val="DADADA"/>
      </a:accent4>
      <a:accent5>
        <a:srgbClr val="AAE2FF"/>
      </a:accent5>
      <a:accent6>
        <a:srgbClr val="00E7B9"/>
      </a:accent6>
      <a:hlink>
        <a:srgbClr val="FF3300"/>
      </a:hlink>
      <a:folHlink>
        <a:srgbClr val="FF7C80"/>
      </a:folHlink>
    </a:clrScheme>
    <a:fontScheme name="Přehled projektu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tx1"/>
          </a:buClr>
          <a:buSzPct val="80000"/>
          <a:buFont typeface="Wingdings" pitchFamily="2" charset="2"/>
          <a:buChar char="§"/>
          <a:tabLst/>
          <a:defRPr kumimoji="1" lang="en-US" altLang="cs-CZ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tx1"/>
          </a:buClr>
          <a:buSzPct val="80000"/>
          <a:buFont typeface="Wingdings" pitchFamily="2" charset="2"/>
          <a:buChar char="§"/>
          <a:tabLst/>
          <a:defRPr kumimoji="1" lang="en-US" altLang="cs-CZ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řehled projektu 1">
        <a:dk1>
          <a:srgbClr val="000000"/>
        </a:dk1>
        <a:lt1>
          <a:srgbClr val="FFFFFF"/>
        </a:lt1>
        <a:dk2>
          <a:srgbClr val="0066CC"/>
        </a:dk2>
        <a:lt2>
          <a:srgbClr val="CBCBCB"/>
        </a:lt2>
        <a:accent1>
          <a:srgbClr val="00CCFF"/>
        </a:accent1>
        <a:accent2>
          <a:srgbClr val="00FFCC"/>
        </a:accent2>
        <a:accent3>
          <a:srgbClr val="AAB8E2"/>
        </a:accent3>
        <a:accent4>
          <a:srgbClr val="DADADA"/>
        </a:accent4>
        <a:accent5>
          <a:srgbClr val="AAE2FF"/>
        </a:accent5>
        <a:accent6>
          <a:srgbClr val="00E7B9"/>
        </a:accent6>
        <a:hlink>
          <a:srgbClr val="FF3300"/>
        </a:hlink>
        <a:folHlink>
          <a:srgbClr val="FF7C8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řehled projektu 2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3366FF"/>
        </a:accent1>
        <a:accent2>
          <a:srgbClr val="009900"/>
        </a:accent2>
        <a:accent3>
          <a:srgbClr val="FFFFFF"/>
        </a:accent3>
        <a:accent4>
          <a:srgbClr val="000000"/>
        </a:accent4>
        <a:accent5>
          <a:srgbClr val="ADB8FF"/>
        </a:accent5>
        <a:accent6>
          <a:srgbClr val="008A00"/>
        </a:accent6>
        <a:hlink>
          <a:srgbClr val="FF0033"/>
        </a:hlink>
        <a:folHlink>
          <a:srgbClr val="CCCC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řehled projektu 3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EAEAEA"/>
        </a:accent1>
        <a:accent2>
          <a:srgbClr val="5F5F5F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555555"/>
        </a:accent6>
        <a:hlink>
          <a:srgbClr val="969696"/>
        </a:hlink>
        <a:folHlink>
          <a:srgbClr val="CBCBC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Motiv systému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Motiv systému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C:\Program Files\Microsoft Office\Templates\1029\Přehled projektu.pot</Template>
  <TotalTime>9380</TotalTime>
  <Words>9644</Words>
  <Application>Microsoft Office PowerPoint</Application>
  <PresentationFormat>Předvádění na obrazovce (4:3)</PresentationFormat>
  <Paragraphs>1334</Paragraphs>
  <Slides>157</Slides>
  <Notes>10</Notes>
  <HiddenSlides>0</HiddenSlides>
  <MMClips>4</MMClips>
  <ScaleCrop>false</ScaleCrop>
  <HeadingPairs>
    <vt:vector size="6" baseType="variant">
      <vt:variant>
        <vt:lpstr>Motiv</vt:lpstr>
      </vt:variant>
      <vt:variant>
        <vt:i4>1</vt:i4>
      </vt:variant>
      <vt:variant>
        <vt:lpstr>Vložené servery OLE</vt:lpstr>
      </vt:variant>
      <vt:variant>
        <vt:i4>4</vt:i4>
      </vt:variant>
      <vt:variant>
        <vt:lpstr>Nadpisy snímků</vt:lpstr>
      </vt:variant>
      <vt:variant>
        <vt:i4>157</vt:i4>
      </vt:variant>
    </vt:vector>
  </HeadingPairs>
  <TitlesOfParts>
    <vt:vector size="162" baseType="lpstr">
      <vt:lpstr>Přehled projektu</vt:lpstr>
      <vt:lpstr>Equation</vt:lpstr>
      <vt:lpstr>Dokument</vt:lpstr>
      <vt:lpstr>Obrázek</vt:lpstr>
      <vt:lpstr>Graf</vt:lpstr>
      <vt:lpstr>Atomová a jaderná fyzika </vt:lpstr>
      <vt:lpstr>1. Vývoj představ o atomu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Company>Firma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Modely ve výuce elektroniky</dc:title>
  <dc:creator>Ja</dc:creator>
  <cp:lastModifiedBy>jkoho</cp:lastModifiedBy>
  <cp:revision>141</cp:revision>
  <cp:lastPrinted>1601-01-01T00:00:00Z</cp:lastPrinted>
  <dcterms:created xsi:type="dcterms:W3CDTF">2002-04-10T17:48:14Z</dcterms:created>
  <dcterms:modified xsi:type="dcterms:W3CDTF">2020-06-07T09:24:41Z</dcterms:modified>
</cp:coreProperties>
</file>