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00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7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4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1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2D13-A2BD-4A78-A8E0-835920762D95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Členění klasické mechaniky 1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327650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2400"/>
              <a:t>Klasická (newtonovská) mechanika – neuvažuje kvantové či relativistické efekty, platí ve standardních rozměrech (ne atomy, ne galaxie!)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400"/>
              <a:t>Členění podle zvoleného fyzikálního modelu: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hmotného bodu (HB)</a:t>
            </a:r>
            <a:r>
              <a:rPr lang="cs-CZ" altLang="cs-CZ" sz="2400"/>
              <a:t> – ignorujeme rozměry, všechna hmota je soustředěna v jednom bodě (fyzikální abstrakce - nic takového reálně neexistuje, ale někdy to tak můžeme brát…)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tuhého tělesa</a:t>
            </a:r>
            <a:r>
              <a:rPr lang="cs-CZ" altLang="cs-CZ" sz="2400"/>
              <a:t> – uvažujeme rozměry, ale síly mají jen </a:t>
            </a:r>
            <a:r>
              <a:rPr lang="cs-CZ" altLang="cs-CZ" sz="2400" b="1"/>
              <a:t>pohybový</a:t>
            </a:r>
            <a:r>
              <a:rPr lang="cs-CZ" altLang="cs-CZ" sz="2400"/>
              <a:t>, nikoliv </a:t>
            </a:r>
            <a:r>
              <a:rPr lang="cs-CZ" altLang="cs-CZ" sz="2400" b="1"/>
              <a:t>deformační </a:t>
            </a:r>
            <a:r>
              <a:rPr lang="cs-CZ" altLang="cs-CZ" sz="2400"/>
              <a:t>účinek (opět abstrakce – síla má deformační účinek, ale lze jej zanedbat)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spojitých prostředí</a:t>
            </a:r>
            <a:r>
              <a:rPr lang="cs-CZ" altLang="cs-CZ" sz="2400"/>
              <a:t> (kontinua) – zahrnuje v sobě </a:t>
            </a:r>
            <a:r>
              <a:rPr lang="cs-CZ" altLang="cs-CZ" sz="2400" b="1"/>
              <a:t>mechaniku deformovatelných těles</a:t>
            </a:r>
            <a:r>
              <a:rPr lang="cs-CZ" altLang="cs-CZ" sz="2400"/>
              <a:t> (uvažujeme i deformační účinky síly, zásadní význam např. ve stavitelství či strojírenství) a </a:t>
            </a:r>
            <a:r>
              <a:rPr lang="cs-CZ" altLang="cs-CZ" sz="2400" b="1"/>
              <a:t>mechaniku tekutin</a:t>
            </a:r>
            <a:r>
              <a:rPr lang="cs-CZ" altLang="cs-CZ" sz="2400"/>
              <a:t> (tj. kapalin a plynů)  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7001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ZŠ (SŠ) úlohy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893175" cy="4895850"/>
          </a:xfrm>
          <a:noFill/>
          <a:ln/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1. Prvn</a:t>
            </a:r>
            <a:r>
              <a:rPr lang="cs-CZ" altLang="cs-CZ" sz="2000">
                <a:cs typeface="Arial" charset="0"/>
                <a:sym typeface="Wingdings" pitchFamily="2" charset="2"/>
              </a:rPr>
              <a:t>í auto jede z místa A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1</a:t>
            </a:r>
            <a:r>
              <a:rPr lang="cs-CZ" altLang="cs-CZ" sz="2000">
                <a:cs typeface="Arial" charset="0"/>
                <a:sym typeface="Wingdings" pitchFamily="2" charset="2"/>
              </a:rPr>
              <a:t>. Druhé auto vyrazí za ním se zpožděním ∆t větší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. Kdy a kde se potkají</a:t>
            </a:r>
            <a:r>
              <a:rPr lang="en-US" altLang="cs-CZ" sz="2000">
                <a:cs typeface="Arial" charset="0"/>
                <a:sym typeface="Wingdings" pitchFamily="2" charset="2"/>
              </a:rPr>
              <a:t>?</a:t>
            </a:r>
            <a:r>
              <a:rPr lang="cs-CZ" altLang="cs-CZ" sz="2000">
                <a:cs typeface="Arial" charset="0"/>
                <a:sym typeface="Wingdings" pitchFamily="2" charset="2"/>
              </a:rPr>
              <a:t> Možno řešit různě, klasický postup: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1 </a:t>
            </a:r>
            <a:r>
              <a:rPr lang="cs-CZ" altLang="cs-CZ" sz="2000">
                <a:cs typeface="Arial" charset="0"/>
                <a:sym typeface="Wingdings" pitchFamily="2" charset="2"/>
              </a:rPr>
              <a:t>= s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*(t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- ∆t) 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*∆t = 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 (v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-v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)  </a:t>
            </a:r>
            <a:endParaRPr lang="cs-CZ" altLang="cs-CZ" sz="2000">
              <a:cs typeface="Arial" charset="0"/>
              <a:sym typeface="Symbol" pitchFamily="18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 u="sng">
                <a:cs typeface="Arial" charset="0"/>
                <a:sym typeface="Symbol" pitchFamily="18" charset="2"/>
              </a:rPr>
              <a:t>t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 = </a:t>
            </a:r>
            <a:r>
              <a:rPr lang="cs-CZ" altLang="cs-CZ" sz="2000" u="sng">
                <a:cs typeface="Arial" charset="0"/>
                <a:sym typeface="Symbol" pitchFamily="18" charset="2"/>
              </a:rPr>
              <a:t>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*∆t /(v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-v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).</a:t>
            </a:r>
            <a:r>
              <a:rPr lang="en-US" altLang="cs-CZ" sz="2000">
                <a:cs typeface="Arial" charset="0"/>
                <a:sym typeface="Symbol" pitchFamily="18" charset="2"/>
              </a:rPr>
              <a:t>  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. 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cs-CZ" sz="1200">
              <a:cs typeface="Arial" charset="0"/>
              <a:sym typeface="Symbol" pitchFamily="18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2. Prvn</a:t>
            </a:r>
            <a:r>
              <a:rPr lang="cs-CZ" altLang="cs-CZ" sz="2000">
                <a:cs typeface="Arial" charset="0"/>
                <a:sym typeface="Wingdings" pitchFamily="2" charset="2"/>
              </a:rPr>
              <a:t>í</a:t>
            </a:r>
            <a:r>
              <a:rPr lang="en-US" altLang="cs-CZ" sz="2000">
                <a:cs typeface="Arial" charset="0"/>
                <a:sym typeface="Wingdings" pitchFamily="2" charset="2"/>
              </a:rPr>
              <a:t> auto</a:t>
            </a:r>
            <a:r>
              <a:rPr lang="cs-CZ" altLang="cs-CZ" sz="2000">
                <a:cs typeface="Arial" charset="0"/>
                <a:sym typeface="Wingdings" pitchFamily="2" charset="2"/>
              </a:rPr>
              <a:t> jede z místa A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1</a:t>
            </a:r>
            <a:r>
              <a:rPr lang="cs-CZ" altLang="cs-CZ" sz="2000">
                <a:cs typeface="Arial" charset="0"/>
                <a:sym typeface="Wingdings" pitchFamily="2" charset="2"/>
              </a:rPr>
              <a:t>. Druhé auto vyrazí z místa B vzdáleného s se zpožděním ∆t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.</a:t>
            </a:r>
            <a:r>
              <a:rPr lang="en-US" altLang="cs-CZ" sz="2000">
                <a:cs typeface="Arial" charset="0"/>
                <a:sym typeface="Wingdings" pitchFamily="2" charset="2"/>
              </a:rPr>
              <a:t> Kdy a kde se potkaj</a:t>
            </a:r>
            <a:r>
              <a:rPr lang="cs-CZ" altLang="cs-CZ" sz="2000">
                <a:cs typeface="Arial" charset="0"/>
                <a:sym typeface="Wingdings" pitchFamily="2" charset="2"/>
              </a:rPr>
              <a:t>í</a:t>
            </a:r>
            <a:r>
              <a:rPr lang="en-US" altLang="cs-CZ" sz="2000">
                <a:cs typeface="Arial" charset="0"/>
                <a:sym typeface="Wingdings" pitchFamily="2" charset="2"/>
              </a:rPr>
              <a:t>? </a:t>
            </a:r>
            <a:r>
              <a:rPr lang="en-US" altLang="cs-CZ" sz="2000" b="1">
                <a:cs typeface="Arial" charset="0"/>
                <a:sym typeface="Wingdings" pitchFamily="2" charset="2"/>
              </a:rPr>
              <a:t>Klasick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ý postup</a:t>
            </a:r>
            <a:r>
              <a:rPr lang="en-US" altLang="cs-CZ" sz="2000">
                <a:cs typeface="Arial" charset="0"/>
                <a:sym typeface="Wingdings" pitchFamily="2" charset="2"/>
              </a:rPr>
              <a:t>: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altLang="cs-CZ" sz="600">
              <a:cs typeface="Arial" charset="0"/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s = </a:t>
            </a: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1 </a:t>
            </a:r>
            <a:r>
              <a:rPr lang="en-US" altLang="cs-CZ" sz="2000">
                <a:cs typeface="Arial" charset="0"/>
                <a:sym typeface="Wingdings" pitchFamily="2" charset="2"/>
              </a:rPr>
              <a:t>+</a:t>
            </a:r>
            <a:r>
              <a:rPr lang="cs-CZ" altLang="cs-CZ" sz="2000">
                <a:cs typeface="Arial" charset="0"/>
                <a:sym typeface="Wingdings" pitchFamily="2" charset="2"/>
              </a:rPr>
              <a:t> s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>
                <a:cs typeface="Arial" charset="0"/>
                <a:sym typeface="Symbol" pitchFamily="18" charset="2"/>
              </a:rPr>
              <a:t>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*(t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- ∆t)  s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*∆t = 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 (v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>
                <a:cs typeface="Arial" charset="0"/>
                <a:sym typeface="Symbol" pitchFamily="18" charset="2"/>
              </a:rPr>
              <a:t>+ 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)  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t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 = (s + </a:t>
            </a:r>
            <a:r>
              <a:rPr lang="cs-CZ" altLang="cs-CZ" sz="2000" u="sng">
                <a:cs typeface="Arial" charset="0"/>
                <a:sym typeface="Symbol" pitchFamily="18" charset="2"/>
              </a:rPr>
              <a:t>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*∆t) /(v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+ 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).</a:t>
            </a:r>
            <a:r>
              <a:rPr lang="en-US" altLang="cs-CZ" sz="2000">
                <a:cs typeface="Arial" charset="0"/>
                <a:sym typeface="Symbol" pitchFamily="18" charset="2"/>
              </a:rPr>
              <a:t>   s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.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 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70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rovnoměrně zrychlený přímočarý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2400">
                <a:cs typeface="Arial" charset="0"/>
                <a:sym typeface="Wingdings" pitchFamily="2" charset="2"/>
              </a:rPr>
              <a:t>Platí pro něj, že a = a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konst., v = a*t +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 </a:t>
            </a:r>
            <a:r>
              <a:rPr lang="cs-CZ" altLang="cs-CZ" sz="2400">
                <a:cs typeface="Arial" charset="0"/>
                <a:sym typeface="Wingdings" pitchFamily="2" charset="2"/>
              </a:rPr>
              <a:t>(poč. rychlost), s = ½*a*t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 </a:t>
            </a:r>
            <a:r>
              <a:rPr lang="cs-CZ" altLang="cs-CZ" sz="2400">
                <a:cs typeface="Arial" charset="0"/>
                <a:sym typeface="Wingdings" pitchFamily="2" charset="2"/>
              </a:rPr>
              <a:t>+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*t + s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 </a:t>
            </a:r>
            <a:r>
              <a:rPr lang="cs-CZ" altLang="cs-CZ" sz="2400">
                <a:cs typeface="Arial" charset="0"/>
                <a:sym typeface="Wingdings" pitchFamily="2" charset="2"/>
              </a:rPr>
              <a:t>(poč. dráha, většinou nulová)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>
                <a:cs typeface="Arial" charset="0"/>
                <a:sym typeface="Wingdings" pitchFamily="2" charset="2"/>
              </a:rPr>
              <a:t>Závislosti jednotlivých veličin na čase můžeme znázornit graficky: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385127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827088" y="3573463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V="1">
            <a:off x="3851275" y="2997200"/>
            <a:ext cx="20161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V="1">
            <a:off x="6948488" y="2708275"/>
            <a:ext cx="719137" cy="22336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07950" y="29972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3203575" y="27813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5867400" y="29972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4356100" y="44370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 =1/2*a*t</a:t>
            </a:r>
            <a:r>
              <a:rPr lang="cs-CZ" altLang="cs-CZ" baseline="30000"/>
              <a:t>2</a:t>
            </a:r>
            <a:endParaRPr lang="cs-CZ" altLang="cs-CZ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4710" name="Freeform 22"/>
          <p:cNvSpPr>
            <a:spLocks/>
          </p:cNvSpPr>
          <p:nvPr/>
        </p:nvSpPr>
        <p:spPr bwMode="auto">
          <a:xfrm>
            <a:off x="7164388" y="4365625"/>
            <a:ext cx="107950" cy="576263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7019925" y="4508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v (t*)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Z obrázků je opět vidět, že dráhu lze určit v grafu v(t) jako obsah plochy pod křivkou, rychlost v grafu s(t) poté jako směrnici tečny. Grafem s(t) je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parabola. Podobně změnu rychlosti lze určit z grafu a(t) jako obsah plochy pod křivkou (platí obecně).     </a:t>
            </a:r>
            <a:endParaRPr lang="cs-CZ" altLang="cs-CZ" sz="2400" dirty="0">
              <a:cs typeface="Arial" charset="0"/>
              <a:sym typeface="Wingdings" pitchFamily="2" charset="2"/>
            </a:endParaRPr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827088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4683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a</a:t>
            </a:r>
            <a:r>
              <a:rPr lang="cs-CZ" altLang="cs-CZ" baseline="-25000"/>
              <a:t>0</a:t>
            </a:r>
          </a:p>
        </p:txBody>
      </p:sp>
      <p:sp>
        <p:nvSpPr>
          <p:cNvPr id="114716" name="AutoShape 28" descr="Široký šikmo dolů"/>
          <p:cNvSpPr>
            <a:spLocks noChangeArrowheads="1"/>
          </p:cNvSpPr>
          <p:nvPr/>
        </p:nvSpPr>
        <p:spPr bwMode="auto">
          <a:xfrm flipH="1">
            <a:off x="3851275" y="2997200"/>
            <a:ext cx="2016125" cy="1944688"/>
          </a:xfrm>
          <a:prstGeom prst="rtTriangle">
            <a:avLst/>
          </a:prstGeom>
          <a:pattFill prst="wdDnDiag">
            <a:fgClr>
              <a:schemeClr val="accent1">
                <a:alpha val="17999"/>
              </a:schemeClr>
            </a:fgClr>
            <a:bgClr>
              <a:schemeClr val="bg1">
                <a:alpha val="17999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717" name="Freeform 29"/>
          <p:cNvSpPr>
            <a:spLocks/>
          </p:cNvSpPr>
          <p:nvPr/>
        </p:nvSpPr>
        <p:spPr bwMode="auto">
          <a:xfrm>
            <a:off x="6443663" y="2781300"/>
            <a:ext cx="1081087" cy="2182813"/>
          </a:xfrm>
          <a:custGeom>
            <a:avLst/>
            <a:gdLst>
              <a:gd name="T0" fmla="*/ 0 w 681"/>
              <a:gd name="T1" fmla="*/ 1361 h 1375"/>
              <a:gd name="T2" fmla="*/ 318 w 681"/>
              <a:gd name="T3" fmla="*/ 1224 h 1375"/>
              <a:gd name="T4" fmla="*/ 590 w 681"/>
              <a:gd name="T5" fmla="*/ 453 h 1375"/>
              <a:gd name="T6" fmla="*/ 681 w 681"/>
              <a:gd name="T7" fmla="*/ 0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1" h="1375">
                <a:moveTo>
                  <a:pt x="0" y="1361"/>
                </a:moveTo>
                <a:cubicBezTo>
                  <a:pt x="110" y="1368"/>
                  <a:pt x="220" y="1375"/>
                  <a:pt x="318" y="1224"/>
                </a:cubicBezTo>
                <a:cubicBezTo>
                  <a:pt x="416" y="1073"/>
                  <a:pt x="529" y="657"/>
                  <a:pt x="590" y="453"/>
                </a:cubicBezTo>
                <a:cubicBezTo>
                  <a:pt x="651" y="249"/>
                  <a:pt x="666" y="124"/>
                  <a:pt x="6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7308850" y="38608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7596188" y="3284538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tečna v čase t*</a:t>
            </a:r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H="1" flipV="1">
            <a:off x="7667625" y="2852738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7164388" y="49418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t*</a:t>
            </a:r>
          </a:p>
        </p:txBody>
      </p:sp>
    </p:spTree>
    <p:extLst>
      <p:ext uri="{BB962C8B-B14F-4D97-AF65-F5344CB8AC3E}">
        <p14:creationId xmlns:p14="http://schemas.microsoft.com/office/powerpoint/2010/main" val="769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altLang="cs-CZ" sz="3200" b="1" dirty="0" err="1"/>
              <a:t>Pohyb</a:t>
            </a:r>
            <a:r>
              <a:rPr lang="en-US" altLang="cs-CZ" sz="3200" b="1" dirty="0"/>
              <a:t> </a:t>
            </a:r>
            <a:r>
              <a:rPr lang="en-US" altLang="cs-CZ" sz="3200" b="1" dirty="0" err="1"/>
              <a:t>rovnom</a:t>
            </a:r>
            <a:r>
              <a:rPr lang="cs-CZ" altLang="cs-CZ" sz="3200" b="1" dirty="0"/>
              <a:t>ě</a:t>
            </a:r>
            <a:r>
              <a:rPr lang="en-US" altLang="cs-CZ" sz="3200" b="1" dirty="0" err="1"/>
              <a:t>rn</a:t>
            </a:r>
            <a:r>
              <a:rPr lang="cs-CZ" altLang="cs-CZ" sz="3200" b="1" dirty="0"/>
              <a:t>ě</a:t>
            </a:r>
            <a:r>
              <a:rPr lang="en-US" altLang="cs-CZ" sz="3200" b="1" dirty="0"/>
              <a:t> </a:t>
            </a:r>
            <a:r>
              <a:rPr lang="cs-CZ" altLang="cs-CZ" sz="3200" b="1" dirty="0"/>
              <a:t>zrychlený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Díky uvedené závislosti dráhy na čase můžeme při pohybu rov. zrychleném (či zpomaleném, což je totéž se záporným zrychlením) použít tzv. 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metodu průměrování</a:t>
            </a:r>
            <a:r>
              <a:rPr lang="cs-CZ" altLang="cs-CZ" sz="2000">
                <a:cs typeface="Arial" charset="0"/>
                <a:sym typeface="Wingdings" pitchFamily="2" charset="2"/>
              </a:rPr>
              <a:t>.Pro uraženou dráhu pak platí jednoduchý vzoreček 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*t, kde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 je pr</a:t>
            </a:r>
            <a:r>
              <a:rPr lang="cs-CZ" altLang="cs-CZ" sz="2000">
                <a:cs typeface="Arial" charset="0"/>
                <a:sym typeface="Wingdings" pitchFamily="2" charset="2"/>
              </a:rPr>
              <a:t>ů</a:t>
            </a:r>
            <a:r>
              <a:rPr lang="en-US" altLang="cs-CZ" sz="2000">
                <a:cs typeface="Arial" charset="0"/>
                <a:sym typeface="Wingdings" pitchFamily="2" charset="2"/>
              </a:rPr>
              <a:t>m</a:t>
            </a:r>
            <a:r>
              <a:rPr lang="cs-CZ" altLang="cs-CZ" sz="2000">
                <a:cs typeface="Arial" charset="0"/>
                <a:sym typeface="Wingdings" pitchFamily="2" charset="2"/>
              </a:rPr>
              <a:t>ě</a:t>
            </a:r>
            <a:r>
              <a:rPr lang="en-US" altLang="cs-CZ" sz="2000">
                <a:cs typeface="Arial" charset="0"/>
                <a:sym typeface="Wingdings" pitchFamily="2" charset="2"/>
              </a:rPr>
              <a:t>rn</a:t>
            </a:r>
            <a:r>
              <a:rPr lang="cs-CZ" altLang="cs-CZ" sz="2000">
                <a:cs typeface="Arial" charset="0"/>
                <a:sym typeface="Wingdings" pitchFamily="2" charset="2"/>
              </a:rPr>
              <a:t>á</a:t>
            </a:r>
            <a:r>
              <a:rPr lang="en-US" altLang="cs-CZ" sz="2000">
                <a:cs typeface="Arial" charset="0"/>
                <a:sym typeface="Wingdings" pitchFamily="2" charset="2"/>
              </a:rPr>
              <a:t> r</a:t>
            </a:r>
            <a:r>
              <a:rPr lang="cs-CZ" altLang="cs-CZ" sz="2000">
                <a:cs typeface="Arial" charset="0"/>
                <a:sym typeface="Wingdings" pitchFamily="2" charset="2"/>
              </a:rPr>
              <a:t>y</a:t>
            </a:r>
            <a:r>
              <a:rPr lang="en-US" altLang="cs-CZ" sz="2000">
                <a:cs typeface="Arial" charset="0"/>
                <a:sym typeface="Wingdings" pitchFamily="2" charset="2"/>
              </a:rPr>
              <a:t>chlost</a:t>
            </a:r>
            <a:r>
              <a:rPr lang="cs-CZ" altLang="cs-CZ" sz="2000">
                <a:cs typeface="Arial" charset="0"/>
                <a:sym typeface="Wingdings" pitchFamily="2" charset="2"/>
              </a:rPr>
              <a:t> v době pohybu, pro kterou platí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(v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+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)/2, kde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je po</a:t>
            </a:r>
            <a:r>
              <a:rPr lang="cs-CZ" altLang="cs-CZ" sz="2000">
                <a:cs typeface="Arial" charset="0"/>
                <a:sym typeface="Wingdings" pitchFamily="2" charset="2"/>
              </a:rPr>
              <a:t>čáteční a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koncová rychlost.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 Pro rozjezd z klidu rovnou platí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/2</a:t>
            </a:r>
            <a:r>
              <a:rPr lang="cs-CZ" altLang="cs-CZ" sz="2000">
                <a:cs typeface="Arial" charset="0"/>
                <a:sym typeface="Wingdings" pitchFamily="2" charset="2"/>
              </a:rPr>
              <a:t>.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5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 b="1">
                <a:cs typeface="Arial" charset="0"/>
                <a:sym typeface="Wingdings" pitchFamily="2" charset="2"/>
              </a:rPr>
              <a:t>Příklad 1: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/>
              <a:t>Letadlo se zvedlo po 675 m z rozjezdové plochy. Jaké bylo jeho konstantní zrychlení, jestliže opustilo zemi za 15 s po startu? Jakou mělo rychlost v okamžiku, kdy se vzneslo?  </a:t>
            </a:r>
            <a:endParaRPr lang="en-US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500"/>
          </a:p>
          <a:p>
            <a:pPr>
              <a:buFont typeface="Wingdings" pitchFamily="2" charset="2"/>
              <a:buNone/>
            </a:pPr>
            <a:r>
              <a:rPr lang="cs-CZ" altLang="cs-CZ" sz="2000" b="1"/>
              <a:t>Řešení:</a:t>
            </a:r>
            <a:r>
              <a:rPr lang="cs-CZ" altLang="cs-CZ" sz="2000"/>
              <a:t> Rovnoměrně zr. pohyb s nulovou poč. rychlostí </a:t>
            </a:r>
            <a:r>
              <a:rPr lang="cs-CZ" altLang="cs-CZ" sz="2000"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 s</a:t>
            </a:r>
            <a:r>
              <a:rPr lang="en-US" altLang="cs-CZ" sz="2000">
                <a:cs typeface="Arial" charset="0"/>
                <a:sym typeface="Wingdings" pitchFamily="2" charset="2"/>
              </a:rPr>
              <a:t>/</a:t>
            </a:r>
            <a:r>
              <a:rPr lang="cs-CZ" altLang="cs-CZ" sz="2000">
                <a:cs typeface="Arial" charset="0"/>
                <a:sym typeface="Wingdings" pitchFamily="2" charset="2"/>
              </a:rPr>
              <a:t>t</a:t>
            </a:r>
            <a:r>
              <a:rPr lang="en-US" altLang="cs-CZ" sz="2000">
                <a:cs typeface="Arial" charset="0"/>
                <a:sym typeface="Wingdings" pitchFamily="2" charset="2"/>
              </a:rPr>
              <a:t> = 675/15 = 45 m/s.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/2 </a:t>
            </a:r>
            <a:r>
              <a:rPr lang="en-US" altLang="cs-CZ" sz="2000">
                <a:cs typeface="Arial" charset="0"/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 </a:t>
            </a:r>
            <a:r>
              <a:rPr lang="en-US" altLang="cs-CZ" sz="2000">
                <a:cs typeface="Arial" charset="0"/>
                <a:sym typeface="Wingdings" pitchFamily="2" charset="2"/>
              </a:rPr>
              <a:t>= 2*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= 2*45 = 90 m/s.</a:t>
            </a:r>
            <a:r>
              <a:rPr lang="cs-CZ" altLang="cs-CZ" sz="2000">
                <a:cs typeface="Arial" charset="0"/>
                <a:sym typeface="Wingdings" pitchFamily="2" charset="2"/>
              </a:rPr>
              <a:t> Pro zrychlení: </a:t>
            </a:r>
            <a:r>
              <a:rPr lang="en-US" altLang="cs-CZ" sz="2000">
                <a:cs typeface="Arial" charset="0"/>
                <a:sym typeface="Wingdings" pitchFamily="2" charset="2"/>
              </a:rPr>
              <a:t>a = ∆v/∆t = 90/15 = 6 m/s</a:t>
            </a:r>
            <a:r>
              <a:rPr lang="en-US" altLang="cs-CZ" sz="2000" baseline="30000">
                <a:cs typeface="Arial" charset="0"/>
                <a:sym typeface="Wingdings" pitchFamily="2" charset="2"/>
              </a:rPr>
              <a:t>2</a:t>
            </a:r>
            <a:r>
              <a:rPr lang="en-US" altLang="cs-CZ" sz="2000">
                <a:cs typeface="Arial" charset="0"/>
                <a:sym typeface="Wingdings" pitchFamily="2" charset="2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altLang="cs-CZ" sz="5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b="1">
                <a:cs typeface="Arial" charset="0"/>
                <a:sym typeface="Wingdings" pitchFamily="2" charset="2"/>
              </a:rPr>
              <a:t>P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ří</a:t>
            </a:r>
            <a:r>
              <a:rPr lang="en-US" altLang="cs-CZ" sz="2000" b="1">
                <a:cs typeface="Arial" charset="0"/>
                <a:sym typeface="Wingdings" pitchFamily="2" charset="2"/>
              </a:rPr>
              <a:t>klad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 2:</a:t>
            </a:r>
            <a:r>
              <a:rPr lang="cs-CZ" altLang="cs-CZ" sz="2000">
                <a:cs typeface="Arial" charset="0"/>
                <a:sym typeface="Wingdings" pitchFamily="2" charset="2"/>
              </a:rPr>
              <a:t> Auto snížilo během 5 s rovnoměrně svoji rychlost z 25 m</a:t>
            </a:r>
            <a:r>
              <a:rPr lang="en-US" altLang="cs-CZ" sz="2000">
                <a:cs typeface="Arial" charset="0"/>
                <a:sym typeface="Wingdings" pitchFamily="2" charset="2"/>
              </a:rPr>
              <a:t>/</a:t>
            </a: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>
                <a:cs typeface="Arial" charset="0"/>
                <a:sym typeface="Wingdings" pitchFamily="2" charset="2"/>
              </a:rPr>
              <a:t> na 15 m/s. Jakou dr</a:t>
            </a:r>
            <a:r>
              <a:rPr lang="cs-CZ" altLang="cs-CZ" sz="2000">
                <a:cs typeface="Arial" charset="0"/>
                <a:sym typeface="Wingdings" pitchFamily="2" charset="2"/>
              </a:rPr>
              <a:t>á</a:t>
            </a:r>
            <a:r>
              <a:rPr lang="en-US" altLang="cs-CZ" sz="2000">
                <a:cs typeface="Arial" charset="0"/>
                <a:sym typeface="Wingdings" pitchFamily="2" charset="2"/>
              </a:rPr>
              <a:t>hu p</a:t>
            </a:r>
            <a:r>
              <a:rPr lang="cs-CZ" altLang="cs-CZ" sz="2000">
                <a:cs typeface="Arial" charset="0"/>
                <a:sym typeface="Wingdings" pitchFamily="2" charset="2"/>
              </a:rPr>
              <a:t>řitom urazilo?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8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 b="1">
                <a:cs typeface="Arial" charset="0"/>
                <a:sym typeface="Wingdings" pitchFamily="2" charset="2"/>
              </a:rPr>
              <a:t>Řešení:</a:t>
            </a:r>
            <a:r>
              <a:rPr lang="cs-CZ" altLang="cs-CZ" sz="2000">
                <a:cs typeface="Arial" charset="0"/>
                <a:sym typeface="Wingdings" pitchFamily="2" charset="2"/>
              </a:rPr>
              <a:t>  Rovnoměrně zpom. pohyb s nenulovou poč. rychlostí </a:t>
            </a:r>
            <a:r>
              <a:rPr lang="cs-CZ" altLang="cs-CZ" sz="2000"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(v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+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)/2</a:t>
            </a:r>
            <a:r>
              <a:rPr lang="cs-CZ" altLang="cs-CZ" sz="2000">
                <a:cs typeface="Arial" charset="0"/>
                <a:sym typeface="Wingdings" pitchFamily="2" charset="2"/>
              </a:rPr>
              <a:t> = </a:t>
            </a:r>
            <a:r>
              <a:rPr lang="en-US" altLang="cs-CZ" sz="2000">
                <a:cs typeface="Arial" charset="0"/>
                <a:sym typeface="Wingdings" pitchFamily="2" charset="2"/>
              </a:rPr>
              <a:t>(15 + 25) / 2 = 20 m/s. </a:t>
            </a:r>
            <a:r>
              <a:rPr lang="cs-CZ" altLang="cs-CZ" sz="2000">
                <a:cs typeface="Arial" charset="0"/>
                <a:sym typeface="Wingdings" pitchFamily="2" charset="2"/>
              </a:rPr>
              <a:t>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 = 20*5 = 100 m.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  </a:t>
            </a:r>
            <a:endParaRPr lang="cs-CZ" altLang="cs-CZ" sz="200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61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nerovnoměrný přímočarý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Platí pro něj, že a není konstantní, v i s se poté musí určit pomocí integrálů 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Závislosti jednotlivých veličin na čase mohou vypadat třeba takto:</a:t>
            </a: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3851275" y="27082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 flipV="1">
            <a:off x="827088" y="4076700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3" name="Freeform 11"/>
          <p:cNvSpPr>
            <a:spLocks/>
          </p:cNvSpPr>
          <p:nvPr/>
        </p:nvSpPr>
        <p:spPr bwMode="auto">
          <a:xfrm>
            <a:off x="6534150" y="2638425"/>
            <a:ext cx="773113" cy="2286000"/>
          </a:xfrm>
          <a:custGeom>
            <a:avLst/>
            <a:gdLst>
              <a:gd name="T0" fmla="*/ 0 w 487"/>
              <a:gd name="T1" fmla="*/ 1440 h 1440"/>
              <a:gd name="T2" fmla="*/ 487 w 487"/>
              <a:gd name="T3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7" h="1440">
                <a:moveTo>
                  <a:pt x="0" y="1440"/>
                </a:moveTo>
                <a:lnTo>
                  <a:pt x="487" y="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07950" y="29972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3203575" y="2636838"/>
            <a:ext cx="827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492500" y="2852738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/>
              <a:t>v</a:t>
            </a:r>
            <a:r>
              <a:rPr lang="cs-CZ" altLang="cs-CZ" sz="1400" baseline="-25000"/>
              <a:t>0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5733" name="Freeform 21"/>
          <p:cNvSpPr>
            <a:spLocks/>
          </p:cNvSpPr>
          <p:nvPr/>
        </p:nvSpPr>
        <p:spPr bwMode="auto">
          <a:xfrm>
            <a:off x="6732588" y="4365625"/>
            <a:ext cx="539750" cy="576263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659563" y="4508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v (t*)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Grafy jsou složité, opět však lze dráhu lze určit v grafu v(t) jako obsah plochy pod křivkou, rychlost v grafu s(t) poté jako směrnici tečny.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Změnu rychlosti lze z grafu a(t) určit jako obsah plochy pod křivkou. </a:t>
            </a:r>
            <a:endParaRPr lang="cs-CZ" altLang="cs-CZ" sz="2400" dirty="0">
              <a:cs typeface="Arial" charset="0"/>
              <a:sym typeface="Wingdings" pitchFamily="2" charset="2"/>
            </a:endParaRPr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827088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4683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a</a:t>
            </a:r>
            <a:r>
              <a:rPr lang="cs-CZ" altLang="cs-CZ" baseline="-25000"/>
              <a:t>0</a:t>
            </a:r>
          </a:p>
        </p:txBody>
      </p:sp>
      <p:sp>
        <p:nvSpPr>
          <p:cNvPr id="115740" name="Freeform 28"/>
          <p:cNvSpPr>
            <a:spLocks/>
          </p:cNvSpPr>
          <p:nvPr/>
        </p:nvSpPr>
        <p:spPr bwMode="auto">
          <a:xfrm>
            <a:off x="6457950" y="2752725"/>
            <a:ext cx="828675" cy="2162175"/>
          </a:xfrm>
          <a:custGeom>
            <a:avLst/>
            <a:gdLst>
              <a:gd name="T0" fmla="*/ 0 w 522"/>
              <a:gd name="T1" fmla="*/ 1362 h 1362"/>
              <a:gd name="T2" fmla="*/ 135 w 522"/>
              <a:gd name="T3" fmla="*/ 1094 h 1362"/>
              <a:gd name="T4" fmla="*/ 165 w 522"/>
              <a:gd name="T5" fmla="*/ 782 h 1362"/>
              <a:gd name="T6" fmla="*/ 264 w 522"/>
              <a:gd name="T7" fmla="*/ 276 h 1362"/>
              <a:gd name="T8" fmla="*/ 522 w 522"/>
              <a:gd name="T9" fmla="*/ 0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" h="1362">
                <a:moveTo>
                  <a:pt x="0" y="1362"/>
                </a:moveTo>
                <a:cubicBezTo>
                  <a:pt x="23" y="1318"/>
                  <a:pt x="108" y="1191"/>
                  <a:pt x="135" y="1094"/>
                </a:cubicBezTo>
                <a:cubicBezTo>
                  <a:pt x="162" y="997"/>
                  <a:pt x="144" y="918"/>
                  <a:pt x="165" y="782"/>
                </a:cubicBezTo>
                <a:cubicBezTo>
                  <a:pt x="186" y="646"/>
                  <a:pt x="204" y="406"/>
                  <a:pt x="264" y="276"/>
                </a:cubicBezTo>
                <a:cubicBezTo>
                  <a:pt x="324" y="146"/>
                  <a:pt x="468" y="58"/>
                  <a:pt x="52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1" name="Freeform 29"/>
          <p:cNvSpPr>
            <a:spLocks/>
          </p:cNvSpPr>
          <p:nvPr/>
        </p:nvSpPr>
        <p:spPr bwMode="auto">
          <a:xfrm>
            <a:off x="6659563" y="4437063"/>
            <a:ext cx="73025" cy="525462"/>
          </a:xfrm>
          <a:custGeom>
            <a:avLst/>
            <a:gdLst>
              <a:gd name="T0" fmla="*/ 0 w 46"/>
              <a:gd name="T1" fmla="*/ 0 h 331"/>
              <a:gd name="T2" fmla="*/ 5 w 46"/>
              <a:gd name="T3" fmla="*/ 331 h 331"/>
              <a:gd name="T4" fmla="*/ 46 w 46"/>
              <a:gd name="T5" fmla="*/ 31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1">
                <a:moveTo>
                  <a:pt x="0" y="0"/>
                </a:moveTo>
                <a:lnTo>
                  <a:pt x="5" y="331"/>
                </a:lnTo>
                <a:lnTo>
                  <a:pt x="46" y="3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7596188" y="3284538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tečna v čase t*</a:t>
            </a:r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 flipH="1" flipV="1">
            <a:off x="7164388" y="3213100"/>
            <a:ext cx="6477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4" name="Freeform 32"/>
          <p:cNvSpPr>
            <a:spLocks/>
          </p:cNvSpPr>
          <p:nvPr/>
        </p:nvSpPr>
        <p:spPr bwMode="auto">
          <a:xfrm>
            <a:off x="1692275" y="3371850"/>
            <a:ext cx="1050925" cy="1323975"/>
          </a:xfrm>
          <a:custGeom>
            <a:avLst/>
            <a:gdLst>
              <a:gd name="T0" fmla="*/ 0 w 662"/>
              <a:gd name="T1" fmla="*/ 444 h 834"/>
              <a:gd name="T2" fmla="*/ 210 w 662"/>
              <a:gd name="T3" fmla="*/ 284 h 834"/>
              <a:gd name="T4" fmla="*/ 263 w 662"/>
              <a:gd name="T5" fmla="*/ 92 h 834"/>
              <a:gd name="T6" fmla="*/ 662 w 662"/>
              <a:gd name="T7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2" h="834">
                <a:moveTo>
                  <a:pt x="0" y="444"/>
                </a:moveTo>
                <a:cubicBezTo>
                  <a:pt x="83" y="393"/>
                  <a:pt x="166" y="342"/>
                  <a:pt x="210" y="284"/>
                </a:cubicBezTo>
                <a:cubicBezTo>
                  <a:pt x="255" y="225"/>
                  <a:pt x="188" y="0"/>
                  <a:pt x="263" y="92"/>
                </a:cubicBezTo>
                <a:cubicBezTo>
                  <a:pt x="338" y="184"/>
                  <a:pt x="579" y="680"/>
                  <a:pt x="662" y="83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5" name="Freeform 33"/>
          <p:cNvSpPr>
            <a:spLocks/>
          </p:cNvSpPr>
          <p:nvPr/>
        </p:nvSpPr>
        <p:spPr bwMode="auto">
          <a:xfrm>
            <a:off x="3851275" y="3162300"/>
            <a:ext cx="1254125" cy="1779588"/>
          </a:xfrm>
          <a:custGeom>
            <a:avLst/>
            <a:gdLst>
              <a:gd name="T0" fmla="*/ 0 w 790"/>
              <a:gd name="T1" fmla="*/ 1121 h 1121"/>
              <a:gd name="T2" fmla="*/ 202 w 790"/>
              <a:gd name="T3" fmla="*/ 966 h 1121"/>
              <a:gd name="T4" fmla="*/ 318 w 790"/>
              <a:gd name="T5" fmla="*/ 622 h 1121"/>
              <a:gd name="T6" fmla="*/ 409 w 790"/>
              <a:gd name="T7" fmla="*/ 349 h 1121"/>
              <a:gd name="T8" fmla="*/ 454 w 790"/>
              <a:gd name="T9" fmla="*/ 259 h 1121"/>
              <a:gd name="T10" fmla="*/ 508 w 790"/>
              <a:gd name="T11" fmla="*/ 90 h 1121"/>
              <a:gd name="T12" fmla="*/ 790 w 790"/>
              <a:gd name="T13" fmla="*/ 0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0" h="1121">
                <a:moveTo>
                  <a:pt x="0" y="1121"/>
                </a:moveTo>
                <a:cubicBezTo>
                  <a:pt x="34" y="1095"/>
                  <a:pt x="149" y="1049"/>
                  <a:pt x="202" y="966"/>
                </a:cubicBezTo>
                <a:cubicBezTo>
                  <a:pt x="255" y="883"/>
                  <a:pt x="284" y="725"/>
                  <a:pt x="318" y="622"/>
                </a:cubicBezTo>
                <a:cubicBezTo>
                  <a:pt x="352" y="519"/>
                  <a:pt x="386" y="410"/>
                  <a:pt x="409" y="349"/>
                </a:cubicBezTo>
                <a:cubicBezTo>
                  <a:pt x="432" y="288"/>
                  <a:pt x="438" y="302"/>
                  <a:pt x="454" y="259"/>
                </a:cubicBezTo>
                <a:cubicBezTo>
                  <a:pt x="470" y="216"/>
                  <a:pt x="452" y="133"/>
                  <a:pt x="508" y="90"/>
                </a:cubicBezTo>
                <a:cubicBezTo>
                  <a:pt x="564" y="47"/>
                  <a:pt x="731" y="19"/>
                  <a:pt x="79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6588125" y="4941888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/>
              <a:t>t*</a:t>
            </a:r>
          </a:p>
        </p:txBody>
      </p:sp>
    </p:spTree>
    <p:extLst>
      <p:ext uri="{BB962C8B-B14F-4D97-AF65-F5344CB8AC3E}">
        <p14:creationId xmlns:p14="http://schemas.microsoft.com/office/powerpoint/2010/main" val="9375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Příklad – rovnoměrně zrychlený pohyb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  <a:sym typeface="Wingdings" pitchFamily="2" charset="2"/>
              </a:rPr>
              <a:t>Zadání:</a:t>
            </a:r>
            <a:r>
              <a:rPr lang="cs-CZ" altLang="cs-CZ" sz="2400">
                <a:cs typeface="Arial" charset="0"/>
                <a:sym typeface="Wingdings" pitchFamily="2" charset="2"/>
              </a:rPr>
              <a:t> Těleso se pohybuje rovnoměrně zrychleně s počáteční rychlostí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3</a:t>
            </a:r>
            <a:r>
              <a:rPr lang="en-US" altLang="cs-CZ" sz="2400">
                <a:cs typeface="Arial" charset="0"/>
                <a:sym typeface="Wingdings" pitchFamily="2" charset="2"/>
              </a:rPr>
              <a:t> </a:t>
            </a:r>
            <a:r>
              <a:rPr lang="cs-CZ" altLang="cs-CZ" sz="2400">
                <a:cs typeface="Arial" charset="0"/>
                <a:sym typeface="Wingdings" pitchFamily="2" charset="2"/>
              </a:rPr>
              <a:t>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-1 </a:t>
            </a:r>
            <a:r>
              <a:rPr lang="cs-CZ" altLang="cs-CZ" sz="2400">
                <a:cs typeface="Arial" charset="0"/>
                <a:sym typeface="Wingdings" pitchFamily="2" charset="2"/>
              </a:rPr>
              <a:t>a zrychlením a = 2m*s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-2</a:t>
            </a:r>
            <a:r>
              <a:rPr lang="cs-CZ" altLang="cs-CZ" sz="2400">
                <a:cs typeface="Arial" charset="0"/>
                <a:sym typeface="Wingdings" pitchFamily="2" charset="2"/>
              </a:rPr>
              <a:t>.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  </a:t>
            </a:r>
            <a:r>
              <a:rPr lang="cs-CZ" altLang="cs-CZ" sz="2400">
                <a:cs typeface="Arial" charset="0"/>
                <a:sym typeface="Wingdings" pitchFamily="2" charset="2"/>
              </a:rPr>
              <a:t>Určete dráhu uraženou během prvních deseti sekund pohybu a konečnou rychlost.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  <a:sym typeface="Wingdings" pitchFamily="2" charset="2"/>
              </a:rPr>
              <a:t>Řešení:</a:t>
            </a:r>
            <a:r>
              <a:rPr lang="cs-CZ" altLang="cs-CZ" sz="2400">
                <a:cs typeface="Arial" charset="0"/>
                <a:sym typeface="Wingdings" pitchFamily="2" charset="2"/>
              </a:rPr>
              <a:t> Dosazením t = 10 s do vztahů pro rovnoměrně zrychlený pohyb okamžitě dostáváme: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k</a:t>
            </a:r>
            <a:r>
              <a:rPr lang="cs-CZ" altLang="cs-CZ" sz="2400">
                <a:cs typeface="Arial" charset="0"/>
                <a:sym typeface="Wingdings" pitchFamily="2" charset="2"/>
              </a:rPr>
              <a:t> =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+a*t = 3 + 2*10 = 23 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-1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s(10) = ½*a*t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</a:t>
            </a:r>
            <a:r>
              <a:rPr lang="cs-CZ" altLang="cs-CZ" sz="2400">
                <a:cs typeface="Arial" charset="0"/>
                <a:sym typeface="Wingdings" pitchFamily="2" charset="2"/>
              </a:rPr>
              <a:t>+v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*t+s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½*2*10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</a:t>
            </a:r>
            <a:r>
              <a:rPr lang="cs-CZ" altLang="cs-CZ" sz="2400">
                <a:cs typeface="Arial" charset="0"/>
                <a:sym typeface="Wingdings" pitchFamily="2" charset="2"/>
              </a:rPr>
              <a:t>+3*10+0 = 130 m (případně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400">
                <a:cs typeface="Arial" charset="0"/>
                <a:sym typeface="Wingdings" pitchFamily="2" charset="2"/>
              </a:rPr>
              <a:t>=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400">
                <a:cs typeface="Arial" charset="0"/>
                <a:sym typeface="Wingdings" pitchFamily="2" charset="2"/>
              </a:rPr>
              <a:t>(v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</a:t>
            </a:r>
            <a:r>
              <a:rPr lang="en-US" altLang="cs-CZ" sz="2400">
                <a:cs typeface="Arial" charset="0"/>
                <a:sym typeface="Wingdings" pitchFamily="2" charset="2"/>
              </a:rPr>
              <a:t>+ v</a:t>
            </a:r>
            <a:r>
              <a:rPr lang="en-US" altLang="cs-CZ" sz="24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400">
                <a:cs typeface="Arial" charset="0"/>
                <a:sym typeface="Wingdings" pitchFamily="2" charset="2"/>
              </a:rPr>
              <a:t>)/2</a:t>
            </a:r>
            <a:r>
              <a:rPr lang="cs-CZ" altLang="cs-CZ" sz="2400">
                <a:cs typeface="Arial" charset="0"/>
                <a:sym typeface="Wingdings" pitchFamily="2" charset="2"/>
              </a:rPr>
              <a:t> = (3 </a:t>
            </a:r>
            <a:r>
              <a:rPr lang="en-US" altLang="cs-CZ" sz="2400">
                <a:cs typeface="Arial" charset="0"/>
                <a:sym typeface="Wingdings" pitchFamily="2" charset="2"/>
              </a:rPr>
              <a:t>+ 23)/2 = 13 m/s; </a:t>
            </a:r>
            <a:r>
              <a:rPr lang="cs-CZ" altLang="cs-CZ" sz="2400">
                <a:cs typeface="Arial" charset="0"/>
                <a:sym typeface="Wingdings" pitchFamily="2" charset="2"/>
              </a:rPr>
              <a:t>s </a:t>
            </a:r>
            <a:r>
              <a:rPr lang="en-US" altLang="cs-CZ" sz="2400">
                <a:cs typeface="Arial" charset="0"/>
                <a:sym typeface="Wingdings" pitchFamily="2" charset="2"/>
              </a:rPr>
              <a:t>(10) </a:t>
            </a:r>
            <a:r>
              <a:rPr lang="cs-CZ" altLang="cs-CZ" sz="2400">
                <a:cs typeface="Arial" charset="0"/>
                <a:sym typeface="Wingdings" pitchFamily="2" charset="2"/>
              </a:rPr>
              <a:t>=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400">
                <a:cs typeface="Arial" charset="0"/>
                <a:sym typeface="Wingdings" pitchFamily="2" charset="2"/>
              </a:rPr>
              <a:t>*t</a:t>
            </a:r>
            <a:r>
              <a:rPr lang="cs-CZ" altLang="cs-CZ" sz="2400">
                <a:cs typeface="Arial" charset="0"/>
                <a:sym typeface="Wingdings" pitchFamily="2" charset="2"/>
              </a:rPr>
              <a:t> </a:t>
            </a:r>
            <a:r>
              <a:rPr lang="en-US" altLang="cs-CZ" sz="2400">
                <a:cs typeface="Arial" charset="0"/>
                <a:sym typeface="Wingdings" pitchFamily="2" charset="2"/>
              </a:rPr>
              <a:t>= 13*10 = 130 m).  </a:t>
            </a:r>
            <a:endParaRPr lang="cs-CZ" altLang="cs-CZ" sz="240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90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Členění klasické mechaniky 2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135938" cy="52292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/>
              <a:t>Členění podle toho, čím konkrétně se zabývá: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Kinematika </a:t>
            </a:r>
            <a:r>
              <a:rPr lang="cs-CZ" altLang="cs-CZ" sz="2400"/>
              <a:t>– zkoumá pohyb bez ohledu na jeho příčiny, bere „jen“ jeho časové a prostorové souvislosti  (základní veličiny: dráha, rychlost, zrychlení, čas…)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Dynamika</a:t>
            </a:r>
            <a:r>
              <a:rPr lang="cs-CZ" altLang="cs-CZ" sz="2400"/>
              <a:t> – zkoumá příčiny vzniku a změny pohybu (základní veličiny nad rámec kinematiky: hmotnost, síla, hybnost, moment síly či moment hybnosti)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Statika</a:t>
            </a:r>
            <a:r>
              <a:rPr lang="cs-CZ" altLang="cs-CZ" sz="2400"/>
              <a:t> (ne statistika </a:t>
            </a:r>
            <a:r>
              <a:rPr lang="cs-CZ" altLang="cs-CZ" sz="2400">
                <a:sym typeface="Wingdings" pitchFamily="2" charset="2"/>
              </a:rPr>
              <a:t>) </a:t>
            </a:r>
            <a:r>
              <a:rPr lang="cs-CZ" altLang="cs-CZ" sz="2400"/>
              <a:t>– zkoumá tělesa nacházející se v klidu (v určité soustavě), působící síly a </a:t>
            </a:r>
            <a:r>
              <a:rPr lang="cs-CZ" altLang="cs-CZ" sz="2400" b="1"/>
              <a:t>rovnováhu systému</a:t>
            </a:r>
            <a:r>
              <a:rPr lang="cs-CZ" altLang="cs-CZ" sz="2400"/>
              <a:t>  </a:t>
            </a:r>
          </a:p>
          <a:p>
            <a:pPr>
              <a:buFont typeface="Wingdings" pitchFamily="2" charset="2"/>
              <a:buChar char="Ø"/>
            </a:pP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537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a klid těles 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7920038" cy="5329237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/>
              <a:t>Diskutováno již v antice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Herakleitos – vše je v neustálém pohybu, „Pantha rei“ – v překladu „vše plyne“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Naopak eleaté (např. Zenon z Eleje): pohyb je jenom zdání, ve skutečnosti neexistuje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Důkazy neexistence pohybu – tzv. </a:t>
            </a:r>
            <a:r>
              <a:rPr lang="cs-CZ" altLang="cs-CZ" sz="2400" b="1"/>
              <a:t>Zenonovy pohybové aporie</a:t>
            </a:r>
            <a:r>
              <a:rPr lang="cs-CZ" altLang="cs-CZ" sz="2400"/>
              <a:t> (Achilles a želva, Letící šíp apod.)  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Později hledání absolutního pohybu či absolutního klidu (nezávislého na vztažné soustavě) – souvislost s uvažovanou existencí tzv. </a:t>
            </a:r>
            <a:r>
              <a:rPr lang="en-US" altLang="cs-CZ" sz="2400" b="1">
                <a:cs typeface="Arial" charset="0"/>
              </a:rPr>
              <a:t>é</a:t>
            </a:r>
            <a:r>
              <a:rPr lang="cs-CZ" altLang="cs-CZ" sz="2400" b="1">
                <a:cs typeface="Arial" charset="0"/>
              </a:rPr>
              <a:t>teru</a:t>
            </a:r>
            <a:r>
              <a:rPr lang="cs-CZ" altLang="cs-CZ" sz="2400">
                <a:cs typeface="Arial" charset="0"/>
              </a:rPr>
              <a:t>, existovala by absolutní vztažná soustava spojená s </a:t>
            </a:r>
            <a:r>
              <a:rPr lang="en-US" altLang="cs-CZ" sz="2400">
                <a:cs typeface="Arial" charset="0"/>
              </a:rPr>
              <a:t>é</a:t>
            </a:r>
            <a:r>
              <a:rPr lang="cs-CZ" altLang="cs-CZ" sz="2400">
                <a:cs typeface="Arial" charset="0"/>
              </a:rPr>
              <a:t>terem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</a:rPr>
              <a:t>Einstein - 1905: Absolutní vztažná soustava neexistuje, pohyb a klid jsou vždy relativní pojmy!</a:t>
            </a:r>
            <a:r>
              <a:rPr lang="cs-CZ" altLang="cs-CZ" sz="2400">
                <a:cs typeface="Arial" charset="0"/>
              </a:rPr>
              <a:t>     </a:t>
            </a:r>
            <a:endParaRPr lang="en-US" altLang="cs-CZ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a klid těles 2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/>
              <a:t>Vždy tedy záleží na tom, vůči čemu pohyb či klid uvažujeme (na vztažné soustavě)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Každý hmotný bod či těleso je v určité soustavě v klidu (klidová soustava tělesa), v jiných se však pohybuje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/>
              <a:t>Příklad:</a:t>
            </a:r>
            <a:r>
              <a:rPr lang="cs-CZ" altLang="cs-CZ" sz="2400"/>
              <a:t> Vůči soustavě spojené s učebnou jsme v klidu, vůči soustavě spojené s auty na Klatovské jsme však v pohybu, stejně tak vůči soustavě spojené se Sluncem (tam dokonce velikou rychlostí)…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U většiny případů pohyb a klid vztahujeme k soustavě spojené se Zemí (např. měření rychlosti na silnici apod. je vždy vůči této soustavě!)  </a:t>
            </a:r>
          </a:p>
        </p:txBody>
      </p:sp>
    </p:spTree>
    <p:extLst>
      <p:ext uri="{BB962C8B-B14F-4D97-AF65-F5344CB8AC3E}">
        <p14:creationId xmlns:p14="http://schemas.microsoft.com/office/powerpoint/2010/main" val="180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539750" y="14843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/>
              <a:t>Trajektorie – křivka, kterou hmotný bod při pohybu opisuje (může to být přímka, ale i kružnice, elipsa, šroubovice, spirála či mnohé </a:t>
            </a:r>
            <a:r>
              <a:rPr lang="cs-CZ" altLang="cs-CZ" sz="2400" dirty="0" smtClean="0"/>
              <a:t>další, může být i jeden bod)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Dráha – délka oblouku měřená na trajektorii, kterou hmotný bod urazí za sledovaný časový interval</a:t>
            </a:r>
            <a:r>
              <a:rPr lang="cs-CZ" altLang="cs-CZ" sz="2400" dirty="0" smtClean="0"/>
              <a:t>), skalární veličina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Podle tvaru trajektorie dělíme pohyby na: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/>
              <a:t>Přímočaré – trajektorií je část přímky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/>
              <a:t>Křivočaré – trajektorií je jiná křivka (zvláště významný je případ kružnice)  </a:t>
            </a:r>
          </a:p>
        </p:txBody>
      </p:sp>
    </p:spTree>
    <p:extLst>
      <p:ext uri="{BB962C8B-B14F-4D97-AF65-F5344CB8AC3E}">
        <p14:creationId xmlns:p14="http://schemas.microsoft.com/office/powerpoint/2010/main" val="6740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 2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39750" y="14843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23850" y="1268413"/>
            <a:ext cx="8820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/>
              <a:t>Poloha HB v dané vztažné soustavě je obecně udána tzv. </a:t>
            </a:r>
            <a:r>
              <a:rPr lang="cs-CZ" altLang="cs-CZ" sz="2400" b="1"/>
              <a:t>rádiusvektorem</a:t>
            </a:r>
            <a:r>
              <a:rPr lang="cs-CZ" altLang="cs-CZ" sz="2400"/>
              <a:t> r (spojnice počátku a HB) </a:t>
            </a:r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1258888" y="22050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1258888" y="37163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H="1">
            <a:off x="684213" y="3716338"/>
            <a:ext cx="57467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V="1">
            <a:off x="1258888" y="2565400"/>
            <a:ext cx="14414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195513" y="3213100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i="1"/>
              <a:t>r</a:t>
            </a:r>
            <a:r>
              <a:rPr lang="cs-CZ" altLang="cs-CZ" i="1"/>
              <a:t> (x(t),y(t),z(t))</a:t>
            </a:r>
            <a:endParaRPr lang="cs-CZ" altLang="cs-CZ" i="1">
              <a:cs typeface="Arial" charset="0"/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2268538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987675" y="36449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x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971550" y="25654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z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611188" y="3933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y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4859338" y="2565400"/>
            <a:ext cx="2808287" cy="151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6227763" y="2781300"/>
            <a:ext cx="10080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4716463" y="32845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>
            <a:off x="2627313" y="26368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H="1">
            <a:off x="971550" y="414972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2627313" y="3716338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>
            <a:off x="1258888" y="26368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6516688" y="2133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659563" y="206057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i="1"/>
              <a:t>r</a:t>
            </a:r>
            <a:r>
              <a:rPr lang="cs-CZ" altLang="cs-CZ" i="1"/>
              <a:t>(r(t),</a:t>
            </a:r>
            <a:r>
              <a:rPr lang="el-GR" altLang="cs-CZ" i="1">
                <a:cs typeface="Arial" charset="0"/>
              </a:rPr>
              <a:t>φ</a:t>
            </a:r>
            <a:r>
              <a:rPr lang="cs-CZ" altLang="cs-CZ" i="1">
                <a:cs typeface="Arial" charset="0"/>
              </a:rPr>
              <a:t>(t))</a:t>
            </a:r>
            <a:endParaRPr lang="el-GR" altLang="cs-CZ" i="1">
              <a:cs typeface="Arial" charset="0"/>
            </a:endParaRPr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6732588" y="2133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H="1">
            <a:off x="6804025" y="2349500"/>
            <a:ext cx="2159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5" name="Freeform 27"/>
          <p:cNvSpPr>
            <a:spLocks/>
          </p:cNvSpPr>
          <p:nvPr/>
        </p:nvSpPr>
        <p:spPr bwMode="auto">
          <a:xfrm>
            <a:off x="6948488" y="2924175"/>
            <a:ext cx="157162" cy="396875"/>
          </a:xfrm>
          <a:custGeom>
            <a:avLst/>
            <a:gdLst>
              <a:gd name="T0" fmla="*/ 0 w 99"/>
              <a:gd name="T1" fmla="*/ 0 h 250"/>
              <a:gd name="T2" fmla="*/ 45 w 99"/>
              <a:gd name="T3" fmla="*/ 46 h 250"/>
              <a:gd name="T4" fmla="*/ 91 w 99"/>
              <a:gd name="T5" fmla="*/ 227 h 250"/>
              <a:gd name="T6" fmla="*/ 91 w 99"/>
              <a:gd name="T7" fmla="*/ 182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" h="250">
                <a:moveTo>
                  <a:pt x="0" y="0"/>
                </a:moveTo>
                <a:cubicBezTo>
                  <a:pt x="15" y="4"/>
                  <a:pt x="30" y="8"/>
                  <a:pt x="45" y="46"/>
                </a:cubicBezTo>
                <a:cubicBezTo>
                  <a:pt x="60" y="84"/>
                  <a:pt x="83" y="204"/>
                  <a:pt x="91" y="227"/>
                </a:cubicBezTo>
                <a:cubicBezTo>
                  <a:pt x="99" y="250"/>
                  <a:pt x="95" y="216"/>
                  <a:pt x="91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6659563" y="2997200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400">
                <a:cs typeface="Arial" charset="0"/>
              </a:rPr>
              <a:t>φ</a:t>
            </a: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H="1" flipV="1">
            <a:off x="5724525" y="2636838"/>
            <a:ext cx="503238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5651500" y="28527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r</a:t>
            </a:r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0" y="4437063"/>
            <a:ext cx="9036496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/>
              <a:t>Pohyb HB v dané vztažné soustavě je poté obecně popsán </a:t>
            </a:r>
            <a:r>
              <a:rPr lang="cs-CZ" altLang="cs-CZ" sz="2400" b="1" dirty="0"/>
              <a:t>časovou závislostí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rádiusvektoru</a:t>
            </a:r>
            <a:r>
              <a:rPr lang="cs-CZ" altLang="cs-CZ" sz="2400" dirty="0"/>
              <a:t> </a:t>
            </a:r>
            <a:r>
              <a:rPr lang="cs-CZ" altLang="cs-CZ" sz="2400" b="1" dirty="0"/>
              <a:t>r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V pravoúhlé soustavě souřadné lze </a:t>
            </a:r>
            <a:r>
              <a:rPr lang="cs-CZ" altLang="cs-CZ" sz="2400" dirty="0" err="1"/>
              <a:t>rádiusvektor</a:t>
            </a:r>
            <a:r>
              <a:rPr lang="cs-CZ" altLang="cs-CZ" sz="2400" dirty="0"/>
              <a:t> vyjádřit klasicky pomocí 3 souřadnic (v rovině 2</a:t>
            </a:r>
            <a:r>
              <a:rPr lang="cs-CZ" altLang="cs-CZ" sz="2400" dirty="0" smtClean="0"/>
              <a:t>). </a:t>
            </a:r>
            <a:r>
              <a:rPr lang="cs-CZ" altLang="cs-CZ" sz="2400" dirty="0"/>
              <a:t>někdy je však lepší použít křivočarou </a:t>
            </a:r>
            <a:r>
              <a:rPr lang="cs-CZ" altLang="cs-CZ" sz="2400" dirty="0" smtClean="0"/>
              <a:t>soustavu.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 dirty="0" smtClean="0">
                <a:cs typeface="Arial" charset="0"/>
              </a:rPr>
              <a:t>Pozor: </a:t>
            </a:r>
            <a:r>
              <a:rPr lang="cs-CZ" altLang="cs-CZ" sz="2400" dirty="0" smtClean="0">
                <a:cs typeface="Arial" charset="0"/>
              </a:rPr>
              <a:t>dráha je skalár a dějová veličina, poloha vektor a stavová  </a:t>
            </a:r>
            <a:endParaRPr lang="el-GR" alt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424862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>
                <a:cs typeface="Times New Roman" pitchFamily="18" charset="0"/>
              </a:rPr>
              <a:t>Rychlost (jednotka m*s</a:t>
            </a:r>
            <a:r>
              <a:rPr lang="cs-CZ" altLang="cs-CZ" sz="2400" baseline="30000" dirty="0">
                <a:cs typeface="Times New Roman" pitchFamily="18" charset="0"/>
              </a:rPr>
              <a:t>-1</a:t>
            </a:r>
            <a:r>
              <a:rPr lang="cs-CZ" altLang="cs-CZ" sz="2400" dirty="0">
                <a:cs typeface="Times New Roman" pitchFamily="18" charset="0"/>
              </a:rPr>
              <a:t>), udává dráhu uraženou za čas. Nutno důsledně rozlišovat </a:t>
            </a:r>
            <a:r>
              <a:rPr lang="cs-CZ" altLang="cs-CZ" sz="2400" b="1" dirty="0">
                <a:cs typeface="Times New Roman" pitchFamily="18" charset="0"/>
              </a:rPr>
              <a:t>průměrnou rychlost</a:t>
            </a:r>
            <a:r>
              <a:rPr lang="cs-CZ" altLang="cs-CZ" sz="2400" dirty="0">
                <a:cs typeface="Times New Roman" pitchFamily="18" charset="0"/>
              </a:rPr>
              <a:t> v = s/t (skalár, podíl celkové dráhy a celkového času) a </a:t>
            </a:r>
            <a:r>
              <a:rPr lang="cs-CZ" altLang="cs-CZ" sz="2400" b="1" dirty="0">
                <a:cs typeface="Times New Roman" pitchFamily="18" charset="0"/>
              </a:rPr>
              <a:t>rychlost okamžitou</a:t>
            </a:r>
            <a:r>
              <a:rPr lang="cs-CZ" altLang="cs-CZ" sz="2400" dirty="0">
                <a:cs typeface="Times New Roman" pitchFamily="18" charset="0"/>
              </a:rPr>
              <a:t> v = </a:t>
            </a:r>
            <a:r>
              <a:rPr lang="cs-CZ" altLang="cs-CZ" sz="2400" dirty="0">
                <a:cs typeface="Arial" charset="0"/>
              </a:rPr>
              <a:t>∆</a:t>
            </a:r>
            <a:r>
              <a:rPr lang="cs-CZ" altLang="cs-CZ" sz="2400" b="1" dirty="0">
                <a:cs typeface="Arial" charset="0"/>
              </a:rPr>
              <a:t>r</a:t>
            </a:r>
            <a:r>
              <a:rPr lang="cs-CZ" altLang="cs-CZ" sz="2400" dirty="0">
                <a:cs typeface="Arial" charset="0"/>
              </a:rPr>
              <a:t>/∆t, kde ∆t → 0 (vektor, uvažovaný časový interval je nekonečně malý). </a:t>
            </a:r>
            <a:r>
              <a:rPr lang="cs-CZ" altLang="cs-CZ" sz="2400" i="1" dirty="0">
                <a:cs typeface="Arial" charset="0"/>
              </a:rPr>
              <a:t>Matematicky je okamžitá rychlost </a:t>
            </a:r>
            <a:r>
              <a:rPr lang="cs-CZ" altLang="cs-CZ" sz="2400" b="1" i="1" dirty="0">
                <a:cs typeface="Arial" charset="0"/>
              </a:rPr>
              <a:t>derivací </a:t>
            </a:r>
            <a:r>
              <a:rPr lang="cs-CZ" altLang="cs-CZ" sz="2400" b="1" i="1" dirty="0" err="1">
                <a:cs typeface="Arial" charset="0"/>
              </a:rPr>
              <a:t>rádiusvektoru</a:t>
            </a:r>
            <a:r>
              <a:rPr lang="cs-CZ" altLang="cs-CZ" sz="2400" i="1" dirty="0">
                <a:cs typeface="Arial" charset="0"/>
              </a:rPr>
              <a:t> podle času, píšeme </a:t>
            </a:r>
            <a:r>
              <a:rPr lang="cs-CZ" altLang="cs-CZ" sz="2400" b="1" i="1" dirty="0">
                <a:cs typeface="Times New Roman" pitchFamily="18" charset="0"/>
              </a:rPr>
              <a:t>v</a:t>
            </a:r>
            <a:r>
              <a:rPr lang="cs-CZ" altLang="cs-CZ" sz="2400" i="1" dirty="0">
                <a:cs typeface="Times New Roman" pitchFamily="18" charset="0"/>
              </a:rPr>
              <a:t> = </a:t>
            </a:r>
            <a:r>
              <a:rPr lang="cs-CZ" altLang="cs-CZ" sz="2400" i="1" dirty="0" err="1">
                <a:cs typeface="Times New Roman" pitchFamily="18" charset="0"/>
              </a:rPr>
              <a:t>d</a:t>
            </a:r>
            <a:r>
              <a:rPr lang="cs-CZ" altLang="cs-CZ" sz="2400" b="1" i="1" dirty="0" err="1">
                <a:cs typeface="Times New Roman" pitchFamily="18" charset="0"/>
              </a:rPr>
              <a:t>r</a:t>
            </a:r>
            <a:r>
              <a:rPr lang="cs-CZ" altLang="cs-CZ" sz="2400" i="1" dirty="0">
                <a:cs typeface="Arial" charset="0"/>
              </a:rPr>
              <a:t>/</a:t>
            </a:r>
            <a:r>
              <a:rPr lang="cs-CZ" altLang="cs-CZ" sz="2400" i="1" dirty="0" err="1">
                <a:cs typeface="Arial" charset="0"/>
              </a:rPr>
              <a:t>dt</a:t>
            </a:r>
            <a:r>
              <a:rPr lang="cs-CZ" altLang="cs-CZ" sz="2400" dirty="0">
                <a:cs typeface="Times New Roman" pitchFamily="18" charset="0"/>
              </a:rPr>
              <a:t> 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>
                <a:cs typeface="Times New Roman" pitchFamily="18" charset="0"/>
              </a:rPr>
              <a:t>Zrychlení (jednotka m*s</a:t>
            </a:r>
            <a:r>
              <a:rPr lang="cs-CZ" altLang="cs-CZ" sz="2400" baseline="30000" dirty="0">
                <a:cs typeface="Times New Roman" pitchFamily="18" charset="0"/>
              </a:rPr>
              <a:t>-2</a:t>
            </a:r>
            <a:r>
              <a:rPr lang="cs-CZ" altLang="cs-CZ" sz="2400" dirty="0">
                <a:cs typeface="Times New Roman" pitchFamily="18" charset="0"/>
              </a:rPr>
              <a:t>), udává změnu rychlosti za změnu času. Opět rozlišení průměrného zrychlení a = v/t (skalár, podíl celkové změny rychlosti a celkového času) a okamžitého zrychlení </a:t>
            </a:r>
            <a:r>
              <a:rPr lang="cs-CZ" altLang="cs-CZ" sz="2400" b="1" dirty="0">
                <a:cs typeface="Times New Roman" pitchFamily="18" charset="0"/>
              </a:rPr>
              <a:t>a</a:t>
            </a:r>
            <a:r>
              <a:rPr lang="cs-CZ" altLang="cs-CZ" sz="2400" dirty="0">
                <a:cs typeface="Times New Roman" pitchFamily="18" charset="0"/>
              </a:rPr>
              <a:t> = </a:t>
            </a:r>
            <a:r>
              <a:rPr lang="cs-CZ" altLang="cs-CZ" sz="2400" dirty="0">
                <a:cs typeface="Arial" charset="0"/>
              </a:rPr>
              <a:t>∆</a:t>
            </a:r>
            <a:r>
              <a:rPr lang="cs-CZ" altLang="cs-CZ" sz="2400" b="1" dirty="0">
                <a:cs typeface="Arial" charset="0"/>
              </a:rPr>
              <a:t>v</a:t>
            </a:r>
            <a:r>
              <a:rPr lang="cs-CZ" altLang="cs-CZ" sz="2400" dirty="0">
                <a:cs typeface="Arial" charset="0"/>
              </a:rPr>
              <a:t>/∆t, kde ∆t → 0 (vektor, uvažovaný časový interval je nekonečně malý). </a:t>
            </a:r>
            <a:r>
              <a:rPr lang="cs-CZ" altLang="cs-CZ" sz="2400" i="1" dirty="0">
                <a:cs typeface="Arial" charset="0"/>
              </a:rPr>
              <a:t>Matematicky je okamžité zrychlení </a:t>
            </a:r>
            <a:r>
              <a:rPr lang="cs-CZ" altLang="cs-CZ" sz="2400" b="1" i="1" dirty="0">
                <a:cs typeface="Arial" charset="0"/>
              </a:rPr>
              <a:t>derivací rychlosti </a:t>
            </a:r>
            <a:r>
              <a:rPr lang="cs-CZ" altLang="cs-CZ" sz="2400" i="1" dirty="0">
                <a:cs typeface="Arial" charset="0"/>
              </a:rPr>
              <a:t>podle času, píšeme </a:t>
            </a:r>
            <a:r>
              <a:rPr lang="cs-CZ" altLang="cs-CZ" sz="2400" b="1" i="1" dirty="0">
                <a:cs typeface="Arial" charset="0"/>
              </a:rPr>
              <a:t>a</a:t>
            </a:r>
            <a:r>
              <a:rPr lang="cs-CZ" altLang="cs-CZ" sz="2400" i="1" dirty="0">
                <a:cs typeface="Times New Roman" pitchFamily="18" charset="0"/>
              </a:rPr>
              <a:t> = </a:t>
            </a:r>
            <a:r>
              <a:rPr lang="cs-CZ" altLang="cs-CZ" sz="2400" i="1" dirty="0" err="1">
                <a:cs typeface="Times New Roman" pitchFamily="18" charset="0"/>
              </a:rPr>
              <a:t>d</a:t>
            </a:r>
            <a:r>
              <a:rPr lang="cs-CZ" altLang="cs-CZ" sz="2400" b="1" i="1" dirty="0" err="1">
                <a:cs typeface="Times New Roman" pitchFamily="18" charset="0"/>
              </a:rPr>
              <a:t>v</a:t>
            </a:r>
            <a:r>
              <a:rPr lang="cs-CZ" altLang="cs-CZ" sz="2400" i="1" dirty="0">
                <a:cs typeface="Arial" charset="0"/>
              </a:rPr>
              <a:t>/</a:t>
            </a:r>
            <a:r>
              <a:rPr lang="cs-CZ" altLang="cs-CZ" sz="2400" i="1" dirty="0" err="1">
                <a:cs typeface="Arial" charset="0"/>
              </a:rPr>
              <a:t>dt</a:t>
            </a:r>
            <a:r>
              <a:rPr lang="cs-CZ" altLang="cs-CZ" sz="2400" i="1" dirty="0">
                <a:cs typeface="Times New Roman" pitchFamily="18" charset="0"/>
              </a:rPr>
              <a:t> a zároveň 2. derivací </a:t>
            </a:r>
            <a:r>
              <a:rPr lang="cs-CZ" altLang="cs-CZ" sz="2400" i="1" dirty="0" err="1">
                <a:cs typeface="Times New Roman" pitchFamily="18" charset="0"/>
              </a:rPr>
              <a:t>rádiusvektoru</a:t>
            </a:r>
            <a:r>
              <a:rPr lang="cs-CZ" altLang="cs-CZ" sz="2400" i="1" dirty="0">
                <a:cs typeface="Times New Roman" pitchFamily="18" charset="0"/>
              </a:rPr>
              <a:t> podle času, píšeme </a:t>
            </a:r>
            <a:r>
              <a:rPr lang="cs-CZ" altLang="cs-CZ" sz="2400" b="1" i="1" dirty="0">
                <a:cs typeface="Times New Roman" pitchFamily="18" charset="0"/>
              </a:rPr>
              <a:t>a </a:t>
            </a:r>
            <a:r>
              <a:rPr lang="cs-CZ" altLang="cs-CZ" sz="2400" i="1" dirty="0">
                <a:cs typeface="Times New Roman" pitchFamily="18" charset="0"/>
              </a:rPr>
              <a:t>= d</a:t>
            </a:r>
            <a:r>
              <a:rPr lang="cs-CZ" altLang="cs-CZ" sz="2400" i="1" baseline="30000" dirty="0">
                <a:cs typeface="Times New Roman" pitchFamily="18" charset="0"/>
              </a:rPr>
              <a:t>2</a:t>
            </a:r>
            <a:r>
              <a:rPr lang="cs-CZ" altLang="cs-CZ" sz="2400" b="1" i="1" dirty="0">
                <a:cs typeface="Times New Roman" pitchFamily="18" charset="0"/>
              </a:rPr>
              <a:t>r</a:t>
            </a:r>
            <a:r>
              <a:rPr lang="cs-CZ" altLang="cs-CZ" sz="2400" i="1" dirty="0">
                <a:cs typeface="Times New Roman" pitchFamily="18" charset="0"/>
              </a:rPr>
              <a:t>/dt</a:t>
            </a:r>
            <a:r>
              <a:rPr lang="cs-CZ" altLang="cs-CZ" sz="2400" i="1" baseline="30000" dirty="0"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cs-CZ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cs-CZ" sz="2400" dirty="0">
              <a:cs typeface="Times New Roman" pitchFamily="18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 2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042988" y="24209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Kinematika HB – speciální případy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Protože neumíme vyšší matematiku, musíme se pro případ pohybu po přímce omezit na dva typy pohybu: </a:t>
            </a:r>
          </a:p>
          <a:p>
            <a:pPr>
              <a:buNone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- pohyb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rovnoměrný </a:t>
            </a:r>
            <a:r>
              <a:rPr lang="cs-CZ" altLang="cs-CZ" sz="2400" b="1" dirty="0" smtClean="0">
                <a:cs typeface="Arial" charset="0"/>
                <a:sym typeface="Wingdings" pitchFamily="2" charset="2"/>
              </a:rPr>
              <a:t>přímočarý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(nulové zrychlení, stálá rychlost, s = v*t, viz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ZŠ)</a:t>
            </a:r>
            <a:endParaRPr lang="cs-CZ" altLang="cs-CZ" sz="2400" dirty="0" smtClean="0">
              <a:cs typeface="Arial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pohyb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rovnoměrně zrychlený </a:t>
            </a:r>
            <a:r>
              <a:rPr lang="en-US" altLang="cs-CZ" sz="2400" b="1" dirty="0">
                <a:cs typeface="Arial" charset="0"/>
                <a:sym typeface="Wingdings" pitchFamily="2" charset="2"/>
              </a:rPr>
              <a:t>(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či zpomalený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) přímočarý </a:t>
            </a:r>
            <a:r>
              <a:rPr lang="cs-CZ" altLang="cs-CZ" sz="2400" b="1" dirty="0" smtClean="0">
                <a:cs typeface="Arial" charset="0"/>
                <a:sym typeface="Wingdings" pitchFamily="2" charset="2"/>
              </a:rPr>
              <a:t>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- novinka, zrychlení (tj. časová změna rychlosti) je konstantní  </a:t>
            </a:r>
          </a:p>
          <a:p>
            <a:pPr marL="0" indent="0">
              <a:buNone/>
            </a:pPr>
            <a:r>
              <a:rPr lang="cs-CZ" altLang="cs-CZ" sz="2400" i="1" dirty="0" smtClean="0">
                <a:cs typeface="Arial" charset="0"/>
                <a:sym typeface="Wingdings" pitchFamily="2" charset="2"/>
              </a:rPr>
              <a:t>Vyšší matematika by nám umožnila </a:t>
            </a:r>
            <a:r>
              <a:rPr lang="cs-CZ" altLang="cs-CZ" sz="2400" i="1" dirty="0">
                <a:cs typeface="Arial" charset="0"/>
                <a:sym typeface="Wingdings" pitchFamily="2" charset="2"/>
              </a:rPr>
              <a:t>pracovat s zcela obecnými pohyby hmotného bodu, </a:t>
            </a:r>
            <a:r>
              <a:rPr lang="cs-CZ" altLang="cs-CZ" sz="2400" i="1" dirty="0" smtClean="0">
                <a:cs typeface="Arial" charset="0"/>
                <a:sym typeface="Wingdings" pitchFamily="2" charset="2"/>
              </a:rPr>
              <a:t>dovoluje </a:t>
            </a:r>
            <a:r>
              <a:rPr lang="cs-CZ" altLang="cs-CZ" sz="2400" i="1" dirty="0">
                <a:cs typeface="Arial" charset="0"/>
                <a:sym typeface="Wingdings" pitchFamily="2" charset="2"/>
              </a:rPr>
              <a:t>nám počítat časové závislosti dráhy, rychlosti, zrychlení, ale i určovat trajektorie různých pohybů!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 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 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229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rovnoměrný přímočarý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Platí pro něj, že a = 0, v = v</a:t>
            </a:r>
            <a:r>
              <a:rPr lang="cs-CZ" altLang="cs-CZ" sz="2400" baseline="-25000" dirty="0">
                <a:cs typeface="Arial" charset="0"/>
                <a:sym typeface="Wingdings" pitchFamily="2" charset="2"/>
              </a:rPr>
              <a:t>0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= </a:t>
            </a:r>
            <a:r>
              <a:rPr lang="cs-CZ" altLang="cs-CZ" sz="2400" dirty="0" err="1">
                <a:cs typeface="Arial" charset="0"/>
                <a:sym typeface="Wingdings" pitchFamily="2" charset="2"/>
              </a:rPr>
              <a:t>konst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. a s = v</a:t>
            </a:r>
            <a:r>
              <a:rPr lang="cs-CZ" altLang="cs-CZ" sz="2400" baseline="-25000" dirty="0">
                <a:cs typeface="Arial" charset="0"/>
                <a:sym typeface="Wingdings" pitchFamily="2" charset="2"/>
              </a:rPr>
              <a:t>0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*t.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Závislosti jednotlivých veličin na čase můžeme znázornit graficky: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385127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827088" y="4941888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3851275" y="2997200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V="1">
            <a:off x="6443663" y="2852738"/>
            <a:ext cx="2160587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0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3203575" y="25654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3492500" y="2852738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/>
              <a:t>v</a:t>
            </a:r>
            <a:r>
              <a:rPr lang="cs-CZ" altLang="cs-CZ" sz="1400" baseline="-25000"/>
              <a:t>0</a:t>
            </a:r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5867400" y="29972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4067175" y="35004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 =v</a:t>
            </a:r>
            <a:r>
              <a:rPr lang="cs-CZ" altLang="cs-CZ" baseline="-25000"/>
              <a:t>0</a:t>
            </a:r>
            <a:r>
              <a:rPr lang="cs-CZ" altLang="cs-CZ"/>
              <a:t>*t</a:t>
            </a:r>
          </a:p>
        </p:txBody>
      </p:sp>
      <p:sp>
        <p:nvSpPr>
          <p:cNvPr id="113685" name="Rectangle 21" descr="Široký šikmo dolů"/>
          <p:cNvSpPr>
            <a:spLocks noChangeArrowheads="1"/>
          </p:cNvSpPr>
          <p:nvPr/>
        </p:nvSpPr>
        <p:spPr bwMode="auto">
          <a:xfrm>
            <a:off x="3851275" y="2997200"/>
            <a:ext cx="2016125" cy="1944688"/>
          </a:xfrm>
          <a:prstGeom prst="rect">
            <a:avLst/>
          </a:prstGeom>
          <a:pattFill prst="wdDnDiag">
            <a:fgClr>
              <a:schemeClr val="accent1">
                <a:alpha val="22000"/>
              </a:schemeClr>
            </a:fgClr>
            <a:bgClr>
              <a:schemeClr val="bg1">
                <a:alpha val="22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3688" name="Freeform 24"/>
          <p:cNvSpPr>
            <a:spLocks/>
          </p:cNvSpPr>
          <p:nvPr/>
        </p:nvSpPr>
        <p:spPr bwMode="auto">
          <a:xfrm>
            <a:off x="7019925" y="4437063"/>
            <a:ext cx="252413" cy="504825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6732588" y="4508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s/t = v</a:t>
            </a:r>
            <a:r>
              <a:rPr lang="cs-CZ" altLang="cs-CZ" baseline="-25000">
                <a:cs typeface="Arial" charset="0"/>
              </a:rPr>
              <a:t>0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Z obrázků je vidět, že dráhu lze určit v grafu v(t) jako obsah plochy pod křivkou, rychlost v grafu s(t) poté jako směrnici tečny. To platí obecně pro jakýkoliv přímočarý pohyb!   </a:t>
            </a:r>
          </a:p>
        </p:txBody>
      </p:sp>
    </p:spTree>
    <p:extLst>
      <p:ext uri="{BB962C8B-B14F-4D97-AF65-F5344CB8AC3E}">
        <p14:creationId xmlns:p14="http://schemas.microsoft.com/office/powerpoint/2010/main" val="42230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1793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</dc:creator>
  <cp:lastModifiedBy>andre</cp:lastModifiedBy>
  <cp:revision>9</cp:revision>
  <dcterms:created xsi:type="dcterms:W3CDTF">2018-09-05T07:03:00Z</dcterms:created>
  <dcterms:modified xsi:type="dcterms:W3CDTF">2018-10-11T07:57:47Z</dcterms:modified>
</cp:coreProperties>
</file>