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15" r:id="rId2"/>
    <p:sldId id="281" r:id="rId3"/>
    <p:sldId id="310" r:id="rId4"/>
    <p:sldId id="311" r:id="rId5"/>
    <p:sldId id="312" r:id="rId6"/>
    <p:sldId id="313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70" r:id="rId19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E6D09A-3EA4-4827-B213-1F880222FD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07B5E06-E922-487F-B06E-F8864DCD44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770F5E8-D360-4707-9A24-7DE53B47CE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A0BCD63-1579-4D14-9DB3-6A01FC023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5752030-201F-4AE6-AE9A-D2F46203D1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87A4EB7-02BF-4ABA-BF6B-48A7185CA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004EC0E6-BC53-4273-A9B7-690AF9892D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A61D9BD-B84A-483B-998F-FD618EB6ED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61DAD85-23F6-455C-A4F8-C5E575F89F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3F31249-479A-4846-A661-BC30167C69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AEA167A0-4682-4029-9B7B-F6E042FC32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98F0411F-C5D3-4BC4-AECE-6AEDD2438A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2AACC610-D348-4761-BAAD-C6F31C9841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65A7A09-71B6-4F38-85E9-06BDBB22F7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55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en-US" noProof="0"/>
              <a:t>Klepnutím lze upravit styl předlohy nadpisů.</a:t>
            </a:r>
          </a:p>
        </p:txBody>
      </p:sp>
      <p:sp>
        <p:nvSpPr>
          <p:cNvPr id="655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cs-CZ" altLang="en-US" noProof="0"/>
              <a:t>Klepnutím lze upravit styl předlohy podnadpisů.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D695DA7-7D0C-4B19-B168-07846B032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7EF66E8-D2EC-4C84-9B94-9EB3D4814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99D7DC5-AC0D-4840-9050-6C9B187CB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3899-FA4B-490C-A719-B039A35F27C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2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4BEA62-7D62-4117-920E-3143475A0D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657A57-2F5F-4363-A4A2-D674B5FFAA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6ED2-75F3-4E03-B884-BB0108A7E41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F3C9442-8902-403F-AF3F-AA4522139FC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24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7191BB-ED50-4943-AFE9-DC4159CDD6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D5882-6257-476A-94D1-F8183DCC1B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558A-8F79-490C-998B-0FD269E354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ABBF00C-F14B-4381-BCC5-1931C5278D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4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6B9CD9-E6CE-4745-B34E-5C5DAF8093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6D8384-F364-4EAA-B9EE-891FBACC21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B3C9-0BED-4DDB-95A7-AE4BA480F2F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7E94451-25D5-4E74-AC55-FC2A1AAAD46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213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9C0BEE-959E-43D5-ABBD-0A64C030DE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24184E-7E9F-4B11-8A6F-DD0AD52741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E6FB-A9FA-4DBF-8A61-A443790BEDB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15F8B59-AF90-4762-B91B-2AB2A35398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004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677F12-672A-476A-A659-3E39E9262E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0C176C-2B28-4D00-8606-DD5C3600A1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80B2-294C-439E-88F1-9201C4D9037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D069E56-2DDB-4DCF-A717-70DF22064F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177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5617644-3E2B-41A5-B442-C94685F737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735DF2-91FD-40EB-A3CC-B3DA83519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12BF-07A1-4E49-A31B-513885FFB21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6EF0A2C-D931-47B9-8BD9-9F4FBE3CB0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51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1DAAC-A3C8-4AA5-AEA6-83B6E8597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58BF2-9E74-4924-A0B4-FBCE477680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4C73-1C6B-4378-811E-C4ADF59443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DCB9BC7-C504-4CE4-967F-770AE6253B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128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2F7EF55-2F70-4436-9A7F-24350D61C6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8904B1-FF4F-4748-BE30-B5C47FB3A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C972-2356-4C9A-8B8D-16EF2922E48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C585CD9-2904-4FD8-8387-EC1DB9C839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086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694EDA-19D0-4F17-B152-8E7A179D30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E0044C-57BF-417B-8A35-F722118CBE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74BC-9532-41D2-8132-BB8305CA8BD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8C0B867-8CD4-4137-B0F8-53D457A5F2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898CF8-3731-4D86-9F95-EEE6ACA1A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6F7594-9EA3-4F7D-841A-90DA35BBA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818C-74DD-4326-9CFB-F59AC517883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6BFA68F-EE7F-4534-9C97-A6B55EF13C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9870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A954EE6-4571-4FC3-BB95-E7E32AE65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F7A65C1-B67B-4DB0-81FF-36E0006C2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6CABFAB-A59C-4BD4-9AE3-C999EA6DB4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E92BC34-7B4E-4BEE-8327-852BB2ADB6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EA6E6EA4-11CD-4903-B394-85EEAB849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ADFEC419-0081-4AE4-AAEB-8E7973907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10B18722-990B-48FA-B0A9-E02AD651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B9CD82BA-E358-4062-B6E5-0BF843670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76039003-BEC5-442B-B5B4-21BD5C59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8E7793D0-8719-45B0-B4DF-317A3C690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E418588F-B52E-4266-94CF-EC2B9854A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DCBF0634-22B0-413D-BDE2-369F11FFE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BA0AC81E-984C-4673-B58C-FC499727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73506B06-F3BA-4F92-A01B-F97FE1493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E4613B7A-E50E-4894-A0F5-B63EFE2DE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4528" name="Rectangle 16">
            <a:extLst>
              <a:ext uri="{FF2B5EF4-FFF2-40B4-BE49-F238E27FC236}">
                <a16:creationId xmlns:a16="http://schemas.microsoft.com/office/drawing/2014/main" id="{81819CFA-4B10-40AC-962F-DCC759BE06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28D1436-8D09-4831-B975-0EE765FA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20713"/>
            <a:ext cx="8856662" cy="10953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POH</a:t>
            </a:r>
            <a:r>
              <a:rPr lang="cs-CZ" altLang="en-US" b="1">
                <a:solidFill>
                  <a:schemeClr val="bg2"/>
                </a:solidFill>
              </a:rPr>
              <a:t>Á</a:t>
            </a:r>
            <a:r>
              <a:rPr lang="en-US" altLang="en-US" b="1">
                <a:solidFill>
                  <a:schemeClr val="bg2"/>
                </a:solidFill>
              </a:rPr>
              <a:t>DKOV</a:t>
            </a:r>
            <a:r>
              <a:rPr lang="cs-CZ" altLang="en-US" b="1">
                <a:solidFill>
                  <a:schemeClr val="bg2"/>
                </a:solidFill>
              </a:rPr>
              <a:t>Á </a:t>
            </a:r>
            <a:r>
              <a:rPr lang="en-US" altLang="en-US" b="1">
                <a:solidFill>
                  <a:schemeClr val="bg2"/>
                </a:solidFill>
              </a:rPr>
              <a:t>F</a:t>
            </a:r>
            <a:r>
              <a:rPr lang="cs-CZ" altLang="en-US" b="1">
                <a:solidFill>
                  <a:schemeClr val="bg2"/>
                </a:solidFill>
              </a:rPr>
              <a:t>YZ</a:t>
            </a:r>
            <a:r>
              <a:rPr lang="en-US" altLang="en-US" b="1">
                <a:solidFill>
                  <a:schemeClr val="bg2"/>
                </a:solidFill>
              </a:rPr>
              <a:t>IK</a:t>
            </a:r>
            <a:r>
              <a:rPr lang="cs-CZ" altLang="en-US" b="1">
                <a:solidFill>
                  <a:schemeClr val="bg2"/>
                </a:solidFill>
              </a:rPr>
              <a:t>A (TŘI VETERÁNI A S ČERTY NEJSOU ZERTY)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23413FF1-52E3-47C3-A016-59A34478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664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104C163-DE7D-4379-9C24-5D01696B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16F358A-BB5A-4C36-83D9-60734283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2352675"/>
            <a:ext cx="914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Fyzikální kemp</a:t>
            </a:r>
            <a:endParaRPr lang="cs-CZ" altLang="en-US" sz="2400" i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 i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Plzeň, 24. 8. 2021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/>
              <a:t>Jiří Kohout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000000"/>
                </a:solidFill>
              </a:rPr>
              <a:t>Oddělení fyziky, Katedra matematiky, fyziky a technické výchovy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000000"/>
                </a:solidFill>
              </a:rPr>
              <a:t>Fakulta pedagogická, Západočeská univerzita v Plzni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/>
              <a:t>jkohout4@kmt.zcu.cz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600"/>
          </a:p>
        </p:txBody>
      </p:sp>
      <p:sp>
        <p:nvSpPr>
          <p:cNvPr id="3078" name="Rectangle 7">
            <a:extLst>
              <a:ext uri="{FF2B5EF4-FFF2-40B4-BE49-F238E27FC236}">
                <a16:creationId xmlns:a16="http://schemas.microsoft.com/office/drawing/2014/main" id="{22A7F80A-3764-49E1-B8D3-84EFB4F2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F1903CA-EAF4-4FC7-8F52-8B70C176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572000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Zapálení koncentrací paprsků OK. Ale…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/>
              <a:t>A) Máchal drží zrcátko špatně (skoro vodorovně), normála musí jít mezi slunce a objekt.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/>
              <a:t>B) Výkon by byl extrémně malý (malé zrcátko, navíc světelný kužel, nefokusováno). Plocha max. 20 cm</a:t>
            </a:r>
            <a:r>
              <a:rPr lang="cs-CZ" altLang="en-US" sz="2400" baseline="30000"/>
              <a:t>2</a:t>
            </a:r>
            <a:r>
              <a:rPr lang="cs-CZ" altLang="en-US" sz="2400"/>
              <a:t>, slun. konstanta 1367 W</a:t>
            </a:r>
            <a:r>
              <a:rPr lang="en-US" altLang="en-US" sz="2400"/>
              <a:t>/m</a:t>
            </a:r>
            <a:r>
              <a:rPr lang="en-US" altLang="en-US" sz="2400" baseline="30000"/>
              <a:t>2 </a:t>
            </a:r>
            <a:r>
              <a:rPr lang="en-US" altLang="en-US" sz="2400">
                <a:cs typeface="Arial" panose="020B0604020202020204" pitchFamily="34" charset="0"/>
              </a:rPr>
              <a:t>→ max. 3 W (sp</a:t>
            </a:r>
            <a:r>
              <a:rPr lang="cs-CZ" altLang="en-US" sz="2400">
                <a:cs typeface="Arial" panose="020B0604020202020204" pitchFamily="34" charset="0"/>
              </a:rPr>
              <a:t>íš</a:t>
            </a:r>
            <a:r>
              <a:rPr lang="en-US" altLang="en-US" sz="2400">
                <a:cs typeface="Arial" panose="020B0604020202020204" pitchFamily="34" charset="0"/>
              </a:rPr>
              <a:t> m</a:t>
            </a:r>
            <a:r>
              <a:rPr lang="cs-CZ" altLang="en-US" sz="2400">
                <a:cs typeface="Arial" panose="020B0604020202020204" pitchFamily="34" charset="0"/>
              </a:rPr>
              <a:t>éně)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cs-CZ" altLang="en-US" sz="24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 i="1"/>
              <a:t>Možné řešení: laserový paprsek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/>
              <a:t>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B07A8FA-4C7B-409F-B0CD-DCF52278AE2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CHYTÁNÍ DOROTY MÁCHALOVÉ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F0AE884B-8210-4AC4-AC14-A2CEA184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29527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>
            <a:extLst>
              <a:ext uri="{FF2B5EF4-FFF2-40B4-BE49-F238E27FC236}">
                <a16:creationId xmlns:a16="http://schemas.microsoft.com/office/drawing/2014/main" id="{754092D6-0B8F-4CE7-BC98-D5FBC181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65613"/>
            <a:ext cx="3384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510801F-3412-4A36-862D-B17106A7E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105275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Zajímavý problém: velikost a tvar „prasátka“. Tvar dán tvarem zrcátka. Nebo ne?  </a:t>
            </a:r>
          </a:p>
          <a:p>
            <a:pPr eaLnBrk="1" hangingPunct="1"/>
            <a:r>
              <a:rPr lang="cs-CZ" altLang="en-US" sz="2400"/>
              <a:t>Slunce není bod, jeho zdánlivá úhlová velikost cca 0,5 stupně </a:t>
            </a:r>
            <a:r>
              <a:rPr lang="cs-CZ" altLang="en-US" sz="2400">
                <a:cs typeface="Arial" panose="020B0604020202020204" pitchFamily="34" charset="0"/>
              </a:rPr>
              <a:t>→ bodové zrcadlo by vytvořilo světelný kužel s tímto vrcholovým úhlem → ve vzdálenosti 10 m kruh o poloměru cca 4,5 cm. </a:t>
            </a:r>
          </a:p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„Hranaté“ zrcátko – konvoluce, zaoblené rohy.    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C1E9902D-181A-4E48-9119-F3F82FE6138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CHYTÁNÍ DOROTY MÁCHALOVÉ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FF1B40D-F443-45A7-8FE9-46E1A40D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0322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ED0DB7CE-E205-437C-A073-32C33EE8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338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>
            <a:extLst>
              <a:ext uri="{FF2B5EF4-FFF2-40B4-BE49-F238E27FC236}">
                <a16:creationId xmlns:a16="http://schemas.microsoft.com/office/drawing/2014/main" id="{2A6A1AA5-0E82-4694-951E-4393F2B9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>
            <a:extLst>
              <a:ext uri="{FF2B5EF4-FFF2-40B4-BE49-F238E27FC236}">
                <a16:creationId xmlns:a16="http://schemas.microsoft.com/office/drawing/2014/main" id="{5FCC4399-8336-46DE-8E74-73E0ACBC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3382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F2F2D67-5C66-445B-B288-72B41453A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105275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Fokusace slunečních paprsků do ohniska – sluneční pec. </a:t>
            </a:r>
          </a:p>
          <a:p>
            <a:pPr eaLnBrk="1" hangingPunct="1"/>
            <a:r>
              <a:rPr lang="cs-CZ" altLang="en-US" sz="2400"/>
              <a:t>2 části – heliostaty (2 830 m</a:t>
            </a:r>
            <a:r>
              <a:rPr lang="cs-CZ" altLang="en-US" sz="2400" baseline="30000"/>
              <a:t>2</a:t>
            </a:r>
            <a:r>
              <a:rPr lang="cs-CZ" altLang="en-US" sz="2400"/>
              <a:t>) zajistí rovnoběžné paprsky na parabolické zrcadlo, pak odraz do ohniska.   </a:t>
            </a:r>
          </a:p>
          <a:p>
            <a:pPr eaLnBrk="1" hangingPunct="1"/>
            <a:r>
              <a:rPr lang="cs-CZ" altLang="en-US" sz="2400"/>
              <a:t>Teplota až 3 500 </a:t>
            </a:r>
            <a:r>
              <a:rPr lang="en-US" altLang="en-US" sz="2400">
                <a:cs typeface="Arial" panose="020B0604020202020204" pitchFamily="34" charset="0"/>
              </a:rPr>
              <a:t>º</a:t>
            </a:r>
            <a:r>
              <a:rPr lang="cs-CZ" altLang="en-US" sz="2400">
                <a:cs typeface="Arial" panose="020B0604020202020204" pitchFamily="34" charset="0"/>
              </a:rPr>
              <a:t>C v ohnisku o rozměru 625 cm</a:t>
            </a:r>
            <a:r>
              <a:rPr lang="cs-CZ" altLang="en-US" sz="2400" baseline="30000">
                <a:cs typeface="Arial" panose="020B0604020202020204" pitchFamily="34" charset="0"/>
              </a:rPr>
              <a:t>2</a:t>
            </a:r>
            <a:r>
              <a:rPr lang="cs-CZ" altLang="en-US" sz="2400">
                <a:cs typeface="Arial" panose="020B0604020202020204" pitchFamily="34" charset="0"/>
              </a:rPr>
              <a:t>, výkon až 3,2 MW. 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6EE72598-5198-491C-A037-0161174A2F2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CHYTÁNÍ DOROTY MÁCHALOVÉ</a:t>
            </a: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626C5644-D32D-4251-84DD-F1373280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2481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>
            <a:extLst>
              <a:ext uri="{FF2B5EF4-FFF2-40B4-BE49-F238E27FC236}">
                <a16:creationId xmlns:a16="http://schemas.microsoft.com/office/drawing/2014/main" id="{D22A4963-2303-404D-80B8-CE178A20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1767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7BF8D480-90ED-42EE-8FDE-1898147B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105275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Údajná chyba ve filmu (magnetovec v levé botě, koule se přichytí na pravou…)… </a:t>
            </a:r>
          </a:p>
          <a:p>
            <a:pPr eaLnBrk="1" hangingPunct="1"/>
            <a:r>
              <a:rPr lang="cs-CZ" altLang="en-US" sz="2400"/>
              <a:t>NENÍ TO TAK.</a:t>
            </a:r>
          </a:p>
          <a:p>
            <a:pPr eaLnBrk="1" hangingPunct="1"/>
            <a:r>
              <a:rPr lang="cs-CZ" altLang="en-US" sz="2400"/>
              <a:t>Příbory na nohu – není noc reálné, příbory obvykle ze stříbra s přísadou mědi (nemagnetické). </a:t>
            </a:r>
          </a:p>
          <a:p>
            <a:pPr eaLnBrk="1" hangingPunct="1"/>
            <a:r>
              <a:rPr lang="cs-CZ" altLang="en-US" sz="2400" i="1"/>
              <a:t>Jak vůbec závisí magnetická síla na vzdálenosti?  </a:t>
            </a:r>
            <a:endParaRPr lang="en-US" altLang="en-US" sz="2400" i="1">
              <a:cs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6C378CA-B9C3-4ED8-9617-9E73FA70082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TATÍNEK VÁM VYHLÁSÍ VÁLKU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6111A2BC-7902-4B6E-AA78-D65704DD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34575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79BDE19A-110F-44A3-8120-8B341BE7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34575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901452-0EFD-45FB-A035-839783EA1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6011863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Trajektorie koule podivná, magnetické pole se náhle zapne (jako elektromagnet). </a:t>
            </a:r>
          </a:p>
          <a:p>
            <a:pPr eaLnBrk="1" hangingPunct="1"/>
            <a:r>
              <a:rPr lang="cs-CZ" altLang="en-US" sz="2400"/>
              <a:t>Mag. indukce klesá s 3. mocninou. Pro vzdálenosti velké proti velikosti magnetů, aprox</a:t>
            </a:r>
            <a:r>
              <a:rPr lang="en-US" altLang="en-US" sz="2400"/>
              <a:t>.</a:t>
            </a:r>
            <a:r>
              <a:rPr lang="cs-CZ" altLang="en-US" sz="2400"/>
              <a:t> pro sílu: </a:t>
            </a:r>
            <a:r>
              <a:rPr lang="cs-CZ" altLang="en-US" sz="2400" i="1"/>
              <a:t>F = </a:t>
            </a:r>
            <a:r>
              <a:rPr lang="en-US" altLang="en-US" sz="2400" i="1"/>
              <a:t>(3</a:t>
            </a:r>
            <a:r>
              <a:rPr lang="el-GR" altLang="en-US" sz="2400" i="1">
                <a:cs typeface="Arial" panose="020B0604020202020204" pitchFamily="34" charset="0"/>
              </a:rPr>
              <a:t>μ</a:t>
            </a:r>
            <a:r>
              <a:rPr lang="en-US" altLang="en-US" sz="2400" i="1" baseline="-25000">
                <a:cs typeface="Arial" panose="020B0604020202020204" pitchFamily="34" charset="0"/>
              </a:rPr>
              <a:t>0</a:t>
            </a:r>
            <a:r>
              <a:rPr lang="en-US" altLang="en-US" sz="2400" i="1"/>
              <a:t>/2</a:t>
            </a:r>
            <a:r>
              <a:rPr lang="el-GR" altLang="en-US" sz="2400" i="1">
                <a:cs typeface="Arial" panose="020B0604020202020204" pitchFamily="34" charset="0"/>
              </a:rPr>
              <a:t>π</a:t>
            </a:r>
            <a:r>
              <a:rPr lang="en-US" altLang="en-US" sz="2400" i="1">
                <a:cs typeface="Arial" panose="020B0604020202020204" pitchFamily="34" charset="0"/>
              </a:rPr>
              <a:t>)*(m</a:t>
            </a:r>
            <a:r>
              <a:rPr lang="en-US" altLang="en-US" sz="2400" i="1" baseline="-25000">
                <a:cs typeface="Arial" panose="020B0604020202020204" pitchFamily="34" charset="0"/>
              </a:rPr>
              <a:t>1</a:t>
            </a:r>
            <a:r>
              <a:rPr lang="en-US" altLang="en-US" sz="2400" i="1">
                <a:cs typeface="Arial" panose="020B0604020202020204" pitchFamily="34" charset="0"/>
              </a:rPr>
              <a:t>*m</a:t>
            </a:r>
            <a:r>
              <a:rPr lang="en-US" altLang="en-US" sz="2400" i="1" baseline="-25000">
                <a:cs typeface="Arial" panose="020B0604020202020204" pitchFamily="34" charset="0"/>
              </a:rPr>
              <a:t>2</a:t>
            </a:r>
            <a:r>
              <a:rPr lang="en-US" altLang="en-US" sz="2400" i="1">
                <a:cs typeface="Arial" panose="020B0604020202020204" pitchFamily="34" charset="0"/>
              </a:rPr>
              <a:t>/r</a:t>
            </a:r>
            <a:r>
              <a:rPr lang="en-US" altLang="en-US" sz="2400" i="1" baseline="-25000">
                <a:cs typeface="Arial" panose="020B0604020202020204" pitchFamily="34" charset="0"/>
              </a:rPr>
              <a:t>4</a:t>
            </a:r>
            <a:r>
              <a:rPr lang="en-US" altLang="en-US" sz="2400" i="1">
                <a:cs typeface="Arial" panose="020B0604020202020204" pitchFamily="34" charset="0"/>
              </a:rPr>
              <a:t>)</a:t>
            </a:r>
            <a:r>
              <a:rPr lang="en-US" altLang="en-US" sz="2400">
                <a:cs typeface="Arial" panose="020B0604020202020204" pitchFamily="34" charset="0"/>
              </a:rPr>
              <a:t> dle Gilbertova </a:t>
            </a:r>
            <a:r>
              <a:rPr lang="cs-CZ" altLang="en-US" sz="2400">
                <a:cs typeface="Arial" panose="020B0604020202020204" pitchFamily="34" charset="0"/>
              </a:rPr>
              <a:t>i</a:t>
            </a:r>
            <a:r>
              <a:rPr lang="en-US" altLang="en-US" sz="2400">
                <a:cs typeface="Arial" panose="020B0604020202020204" pitchFamily="34" charset="0"/>
              </a:rPr>
              <a:t> Amp</a:t>
            </a:r>
            <a:r>
              <a:rPr lang="cs-CZ" altLang="en-US" sz="2400">
                <a:cs typeface="Arial" panose="020B0604020202020204" pitchFamily="34" charset="0"/>
              </a:rPr>
              <a:t>é</a:t>
            </a:r>
            <a:r>
              <a:rPr lang="en-US" altLang="en-US" sz="2400">
                <a:cs typeface="Arial" panose="020B0604020202020204" pitchFamily="34" charset="0"/>
              </a:rPr>
              <a:t>rov</a:t>
            </a:r>
            <a:r>
              <a:rPr lang="cs-CZ" altLang="en-US" sz="2400">
                <a:cs typeface="Arial" panose="020B0604020202020204" pitchFamily="34" charset="0"/>
              </a:rPr>
              <a:t>a modelu. Pro </a:t>
            </a:r>
            <a:r>
              <a:rPr lang="cs-CZ" altLang="en-US" sz="2400" i="1">
                <a:cs typeface="Arial" panose="020B0604020202020204" pitchFamily="34" charset="0"/>
              </a:rPr>
              <a:t>r</a:t>
            </a:r>
            <a:r>
              <a:rPr lang="cs-CZ" altLang="en-US" sz="2400">
                <a:cs typeface="Arial" panose="020B0604020202020204" pitchFamily="34" charset="0"/>
              </a:rPr>
              <a:t> = 3 m a sílu </a:t>
            </a:r>
            <a:r>
              <a:rPr lang="cs-CZ" altLang="en-US" sz="2400" i="1">
                <a:cs typeface="Arial" panose="020B0604020202020204" pitchFamily="34" charset="0"/>
              </a:rPr>
              <a:t>F</a:t>
            </a:r>
            <a:r>
              <a:rPr lang="cs-CZ" altLang="en-US" sz="2400">
                <a:cs typeface="Arial" panose="020B0604020202020204" pitchFamily="34" charset="0"/>
              </a:rPr>
              <a:t> = 1 N mag. moment </a:t>
            </a:r>
            <a:r>
              <a:rPr lang="cs-CZ" altLang="en-US" sz="2400" i="1">
                <a:cs typeface="Arial" panose="020B0604020202020204" pitchFamily="34" charset="0"/>
              </a:rPr>
              <a:t>m</a:t>
            </a:r>
            <a:r>
              <a:rPr lang="cs-CZ" altLang="en-US" sz="2400" baseline="-25000">
                <a:cs typeface="Arial" panose="020B0604020202020204" pitchFamily="34" charset="0"/>
              </a:rPr>
              <a:t>1 </a:t>
            </a:r>
            <a:r>
              <a:rPr lang="cs-CZ" altLang="en-US" sz="2400">
                <a:cs typeface="Arial" panose="020B0604020202020204" pitchFamily="34" charset="0"/>
              </a:rPr>
              <a:t>= </a:t>
            </a:r>
            <a:r>
              <a:rPr lang="cs-CZ" altLang="en-US" sz="2400" i="1">
                <a:cs typeface="Arial" panose="020B0604020202020204" pitchFamily="34" charset="0"/>
              </a:rPr>
              <a:t>m</a:t>
            </a:r>
            <a:r>
              <a:rPr lang="cs-CZ" altLang="en-US" sz="2400" baseline="-25000">
                <a:cs typeface="Arial" panose="020B0604020202020204" pitchFamily="34" charset="0"/>
              </a:rPr>
              <a:t>2</a:t>
            </a:r>
            <a:r>
              <a:rPr lang="cs-CZ" altLang="en-US" sz="2400">
                <a:cs typeface="Arial" panose="020B0604020202020204" pitchFamily="34" charset="0"/>
              </a:rPr>
              <a:t> ≈ 10</a:t>
            </a:r>
            <a:r>
              <a:rPr lang="en-US" altLang="en-US" sz="2400" baseline="30000">
                <a:cs typeface="Arial" panose="020B0604020202020204" pitchFamily="34" charset="0"/>
              </a:rPr>
              <a:t>4</a:t>
            </a:r>
            <a:r>
              <a:rPr lang="en-US" altLang="en-US" sz="2400">
                <a:cs typeface="Arial" panose="020B0604020202020204" pitchFamily="34" charset="0"/>
              </a:rPr>
              <a:t> Am</a:t>
            </a:r>
            <a:r>
              <a:rPr lang="en-US" altLang="en-US" sz="2400" baseline="30000">
                <a:cs typeface="Arial" panose="020B0604020202020204" pitchFamily="34" charset="0"/>
              </a:rPr>
              <a:t>2</a:t>
            </a:r>
            <a:r>
              <a:rPr lang="cs-CZ" altLang="en-US" sz="2400">
                <a:cs typeface="Arial" panose="020B0604020202020204" pitchFamily="34" charset="0"/>
              </a:rPr>
              <a:t>.</a:t>
            </a:r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Plat</a:t>
            </a:r>
            <a:r>
              <a:rPr lang="cs-CZ" altLang="en-US" sz="2400">
                <a:cs typeface="Arial" panose="020B0604020202020204" pitchFamily="34" charset="0"/>
              </a:rPr>
              <a:t>í </a:t>
            </a:r>
            <a:r>
              <a:rPr lang="en-US" altLang="en-US" sz="2400" i="1">
                <a:cs typeface="Arial" panose="020B0604020202020204" pitchFamily="34" charset="0"/>
              </a:rPr>
              <a:t>m =</a:t>
            </a:r>
            <a:r>
              <a:rPr lang="cs-CZ" altLang="en-US" sz="2400" i="1">
                <a:cs typeface="Arial" panose="020B0604020202020204" pitchFamily="34" charset="0"/>
              </a:rPr>
              <a:t> </a:t>
            </a:r>
            <a:r>
              <a:rPr lang="en-US" altLang="en-US" sz="2400" i="1">
                <a:cs typeface="Arial" panose="020B0604020202020204" pitchFamily="34" charset="0"/>
              </a:rPr>
              <a:t>(</a:t>
            </a:r>
            <a:r>
              <a:rPr lang="cs-CZ" altLang="en-US" sz="2400" i="1">
                <a:cs typeface="Arial" panose="020B0604020202020204" pitchFamily="34" charset="0"/>
              </a:rPr>
              <a:t>B</a:t>
            </a:r>
            <a:r>
              <a:rPr lang="en-US" altLang="en-US" sz="2400" i="1">
                <a:cs typeface="Arial" panose="020B0604020202020204" pitchFamily="34" charset="0"/>
              </a:rPr>
              <a:t>*V)/</a:t>
            </a:r>
            <a:r>
              <a:rPr lang="el-GR" altLang="en-US" sz="2400" i="1">
                <a:cs typeface="Arial" panose="020B0604020202020204" pitchFamily="34" charset="0"/>
              </a:rPr>
              <a:t>μ</a:t>
            </a:r>
            <a:r>
              <a:rPr lang="en-US" altLang="en-US" sz="2400" i="1" baseline="-25000">
                <a:cs typeface="Arial" panose="020B0604020202020204" pitchFamily="34" charset="0"/>
              </a:rPr>
              <a:t>0</a:t>
            </a:r>
            <a:r>
              <a:rPr lang="en-US" altLang="en-US" sz="2400" baseline="-25000">
                <a:cs typeface="Arial" panose="020B0604020202020204" pitchFamily="34" charset="0"/>
              </a:rPr>
              <a:t>, </a:t>
            </a:r>
            <a:r>
              <a:rPr lang="en-US" altLang="en-US" sz="2400">
                <a:cs typeface="Arial" panose="020B0604020202020204" pitchFamily="34" charset="0"/>
              </a:rPr>
              <a:t>pro objem </a:t>
            </a:r>
            <a:r>
              <a:rPr lang="en-US" altLang="en-US" sz="2400" i="1">
                <a:cs typeface="Arial" panose="020B0604020202020204" pitchFamily="34" charset="0"/>
              </a:rPr>
              <a:t>V</a:t>
            </a:r>
            <a:r>
              <a:rPr lang="en-US" altLang="en-US" sz="2400">
                <a:cs typeface="Arial" panose="020B0604020202020204" pitchFamily="34" charset="0"/>
              </a:rPr>
              <a:t> = </a:t>
            </a:r>
            <a:r>
              <a:rPr lang="cs-CZ" altLang="en-US" sz="2400">
                <a:cs typeface="Arial" panose="020B0604020202020204" pitchFamily="34" charset="0"/>
              </a:rPr>
              <a:t>100 cm</a:t>
            </a:r>
            <a:r>
              <a:rPr lang="cs-CZ" altLang="en-US" sz="2400" baseline="30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 m</a:t>
            </a:r>
            <a:r>
              <a:rPr lang="cs-CZ" altLang="en-US" sz="2400">
                <a:cs typeface="Arial" panose="020B0604020202020204" pitchFamily="34" charset="0"/>
              </a:rPr>
              <a:t>á</a:t>
            </a:r>
            <a:r>
              <a:rPr lang="en-US" altLang="en-US" sz="2400">
                <a:cs typeface="Arial" panose="020B0604020202020204" pitchFamily="34" charset="0"/>
              </a:rPr>
              <a:t>me </a:t>
            </a:r>
            <a:r>
              <a:rPr lang="cs-CZ" altLang="en-US" sz="2400" i="1">
                <a:cs typeface="Arial" panose="020B0604020202020204" pitchFamily="34" charset="0"/>
              </a:rPr>
              <a:t>B</a:t>
            </a:r>
            <a:r>
              <a:rPr lang="cs-CZ" altLang="en-US" sz="2400">
                <a:cs typeface="Arial" panose="020B0604020202020204" pitchFamily="34" charset="0"/>
              </a:rPr>
              <a:t> ≈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cs-CZ" altLang="en-US" sz="2400">
                <a:cs typeface="Arial" panose="020B0604020202020204" pitchFamily="34" charset="0"/>
              </a:rPr>
              <a:t>130 T. </a:t>
            </a:r>
          </a:p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Remanentní indukce pro Nd magnet: 1 – 1,3 T, nejsilnější pole vůbec (elektromag.): 1 200 T.   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cs-CZ" altLang="en-US" sz="2400"/>
              <a:t> </a:t>
            </a:r>
            <a:endParaRPr lang="en-US" altLang="en-US" sz="240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B29F1E2-9A1C-4504-9F0C-3FC0B53847A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TATÍNEK VÁM VYHLÁSÍ VÁLKU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1F7AC9EC-C16F-4910-99AC-49B5202E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557338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FC7D179-05D8-43FC-A7A6-ACEA37FD1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867400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I pro  mag. moment magnetovce </a:t>
            </a:r>
            <a:r>
              <a:rPr lang="cs-CZ" altLang="en-US" sz="2400" i="1"/>
              <a:t>m</a:t>
            </a:r>
            <a:r>
              <a:rPr lang="cs-CZ" altLang="en-US" sz="2400" i="1" baseline="-25000"/>
              <a:t>1</a:t>
            </a:r>
            <a:r>
              <a:rPr lang="cs-CZ" altLang="en-US" sz="2400"/>
              <a:t> = 10</a:t>
            </a:r>
            <a:r>
              <a:rPr lang="cs-CZ" altLang="en-US" sz="2400" baseline="30000"/>
              <a:t>4 </a:t>
            </a:r>
            <a:r>
              <a:rPr lang="cs-CZ" altLang="en-US" sz="2400"/>
              <a:t>Am</a:t>
            </a:r>
            <a:r>
              <a:rPr lang="cs-CZ" altLang="en-US" sz="2400" baseline="30000"/>
              <a:t>2</a:t>
            </a:r>
            <a:r>
              <a:rPr lang="cs-CZ" altLang="en-US" sz="2400"/>
              <a:t> je max. mag. indukce ve vzdálenosti </a:t>
            </a:r>
            <a:r>
              <a:rPr lang="cs-CZ" altLang="en-US" sz="2400" i="1"/>
              <a:t>r</a:t>
            </a:r>
            <a:r>
              <a:rPr lang="cs-CZ" altLang="en-US" sz="2400"/>
              <a:t> = 3 m: </a:t>
            </a:r>
            <a:r>
              <a:rPr lang="cs-CZ" altLang="en-US" sz="2400" i="1"/>
              <a:t>B</a:t>
            </a:r>
            <a:r>
              <a:rPr lang="cs-CZ" altLang="en-US" sz="2400"/>
              <a:t> = (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  <a:r>
              <a:rPr lang="en-US" altLang="en-US" sz="2400" baseline="-25000">
                <a:cs typeface="Arial" panose="020B0604020202020204" pitchFamily="34" charset="0"/>
              </a:rPr>
              <a:t>0</a:t>
            </a:r>
            <a:r>
              <a:rPr lang="en-US" altLang="en-US" sz="2400"/>
              <a:t>/4</a:t>
            </a:r>
            <a:r>
              <a:rPr lang="el-GR" altLang="en-US" sz="2400">
                <a:cs typeface="Arial" panose="020B0604020202020204" pitchFamily="34" charset="0"/>
              </a:rPr>
              <a:t>π</a:t>
            </a:r>
            <a:r>
              <a:rPr lang="cs-CZ" altLang="en-US" sz="2400">
                <a:cs typeface="Arial" panose="020B0604020202020204" pitchFamily="34" charset="0"/>
              </a:rPr>
              <a:t>)</a:t>
            </a:r>
            <a:r>
              <a:rPr lang="en-US" altLang="en-US" sz="2400">
                <a:cs typeface="Arial" panose="020B0604020202020204" pitchFamily="34" charset="0"/>
              </a:rPr>
              <a:t>*(2*m</a:t>
            </a:r>
            <a:r>
              <a:rPr lang="en-US" altLang="en-US" sz="2400" baseline="-25000">
                <a:cs typeface="Arial" panose="020B0604020202020204" pitchFamily="34" charset="0"/>
              </a:rPr>
              <a:t>1</a:t>
            </a:r>
            <a:r>
              <a:rPr lang="en-US" altLang="en-US" sz="2400">
                <a:cs typeface="Arial" panose="020B0604020202020204" pitchFamily="34" charset="0"/>
              </a:rPr>
              <a:t>/r</a:t>
            </a:r>
            <a:r>
              <a:rPr lang="en-US" altLang="en-US" sz="2400" baseline="30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  <a:r>
              <a:rPr lang="cs-CZ" altLang="en-US" sz="2400"/>
              <a:t> </a:t>
            </a:r>
            <a:r>
              <a:rPr lang="cs-CZ" altLang="en-US" sz="2400">
                <a:cs typeface="Arial" panose="020B0604020202020204" pitchFamily="34" charset="0"/>
              </a:rPr>
              <a:t>≈</a:t>
            </a:r>
            <a:r>
              <a:rPr lang="en-US" altLang="en-US" sz="2400">
                <a:cs typeface="Arial" panose="020B0604020202020204" pitchFamily="34" charset="0"/>
              </a:rPr>
              <a:t> 70 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  <a:r>
              <a:rPr lang="en-US" altLang="en-US" sz="2400">
                <a:cs typeface="Arial" panose="020B0604020202020204" pitchFamily="34" charset="0"/>
              </a:rPr>
              <a:t>T. To je </a:t>
            </a:r>
            <a:r>
              <a:rPr lang="cs-CZ" altLang="en-US" sz="2400">
                <a:cs typeface="Arial" panose="020B0604020202020204" pitchFamily="34" charset="0"/>
              </a:rPr>
              <a:t>řá</a:t>
            </a:r>
            <a:r>
              <a:rPr lang="en-US" altLang="en-US" sz="2400">
                <a:cs typeface="Arial" panose="020B0604020202020204" pitchFamily="34" charset="0"/>
              </a:rPr>
              <a:t>dov</a:t>
            </a:r>
            <a:r>
              <a:rPr lang="cs-CZ" altLang="en-US" sz="2400">
                <a:cs typeface="Arial" panose="020B0604020202020204" pitchFamily="34" charset="0"/>
              </a:rPr>
              <a:t>ě srovnatelné s mag. polem Země.</a:t>
            </a:r>
            <a:r>
              <a:rPr lang="cs-CZ" altLang="en-US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cs-CZ" altLang="en-US" sz="2400">
                <a:cs typeface="Arial" panose="020B0604020202020204" pitchFamily="34" charset="0"/>
              </a:rPr>
              <a:t>Všechny uvedené úvahy neberou v potaz vektorovou povahu mag. momentů, indukce apod.</a:t>
            </a:r>
            <a:r>
              <a:rPr lang="cs-CZ" altLang="en-US">
                <a:cs typeface="Arial" panose="020B0604020202020204" pitchFamily="34" charset="0"/>
              </a:rPr>
              <a:t>   </a:t>
            </a:r>
          </a:p>
          <a:p>
            <a:pPr eaLnBrk="1" hangingPunct="1"/>
            <a:endParaRPr lang="en-US" alt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20E8DB0-64A2-4544-A38E-09EE93E342D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TATÍNEK VÁM VYHLÁSÍ VÁLKU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C93D7E3-5628-4EA6-B3CF-C1F47F07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952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C09CE1-F1B4-401E-9F43-BB3AD21D2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427538" cy="3167062"/>
          </a:xfrm>
        </p:spPr>
        <p:txBody>
          <a:bodyPr/>
          <a:lstStyle/>
          <a:p>
            <a:pPr eaLnBrk="1" hangingPunct="1"/>
            <a:r>
              <a:rPr lang="cs-CZ" altLang="en-US" sz="2400"/>
              <a:t>Máchalova babička neklesá ani po odstranění závaží…</a:t>
            </a:r>
          </a:p>
          <a:p>
            <a:pPr eaLnBrk="1" hangingPunct="1"/>
            <a:r>
              <a:rPr lang="cs-CZ" altLang="en-US" sz="2400"/>
              <a:t>Vážení duší (</a:t>
            </a:r>
            <a:r>
              <a:rPr lang="cs-CZ" altLang="en-US" sz="2400" i="1"/>
              <a:t>psychostasia</a:t>
            </a:r>
            <a:r>
              <a:rPr lang="cs-CZ" altLang="en-US" sz="2400"/>
              <a:t>-Aischylos) již ve starém Egyptě, srovnáváno s pírkem bohyně Maat, Velká požíračka.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/>
              <a:t> </a:t>
            </a:r>
            <a:endParaRPr lang="en-US" altLang="en-US" sz="24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7BF1567-6AF8-4187-B7D7-BD3739B30D4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	PEKELNÁ VÁHA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5996192E-112B-4A11-94C1-7DD0429F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8893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92FAA650-CFAA-4DE2-AFF0-9C5F6DB0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437063"/>
            <a:ext cx="38163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6F0D79B7-62D5-43D1-BBC6-81A6AA45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270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>
            <a:extLst>
              <a:ext uri="{FF2B5EF4-FFF2-40B4-BE49-F238E27FC236}">
                <a16:creationId xmlns:a16="http://schemas.microsoft.com/office/drawing/2014/main" id="{D05C9E36-1270-425C-92CC-E59ABED1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26654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5F008D8-029E-4E78-86B6-A2D82A323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427538" cy="3167062"/>
          </a:xfrm>
        </p:spPr>
        <p:txBody>
          <a:bodyPr/>
          <a:lstStyle/>
          <a:p>
            <a:pPr eaLnBrk="1" hangingPunct="1"/>
            <a:r>
              <a:rPr lang="cs-CZ" altLang="en-US" sz="2400"/>
              <a:t>„Vědecký“ pokus o stanovení hmotnosti duše  - MacDougall, 1907.</a:t>
            </a:r>
          </a:p>
          <a:p>
            <a:pPr eaLnBrk="1" hangingPunct="1"/>
            <a:r>
              <a:rPr lang="cs-CZ" altLang="en-US" sz="2400"/>
              <a:t>6 umírajících pacientů na váhu, závěr: hmotnost duše je 21 gramů (jeden z pacientů). </a:t>
            </a:r>
          </a:p>
          <a:p>
            <a:pPr eaLnBrk="1" hangingPunct="1"/>
            <a:r>
              <a:rPr lang="cs-CZ" altLang="en-US" sz="2400"/>
              <a:t>Experiment se psy – negativní závěr (ok, psi duši nemají…). </a:t>
            </a:r>
          </a:p>
          <a:p>
            <a:pPr eaLnBrk="1" hangingPunct="1"/>
            <a:r>
              <a:rPr lang="cs-CZ" altLang="en-US" sz="2400"/>
              <a:t>Rozporováno jako nesmysl.    </a:t>
            </a:r>
            <a:endParaRPr lang="en-US" altLang="en-US" sz="240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1AFAD7D-F192-4B62-A24C-2923A7DAA2C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	PEKELNÁ VÁHA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DF320844-334E-4E42-BB5E-973AE9B8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1819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22B09CA3-9BFB-4333-954B-A05599B7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19351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3DD3C0D-FF06-4031-B555-A53F31115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924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/>
              <a:t>Děkuji za pozornost</a:t>
            </a:r>
            <a:r>
              <a:rPr lang="en-US" altLang="en-US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EC8F0778-9031-488B-A45B-878B62F5E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824412" cy="3886200"/>
          </a:xfrm>
        </p:spPr>
        <p:txBody>
          <a:bodyPr/>
          <a:lstStyle/>
          <a:p>
            <a:pPr eaLnBrk="1" hangingPunct="1"/>
            <a:r>
              <a:rPr lang="cs-CZ" altLang="en-US" sz="2400"/>
              <a:t>Jaká byla maximální délka nosu? </a:t>
            </a:r>
            <a:endParaRPr lang="en-US" altLang="en-US" sz="2400"/>
          </a:p>
          <a:p>
            <a:pPr eaLnBrk="1" hangingPunct="1"/>
            <a:r>
              <a:rPr lang="cs-CZ" altLang="en-US" sz="2400"/>
              <a:t>78. minuta filmu mapka </a:t>
            </a:r>
            <a:r>
              <a:rPr lang="cs-CZ" altLang="en-US" sz="2400">
                <a:sym typeface="Symbol" panose="05050102010706020507" pitchFamily="18" charset="2"/>
              </a:rPr>
              <a:t> nos začíná v Černé Hoře a postupuje po trase Cetinje-Sarajevo-Bělehrad-Budapešť-Vídeň-Praha, končí někde v Německu.</a:t>
            </a: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I podle knihy Fr. Štístka se film odehrává v ČH, předlohou kníže Nikola I. </a:t>
            </a: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Do Prahy cca 1200 km, celkem odhadem 1500 km.    </a:t>
            </a:r>
            <a:r>
              <a:rPr lang="cs-CZ" altLang="en-US">
                <a:sym typeface="Symbol" panose="05050102010706020507" pitchFamily="18" charset="2"/>
              </a:rPr>
              <a:t> </a:t>
            </a:r>
            <a:r>
              <a:rPr lang="cs-CZ" altLang="en-US" sz="24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aseline="-250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FD3D25C0-E3AD-4CDE-8284-471F14E088C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DÉLKA NOSU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53627D84-FD8F-4078-B803-AF33F8E9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6385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>
            <a:extLst>
              <a:ext uri="{FF2B5EF4-FFF2-40B4-BE49-F238E27FC236}">
                <a16:creationId xmlns:a16="http://schemas.microsoft.com/office/drawing/2014/main" id="{D64E1B75-7174-474B-A5E0-290BEC58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60045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C376B4-8A6E-482D-8AEF-945AD6D89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824412" cy="3886200"/>
          </a:xfrm>
        </p:spPr>
        <p:txBody>
          <a:bodyPr/>
          <a:lstStyle/>
          <a:p>
            <a:pPr eaLnBrk="1" hangingPunct="1"/>
            <a:r>
              <a:rPr lang="cs-CZ" altLang="en-US" sz="2400"/>
              <a:t>Nos rostl rychlostí cca 0,5 m</a:t>
            </a:r>
            <a:r>
              <a:rPr lang="en-US" altLang="en-US" sz="2400"/>
              <a:t>/</a:t>
            </a:r>
            <a:r>
              <a:rPr lang="cs-CZ" altLang="en-US" sz="2400"/>
              <a:t>s          </a:t>
            </a:r>
            <a:r>
              <a:rPr lang="cs-CZ" altLang="en-US" sz="2400">
                <a:sym typeface="Symbol" panose="05050102010706020507" pitchFamily="18" charset="2"/>
              </a:rPr>
              <a:t> t = l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cs-CZ" altLang="en-US" sz="2400">
                <a:sym typeface="Symbol" panose="05050102010706020507" pitchFamily="18" charset="2"/>
              </a:rPr>
              <a:t>v = 3 000 000 s  35 d.</a:t>
            </a:r>
          </a:p>
          <a:p>
            <a:pPr eaLnBrk="1" hangingPunct="1"/>
            <a:r>
              <a:rPr lang="cs-CZ" altLang="en-US" sz="2400"/>
              <a:t>Celník používá nos jako telefon </a:t>
            </a:r>
            <a:r>
              <a:rPr lang="cs-CZ" altLang="en-US" sz="2400">
                <a:sym typeface="Symbol" panose="05050102010706020507" pitchFamily="18" charset="2"/>
              </a:rPr>
              <a:t> jak dlouho bude trvat přenos zvuku na hrad? </a:t>
            </a: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Nos překročil hranice ČH asi u obce Mr</a:t>
            </a:r>
            <a:r>
              <a:rPr lang="en-US" altLang="en-US" sz="2400">
                <a:sym typeface="Symbol" panose="05050102010706020507" pitchFamily="18" charset="2"/>
              </a:rPr>
              <a:t>a</a:t>
            </a:r>
            <a:r>
              <a:rPr lang="cs-CZ" altLang="en-US" sz="2400">
                <a:sym typeface="Symbol" panose="05050102010706020507" pitchFamily="18" charset="2"/>
              </a:rPr>
              <a:t>tinje po silnici E762 směrem na Sarajevo  vzdálenost zhruba 150 km. </a:t>
            </a: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 Rychlost zvuku 340 m</a:t>
            </a:r>
            <a:r>
              <a:rPr lang="en-US" altLang="en-US" sz="2400">
                <a:sym typeface="Symbol" panose="05050102010706020507" pitchFamily="18" charset="2"/>
              </a:rPr>
              <a:t>/s  t = s/v = 7,5 min  komunikace nic moc </a:t>
            </a:r>
            <a:r>
              <a:rPr lang="en-US" altLang="en-US" sz="2400">
                <a:sym typeface="Wingdings" panose="05000000000000000000" pitchFamily="2" charset="2"/>
              </a:rPr>
              <a:t></a:t>
            </a:r>
            <a:endParaRPr lang="en-US" altLang="en-US" sz="2400" baseline="-2500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A914683-3437-43D3-B5CE-3B0ACD3F137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NOS JAKO TELEFON</a:t>
            </a: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749C5E7B-C68D-4E23-BEA4-001F9F63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02418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595DB323-8939-4D1A-8B5B-8DF91BC5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29162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D270985-AE77-4804-A3AE-64F38A60E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4824412" cy="5516562"/>
          </a:xfrm>
        </p:spPr>
        <p:txBody>
          <a:bodyPr/>
          <a:lstStyle/>
          <a:p>
            <a:pPr eaLnBrk="1" hangingPunct="1"/>
            <a:r>
              <a:rPr lang="en-US" altLang="en-US" sz="2400"/>
              <a:t>Jakou hmotnost by mohl m</a:t>
            </a:r>
            <a:r>
              <a:rPr lang="cs-CZ" altLang="en-US" sz="2400"/>
              <a:t>í</a:t>
            </a:r>
            <a:r>
              <a:rPr lang="en-US" altLang="en-US" sz="2400"/>
              <a:t>t takto dlouh</a:t>
            </a:r>
            <a:r>
              <a:rPr lang="cs-CZ" altLang="en-US" sz="2400"/>
              <a:t>ý</a:t>
            </a:r>
            <a:r>
              <a:rPr lang="en-US" altLang="en-US" sz="2400"/>
              <a:t> nos</a:t>
            </a:r>
            <a:r>
              <a:rPr lang="cs-CZ" altLang="en-US" sz="2400"/>
              <a:t>? </a:t>
            </a:r>
          </a:p>
          <a:p>
            <a:pPr eaLnBrk="1" hangingPunct="1"/>
            <a:r>
              <a:rPr lang="cs-CZ" altLang="en-US" sz="2400"/>
              <a:t>Pokládejme jej za dutý válec o vnitřním průměru d</a:t>
            </a:r>
            <a:r>
              <a:rPr lang="cs-CZ" altLang="en-US" sz="2400" baseline="-25000"/>
              <a:t>1</a:t>
            </a:r>
            <a:r>
              <a:rPr lang="en-US" altLang="en-US" sz="2400"/>
              <a:t> = 4 cm a </a:t>
            </a:r>
            <a:r>
              <a:rPr lang="cs-CZ" altLang="en-US" sz="2400"/>
              <a:t>vnějším d</a:t>
            </a:r>
            <a:r>
              <a:rPr lang="cs-CZ" altLang="en-US" sz="2400" baseline="-25000"/>
              <a:t>2</a:t>
            </a:r>
            <a:r>
              <a:rPr lang="en-US" altLang="en-US" sz="2400" baseline="-25000"/>
              <a:t> </a:t>
            </a:r>
            <a:r>
              <a:rPr lang="en-US" altLang="en-US" sz="2400"/>
              <a:t>= </a:t>
            </a:r>
            <a:r>
              <a:rPr lang="cs-CZ" altLang="en-US" sz="2400"/>
              <a:t>5</a:t>
            </a:r>
            <a:r>
              <a:rPr lang="en-US" altLang="en-US" sz="2400"/>
              <a:t> cm </a:t>
            </a:r>
            <a:r>
              <a:rPr lang="cs-CZ" altLang="en-US" sz="2400">
                <a:sym typeface="Symbol" panose="05050102010706020507" pitchFamily="18" charset="2"/>
              </a:rPr>
              <a:t> </a:t>
            </a:r>
          </a:p>
          <a:p>
            <a:pPr eaLnBrk="1" hangingPunct="1"/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>
                <a:sym typeface="Symbol" panose="05050102010706020507" pitchFamily="18" charset="2"/>
              </a:rPr>
              <a:t>Hustotu nosní tkáně odhadneme poté na 900 kg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cs-CZ" altLang="en-US" sz="2400">
                <a:sym typeface="Symbol" panose="05050102010706020507" pitchFamily="18" charset="2"/>
              </a:rPr>
              <a:t>m</a:t>
            </a:r>
            <a:r>
              <a:rPr lang="en-US" altLang="en-US" sz="2400" baseline="30000">
                <a:sym typeface="Symbol" panose="05050102010706020507" pitchFamily="18" charset="2"/>
              </a:rPr>
              <a:t>3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Hmotnost pak je m = V*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altLang="en-US" sz="2400">
                <a:sym typeface="Symbol" panose="05050102010706020507" pitchFamily="18" charset="2"/>
              </a:rPr>
              <a:t> = 954 tun</a:t>
            </a:r>
            <a:r>
              <a:rPr lang="cs-CZ" altLang="en-US" sz="2400">
                <a:sym typeface="Symbol" panose="05050102010706020507" pitchFamily="18" charset="2"/>
              </a:rPr>
              <a:t>.</a:t>
            </a:r>
            <a:endParaRPr lang="en-US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Kde se takov</a:t>
            </a:r>
            <a:r>
              <a:rPr lang="cs-CZ" altLang="en-US" sz="2400">
                <a:sym typeface="Symbol" panose="05050102010706020507" pitchFamily="18" charset="2"/>
              </a:rPr>
              <a:t>á hmotnost mohla vzít a jak mohla zase zmizet? 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endParaRPr lang="cs-CZ" altLang="en-US" sz="2400">
              <a:sym typeface="Symbol" panose="05050102010706020507" pitchFamily="18" charset="2"/>
            </a:endParaRPr>
          </a:p>
          <a:p>
            <a:pPr eaLnBrk="1" hangingPunct="1"/>
            <a:endParaRPr lang="cs-CZ" altLang="en-US" sz="2400">
              <a:sym typeface="Symbol" panose="05050102010706020507" pitchFamily="18" charset="2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358A318-B536-43C4-878C-AA5F74EB6BB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en-US" altLang="en-US" sz="3200" b="1">
                <a:solidFill>
                  <a:schemeClr val="bg2"/>
                </a:solidFill>
              </a:rPr>
              <a:t>HMOTNOST </a:t>
            </a:r>
            <a:r>
              <a:rPr lang="cs-CZ" altLang="en-US" sz="3200" b="1">
                <a:solidFill>
                  <a:schemeClr val="bg2"/>
                </a:solidFill>
              </a:rPr>
              <a:t>NOS</a:t>
            </a:r>
            <a:r>
              <a:rPr lang="en-US" altLang="en-US" sz="3200" b="1">
                <a:solidFill>
                  <a:schemeClr val="bg2"/>
                </a:solidFill>
              </a:rPr>
              <a:t>U</a:t>
            </a:r>
            <a:endParaRPr lang="cs-CZ" altLang="en-US" sz="3200" b="1">
              <a:solidFill>
                <a:schemeClr val="bg2"/>
              </a:solidFill>
            </a:endParaRP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8AC9527A-3043-478B-BBBB-F1761A80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105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CF1D017B-C46E-438A-A99C-60D9197C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60045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F9F75AA3-24C4-42A5-A37F-4A0CE1E3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384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F44F532-576F-482B-99FC-7452953F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040312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V Praze se nos na chvíli potopí do Vltavy a princezna vyplivne vodu. Jak dlouho by to trvalo?   </a:t>
            </a:r>
          </a:p>
          <a:p>
            <a:pPr eaLnBrk="1" hangingPunct="1"/>
            <a:r>
              <a:rPr lang="cs-CZ" altLang="en-US" sz="2400"/>
              <a:t>Správná odpověď – nekonečně dlouho, protože i v případě vakua v nose by voda nepřekonala větší výšku než h=p</a:t>
            </a:r>
            <a:r>
              <a:rPr lang="cs-CZ" altLang="en-US" sz="2400" baseline="-25000"/>
              <a:t>a</a:t>
            </a:r>
            <a:r>
              <a:rPr lang="en-US" altLang="en-US" sz="2400"/>
              <a:t>/(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*g) = 10 m (Torr. vztah)</a:t>
            </a:r>
          </a:p>
          <a:p>
            <a:pPr eaLnBrk="1" hangingPunct="1"/>
            <a:r>
              <a:rPr lang="en-US" altLang="en-US" sz="2400"/>
              <a:t>Bez p</a:t>
            </a:r>
            <a:r>
              <a:rPr lang="cs-CZ" altLang="en-US" sz="2400"/>
              <a:t>řevýšení – Bernoulliho rovnice: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>
                <a:sym typeface="Symbol" panose="05050102010706020507" pitchFamily="18" charset="2"/>
              </a:rPr>
              <a:t> t = l</a:t>
            </a:r>
            <a:r>
              <a:rPr lang="en-US" altLang="en-US" sz="2400">
                <a:sym typeface="Symbol" panose="05050102010706020507" pitchFamily="18" charset="2"/>
              </a:rPr>
              <a:t>/v  1 den.  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29F8CDBA-E578-4532-9209-96E572DB62E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NASÁTÍ VODY Z VLTAVY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E3F62C91-63C4-4C9C-95D6-63CB640C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1670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55D96098-E524-42BD-9FB5-3F28C4FC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3527425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BFBCAA16-3930-4291-AF1F-3C84A34D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5400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7C398B4-822D-4BE2-A79D-94BE3F37D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040312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V Německu připíchnou princezně na nos medaili a ta okamžitě vykřikne bolestí. Za jak dlouho by bolest ucítila ve skutečnosti?  </a:t>
            </a:r>
          </a:p>
          <a:p>
            <a:pPr eaLnBrk="1" hangingPunct="1"/>
            <a:r>
              <a:rPr lang="cs-CZ" altLang="en-US" sz="2400"/>
              <a:t>Rychlost šíření vzruchu v sensitivních vláknech nejvýše 50  metrů za sekundu </a:t>
            </a:r>
            <a:r>
              <a:rPr lang="cs-CZ" altLang="en-US" sz="2400">
                <a:sym typeface="Symbol" panose="05050102010706020507" pitchFamily="18" charset="2"/>
              </a:rPr>
              <a:t> trvalo by to t = l</a:t>
            </a:r>
            <a:r>
              <a:rPr lang="en-US" altLang="en-US" sz="2400">
                <a:sym typeface="Symbol" panose="05050102010706020507" pitchFamily="18" charset="2"/>
              </a:rPr>
              <a:t>/v  8 hodin. </a:t>
            </a: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Bolest by ted</a:t>
            </a:r>
            <a:r>
              <a:rPr lang="cs-CZ" altLang="en-US" sz="2400">
                <a:sym typeface="Symbol" panose="05050102010706020507" pitchFamily="18" charset="2"/>
              </a:rPr>
              <a:t>y</a:t>
            </a:r>
            <a:r>
              <a:rPr lang="en-US" altLang="en-US" sz="2400">
                <a:sym typeface="Symbol" panose="05050102010706020507" pitchFamily="18" charset="2"/>
              </a:rPr>
              <a:t> uc</a:t>
            </a:r>
            <a:r>
              <a:rPr lang="cs-CZ" altLang="en-US" sz="2400">
                <a:sym typeface="Symbol" panose="05050102010706020507" pitchFamily="18" charset="2"/>
              </a:rPr>
              <a:t>í</a:t>
            </a:r>
            <a:r>
              <a:rPr lang="en-US" altLang="en-US" sz="2400">
                <a:sym typeface="Symbol" panose="05050102010706020507" pitchFamily="18" charset="2"/>
              </a:rPr>
              <a:t>tila</a:t>
            </a:r>
            <a:r>
              <a:rPr lang="cs-CZ" altLang="en-US" sz="2400">
                <a:sym typeface="Symbol" panose="05050102010706020507" pitchFamily="18" charset="2"/>
              </a:rPr>
              <a:t> až mnoho hodin po připnutí medaile. </a:t>
            </a:r>
            <a:r>
              <a:rPr lang="en-US" altLang="en-US" sz="2400">
                <a:sym typeface="Symbol" panose="05050102010706020507" pitchFamily="18" charset="2"/>
              </a:rPr>
              <a:t>  </a:t>
            </a:r>
            <a:r>
              <a:rPr lang="cs-CZ" altLang="en-US" sz="2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67959BF-8BDE-4F0A-BD8C-CDD7BC43943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ŠÍŘENÍ VZRUCHU NOSEM</a:t>
            </a:r>
          </a:p>
        </p:txBody>
      </p:sp>
      <p:pic>
        <p:nvPicPr>
          <p:cNvPr id="8196" name="Picture 7">
            <a:extLst>
              <a:ext uri="{FF2B5EF4-FFF2-40B4-BE49-F238E27FC236}">
                <a16:creationId xmlns:a16="http://schemas.microsoft.com/office/drawing/2014/main" id="{DBF102E9-7717-4A64-B209-D999C9C3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0861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25A9426-0171-4306-8E20-7CF477065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472112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Při průchodu přes hory princezna chytne rýmu (viry vnikající nosem) – není příliš reálné. Mnohem reálnější podchlazení v důsledku výdaje tepla. Kolik tepla vyzáří nos za sekundu? </a:t>
            </a:r>
          </a:p>
          <a:p>
            <a:pPr eaLnBrk="1" hangingPunct="1"/>
            <a:r>
              <a:rPr lang="cs-CZ" altLang="en-US" sz="2400"/>
              <a:t>Povrchu nosu    </a:t>
            </a:r>
          </a:p>
          <a:p>
            <a:pPr eaLnBrk="1" hangingPunct="1"/>
            <a:r>
              <a:rPr lang="cs-CZ" altLang="en-US" sz="2400"/>
              <a:t>Teplota nosu 35 stupňů Celsia, okolí 5 stupňů Celsia, nos je AČT. Pomocí S-B zákona získáme: </a:t>
            </a:r>
          </a:p>
          <a:p>
            <a:pPr eaLnBrk="1" hangingPunct="1"/>
            <a:endParaRPr lang="cs-CZ" altLang="en-US" sz="2400"/>
          </a:p>
          <a:p>
            <a:pPr eaLnBrk="1" hangingPunct="1"/>
            <a:endParaRPr lang="cs-CZ" altLang="en-US" sz="2400"/>
          </a:p>
          <a:p>
            <a:pPr eaLnBrk="1" hangingPunct="1"/>
            <a:r>
              <a:rPr lang="cs-CZ" altLang="en-US" sz="2400"/>
              <a:t>Obrovská ztráta tepla jen zářením </a:t>
            </a:r>
            <a:r>
              <a:rPr lang="cs-CZ" altLang="en-US" sz="2400">
                <a:sym typeface="Symbol" panose="05050102010706020507" pitchFamily="18" charset="2"/>
              </a:rPr>
              <a:t> podchlazení, omrzliny apod. </a:t>
            </a:r>
            <a:r>
              <a:rPr lang="cs-CZ" altLang="en-US" sz="2400"/>
              <a:t>  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39F7ED2-6454-475D-8704-BBE148818A9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SÁLÁNÍ NOSU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9CE744EA-56B5-4665-9F25-E7C5B2EB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23034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8F065360-2BA5-4618-A61E-E0779592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36734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>
            <a:extLst>
              <a:ext uri="{FF2B5EF4-FFF2-40B4-BE49-F238E27FC236}">
                <a16:creationId xmlns:a16="http://schemas.microsoft.com/office/drawing/2014/main" id="{02917C24-7A55-4428-824E-89D46B43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356393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925AB2F-DB3D-4F4C-88C4-3A975BFAB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472112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Kníže dostane 30 000 dukátů, přinesou dva sluhové v pytli. Je to reálné? </a:t>
            </a:r>
          </a:p>
          <a:p>
            <a:pPr eaLnBrk="1" hangingPunct="1"/>
            <a:r>
              <a:rPr lang="cs-CZ" altLang="en-US" sz="2400"/>
              <a:t>Hmotnost dukátu 3,49 g. 30 000 x 0,00349 </a:t>
            </a:r>
            <a:r>
              <a:rPr lang="cs-CZ" altLang="en-US" sz="2400">
                <a:cs typeface="Arial" panose="020B0604020202020204" pitchFamily="34" charset="0"/>
              </a:rPr>
              <a:t>≈ 105 kg. Jak s objemem?</a:t>
            </a:r>
          </a:p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Ryzost zlata 986</a:t>
            </a:r>
            <a:r>
              <a:rPr lang="en-US" altLang="en-US" sz="2400">
                <a:cs typeface="Arial" panose="020B0604020202020204" pitchFamily="34" charset="0"/>
              </a:rPr>
              <a:t>/1000 (23,6 kar</a:t>
            </a:r>
            <a:r>
              <a:rPr lang="cs-CZ" altLang="en-US" sz="2400">
                <a:cs typeface="Arial" panose="020B0604020202020204" pitchFamily="34" charset="0"/>
              </a:rPr>
              <a:t>átu)</a:t>
            </a:r>
            <a:r>
              <a:rPr lang="en-US" altLang="en-US" sz="2400">
                <a:cs typeface="Arial" panose="020B0604020202020204" pitchFamily="34" charset="0"/>
              </a:rPr>
              <a:t>,</a:t>
            </a:r>
            <a:r>
              <a:rPr lang="cs-CZ" altLang="en-US" sz="2400">
                <a:cs typeface="Arial" panose="020B0604020202020204" pitchFamily="34" charset="0"/>
              </a:rPr>
              <a:t> hustota </a:t>
            </a:r>
            <a:r>
              <a:rPr lang="el-GR" altLang="en-US" sz="2400" i="1">
                <a:cs typeface="Arial" panose="020B0604020202020204" pitchFamily="34" charset="0"/>
              </a:rPr>
              <a:t>ρ</a:t>
            </a:r>
            <a:r>
              <a:rPr lang="cs-CZ" altLang="en-US" sz="2400">
                <a:cs typeface="Arial" panose="020B0604020202020204" pitchFamily="34" charset="0"/>
              </a:rPr>
              <a:t> ≈ 19 g</a:t>
            </a:r>
            <a:r>
              <a:rPr lang="en-US" altLang="en-US" sz="2400">
                <a:cs typeface="Arial" panose="020B0604020202020204" pitchFamily="34" charset="0"/>
              </a:rPr>
              <a:t>/cm</a:t>
            </a:r>
            <a:r>
              <a:rPr lang="en-US" altLang="en-US" sz="2400" baseline="30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.</a:t>
            </a:r>
            <a:r>
              <a:rPr lang="en-US" altLang="en-US" sz="2400" baseline="30000">
                <a:cs typeface="Arial" panose="020B0604020202020204" pitchFamily="34" charset="0"/>
              </a:rPr>
              <a:t> 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cs-CZ" altLang="en-US" sz="2400" i="1">
                <a:cs typeface="Arial" panose="020B0604020202020204" pitchFamily="34" charset="0"/>
              </a:rPr>
              <a:t>V</a:t>
            </a:r>
            <a:r>
              <a:rPr lang="cs-CZ" altLang="en-US" sz="2400" i="1" baseline="-25000">
                <a:cs typeface="Arial" panose="020B0604020202020204" pitchFamily="34" charset="0"/>
              </a:rPr>
              <a:t>1</a:t>
            </a:r>
            <a:r>
              <a:rPr lang="en-US" altLang="en-US" sz="2400" i="1">
                <a:cs typeface="Arial" panose="020B0604020202020204" pitchFamily="34" charset="0"/>
              </a:rPr>
              <a:t> = m/</a:t>
            </a:r>
            <a:r>
              <a:rPr lang="el-GR" altLang="en-US" sz="2400" i="1">
                <a:cs typeface="Arial" panose="020B0604020202020204" pitchFamily="34" charset="0"/>
              </a:rPr>
              <a:t>ρ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cs-CZ" altLang="en-US" sz="2400">
                <a:cs typeface="Arial" panose="020B0604020202020204" pitchFamily="34" charset="0"/>
              </a:rPr>
              <a:t>≈</a:t>
            </a:r>
            <a:r>
              <a:rPr lang="en-US" altLang="en-US" sz="2400">
                <a:cs typeface="Arial" panose="020B0604020202020204" pitchFamily="34" charset="0"/>
              </a:rPr>
              <a:t> 0,18 cm</a:t>
            </a:r>
            <a:r>
              <a:rPr lang="en-US" altLang="en-US" sz="2400" baseline="30000">
                <a:cs typeface="Arial" panose="020B0604020202020204" pitchFamily="34" charset="0"/>
              </a:rPr>
              <a:t>3</a:t>
            </a:r>
            <a:r>
              <a:rPr lang="en-US" altLang="en-US" sz="2400">
                <a:cs typeface="Arial" panose="020B0604020202020204" pitchFamily="34" charset="0"/>
              </a:rPr>
              <a:t> → </a:t>
            </a:r>
            <a:r>
              <a:rPr lang="en-US" altLang="en-US" sz="2400" i="1">
                <a:cs typeface="Arial" panose="020B0604020202020204" pitchFamily="34" charset="0"/>
              </a:rPr>
              <a:t>V</a:t>
            </a:r>
            <a:r>
              <a:rPr lang="en-US" altLang="en-US" sz="2400">
                <a:cs typeface="Arial" panose="020B0604020202020204" pitchFamily="34" charset="0"/>
              </a:rPr>
              <a:t> = 30 000 x 0,18 = 5,4 dm</a:t>
            </a:r>
            <a:r>
              <a:rPr lang="en-US" altLang="en-US" sz="2400" baseline="30000">
                <a:cs typeface="Arial" panose="020B0604020202020204" pitchFamily="34" charset="0"/>
              </a:rPr>
              <a:t>3</a:t>
            </a:r>
            <a:r>
              <a:rPr lang="cs-CZ" altLang="en-US" sz="2400" baseline="-25000">
                <a:cs typeface="Arial" panose="020B0604020202020204" pitchFamily="34" charset="0"/>
              </a:rPr>
              <a:t>.</a:t>
            </a:r>
            <a:r>
              <a:rPr lang="en-US" altLang="en-US" sz="2400">
                <a:cs typeface="Arial" panose="020B0604020202020204" pitchFamily="34" charset="0"/>
              </a:rPr>
              <a:t> I s mezerami t</a:t>
            </a:r>
            <a:r>
              <a:rPr lang="cs-CZ" altLang="en-US" sz="2400">
                <a:cs typeface="Arial" panose="020B0604020202020204" pitchFamily="34" charset="0"/>
              </a:rPr>
              <a:t>ěžko plný pytel…</a:t>
            </a:r>
            <a:endParaRPr lang="cs-CZ" altLang="en-US" sz="240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353C2DC-A3E5-43A3-A455-0BED0EB183B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DUKÁTY PRO PANA KNÍŽETE</a:t>
            </a: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937AFD03-798A-4836-BA5F-00BF7126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279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>
            <a:extLst>
              <a:ext uri="{FF2B5EF4-FFF2-40B4-BE49-F238E27FC236}">
                <a16:creationId xmlns:a16="http://schemas.microsoft.com/office/drawing/2014/main" id="{255313AA-87FA-40E8-9037-6C27C0E8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264025"/>
            <a:ext cx="34559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C31437-BF1C-4455-8599-3CE646613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105275" cy="5516562"/>
          </a:xfrm>
        </p:spPr>
        <p:txBody>
          <a:bodyPr/>
          <a:lstStyle/>
          <a:p>
            <a:pPr eaLnBrk="1" hangingPunct="1"/>
            <a:r>
              <a:rPr lang="cs-CZ" altLang="en-US" sz="2400"/>
              <a:t>Rozměr dukátu – průměr 19,75 mm. Tloušťka udávána jako cca 0,7 - 0,8 mm. Objem přímým výpočtem: </a:t>
            </a:r>
            <a:r>
              <a:rPr lang="cs-CZ" altLang="en-US" sz="2400" i="1"/>
              <a:t>V = </a:t>
            </a:r>
            <a:r>
              <a:rPr lang="el-GR" altLang="en-US" sz="2400" i="1">
                <a:cs typeface="Arial" panose="020B0604020202020204" pitchFamily="34" charset="0"/>
              </a:rPr>
              <a:t>π</a:t>
            </a:r>
            <a:r>
              <a:rPr lang="cs-CZ" altLang="en-US" sz="2400" i="1">
                <a:cs typeface="Arial" panose="020B0604020202020204" pitchFamily="34" charset="0"/>
              </a:rPr>
              <a:t>r</a:t>
            </a:r>
            <a:r>
              <a:rPr lang="cs-CZ" altLang="en-US" sz="2400" i="1" baseline="30000">
                <a:cs typeface="Arial" panose="020B0604020202020204" pitchFamily="34" charset="0"/>
              </a:rPr>
              <a:t>2</a:t>
            </a:r>
            <a:r>
              <a:rPr lang="cs-CZ" altLang="en-US" sz="2400" i="1">
                <a:cs typeface="Arial" panose="020B0604020202020204" pitchFamily="34" charset="0"/>
              </a:rPr>
              <a:t>v</a:t>
            </a:r>
            <a:r>
              <a:rPr lang="cs-CZ" altLang="en-US" sz="2400">
                <a:cs typeface="Arial" panose="020B0604020202020204" pitchFamily="34" charset="0"/>
              </a:rPr>
              <a:t> ≈ 0,22 - 0,25 cm</a:t>
            </a:r>
            <a:r>
              <a:rPr lang="cs-CZ" altLang="en-US" sz="2400" baseline="30000">
                <a:cs typeface="Arial" panose="020B0604020202020204" pitchFamily="34" charset="0"/>
              </a:rPr>
              <a:t>3</a:t>
            </a:r>
            <a:r>
              <a:rPr lang="cs-CZ" altLang="en-US" sz="240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en-US" sz="2400">
                <a:cs typeface="Arial" panose="020B0604020202020204" pitchFamily="34" charset="0"/>
              </a:rPr>
              <a:t>Proč tak odlišný výsledek oproti výpočtu z hustoty??</a:t>
            </a:r>
            <a:r>
              <a:rPr lang="cs-CZ" altLang="en-US" baseline="30000">
                <a:cs typeface="Arial" panose="020B0604020202020204" pitchFamily="34" charset="0"/>
              </a:rPr>
              <a:t> </a:t>
            </a:r>
            <a:r>
              <a:rPr lang="cs-CZ" altLang="en-US"/>
              <a:t> </a:t>
            </a:r>
          </a:p>
          <a:p>
            <a:pPr eaLnBrk="1" hangingPunct="1"/>
            <a:r>
              <a:rPr lang="cs-CZ" altLang="en-US" sz="2400"/>
              <a:t>Stejná situace i pro všechny zlaté mince z nabídky ČNB. </a:t>
            </a:r>
            <a:r>
              <a:rPr lang="en-US" altLang="en-US" sz="2400"/>
              <a:t>https://www.cnb.cz/cs/bankovky-a-mince/numizmatika/zlate-mince/ sila mince</a:t>
            </a:r>
            <a:r>
              <a:rPr lang="cs-CZ" altLang="en-US" sz="2400"/>
              <a:t> </a:t>
            </a:r>
            <a:r>
              <a:rPr lang="en-US" altLang="en-US"/>
              <a:t> </a:t>
            </a:r>
            <a:r>
              <a:rPr lang="cs-CZ" altLang="en-US"/>
              <a:t> </a:t>
            </a:r>
            <a:r>
              <a:rPr lang="cs-CZ" altLang="en-US" sz="2400"/>
              <a:t>  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3B44DB49-21A7-487C-A444-8E6E0C5E9E2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549275"/>
            <a:ext cx="7993062" cy="7397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100000"/>
              </a:spcBef>
            </a:pPr>
            <a:r>
              <a:rPr lang="cs-CZ" altLang="en-US" sz="3200" b="1">
                <a:solidFill>
                  <a:schemeClr val="bg2"/>
                </a:solidFill>
              </a:rPr>
              <a:t>DUKÁTY PRO PANA KNÍŽETE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83520944-B5BF-413A-B7C5-CF41AEAD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9323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5474</TotalTime>
  <Words>1156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Wingdings</vt:lpstr>
      <vt:lpstr>Calibri</vt:lpstr>
      <vt:lpstr>Arial Black</vt:lpstr>
      <vt:lpstr>Times New Roman</vt:lpstr>
      <vt:lpstr>Symbol</vt:lpstr>
      <vt:lpstr>Pixel</vt:lpstr>
      <vt:lpstr>PowerPoint Presentation</vt:lpstr>
      <vt:lpstr>DÉLKA NOSU</vt:lpstr>
      <vt:lpstr>NOS JAKO TELEFON</vt:lpstr>
      <vt:lpstr>HMOTNOST NOSU</vt:lpstr>
      <vt:lpstr>NASÁTÍ VODY Z VLTAVY</vt:lpstr>
      <vt:lpstr>ŠÍŘENÍ VZRUCHU NOSEM</vt:lpstr>
      <vt:lpstr>SÁLÁNÍ NOSU</vt:lpstr>
      <vt:lpstr>DUKÁTY PRO PANA KNÍŽETE</vt:lpstr>
      <vt:lpstr>DUKÁTY PRO PANA KNÍŽETE</vt:lpstr>
      <vt:lpstr>CHYTÁNÍ DOROTY MÁCHALOVÉ</vt:lpstr>
      <vt:lpstr>CHYTÁNÍ DOROTY MÁCHALOVÉ</vt:lpstr>
      <vt:lpstr>CHYTÁNÍ DOROTY MÁCHALOVÉ</vt:lpstr>
      <vt:lpstr>TATÍNEK VÁM VYHLÁSÍ VÁLKU</vt:lpstr>
      <vt:lpstr>TATÍNEK VÁM VYHLÁSÍ VÁLKU</vt:lpstr>
      <vt:lpstr>TATÍNEK VÁM VYHLÁSÍ VÁLKU</vt:lpstr>
      <vt:lpstr> PEKELNÁ VÁHA</vt:lpstr>
      <vt:lpstr> PEKELNÁ VÁHA</vt:lpstr>
      <vt:lpstr>Děkuji za pozornost!</vt:lpstr>
    </vt:vector>
  </TitlesOfParts>
  <Company>ZCU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zirconium and gas mixture composition on the mechanical, tribological and optical properties of Zr-B-C-N thin films prepared by pulsed magnetron sputtering</dc:title>
  <dc:creator>Jirka Kohout</dc:creator>
  <cp:lastModifiedBy>Jiří Kohout</cp:lastModifiedBy>
  <cp:revision>167</cp:revision>
  <dcterms:created xsi:type="dcterms:W3CDTF">2011-01-24T08:05:32Z</dcterms:created>
  <dcterms:modified xsi:type="dcterms:W3CDTF">2021-09-01T09:12:57Z</dcterms:modified>
</cp:coreProperties>
</file>