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F2D13-A2BD-4A78-A8E0-835920762D95}" type="datetimeFigureOut">
              <a:rPr lang="cs-CZ" smtClean="0"/>
              <a:t>11.09.2018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B0CDB-BEB0-400D-93B0-6ECDFBE397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4006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F2D13-A2BD-4A78-A8E0-835920762D95}" type="datetimeFigureOut">
              <a:rPr lang="cs-CZ" smtClean="0"/>
              <a:t>11.09.2018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B0CDB-BEB0-400D-93B0-6ECDFBE397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2300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F2D13-A2BD-4A78-A8E0-835920762D95}" type="datetimeFigureOut">
              <a:rPr lang="cs-CZ" smtClean="0"/>
              <a:t>11.09.2018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B0CDB-BEB0-400D-93B0-6ECDFBE397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0288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F2D13-A2BD-4A78-A8E0-835920762D95}" type="datetimeFigureOut">
              <a:rPr lang="cs-CZ" smtClean="0"/>
              <a:t>11.09.2018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B0CDB-BEB0-400D-93B0-6ECDFBE397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3765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F2D13-A2BD-4A78-A8E0-835920762D95}" type="datetimeFigureOut">
              <a:rPr lang="cs-CZ" smtClean="0"/>
              <a:t>11.09.2018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B0CDB-BEB0-400D-93B0-6ECDFBE397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5408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F2D13-A2BD-4A78-A8E0-835920762D95}" type="datetimeFigureOut">
              <a:rPr lang="cs-CZ" smtClean="0"/>
              <a:t>11.09.2018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B0CDB-BEB0-400D-93B0-6ECDFBE397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2219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F2D13-A2BD-4A78-A8E0-835920762D95}" type="datetimeFigureOut">
              <a:rPr lang="cs-CZ" smtClean="0"/>
              <a:t>11.09.2018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B0CDB-BEB0-400D-93B0-6ECDFBE397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2348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F2D13-A2BD-4A78-A8E0-835920762D95}" type="datetimeFigureOut">
              <a:rPr lang="cs-CZ" smtClean="0"/>
              <a:t>11.09.2018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B0CDB-BEB0-400D-93B0-6ECDFBE397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7158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F2D13-A2BD-4A78-A8E0-835920762D95}" type="datetimeFigureOut">
              <a:rPr lang="cs-CZ" smtClean="0"/>
              <a:t>11.09.2018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B0CDB-BEB0-400D-93B0-6ECDFBE397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0789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F2D13-A2BD-4A78-A8E0-835920762D95}" type="datetimeFigureOut">
              <a:rPr lang="cs-CZ" smtClean="0"/>
              <a:t>11.09.2018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B0CDB-BEB0-400D-93B0-6ECDFBE397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4490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F2D13-A2BD-4A78-A8E0-835920762D95}" type="datetimeFigureOut">
              <a:rPr lang="cs-CZ" smtClean="0"/>
              <a:t>11.09.2018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B0CDB-BEB0-400D-93B0-6ECDFBE397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2121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F2D13-A2BD-4A78-A8E0-835920762D95}" type="datetimeFigureOut">
              <a:rPr lang="cs-CZ" smtClean="0"/>
              <a:t>11.09.2018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B0CDB-BEB0-400D-93B0-6ECDFBE397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887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ext Box 2"/>
          <p:cNvSpPr txBox="1">
            <a:spLocks noChangeArrowheads="1"/>
          </p:cNvSpPr>
          <p:nvPr/>
        </p:nvSpPr>
        <p:spPr bwMode="auto">
          <a:xfrm>
            <a:off x="684213" y="512763"/>
            <a:ext cx="7812087" cy="608012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100000"/>
              </a:spcBef>
            </a:pPr>
            <a:r>
              <a:rPr lang="cs-CZ" altLang="cs-CZ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Výsledky vstupního testu</a:t>
            </a:r>
            <a:endParaRPr lang="cs-CZ" altLang="cs-CZ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73238"/>
            <a:ext cx="9144000" cy="4968875"/>
          </a:xfrm>
          <a:noFill/>
          <a:ln/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altLang="cs-CZ" sz="2800" baseline="30000" dirty="0" smtClean="0">
                <a:cs typeface="Arial" charset="0"/>
              </a:rPr>
              <a:t>Kvinta B – průměr 19,1 bodu, rozpětí 7-26 bodů, 12/29 – alespoň 21 bodů, 24/29 – alespoň 16 bodů</a:t>
            </a:r>
          </a:p>
          <a:p>
            <a:pPr>
              <a:buFont typeface="Wingdings" pitchFamily="2" charset="2"/>
              <a:buChar char="Ø"/>
            </a:pPr>
            <a:r>
              <a:rPr lang="cs-CZ" altLang="cs-CZ" sz="2800" baseline="30000" dirty="0" smtClean="0">
                <a:cs typeface="Arial" charset="0"/>
              </a:rPr>
              <a:t> 1.A – průměr 12,6 bodu, rozpětí 7-20 bodů, 6/32 – alespoň 16 bodů</a:t>
            </a:r>
          </a:p>
          <a:p>
            <a:pPr>
              <a:buFont typeface="Wingdings" pitchFamily="2" charset="2"/>
              <a:buChar char="Ø"/>
            </a:pPr>
            <a:r>
              <a:rPr lang="cs-CZ" altLang="cs-CZ" sz="2800" baseline="30000" dirty="0" smtClean="0">
                <a:cs typeface="Arial" charset="0"/>
              </a:rPr>
              <a:t>1.B – průměr 13,1 bodu, rozpětí 8-23 bodů, 5/32 – alespoň 20 bodů</a:t>
            </a:r>
          </a:p>
          <a:p>
            <a:pPr>
              <a:buFont typeface="Wingdings" pitchFamily="2" charset="2"/>
              <a:buChar char="Ø"/>
            </a:pPr>
            <a:r>
              <a:rPr lang="cs-CZ" altLang="cs-CZ" sz="2800" baseline="30000" dirty="0" smtClean="0">
                <a:cs typeface="Arial" charset="0"/>
              </a:rPr>
              <a:t>Kvinta A – </a:t>
            </a:r>
          </a:p>
          <a:p>
            <a:pPr>
              <a:buFont typeface="Wingdings" pitchFamily="2" charset="2"/>
              <a:buChar char="Ø"/>
            </a:pPr>
            <a:endParaRPr lang="cs-CZ" altLang="cs-CZ" sz="2800" baseline="30000" dirty="0">
              <a:cs typeface="Arial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altLang="cs-CZ" sz="2800" baseline="30000" dirty="0" smtClean="0">
                <a:cs typeface="Arial" charset="0"/>
              </a:rPr>
              <a:t>Problémové úlohy: otázka 1 – princip elektromagnetu!!, otázka 3 – energie je ze Slunce!, dále převody plochy a kalorií (platí 1 kcal = 4180 J, 1 </a:t>
            </a:r>
            <a:r>
              <a:rPr lang="cs-CZ" altLang="cs-CZ" sz="2800" baseline="30000" dirty="0" err="1" smtClean="0">
                <a:cs typeface="Arial" charset="0"/>
              </a:rPr>
              <a:t>cal</a:t>
            </a:r>
            <a:r>
              <a:rPr lang="cs-CZ" altLang="cs-CZ" sz="2800" baseline="30000" dirty="0" smtClean="0">
                <a:cs typeface="Arial" charset="0"/>
              </a:rPr>
              <a:t> = 4,18 J). </a:t>
            </a:r>
          </a:p>
          <a:p>
            <a:pPr>
              <a:buFont typeface="Wingdings" pitchFamily="2" charset="2"/>
              <a:buChar char="Ø"/>
            </a:pPr>
            <a:r>
              <a:rPr lang="cs-CZ" altLang="cs-CZ" sz="2800" baseline="30000" dirty="0" smtClean="0">
                <a:cs typeface="Arial" charset="0"/>
              </a:rPr>
              <a:t>Závěr: výsledky slušné, ale neusnout na vavřínech </a:t>
            </a:r>
            <a:r>
              <a:rPr lang="cs-CZ" altLang="cs-CZ" sz="2800" baseline="30000" dirty="0" smtClean="0">
                <a:cs typeface="Arial" charset="0"/>
                <a:sym typeface="Wingdings" panose="05000000000000000000" pitchFamily="2" charset="2"/>
              </a:rPr>
              <a:t></a:t>
            </a:r>
          </a:p>
          <a:p>
            <a:pPr>
              <a:buFont typeface="Wingdings" pitchFamily="2" charset="2"/>
              <a:buChar char="Ø"/>
            </a:pPr>
            <a:endParaRPr lang="cs-CZ" altLang="cs-CZ" sz="2800" baseline="30000" dirty="0">
              <a:cs typeface="Arial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cs-CZ" altLang="cs-CZ" sz="2800" baseline="30000" dirty="0" smtClean="0">
                <a:cs typeface="Arial" charset="0"/>
              </a:rPr>
              <a:t>      </a:t>
            </a:r>
            <a:endParaRPr lang="el-GR" altLang="cs-CZ" sz="2800" baseline="300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91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Text Box 2"/>
          <p:cNvSpPr txBox="1">
            <a:spLocks noChangeArrowheads="1"/>
          </p:cNvSpPr>
          <p:nvPr/>
        </p:nvSpPr>
        <p:spPr bwMode="auto">
          <a:xfrm>
            <a:off x="684213" y="512763"/>
            <a:ext cx="7812087" cy="608012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100000"/>
              </a:spcBef>
            </a:pPr>
            <a:r>
              <a:rPr lang="cs-CZ" altLang="cs-CZ" sz="3200" b="1" dirty="0"/>
              <a:t>Základní pojmy kinematiky HB 2</a:t>
            </a:r>
          </a:p>
        </p:txBody>
      </p:sp>
      <p:sp>
        <p:nvSpPr>
          <p:cNvPr id="109571" name="Rectangle 3"/>
          <p:cNvSpPr>
            <a:spLocks noChangeArrowheads="1"/>
          </p:cNvSpPr>
          <p:nvPr/>
        </p:nvSpPr>
        <p:spPr bwMode="auto">
          <a:xfrm>
            <a:off x="323850" y="1268413"/>
            <a:ext cx="882015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cs-CZ" sz="2400"/>
          </a:p>
        </p:txBody>
      </p:sp>
      <p:sp>
        <p:nvSpPr>
          <p:cNvPr id="109572" name="Rectangle 4"/>
          <p:cNvSpPr>
            <a:spLocks noChangeArrowheads="1"/>
          </p:cNvSpPr>
          <p:nvPr/>
        </p:nvSpPr>
        <p:spPr bwMode="auto">
          <a:xfrm>
            <a:off x="539750" y="1484313"/>
            <a:ext cx="882015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cs-CZ" sz="2400"/>
          </a:p>
        </p:txBody>
      </p:sp>
      <p:sp>
        <p:nvSpPr>
          <p:cNvPr id="109573" name="Rectangle 5"/>
          <p:cNvSpPr>
            <a:spLocks noChangeArrowheads="1"/>
          </p:cNvSpPr>
          <p:nvPr/>
        </p:nvSpPr>
        <p:spPr bwMode="auto">
          <a:xfrm>
            <a:off x="323850" y="1268413"/>
            <a:ext cx="882015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cs-CZ" altLang="cs-CZ" sz="2400"/>
              <a:t>Poloha HB v dané vztažné soustavě je obecně udána tzv. </a:t>
            </a:r>
            <a:r>
              <a:rPr lang="cs-CZ" altLang="cs-CZ" sz="2400" b="1"/>
              <a:t>rádiusvektorem</a:t>
            </a:r>
            <a:r>
              <a:rPr lang="cs-CZ" altLang="cs-CZ" sz="2400"/>
              <a:t> r (spojnice počátku a HB) </a:t>
            </a:r>
          </a:p>
        </p:txBody>
      </p:sp>
      <p:sp>
        <p:nvSpPr>
          <p:cNvPr id="109574" name="Line 6"/>
          <p:cNvSpPr>
            <a:spLocks noChangeShapeType="1"/>
          </p:cNvSpPr>
          <p:nvPr/>
        </p:nvSpPr>
        <p:spPr bwMode="auto">
          <a:xfrm>
            <a:off x="1258888" y="2205038"/>
            <a:ext cx="0" cy="151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9575" name="Line 7"/>
          <p:cNvSpPr>
            <a:spLocks noChangeShapeType="1"/>
          </p:cNvSpPr>
          <p:nvPr/>
        </p:nvSpPr>
        <p:spPr bwMode="auto">
          <a:xfrm>
            <a:off x="1258888" y="3716338"/>
            <a:ext cx="21605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9576" name="Line 8"/>
          <p:cNvSpPr>
            <a:spLocks noChangeShapeType="1"/>
          </p:cNvSpPr>
          <p:nvPr/>
        </p:nvSpPr>
        <p:spPr bwMode="auto">
          <a:xfrm flipH="1">
            <a:off x="684213" y="3716338"/>
            <a:ext cx="574675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9577" name="Line 9"/>
          <p:cNvSpPr>
            <a:spLocks noChangeShapeType="1"/>
          </p:cNvSpPr>
          <p:nvPr/>
        </p:nvSpPr>
        <p:spPr bwMode="auto">
          <a:xfrm flipV="1">
            <a:off x="1258888" y="2565400"/>
            <a:ext cx="1441450" cy="11509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9578" name="Text Box 10"/>
          <p:cNvSpPr txBox="1">
            <a:spLocks noChangeArrowheads="1"/>
          </p:cNvSpPr>
          <p:nvPr/>
        </p:nvSpPr>
        <p:spPr bwMode="auto">
          <a:xfrm>
            <a:off x="2195513" y="3213100"/>
            <a:ext cx="18716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 i="1"/>
              <a:t>r</a:t>
            </a:r>
            <a:r>
              <a:rPr lang="cs-CZ" altLang="cs-CZ" i="1"/>
              <a:t> (x(t),y(t),z(t))</a:t>
            </a:r>
            <a:endParaRPr lang="cs-CZ" altLang="cs-CZ" i="1">
              <a:cs typeface="Arial" charset="0"/>
            </a:endParaRPr>
          </a:p>
        </p:txBody>
      </p:sp>
      <p:sp>
        <p:nvSpPr>
          <p:cNvPr id="109579" name="Line 11"/>
          <p:cNvSpPr>
            <a:spLocks noChangeShapeType="1"/>
          </p:cNvSpPr>
          <p:nvPr/>
        </p:nvSpPr>
        <p:spPr bwMode="auto">
          <a:xfrm>
            <a:off x="2268538" y="3284538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9580" name="Text Box 12"/>
          <p:cNvSpPr txBox="1">
            <a:spLocks noChangeArrowheads="1"/>
          </p:cNvSpPr>
          <p:nvPr/>
        </p:nvSpPr>
        <p:spPr bwMode="auto">
          <a:xfrm>
            <a:off x="2987675" y="3644900"/>
            <a:ext cx="3603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i="1"/>
              <a:t>x</a:t>
            </a:r>
          </a:p>
        </p:txBody>
      </p:sp>
      <p:sp>
        <p:nvSpPr>
          <p:cNvPr id="109581" name="Text Box 13"/>
          <p:cNvSpPr txBox="1">
            <a:spLocks noChangeArrowheads="1"/>
          </p:cNvSpPr>
          <p:nvPr/>
        </p:nvSpPr>
        <p:spPr bwMode="auto">
          <a:xfrm>
            <a:off x="971550" y="2565400"/>
            <a:ext cx="3603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i="1"/>
              <a:t>z</a:t>
            </a:r>
          </a:p>
        </p:txBody>
      </p:sp>
      <p:sp>
        <p:nvSpPr>
          <p:cNvPr id="109582" name="Text Box 14"/>
          <p:cNvSpPr txBox="1">
            <a:spLocks noChangeArrowheads="1"/>
          </p:cNvSpPr>
          <p:nvPr/>
        </p:nvSpPr>
        <p:spPr bwMode="auto">
          <a:xfrm>
            <a:off x="611188" y="3933825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i="1"/>
              <a:t>y</a:t>
            </a:r>
          </a:p>
        </p:txBody>
      </p:sp>
      <p:sp>
        <p:nvSpPr>
          <p:cNvPr id="109583" name="Oval 15"/>
          <p:cNvSpPr>
            <a:spLocks noChangeArrowheads="1"/>
          </p:cNvSpPr>
          <p:nvPr/>
        </p:nvSpPr>
        <p:spPr bwMode="auto">
          <a:xfrm>
            <a:off x="4859338" y="2565400"/>
            <a:ext cx="2808287" cy="15128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9584" name="Line 16"/>
          <p:cNvSpPr>
            <a:spLocks noChangeShapeType="1"/>
          </p:cNvSpPr>
          <p:nvPr/>
        </p:nvSpPr>
        <p:spPr bwMode="auto">
          <a:xfrm flipV="1">
            <a:off x="6227763" y="2781300"/>
            <a:ext cx="1008062" cy="5032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9585" name="Line 17"/>
          <p:cNvSpPr>
            <a:spLocks noChangeShapeType="1"/>
          </p:cNvSpPr>
          <p:nvPr/>
        </p:nvSpPr>
        <p:spPr bwMode="auto">
          <a:xfrm>
            <a:off x="4716463" y="3284538"/>
            <a:ext cx="345598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9586" name="Line 18"/>
          <p:cNvSpPr>
            <a:spLocks noChangeShapeType="1"/>
          </p:cNvSpPr>
          <p:nvPr/>
        </p:nvSpPr>
        <p:spPr bwMode="auto">
          <a:xfrm flipH="1">
            <a:off x="2627313" y="2636838"/>
            <a:ext cx="0" cy="1512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9587" name="Line 19"/>
          <p:cNvSpPr>
            <a:spLocks noChangeShapeType="1"/>
          </p:cNvSpPr>
          <p:nvPr/>
        </p:nvSpPr>
        <p:spPr bwMode="auto">
          <a:xfrm flipH="1">
            <a:off x="971550" y="4149725"/>
            <a:ext cx="1655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9588" name="Line 20"/>
          <p:cNvSpPr>
            <a:spLocks noChangeShapeType="1"/>
          </p:cNvSpPr>
          <p:nvPr/>
        </p:nvSpPr>
        <p:spPr bwMode="auto">
          <a:xfrm flipV="1">
            <a:off x="2627313" y="3716338"/>
            <a:ext cx="215900" cy="4333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9589" name="Line 21"/>
          <p:cNvSpPr>
            <a:spLocks noChangeShapeType="1"/>
          </p:cNvSpPr>
          <p:nvPr/>
        </p:nvSpPr>
        <p:spPr bwMode="auto">
          <a:xfrm flipH="1">
            <a:off x="1258888" y="2636838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9590" name="Text Box 22"/>
          <p:cNvSpPr txBox="1">
            <a:spLocks noChangeArrowheads="1"/>
          </p:cNvSpPr>
          <p:nvPr/>
        </p:nvSpPr>
        <p:spPr bwMode="auto">
          <a:xfrm>
            <a:off x="6516688" y="2133600"/>
            <a:ext cx="1511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cs-CZ"/>
          </a:p>
        </p:txBody>
      </p:sp>
      <p:sp>
        <p:nvSpPr>
          <p:cNvPr id="109591" name="Text Box 23"/>
          <p:cNvSpPr txBox="1">
            <a:spLocks noChangeArrowheads="1"/>
          </p:cNvSpPr>
          <p:nvPr/>
        </p:nvSpPr>
        <p:spPr bwMode="auto">
          <a:xfrm>
            <a:off x="6659563" y="2060575"/>
            <a:ext cx="15843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 i="1"/>
              <a:t>r</a:t>
            </a:r>
            <a:r>
              <a:rPr lang="cs-CZ" altLang="cs-CZ" i="1"/>
              <a:t>(r(t),</a:t>
            </a:r>
            <a:r>
              <a:rPr lang="el-GR" altLang="cs-CZ" i="1">
                <a:cs typeface="Arial" charset="0"/>
              </a:rPr>
              <a:t>φ</a:t>
            </a:r>
            <a:r>
              <a:rPr lang="cs-CZ" altLang="cs-CZ" i="1">
                <a:cs typeface="Arial" charset="0"/>
              </a:rPr>
              <a:t>(t))</a:t>
            </a:r>
            <a:endParaRPr lang="el-GR" altLang="cs-CZ" i="1">
              <a:cs typeface="Arial" charset="0"/>
            </a:endParaRPr>
          </a:p>
        </p:txBody>
      </p:sp>
      <p:sp>
        <p:nvSpPr>
          <p:cNvPr id="109592" name="Line 24"/>
          <p:cNvSpPr>
            <a:spLocks noChangeShapeType="1"/>
          </p:cNvSpPr>
          <p:nvPr/>
        </p:nvSpPr>
        <p:spPr bwMode="auto">
          <a:xfrm>
            <a:off x="6732588" y="2133600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9594" name="Line 26"/>
          <p:cNvSpPr>
            <a:spLocks noChangeShapeType="1"/>
          </p:cNvSpPr>
          <p:nvPr/>
        </p:nvSpPr>
        <p:spPr bwMode="auto">
          <a:xfrm flipH="1">
            <a:off x="6804025" y="2349500"/>
            <a:ext cx="21590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9595" name="Freeform 27"/>
          <p:cNvSpPr>
            <a:spLocks/>
          </p:cNvSpPr>
          <p:nvPr/>
        </p:nvSpPr>
        <p:spPr bwMode="auto">
          <a:xfrm>
            <a:off x="6948488" y="2924175"/>
            <a:ext cx="157162" cy="396875"/>
          </a:xfrm>
          <a:custGeom>
            <a:avLst/>
            <a:gdLst>
              <a:gd name="T0" fmla="*/ 0 w 99"/>
              <a:gd name="T1" fmla="*/ 0 h 250"/>
              <a:gd name="T2" fmla="*/ 45 w 99"/>
              <a:gd name="T3" fmla="*/ 46 h 250"/>
              <a:gd name="T4" fmla="*/ 91 w 99"/>
              <a:gd name="T5" fmla="*/ 227 h 250"/>
              <a:gd name="T6" fmla="*/ 91 w 99"/>
              <a:gd name="T7" fmla="*/ 182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9" h="250">
                <a:moveTo>
                  <a:pt x="0" y="0"/>
                </a:moveTo>
                <a:cubicBezTo>
                  <a:pt x="15" y="4"/>
                  <a:pt x="30" y="8"/>
                  <a:pt x="45" y="46"/>
                </a:cubicBezTo>
                <a:cubicBezTo>
                  <a:pt x="60" y="84"/>
                  <a:pt x="83" y="204"/>
                  <a:pt x="91" y="227"/>
                </a:cubicBezTo>
                <a:cubicBezTo>
                  <a:pt x="99" y="250"/>
                  <a:pt x="95" y="216"/>
                  <a:pt x="91" y="18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9596" name="Text Box 28"/>
          <p:cNvSpPr txBox="1">
            <a:spLocks noChangeArrowheads="1"/>
          </p:cNvSpPr>
          <p:nvPr/>
        </p:nvSpPr>
        <p:spPr bwMode="auto">
          <a:xfrm>
            <a:off x="6659563" y="2997200"/>
            <a:ext cx="5048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altLang="cs-CZ" sz="1400">
                <a:cs typeface="Arial" charset="0"/>
              </a:rPr>
              <a:t>φ</a:t>
            </a:r>
          </a:p>
        </p:txBody>
      </p:sp>
      <p:sp>
        <p:nvSpPr>
          <p:cNvPr id="109597" name="Line 29"/>
          <p:cNvSpPr>
            <a:spLocks noChangeShapeType="1"/>
          </p:cNvSpPr>
          <p:nvPr/>
        </p:nvSpPr>
        <p:spPr bwMode="auto">
          <a:xfrm flipH="1" flipV="1">
            <a:off x="5724525" y="2636838"/>
            <a:ext cx="503238" cy="6477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9598" name="Text Box 30"/>
          <p:cNvSpPr txBox="1">
            <a:spLocks noChangeArrowheads="1"/>
          </p:cNvSpPr>
          <p:nvPr/>
        </p:nvSpPr>
        <p:spPr bwMode="auto">
          <a:xfrm>
            <a:off x="5651500" y="2852738"/>
            <a:ext cx="3603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i="1"/>
              <a:t>r</a:t>
            </a:r>
          </a:p>
        </p:txBody>
      </p:sp>
      <p:sp>
        <p:nvSpPr>
          <p:cNvPr id="109599" name="Rectangle 31"/>
          <p:cNvSpPr>
            <a:spLocks noChangeArrowheads="1"/>
          </p:cNvSpPr>
          <p:nvPr/>
        </p:nvSpPr>
        <p:spPr bwMode="auto">
          <a:xfrm>
            <a:off x="0" y="4437063"/>
            <a:ext cx="9036496" cy="227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cs-CZ" altLang="cs-CZ" sz="2400" dirty="0"/>
              <a:t>Pohyb HB v dané vztažné soustavě je poté obecně popsán </a:t>
            </a:r>
            <a:r>
              <a:rPr lang="cs-CZ" altLang="cs-CZ" sz="2400" b="1" dirty="0"/>
              <a:t>časovou závislostí</a:t>
            </a:r>
            <a:r>
              <a:rPr lang="cs-CZ" altLang="cs-CZ" sz="2400" dirty="0"/>
              <a:t> </a:t>
            </a:r>
            <a:r>
              <a:rPr lang="cs-CZ" altLang="cs-CZ" sz="2400" dirty="0" err="1"/>
              <a:t>rádiusvektoru</a:t>
            </a:r>
            <a:r>
              <a:rPr lang="cs-CZ" altLang="cs-CZ" sz="2400" dirty="0"/>
              <a:t> </a:t>
            </a:r>
            <a:r>
              <a:rPr lang="cs-CZ" altLang="cs-CZ" sz="2400" b="1" dirty="0"/>
              <a:t>r</a:t>
            </a:r>
          </a:p>
          <a:p>
            <a:pPr>
              <a:buFont typeface="Wingdings" pitchFamily="2" charset="2"/>
              <a:buNone/>
            </a:pPr>
            <a:r>
              <a:rPr lang="cs-CZ" altLang="cs-CZ" sz="2400" dirty="0"/>
              <a:t>V pravoúhlé soustavě souřadné lze </a:t>
            </a:r>
            <a:r>
              <a:rPr lang="cs-CZ" altLang="cs-CZ" sz="2400" dirty="0" err="1"/>
              <a:t>rádiusvektor</a:t>
            </a:r>
            <a:r>
              <a:rPr lang="cs-CZ" altLang="cs-CZ" sz="2400" dirty="0"/>
              <a:t> vyjádřit klasicky pomocí 3 souřadnic (v rovině 2</a:t>
            </a:r>
            <a:r>
              <a:rPr lang="cs-CZ" altLang="cs-CZ" sz="2400" dirty="0" smtClean="0"/>
              <a:t>). </a:t>
            </a:r>
            <a:r>
              <a:rPr lang="cs-CZ" altLang="cs-CZ" sz="2400" dirty="0"/>
              <a:t>někdy je však lepší použít křivočarou </a:t>
            </a:r>
            <a:r>
              <a:rPr lang="cs-CZ" altLang="cs-CZ" sz="2400" dirty="0" smtClean="0"/>
              <a:t>soustavu.</a:t>
            </a:r>
          </a:p>
          <a:p>
            <a:pPr>
              <a:buFont typeface="Wingdings" pitchFamily="2" charset="2"/>
              <a:buNone/>
            </a:pPr>
            <a:r>
              <a:rPr lang="cs-CZ" altLang="cs-CZ" sz="2400" b="1" dirty="0" smtClean="0">
                <a:cs typeface="Arial" charset="0"/>
              </a:rPr>
              <a:t>Pozor: </a:t>
            </a:r>
            <a:r>
              <a:rPr lang="cs-CZ" altLang="cs-CZ" sz="2400" dirty="0" smtClean="0">
                <a:cs typeface="Arial" charset="0"/>
              </a:rPr>
              <a:t>dráha je skalár a dějová veličina, poloha vektor a stavová  </a:t>
            </a:r>
            <a:endParaRPr lang="el-GR" altLang="cs-CZ" sz="24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694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1196975"/>
            <a:ext cx="8424862" cy="5472113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400" dirty="0">
                <a:cs typeface="Times New Roman" pitchFamily="18" charset="0"/>
              </a:rPr>
              <a:t>Rychlost (jednotka m*s</a:t>
            </a:r>
            <a:r>
              <a:rPr lang="cs-CZ" altLang="cs-CZ" sz="2400" baseline="30000" dirty="0">
                <a:cs typeface="Times New Roman" pitchFamily="18" charset="0"/>
              </a:rPr>
              <a:t>-1</a:t>
            </a:r>
            <a:r>
              <a:rPr lang="cs-CZ" altLang="cs-CZ" sz="2400" dirty="0">
                <a:cs typeface="Times New Roman" pitchFamily="18" charset="0"/>
              </a:rPr>
              <a:t>), udává dráhu uraženou za čas. Nutno důsledně rozlišovat </a:t>
            </a:r>
            <a:r>
              <a:rPr lang="cs-CZ" altLang="cs-CZ" sz="2400" b="1" dirty="0">
                <a:cs typeface="Times New Roman" pitchFamily="18" charset="0"/>
              </a:rPr>
              <a:t>průměrnou rychlost</a:t>
            </a:r>
            <a:r>
              <a:rPr lang="cs-CZ" altLang="cs-CZ" sz="2400" dirty="0">
                <a:cs typeface="Times New Roman" pitchFamily="18" charset="0"/>
              </a:rPr>
              <a:t> v = s/t (skalár, podíl celkové dráhy a celkového času) a </a:t>
            </a:r>
            <a:r>
              <a:rPr lang="cs-CZ" altLang="cs-CZ" sz="2400" b="1" dirty="0">
                <a:cs typeface="Times New Roman" pitchFamily="18" charset="0"/>
              </a:rPr>
              <a:t>rychlost okamžitou</a:t>
            </a:r>
            <a:r>
              <a:rPr lang="cs-CZ" altLang="cs-CZ" sz="2400" dirty="0">
                <a:cs typeface="Times New Roman" pitchFamily="18" charset="0"/>
              </a:rPr>
              <a:t> v = </a:t>
            </a:r>
            <a:r>
              <a:rPr lang="cs-CZ" altLang="cs-CZ" sz="2400" dirty="0">
                <a:cs typeface="Arial" charset="0"/>
              </a:rPr>
              <a:t>∆</a:t>
            </a:r>
            <a:r>
              <a:rPr lang="cs-CZ" altLang="cs-CZ" sz="2400" b="1" dirty="0">
                <a:cs typeface="Arial" charset="0"/>
              </a:rPr>
              <a:t>r</a:t>
            </a:r>
            <a:r>
              <a:rPr lang="cs-CZ" altLang="cs-CZ" sz="2400" dirty="0">
                <a:cs typeface="Arial" charset="0"/>
              </a:rPr>
              <a:t>/∆t, kde ∆t → 0 (vektor, uvažovaný časový interval je nekonečně malý). </a:t>
            </a:r>
            <a:r>
              <a:rPr lang="cs-CZ" altLang="cs-CZ" sz="2400" i="1" dirty="0">
                <a:cs typeface="Arial" charset="0"/>
              </a:rPr>
              <a:t>Matematicky je okamžitá rychlost </a:t>
            </a:r>
            <a:r>
              <a:rPr lang="cs-CZ" altLang="cs-CZ" sz="2400" b="1" i="1" dirty="0">
                <a:cs typeface="Arial" charset="0"/>
              </a:rPr>
              <a:t>derivací </a:t>
            </a:r>
            <a:r>
              <a:rPr lang="cs-CZ" altLang="cs-CZ" sz="2400" b="1" i="1" dirty="0" err="1">
                <a:cs typeface="Arial" charset="0"/>
              </a:rPr>
              <a:t>rádiusvektoru</a:t>
            </a:r>
            <a:r>
              <a:rPr lang="cs-CZ" altLang="cs-CZ" sz="2400" i="1" dirty="0">
                <a:cs typeface="Arial" charset="0"/>
              </a:rPr>
              <a:t> podle času, píšeme </a:t>
            </a:r>
            <a:r>
              <a:rPr lang="cs-CZ" altLang="cs-CZ" sz="2400" b="1" i="1" dirty="0">
                <a:cs typeface="Times New Roman" pitchFamily="18" charset="0"/>
              </a:rPr>
              <a:t>v</a:t>
            </a:r>
            <a:r>
              <a:rPr lang="cs-CZ" altLang="cs-CZ" sz="2400" i="1" dirty="0">
                <a:cs typeface="Times New Roman" pitchFamily="18" charset="0"/>
              </a:rPr>
              <a:t> = </a:t>
            </a:r>
            <a:r>
              <a:rPr lang="cs-CZ" altLang="cs-CZ" sz="2400" i="1" dirty="0" err="1">
                <a:cs typeface="Times New Roman" pitchFamily="18" charset="0"/>
              </a:rPr>
              <a:t>d</a:t>
            </a:r>
            <a:r>
              <a:rPr lang="cs-CZ" altLang="cs-CZ" sz="2400" b="1" i="1" dirty="0" err="1">
                <a:cs typeface="Times New Roman" pitchFamily="18" charset="0"/>
              </a:rPr>
              <a:t>r</a:t>
            </a:r>
            <a:r>
              <a:rPr lang="cs-CZ" altLang="cs-CZ" sz="2400" i="1" dirty="0">
                <a:cs typeface="Arial" charset="0"/>
              </a:rPr>
              <a:t>/</a:t>
            </a:r>
            <a:r>
              <a:rPr lang="cs-CZ" altLang="cs-CZ" sz="2400" i="1" dirty="0" err="1">
                <a:cs typeface="Arial" charset="0"/>
              </a:rPr>
              <a:t>dt</a:t>
            </a:r>
            <a:r>
              <a:rPr lang="cs-CZ" altLang="cs-CZ" sz="2400" dirty="0">
                <a:cs typeface="Times New Roman" pitchFamily="18" charset="0"/>
              </a:rPr>
              <a:t> !!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400" dirty="0">
                <a:cs typeface="Times New Roman" pitchFamily="18" charset="0"/>
              </a:rPr>
              <a:t>Zrychlení (jednotka m*s</a:t>
            </a:r>
            <a:r>
              <a:rPr lang="cs-CZ" altLang="cs-CZ" sz="2400" baseline="30000" dirty="0">
                <a:cs typeface="Times New Roman" pitchFamily="18" charset="0"/>
              </a:rPr>
              <a:t>-2</a:t>
            </a:r>
            <a:r>
              <a:rPr lang="cs-CZ" altLang="cs-CZ" sz="2400" dirty="0">
                <a:cs typeface="Times New Roman" pitchFamily="18" charset="0"/>
              </a:rPr>
              <a:t>), udává změnu rychlosti za změnu času. Opět rozlišení průměrného zrychlení a = v/t (skalár, podíl celkové změny rychlosti a celkového času) a okamžitého zrychlení </a:t>
            </a:r>
            <a:r>
              <a:rPr lang="cs-CZ" altLang="cs-CZ" sz="2400" b="1" dirty="0">
                <a:cs typeface="Times New Roman" pitchFamily="18" charset="0"/>
              </a:rPr>
              <a:t>a</a:t>
            </a:r>
            <a:r>
              <a:rPr lang="cs-CZ" altLang="cs-CZ" sz="2400" dirty="0">
                <a:cs typeface="Times New Roman" pitchFamily="18" charset="0"/>
              </a:rPr>
              <a:t> = </a:t>
            </a:r>
            <a:r>
              <a:rPr lang="cs-CZ" altLang="cs-CZ" sz="2400" dirty="0">
                <a:cs typeface="Arial" charset="0"/>
              </a:rPr>
              <a:t>∆</a:t>
            </a:r>
            <a:r>
              <a:rPr lang="cs-CZ" altLang="cs-CZ" sz="2400" b="1" dirty="0">
                <a:cs typeface="Arial" charset="0"/>
              </a:rPr>
              <a:t>v</a:t>
            </a:r>
            <a:r>
              <a:rPr lang="cs-CZ" altLang="cs-CZ" sz="2400" dirty="0">
                <a:cs typeface="Arial" charset="0"/>
              </a:rPr>
              <a:t>/∆t, kde ∆t → 0 (vektor, uvažovaný časový interval je nekonečně malý). </a:t>
            </a:r>
            <a:r>
              <a:rPr lang="cs-CZ" altLang="cs-CZ" sz="2400" i="1" dirty="0">
                <a:cs typeface="Arial" charset="0"/>
              </a:rPr>
              <a:t>Matematicky je okamžité zrychlení </a:t>
            </a:r>
            <a:r>
              <a:rPr lang="cs-CZ" altLang="cs-CZ" sz="2400" b="1" i="1" dirty="0">
                <a:cs typeface="Arial" charset="0"/>
              </a:rPr>
              <a:t>derivací rychlosti </a:t>
            </a:r>
            <a:r>
              <a:rPr lang="cs-CZ" altLang="cs-CZ" sz="2400" i="1" dirty="0">
                <a:cs typeface="Arial" charset="0"/>
              </a:rPr>
              <a:t>podle času, píšeme </a:t>
            </a:r>
            <a:r>
              <a:rPr lang="cs-CZ" altLang="cs-CZ" sz="2400" b="1" i="1" dirty="0">
                <a:cs typeface="Arial" charset="0"/>
              </a:rPr>
              <a:t>a</a:t>
            </a:r>
            <a:r>
              <a:rPr lang="cs-CZ" altLang="cs-CZ" sz="2400" i="1" dirty="0">
                <a:cs typeface="Times New Roman" pitchFamily="18" charset="0"/>
              </a:rPr>
              <a:t> = </a:t>
            </a:r>
            <a:r>
              <a:rPr lang="cs-CZ" altLang="cs-CZ" sz="2400" i="1" dirty="0" err="1">
                <a:cs typeface="Times New Roman" pitchFamily="18" charset="0"/>
              </a:rPr>
              <a:t>d</a:t>
            </a:r>
            <a:r>
              <a:rPr lang="cs-CZ" altLang="cs-CZ" sz="2400" b="1" i="1" dirty="0" err="1">
                <a:cs typeface="Times New Roman" pitchFamily="18" charset="0"/>
              </a:rPr>
              <a:t>v</a:t>
            </a:r>
            <a:r>
              <a:rPr lang="cs-CZ" altLang="cs-CZ" sz="2400" i="1" dirty="0">
                <a:cs typeface="Arial" charset="0"/>
              </a:rPr>
              <a:t>/</a:t>
            </a:r>
            <a:r>
              <a:rPr lang="cs-CZ" altLang="cs-CZ" sz="2400" i="1" dirty="0" err="1">
                <a:cs typeface="Arial" charset="0"/>
              </a:rPr>
              <a:t>dt</a:t>
            </a:r>
            <a:r>
              <a:rPr lang="cs-CZ" altLang="cs-CZ" sz="2400" i="1" dirty="0">
                <a:cs typeface="Times New Roman" pitchFamily="18" charset="0"/>
              </a:rPr>
              <a:t> a zároveň 2. derivací </a:t>
            </a:r>
            <a:r>
              <a:rPr lang="cs-CZ" altLang="cs-CZ" sz="2400" i="1" dirty="0" err="1">
                <a:cs typeface="Times New Roman" pitchFamily="18" charset="0"/>
              </a:rPr>
              <a:t>rádiusvektoru</a:t>
            </a:r>
            <a:r>
              <a:rPr lang="cs-CZ" altLang="cs-CZ" sz="2400" i="1" dirty="0">
                <a:cs typeface="Times New Roman" pitchFamily="18" charset="0"/>
              </a:rPr>
              <a:t> podle času, píšeme </a:t>
            </a:r>
            <a:r>
              <a:rPr lang="cs-CZ" altLang="cs-CZ" sz="2400" b="1" i="1" dirty="0">
                <a:cs typeface="Times New Roman" pitchFamily="18" charset="0"/>
              </a:rPr>
              <a:t>a </a:t>
            </a:r>
            <a:r>
              <a:rPr lang="cs-CZ" altLang="cs-CZ" sz="2400" i="1" dirty="0">
                <a:cs typeface="Times New Roman" pitchFamily="18" charset="0"/>
              </a:rPr>
              <a:t>= d</a:t>
            </a:r>
            <a:r>
              <a:rPr lang="cs-CZ" altLang="cs-CZ" sz="2400" i="1" baseline="30000" dirty="0">
                <a:cs typeface="Times New Roman" pitchFamily="18" charset="0"/>
              </a:rPr>
              <a:t>2</a:t>
            </a:r>
            <a:r>
              <a:rPr lang="cs-CZ" altLang="cs-CZ" sz="2400" b="1" i="1" dirty="0">
                <a:cs typeface="Times New Roman" pitchFamily="18" charset="0"/>
              </a:rPr>
              <a:t>r</a:t>
            </a:r>
            <a:r>
              <a:rPr lang="cs-CZ" altLang="cs-CZ" sz="2400" i="1" dirty="0">
                <a:cs typeface="Times New Roman" pitchFamily="18" charset="0"/>
              </a:rPr>
              <a:t>/dt</a:t>
            </a:r>
            <a:r>
              <a:rPr lang="cs-CZ" altLang="cs-CZ" sz="2400" i="1" baseline="30000" dirty="0">
                <a:cs typeface="Times New Roman" pitchFamily="18" charset="0"/>
              </a:rPr>
              <a:t>2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en-US" altLang="cs-CZ" sz="24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altLang="cs-CZ" sz="2400" dirty="0">
              <a:cs typeface="Times New Roman" pitchFamily="18" charset="0"/>
            </a:endParaRPr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684213" y="512763"/>
            <a:ext cx="7812087" cy="608012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100000"/>
              </a:spcBef>
            </a:pPr>
            <a:r>
              <a:rPr lang="cs-CZ" altLang="cs-CZ" sz="3200" b="1" dirty="0"/>
              <a:t>Základní pojmy kinematiky HB 2</a:t>
            </a:r>
          </a:p>
        </p:txBody>
      </p:sp>
      <p:sp>
        <p:nvSpPr>
          <p:cNvPr id="80905" name="Line 9"/>
          <p:cNvSpPr>
            <a:spLocks noChangeShapeType="1"/>
          </p:cNvSpPr>
          <p:nvPr/>
        </p:nvSpPr>
        <p:spPr bwMode="auto">
          <a:xfrm>
            <a:off x="1042988" y="2420938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13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ext Box 2"/>
          <p:cNvSpPr txBox="1">
            <a:spLocks noChangeArrowheads="1"/>
          </p:cNvSpPr>
          <p:nvPr/>
        </p:nvSpPr>
        <p:spPr bwMode="auto">
          <a:xfrm>
            <a:off x="684213" y="512763"/>
            <a:ext cx="7812087" cy="608012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100000"/>
              </a:spcBef>
            </a:pPr>
            <a:r>
              <a:rPr lang="cs-CZ" altLang="cs-CZ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Převody jednotek – </a:t>
            </a:r>
            <a:r>
              <a:rPr lang="cs-CZ" altLang="cs-CZ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příklady 1</a:t>
            </a:r>
            <a:endParaRPr lang="cs-CZ" altLang="cs-CZ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73238"/>
            <a:ext cx="9144000" cy="4968875"/>
          </a:xfrm>
          <a:noFill/>
          <a:ln/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altLang="cs-CZ" sz="2400" dirty="0"/>
              <a:t>74 </a:t>
            </a:r>
            <a:r>
              <a:rPr lang="cs-CZ" altLang="cs-CZ" sz="2400" dirty="0" err="1"/>
              <a:t>nC</a:t>
            </a:r>
            <a:r>
              <a:rPr lang="cs-CZ" altLang="cs-CZ" sz="2400" dirty="0"/>
              <a:t> = ? </a:t>
            </a:r>
            <a:r>
              <a:rPr lang="el-GR" altLang="cs-CZ" sz="2400" dirty="0">
                <a:cs typeface="Arial" charset="0"/>
              </a:rPr>
              <a:t>μ</a:t>
            </a:r>
            <a:r>
              <a:rPr lang="cs-CZ" altLang="cs-CZ" sz="2400" dirty="0">
                <a:cs typeface="Arial" charset="0"/>
              </a:rPr>
              <a:t>C</a:t>
            </a:r>
          </a:p>
          <a:p>
            <a:pPr>
              <a:buFont typeface="Wingdings" pitchFamily="2" charset="2"/>
              <a:buChar char="Ø"/>
            </a:pPr>
            <a:r>
              <a:rPr lang="cs-CZ" altLang="cs-CZ" sz="2400" dirty="0">
                <a:cs typeface="Arial" charset="0"/>
              </a:rPr>
              <a:t>0,014 m</a:t>
            </a:r>
            <a:r>
              <a:rPr lang="cs-CZ" altLang="cs-CZ" sz="2400" baseline="30000" dirty="0">
                <a:cs typeface="Arial" charset="0"/>
              </a:rPr>
              <a:t>3 </a:t>
            </a:r>
            <a:r>
              <a:rPr lang="cs-CZ" altLang="cs-CZ" sz="2400" dirty="0">
                <a:cs typeface="Arial" charset="0"/>
              </a:rPr>
              <a:t>= ? cm</a:t>
            </a:r>
            <a:r>
              <a:rPr lang="cs-CZ" altLang="cs-CZ" sz="2400" baseline="30000" dirty="0">
                <a:cs typeface="Arial" charset="0"/>
              </a:rPr>
              <a:t>3</a:t>
            </a:r>
          </a:p>
          <a:p>
            <a:pPr>
              <a:buFont typeface="Wingdings" pitchFamily="2" charset="2"/>
              <a:buChar char="Ø"/>
            </a:pPr>
            <a:r>
              <a:rPr lang="cs-CZ" altLang="cs-CZ" sz="2400" dirty="0">
                <a:cs typeface="Arial" charset="0"/>
              </a:rPr>
              <a:t>147 kg = ? mg</a:t>
            </a:r>
            <a:r>
              <a:rPr lang="cs-CZ" altLang="cs-CZ" sz="2400" baseline="30000" dirty="0">
                <a:cs typeface="Arial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cs-CZ" altLang="cs-CZ" sz="2400" dirty="0">
                <a:cs typeface="Arial" charset="0"/>
              </a:rPr>
              <a:t>34 dl = ? cm</a:t>
            </a:r>
            <a:r>
              <a:rPr lang="cs-CZ" altLang="cs-CZ" sz="2400" baseline="30000" dirty="0">
                <a:cs typeface="Arial" charset="0"/>
              </a:rPr>
              <a:t>3 </a:t>
            </a:r>
          </a:p>
          <a:p>
            <a:pPr>
              <a:buFont typeface="Wingdings" pitchFamily="2" charset="2"/>
              <a:buChar char="Ø"/>
            </a:pPr>
            <a:r>
              <a:rPr lang="cs-CZ" altLang="cs-CZ" sz="2400" dirty="0">
                <a:cs typeface="Arial" charset="0"/>
              </a:rPr>
              <a:t>1,4 km</a:t>
            </a:r>
            <a:r>
              <a:rPr lang="cs-CZ" altLang="cs-CZ" sz="2400" baseline="30000" dirty="0">
                <a:cs typeface="Arial" charset="0"/>
              </a:rPr>
              <a:t>2</a:t>
            </a:r>
            <a:r>
              <a:rPr lang="cs-CZ" altLang="cs-CZ" sz="2400" dirty="0">
                <a:cs typeface="Arial" charset="0"/>
              </a:rPr>
              <a:t> = ? m</a:t>
            </a:r>
            <a:r>
              <a:rPr lang="cs-CZ" altLang="cs-CZ" sz="2400" baseline="30000" dirty="0">
                <a:cs typeface="Arial" charset="0"/>
              </a:rPr>
              <a:t>2</a:t>
            </a:r>
          </a:p>
          <a:p>
            <a:pPr>
              <a:buFont typeface="Wingdings" pitchFamily="2" charset="2"/>
              <a:buChar char="Ø"/>
            </a:pPr>
            <a:r>
              <a:rPr lang="cs-CZ" altLang="cs-CZ" sz="2400" dirty="0">
                <a:cs typeface="Arial" charset="0"/>
              </a:rPr>
              <a:t>35 MJ = ? J</a:t>
            </a:r>
          </a:p>
          <a:p>
            <a:pPr>
              <a:buFont typeface="Wingdings" pitchFamily="2" charset="2"/>
              <a:buChar char="Ø"/>
            </a:pPr>
            <a:r>
              <a:rPr lang="cs-CZ" altLang="cs-CZ" sz="2400" dirty="0">
                <a:cs typeface="Arial" charset="0"/>
              </a:rPr>
              <a:t>39 </a:t>
            </a:r>
            <a:r>
              <a:rPr lang="el-GR" altLang="cs-CZ" sz="2400" dirty="0">
                <a:cs typeface="Arial" charset="0"/>
              </a:rPr>
              <a:t>μ</a:t>
            </a:r>
            <a:r>
              <a:rPr lang="cs-CZ" altLang="cs-CZ" sz="2400" dirty="0">
                <a:cs typeface="Arial" charset="0"/>
              </a:rPr>
              <a:t>F =  ? </a:t>
            </a:r>
            <a:r>
              <a:rPr lang="cs-CZ" altLang="cs-CZ" sz="2400" dirty="0" err="1">
                <a:cs typeface="Arial" charset="0"/>
              </a:rPr>
              <a:t>cF</a:t>
            </a:r>
            <a:endParaRPr lang="cs-CZ" altLang="cs-CZ" sz="2400" dirty="0">
              <a:cs typeface="Arial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altLang="cs-CZ" sz="2400" dirty="0">
                <a:cs typeface="Arial" charset="0"/>
              </a:rPr>
              <a:t>1,7 km =  ? dm </a:t>
            </a:r>
          </a:p>
          <a:p>
            <a:pPr>
              <a:buFont typeface="Wingdings" pitchFamily="2" charset="2"/>
              <a:buChar char="Ø"/>
            </a:pPr>
            <a:r>
              <a:rPr lang="cs-CZ" altLang="cs-CZ" sz="2400" dirty="0">
                <a:cs typeface="Arial" charset="0"/>
              </a:rPr>
              <a:t>4,3 hl = ? cl</a:t>
            </a:r>
          </a:p>
          <a:p>
            <a:pPr>
              <a:buFont typeface="Wingdings" pitchFamily="2" charset="2"/>
              <a:buChar char="Ø"/>
            </a:pPr>
            <a:r>
              <a:rPr lang="cs-CZ" altLang="cs-CZ" sz="2400" dirty="0">
                <a:cs typeface="Arial" charset="0"/>
              </a:rPr>
              <a:t>74 mm</a:t>
            </a:r>
            <a:r>
              <a:rPr lang="cs-CZ" altLang="cs-CZ" sz="2400" baseline="30000" dirty="0">
                <a:cs typeface="Arial" charset="0"/>
              </a:rPr>
              <a:t>2</a:t>
            </a:r>
            <a:r>
              <a:rPr lang="cs-CZ" altLang="cs-CZ" sz="2400" dirty="0">
                <a:cs typeface="Arial" charset="0"/>
              </a:rPr>
              <a:t> = ? cm</a:t>
            </a:r>
            <a:r>
              <a:rPr lang="cs-CZ" altLang="cs-CZ" sz="2400" baseline="30000" dirty="0">
                <a:cs typeface="Arial" charset="0"/>
              </a:rPr>
              <a:t>2 </a:t>
            </a:r>
            <a:endParaRPr lang="el-GR" altLang="cs-CZ" sz="2400" baseline="300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27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ext Box 2"/>
          <p:cNvSpPr txBox="1">
            <a:spLocks noChangeArrowheads="1"/>
          </p:cNvSpPr>
          <p:nvPr/>
        </p:nvSpPr>
        <p:spPr bwMode="auto">
          <a:xfrm>
            <a:off x="684213" y="512763"/>
            <a:ext cx="7812087" cy="608012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100000"/>
              </a:spcBef>
            </a:pPr>
            <a:r>
              <a:rPr lang="cs-CZ" altLang="cs-CZ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Převody jednotek – </a:t>
            </a:r>
            <a:r>
              <a:rPr lang="cs-CZ" altLang="cs-CZ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příklady 2</a:t>
            </a:r>
            <a:endParaRPr lang="cs-CZ" altLang="cs-CZ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73238"/>
            <a:ext cx="9144000" cy="4968875"/>
          </a:xfrm>
          <a:noFill/>
          <a:ln/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altLang="cs-CZ" sz="2400" dirty="0" smtClean="0"/>
              <a:t>917 dm</a:t>
            </a:r>
            <a:r>
              <a:rPr lang="cs-CZ" altLang="cs-CZ" sz="2400" baseline="30000" dirty="0" smtClean="0"/>
              <a:t>2</a:t>
            </a:r>
            <a:r>
              <a:rPr lang="cs-CZ" altLang="cs-CZ" sz="2400" dirty="0" smtClean="0"/>
              <a:t> </a:t>
            </a:r>
            <a:r>
              <a:rPr lang="cs-CZ" altLang="cs-CZ" sz="2400" dirty="0"/>
              <a:t>= ? </a:t>
            </a:r>
            <a:r>
              <a:rPr lang="cs-CZ" altLang="cs-CZ" sz="2400" dirty="0" smtClean="0"/>
              <a:t>km</a:t>
            </a:r>
            <a:r>
              <a:rPr lang="cs-CZ" altLang="cs-CZ" sz="2400" baseline="30000" dirty="0" smtClean="0"/>
              <a:t>2</a:t>
            </a:r>
            <a:endParaRPr lang="cs-CZ" altLang="cs-CZ" sz="2400" baseline="30000" dirty="0">
              <a:cs typeface="Arial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altLang="cs-CZ" sz="2400" dirty="0" smtClean="0">
                <a:cs typeface="Arial" charset="0"/>
              </a:rPr>
              <a:t>0,41 ha</a:t>
            </a:r>
            <a:r>
              <a:rPr lang="cs-CZ" altLang="cs-CZ" sz="2400" baseline="30000" dirty="0" smtClean="0">
                <a:cs typeface="Arial" charset="0"/>
              </a:rPr>
              <a:t> </a:t>
            </a:r>
            <a:r>
              <a:rPr lang="cs-CZ" altLang="cs-CZ" sz="2400" dirty="0">
                <a:cs typeface="Arial" charset="0"/>
              </a:rPr>
              <a:t>= ? </a:t>
            </a:r>
            <a:r>
              <a:rPr lang="cs-CZ" altLang="cs-CZ" sz="2400" dirty="0" smtClean="0">
                <a:cs typeface="Arial" charset="0"/>
              </a:rPr>
              <a:t>cm</a:t>
            </a:r>
            <a:r>
              <a:rPr lang="cs-CZ" altLang="cs-CZ" sz="2400" baseline="30000" dirty="0" smtClean="0">
                <a:cs typeface="Arial" charset="0"/>
              </a:rPr>
              <a:t>2</a:t>
            </a:r>
            <a:endParaRPr lang="cs-CZ" altLang="cs-CZ" sz="2400" baseline="30000" dirty="0">
              <a:cs typeface="Arial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altLang="cs-CZ" sz="2400" dirty="0" smtClean="0">
                <a:cs typeface="Arial" charset="0"/>
              </a:rPr>
              <a:t>15 dkg </a:t>
            </a:r>
            <a:r>
              <a:rPr lang="cs-CZ" altLang="cs-CZ" sz="2400" dirty="0">
                <a:cs typeface="Arial" charset="0"/>
              </a:rPr>
              <a:t>= ? </a:t>
            </a:r>
            <a:r>
              <a:rPr lang="cs-CZ" altLang="cs-CZ" sz="2400" dirty="0" smtClean="0">
                <a:cs typeface="Arial" charset="0"/>
              </a:rPr>
              <a:t>cg</a:t>
            </a:r>
            <a:r>
              <a:rPr lang="cs-CZ" altLang="cs-CZ" sz="2400" baseline="30000" dirty="0" smtClean="0">
                <a:cs typeface="Arial" charset="0"/>
              </a:rPr>
              <a:t> </a:t>
            </a:r>
            <a:endParaRPr lang="cs-CZ" altLang="cs-CZ" sz="2400" baseline="30000" dirty="0">
              <a:cs typeface="Arial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altLang="cs-CZ" sz="2400" dirty="0" smtClean="0">
                <a:cs typeface="Arial" charset="0"/>
              </a:rPr>
              <a:t>5,2 </a:t>
            </a:r>
            <a:r>
              <a:rPr lang="cs-CZ" altLang="cs-CZ" sz="2400" dirty="0" err="1" smtClean="0">
                <a:cs typeface="Arial" charset="0"/>
              </a:rPr>
              <a:t>MKč</a:t>
            </a:r>
            <a:r>
              <a:rPr lang="cs-CZ" altLang="cs-CZ" sz="2400" dirty="0" smtClean="0">
                <a:cs typeface="Arial" charset="0"/>
              </a:rPr>
              <a:t> </a:t>
            </a:r>
            <a:r>
              <a:rPr lang="cs-CZ" altLang="cs-CZ" sz="2400" dirty="0">
                <a:cs typeface="Arial" charset="0"/>
              </a:rPr>
              <a:t>= </a:t>
            </a:r>
            <a:r>
              <a:rPr lang="cs-CZ" altLang="cs-CZ" sz="2400" dirty="0" smtClean="0">
                <a:cs typeface="Arial" charset="0"/>
              </a:rPr>
              <a:t>? </a:t>
            </a:r>
            <a:r>
              <a:rPr lang="cs-CZ" altLang="cs-CZ" sz="2400" dirty="0" err="1" smtClean="0">
                <a:cs typeface="Arial" charset="0"/>
              </a:rPr>
              <a:t>hKč</a:t>
            </a:r>
            <a:r>
              <a:rPr lang="cs-CZ" altLang="cs-CZ" sz="2400" baseline="30000" dirty="0" smtClean="0">
                <a:cs typeface="Arial" charset="0"/>
              </a:rPr>
              <a:t> </a:t>
            </a:r>
            <a:endParaRPr lang="cs-CZ" altLang="cs-CZ" sz="2400" baseline="30000" dirty="0">
              <a:cs typeface="Arial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altLang="cs-CZ" sz="2400" dirty="0" smtClean="0">
                <a:cs typeface="Arial" charset="0"/>
              </a:rPr>
              <a:t>1,17 dm</a:t>
            </a:r>
            <a:r>
              <a:rPr lang="cs-CZ" altLang="cs-CZ" sz="2400" baseline="30000" dirty="0" smtClean="0">
                <a:cs typeface="Arial" charset="0"/>
              </a:rPr>
              <a:t>2</a:t>
            </a:r>
            <a:r>
              <a:rPr lang="cs-CZ" altLang="cs-CZ" sz="2400" dirty="0" smtClean="0">
                <a:cs typeface="Arial" charset="0"/>
              </a:rPr>
              <a:t> </a:t>
            </a:r>
            <a:r>
              <a:rPr lang="cs-CZ" altLang="cs-CZ" sz="2400" dirty="0">
                <a:cs typeface="Arial" charset="0"/>
              </a:rPr>
              <a:t>= ? </a:t>
            </a:r>
            <a:r>
              <a:rPr lang="cs-CZ" altLang="cs-CZ" sz="2400" dirty="0" smtClean="0">
                <a:cs typeface="Arial" charset="0"/>
              </a:rPr>
              <a:t>ha</a:t>
            </a:r>
            <a:endParaRPr lang="cs-CZ" altLang="cs-CZ" sz="2400" baseline="30000" dirty="0">
              <a:cs typeface="Arial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altLang="cs-CZ" sz="2400" dirty="0">
                <a:cs typeface="Arial" charset="0"/>
              </a:rPr>
              <a:t>35 </a:t>
            </a:r>
            <a:r>
              <a:rPr lang="cs-CZ" altLang="cs-CZ" sz="2400" dirty="0" smtClean="0">
                <a:cs typeface="Arial" charset="0"/>
              </a:rPr>
              <a:t>kcal </a:t>
            </a:r>
            <a:r>
              <a:rPr lang="cs-CZ" altLang="cs-CZ" sz="2400" dirty="0">
                <a:cs typeface="Arial" charset="0"/>
              </a:rPr>
              <a:t>= ? J</a:t>
            </a:r>
          </a:p>
          <a:p>
            <a:pPr>
              <a:buFont typeface="Wingdings" pitchFamily="2" charset="2"/>
              <a:buChar char="Ø"/>
            </a:pPr>
            <a:r>
              <a:rPr lang="cs-CZ" altLang="cs-CZ" sz="2400" dirty="0">
                <a:cs typeface="Arial" charset="0"/>
              </a:rPr>
              <a:t>39 </a:t>
            </a:r>
            <a:r>
              <a:rPr lang="cs-CZ" altLang="cs-CZ" sz="2400" dirty="0" smtClean="0">
                <a:cs typeface="Arial" charset="0"/>
              </a:rPr>
              <a:t>MJ </a:t>
            </a:r>
            <a:r>
              <a:rPr lang="cs-CZ" altLang="cs-CZ" sz="2400" dirty="0">
                <a:cs typeface="Arial" charset="0"/>
              </a:rPr>
              <a:t>=  ? </a:t>
            </a:r>
            <a:r>
              <a:rPr lang="cs-CZ" altLang="cs-CZ" sz="2400" dirty="0" err="1" smtClean="0">
                <a:cs typeface="Arial" charset="0"/>
              </a:rPr>
              <a:t>hcal</a:t>
            </a:r>
            <a:endParaRPr lang="cs-CZ" altLang="cs-CZ" sz="2400" dirty="0">
              <a:cs typeface="Arial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altLang="cs-CZ" sz="2400" dirty="0">
                <a:cs typeface="Arial" charset="0"/>
              </a:rPr>
              <a:t>1,7 </a:t>
            </a:r>
            <a:r>
              <a:rPr lang="cs-CZ" altLang="cs-CZ" sz="2400" dirty="0" err="1" smtClean="0">
                <a:cs typeface="Arial" charset="0"/>
              </a:rPr>
              <a:t>mJ</a:t>
            </a:r>
            <a:r>
              <a:rPr lang="cs-CZ" altLang="cs-CZ" sz="2400" dirty="0" smtClean="0">
                <a:cs typeface="Arial" charset="0"/>
              </a:rPr>
              <a:t> </a:t>
            </a:r>
            <a:r>
              <a:rPr lang="cs-CZ" altLang="cs-CZ" sz="2400" dirty="0">
                <a:cs typeface="Arial" charset="0"/>
              </a:rPr>
              <a:t>=  ? </a:t>
            </a:r>
            <a:r>
              <a:rPr lang="cs-CZ" altLang="cs-CZ" sz="2400" dirty="0" err="1" smtClean="0">
                <a:cs typeface="Arial" charset="0"/>
              </a:rPr>
              <a:t>cal</a:t>
            </a:r>
            <a:endParaRPr lang="cs-CZ" altLang="cs-CZ" sz="2400" dirty="0">
              <a:cs typeface="Arial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altLang="cs-CZ" sz="2400" dirty="0">
                <a:cs typeface="Arial" charset="0"/>
              </a:rPr>
              <a:t>4,3 </a:t>
            </a:r>
            <a:r>
              <a:rPr lang="cs-CZ" altLang="cs-CZ" sz="2400" dirty="0" smtClean="0">
                <a:cs typeface="Arial" charset="0"/>
              </a:rPr>
              <a:t>l </a:t>
            </a:r>
            <a:r>
              <a:rPr lang="cs-CZ" altLang="cs-CZ" sz="2400" dirty="0">
                <a:cs typeface="Arial" charset="0"/>
              </a:rPr>
              <a:t>= ? </a:t>
            </a:r>
            <a:r>
              <a:rPr lang="cs-CZ" altLang="cs-CZ" sz="2400" dirty="0" smtClean="0">
                <a:cs typeface="Arial" charset="0"/>
              </a:rPr>
              <a:t>mm</a:t>
            </a:r>
            <a:r>
              <a:rPr lang="cs-CZ" altLang="cs-CZ" sz="2400" baseline="30000" dirty="0" smtClean="0">
                <a:cs typeface="Arial" charset="0"/>
              </a:rPr>
              <a:t>3</a:t>
            </a:r>
            <a:endParaRPr lang="cs-CZ" altLang="cs-CZ" sz="2400" baseline="30000" dirty="0">
              <a:cs typeface="Arial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altLang="cs-CZ" sz="2400" dirty="0" smtClean="0">
                <a:cs typeface="Arial" charset="0"/>
              </a:rPr>
              <a:t>7,4 mm</a:t>
            </a:r>
            <a:r>
              <a:rPr lang="cs-CZ" altLang="cs-CZ" sz="2400" baseline="30000" dirty="0" smtClean="0">
                <a:cs typeface="Arial" charset="0"/>
              </a:rPr>
              <a:t>3</a:t>
            </a:r>
            <a:r>
              <a:rPr lang="cs-CZ" altLang="cs-CZ" sz="2400" dirty="0" smtClean="0">
                <a:cs typeface="Arial" charset="0"/>
              </a:rPr>
              <a:t> </a:t>
            </a:r>
            <a:r>
              <a:rPr lang="cs-CZ" altLang="cs-CZ" sz="2400" dirty="0">
                <a:cs typeface="Arial" charset="0"/>
              </a:rPr>
              <a:t>= ? </a:t>
            </a:r>
            <a:r>
              <a:rPr lang="cs-CZ" altLang="cs-CZ" sz="2400" dirty="0" smtClean="0">
                <a:cs typeface="Arial" charset="0"/>
              </a:rPr>
              <a:t>dm</a:t>
            </a:r>
            <a:r>
              <a:rPr lang="cs-CZ" altLang="cs-CZ" sz="2400" baseline="30000" dirty="0" smtClean="0">
                <a:cs typeface="Arial" charset="0"/>
              </a:rPr>
              <a:t>3 </a:t>
            </a:r>
            <a:endParaRPr lang="el-GR" altLang="cs-CZ" sz="2400" baseline="300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659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ext Box 2"/>
          <p:cNvSpPr txBox="1">
            <a:spLocks noChangeArrowheads="1"/>
          </p:cNvSpPr>
          <p:nvPr/>
        </p:nvSpPr>
        <p:spPr bwMode="auto">
          <a:xfrm>
            <a:off x="684213" y="512763"/>
            <a:ext cx="7812087" cy="608012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100000"/>
              </a:spcBef>
            </a:pPr>
            <a:r>
              <a:rPr lang="cs-CZ" altLang="cs-CZ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Vektory </a:t>
            </a:r>
            <a:r>
              <a:rPr lang="cs-CZ" altLang="cs-CZ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– </a:t>
            </a:r>
            <a:r>
              <a:rPr lang="cs-CZ" altLang="cs-CZ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příklady </a:t>
            </a:r>
            <a:endParaRPr lang="cs-CZ" altLang="cs-CZ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84784"/>
            <a:ext cx="9144000" cy="4968875"/>
          </a:xfrm>
          <a:noFill/>
          <a:ln/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cs-CZ" altLang="cs-CZ" sz="2400" dirty="0" smtClean="0">
                <a:cs typeface="Arial" charset="0"/>
              </a:rPr>
              <a:t>Určete vzdálenost bodu </a:t>
            </a:r>
            <a:r>
              <a:rPr lang="cs-CZ" sz="2400" b="1" dirty="0" smtClean="0"/>
              <a:t>[1,3,7]</a:t>
            </a:r>
            <a:r>
              <a:rPr lang="cs-CZ" sz="2400" dirty="0"/>
              <a:t> </a:t>
            </a:r>
            <a:r>
              <a:rPr lang="cs-CZ" altLang="cs-CZ" sz="2400" dirty="0" smtClean="0">
                <a:cs typeface="Arial" charset="0"/>
              </a:rPr>
              <a:t>od počátku soustavy souřadné</a:t>
            </a:r>
            <a:endParaRPr lang="cs-CZ" altLang="cs-CZ" sz="2400" dirty="0">
              <a:cs typeface="Arial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altLang="cs-CZ" sz="2400" dirty="0" smtClean="0">
                <a:cs typeface="Arial" charset="0"/>
              </a:rPr>
              <a:t>Určete vzdálenost bodů </a:t>
            </a:r>
            <a:r>
              <a:rPr lang="cs-CZ" sz="2400" b="1" dirty="0" smtClean="0"/>
              <a:t>[2,-4,5] a [-2,-6,3]. </a:t>
            </a:r>
          </a:p>
          <a:p>
            <a:pPr>
              <a:buFont typeface="Wingdings" pitchFamily="2" charset="2"/>
              <a:buChar char="Ø"/>
            </a:pPr>
            <a:r>
              <a:rPr lang="cs-CZ" altLang="cs-CZ" sz="2400" dirty="0" smtClean="0">
                <a:cs typeface="Arial" charset="0"/>
              </a:rPr>
              <a:t>Určete velikost vektoru vzniklého součtem vektorů (1</a:t>
            </a:r>
            <a:r>
              <a:rPr lang="cs-CZ" altLang="cs-CZ" sz="2400" dirty="0" smtClean="0">
                <a:cs typeface="Arial" charset="0"/>
              </a:rPr>
              <a:t>,-</a:t>
            </a:r>
            <a:r>
              <a:rPr lang="cs-CZ" altLang="cs-CZ" sz="2400" dirty="0" smtClean="0">
                <a:cs typeface="Arial" charset="0"/>
              </a:rPr>
              <a:t>3) a (</a:t>
            </a:r>
            <a:r>
              <a:rPr lang="cs-CZ" altLang="cs-CZ" sz="2400" dirty="0" smtClean="0">
                <a:cs typeface="Arial" charset="0"/>
              </a:rPr>
              <a:t>5,8</a:t>
            </a:r>
            <a:r>
              <a:rPr lang="cs-CZ" altLang="cs-CZ" sz="2400" dirty="0" smtClean="0">
                <a:cs typeface="Arial" charset="0"/>
              </a:rPr>
              <a:t>) a úhel, který tento vektor svírá s kladnou poloosou osy x</a:t>
            </a:r>
          </a:p>
          <a:p>
            <a:pPr>
              <a:buFont typeface="Wingdings" pitchFamily="2" charset="2"/>
              <a:buChar char="Ø"/>
            </a:pPr>
            <a:endParaRPr lang="cs-CZ" altLang="cs-CZ" sz="2400" dirty="0" smtClean="0">
              <a:cs typeface="Arial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altLang="cs-CZ" sz="2400" dirty="0" smtClean="0">
                <a:cs typeface="Arial" charset="0"/>
              </a:rPr>
              <a:t>Sečtete graficky i početně síly dle obrázku</a:t>
            </a:r>
          </a:p>
          <a:p>
            <a:pPr>
              <a:buFont typeface="Wingdings" pitchFamily="2" charset="2"/>
              <a:buChar char="Ø"/>
            </a:pPr>
            <a:endParaRPr lang="cs-CZ" altLang="cs-CZ" sz="2400" dirty="0" smtClean="0">
              <a:cs typeface="Arial" charset="0"/>
            </a:endParaRPr>
          </a:p>
          <a:p>
            <a:pPr>
              <a:buFont typeface="Wingdings" pitchFamily="2" charset="2"/>
              <a:buChar char="Ø"/>
            </a:pPr>
            <a:endParaRPr lang="cs-CZ" altLang="cs-CZ" sz="2400" baseline="30000" dirty="0">
              <a:cs typeface="Arial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altLang="cs-CZ" sz="2400" dirty="0" smtClean="0">
                <a:cs typeface="Arial" charset="0"/>
              </a:rPr>
              <a:t>Rozložte vektor síly o velikosti 12 N svírající úhel 30 stupňů</a:t>
            </a:r>
          </a:p>
          <a:p>
            <a:pPr marL="0" indent="0">
              <a:buNone/>
            </a:pPr>
            <a:r>
              <a:rPr lang="cs-CZ" altLang="cs-CZ" sz="2400" dirty="0" smtClean="0">
                <a:cs typeface="Arial" charset="0"/>
              </a:rPr>
              <a:t>s kladnou poloosou osy x na složky ve směru os x a y. Jaká bude velikost složek? </a:t>
            </a:r>
          </a:p>
          <a:p>
            <a:pPr marL="0" indent="0">
              <a:buNone/>
            </a:pPr>
            <a:r>
              <a:rPr lang="cs-CZ" altLang="cs-CZ" sz="2400" dirty="0" smtClean="0">
                <a:cs typeface="Arial" charset="0"/>
              </a:rPr>
              <a:t>  </a:t>
            </a:r>
            <a:endParaRPr lang="cs-CZ" altLang="cs-CZ" sz="2400" dirty="0">
              <a:cs typeface="Arial" charset="0"/>
            </a:endParaRPr>
          </a:p>
          <a:p>
            <a:r>
              <a:rPr lang="cs-CZ" sz="2600" dirty="0"/>
              <a:t>Máme dvě síly o stejné velikosti F = 5 N </a:t>
            </a:r>
            <a:r>
              <a:rPr lang="cs-CZ" sz="2600" dirty="0" smtClean="0"/>
              <a:t>svírající spolu </a:t>
            </a:r>
            <a:r>
              <a:rPr lang="cs-CZ" sz="2600" dirty="0"/>
              <a:t>úhel </a:t>
            </a:r>
            <a:r>
              <a:rPr lang="cs-CZ" sz="2600" dirty="0" smtClean="0"/>
              <a:t>45 °. </a:t>
            </a:r>
            <a:r>
              <a:rPr lang="cs-CZ" sz="2600" dirty="0"/>
              <a:t>Síly graficky sečtěte. Dále určete početně směr a velikost výsledného vektoru a tento vektor následně rozložte na navzájem kolmé složky, z nichž jedna bude ve směru jedné z původních sil. Určete velikost těchto složek.        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636912"/>
            <a:ext cx="1780561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919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684213" y="404813"/>
            <a:ext cx="7812087" cy="608012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100000"/>
              </a:spcBef>
            </a:pPr>
            <a:r>
              <a:rPr lang="cs-CZ" altLang="cs-CZ" sz="3200" b="1" dirty="0"/>
              <a:t>Členění klasické mechaniky 1</a:t>
            </a:r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981075"/>
            <a:ext cx="9144000" cy="5327650"/>
          </a:xfrm>
          <a:noFill/>
          <a:ln/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cs-CZ" altLang="cs-CZ" sz="2400"/>
              <a:t>Klasická (newtonovská) mechanika – neuvažuje kvantové či relativistické efekty, platí ve standardních rozměrech (ne atomy, ne galaxie!) </a:t>
            </a:r>
          </a:p>
          <a:p>
            <a:pPr marL="609600" indent="-609600">
              <a:buFont typeface="Wingdings" pitchFamily="2" charset="2"/>
              <a:buNone/>
            </a:pPr>
            <a:r>
              <a:rPr lang="cs-CZ" altLang="cs-CZ" sz="2400"/>
              <a:t>Členění podle zvoleného fyzikálního modelu:</a:t>
            </a:r>
          </a:p>
          <a:p>
            <a:pPr marL="609600" indent="-609600">
              <a:buFont typeface="Wingdings" pitchFamily="2" charset="2"/>
              <a:buChar char="Ø"/>
            </a:pPr>
            <a:r>
              <a:rPr lang="cs-CZ" altLang="cs-CZ" sz="2400" b="1"/>
              <a:t>Mechanika hmotného bodu (HB)</a:t>
            </a:r>
            <a:r>
              <a:rPr lang="cs-CZ" altLang="cs-CZ" sz="2400"/>
              <a:t> – ignorujeme rozměry, všechna hmota je soustředěna v jednom bodě (fyzikální abstrakce - nic takového reálně neexistuje, ale někdy to tak můžeme brát…)</a:t>
            </a:r>
          </a:p>
          <a:p>
            <a:pPr marL="609600" indent="-609600">
              <a:buFont typeface="Wingdings" pitchFamily="2" charset="2"/>
              <a:buChar char="Ø"/>
            </a:pPr>
            <a:r>
              <a:rPr lang="cs-CZ" altLang="cs-CZ" sz="2400" b="1"/>
              <a:t>Mechanika tuhého tělesa</a:t>
            </a:r>
            <a:r>
              <a:rPr lang="cs-CZ" altLang="cs-CZ" sz="2400"/>
              <a:t> – uvažujeme rozměry, ale síly mají jen </a:t>
            </a:r>
            <a:r>
              <a:rPr lang="cs-CZ" altLang="cs-CZ" sz="2400" b="1"/>
              <a:t>pohybový</a:t>
            </a:r>
            <a:r>
              <a:rPr lang="cs-CZ" altLang="cs-CZ" sz="2400"/>
              <a:t>, nikoliv </a:t>
            </a:r>
            <a:r>
              <a:rPr lang="cs-CZ" altLang="cs-CZ" sz="2400" b="1"/>
              <a:t>deformační </a:t>
            </a:r>
            <a:r>
              <a:rPr lang="cs-CZ" altLang="cs-CZ" sz="2400"/>
              <a:t>účinek (opět abstrakce – síla má deformační účinek, ale lze jej zanedbat)</a:t>
            </a:r>
          </a:p>
          <a:p>
            <a:pPr marL="609600" indent="-609600">
              <a:buFont typeface="Wingdings" pitchFamily="2" charset="2"/>
              <a:buChar char="Ø"/>
            </a:pPr>
            <a:r>
              <a:rPr lang="cs-CZ" altLang="cs-CZ" sz="2400" b="1"/>
              <a:t>Mechanika spojitých prostředí</a:t>
            </a:r>
            <a:r>
              <a:rPr lang="cs-CZ" altLang="cs-CZ" sz="2400"/>
              <a:t> (kontinua) – zahrnuje v sobě </a:t>
            </a:r>
            <a:r>
              <a:rPr lang="cs-CZ" altLang="cs-CZ" sz="2400" b="1"/>
              <a:t>mechaniku deformovatelných těles</a:t>
            </a:r>
            <a:r>
              <a:rPr lang="cs-CZ" altLang="cs-CZ" sz="2400"/>
              <a:t> (uvažujeme i deformační účinky síly, zásadní význam např. ve stavitelství či strojírenství) a </a:t>
            </a:r>
            <a:r>
              <a:rPr lang="cs-CZ" altLang="cs-CZ" sz="2400" b="1"/>
              <a:t>mechaniku tekutin</a:t>
            </a:r>
            <a:r>
              <a:rPr lang="cs-CZ" altLang="cs-CZ" sz="2400"/>
              <a:t> (tj. kapalin a plynů)  </a:t>
            </a:r>
            <a:endParaRPr lang="en-US" altLang="cs-CZ" sz="2400"/>
          </a:p>
        </p:txBody>
      </p:sp>
    </p:spTree>
    <p:extLst>
      <p:ext uri="{BB962C8B-B14F-4D97-AF65-F5344CB8AC3E}">
        <p14:creationId xmlns:p14="http://schemas.microsoft.com/office/powerpoint/2010/main" val="370011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684213" y="512763"/>
            <a:ext cx="7812087" cy="608012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100000"/>
              </a:spcBef>
            </a:pPr>
            <a:r>
              <a:rPr lang="cs-CZ" altLang="cs-CZ" sz="3200" b="1" dirty="0"/>
              <a:t>Členění klasické mechaniky 2</a:t>
            </a:r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341438"/>
            <a:ext cx="8135938" cy="5229225"/>
          </a:xfrm>
          <a:noFill/>
          <a:ln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cs-CZ" altLang="cs-CZ" sz="2400"/>
              <a:t>Členění podle toho, čím konkrétně se zabývá:</a:t>
            </a:r>
          </a:p>
          <a:p>
            <a:pPr>
              <a:buFont typeface="Wingdings" pitchFamily="2" charset="2"/>
              <a:buChar char="Ø"/>
            </a:pPr>
            <a:r>
              <a:rPr lang="cs-CZ" altLang="cs-CZ" sz="2400" b="1"/>
              <a:t>Kinematika </a:t>
            </a:r>
            <a:r>
              <a:rPr lang="cs-CZ" altLang="cs-CZ" sz="2400"/>
              <a:t>– zkoumá pohyb bez ohledu na jeho příčiny, bere „jen“ jeho časové a prostorové souvislosti  (základní veličiny: dráha, rychlost, zrychlení, čas…)</a:t>
            </a:r>
          </a:p>
          <a:p>
            <a:pPr>
              <a:buFont typeface="Wingdings" pitchFamily="2" charset="2"/>
              <a:buChar char="Ø"/>
            </a:pPr>
            <a:r>
              <a:rPr lang="cs-CZ" altLang="cs-CZ" sz="2400" b="1"/>
              <a:t>Dynamika</a:t>
            </a:r>
            <a:r>
              <a:rPr lang="cs-CZ" altLang="cs-CZ" sz="2400"/>
              <a:t> – zkoumá příčiny vzniku a změny pohybu (základní veličiny nad rámec kinematiky: hmotnost, síla, hybnost, moment síly či moment hybnosti)</a:t>
            </a:r>
          </a:p>
          <a:p>
            <a:pPr>
              <a:buFont typeface="Wingdings" pitchFamily="2" charset="2"/>
              <a:buChar char="Ø"/>
            </a:pPr>
            <a:r>
              <a:rPr lang="cs-CZ" altLang="cs-CZ" sz="2400" b="1"/>
              <a:t>Statika</a:t>
            </a:r>
            <a:r>
              <a:rPr lang="cs-CZ" altLang="cs-CZ" sz="2400"/>
              <a:t> (ne statistika </a:t>
            </a:r>
            <a:r>
              <a:rPr lang="cs-CZ" altLang="cs-CZ" sz="2400">
                <a:sym typeface="Wingdings" pitchFamily="2" charset="2"/>
              </a:rPr>
              <a:t>) </a:t>
            </a:r>
            <a:r>
              <a:rPr lang="cs-CZ" altLang="cs-CZ" sz="2400"/>
              <a:t>– zkoumá tělesa nacházející se v klidu (v určité soustavě), působící síly a </a:t>
            </a:r>
            <a:r>
              <a:rPr lang="cs-CZ" altLang="cs-CZ" sz="2400" b="1"/>
              <a:t>rovnováhu systému</a:t>
            </a:r>
            <a:r>
              <a:rPr lang="cs-CZ" altLang="cs-CZ" sz="2400"/>
              <a:t>  </a:t>
            </a:r>
          </a:p>
          <a:p>
            <a:pPr>
              <a:buFont typeface="Wingdings" pitchFamily="2" charset="2"/>
              <a:buChar char="Ø"/>
            </a:pPr>
            <a:endParaRPr lang="en-US" altLang="cs-CZ" sz="2400"/>
          </a:p>
        </p:txBody>
      </p:sp>
    </p:spTree>
    <p:extLst>
      <p:ext uri="{BB962C8B-B14F-4D97-AF65-F5344CB8AC3E}">
        <p14:creationId xmlns:p14="http://schemas.microsoft.com/office/powerpoint/2010/main" val="35374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684213" y="512763"/>
            <a:ext cx="7812087" cy="608012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100000"/>
              </a:spcBef>
            </a:pPr>
            <a:r>
              <a:rPr lang="cs-CZ" altLang="cs-CZ" sz="3200" b="1" dirty="0"/>
              <a:t>Pohyb a klid těles 1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268413"/>
            <a:ext cx="7920038" cy="5329237"/>
          </a:xfrm>
          <a:noFill/>
          <a:ln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cs-CZ" altLang="cs-CZ" sz="2400"/>
              <a:t>Diskutováno již v antice</a:t>
            </a:r>
          </a:p>
          <a:p>
            <a:pPr>
              <a:buFont typeface="Wingdings" pitchFamily="2" charset="2"/>
              <a:buNone/>
            </a:pPr>
            <a:r>
              <a:rPr lang="cs-CZ" altLang="cs-CZ" sz="2400"/>
              <a:t>Herakleitos – vše je v neustálém pohybu, „Pantha rei“ – v překladu „vše plyne“</a:t>
            </a:r>
          </a:p>
          <a:p>
            <a:pPr>
              <a:buFont typeface="Wingdings" pitchFamily="2" charset="2"/>
              <a:buNone/>
            </a:pPr>
            <a:r>
              <a:rPr lang="cs-CZ" altLang="cs-CZ" sz="2400"/>
              <a:t>Naopak eleaté (např. Zenon z Eleje): pohyb je jenom zdání, ve skutečnosti neexistuje</a:t>
            </a:r>
          </a:p>
          <a:p>
            <a:pPr>
              <a:buFont typeface="Wingdings" pitchFamily="2" charset="2"/>
              <a:buNone/>
            </a:pPr>
            <a:r>
              <a:rPr lang="cs-CZ" altLang="cs-CZ" sz="2400"/>
              <a:t>Důkazy neexistence pohybu – tzv. </a:t>
            </a:r>
            <a:r>
              <a:rPr lang="cs-CZ" altLang="cs-CZ" sz="2400" b="1"/>
              <a:t>Zenonovy pohybové aporie</a:t>
            </a:r>
            <a:r>
              <a:rPr lang="cs-CZ" altLang="cs-CZ" sz="2400"/>
              <a:t> (Achilles a želva, Letící šíp apod.)  </a:t>
            </a:r>
          </a:p>
          <a:p>
            <a:pPr>
              <a:buFont typeface="Wingdings" pitchFamily="2" charset="2"/>
              <a:buNone/>
            </a:pPr>
            <a:r>
              <a:rPr lang="cs-CZ" altLang="cs-CZ" sz="2400"/>
              <a:t>Později hledání absolutního pohybu či absolutního klidu (nezávislého na vztažné soustavě) – souvislost s uvažovanou existencí tzv. </a:t>
            </a:r>
            <a:r>
              <a:rPr lang="en-US" altLang="cs-CZ" sz="2400" b="1">
                <a:cs typeface="Arial" charset="0"/>
              </a:rPr>
              <a:t>é</a:t>
            </a:r>
            <a:r>
              <a:rPr lang="cs-CZ" altLang="cs-CZ" sz="2400" b="1">
                <a:cs typeface="Arial" charset="0"/>
              </a:rPr>
              <a:t>teru</a:t>
            </a:r>
            <a:r>
              <a:rPr lang="cs-CZ" altLang="cs-CZ" sz="2400">
                <a:cs typeface="Arial" charset="0"/>
              </a:rPr>
              <a:t>, existovala by absolutní vztažná soustava spojená s </a:t>
            </a:r>
            <a:r>
              <a:rPr lang="en-US" altLang="cs-CZ" sz="2400">
                <a:cs typeface="Arial" charset="0"/>
              </a:rPr>
              <a:t>é</a:t>
            </a:r>
            <a:r>
              <a:rPr lang="cs-CZ" altLang="cs-CZ" sz="2400">
                <a:cs typeface="Arial" charset="0"/>
              </a:rPr>
              <a:t>terem </a:t>
            </a:r>
          </a:p>
          <a:p>
            <a:pPr>
              <a:buFont typeface="Wingdings" pitchFamily="2" charset="2"/>
              <a:buNone/>
            </a:pPr>
            <a:r>
              <a:rPr lang="cs-CZ" altLang="cs-CZ" sz="2400" b="1">
                <a:cs typeface="Arial" charset="0"/>
              </a:rPr>
              <a:t>Einstein - 1905: Absolutní vztažná soustava neexistuje, pohyb a klid jsou vždy relativní pojmy!</a:t>
            </a:r>
            <a:r>
              <a:rPr lang="cs-CZ" altLang="cs-CZ" sz="2400">
                <a:cs typeface="Arial" charset="0"/>
              </a:rPr>
              <a:t>     </a:t>
            </a:r>
            <a:endParaRPr lang="en-US" altLang="cs-CZ" sz="240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282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684213" y="512763"/>
            <a:ext cx="7812087" cy="608012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100000"/>
              </a:spcBef>
            </a:pPr>
            <a:r>
              <a:rPr lang="cs-CZ" altLang="cs-CZ" sz="3200" b="1" dirty="0"/>
              <a:t>Pohyb a klid těles 2</a:t>
            </a:r>
          </a:p>
        </p:txBody>
      </p:sp>
      <p:sp>
        <p:nvSpPr>
          <p:cNvPr id="74767" name="Rectangle 15"/>
          <p:cNvSpPr>
            <a:spLocks noChangeArrowheads="1"/>
          </p:cNvSpPr>
          <p:nvPr/>
        </p:nvSpPr>
        <p:spPr bwMode="auto">
          <a:xfrm>
            <a:off x="323850" y="1268413"/>
            <a:ext cx="882015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cs-CZ" altLang="cs-CZ" sz="2400"/>
              <a:t>Vždy tedy záleží na tom, vůči čemu pohyb či klid uvažujeme (na vztažné soustavě)</a:t>
            </a:r>
          </a:p>
          <a:p>
            <a:pPr>
              <a:buFont typeface="Wingdings" pitchFamily="2" charset="2"/>
              <a:buNone/>
            </a:pPr>
            <a:r>
              <a:rPr lang="cs-CZ" altLang="cs-CZ" sz="2400"/>
              <a:t>Každý hmotný bod či těleso je v určité soustavě v klidu (klidová soustava tělesa), v jiných se však pohybuje</a:t>
            </a:r>
          </a:p>
          <a:p>
            <a:pPr>
              <a:buFont typeface="Wingdings" pitchFamily="2" charset="2"/>
              <a:buNone/>
            </a:pPr>
            <a:r>
              <a:rPr lang="cs-CZ" altLang="cs-CZ" sz="2400" b="1"/>
              <a:t>Příklad:</a:t>
            </a:r>
            <a:r>
              <a:rPr lang="cs-CZ" altLang="cs-CZ" sz="2400"/>
              <a:t> Vůči soustavě spojené s učebnou jsme v klidu, vůči soustavě spojené s auty na Klatovské jsme však v pohybu, stejně tak vůči soustavě spojené se Sluncem (tam dokonce velikou rychlostí)…</a:t>
            </a:r>
          </a:p>
          <a:p>
            <a:pPr>
              <a:buFont typeface="Wingdings" pitchFamily="2" charset="2"/>
              <a:buNone/>
            </a:pPr>
            <a:r>
              <a:rPr lang="cs-CZ" altLang="cs-CZ" sz="2400"/>
              <a:t>U většiny případů pohyb a klid vztahujeme k soustavě spojené se Zemí (např. měření rychlosti na silnici apod. je vždy vůči této soustavě!)  </a:t>
            </a:r>
          </a:p>
        </p:txBody>
      </p:sp>
    </p:spTree>
    <p:extLst>
      <p:ext uri="{BB962C8B-B14F-4D97-AF65-F5344CB8AC3E}">
        <p14:creationId xmlns:p14="http://schemas.microsoft.com/office/powerpoint/2010/main" val="18082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684213" y="512763"/>
            <a:ext cx="7812087" cy="608012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100000"/>
              </a:spcBef>
            </a:pPr>
            <a:r>
              <a:rPr lang="cs-CZ" altLang="cs-CZ" sz="3200" b="1" dirty="0"/>
              <a:t>Základní pojmy kinematiky HB</a:t>
            </a:r>
          </a:p>
        </p:txBody>
      </p:sp>
      <p:sp>
        <p:nvSpPr>
          <p:cNvPr id="12317" name="Rectangle 29"/>
          <p:cNvSpPr>
            <a:spLocks noChangeArrowheads="1"/>
          </p:cNvSpPr>
          <p:nvPr/>
        </p:nvSpPr>
        <p:spPr bwMode="auto">
          <a:xfrm>
            <a:off x="323850" y="1268413"/>
            <a:ext cx="882015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cs-CZ" sz="2400"/>
          </a:p>
        </p:txBody>
      </p:sp>
      <p:sp>
        <p:nvSpPr>
          <p:cNvPr id="12318" name="Rectangle 30"/>
          <p:cNvSpPr>
            <a:spLocks noChangeArrowheads="1"/>
          </p:cNvSpPr>
          <p:nvPr/>
        </p:nvSpPr>
        <p:spPr bwMode="auto">
          <a:xfrm>
            <a:off x="539750" y="1484313"/>
            <a:ext cx="882015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cs-CZ" sz="2400"/>
          </a:p>
        </p:txBody>
      </p:sp>
      <p:sp>
        <p:nvSpPr>
          <p:cNvPr id="12319" name="Rectangle 31"/>
          <p:cNvSpPr>
            <a:spLocks noChangeArrowheads="1"/>
          </p:cNvSpPr>
          <p:nvPr/>
        </p:nvSpPr>
        <p:spPr bwMode="auto">
          <a:xfrm>
            <a:off x="323850" y="1268413"/>
            <a:ext cx="882015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cs-CZ" altLang="cs-CZ" sz="2400" dirty="0"/>
              <a:t>Trajektorie – křivka, kterou hmotný bod při pohybu opisuje (může to být přímka, ale i kružnice, elipsa, šroubovice, spirála či mnohé </a:t>
            </a:r>
            <a:r>
              <a:rPr lang="cs-CZ" altLang="cs-CZ" sz="2400" dirty="0" smtClean="0"/>
              <a:t>další, může být i jeden bod)</a:t>
            </a:r>
            <a:endParaRPr lang="cs-CZ" altLang="cs-CZ" sz="2400" dirty="0"/>
          </a:p>
          <a:p>
            <a:pPr>
              <a:buFont typeface="Wingdings" pitchFamily="2" charset="2"/>
              <a:buNone/>
            </a:pPr>
            <a:r>
              <a:rPr lang="cs-CZ" altLang="cs-CZ" sz="2400" dirty="0"/>
              <a:t>Dráha – délka oblouku měřená na trajektorii, kterou hmotný bod urazí za sledovaný časový interval</a:t>
            </a:r>
            <a:r>
              <a:rPr lang="cs-CZ" altLang="cs-CZ" sz="2400" dirty="0" smtClean="0"/>
              <a:t>), skalární veličina</a:t>
            </a:r>
            <a:endParaRPr lang="cs-CZ" altLang="cs-CZ" sz="2400" dirty="0"/>
          </a:p>
          <a:p>
            <a:pPr>
              <a:buFont typeface="Wingdings" pitchFamily="2" charset="2"/>
              <a:buNone/>
            </a:pPr>
            <a:r>
              <a:rPr lang="cs-CZ" altLang="cs-CZ" sz="2400" dirty="0"/>
              <a:t>Podle tvaru trajektorie dělíme pohyby na:</a:t>
            </a:r>
          </a:p>
          <a:p>
            <a:pPr>
              <a:buFont typeface="Wingdings" pitchFamily="2" charset="2"/>
              <a:buChar char="Ø"/>
            </a:pPr>
            <a:r>
              <a:rPr lang="cs-CZ" altLang="cs-CZ" sz="2400" dirty="0"/>
              <a:t>Přímočaré – trajektorií je část přímky</a:t>
            </a:r>
          </a:p>
          <a:p>
            <a:pPr>
              <a:buFont typeface="Wingdings" pitchFamily="2" charset="2"/>
              <a:buChar char="Ø"/>
            </a:pPr>
            <a:r>
              <a:rPr lang="cs-CZ" altLang="cs-CZ" sz="2400" dirty="0"/>
              <a:t>Křivočaré – trajektorií je jiná křivka (zvláště významný je případ kružnice)  </a:t>
            </a:r>
          </a:p>
        </p:txBody>
      </p:sp>
    </p:spTree>
    <p:extLst>
      <p:ext uri="{BB962C8B-B14F-4D97-AF65-F5344CB8AC3E}">
        <p14:creationId xmlns:p14="http://schemas.microsoft.com/office/powerpoint/2010/main" val="67404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1007</Words>
  <Application>Microsoft Office PowerPoint</Application>
  <PresentationFormat>Předvádění na obrazovce (4:3)</PresentationFormat>
  <Paragraphs>88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andre</dc:creator>
  <cp:lastModifiedBy>andre</cp:lastModifiedBy>
  <cp:revision>8</cp:revision>
  <dcterms:created xsi:type="dcterms:W3CDTF">2018-09-05T07:03:00Z</dcterms:created>
  <dcterms:modified xsi:type="dcterms:W3CDTF">2018-09-11T08:12:03Z</dcterms:modified>
</cp:coreProperties>
</file>