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61" r:id="rId4"/>
    <p:sldId id="257" r:id="rId5"/>
    <p:sldId id="258" r:id="rId6"/>
    <p:sldId id="260" r:id="rId7"/>
  </p:sldIdLst>
  <p:sldSz cx="9144000" cy="5715000" type="screen16x1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984" y="-7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153613710107934E-2"/>
          <c:y val="5.8964608894025057E-2"/>
          <c:w val="0.81604997396731527"/>
          <c:h val="0.86760974518311429"/>
        </c:manualLayout>
      </c:layout>
      <c:lineChart>
        <c:grouping val="standard"/>
        <c:varyColors val="0"/>
        <c:ser>
          <c:idx val="0"/>
          <c:order val="0"/>
          <c:tx>
            <c:v>Serial</c:v>
          </c:tx>
          <c:cat>
            <c:numRef>
              <c:f>List1!$A$3:$A$8</c:f>
              <c:numCache>
                <c:formatCode>General</c:formatCode>
                <c:ptCount val="6"/>
                <c:pt idx="0">
                  <c:v>7</c:v>
                </c:pt>
                <c:pt idx="1">
                  <c:v>15</c:v>
                </c:pt>
                <c:pt idx="2">
                  <c:v>25</c:v>
                </c:pt>
                <c:pt idx="3">
                  <c:v>40</c:v>
                </c:pt>
                <c:pt idx="4">
                  <c:v>60</c:v>
                </c:pt>
                <c:pt idx="5">
                  <c:v>100</c:v>
                </c:pt>
              </c:numCache>
            </c:numRef>
          </c:cat>
          <c:val>
            <c:numRef>
              <c:f>List1!$B$3:$B$8</c:f>
              <c:numCache>
                <c:formatCode>General</c:formatCode>
                <c:ptCount val="6"/>
                <c:pt idx="0">
                  <c:v>62</c:v>
                </c:pt>
                <c:pt idx="1">
                  <c:v>127</c:v>
                </c:pt>
                <c:pt idx="2">
                  <c:v>213</c:v>
                </c:pt>
                <c:pt idx="3">
                  <c:v>358</c:v>
                </c:pt>
                <c:pt idx="4">
                  <c:v>535</c:v>
                </c:pt>
                <c:pt idx="5">
                  <c:v>954</c:v>
                </c:pt>
              </c:numCache>
            </c:numRef>
          </c:val>
          <c:smooth val="0"/>
        </c:ser>
        <c:ser>
          <c:idx val="1"/>
          <c:order val="1"/>
          <c:tx>
            <c:v>SMP</c:v>
          </c:tx>
          <c:cat>
            <c:numRef>
              <c:f>List1!$A$3:$A$8</c:f>
              <c:numCache>
                <c:formatCode>General</c:formatCode>
                <c:ptCount val="6"/>
                <c:pt idx="0">
                  <c:v>7</c:v>
                </c:pt>
                <c:pt idx="1">
                  <c:v>15</c:v>
                </c:pt>
                <c:pt idx="2">
                  <c:v>25</c:v>
                </c:pt>
                <c:pt idx="3">
                  <c:v>40</c:v>
                </c:pt>
                <c:pt idx="4">
                  <c:v>60</c:v>
                </c:pt>
                <c:pt idx="5">
                  <c:v>100</c:v>
                </c:pt>
              </c:numCache>
            </c:numRef>
          </c:cat>
          <c:val>
            <c:numRef>
              <c:f>List1!$C$3:$C$8</c:f>
              <c:numCache>
                <c:formatCode>General</c:formatCode>
                <c:ptCount val="6"/>
                <c:pt idx="0">
                  <c:v>42</c:v>
                </c:pt>
                <c:pt idx="1">
                  <c:v>81</c:v>
                </c:pt>
                <c:pt idx="2">
                  <c:v>137</c:v>
                </c:pt>
                <c:pt idx="3">
                  <c:v>216</c:v>
                </c:pt>
                <c:pt idx="4">
                  <c:v>272</c:v>
                </c:pt>
                <c:pt idx="5">
                  <c:v>517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214272"/>
        <c:axId val="176802624"/>
      </c:lineChart>
      <c:catAx>
        <c:axId val="18821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6802624"/>
        <c:crosses val="autoZero"/>
        <c:auto val="1"/>
        <c:lblAlgn val="ctr"/>
        <c:lblOffset val="100"/>
        <c:noMultiLvlLbl val="0"/>
      </c:catAx>
      <c:valAx>
        <c:axId val="176802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214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3F9B-D933-4313-AB92-B0836B96AD5D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3FC-5164-4E4A-B432-58647A73F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16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3F9B-D933-4313-AB92-B0836B96AD5D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3FC-5164-4E4A-B432-58647A73F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397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3F9B-D933-4313-AB92-B0836B96AD5D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3FC-5164-4E4A-B432-58647A73F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71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3F9B-D933-4313-AB92-B0836B96AD5D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3FC-5164-4E4A-B432-58647A73F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34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3F9B-D933-4313-AB92-B0836B96AD5D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3FC-5164-4E4A-B432-58647A73F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76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3F9B-D933-4313-AB92-B0836B96AD5D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3FC-5164-4E4A-B432-58647A73F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13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0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0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3F9B-D933-4313-AB92-B0836B96AD5D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3FC-5164-4E4A-B432-58647A73F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108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3F9B-D933-4313-AB92-B0836B96AD5D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3FC-5164-4E4A-B432-58647A73F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8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3F9B-D933-4313-AB92-B0836B96AD5D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3FC-5164-4E4A-B432-58647A73F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34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5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5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3F9B-D933-4313-AB92-B0836B96AD5D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3FC-5164-4E4A-B432-58647A73F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16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3F9B-D933-4313-AB92-B0836B96AD5D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3FC-5164-4E4A-B432-58647A73F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47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5296961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B3F9B-D933-4313-AB92-B0836B96AD5D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5296961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5296961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0E3FC-5164-4E4A-B432-58647A73F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16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piral_optimization_algorithm" TargetMode="External"/><Relationship Id="rId2" Type="http://schemas.openxmlformats.org/officeDocument/2006/relationships/hyperlink" Target="https://ieeexplore.ieee.org/stamp/stamp.jsp?tp=&amp;arnumber=6083926&amp;fbclid=IwAR32Cab7lKoWOluOuWtbpeJm_Yb0XUqPaLsZ4z4CgdInJV7kLigcYlscrTA&amp;tag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Spiral</a:t>
            </a:r>
            <a:r>
              <a:rPr lang="cs-CZ" dirty="0"/>
              <a:t> </a:t>
            </a:r>
            <a:r>
              <a:rPr lang="cs-CZ" dirty="0" err="1"/>
              <a:t>optimization</a:t>
            </a:r>
            <a:r>
              <a:rPr lang="cs-CZ" dirty="0"/>
              <a:t> </a:t>
            </a:r>
            <a:r>
              <a:rPr lang="cs-CZ" dirty="0" err="1" smtClean="0"/>
              <a:t>algorithm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Jan </a:t>
            </a:r>
            <a:r>
              <a:rPr lang="cs-CZ" dirty="0" err="1" smtClean="0"/>
              <a:t>Palcút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74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Nastavení hodnot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Rotační matice =</a:t>
            </a:r>
          </a:p>
          <a:p>
            <a:endParaRPr lang="cs-CZ" dirty="0"/>
          </a:p>
          <a:p>
            <a:r>
              <a:rPr lang="cs-CZ" dirty="0" smtClean="0"/>
              <a:t>r = 0,99</a:t>
            </a:r>
          </a:p>
          <a:p>
            <a:r>
              <a:rPr lang="cs-CZ" dirty="0" smtClean="0"/>
              <a:t>Generování dat - </a:t>
            </a:r>
            <a:r>
              <a:rPr lang="cs-CZ" dirty="0" err="1"/>
              <a:t>std</a:t>
            </a:r>
            <a:r>
              <a:rPr lang="cs-CZ" dirty="0"/>
              <a:t>::mt19937_64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620" y="1605185"/>
            <a:ext cx="1669208" cy="132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999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výsledků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0449067"/>
              </p:ext>
            </p:extLst>
          </p:nvPr>
        </p:nvGraphicFramePr>
        <p:xfrm>
          <a:off x="971600" y="2353444"/>
          <a:ext cx="7068780" cy="1844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6811"/>
                <a:gridCol w="782862"/>
                <a:gridCol w="859613"/>
                <a:gridCol w="874963"/>
                <a:gridCol w="921014"/>
                <a:gridCol w="1001602"/>
                <a:gridCol w="890313"/>
                <a:gridCol w="1001602"/>
              </a:tblGrid>
              <a:tr h="2305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 dirty="0">
                          <a:effectLst/>
                        </a:rPr>
                        <a:t> 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Sphere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AbsSum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DeJong4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Rastrigin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Schwefel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 dirty="0" err="1">
                          <a:effectLst/>
                        </a:rPr>
                        <a:t>Griewank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Masters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</a:tr>
              <a:tr h="2305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7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6.59e-28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1.516e-57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3.980e+00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-7.023e+03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2.536e-01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-7.000e+00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</a:tr>
              <a:tr h="2305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15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8.01e-28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1.443e-14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1.264e-61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1.094e+01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-1.223e+04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2.363e-01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-3.017e+00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</a:tr>
              <a:tr h="2305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25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4.2e-28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5.551e-15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3.034e-58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1.791e+01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-1.008e+04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2.880e-01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-2.000e+00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</a:tr>
              <a:tr h="2305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40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4.1e-29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7.994e-15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1.528e-57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1.293e+01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-1.109e+04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5.013e-01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-2.738e+00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</a:tr>
              <a:tr h="2305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60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2.08e-28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6.661e-15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4.283e-58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1.791e+01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-7.773e+03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3.961e-01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-2.952e+00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</a:tr>
              <a:tr h="2305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100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7.89e-31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1.865e-14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7.690e-58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2.419e+01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-1.225e+04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1.501e-01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-3.476e+00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</a:tr>
              <a:tr h="2305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optimum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-3.352e+03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>
                          <a:effectLst/>
                        </a:rPr>
                        <a:t>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u="none" strike="noStrike" dirty="0">
                          <a:effectLst/>
                        </a:rPr>
                        <a:t>-7.000e+00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25" marR="11525" marT="11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348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Serial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SMP – 100 dimenzí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397044"/>
              </p:ext>
            </p:extLst>
          </p:nvPr>
        </p:nvGraphicFramePr>
        <p:xfrm>
          <a:off x="971600" y="1489348"/>
          <a:ext cx="7283152" cy="3468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469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https://ieeexplore.ieee.org/stamp/stamp.jsp?tp=&amp;arnumber=6083926&amp;fbclid=IwAR32Cab7lKoWOluOuWtbpeJm_Yb0XUqPaLsZ4z4CgdInJV7kLigcYlscrTA&amp;tag=1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https://en.wikipedia.org/wiki/Spiral_optimization_algorithm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4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09428"/>
            <a:ext cx="8229600" cy="9525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7922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116</Words>
  <Application>Microsoft Office PowerPoint</Application>
  <PresentationFormat>Předvádění na obrazovce (16:10)</PresentationFormat>
  <Paragraphs>78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Spiral optimization algorithm</vt:lpstr>
      <vt:lpstr>Nastavení hodnot</vt:lpstr>
      <vt:lpstr>Ukázka výsledků</vt:lpstr>
      <vt:lpstr>Serial vs SMP – 100 dimenzí</vt:lpstr>
      <vt:lpstr>Literatura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optimization algorithm</dc:title>
  <dc:creator>HARD</dc:creator>
  <cp:lastModifiedBy>HARD</cp:lastModifiedBy>
  <cp:revision>10</cp:revision>
  <dcterms:created xsi:type="dcterms:W3CDTF">2019-11-12T07:53:16Z</dcterms:created>
  <dcterms:modified xsi:type="dcterms:W3CDTF">2019-11-12T12:22:26Z</dcterms:modified>
</cp:coreProperties>
</file>