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7" r:id="rId1"/>
  </p:sldMasterIdLst>
  <p:notesMasterIdLst>
    <p:notesMasterId r:id="rId231"/>
  </p:notesMasterIdLst>
  <p:handoutMasterIdLst>
    <p:handoutMasterId r:id="rId232"/>
  </p:handoutMasterIdLst>
  <p:sldIdLst>
    <p:sldId id="256" r:id="rId2"/>
    <p:sldId id="257" r:id="rId3"/>
    <p:sldId id="258" r:id="rId4"/>
    <p:sldId id="259" r:id="rId5"/>
    <p:sldId id="260" r:id="rId6"/>
    <p:sldId id="261" r:id="rId7"/>
    <p:sldId id="262" r:id="rId8"/>
    <p:sldId id="264" r:id="rId9"/>
    <p:sldId id="263"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301" r:id="rId38"/>
    <p:sldId id="292" r:id="rId39"/>
    <p:sldId id="293" r:id="rId40"/>
    <p:sldId id="294" r:id="rId41"/>
    <p:sldId id="295" r:id="rId42"/>
    <p:sldId id="296" r:id="rId43"/>
    <p:sldId id="297" r:id="rId44"/>
    <p:sldId id="298" r:id="rId45"/>
    <p:sldId id="299" r:id="rId46"/>
    <p:sldId id="300" r:id="rId47"/>
    <p:sldId id="479" r:id="rId48"/>
    <p:sldId id="302" r:id="rId49"/>
    <p:sldId id="303" r:id="rId50"/>
    <p:sldId id="304" r:id="rId51"/>
    <p:sldId id="305" r:id="rId52"/>
    <p:sldId id="306" r:id="rId53"/>
    <p:sldId id="307" r:id="rId54"/>
    <p:sldId id="308" r:id="rId55"/>
    <p:sldId id="481" r:id="rId56"/>
    <p:sldId id="309" r:id="rId57"/>
    <p:sldId id="482" r:id="rId58"/>
    <p:sldId id="310" r:id="rId59"/>
    <p:sldId id="483" r:id="rId60"/>
    <p:sldId id="311" r:id="rId61"/>
    <p:sldId id="484" r:id="rId62"/>
    <p:sldId id="485" r:id="rId63"/>
    <p:sldId id="486" r:id="rId64"/>
    <p:sldId id="480" r:id="rId65"/>
    <p:sldId id="312" r:id="rId66"/>
    <p:sldId id="313" r:id="rId67"/>
    <p:sldId id="314" r:id="rId68"/>
    <p:sldId id="315" r:id="rId69"/>
    <p:sldId id="316" r:id="rId70"/>
    <p:sldId id="317" r:id="rId71"/>
    <p:sldId id="318" r:id="rId72"/>
    <p:sldId id="319" r:id="rId73"/>
    <p:sldId id="320" r:id="rId74"/>
    <p:sldId id="322" r:id="rId75"/>
    <p:sldId id="321" r:id="rId76"/>
    <p:sldId id="323" r:id="rId77"/>
    <p:sldId id="324" r:id="rId78"/>
    <p:sldId id="325" r:id="rId79"/>
    <p:sldId id="463" r:id="rId80"/>
    <p:sldId id="464" r:id="rId81"/>
    <p:sldId id="465" r:id="rId82"/>
    <p:sldId id="466" r:id="rId83"/>
    <p:sldId id="467" r:id="rId84"/>
    <p:sldId id="468" r:id="rId85"/>
    <p:sldId id="469" r:id="rId86"/>
    <p:sldId id="472" r:id="rId87"/>
    <p:sldId id="471" r:id="rId88"/>
    <p:sldId id="473" r:id="rId89"/>
    <p:sldId id="474" r:id="rId90"/>
    <p:sldId id="475" r:id="rId91"/>
    <p:sldId id="326" r:id="rId92"/>
    <p:sldId id="327" r:id="rId93"/>
    <p:sldId id="328" r:id="rId94"/>
    <p:sldId id="329" r:id="rId95"/>
    <p:sldId id="330" r:id="rId96"/>
    <p:sldId id="331" r:id="rId97"/>
    <p:sldId id="332" r:id="rId98"/>
    <p:sldId id="333" r:id="rId99"/>
    <p:sldId id="334" r:id="rId100"/>
    <p:sldId id="335" r:id="rId101"/>
    <p:sldId id="336" r:id="rId102"/>
    <p:sldId id="337" r:id="rId103"/>
    <p:sldId id="338" r:id="rId104"/>
    <p:sldId id="339" r:id="rId105"/>
    <p:sldId id="340" r:id="rId106"/>
    <p:sldId id="341" r:id="rId107"/>
    <p:sldId id="342" r:id="rId108"/>
    <p:sldId id="343" r:id="rId109"/>
    <p:sldId id="344" r:id="rId110"/>
    <p:sldId id="345" r:id="rId111"/>
    <p:sldId id="346" r:id="rId112"/>
    <p:sldId id="347" r:id="rId113"/>
    <p:sldId id="348" r:id="rId114"/>
    <p:sldId id="349" r:id="rId115"/>
    <p:sldId id="350" r:id="rId116"/>
    <p:sldId id="351" r:id="rId117"/>
    <p:sldId id="352" r:id="rId118"/>
    <p:sldId id="353" r:id="rId119"/>
    <p:sldId id="354" r:id="rId120"/>
    <p:sldId id="355" r:id="rId121"/>
    <p:sldId id="356" r:id="rId122"/>
    <p:sldId id="357" r:id="rId123"/>
    <p:sldId id="358" r:id="rId124"/>
    <p:sldId id="359" r:id="rId125"/>
    <p:sldId id="360" r:id="rId126"/>
    <p:sldId id="361" r:id="rId127"/>
    <p:sldId id="362" r:id="rId128"/>
    <p:sldId id="363" r:id="rId129"/>
    <p:sldId id="364" r:id="rId130"/>
    <p:sldId id="365" r:id="rId131"/>
    <p:sldId id="366" r:id="rId132"/>
    <p:sldId id="367" r:id="rId133"/>
    <p:sldId id="368" r:id="rId134"/>
    <p:sldId id="369" r:id="rId135"/>
    <p:sldId id="370" r:id="rId136"/>
    <p:sldId id="372" r:id="rId137"/>
    <p:sldId id="371" r:id="rId138"/>
    <p:sldId id="373" r:id="rId139"/>
    <p:sldId id="374" r:id="rId140"/>
    <p:sldId id="375" r:id="rId141"/>
    <p:sldId id="376" r:id="rId142"/>
    <p:sldId id="377" r:id="rId143"/>
    <p:sldId id="378" r:id="rId144"/>
    <p:sldId id="379" r:id="rId145"/>
    <p:sldId id="380" r:id="rId146"/>
    <p:sldId id="381" r:id="rId147"/>
    <p:sldId id="382" r:id="rId148"/>
    <p:sldId id="383" r:id="rId149"/>
    <p:sldId id="384" r:id="rId150"/>
    <p:sldId id="385" r:id="rId151"/>
    <p:sldId id="387" r:id="rId152"/>
    <p:sldId id="388" r:id="rId153"/>
    <p:sldId id="389" r:id="rId154"/>
    <p:sldId id="386" r:id="rId155"/>
    <p:sldId id="390" r:id="rId156"/>
    <p:sldId id="391" r:id="rId157"/>
    <p:sldId id="392" r:id="rId158"/>
    <p:sldId id="393" r:id="rId159"/>
    <p:sldId id="394" r:id="rId160"/>
    <p:sldId id="395" r:id="rId161"/>
    <p:sldId id="396" r:id="rId162"/>
    <p:sldId id="397" r:id="rId163"/>
    <p:sldId id="398" r:id="rId164"/>
    <p:sldId id="399" r:id="rId165"/>
    <p:sldId id="400" r:id="rId166"/>
    <p:sldId id="401" r:id="rId167"/>
    <p:sldId id="402" r:id="rId168"/>
    <p:sldId id="403" r:id="rId169"/>
    <p:sldId id="404" r:id="rId170"/>
    <p:sldId id="405" r:id="rId171"/>
    <p:sldId id="406" r:id="rId172"/>
    <p:sldId id="407" r:id="rId173"/>
    <p:sldId id="408" r:id="rId174"/>
    <p:sldId id="409" r:id="rId175"/>
    <p:sldId id="410" r:id="rId176"/>
    <p:sldId id="411" r:id="rId177"/>
    <p:sldId id="412" r:id="rId178"/>
    <p:sldId id="413" r:id="rId179"/>
    <p:sldId id="414" r:id="rId180"/>
    <p:sldId id="415" r:id="rId181"/>
    <p:sldId id="416" r:id="rId182"/>
    <p:sldId id="417" r:id="rId183"/>
    <p:sldId id="418" r:id="rId184"/>
    <p:sldId id="419" r:id="rId185"/>
    <p:sldId id="420" r:id="rId186"/>
    <p:sldId id="421" r:id="rId187"/>
    <p:sldId id="422" r:id="rId188"/>
    <p:sldId id="423" r:id="rId189"/>
    <p:sldId id="424" r:id="rId190"/>
    <p:sldId id="425" r:id="rId191"/>
    <p:sldId id="426" r:id="rId192"/>
    <p:sldId id="427" r:id="rId193"/>
    <p:sldId id="428" r:id="rId194"/>
    <p:sldId id="476" r:id="rId195"/>
    <p:sldId id="429" r:id="rId196"/>
    <p:sldId id="430" r:id="rId197"/>
    <p:sldId id="431" r:id="rId198"/>
    <p:sldId id="432" r:id="rId199"/>
    <p:sldId id="433" r:id="rId200"/>
    <p:sldId id="434" r:id="rId201"/>
    <p:sldId id="435" r:id="rId202"/>
    <p:sldId id="436" r:id="rId203"/>
    <p:sldId id="437" r:id="rId204"/>
    <p:sldId id="438" r:id="rId205"/>
    <p:sldId id="439" r:id="rId206"/>
    <p:sldId id="440" r:id="rId207"/>
    <p:sldId id="441" r:id="rId208"/>
    <p:sldId id="442" r:id="rId209"/>
    <p:sldId id="443" r:id="rId210"/>
    <p:sldId id="444" r:id="rId211"/>
    <p:sldId id="445" r:id="rId212"/>
    <p:sldId id="446" r:id="rId213"/>
    <p:sldId id="447" r:id="rId214"/>
    <p:sldId id="448" r:id="rId215"/>
    <p:sldId id="451" r:id="rId216"/>
    <p:sldId id="452" r:id="rId217"/>
    <p:sldId id="449" r:id="rId218"/>
    <p:sldId id="453" r:id="rId219"/>
    <p:sldId id="450" r:id="rId220"/>
    <p:sldId id="454" r:id="rId221"/>
    <p:sldId id="455" r:id="rId222"/>
    <p:sldId id="456" r:id="rId223"/>
    <p:sldId id="457" r:id="rId224"/>
    <p:sldId id="458" r:id="rId225"/>
    <p:sldId id="460" r:id="rId226"/>
    <p:sldId id="461" r:id="rId227"/>
    <p:sldId id="477" r:id="rId228"/>
    <p:sldId id="478" r:id="rId229"/>
    <p:sldId id="462" r:id="rId230"/>
  </p:sldIdLst>
  <p:sldSz cx="9144000" cy="6858000" type="screen4x3"/>
  <p:notesSz cx="6877050" cy="9240838"/>
  <p:defaultTextStyle>
    <a:defPPr>
      <a:defRPr lang="cs-CZ"/>
    </a:defPPr>
    <a:lvl1pPr algn="l" rtl="0" fontAlgn="base">
      <a:spcBef>
        <a:spcPct val="0"/>
      </a:spcBef>
      <a:spcAft>
        <a:spcPct val="0"/>
      </a:spcAft>
      <a:defRPr sz="2400" kern="1200">
        <a:solidFill>
          <a:schemeClr val="tx1"/>
        </a:solidFill>
        <a:latin typeface="Tahoma" pitchFamily="34" charset="0"/>
        <a:ea typeface="+mn-ea"/>
        <a:cs typeface="+mn-cs"/>
      </a:defRPr>
    </a:lvl1pPr>
    <a:lvl2pPr marL="457200" algn="l" rtl="0" fontAlgn="base">
      <a:spcBef>
        <a:spcPct val="0"/>
      </a:spcBef>
      <a:spcAft>
        <a:spcPct val="0"/>
      </a:spcAft>
      <a:defRPr sz="2400" kern="1200">
        <a:solidFill>
          <a:schemeClr val="tx1"/>
        </a:solidFill>
        <a:latin typeface="Tahoma" pitchFamily="34" charset="0"/>
        <a:ea typeface="+mn-ea"/>
        <a:cs typeface="+mn-cs"/>
      </a:defRPr>
    </a:lvl2pPr>
    <a:lvl3pPr marL="914400" algn="l" rtl="0" fontAlgn="base">
      <a:spcBef>
        <a:spcPct val="0"/>
      </a:spcBef>
      <a:spcAft>
        <a:spcPct val="0"/>
      </a:spcAft>
      <a:defRPr sz="2400" kern="1200">
        <a:solidFill>
          <a:schemeClr val="tx1"/>
        </a:solidFill>
        <a:latin typeface="Tahoma" pitchFamily="34" charset="0"/>
        <a:ea typeface="+mn-ea"/>
        <a:cs typeface="+mn-cs"/>
      </a:defRPr>
    </a:lvl3pPr>
    <a:lvl4pPr marL="1371600" algn="l" rtl="0" fontAlgn="base">
      <a:spcBef>
        <a:spcPct val="0"/>
      </a:spcBef>
      <a:spcAft>
        <a:spcPct val="0"/>
      </a:spcAft>
      <a:defRPr sz="2400" kern="1200">
        <a:solidFill>
          <a:schemeClr val="tx1"/>
        </a:solidFill>
        <a:latin typeface="Tahoma" pitchFamily="34" charset="0"/>
        <a:ea typeface="+mn-ea"/>
        <a:cs typeface="+mn-cs"/>
      </a:defRPr>
    </a:lvl4pPr>
    <a:lvl5pPr marL="1828800" algn="l" rtl="0" fontAlgn="base">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10">
          <p15:clr>
            <a:srgbClr val="A4A3A4"/>
          </p15:clr>
        </p15:guide>
        <p15:guide id="2" pos="216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09" autoAdjust="0"/>
    <p:restoredTop sz="95218" autoAdjust="0"/>
  </p:normalViewPr>
  <p:slideViewPr>
    <p:cSldViewPr>
      <p:cViewPr varScale="1">
        <p:scale>
          <a:sx n="84" d="100"/>
          <a:sy n="84" d="100"/>
        </p:scale>
        <p:origin x="40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626" y="744"/>
      </p:cViewPr>
      <p:guideLst>
        <p:guide orient="horz" pos="2910"/>
        <p:guide pos="2166"/>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 Type="http://schemas.openxmlformats.org/officeDocument/2006/relationships/slide" Target="slides/slide22.xml"/><Relationship Id="rId119" Type="http://schemas.openxmlformats.org/officeDocument/2006/relationships/slide" Target="slides/slide118.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228" Type="http://schemas.openxmlformats.org/officeDocument/2006/relationships/slide" Target="slides/slide227.xml"/><Relationship Id="rId13" Type="http://schemas.openxmlformats.org/officeDocument/2006/relationships/slide" Target="slides/slide12.xml"/><Relationship Id="rId109" Type="http://schemas.openxmlformats.org/officeDocument/2006/relationships/slide" Target="slides/slide108.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18" Type="http://schemas.openxmlformats.org/officeDocument/2006/relationships/slide" Target="slides/slide217.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208" Type="http://schemas.openxmlformats.org/officeDocument/2006/relationships/slide" Target="slides/slide207.xml"/><Relationship Id="rId229" Type="http://schemas.openxmlformats.org/officeDocument/2006/relationships/slide" Target="slides/slide228.xml"/><Relationship Id="rId14" Type="http://schemas.openxmlformats.org/officeDocument/2006/relationships/slide" Target="slides/slide13.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8" Type="http://schemas.openxmlformats.org/officeDocument/2006/relationships/slide" Target="slides/slide7.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219" Type="http://schemas.openxmlformats.org/officeDocument/2006/relationships/slide" Target="slides/slide218.xml"/><Relationship Id="rId230" Type="http://schemas.openxmlformats.org/officeDocument/2006/relationships/slide" Target="slides/slide229.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36" Type="http://schemas.openxmlformats.org/officeDocument/2006/relationships/tableStyles" Target="tableStyles.xml"/><Relationship Id="rId26" Type="http://schemas.openxmlformats.org/officeDocument/2006/relationships/slide" Target="slides/slide25.xml"/><Relationship Id="rId231" Type="http://schemas.openxmlformats.org/officeDocument/2006/relationships/notesMaster" Target="notesMasters/notesMaster1.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handoutMaster" Target="handoutMasters/handoutMaster1.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presProps" Target="presProps.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223" Type="http://schemas.openxmlformats.org/officeDocument/2006/relationships/slide" Target="slides/slide222.xml"/><Relationship Id="rId18" Type="http://schemas.openxmlformats.org/officeDocument/2006/relationships/slide" Target="slides/slide17.xml"/><Relationship Id="rId39" Type="http://schemas.openxmlformats.org/officeDocument/2006/relationships/slide" Target="slides/slide38.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34" Type="http://schemas.openxmlformats.org/officeDocument/2006/relationships/viewProps" Target="viewProps.xml"/><Relationship Id="rId2" Type="http://schemas.openxmlformats.org/officeDocument/2006/relationships/slide" Target="slides/slide1.xml"/><Relationship Id="rId29" Type="http://schemas.openxmlformats.org/officeDocument/2006/relationships/slide" Target="slides/slide28.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99" Type="http://schemas.openxmlformats.org/officeDocument/2006/relationships/slide" Target="slides/slide198.xml"/><Relationship Id="rId203" Type="http://schemas.openxmlformats.org/officeDocument/2006/relationships/slide" Target="slides/slide202.xml"/><Relationship Id="rId19" Type="http://schemas.openxmlformats.org/officeDocument/2006/relationships/slide" Target="slides/slide18.xml"/><Relationship Id="rId224" Type="http://schemas.openxmlformats.org/officeDocument/2006/relationships/slide" Target="slides/slide223.xml"/><Relationship Id="rId30" Type="http://schemas.openxmlformats.org/officeDocument/2006/relationships/slide" Target="slides/slide2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189" Type="http://schemas.openxmlformats.org/officeDocument/2006/relationships/slide" Target="slides/slide188.xml"/><Relationship Id="rId3" Type="http://schemas.openxmlformats.org/officeDocument/2006/relationships/slide" Target="slides/slide2.xml"/><Relationship Id="rId214" Type="http://schemas.openxmlformats.org/officeDocument/2006/relationships/slide" Target="slides/slide213.xml"/><Relationship Id="rId235" Type="http://schemas.openxmlformats.org/officeDocument/2006/relationships/theme" Target="theme/theme1.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9738" cy="461963"/>
          </a:xfrm>
          <a:prstGeom prst="rect">
            <a:avLst/>
          </a:prstGeom>
        </p:spPr>
        <p:txBody>
          <a:bodyPr vert="horz" lIns="91440" tIns="45720" rIns="91440" bIns="45720" rtlCol="0"/>
          <a:lstStyle>
            <a:lvl1pPr algn="l">
              <a:defRPr sz="1200"/>
            </a:lvl1pPr>
          </a:lstStyle>
          <a:p>
            <a:r>
              <a:rPr lang="cs-CZ"/>
              <a:t>PPVS</a:t>
            </a:r>
          </a:p>
        </p:txBody>
      </p:sp>
      <p:sp>
        <p:nvSpPr>
          <p:cNvPr id="3" name="Zástupný symbol pro datum 2"/>
          <p:cNvSpPr>
            <a:spLocks noGrp="1"/>
          </p:cNvSpPr>
          <p:nvPr>
            <p:ph type="dt" sz="quarter" idx="1"/>
          </p:nvPr>
        </p:nvSpPr>
        <p:spPr>
          <a:xfrm>
            <a:off x="3895725" y="0"/>
            <a:ext cx="2979738" cy="461963"/>
          </a:xfrm>
          <a:prstGeom prst="rect">
            <a:avLst/>
          </a:prstGeom>
        </p:spPr>
        <p:txBody>
          <a:bodyPr vert="horz" lIns="91440" tIns="45720" rIns="91440" bIns="45720" rtlCol="0"/>
          <a:lstStyle>
            <a:lvl1pPr algn="r">
              <a:defRPr sz="1200"/>
            </a:lvl1pPr>
          </a:lstStyle>
          <a:p>
            <a:fld id="{071F0E65-5802-4BB1-AAE6-D1525E659E71}" type="datetimeFigureOut">
              <a:rPr lang="cs-CZ" smtClean="0"/>
              <a:t>09.10.2020</a:t>
            </a:fld>
            <a:endParaRPr lang="cs-CZ"/>
          </a:p>
        </p:txBody>
      </p:sp>
      <p:sp>
        <p:nvSpPr>
          <p:cNvPr id="4" name="Zástupný symbol pro zápatí 3"/>
          <p:cNvSpPr>
            <a:spLocks noGrp="1"/>
          </p:cNvSpPr>
          <p:nvPr>
            <p:ph type="ftr" sz="quarter" idx="2"/>
          </p:nvPr>
        </p:nvSpPr>
        <p:spPr>
          <a:xfrm>
            <a:off x="0" y="8777288"/>
            <a:ext cx="2979738" cy="461962"/>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95725" y="8777288"/>
            <a:ext cx="2979738" cy="461962"/>
          </a:xfrm>
          <a:prstGeom prst="rect">
            <a:avLst/>
          </a:prstGeom>
        </p:spPr>
        <p:txBody>
          <a:bodyPr vert="horz" lIns="91440" tIns="45720" rIns="91440" bIns="45720" rtlCol="0" anchor="b"/>
          <a:lstStyle>
            <a:lvl1pPr algn="r">
              <a:defRPr sz="1200"/>
            </a:lvl1pPr>
          </a:lstStyle>
          <a:p>
            <a:fld id="{FDBF0C54-E3A3-4A95-93E8-133927C4B7A1}" type="slidenum">
              <a:rPr lang="cs-CZ" smtClean="0"/>
              <a:t>‹#›</a:t>
            </a:fld>
            <a:endParaRPr lang="cs-CZ"/>
          </a:p>
        </p:txBody>
      </p:sp>
    </p:spTree>
    <p:extLst>
      <p:ext uri="{BB962C8B-B14F-4D97-AF65-F5344CB8AC3E}">
        <p14:creationId xmlns:p14="http://schemas.microsoft.com/office/powerpoint/2010/main" val="2545788655"/>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79738" cy="461963"/>
          </a:xfrm>
          <a:prstGeom prst="rect">
            <a:avLst/>
          </a:prstGeom>
          <a:noFill/>
          <a:ln w="9525">
            <a:noFill/>
            <a:miter lim="800000"/>
            <a:headEnd/>
            <a:tailEnd/>
          </a:ln>
          <a:effectLst/>
        </p:spPr>
        <p:txBody>
          <a:bodyPr vert="horz" wrap="none" lIns="92098" tIns="46049" rIns="92098" bIns="46049" numCol="1" anchor="t" anchorCtr="0" compatLnSpc="1">
            <a:prstTxWarp prst="textNoShape">
              <a:avLst/>
            </a:prstTxWarp>
          </a:bodyPr>
          <a:lstStyle>
            <a:lvl1pPr defTabSz="920750">
              <a:defRPr sz="1200"/>
            </a:lvl1pPr>
          </a:lstStyle>
          <a:p>
            <a:r>
              <a:rPr lang="cs-CZ"/>
              <a:t>PPVS</a:t>
            </a:r>
          </a:p>
        </p:txBody>
      </p:sp>
      <p:sp>
        <p:nvSpPr>
          <p:cNvPr id="13315" name="Rectangle 3"/>
          <p:cNvSpPr>
            <a:spLocks noGrp="1" noChangeArrowheads="1"/>
          </p:cNvSpPr>
          <p:nvPr>
            <p:ph type="dt" idx="1"/>
          </p:nvPr>
        </p:nvSpPr>
        <p:spPr bwMode="auto">
          <a:xfrm>
            <a:off x="3897313" y="0"/>
            <a:ext cx="2979737" cy="461963"/>
          </a:xfrm>
          <a:prstGeom prst="rect">
            <a:avLst/>
          </a:prstGeom>
          <a:noFill/>
          <a:ln w="9525">
            <a:noFill/>
            <a:miter lim="800000"/>
            <a:headEnd/>
            <a:tailEnd/>
          </a:ln>
          <a:effectLst/>
        </p:spPr>
        <p:txBody>
          <a:bodyPr vert="horz" wrap="none" lIns="92098" tIns="46049" rIns="92098" bIns="46049" numCol="1" anchor="t" anchorCtr="0" compatLnSpc="1">
            <a:prstTxWarp prst="textNoShape">
              <a:avLst/>
            </a:prstTxWarp>
          </a:bodyPr>
          <a:lstStyle>
            <a:lvl1pPr algn="r" defTabSz="920750">
              <a:defRPr sz="1200"/>
            </a:lvl1pPr>
          </a:lstStyle>
          <a:p>
            <a:endParaRPr lang="cs-CZ"/>
          </a:p>
        </p:txBody>
      </p:sp>
      <p:sp>
        <p:nvSpPr>
          <p:cNvPr id="13316" name="Rectangle 4"/>
          <p:cNvSpPr>
            <a:spLocks noGrp="1" noRot="1" noChangeAspect="1" noChangeArrowheads="1" noTextEdit="1"/>
          </p:cNvSpPr>
          <p:nvPr>
            <p:ph type="sldImg" idx="2"/>
          </p:nvPr>
        </p:nvSpPr>
        <p:spPr bwMode="auto">
          <a:xfrm>
            <a:off x="1130300" y="693738"/>
            <a:ext cx="4618038" cy="3463925"/>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17575" y="4389438"/>
            <a:ext cx="5041900" cy="4157662"/>
          </a:xfrm>
          <a:prstGeom prst="rect">
            <a:avLst/>
          </a:prstGeom>
          <a:noFill/>
          <a:ln w="9525">
            <a:noFill/>
            <a:miter lim="800000"/>
            <a:headEnd/>
            <a:tailEnd/>
          </a:ln>
          <a:effectLst/>
        </p:spPr>
        <p:txBody>
          <a:bodyPr vert="horz" wrap="none" lIns="92098" tIns="46049" rIns="92098" bIns="46049" numCol="1" anchor="t" anchorCtr="0" compatLnSpc="1">
            <a:prstTxWarp prst="textNoShape">
              <a:avLst/>
            </a:prstTxWarp>
          </a:body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13318" name="Rectangle 6"/>
          <p:cNvSpPr>
            <a:spLocks noGrp="1" noChangeArrowheads="1"/>
          </p:cNvSpPr>
          <p:nvPr>
            <p:ph type="ftr" sz="quarter" idx="4"/>
          </p:nvPr>
        </p:nvSpPr>
        <p:spPr bwMode="auto">
          <a:xfrm>
            <a:off x="0" y="8778875"/>
            <a:ext cx="2979738" cy="461963"/>
          </a:xfrm>
          <a:prstGeom prst="rect">
            <a:avLst/>
          </a:prstGeom>
          <a:noFill/>
          <a:ln w="9525">
            <a:noFill/>
            <a:miter lim="800000"/>
            <a:headEnd/>
            <a:tailEnd/>
          </a:ln>
          <a:effectLst/>
        </p:spPr>
        <p:txBody>
          <a:bodyPr vert="horz" wrap="none" lIns="92098" tIns="46049" rIns="92098" bIns="46049" numCol="1" anchor="b" anchorCtr="0" compatLnSpc="1">
            <a:prstTxWarp prst="textNoShape">
              <a:avLst/>
            </a:prstTxWarp>
          </a:bodyPr>
          <a:lstStyle>
            <a:lvl1pPr defTabSz="920750">
              <a:defRPr sz="1200"/>
            </a:lvl1pPr>
          </a:lstStyle>
          <a:p>
            <a:endParaRPr lang="cs-CZ"/>
          </a:p>
        </p:txBody>
      </p:sp>
      <p:sp>
        <p:nvSpPr>
          <p:cNvPr id="13319" name="Rectangle 7"/>
          <p:cNvSpPr>
            <a:spLocks noGrp="1" noChangeArrowheads="1"/>
          </p:cNvSpPr>
          <p:nvPr>
            <p:ph type="sldNum" sz="quarter" idx="5"/>
          </p:nvPr>
        </p:nvSpPr>
        <p:spPr bwMode="auto">
          <a:xfrm>
            <a:off x="3897313" y="8778875"/>
            <a:ext cx="2979737" cy="461963"/>
          </a:xfrm>
          <a:prstGeom prst="rect">
            <a:avLst/>
          </a:prstGeom>
          <a:noFill/>
          <a:ln w="9525">
            <a:noFill/>
            <a:miter lim="800000"/>
            <a:headEnd/>
            <a:tailEnd/>
          </a:ln>
          <a:effectLst/>
        </p:spPr>
        <p:txBody>
          <a:bodyPr vert="horz" wrap="none" lIns="92098" tIns="46049" rIns="92098" bIns="46049" numCol="1" anchor="b" anchorCtr="0" compatLnSpc="1">
            <a:prstTxWarp prst="textNoShape">
              <a:avLst/>
            </a:prstTxWarp>
          </a:bodyPr>
          <a:lstStyle>
            <a:lvl1pPr algn="r" defTabSz="920750">
              <a:defRPr sz="1200"/>
            </a:lvl1pPr>
          </a:lstStyle>
          <a:p>
            <a:fld id="{FDD11D67-223F-45FD-B5E5-C5D12B9FA0F1}" type="slidenum">
              <a:rPr lang="cs-CZ"/>
              <a:pPr/>
              <a:t>‹#›</a:t>
            </a:fld>
            <a:endParaRPr lang="cs-CZ"/>
          </a:p>
        </p:txBody>
      </p:sp>
    </p:spTree>
    <p:extLst>
      <p:ext uri="{BB962C8B-B14F-4D97-AF65-F5344CB8AC3E}">
        <p14:creationId xmlns:p14="http://schemas.microsoft.com/office/powerpoint/2010/main" val="3629513886"/>
      </p:ext>
    </p:extLst>
  </p:cSld>
  <p:clrMap bg1="lt1" tx1="dk1" bg2="lt2" tx2="dk2" accent1="accent1" accent2="accent2" accent3="accent3" accent4="accent4" accent5="accent5" accent6="accent6" hlink="hlink" folHlink="folHlink"/>
  <p:hf ftr="0" dt="0"/>
  <p:notesStyle>
    <a:lvl1pPr algn="l" rtl="0" fontAlgn="base">
      <a:spcBef>
        <a:spcPct val="30000"/>
      </a:spcBef>
      <a:spcAft>
        <a:spcPct val="0"/>
      </a:spcAft>
      <a:defRPr sz="1200" kern="1200">
        <a:solidFill>
          <a:schemeClr val="tx1"/>
        </a:solidFill>
        <a:latin typeface="Times New Roman" pitchFamily="18" charset="-18"/>
        <a:ea typeface="+mn-ea"/>
        <a:cs typeface="+mn-cs"/>
      </a:defRPr>
    </a:lvl1pPr>
    <a:lvl2pPr marL="457200" algn="l" rtl="0" fontAlgn="base">
      <a:spcBef>
        <a:spcPct val="30000"/>
      </a:spcBef>
      <a:spcAft>
        <a:spcPct val="0"/>
      </a:spcAft>
      <a:defRPr sz="1200" kern="1200">
        <a:solidFill>
          <a:schemeClr val="tx1"/>
        </a:solidFill>
        <a:latin typeface="Times New Roman" pitchFamily="18" charset="-18"/>
        <a:ea typeface="+mn-ea"/>
        <a:cs typeface="+mn-cs"/>
      </a:defRPr>
    </a:lvl2pPr>
    <a:lvl3pPr marL="914400" algn="l" rtl="0" fontAlgn="base">
      <a:spcBef>
        <a:spcPct val="30000"/>
      </a:spcBef>
      <a:spcAft>
        <a:spcPct val="0"/>
      </a:spcAft>
      <a:defRPr sz="1200" kern="1200">
        <a:solidFill>
          <a:schemeClr val="tx1"/>
        </a:solidFill>
        <a:latin typeface="Times New Roman" pitchFamily="18" charset="-18"/>
        <a:ea typeface="+mn-ea"/>
        <a:cs typeface="+mn-cs"/>
      </a:defRPr>
    </a:lvl3pPr>
    <a:lvl4pPr marL="1371600" algn="l" rtl="0" fontAlgn="base">
      <a:spcBef>
        <a:spcPct val="30000"/>
      </a:spcBef>
      <a:spcAft>
        <a:spcPct val="0"/>
      </a:spcAft>
      <a:defRPr sz="1200" kern="1200">
        <a:solidFill>
          <a:schemeClr val="tx1"/>
        </a:solidFill>
        <a:latin typeface="Times New Roman" pitchFamily="18" charset="-18"/>
        <a:ea typeface="+mn-ea"/>
        <a:cs typeface="+mn-cs"/>
      </a:defRPr>
    </a:lvl4pPr>
    <a:lvl5pPr marL="1828800" algn="l" rtl="0" fontAlgn="base">
      <a:spcBef>
        <a:spcPct val="30000"/>
      </a:spcBef>
      <a:spcAft>
        <a:spcPct val="0"/>
      </a:spcAft>
      <a:defRPr sz="1200" kern="1200">
        <a:solidFill>
          <a:schemeClr val="tx1"/>
        </a:solidFill>
        <a:latin typeface="Times New Roman" pitchFamily="18" charset="-18"/>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FDD11D67-223F-45FD-B5E5-C5D12B9FA0F1}" type="slidenum">
              <a:rPr lang="cs-CZ" smtClean="0"/>
              <a:pPr/>
              <a:t>1</a:t>
            </a:fld>
            <a:endParaRPr lang="cs-CZ" dirty="0"/>
          </a:p>
        </p:txBody>
      </p:sp>
      <p:sp>
        <p:nvSpPr>
          <p:cNvPr id="5" name="Zástupný symbol pro záhlaví 4"/>
          <p:cNvSpPr>
            <a:spLocks noGrp="1"/>
          </p:cNvSpPr>
          <p:nvPr>
            <p:ph type="hdr" sz="quarter" idx="11"/>
          </p:nvPr>
        </p:nvSpPr>
        <p:spPr/>
        <p:txBody>
          <a:bodyPr/>
          <a:lstStyle/>
          <a:p>
            <a:r>
              <a:rPr lang="cs-CZ" dirty="0"/>
              <a:t>PPVS</a:t>
            </a:r>
          </a:p>
        </p:txBody>
      </p:sp>
    </p:spTree>
    <p:extLst>
      <p:ext uri="{BB962C8B-B14F-4D97-AF65-F5344CB8AC3E}">
        <p14:creationId xmlns:p14="http://schemas.microsoft.com/office/powerpoint/2010/main" val="4173424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záhlaví 3"/>
          <p:cNvSpPr>
            <a:spLocks noGrp="1"/>
          </p:cNvSpPr>
          <p:nvPr>
            <p:ph type="hdr" sz="quarter" idx="10"/>
          </p:nvPr>
        </p:nvSpPr>
        <p:spPr/>
        <p:txBody>
          <a:bodyPr/>
          <a:lstStyle/>
          <a:p>
            <a:r>
              <a:rPr lang="cs-CZ"/>
              <a:t>PPVS</a:t>
            </a:r>
          </a:p>
        </p:txBody>
      </p:sp>
      <p:sp>
        <p:nvSpPr>
          <p:cNvPr id="5" name="Zástupný symbol pro číslo snímku 4"/>
          <p:cNvSpPr>
            <a:spLocks noGrp="1"/>
          </p:cNvSpPr>
          <p:nvPr>
            <p:ph type="sldNum" sz="quarter" idx="11"/>
          </p:nvPr>
        </p:nvSpPr>
        <p:spPr/>
        <p:txBody>
          <a:bodyPr/>
          <a:lstStyle/>
          <a:p>
            <a:fld id="{FDD11D67-223F-45FD-B5E5-C5D12B9FA0F1}" type="slidenum">
              <a:rPr lang="cs-CZ" smtClean="0"/>
              <a:pPr/>
              <a:t>174</a:t>
            </a:fld>
            <a:endParaRPr lang="cs-CZ"/>
          </a:p>
        </p:txBody>
      </p:sp>
    </p:spTree>
    <p:extLst>
      <p:ext uri="{BB962C8B-B14F-4D97-AF65-F5344CB8AC3E}">
        <p14:creationId xmlns:p14="http://schemas.microsoft.com/office/powerpoint/2010/main" val="31323958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záhlaví 3"/>
          <p:cNvSpPr>
            <a:spLocks noGrp="1"/>
          </p:cNvSpPr>
          <p:nvPr>
            <p:ph type="hdr" sz="quarter" idx="10"/>
          </p:nvPr>
        </p:nvSpPr>
        <p:spPr/>
        <p:txBody>
          <a:bodyPr/>
          <a:lstStyle/>
          <a:p>
            <a:r>
              <a:rPr lang="cs-CZ"/>
              <a:t>PPVS</a:t>
            </a:r>
          </a:p>
        </p:txBody>
      </p:sp>
      <p:sp>
        <p:nvSpPr>
          <p:cNvPr id="5" name="Zástupný symbol pro číslo snímku 4"/>
          <p:cNvSpPr>
            <a:spLocks noGrp="1"/>
          </p:cNvSpPr>
          <p:nvPr>
            <p:ph type="sldNum" sz="quarter" idx="11"/>
          </p:nvPr>
        </p:nvSpPr>
        <p:spPr/>
        <p:txBody>
          <a:bodyPr/>
          <a:lstStyle/>
          <a:p>
            <a:fld id="{FDD11D67-223F-45FD-B5E5-C5D12B9FA0F1}" type="slidenum">
              <a:rPr lang="cs-CZ" smtClean="0"/>
              <a:pPr/>
              <a:t>191</a:t>
            </a:fld>
            <a:endParaRPr lang="cs-CZ"/>
          </a:p>
        </p:txBody>
      </p:sp>
    </p:spTree>
    <p:extLst>
      <p:ext uri="{BB962C8B-B14F-4D97-AF65-F5344CB8AC3E}">
        <p14:creationId xmlns:p14="http://schemas.microsoft.com/office/powerpoint/2010/main" val="30182198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FDD11D67-223F-45FD-B5E5-C5D12B9FA0F1}" type="slidenum">
              <a:rPr lang="cs-CZ" smtClean="0"/>
              <a:pPr/>
              <a:t>211</a:t>
            </a:fld>
            <a:endParaRPr lang="cs-CZ"/>
          </a:p>
        </p:txBody>
      </p:sp>
      <p:sp>
        <p:nvSpPr>
          <p:cNvPr id="5" name="Zástupný symbol pro záhlaví 4"/>
          <p:cNvSpPr>
            <a:spLocks noGrp="1"/>
          </p:cNvSpPr>
          <p:nvPr>
            <p:ph type="hdr" sz="quarter" idx="11"/>
          </p:nvPr>
        </p:nvSpPr>
        <p:spPr/>
        <p:txBody>
          <a:bodyPr/>
          <a:lstStyle/>
          <a:p>
            <a:r>
              <a:rPr lang="cs-CZ"/>
              <a:t>PPVS</a:t>
            </a:r>
          </a:p>
        </p:txBody>
      </p:sp>
    </p:spTree>
    <p:extLst>
      <p:ext uri="{BB962C8B-B14F-4D97-AF65-F5344CB8AC3E}">
        <p14:creationId xmlns:p14="http://schemas.microsoft.com/office/powerpoint/2010/main" val="864915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14" name="Nadpis 13"/>
          <p:cNvSpPr>
            <a:spLocks noGrp="1"/>
          </p:cNvSpPr>
          <p:nvPr>
            <p:ph type="ctrTitle"/>
          </p:nvPr>
        </p:nvSpPr>
        <p:spPr>
          <a:xfrm>
            <a:off x="1432560" y="359898"/>
            <a:ext cx="7406640" cy="1472184"/>
          </a:xfrm>
        </p:spPr>
        <p:txBody>
          <a:bodyPr anchor="b"/>
          <a:lstStyle>
            <a:lvl1pPr algn="l">
              <a:defRPr/>
            </a:lvl1pPr>
            <a:extLst/>
          </a:lstStyle>
          <a:p>
            <a:r>
              <a:rPr kumimoji="0" lang="cs-CZ"/>
              <a:t>Klepnutím lze upravit styl předlohy nadpisů.</a:t>
            </a:r>
            <a:endParaRPr kumimoji="0" lang="en-US"/>
          </a:p>
        </p:txBody>
      </p:sp>
      <p:sp>
        <p:nvSpPr>
          <p:cNvPr id="22" name="Podnadpis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cs-CZ"/>
              <a:t>Klepnutím lze upravit styl předlohy podnadpisů.</a:t>
            </a:r>
            <a:endParaRPr kumimoji="0" lang="en-US"/>
          </a:p>
        </p:txBody>
      </p:sp>
      <p:sp>
        <p:nvSpPr>
          <p:cNvPr id="7" name="Zástupný symbol pro datum 6"/>
          <p:cNvSpPr>
            <a:spLocks noGrp="1"/>
          </p:cNvSpPr>
          <p:nvPr>
            <p:ph type="dt" sz="half" idx="10"/>
          </p:nvPr>
        </p:nvSpPr>
        <p:spPr/>
        <p:txBody>
          <a:bodyPr/>
          <a:lstStyle/>
          <a:p>
            <a:endParaRPr lang="cs-CZ"/>
          </a:p>
        </p:txBody>
      </p:sp>
      <p:sp>
        <p:nvSpPr>
          <p:cNvPr id="20" name="Zástupný symbol pro zápatí 19"/>
          <p:cNvSpPr>
            <a:spLocks noGrp="1"/>
          </p:cNvSpPr>
          <p:nvPr>
            <p:ph type="ftr" sz="quarter" idx="11"/>
          </p:nvPr>
        </p:nvSpPr>
        <p:spPr/>
        <p:txBody>
          <a:bodyPr/>
          <a:lstStyle/>
          <a:p>
            <a:endParaRPr lang="cs-CZ"/>
          </a:p>
        </p:txBody>
      </p:sp>
      <p:sp>
        <p:nvSpPr>
          <p:cNvPr id="10" name="Zástupný symbol pro číslo snímku 9"/>
          <p:cNvSpPr>
            <a:spLocks noGrp="1"/>
          </p:cNvSpPr>
          <p:nvPr>
            <p:ph type="sldNum" sz="quarter" idx="12"/>
          </p:nvPr>
        </p:nvSpPr>
        <p:spPr/>
        <p:txBody>
          <a:bodyPr/>
          <a:lstStyle/>
          <a:p>
            <a:fld id="{21246BAD-983D-4D93-8948-2707EADFCE33}" type="slidenum">
              <a:rPr lang="cs-CZ" smtClean="0"/>
              <a:pPr/>
              <a:t>‹#›</a:t>
            </a:fld>
            <a:endParaRPr lang="cs-CZ"/>
          </a:p>
        </p:txBody>
      </p:sp>
      <p:sp>
        <p:nvSpPr>
          <p:cNvPr id="8" name="Elipsa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Elipsa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a:t>Klepnutím lze upravit styl předlohy nadpisů.</a:t>
            </a:r>
            <a:endParaRPr kumimoji="0" lang="en-US"/>
          </a:p>
        </p:txBody>
      </p:sp>
      <p:sp>
        <p:nvSpPr>
          <p:cNvPr id="3" name="Zástupný symbol pro svislý text 2"/>
          <p:cNvSpPr>
            <a:spLocks noGrp="1"/>
          </p:cNvSpPr>
          <p:nvPr>
            <p:ph type="body" orient="vert" idx="1"/>
          </p:nvPr>
        </p:nvSpPr>
        <p:spPr/>
        <p:txBody>
          <a:bodyPr vert="eaVert"/>
          <a:lstStyle/>
          <a:p>
            <a:pPr lvl="0" eaLnBrk="1" latinLnBrk="0" hangingPunct="1"/>
            <a:r>
              <a:rPr lang="cs-CZ"/>
              <a:t>Klepnutím lze upravit styly předlohy textu.</a:t>
            </a:r>
          </a:p>
          <a:p>
            <a:pPr lvl="1" eaLnBrk="1" latinLnBrk="0" hangingPunct="1"/>
            <a:r>
              <a:rPr lang="cs-CZ"/>
              <a:t>Druhá úroveň</a:t>
            </a:r>
          </a:p>
          <a:p>
            <a:pPr lvl="2" eaLnBrk="1" latinLnBrk="0" hangingPunct="1"/>
            <a:r>
              <a:rPr lang="cs-CZ"/>
              <a:t>Třetí úroveň</a:t>
            </a:r>
          </a:p>
          <a:p>
            <a:pPr lvl="3" eaLnBrk="1" latinLnBrk="0" hangingPunct="1"/>
            <a:r>
              <a:rPr lang="cs-CZ"/>
              <a:t>Čtvrtá úroveň</a:t>
            </a:r>
          </a:p>
          <a:p>
            <a:pPr lvl="4" eaLnBrk="1" latinLnBrk="0" hangingPunct="1"/>
            <a:r>
              <a:rPr lang="cs-CZ"/>
              <a:t>Pátá úroveň</a:t>
            </a:r>
            <a:endParaRPr kumimoji="0" lang="en-US"/>
          </a:p>
        </p:txBody>
      </p:sp>
      <p:sp>
        <p:nvSpPr>
          <p:cNvPr id="4" name="Zástupný symbol pro datum 3"/>
          <p:cNvSpPr>
            <a:spLocks noGrp="1"/>
          </p:cNvSpPr>
          <p:nvPr>
            <p:ph type="dt" sz="half" idx="10"/>
          </p:nvPr>
        </p:nvSpPr>
        <p:spPr/>
        <p:txBody>
          <a:bodyPr/>
          <a:lstStyle/>
          <a:p>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33B7C1DB-BAA1-46A9-A8CA-8759F7FB5953}"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858000" y="274639"/>
            <a:ext cx="1828800" cy="5851525"/>
          </a:xfrm>
        </p:spPr>
        <p:txBody>
          <a:bodyPr vert="eaVert"/>
          <a:lstStyle/>
          <a:p>
            <a:r>
              <a:rPr kumimoji="0" lang="cs-CZ"/>
              <a:t>Klepnutím lze upravit styl předlohy nadpisů.</a:t>
            </a:r>
            <a:endParaRPr kumimoji="0" lang="en-US"/>
          </a:p>
        </p:txBody>
      </p:sp>
      <p:sp>
        <p:nvSpPr>
          <p:cNvPr id="3" name="Zástupný symbol pro svislý text 2"/>
          <p:cNvSpPr>
            <a:spLocks noGrp="1"/>
          </p:cNvSpPr>
          <p:nvPr>
            <p:ph type="body" orient="vert" idx="1"/>
          </p:nvPr>
        </p:nvSpPr>
        <p:spPr>
          <a:xfrm>
            <a:off x="1143000" y="274640"/>
            <a:ext cx="5562600" cy="5851525"/>
          </a:xfrm>
        </p:spPr>
        <p:txBody>
          <a:bodyPr vert="eaVert"/>
          <a:lstStyle/>
          <a:p>
            <a:pPr lvl="0" eaLnBrk="1" latinLnBrk="0" hangingPunct="1"/>
            <a:r>
              <a:rPr lang="cs-CZ"/>
              <a:t>Klepnutím lze upravit styly předlohy textu.</a:t>
            </a:r>
          </a:p>
          <a:p>
            <a:pPr lvl="1" eaLnBrk="1" latinLnBrk="0" hangingPunct="1"/>
            <a:r>
              <a:rPr lang="cs-CZ"/>
              <a:t>Druhá úroveň</a:t>
            </a:r>
          </a:p>
          <a:p>
            <a:pPr lvl="2" eaLnBrk="1" latinLnBrk="0" hangingPunct="1"/>
            <a:r>
              <a:rPr lang="cs-CZ"/>
              <a:t>Třetí úroveň</a:t>
            </a:r>
          </a:p>
          <a:p>
            <a:pPr lvl="3" eaLnBrk="1" latinLnBrk="0" hangingPunct="1"/>
            <a:r>
              <a:rPr lang="cs-CZ"/>
              <a:t>Čtvrtá úroveň</a:t>
            </a:r>
          </a:p>
          <a:p>
            <a:pPr lvl="4" eaLnBrk="1" latinLnBrk="0" hangingPunct="1"/>
            <a:r>
              <a:rPr lang="cs-CZ"/>
              <a:t>Pátá úroveň</a:t>
            </a:r>
            <a:endParaRPr kumimoji="0" lang="en-US"/>
          </a:p>
        </p:txBody>
      </p:sp>
      <p:sp>
        <p:nvSpPr>
          <p:cNvPr id="4" name="Zástupný symbol pro datum 3"/>
          <p:cNvSpPr>
            <a:spLocks noGrp="1"/>
          </p:cNvSpPr>
          <p:nvPr>
            <p:ph type="dt" sz="half" idx="10"/>
          </p:nvPr>
        </p:nvSpPr>
        <p:spPr/>
        <p:txBody>
          <a:bodyPr/>
          <a:lstStyle/>
          <a:p>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7FD47567-E9B1-42C5-B46B-BEBC6456D94E}"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adpis a obsah">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p>
            <a:pPr lvl="0" eaLnBrk="1" latinLnBrk="0" hangingPunct="1"/>
            <a:r>
              <a:rPr lang="cs-CZ"/>
              <a:t>Klepnutím lze upravit styly předlohy textu.</a:t>
            </a:r>
          </a:p>
          <a:p>
            <a:pPr lvl="1" eaLnBrk="1" latinLnBrk="0" hangingPunct="1"/>
            <a:r>
              <a:rPr lang="cs-CZ"/>
              <a:t>Druhá úroveň</a:t>
            </a:r>
          </a:p>
          <a:p>
            <a:pPr lvl="2" eaLnBrk="1" latinLnBrk="0" hangingPunct="1"/>
            <a:r>
              <a:rPr lang="cs-CZ"/>
              <a:t>Třetí úroveň</a:t>
            </a:r>
          </a:p>
          <a:p>
            <a:pPr lvl="3" eaLnBrk="1" latinLnBrk="0" hangingPunct="1"/>
            <a:r>
              <a:rPr lang="cs-CZ"/>
              <a:t>Čtvrtá úroveň</a:t>
            </a:r>
          </a:p>
          <a:p>
            <a:pPr lvl="4" eaLnBrk="1" latinLnBrk="0" hangingPunct="1"/>
            <a:r>
              <a:rPr lang="cs-CZ"/>
              <a:t>Pátá úroveň</a:t>
            </a:r>
            <a:endParaRPr kumimoji="0" lang="en-US"/>
          </a:p>
        </p:txBody>
      </p:sp>
      <p:sp>
        <p:nvSpPr>
          <p:cNvPr id="4" name="Zástupný symbol pro datum 3"/>
          <p:cNvSpPr>
            <a:spLocks noGrp="1"/>
          </p:cNvSpPr>
          <p:nvPr>
            <p:ph type="dt" sz="half" idx="10"/>
          </p:nvPr>
        </p:nvSpPr>
        <p:spPr/>
        <p:txBody>
          <a:bodyPr/>
          <a:lstStyle/>
          <a:p>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5D2C69E2-DDA1-4A0F-86F5-6A3E7566DBF6}" type="slidenum">
              <a:rPr lang="cs-CZ" smtClean="0"/>
              <a:pPr/>
              <a:t>‹#›</a:t>
            </a:fld>
            <a:endParaRPr lang="cs-CZ"/>
          </a:p>
        </p:txBody>
      </p:sp>
      <p:sp>
        <p:nvSpPr>
          <p:cNvPr id="7" name="Zástupný symbol pro nadpis 4"/>
          <p:cNvSpPr>
            <a:spLocks noGrp="1"/>
          </p:cNvSpPr>
          <p:nvPr>
            <p:ph type="title"/>
          </p:nvPr>
        </p:nvSpPr>
        <p:spPr>
          <a:xfrm>
            <a:off x="1643042" y="0"/>
            <a:ext cx="6357982" cy="1142984"/>
          </a:xfrm>
          <a:prstGeom prst="rect">
            <a:avLst/>
          </a:prstGeom>
        </p:spPr>
        <p:txBody>
          <a:bodyPr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kumimoji="0" lang="cs-CZ" dirty="0"/>
              <a:t>Klepnutím lze upravit styl předlohy nadpisů.</a:t>
            </a:r>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spTree>
      <p:nvGrpSpPr>
        <p:cNvPr id="1" name=""/>
        <p:cNvGrpSpPr/>
        <p:nvPr/>
      </p:nvGrpSpPr>
      <p:grpSpPr>
        <a:xfrm>
          <a:off x="0" y="0"/>
          <a:ext cx="0" cy="0"/>
          <a:chOff x="0" y="0"/>
          <a:chExt cx="0" cy="0"/>
        </a:xfrm>
      </p:grpSpPr>
      <p:sp>
        <p:nvSpPr>
          <p:cNvPr id="7" name="Obdélník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Nadpis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cs-CZ"/>
              <a:t>Klepnutím lze upravit styl předlohy nadpisů.</a:t>
            </a:r>
            <a:endParaRPr kumimoji="0" lang="en-US"/>
          </a:p>
        </p:txBody>
      </p:sp>
      <p:sp>
        <p:nvSpPr>
          <p:cNvPr id="3" name="Zástupný symbol pro text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cs-CZ"/>
              <a:t>Klepnutím lze upravit styly předlohy textu.</a:t>
            </a:r>
          </a:p>
        </p:txBody>
      </p:sp>
      <p:sp>
        <p:nvSpPr>
          <p:cNvPr id="4" name="Zástupný symbol pro datum 3"/>
          <p:cNvSpPr>
            <a:spLocks noGrp="1"/>
          </p:cNvSpPr>
          <p:nvPr>
            <p:ph type="dt" sz="half" idx="10"/>
          </p:nvPr>
        </p:nvSpPr>
        <p:spPr/>
        <p:txBody>
          <a:bodyPr/>
          <a:lstStyle/>
          <a:p>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8C76AD13-B4A1-4C16-8CF4-37F82415C8E5}" type="slidenum">
              <a:rPr lang="cs-CZ" smtClean="0"/>
              <a:pPr/>
              <a:t>‹#›</a:t>
            </a:fld>
            <a:endParaRPr lang="cs-CZ"/>
          </a:p>
        </p:txBody>
      </p:sp>
      <p:sp>
        <p:nvSpPr>
          <p:cNvPr id="10" name="Obdélník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Elipsa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Elipsa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va obsahy">
    <p:spTree>
      <p:nvGrpSpPr>
        <p:cNvPr id="1" name=""/>
        <p:cNvGrpSpPr/>
        <p:nvPr/>
      </p:nvGrpSpPr>
      <p:grpSpPr>
        <a:xfrm>
          <a:off x="0" y="0"/>
          <a:ext cx="0" cy="0"/>
          <a:chOff x="0" y="0"/>
          <a:chExt cx="0" cy="0"/>
        </a:xfrm>
      </p:grpSpPr>
      <p:sp>
        <p:nvSpPr>
          <p:cNvPr id="3" name="Zástupný symbol pro obsah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cs-CZ"/>
              <a:t>Klepnutím lze upravit styly předlohy textu.</a:t>
            </a:r>
          </a:p>
          <a:p>
            <a:pPr lvl="1" eaLnBrk="1" latinLnBrk="0" hangingPunct="1"/>
            <a:r>
              <a:rPr lang="cs-CZ"/>
              <a:t>Druhá úroveň</a:t>
            </a:r>
          </a:p>
          <a:p>
            <a:pPr lvl="2" eaLnBrk="1" latinLnBrk="0" hangingPunct="1"/>
            <a:r>
              <a:rPr lang="cs-CZ"/>
              <a:t>Třetí úroveň</a:t>
            </a:r>
          </a:p>
          <a:p>
            <a:pPr lvl="3" eaLnBrk="1" latinLnBrk="0" hangingPunct="1"/>
            <a:r>
              <a:rPr lang="cs-CZ"/>
              <a:t>Čtvrtá úroveň</a:t>
            </a:r>
          </a:p>
          <a:p>
            <a:pPr lvl="4" eaLnBrk="1" latinLnBrk="0" hangingPunct="1"/>
            <a:r>
              <a:rPr lang="cs-CZ"/>
              <a:t>Pátá úroveň</a:t>
            </a:r>
            <a:endParaRPr kumimoji="0" lang="en-US"/>
          </a:p>
        </p:txBody>
      </p:sp>
      <p:sp>
        <p:nvSpPr>
          <p:cNvPr id="4" name="Zástupný symbol pro obsah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cs-CZ"/>
              <a:t>Klepnutím lze upravit styly předlohy textu.</a:t>
            </a:r>
          </a:p>
          <a:p>
            <a:pPr lvl="1" eaLnBrk="1" latinLnBrk="0" hangingPunct="1"/>
            <a:r>
              <a:rPr lang="cs-CZ"/>
              <a:t>Druhá úroveň</a:t>
            </a:r>
          </a:p>
          <a:p>
            <a:pPr lvl="2" eaLnBrk="1" latinLnBrk="0" hangingPunct="1"/>
            <a:r>
              <a:rPr lang="cs-CZ"/>
              <a:t>Třetí úroveň</a:t>
            </a:r>
          </a:p>
          <a:p>
            <a:pPr lvl="3" eaLnBrk="1" latinLnBrk="0" hangingPunct="1"/>
            <a:r>
              <a:rPr lang="cs-CZ"/>
              <a:t>Čtvrtá úroveň</a:t>
            </a:r>
          </a:p>
          <a:p>
            <a:pPr lvl="4" eaLnBrk="1" latinLnBrk="0" hangingPunct="1"/>
            <a:r>
              <a:rPr lang="cs-CZ"/>
              <a:t>Pátá úroveň</a:t>
            </a:r>
            <a:endParaRPr kumimoji="0" lang="en-US"/>
          </a:p>
        </p:txBody>
      </p:sp>
      <p:sp>
        <p:nvSpPr>
          <p:cNvPr id="5" name="Zástupný symbol pro datum 4"/>
          <p:cNvSpPr>
            <a:spLocks noGrp="1"/>
          </p:cNvSpPr>
          <p:nvPr>
            <p:ph type="dt" sz="half" idx="10"/>
          </p:nvPr>
        </p:nvSpPr>
        <p:spPr/>
        <p:txBody>
          <a:bodyPr/>
          <a:lstStyle/>
          <a:p>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80474EBA-C077-4EB1-8800-457D3E058C76}" type="slidenum">
              <a:rPr lang="cs-CZ" smtClean="0"/>
              <a:pPr/>
              <a:t>‹#›</a:t>
            </a:fld>
            <a:endParaRPr lang="cs-CZ"/>
          </a:p>
        </p:txBody>
      </p:sp>
      <p:sp>
        <p:nvSpPr>
          <p:cNvPr id="8" name="Zástupný symbol pro nadpis 4"/>
          <p:cNvSpPr>
            <a:spLocks noGrp="1"/>
          </p:cNvSpPr>
          <p:nvPr>
            <p:ph type="title"/>
          </p:nvPr>
        </p:nvSpPr>
        <p:spPr>
          <a:xfrm>
            <a:off x="1643042" y="0"/>
            <a:ext cx="6357982" cy="1142984"/>
          </a:xfrm>
          <a:prstGeom prst="rect">
            <a:avLst/>
          </a:prstGeom>
        </p:spPr>
        <p:txBody>
          <a:bodyPr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kumimoji="0" lang="cs-CZ" dirty="0"/>
              <a:t>Klepnutím lze upravit styl předlohy nadpisů.</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cs-CZ"/>
              <a:t>Klepnutím lze upravit styl předlohy nadpisů.</a:t>
            </a:r>
            <a:endParaRPr kumimoji="0" lang="en-US"/>
          </a:p>
        </p:txBody>
      </p:sp>
      <p:sp>
        <p:nvSpPr>
          <p:cNvPr id="3" name="Zástupný symbol pro text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cs-CZ"/>
              <a:t>Klepnutím lze upravit styly předlohy textu.</a:t>
            </a:r>
          </a:p>
        </p:txBody>
      </p:sp>
      <p:sp>
        <p:nvSpPr>
          <p:cNvPr id="4" name="Zástupný symbol pro text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cs-CZ"/>
              <a:t>Klepnutím lze upravit styly předlohy textu.</a:t>
            </a:r>
          </a:p>
        </p:txBody>
      </p:sp>
      <p:sp>
        <p:nvSpPr>
          <p:cNvPr id="5" name="Zástupný symbol pro obsah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cs-CZ"/>
              <a:t>Klepnutím lze upravit styly předlohy textu.</a:t>
            </a:r>
          </a:p>
          <a:p>
            <a:pPr lvl="1" eaLnBrk="1" latinLnBrk="0" hangingPunct="1"/>
            <a:r>
              <a:rPr lang="cs-CZ"/>
              <a:t>Druhá úroveň</a:t>
            </a:r>
          </a:p>
          <a:p>
            <a:pPr lvl="2" eaLnBrk="1" latinLnBrk="0" hangingPunct="1"/>
            <a:r>
              <a:rPr lang="cs-CZ"/>
              <a:t>Třetí úroveň</a:t>
            </a:r>
          </a:p>
          <a:p>
            <a:pPr lvl="3" eaLnBrk="1" latinLnBrk="0" hangingPunct="1"/>
            <a:r>
              <a:rPr lang="cs-CZ"/>
              <a:t>Čtvrtá úroveň</a:t>
            </a:r>
          </a:p>
          <a:p>
            <a:pPr lvl="4" eaLnBrk="1" latinLnBrk="0" hangingPunct="1"/>
            <a:r>
              <a:rPr lang="cs-CZ"/>
              <a:t>Pátá úroveň</a:t>
            </a:r>
            <a:endParaRPr kumimoji="0" lang="en-US"/>
          </a:p>
        </p:txBody>
      </p:sp>
      <p:sp>
        <p:nvSpPr>
          <p:cNvPr id="6" name="Zástupný symbol pro obsah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cs-CZ"/>
              <a:t>Klepnutím lze upravit styly předlohy textu.</a:t>
            </a:r>
          </a:p>
          <a:p>
            <a:pPr lvl="1" eaLnBrk="1" latinLnBrk="0" hangingPunct="1"/>
            <a:r>
              <a:rPr lang="cs-CZ"/>
              <a:t>Druhá úroveň</a:t>
            </a:r>
          </a:p>
          <a:p>
            <a:pPr lvl="2" eaLnBrk="1" latinLnBrk="0" hangingPunct="1"/>
            <a:r>
              <a:rPr lang="cs-CZ"/>
              <a:t>Třetí úroveň</a:t>
            </a:r>
          </a:p>
          <a:p>
            <a:pPr lvl="3" eaLnBrk="1" latinLnBrk="0" hangingPunct="1"/>
            <a:r>
              <a:rPr lang="cs-CZ"/>
              <a:t>Čtvrtá úroveň</a:t>
            </a:r>
          </a:p>
          <a:p>
            <a:pPr lvl="4" eaLnBrk="1" latinLnBrk="0" hangingPunct="1"/>
            <a:r>
              <a:rPr lang="cs-CZ"/>
              <a:t>Pátá úroveň</a:t>
            </a:r>
            <a:endParaRPr kumimoji="0" lang="en-US"/>
          </a:p>
        </p:txBody>
      </p:sp>
      <p:sp>
        <p:nvSpPr>
          <p:cNvPr id="7" name="Zástupný symbol pro datum 6"/>
          <p:cNvSpPr>
            <a:spLocks noGrp="1"/>
          </p:cNvSpPr>
          <p:nvPr>
            <p:ph type="dt" sz="half" idx="10"/>
          </p:nvPr>
        </p:nvSpPr>
        <p:spPr/>
        <p:txBody>
          <a:bodyPr/>
          <a:lstStyle/>
          <a:p>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E631DF7F-54B1-468C-857C-D2DE81790A42}" type="slidenum">
              <a:rPr lang="cs-CZ" smtClean="0"/>
              <a:pPr/>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ouze nadpis">
    <p:spTree>
      <p:nvGrpSpPr>
        <p:cNvPr id="1" name=""/>
        <p:cNvGrpSpPr/>
        <p:nvPr/>
      </p:nvGrpSpPr>
      <p:grpSpPr>
        <a:xfrm>
          <a:off x="0" y="0"/>
          <a:ext cx="0" cy="0"/>
          <a:chOff x="0" y="0"/>
          <a:chExt cx="0" cy="0"/>
        </a:xfrm>
      </p:grpSpPr>
      <p:sp>
        <p:nvSpPr>
          <p:cNvPr id="3" name="Zástupný symbol pro datum 2"/>
          <p:cNvSpPr>
            <a:spLocks noGrp="1"/>
          </p:cNvSpPr>
          <p:nvPr>
            <p:ph type="dt" sz="half" idx="10"/>
          </p:nvPr>
        </p:nvSpPr>
        <p:spPr/>
        <p:txBody>
          <a:bodyPr/>
          <a:lstStyle/>
          <a:p>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6E565D07-41D4-432F-85BB-739AE19F4465}" type="slidenum">
              <a:rPr lang="cs-CZ" smtClean="0"/>
              <a:pPr/>
              <a:t>‹#›</a:t>
            </a:fld>
            <a:endParaRPr lang="cs-CZ"/>
          </a:p>
        </p:txBody>
      </p:sp>
      <p:sp>
        <p:nvSpPr>
          <p:cNvPr id="6" name="Zástupný symbol pro nadpis 4"/>
          <p:cNvSpPr>
            <a:spLocks noGrp="1"/>
          </p:cNvSpPr>
          <p:nvPr>
            <p:ph type="title"/>
          </p:nvPr>
        </p:nvSpPr>
        <p:spPr>
          <a:xfrm>
            <a:off x="1643042" y="0"/>
            <a:ext cx="6357982" cy="1142984"/>
          </a:xfrm>
          <a:prstGeom prst="rect">
            <a:avLst/>
          </a:prstGeom>
        </p:spPr>
        <p:txBody>
          <a:bodyPr anchor="ct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a:defRPr sz="3200"/>
            </a:lvl1pPr>
            <a:extLst/>
          </a:lstStyle>
          <a:p>
            <a:r>
              <a:rPr kumimoji="0" lang="cs-CZ" dirty="0"/>
              <a:t>Klepnutím lze upravit styl předlohy nadpisů.</a:t>
            </a:r>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5" name="Obdélník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Zástupný symbol pro datum 1"/>
          <p:cNvSpPr>
            <a:spLocks noGrp="1"/>
          </p:cNvSpPr>
          <p:nvPr>
            <p:ph type="dt" sz="half" idx="10"/>
          </p:nvPr>
        </p:nvSpPr>
        <p:spPr/>
        <p:txBody>
          <a:bodyPr/>
          <a:lstStyle/>
          <a:p>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E9A90838-7FE1-4B70-8BB2-9F5D93A17D69}" type="slidenum">
              <a:rPr lang="cs-CZ" smtClean="0"/>
              <a:pPr/>
              <a:t>‹#›</a:t>
            </a:fld>
            <a:endParaRPr lang="cs-CZ"/>
          </a:p>
        </p:txBody>
      </p:sp>
      <p:sp>
        <p:nvSpPr>
          <p:cNvPr id="6" name="Obdélník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cs-CZ"/>
              <a:t>Klepnutím lze upravit styl předlohy nadpisů.</a:t>
            </a:r>
            <a:endParaRPr kumimoji="0" lang="en-US"/>
          </a:p>
        </p:txBody>
      </p:sp>
      <p:sp>
        <p:nvSpPr>
          <p:cNvPr id="3" name="Zástupný symbol pro text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cs-CZ"/>
              <a:t>Klepnutím lze upravit styly předlohy textu.</a:t>
            </a:r>
          </a:p>
        </p:txBody>
      </p:sp>
      <p:sp>
        <p:nvSpPr>
          <p:cNvPr id="4" name="Zástupný symbol pro obsah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cs-CZ"/>
              <a:t>Klepnutím lze upravit styly předlohy textu.</a:t>
            </a:r>
          </a:p>
          <a:p>
            <a:pPr lvl="1" eaLnBrk="1" latinLnBrk="0" hangingPunct="1"/>
            <a:r>
              <a:rPr lang="cs-CZ"/>
              <a:t>Druhá úroveň</a:t>
            </a:r>
          </a:p>
          <a:p>
            <a:pPr lvl="2" eaLnBrk="1" latinLnBrk="0" hangingPunct="1"/>
            <a:r>
              <a:rPr lang="cs-CZ"/>
              <a:t>Třetí úroveň</a:t>
            </a:r>
          </a:p>
          <a:p>
            <a:pPr lvl="3" eaLnBrk="1" latinLnBrk="0" hangingPunct="1"/>
            <a:r>
              <a:rPr lang="cs-CZ"/>
              <a:t>Čtvrtá úroveň</a:t>
            </a:r>
          </a:p>
          <a:p>
            <a:pPr lvl="4" eaLnBrk="1" latinLnBrk="0" hangingPunct="1"/>
            <a:r>
              <a:rPr lang="cs-CZ"/>
              <a:t>Pátá úroveň</a:t>
            </a:r>
            <a:endParaRPr kumimoji="0" lang="en-US"/>
          </a:p>
        </p:txBody>
      </p:sp>
      <p:sp>
        <p:nvSpPr>
          <p:cNvPr id="5" name="Zástupný symbol pro datum 4"/>
          <p:cNvSpPr>
            <a:spLocks noGrp="1"/>
          </p:cNvSpPr>
          <p:nvPr>
            <p:ph type="dt" sz="half" idx="10"/>
          </p:nvPr>
        </p:nvSpPr>
        <p:spPr/>
        <p:txBody>
          <a:bodyPr/>
          <a:lstStyle/>
          <a:p>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84F19C85-B02B-4199-8927-5D3FCFC1A06A}" type="slidenum">
              <a:rPr lang="cs-CZ" smtClean="0"/>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cs-CZ"/>
              <a:t>Klepnutím lze upravit styl předlohy nadpisů.</a:t>
            </a:r>
            <a:endParaRPr kumimoji="0" lang="en-US"/>
          </a:p>
        </p:txBody>
      </p:sp>
      <p:sp>
        <p:nvSpPr>
          <p:cNvPr id="5" name="Zástupný symbol pro datum 4"/>
          <p:cNvSpPr>
            <a:spLocks noGrp="1"/>
          </p:cNvSpPr>
          <p:nvPr>
            <p:ph type="dt" sz="half" idx="10"/>
          </p:nvPr>
        </p:nvSpPr>
        <p:spPr/>
        <p:txBody>
          <a:bodyPr/>
          <a:lstStyle/>
          <a:p>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ED2C4FB4-765E-4E3A-BB10-A8B9CB8A08A2}" type="slidenum">
              <a:rPr lang="cs-CZ" smtClean="0"/>
              <a:pPr/>
              <a:t>‹#›</a:t>
            </a:fld>
            <a:endParaRPr lang="cs-CZ"/>
          </a:p>
        </p:txBody>
      </p:sp>
      <p:sp>
        <p:nvSpPr>
          <p:cNvPr id="8" name="Obdélník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Zástupný symbol pro obrázek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cs-CZ"/>
              <a:t>Klepnutím na ikonu přidáte obrázek.</a:t>
            </a:r>
            <a:endParaRPr kumimoji="0" lang="en-US" dirty="0"/>
          </a:p>
        </p:txBody>
      </p:sp>
      <p:sp>
        <p:nvSpPr>
          <p:cNvPr id="9" name="Vývojový diagram: postup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Vývojový diagram: postup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Zástupný symbol pro text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cs-CZ"/>
              <a:t>Klepnutím lze upravit styly předlohy textu.</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Výseč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Elipsa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Prstenec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Obdélník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Zástupný symbol pro text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cs-CZ"/>
              <a:t>Klepnutím lze upravit styly předlohy textu.</a:t>
            </a:r>
          </a:p>
          <a:p>
            <a:pPr lvl="1" eaLnBrk="1" latinLnBrk="0" hangingPunct="1"/>
            <a:r>
              <a:rPr kumimoji="0" lang="cs-CZ"/>
              <a:t>Druhá úroveň</a:t>
            </a:r>
          </a:p>
          <a:p>
            <a:pPr lvl="2" eaLnBrk="1" latinLnBrk="0" hangingPunct="1"/>
            <a:r>
              <a:rPr kumimoji="0" lang="cs-CZ"/>
              <a:t>Třetí úroveň</a:t>
            </a:r>
          </a:p>
          <a:p>
            <a:pPr lvl="3" eaLnBrk="1" latinLnBrk="0" hangingPunct="1"/>
            <a:r>
              <a:rPr kumimoji="0" lang="cs-CZ"/>
              <a:t>Čtvrtá úroveň</a:t>
            </a:r>
          </a:p>
          <a:p>
            <a:pPr lvl="4" eaLnBrk="1" latinLnBrk="0" hangingPunct="1"/>
            <a:r>
              <a:rPr kumimoji="0" lang="cs-CZ"/>
              <a:t>Pátá úroveň</a:t>
            </a:r>
            <a:endParaRPr kumimoji="0" lang="en-US"/>
          </a:p>
        </p:txBody>
      </p:sp>
      <p:sp>
        <p:nvSpPr>
          <p:cNvPr id="24" name="Zástupný symbol pro datum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endParaRPr lang="cs-CZ"/>
          </a:p>
        </p:txBody>
      </p:sp>
      <p:sp>
        <p:nvSpPr>
          <p:cNvPr id="10" name="Zástupný symbol pro zápatí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cs-CZ"/>
          </a:p>
        </p:txBody>
      </p:sp>
      <p:sp>
        <p:nvSpPr>
          <p:cNvPr id="22" name="Zástupný symbol pro číslo snímku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F66DC278-4D24-4271-99F9-3F72D724F4D0}" type="slidenum">
              <a:rPr lang="cs-CZ" smtClean="0"/>
              <a:pPr/>
              <a:t>‹#›</a:t>
            </a:fld>
            <a:endParaRPr lang="cs-CZ"/>
          </a:p>
        </p:txBody>
      </p:sp>
      <p:sp>
        <p:nvSpPr>
          <p:cNvPr id="15" name="Obdélník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13" name="Picture 2" descr="C:\TEMP\5\top_foto.jpg"/>
          <p:cNvPicPr>
            <a:picLocks noChangeAspect="1" noChangeArrowheads="1"/>
          </p:cNvPicPr>
          <p:nvPr/>
        </p:nvPicPr>
        <p:blipFill>
          <a:blip r:embed="rId13" cstate="print"/>
          <a:srcRect b="37013"/>
          <a:stretch>
            <a:fillRect/>
          </a:stretch>
        </p:blipFill>
        <p:spPr bwMode="auto">
          <a:xfrm>
            <a:off x="0" y="0"/>
            <a:ext cx="9144032" cy="1214422"/>
          </a:xfrm>
          <a:prstGeom prst="rect">
            <a:avLst/>
          </a:prstGeom>
          <a:noFill/>
          <a:effectLst>
            <a:softEdge rad="31750"/>
          </a:effectLst>
          <a:scene3d>
            <a:camera prst="orthographicFront"/>
            <a:lightRig rig="threePt" dir="t"/>
          </a:scene3d>
          <a:sp3d prstMaterial="translucentPowder"/>
        </p:spPr>
      </p:pic>
      <p:pic>
        <p:nvPicPr>
          <p:cNvPr id="14" name="Picture 9" descr="FST KPV logo modre"/>
          <p:cNvPicPr>
            <a:picLocks noChangeAspect="1" noChangeArrowheads="1"/>
          </p:cNvPicPr>
          <p:nvPr/>
        </p:nvPicPr>
        <p:blipFill>
          <a:blip r:embed="rId14" cstate="print">
            <a:lum bright="-28000" contrast="28000"/>
          </a:blip>
          <a:srcRect/>
          <a:stretch>
            <a:fillRect/>
          </a:stretch>
        </p:blipFill>
        <p:spPr bwMode="auto">
          <a:xfrm>
            <a:off x="8001024" y="142852"/>
            <a:ext cx="1035382" cy="681046"/>
          </a:xfrm>
          <a:prstGeom prst="rect">
            <a:avLst/>
          </a:prstGeom>
          <a:noFill/>
          <a:ln w="9525">
            <a:noFill/>
            <a:miter lim="800000"/>
            <a:headEnd/>
            <a:tailEnd/>
          </a:ln>
          <a:effectLst>
            <a:softEdge rad="31750"/>
          </a:effectLst>
          <a:scene3d>
            <a:camera prst="orthographicFront"/>
            <a:lightRig rig="threePt" dir="t"/>
          </a:scene3d>
          <a:sp3d prstMaterial="translucentPowder"/>
        </p:spPr>
      </p:pic>
      <p:sp>
        <p:nvSpPr>
          <p:cNvPr id="5" name="Zástupný symbol pro nadpis 4"/>
          <p:cNvSpPr>
            <a:spLocks noGrp="1"/>
          </p:cNvSpPr>
          <p:nvPr>
            <p:ph type="title"/>
          </p:nvPr>
        </p:nvSpPr>
        <p:spPr>
          <a:xfrm>
            <a:off x="1643042" y="0"/>
            <a:ext cx="6357982" cy="1142984"/>
          </a:xfrm>
          <a:prstGeom prst="rect">
            <a:avLst/>
          </a:prstGeom>
        </p:spPr>
        <p:txBody>
          <a:bodyPr anchor="ctr">
            <a:normAutofit/>
          </a:bodyPr>
          <a:lstStyle/>
          <a:p>
            <a:r>
              <a:rPr kumimoji="0" lang="cs-CZ" dirty="0"/>
              <a:t>Klepnutím lze upravit styl předlohy nadpisů.</a:t>
            </a:r>
            <a:endParaRPr kumimoji="0" lang="en-US" dirty="0"/>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hf hdr="0" ftr="0" dt="0"/>
  <p:txStyles>
    <p:titleStyle>
      <a:lvl1pPr algn="l" rtl="0" eaLnBrk="1" latinLnBrk="0" hangingPunct="1">
        <a:spcBef>
          <a:spcPct val="0"/>
        </a:spcBef>
        <a:buNone/>
        <a:defRPr kumimoji="0" sz="4300" b="1" kern="1200"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9.png"/></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gif"/><Relationship Id="rId1" Type="http://schemas.openxmlformats.org/officeDocument/2006/relationships/slideLayout" Target="../slideLayouts/slideLayout2.xml"/><Relationship Id="rId5" Type="http://schemas.openxmlformats.org/officeDocument/2006/relationships/image" Target="../media/image7.gif"/><Relationship Id="rId4" Type="http://schemas.openxmlformats.org/officeDocument/2006/relationships/hyperlink" Target="file:///D:\e_learning\e_kursy_PPVS_CZ\PP01_e_book170906\HTML\78\obr.htm"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2" Type="http://schemas.openxmlformats.org/officeDocument/2006/relationships/image" Target="../media/image131.png"/><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4.png"/><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4.xml"/></Relationships>
</file>

<file path=ppt/slides/_rels/slide225.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4.xml"/></Relationships>
</file>

<file path=ppt/slides/_rels/slide22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37.wmf"/></Relationships>
</file>

<file path=ppt/slides/_rels/slide227.xml.rels><?xml version="1.0" encoding="UTF-8" standalone="yes"?>
<Relationships xmlns="http://schemas.openxmlformats.org/package/2006/relationships"><Relationship Id="rId2" Type="http://schemas.openxmlformats.org/officeDocument/2006/relationships/image" Target="../media/image138.png"/><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image" Target="../media/image27.gif"/><Relationship Id="rId1" Type="http://schemas.openxmlformats.org/officeDocument/2006/relationships/slideLayout" Target="../slideLayouts/slideLayout2.xml"/><Relationship Id="rId4" Type="http://schemas.openxmlformats.org/officeDocument/2006/relationships/image" Target="../media/image29.gif"/></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image" Target="../media/image30.gi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1432560" y="1556792"/>
            <a:ext cx="5371688" cy="1728192"/>
          </a:xfrm>
        </p:spPr>
        <p:txBody>
          <a:bodyPr>
            <a:normAutofit fontScale="90000"/>
          </a:bodyPr>
          <a:lstStyle/>
          <a:p>
            <a:r>
              <a:rPr lang="cs-CZ" dirty="0"/>
              <a:t>Počítačová podpora ve strojírenství</a:t>
            </a:r>
            <a:br>
              <a:rPr lang="cs-CZ" dirty="0"/>
            </a:br>
            <a:r>
              <a:rPr lang="cs-CZ" sz="2700" dirty="0"/>
              <a:t>doc. Ing. Pavel Kopeček, CSc.</a:t>
            </a:r>
          </a:p>
        </p:txBody>
      </p:sp>
      <p:pic>
        <p:nvPicPr>
          <p:cNvPr id="2050" name="Picture 2"/>
          <p:cNvPicPr>
            <a:picLocks noChangeAspect="1" noChangeArrowheads="1"/>
          </p:cNvPicPr>
          <p:nvPr/>
        </p:nvPicPr>
        <p:blipFill>
          <a:blip r:embed="rId3" cstate="print"/>
          <a:srcRect/>
          <a:stretch>
            <a:fillRect/>
          </a:stretch>
        </p:blipFill>
        <p:spPr bwMode="auto">
          <a:xfrm>
            <a:off x="7524328" y="1268760"/>
            <a:ext cx="1473696" cy="1957253"/>
          </a:xfrm>
          <a:prstGeom prst="rect">
            <a:avLst/>
          </a:prstGeom>
          <a:noFill/>
          <a:ln w="9525">
            <a:noFill/>
            <a:miter lim="800000"/>
            <a:headEnd/>
            <a:tailEnd/>
          </a:ln>
        </p:spPr>
      </p:pic>
      <p:sp>
        <p:nvSpPr>
          <p:cNvPr id="3" name="TextovéPole 2"/>
          <p:cNvSpPr txBox="1"/>
          <p:nvPr/>
        </p:nvSpPr>
        <p:spPr>
          <a:xfrm>
            <a:off x="1547664" y="3356992"/>
            <a:ext cx="7128792" cy="3416320"/>
          </a:xfrm>
          <a:prstGeom prst="rect">
            <a:avLst/>
          </a:prstGeom>
          <a:noFill/>
        </p:spPr>
        <p:txBody>
          <a:bodyPr wrap="square" rtlCol="0">
            <a:spAutoFit/>
          </a:bodyPr>
          <a:lstStyle/>
          <a:p>
            <a:pPr marL="342900" indent="-342900">
              <a:buFont typeface="Arial" panose="020B0604020202020204" pitchFamily="34" charset="0"/>
              <a:buChar char="•"/>
            </a:pPr>
            <a:r>
              <a:rPr lang="cs-CZ" dirty="0"/>
              <a:t>Funkční a datové modelování</a:t>
            </a:r>
          </a:p>
          <a:p>
            <a:pPr marL="342900" indent="-342900">
              <a:buFont typeface="Arial" panose="020B0604020202020204" pitchFamily="34" charset="0"/>
              <a:buChar char="•"/>
            </a:pPr>
            <a:r>
              <a:rPr lang="cs-CZ" dirty="0"/>
              <a:t>Normalizace dat</a:t>
            </a:r>
          </a:p>
          <a:p>
            <a:pPr marL="342900" indent="-342900">
              <a:buFont typeface="Arial" panose="020B0604020202020204" pitchFamily="34" charset="0"/>
              <a:buChar char="•"/>
            </a:pPr>
            <a:r>
              <a:rPr lang="cs-CZ" dirty="0"/>
              <a:t>Jazyk SQL</a:t>
            </a:r>
          </a:p>
          <a:p>
            <a:pPr marL="342900" indent="-342900">
              <a:buFont typeface="Arial" panose="020B0604020202020204" pitchFamily="34" charset="0"/>
              <a:buChar char="•"/>
            </a:pPr>
            <a:r>
              <a:rPr lang="cs-CZ" dirty="0"/>
              <a:t>Základy databázového zpracování</a:t>
            </a:r>
          </a:p>
          <a:p>
            <a:pPr marL="342900" indent="-342900">
              <a:buFont typeface="Arial" panose="020B0604020202020204" pitchFamily="34" charset="0"/>
              <a:buChar char="•"/>
            </a:pPr>
            <a:r>
              <a:rPr lang="cs-CZ" dirty="0"/>
              <a:t>Víceuživatelský přístup a bezpečnost dat</a:t>
            </a:r>
          </a:p>
          <a:p>
            <a:pPr marL="342900" indent="-342900">
              <a:buFont typeface="Arial" panose="020B0604020202020204" pitchFamily="34" charset="0"/>
              <a:buChar char="•"/>
            </a:pPr>
            <a:r>
              <a:rPr lang="cs-CZ" dirty="0"/>
              <a:t>Lineární datové struktury</a:t>
            </a:r>
          </a:p>
          <a:p>
            <a:pPr marL="342900" indent="-342900">
              <a:buFont typeface="Arial" panose="020B0604020202020204" pitchFamily="34" charset="0"/>
              <a:buChar char="•"/>
            </a:pPr>
            <a:r>
              <a:rPr lang="cs-CZ" dirty="0"/>
              <a:t>Nelineální datové struktury</a:t>
            </a:r>
          </a:p>
          <a:p>
            <a:pPr marL="342900" indent="-342900">
              <a:buFont typeface="Arial" panose="020B0604020202020204" pitchFamily="34" charset="0"/>
              <a:buChar char="•"/>
            </a:pPr>
            <a:r>
              <a:rPr lang="cs-CZ" dirty="0"/>
              <a:t>Strojírenské datové struktury</a:t>
            </a:r>
          </a:p>
          <a:p>
            <a:pPr marL="342900" indent="-342900">
              <a:buFont typeface="Arial" panose="020B0604020202020204" pitchFamily="34" charset="0"/>
              <a:buChar char="•"/>
            </a:pPr>
            <a:r>
              <a:rPr lang="cs-CZ" dirty="0"/>
              <a:t>Příklady datové analýzy</a:t>
            </a:r>
          </a:p>
        </p:txBody>
      </p:sp>
      <p:sp>
        <p:nvSpPr>
          <p:cNvPr id="4" name="Zástupný symbol pro číslo snímku 3"/>
          <p:cNvSpPr>
            <a:spLocks noGrp="1"/>
          </p:cNvSpPr>
          <p:nvPr>
            <p:ph type="sldNum" sz="quarter" idx="12"/>
          </p:nvPr>
        </p:nvSpPr>
        <p:spPr/>
        <p:txBody>
          <a:bodyPr/>
          <a:lstStyle/>
          <a:p>
            <a:fld id="{21246BAD-983D-4D93-8948-2707EADFCE33}" type="slidenum">
              <a:rPr lang="cs-CZ" smtClean="0"/>
              <a:pPr/>
              <a:t>1</a:t>
            </a:fld>
            <a:endParaRPr lang="cs-CZ"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435608" y="1447800"/>
            <a:ext cx="7600888" cy="5410200"/>
          </a:xfrm>
        </p:spPr>
        <p:txBody>
          <a:bodyPr/>
          <a:lstStyle/>
          <a:p>
            <a:pPr marL="82296" indent="0">
              <a:buNone/>
            </a:pPr>
            <a:r>
              <a:rPr lang="cs-CZ" dirty="0"/>
              <a:t> </a:t>
            </a:r>
          </a:p>
        </p:txBody>
      </p:sp>
      <p:sp>
        <p:nvSpPr>
          <p:cNvPr id="3" name="Nadpis 2"/>
          <p:cNvSpPr>
            <a:spLocks noGrp="1"/>
          </p:cNvSpPr>
          <p:nvPr>
            <p:ph type="title"/>
          </p:nvPr>
        </p:nvSpPr>
        <p:spPr/>
        <p:txBody>
          <a:bodyPr>
            <a:normAutofit fontScale="90000"/>
          </a:bodyPr>
          <a:lstStyle/>
          <a:p>
            <a:r>
              <a:rPr lang="cs-CZ" dirty="0"/>
              <a:t>Základní vlastnosti z oblasti zpracování dat.</a:t>
            </a:r>
          </a:p>
        </p:txBody>
      </p:sp>
      <p:pic>
        <p:nvPicPr>
          <p:cNvPr id="4"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5062" y="1556792"/>
            <a:ext cx="4333875" cy="1714500"/>
          </a:xfrm>
          <a:prstGeom prst="rect">
            <a:avLst/>
          </a:prstGeom>
        </p:spPr>
      </p:pic>
      <p:sp>
        <p:nvSpPr>
          <p:cNvPr id="5" name="TextovéPole 4"/>
          <p:cNvSpPr txBox="1"/>
          <p:nvPr/>
        </p:nvSpPr>
        <p:spPr>
          <a:xfrm>
            <a:off x="1403648" y="3501008"/>
            <a:ext cx="7200800" cy="2677656"/>
          </a:xfrm>
          <a:prstGeom prst="rect">
            <a:avLst/>
          </a:prstGeom>
          <a:noFill/>
        </p:spPr>
        <p:txBody>
          <a:bodyPr wrap="square" rtlCol="0">
            <a:spAutoFit/>
          </a:bodyPr>
          <a:lstStyle/>
          <a:p>
            <a:r>
              <a:rPr lang="cs-CZ" sz="1200" b="1" dirty="0"/>
              <a:t>Redundance dat.</a:t>
            </a:r>
          </a:p>
          <a:p>
            <a:r>
              <a:rPr lang="cs-CZ" sz="1200" dirty="0"/>
              <a:t>Redundancí je vícenásobné uložení dat. Existuje snaha ukládat data neduplicitně nejlépe s minimální redundancí. Jistá redundance je nutná pro zajištění vazeb (např. mezi jednotlivými tabulkami). </a:t>
            </a:r>
          </a:p>
          <a:p>
            <a:r>
              <a:rPr lang="cs-CZ" sz="1200" dirty="0"/>
              <a:t>V některých případech může vhodná redundance podstatně urychlit zpracování.</a:t>
            </a:r>
          </a:p>
          <a:p>
            <a:endParaRPr lang="cs-CZ" sz="1200" b="1" dirty="0"/>
          </a:p>
          <a:p>
            <a:r>
              <a:rPr lang="cs-CZ" sz="1200" b="1" dirty="0"/>
              <a:t>Konzistence dat.</a:t>
            </a:r>
          </a:p>
          <a:p>
            <a:r>
              <a:rPr lang="cs-CZ" sz="1200" dirty="0"/>
              <a:t>Konsistence dat znamená, že údaje v systému uložení dat si neodporují.</a:t>
            </a:r>
          </a:p>
          <a:p>
            <a:endParaRPr lang="cs-CZ" sz="1200" dirty="0"/>
          </a:p>
          <a:p>
            <a:r>
              <a:rPr lang="cs-CZ" sz="1200" b="1" dirty="0"/>
              <a:t>Integrita dat.</a:t>
            </a:r>
          </a:p>
          <a:p>
            <a:r>
              <a:rPr lang="cs-CZ" sz="1200" dirty="0"/>
              <a:t>Integrita dat vyjadřuje soulad dat s popisovaným úsekem reálného světa v čase.</a:t>
            </a:r>
          </a:p>
          <a:p>
            <a:endParaRPr lang="cs-CZ" sz="1200" dirty="0"/>
          </a:p>
          <a:p>
            <a:r>
              <a:rPr lang="cs-CZ" sz="1200" b="1" dirty="0"/>
              <a:t>Perzistence dat.</a:t>
            </a:r>
          </a:p>
          <a:p>
            <a:r>
              <a:rPr lang="cs-CZ" sz="1200" dirty="0"/>
              <a:t>Přetrvávání dat bez ohledu na to, zda se s nimi pracuje. </a:t>
            </a:r>
          </a:p>
          <a:p>
            <a:endParaRPr lang="cs-CZ" sz="1200" dirty="0"/>
          </a:p>
        </p:txBody>
      </p:sp>
      <p:sp>
        <p:nvSpPr>
          <p:cNvPr id="6" name="Zástupný symbol pro číslo snímku 5"/>
          <p:cNvSpPr>
            <a:spLocks noGrp="1"/>
          </p:cNvSpPr>
          <p:nvPr>
            <p:ph type="sldNum" sz="quarter" idx="12"/>
          </p:nvPr>
        </p:nvSpPr>
        <p:spPr/>
        <p:txBody>
          <a:bodyPr/>
          <a:lstStyle/>
          <a:p>
            <a:fld id="{5D2C69E2-DDA1-4A0F-86F5-6A3E7566DBF6}" type="slidenum">
              <a:rPr lang="cs-CZ" smtClean="0"/>
              <a:pPr/>
              <a:t>10</a:t>
            </a:fld>
            <a:endParaRPr lang="cs-CZ"/>
          </a:p>
        </p:txBody>
      </p:sp>
    </p:spTree>
    <p:extLst>
      <p:ext uri="{BB962C8B-B14F-4D97-AF65-F5344CB8AC3E}">
        <p14:creationId xmlns:p14="http://schemas.microsoft.com/office/powerpoint/2010/main" val="86652809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82296" indent="0">
              <a:buNone/>
            </a:pPr>
            <a:r>
              <a:rPr lang="cs-CZ" dirty="0"/>
              <a:t>SELECT * FROM </a:t>
            </a:r>
            <a:r>
              <a:rPr lang="cs-CZ" i="1" dirty="0" err="1"/>
              <a:t>tab</a:t>
            </a:r>
            <a:endParaRPr lang="cs-CZ" dirty="0"/>
          </a:p>
          <a:p>
            <a:r>
              <a:rPr lang="cs-CZ" dirty="0"/>
              <a:t>Výsledkem takového příkazu je </a:t>
            </a:r>
            <a:r>
              <a:rPr lang="cs-CZ" b="1" dirty="0"/>
              <a:t>celá </a:t>
            </a:r>
            <a:r>
              <a:rPr lang="cs-CZ" dirty="0"/>
              <a:t>tabulka, tj. veškeré řádky a sloupce bez projekce a restrikce.</a:t>
            </a:r>
          </a:p>
        </p:txBody>
      </p:sp>
      <p:sp>
        <p:nvSpPr>
          <p:cNvPr id="3" name="Nadpis 2"/>
          <p:cNvSpPr>
            <a:spLocks noGrp="1"/>
          </p:cNvSpPr>
          <p:nvPr>
            <p:ph type="title"/>
          </p:nvPr>
        </p:nvSpPr>
        <p:spPr/>
        <p:txBody>
          <a:bodyPr>
            <a:normAutofit fontScale="90000"/>
          </a:bodyPr>
          <a:lstStyle/>
          <a:p>
            <a:r>
              <a:rPr lang="cs-CZ" dirty="0"/>
              <a:t>SQL </a:t>
            </a:r>
            <a:r>
              <a:rPr lang="cs-CZ" dirty="0">
                <a:effectLst/>
              </a:rPr>
              <a:t>Příkaz SELECT – nejjednodušší tvar</a:t>
            </a:r>
            <a:endParaRPr lang="cs-CZ"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1350" y="3598887"/>
            <a:ext cx="2781300" cy="263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100</a:t>
            </a:fld>
            <a:endParaRPr lang="cs-CZ"/>
          </a:p>
        </p:txBody>
      </p:sp>
    </p:spTree>
    <p:extLst>
      <p:ext uri="{BB962C8B-B14F-4D97-AF65-F5344CB8AC3E}">
        <p14:creationId xmlns:p14="http://schemas.microsoft.com/office/powerpoint/2010/main" val="74500696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82296" indent="0">
              <a:buNone/>
            </a:pPr>
            <a:r>
              <a:rPr lang="cs-CZ" dirty="0"/>
              <a:t>SELECT </a:t>
            </a:r>
            <a:r>
              <a:rPr lang="cs-CZ" i="1" dirty="0"/>
              <a:t>číslo</a:t>
            </a:r>
            <a:r>
              <a:rPr lang="cs-CZ" dirty="0"/>
              <a:t>, </a:t>
            </a:r>
            <a:r>
              <a:rPr lang="cs-CZ" i="1" dirty="0"/>
              <a:t>jméno </a:t>
            </a:r>
            <a:r>
              <a:rPr lang="cs-CZ" dirty="0"/>
              <a:t>FROM </a:t>
            </a:r>
            <a:r>
              <a:rPr lang="cs-CZ" i="1" dirty="0"/>
              <a:t>mat</a:t>
            </a:r>
            <a:endParaRPr lang="cs-CZ" dirty="0"/>
          </a:p>
          <a:p>
            <a:r>
              <a:rPr lang="cs-CZ" dirty="0"/>
              <a:t>Výsledkem výběru z tabulky </a:t>
            </a:r>
            <a:r>
              <a:rPr lang="cs-CZ" i="1" dirty="0"/>
              <a:t>mat </a:t>
            </a:r>
            <a:r>
              <a:rPr lang="cs-CZ" dirty="0"/>
              <a:t>jsou pouze </a:t>
            </a:r>
            <a:r>
              <a:rPr lang="cs-CZ" b="1" dirty="0"/>
              <a:t>sloupce </a:t>
            </a:r>
            <a:r>
              <a:rPr lang="cs-CZ" i="1" dirty="0"/>
              <a:t>číslo a jméno</a:t>
            </a:r>
            <a:r>
              <a:rPr lang="cs-CZ" dirty="0"/>
              <a:t>, ostatní sloupce nejsou vybrány</a:t>
            </a:r>
          </a:p>
        </p:txBody>
      </p:sp>
      <p:sp>
        <p:nvSpPr>
          <p:cNvPr id="3" name="Nadpis 2"/>
          <p:cNvSpPr>
            <a:spLocks noGrp="1"/>
          </p:cNvSpPr>
          <p:nvPr>
            <p:ph type="title"/>
          </p:nvPr>
        </p:nvSpPr>
        <p:spPr/>
        <p:txBody>
          <a:bodyPr>
            <a:normAutofit fontScale="90000"/>
          </a:bodyPr>
          <a:lstStyle/>
          <a:p>
            <a:r>
              <a:rPr lang="cs-CZ" dirty="0"/>
              <a:t>SQL </a:t>
            </a:r>
            <a:r>
              <a:rPr lang="cs-CZ" dirty="0">
                <a:effectLst/>
              </a:rPr>
              <a:t>Příkaz SELECT – Jednoduchá projekce</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1350" y="3526879"/>
            <a:ext cx="2781300" cy="263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101</a:t>
            </a:fld>
            <a:endParaRPr lang="cs-CZ"/>
          </a:p>
        </p:txBody>
      </p:sp>
    </p:spTree>
    <p:extLst>
      <p:ext uri="{BB962C8B-B14F-4D97-AF65-F5344CB8AC3E}">
        <p14:creationId xmlns:p14="http://schemas.microsoft.com/office/powerpoint/2010/main" val="64879103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82296" indent="0">
              <a:buNone/>
            </a:pPr>
            <a:r>
              <a:rPr lang="cs-CZ" dirty="0"/>
              <a:t>SELECT * FROM </a:t>
            </a:r>
            <a:r>
              <a:rPr lang="cs-CZ" i="1" dirty="0"/>
              <a:t>mat </a:t>
            </a:r>
            <a:r>
              <a:rPr lang="cs-CZ" dirty="0"/>
              <a:t>WHERE </a:t>
            </a:r>
            <a:r>
              <a:rPr lang="cs-CZ" i="1" dirty="0"/>
              <a:t>cena </a:t>
            </a:r>
            <a:r>
              <a:rPr lang="cs-CZ" dirty="0"/>
              <a:t>= 0</a:t>
            </a:r>
          </a:p>
          <a:p>
            <a:r>
              <a:rPr lang="cs-CZ" dirty="0"/>
              <a:t>Výsledkem výběru z tabulky jsou pouze ty</a:t>
            </a:r>
            <a:r>
              <a:rPr lang="cs-CZ" b="1" dirty="0"/>
              <a:t> úplné řádky</a:t>
            </a:r>
            <a:r>
              <a:rPr lang="cs-CZ" dirty="0"/>
              <a:t>, kde je zadána nulová cena položky.</a:t>
            </a:r>
          </a:p>
        </p:txBody>
      </p:sp>
      <p:sp>
        <p:nvSpPr>
          <p:cNvPr id="3" name="Nadpis 2"/>
          <p:cNvSpPr>
            <a:spLocks noGrp="1"/>
          </p:cNvSpPr>
          <p:nvPr>
            <p:ph type="title"/>
          </p:nvPr>
        </p:nvSpPr>
        <p:spPr/>
        <p:txBody>
          <a:bodyPr>
            <a:normAutofit fontScale="90000"/>
          </a:bodyPr>
          <a:lstStyle/>
          <a:p>
            <a:r>
              <a:rPr lang="cs-CZ" dirty="0"/>
              <a:t>SQL </a:t>
            </a:r>
            <a:r>
              <a:rPr lang="cs-CZ" dirty="0">
                <a:effectLst/>
              </a:rPr>
              <a:t>Příkaz SELECT – Jednoduchá restrikce</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1350" y="3526879"/>
            <a:ext cx="2781300" cy="263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102</a:t>
            </a:fld>
            <a:endParaRPr lang="cs-CZ"/>
          </a:p>
        </p:txBody>
      </p:sp>
    </p:spTree>
    <p:extLst>
      <p:ext uri="{BB962C8B-B14F-4D97-AF65-F5344CB8AC3E}">
        <p14:creationId xmlns:p14="http://schemas.microsoft.com/office/powerpoint/2010/main" val="281484900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82296" indent="0">
              <a:buNone/>
            </a:pPr>
            <a:r>
              <a:rPr lang="cs-CZ" sz="2800" dirty="0"/>
              <a:t>SELECT </a:t>
            </a:r>
            <a:r>
              <a:rPr lang="cs-CZ" sz="2800" i="1" dirty="0"/>
              <a:t>číslo </a:t>
            </a:r>
            <a:r>
              <a:rPr lang="cs-CZ" sz="2800" dirty="0"/>
              <a:t>FROM </a:t>
            </a:r>
            <a:r>
              <a:rPr lang="cs-CZ" sz="2800" i="1" dirty="0"/>
              <a:t>mat </a:t>
            </a:r>
            <a:r>
              <a:rPr lang="cs-CZ" sz="2800" dirty="0"/>
              <a:t>WHERE </a:t>
            </a:r>
            <a:r>
              <a:rPr lang="cs-CZ" sz="2800" i="1" dirty="0"/>
              <a:t>cena </a:t>
            </a:r>
            <a:r>
              <a:rPr lang="en-US" sz="2800" dirty="0"/>
              <a:t>&lt; 1000</a:t>
            </a:r>
            <a:endParaRPr lang="cs-CZ" sz="2800" dirty="0"/>
          </a:p>
          <a:p>
            <a:r>
              <a:rPr lang="cs-CZ" sz="2800" dirty="0"/>
              <a:t>Výsledkem výběru z tabulky jsou pouze čísla materiálu (</a:t>
            </a:r>
            <a:r>
              <a:rPr lang="cs-CZ" sz="2800" b="1" dirty="0"/>
              <a:t>buňky tabulky</a:t>
            </a:r>
            <a:r>
              <a:rPr lang="cs-CZ" sz="2800" dirty="0"/>
              <a:t>), jehož cena je menší než 1000.</a:t>
            </a:r>
          </a:p>
        </p:txBody>
      </p:sp>
      <p:sp>
        <p:nvSpPr>
          <p:cNvPr id="3" name="Nadpis 2"/>
          <p:cNvSpPr>
            <a:spLocks noGrp="1"/>
          </p:cNvSpPr>
          <p:nvPr>
            <p:ph type="title"/>
          </p:nvPr>
        </p:nvSpPr>
        <p:spPr/>
        <p:txBody>
          <a:bodyPr>
            <a:normAutofit fontScale="90000"/>
          </a:bodyPr>
          <a:lstStyle/>
          <a:p>
            <a:r>
              <a:rPr lang="cs-CZ" sz="3100" dirty="0"/>
              <a:t>SQL </a:t>
            </a:r>
            <a:r>
              <a:rPr lang="cs-CZ" sz="3100" dirty="0">
                <a:effectLst/>
              </a:rPr>
              <a:t>Příkaz SELECT – Kombinace jednoduché projekce a restrikce</a:t>
            </a:r>
            <a:endParaRPr lang="cs-CZ" dirty="0">
              <a:effectLst/>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1350" y="3608412"/>
            <a:ext cx="2781300" cy="262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103</a:t>
            </a:fld>
            <a:endParaRPr lang="cs-CZ"/>
          </a:p>
        </p:txBody>
      </p:sp>
    </p:spTree>
    <p:extLst>
      <p:ext uri="{BB962C8B-B14F-4D97-AF65-F5344CB8AC3E}">
        <p14:creationId xmlns:p14="http://schemas.microsoft.com/office/powerpoint/2010/main" val="4003651478"/>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82296" indent="0">
              <a:buNone/>
            </a:pPr>
            <a:r>
              <a:rPr lang="cs-CZ" sz="2800" dirty="0"/>
              <a:t>SELECT * FROM </a:t>
            </a:r>
            <a:r>
              <a:rPr lang="cs-CZ" sz="2800" i="1" dirty="0"/>
              <a:t>mat </a:t>
            </a:r>
            <a:r>
              <a:rPr lang="cs-CZ" sz="2800" dirty="0"/>
              <a:t>ORDER BY </a:t>
            </a:r>
            <a:r>
              <a:rPr lang="cs-CZ" sz="2800" i="1" dirty="0"/>
              <a:t>cena</a:t>
            </a:r>
            <a:endParaRPr lang="cs-CZ" sz="2800" dirty="0"/>
          </a:p>
          <a:p>
            <a:r>
              <a:rPr lang="cs-CZ" sz="2800" dirty="0"/>
              <a:t>Výsledkem příkazu bude celá původní tabulka </a:t>
            </a:r>
            <a:r>
              <a:rPr lang="cs-CZ" sz="2800" b="1" dirty="0"/>
              <a:t>seřazena </a:t>
            </a:r>
            <a:r>
              <a:rPr lang="cs-CZ" sz="2800" dirty="0"/>
              <a:t>podle ceny</a:t>
            </a:r>
          </a:p>
        </p:txBody>
      </p:sp>
      <p:sp>
        <p:nvSpPr>
          <p:cNvPr id="3" name="Nadpis 2"/>
          <p:cNvSpPr>
            <a:spLocks noGrp="1"/>
          </p:cNvSpPr>
          <p:nvPr>
            <p:ph type="title"/>
          </p:nvPr>
        </p:nvSpPr>
        <p:spPr/>
        <p:txBody>
          <a:bodyPr>
            <a:noAutofit/>
          </a:bodyPr>
          <a:lstStyle/>
          <a:p>
            <a:r>
              <a:rPr lang="cs-CZ" sz="3600" dirty="0"/>
              <a:t>SQL </a:t>
            </a:r>
            <a:r>
              <a:rPr lang="cs-CZ" sz="3600" dirty="0">
                <a:effectLst/>
              </a:rPr>
              <a:t>Příkaz SELECT – Řazení řádek na výstupu</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9813" y="2961481"/>
            <a:ext cx="4524375" cy="277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104</a:t>
            </a:fld>
            <a:endParaRPr lang="cs-CZ"/>
          </a:p>
        </p:txBody>
      </p:sp>
    </p:spTree>
    <p:extLst>
      <p:ext uri="{BB962C8B-B14F-4D97-AF65-F5344CB8AC3E}">
        <p14:creationId xmlns:p14="http://schemas.microsoft.com/office/powerpoint/2010/main" val="3256014949"/>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r>
              <a:rPr lang="cs-CZ" sz="2800" b="1" dirty="0"/>
              <a:t>Jednoduchá agregační informace za celou tabulku</a:t>
            </a:r>
            <a:endParaRPr lang="cs-CZ" sz="2800" dirty="0"/>
          </a:p>
          <a:p>
            <a:pPr marL="402336" lvl="1" indent="0">
              <a:buNone/>
            </a:pPr>
            <a:r>
              <a:rPr lang="cs-CZ" sz="2400" dirty="0"/>
              <a:t>SELECT COUNT(*), AVG(cena), MAX(</a:t>
            </a:r>
            <a:r>
              <a:rPr lang="cs-CZ" sz="2400" dirty="0" err="1"/>
              <a:t>dodací_množství</a:t>
            </a:r>
            <a:r>
              <a:rPr lang="cs-CZ" sz="2400" dirty="0"/>
              <a:t>), MIN(</a:t>
            </a:r>
            <a:r>
              <a:rPr lang="cs-CZ" sz="2400" dirty="0" err="1"/>
              <a:t>dodací_množství</a:t>
            </a:r>
            <a:r>
              <a:rPr lang="cs-CZ" sz="2400" dirty="0"/>
              <a:t>) FROM </a:t>
            </a:r>
            <a:r>
              <a:rPr lang="cs-CZ" sz="2400" i="1" dirty="0"/>
              <a:t>mat</a:t>
            </a:r>
            <a:r>
              <a:rPr lang="cs-CZ" sz="2400" dirty="0"/>
              <a:t> </a:t>
            </a:r>
          </a:p>
          <a:p>
            <a:pPr lvl="1"/>
            <a:r>
              <a:rPr lang="cs-CZ" sz="2400" dirty="0"/>
              <a:t>Výsledkem dotazu je počet řádek tabulky (COUNT), průměrné (AVG), maximální (MAX) a minimální (MIN) dodací množství.</a:t>
            </a:r>
            <a:endParaRPr lang="cs-CZ" sz="2800" dirty="0"/>
          </a:p>
          <a:p>
            <a:r>
              <a:rPr lang="cs-CZ" sz="2800" b="1" dirty="0"/>
              <a:t>Agregační informace za skupinu</a:t>
            </a:r>
            <a:r>
              <a:rPr lang="cs-CZ" sz="2800" dirty="0"/>
              <a:t> </a:t>
            </a:r>
          </a:p>
          <a:p>
            <a:pPr marL="402336" lvl="1" indent="0">
              <a:buNone/>
            </a:pPr>
            <a:r>
              <a:rPr lang="cs-CZ" sz="2400" dirty="0"/>
              <a:t>SELECT </a:t>
            </a:r>
            <a:r>
              <a:rPr lang="cs-CZ" sz="2400" i="1" dirty="0" err="1"/>
              <a:t>číslo_dílu</a:t>
            </a:r>
            <a:r>
              <a:rPr lang="cs-CZ" sz="2400" dirty="0"/>
              <a:t>, COUNT(*), SUM(</a:t>
            </a:r>
            <a:r>
              <a:rPr lang="cs-CZ" sz="2400" dirty="0" err="1"/>
              <a:t>přípravný_čas</a:t>
            </a:r>
            <a:r>
              <a:rPr lang="cs-CZ" sz="2400" dirty="0"/>
              <a:t>) FROM </a:t>
            </a:r>
            <a:r>
              <a:rPr lang="cs-CZ" sz="2400" i="1" dirty="0"/>
              <a:t>operace  </a:t>
            </a:r>
            <a:r>
              <a:rPr lang="cs-CZ" sz="2400" dirty="0"/>
              <a:t>GROUP BY </a:t>
            </a:r>
            <a:r>
              <a:rPr lang="cs-CZ" sz="2400" i="1" dirty="0" err="1"/>
              <a:t>číslo_dílu</a:t>
            </a:r>
            <a:r>
              <a:rPr lang="cs-CZ" sz="2800" dirty="0"/>
              <a:t> </a:t>
            </a:r>
          </a:p>
          <a:p>
            <a:pPr lvl="1"/>
            <a:r>
              <a:rPr lang="cs-CZ" sz="2400" dirty="0"/>
              <a:t>Výsledkem dotazu je výběr z tabulky operací, zjištění, kolik operací má každý díl v postupu a jaký je součet (SUM) přípravných časů pro každý díl.</a:t>
            </a:r>
            <a:endParaRPr lang="cs-CZ" sz="2800" dirty="0"/>
          </a:p>
          <a:p>
            <a:r>
              <a:rPr lang="cs-CZ" sz="2800" i="1" dirty="0"/>
              <a:t>Pozn.: Pokud se použije klausule GROUP BY, potom mohou vybraná data obsahovat jen konstanty, sloupce tabulky použité v GROUP BY a agregační funkce </a:t>
            </a:r>
          </a:p>
        </p:txBody>
      </p:sp>
      <p:sp>
        <p:nvSpPr>
          <p:cNvPr id="3" name="Nadpis 2"/>
          <p:cNvSpPr>
            <a:spLocks noGrp="1"/>
          </p:cNvSpPr>
          <p:nvPr>
            <p:ph type="title"/>
          </p:nvPr>
        </p:nvSpPr>
        <p:spPr/>
        <p:txBody>
          <a:bodyPr>
            <a:noAutofit/>
          </a:bodyPr>
          <a:lstStyle/>
          <a:p>
            <a:r>
              <a:rPr lang="cs-CZ" sz="3600" dirty="0"/>
              <a:t>SQL </a:t>
            </a:r>
            <a:r>
              <a:rPr lang="cs-CZ" sz="3600" dirty="0">
                <a:effectLst/>
              </a:rPr>
              <a:t>Příkaz SELECT – Agregační funkce</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105</a:t>
            </a:fld>
            <a:endParaRPr lang="cs-CZ"/>
          </a:p>
        </p:txBody>
      </p:sp>
    </p:spTree>
    <p:extLst>
      <p:ext uri="{BB962C8B-B14F-4D97-AF65-F5344CB8AC3E}">
        <p14:creationId xmlns:p14="http://schemas.microsoft.com/office/powerpoint/2010/main" val="53566718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82296" indent="0">
              <a:buNone/>
            </a:pPr>
            <a:r>
              <a:rPr lang="cs-CZ" sz="2800" dirty="0"/>
              <a:t>SELECT </a:t>
            </a:r>
            <a:r>
              <a:rPr lang="cs-CZ" sz="2800" i="1" dirty="0" err="1"/>
              <a:t>číslo_dílu</a:t>
            </a:r>
            <a:r>
              <a:rPr lang="cs-CZ" sz="2800" dirty="0"/>
              <a:t>, COUNT(*) FROM </a:t>
            </a:r>
            <a:r>
              <a:rPr lang="cs-CZ" sz="2800" i="1" dirty="0"/>
              <a:t>operace</a:t>
            </a:r>
            <a:endParaRPr lang="cs-CZ" sz="2800" dirty="0"/>
          </a:p>
          <a:p>
            <a:pPr marL="82296" indent="0">
              <a:buNone/>
            </a:pPr>
            <a:r>
              <a:rPr lang="cs-CZ" sz="2800" dirty="0"/>
              <a:t>    GROUP BY </a:t>
            </a:r>
            <a:r>
              <a:rPr lang="cs-CZ" sz="2800" i="1" dirty="0" err="1"/>
              <a:t>číslo_dílu</a:t>
            </a:r>
            <a:endParaRPr lang="cs-CZ" sz="2800" dirty="0"/>
          </a:p>
          <a:p>
            <a:pPr marL="82296" indent="0">
              <a:buNone/>
            </a:pPr>
            <a:r>
              <a:rPr lang="cs-CZ" sz="2800" dirty="0"/>
              <a:t>    HAVING COUNT(*) </a:t>
            </a:r>
            <a:r>
              <a:rPr lang="en-US" sz="2800" dirty="0"/>
              <a:t>&gt; 5</a:t>
            </a:r>
            <a:r>
              <a:rPr lang="cs-CZ" sz="2800" dirty="0"/>
              <a:t> </a:t>
            </a:r>
          </a:p>
          <a:p>
            <a:r>
              <a:rPr lang="cs-CZ" sz="2800" dirty="0"/>
              <a:t>Výsledkem dotazu je seznam dílů a počtů operací v postupu, které mají více než 5 operací v postupu.</a:t>
            </a:r>
          </a:p>
          <a:p>
            <a:r>
              <a:rPr lang="cs-CZ" sz="2800" i="1" dirty="0"/>
              <a:t>Pozn.: HAVING může obsahovat tytéž podmínky jako WHERE, ale je vhodné ji používat jen pro podmínky s agregačními funkcemi a WHERE používat jen pro výběr řádek</a:t>
            </a:r>
          </a:p>
        </p:txBody>
      </p:sp>
      <p:sp>
        <p:nvSpPr>
          <p:cNvPr id="3" name="Nadpis 2"/>
          <p:cNvSpPr>
            <a:spLocks noGrp="1"/>
          </p:cNvSpPr>
          <p:nvPr>
            <p:ph type="title"/>
          </p:nvPr>
        </p:nvSpPr>
        <p:spPr/>
        <p:txBody>
          <a:bodyPr>
            <a:noAutofit/>
          </a:bodyPr>
          <a:lstStyle/>
          <a:p>
            <a:r>
              <a:rPr lang="cs-CZ" sz="3600" dirty="0"/>
              <a:t>SQL </a:t>
            </a:r>
            <a:r>
              <a:rPr lang="cs-CZ" sz="3600" dirty="0">
                <a:effectLst/>
              </a:rPr>
              <a:t>Příkaz SELECT – </a:t>
            </a:r>
            <a:r>
              <a:rPr lang="cs-CZ" sz="3600" dirty="0"/>
              <a:t>Jednoduché testování skupin</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106</a:t>
            </a:fld>
            <a:endParaRPr lang="cs-CZ"/>
          </a:p>
        </p:txBody>
      </p:sp>
    </p:spTree>
    <p:extLst>
      <p:ext uri="{BB962C8B-B14F-4D97-AF65-F5344CB8AC3E}">
        <p14:creationId xmlns:p14="http://schemas.microsoft.com/office/powerpoint/2010/main" val="1335275513"/>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lnSpcReduction="20000"/>
          </a:bodyPr>
          <a:lstStyle/>
          <a:p>
            <a:pPr marL="82296" indent="0">
              <a:buNone/>
            </a:pPr>
            <a:r>
              <a:rPr lang="cs-CZ" sz="2800" dirty="0"/>
              <a:t>SELECT</a:t>
            </a:r>
            <a:r>
              <a:rPr lang="cs-CZ" sz="2800" i="1" dirty="0"/>
              <a:t> </a:t>
            </a:r>
            <a:r>
              <a:rPr lang="cs-CZ" sz="2800" i="1" dirty="0" err="1"/>
              <a:t>díly.číslo_dílu</a:t>
            </a:r>
            <a:r>
              <a:rPr lang="cs-CZ" sz="2800" dirty="0"/>
              <a:t>, </a:t>
            </a:r>
            <a:r>
              <a:rPr lang="cs-CZ" sz="2800" i="1" dirty="0" err="1"/>
              <a:t>číslo_operace</a:t>
            </a:r>
            <a:r>
              <a:rPr lang="cs-CZ" sz="2800" dirty="0"/>
              <a:t>, </a:t>
            </a:r>
            <a:r>
              <a:rPr lang="cs-CZ" sz="2800" i="1" dirty="0" err="1"/>
              <a:t>počet_kusů</a:t>
            </a:r>
            <a:r>
              <a:rPr lang="cs-CZ" sz="2800" dirty="0"/>
              <a:t>,</a:t>
            </a:r>
          </a:p>
          <a:p>
            <a:pPr marL="82296" indent="0">
              <a:buNone/>
            </a:pPr>
            <a:r>
              <a:rPr lang="cs-CZ" sz="2800" dirty="0"/>
              <a:t>             </a:t>
            </a:r>
            <a:r>
              <a:rPr lang="cs-CZ" sz="2800" i="1" dirty="0" err="1"/>
              <a:t>přípravný_čas</a:t>
            </a:r>
            <a:r>
              <a:rPr lang="cs-CZ" sz="2800" dirty="0"/>
              <a:t>, </a:t>
            </a:r>
            <a:r>
              <a:rPr lang="cs-CZ" sz="2800" i="1" dirty="0"/>
              <a:t>kusový čas</a:t>
            </a:r>
            <a:r>
              <a:rPr lang="cs-CZ" sz="2800" dirty="0"/>
              <a:t>, </a:t>
            </a:r>
          </a:p>
          <a:p>
            <a:pPr marL="82296" indent="0">
              <a:buNone/>
            </a:pPr>
            <a:r>
              <a:rPr lang="cs-CZ" sz="2800" dirty="0"/>
              <a:t>             </a:t>
            </a:r>
            <a:r>
              <a:rPr lang="cs-CZ" sz="2800" i="1" dirty="0" err="1"/>
              <a:t>počet_kusů</a:t>
            </a:r>
            <a:r>
              <a:rPr lang="cs-CZ" sz="2800" dirty="0"/>
              <a:t>*</a:t>
            </a:r>
            <a:r>
              <a:rPr lang="cs-CZ" sz="2800" i="1" dirty="0"/>
              <a:t>kusový </a:t>
            </a:r>
            <a:r>
              <a:rPr lang="cs-CZ" sz="2800" i="1" dirty="0" err="1"/>
              <a:t>čas+přípravný_čas</a:t>
            </a:r>
            <a:r>
              <a:rPr lang="cs-CZ" sz="2800" i="1" dirty="0"/>
              <a:t> </a:t>
            </a:r>
            <a:r>
              <a:rPr lang="cs-CZ" sz="2800" dirty="0"/>
              <a:t>AS</a:t>
            </a:r>
          </a:p>
          <a:p>
            <a:pPr marL="82296" indent="0">
              <a:buNone/>
            </a:pPr>
            <a:r>
              <a:rPr lang="cs-CZ" sz="2800" dirty="0"/>
              <a:t>            </a:t>
            </a:r>
            <a:r>
              <a:rPr lang="cs-CZ" sz="2800" i="1" dirty="0" err="1"/>
              <a:t>Výrobní_čas_operace</a:t>
            </a:r>
            <a:r>
              <a:rPr lang="cs-CZ" sz="2800" dirty="0"/>
              <a:t> </a:t>
            </a:r>
          </a:p>
          <a:p>
            <a:pPr marL="82296" indent="0">
              <a:buNone/>
            </a:pPr>
            <a:r>
              <a:rPr lang="cs-CZ" sz="2800" dirty="0"/>
              <a:t>	FROM díly, operace</a:t>
            </a:r>
          </a:p>
          <a:p>
            <a:pPr marL="82296" indent="0">
              <a:buNone/>
            </a:pPr>
            <a:r>
              <a:rPr lang="cs-CZ" sz="2800" dirty="0"/>
              <a:t>	WHERE </a:t>
            </a:r>
            <a:r>
              <a:rPr lang="cs-CZ" sz="2800" dirty="0" err="1"/>
              <a:t>díly.číslo_dílu</a:t>
            </a:r>
            <a:r>
              <a:rPr lang="cs-CZ" sz="2800" dirty="0"/>
              <a:t> = </a:t>
            </a:r>
            <a:r>
              <a:rPr lang="cs-CZ" sz="2800" dirty="0" err="1"/>
              <a:t>operace.číslo</a:t>
            </a:r>
            <a:r>
              <a:rPr lang="cs-CZ" sz="2800" dirty="0"/>
              <a:t> dílu </a:t>
            </a:r>
          </a:p>
          <a:p>
            <a:r>
              <a:rPr lang="cs-CZ" sz="2800" dirty="0"/>
              <a:t>Nyní se vytvoří </a:t>
            </a:r>
            <a:r>
              <a:rPr lang="cs-CZ" sz="2800" b="1" dirty="0"/>
              <a:t>kartézský součin </a:t>
            </a:r>
            <a:r>
              <a:rPr lang="cs-CZ" sz="2800" dirty="0"/>
              <a:t>tabulek </a:t>
            </a:r>
            <a:r>
              <a:rPr lang="cs-CZ" sz="2800" i="1" dirty="0"/>
              <a:t>díly</a:t>
            </a:r>
            <a:r>
              <a:rPr lang="cs-CZ" sz="2800" dirty="0"/>
              <a:t> a </a:t>
            </a:r>
            <a:r>
              <a:rPr lang="cs-CZ" sz="2800" i="1" dirty="0"/>
              <a:t>operace</a:t>
            </a:r>
            <a:r>
              <a:rPr lang="cs-CZ" sz="2800" dirty="0"/>
              <a:t>, </a:t>
            </a:r>
            <a:r>
              <a:rPr lang="cs-CZ" sz="2800" b="1" dirty="0"/>
              <a:t>restrikční </a:t>
            </a:r>
            <a:r>
              <a:rPr lang="cs-CZ" sz="2800" dirty="0"/>
              <a:t>podmínkou s WHERE je, že se číslo dílu v tabulce díly rovná číslu dílu v tabulce operací. </a:t>
            </a:r>
            <a:r>
              <a:rPr lang="cs-CZ" sz="2800" b="1" dirty="0"/>
              <a:t>Projekce </a:t>
            </a:r>
            <a:r>
              <a:rPr lang="cs-CZ" sz="2800" dirty="0"/>
              <a:t>omezuje vybrané sloupce. Navíc je v příkladu vytvořen nový sloupec jako výraz a pomocí klíčového slova AS je vytvořen název tohoto nového sloupce.</a:t>
            </a:r>
          </a:p>
        </p:txBody>
      </p:sp>
      <p:sp>
        <p:nvSpPr>
          <p:cNvPr id="3" name="Nadpis 2"/>
          <p:cNvSpPr>
            <a:spLocks noGrp="1"/>
          </p:cNvSpPr>
          <p:nvPr>
            <p:ph type="title"/>
          </p:nvPr>
        </p:nvSpPr>
        <p:spPr/>
        <p:txBody>
          <a:bodyPr>
            <a:noAutofit/>
          </a:bodyPr>
          <a:lstStyle/>
          <a:p>
            <a:r>
              <a:rPr lang="cs-CZ" sz="2800" dirty="0"/>
              <a:t>SQL </a:t>
            </a:r>
            <a:r>
              <a:rPr lang="cs-CZ" sz="2800" dirty="0">
                <a:effectLst/>
              </a:rPr>
              <a:t>Příkaz SELECT – </a:t>
            </a:r>
            <a:r>
              <a:rPr lang="cs-CZ" sz="2800" dirty="0"/>
              <a:t>Jednoduché spojení tabulek s restrikcí s WHERE</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107</a:t>
            </a:fld>
            <a:endParaRPr lang="cs-CZ"/>
          </a:p>
        </p:txBody>
      </p:sp>
    </p:spTree>
    <p:extLst>
      <p:ext uri="{BB962C8B-B14F-4D97-AF65-F5344CB8AC3E}">
        <p14:creationId xmlns:p14="http://schemas.microsoft.com/office/powerpoint/2010/main" val="1953975135"/>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10000"/>
          </a:bodyPr>
          <a:lstStyle/>
          <a:p>
            <a:pPr marL="82296" indent="0">
              <a:buNone/>
            </a:pPr>
            <a:r>
              <a:rPr lang="cs-CZ" sz="2800" dirty="0"/>
              <a:t>SELECT</a:t>
            </a:r>
            <a:r>
              <a:rPr lang="cs-CZ" sz="2800" i="1" dirty="0"/>
              <a:t> </a:t>
            </a:r>
            <a:r>
              <a:rPr lang="cs-CZ" sz="2800" i="1" dirty="0" err="1"/>
              <a:t>díly.číslo_dílu</a:t>
            </a:r>
            <a:r>
              <a:rPr lang="cs-CZ" sz="2800" dirty="0"/>
              <a:t>, </a:t>
            </a:r>
            <a:r>
              <a:rPr lang="cs-CZ" sz="2800" i="1" dirty="0" err="1"/>
              <a:t>číslo_operace</a:t>
            </a:r>
            <a:r>
              <a:rPr lang="cs-CZ" sz="2800" dirty="0"/>
              <a:t>, </a:t>
            </a:r>
            <a:r>
              <a:rPr lang="cs-CZ" sz="2800" i="1" dirty="0" err="1"/>
              <a:t>počet_kusů</a:t>
            </a:r>
            <a:r>
              <a:rPr lang="cs-CZ" sz="2800" dirty="0"/>
              <a:t>, </a:t>
            </a:r>
          </a:p>
          <a:p>
            <a:pPr marL="82296" indent="0">
              <a:buNone/>
            </a:pPr>
            <a:r>
              <a:rPr lang="cs-CZ" sz="2800" i="1" dirty="0"/>
              <a:t>	   </a:t>
            </a:r>
            <a:r>
              <a:rPr lang="cs-CZ" sz="2800" i="1" dirty="0" err="1"/>
              <a:t>přípravný_čas</a:t>
            </a:r>
            <a:r>
              <a:rPr lang="cs-CZ" sz="2800" dirty="0"/>
              <a:t>, </a:t>
            </a:r>
            <a:r>
              <a:rPr lang="cs-CZ" sz="2800" i="1" dirty="0"/>
              <a:t>kusový čas</a:t>
            </a:r>
            <a:r>
              <a:rPr lang="cs-CZ" sz="2800" dirty="0"/>
              <a:t>, </a:t>
            </a:r>
            <a:r>
              <a:rPr lang="cs-CZ" sz="2800" i="1" dirty="0" err="1"/>
              <a:t>počet_kusů</a:t>
            </a:r>
            <a:r>
              <a:rPr lang="cs-CZ" sz="2800" dirty="0"/>
              <a:t>*</a:t>
            </a:r>
            <a:r>
              <a:rPr lang="cs-CZ" sz="2800" i="1" dirty="0"/>
              <a:t>kusový</a:t>
            </a:r>
          </a:p>
          <a:p>
            <a:pPr marL="82296" indent="0">
              <a:buNone/>
            </a:pPr>
            <a:r>
              <a:rPr lang="cs-CZ" sz="2800" i="1" dirty="0"/>
              <a:t>	   </a:t>
            </a:r>
            <a:r>
              <a:rPr lang="cs-CZ" sz="2800" i="1" dirty="0" err="1"/>
              <a:t>čas+přípravný_čas</a:t>
            </a:r>
            <a:r>
              <a:rPr lang="cs-CZ" sz="2800" i="1" dirty="0"/>
              <a:t> </a:t>
            </a:r>
            <a:r>
              <a:rPr lang="cs-CZ" sz="2800" dirty="0"/>
              <a:t>AS </a:t>
            </a:r>
            <a:r>
              <a:rPr lang="cs-CZ" sz="2800" i="1" dirty="0" err="1"/>
              <a:t>Výrobní_čas_operace</a:t>
            </a:r>
            <a:r>
              <a:rPr lang="cs-CZ" sz="2800" dirty="0"/>
              <a:t> </a:t>
            </a:r>
          </a:p>
          <a:p>
            <a:pPr marL="82296" indent="0">
              <a:buNone/>
            </a:pPr>
            <a:r>
              <a:rPr lang="cs-CZ" sz="2800" dirty="0"/>
              <a:t>	FROM díly INNER JOIN operace 				 	   ON </a:t>
            </a:r>
            <a:r>
              <a:rPr lang="cs-CZ" sz="2800" dirty="0" err="1"/>
              <a:t>díly.číslo_dílu</a:t>
            </a:r>
            <a:r>
              <a:rPr lang="cs-CZ" sz="2800" dirty="0"/>
              <a:t> = </a:t>
            </a:r>
            <a:r>
              <a:rPr lang="cs-CZ" sz="2800" dirty="0" err="1"/>
              <a:t>operace.číslo</a:t>
            </a:r>
            <a:r>
              <a:rPr lang="cs-CZ" sz="2800" dirty="0"/>
              <a:t> dílu </a:t>
            </a:r>
          </a:p>
          <a:p>
            <a:r>
              <a:rPr lang="cs-CZ" sz="2800" dirty="0"/>
              <a:t>Nyní se vytvoří </a:t>
            </a:r>
            <a:r>
              <a:rPr lang="cs-CZ" sz="2800" b="1" dirty="0"/>
              <a:t>kartézský součin </a:t>
            </a:r>
            <a:r>
              <a:rPr lang="cs-CZ" sz="2800" dirty="0"/>
              <a:t>tabulek </a:t>
            </a:r>
            <a:r>
              <a:rPr lang="cs-CZ" sz="2800" i="1" dirty="0"/>
              <a:t>díly</a:t>
            </a:r>
            <a:r>
              <a:rPr lang="cs-CZ" sz="2800" dirty="0"/>
              <a:t> a </a:t>
            </a:r>
            <a:r>
              <a:rPr lang="cs-CZ" sz="2800" i="1" dirty="0"/>
              <a:t>operace</a:t>
            </a:r>
            <a:r>
              <a:rPr lang="cs-CZ" sz="2800" dirty="0"/>
              <a:t>, </a:t>
            </a:r>
            <a:r>
              <a:rPr lang="cs-CZ" sz="2800" b="1" dirty="0"/>
              <a:t>restrikční </a:t>
            </a:r>
            <a:r>
              <a:rPr lang="cs-CZ" sz="2800" dirty="0"/>
              <a:t>podmínkou s INNER JOIN je, že se číslo dílu v tabulce díly rovná číslu dílu v tabulce operací. </a:t>
            </a:r>
            <a:r>
              <a:rPr lang="cs-CZ" sz="2800" b="1" dirty="0"/>
              <a:t>Projekce </a:t>
            </a:r>
            <a:r>
              <a:rPr lang="cs-CZ" sz="2800" dirty="0"/>
              <a:t>omezuje vybrané sloupce. Navíc je v příkladu vytvořen nový sloupec jako výraz a pomocí klíčového slova AS je vytvořen název tohoto nového sloupce.</a:t>
            </a:r>
          </a:p>
          <a:p>
            <a:r>
              <a:rPr lang="cs-CZ" sz="2800" i="1" dirty="0"/>
              <a:t>Pozn.: INNER JOIN ignoruje ty řádky jedné tabulky, které nemají odpovídajícího partnera v druhé tabulce </a:t>
            </a:r>
          </a:p>
        </p:txBody>
      </p:sp>
      <p:sp>
        <p:nvSpPr>
          <p:cNvPr id="3" name="Nadpis 2"/>
          <p:cNvSpPr>
            <a:spLocks noGrp="1"/>
          </p:cNvSpPr>
          <p:nvPr>
            <p:ph type="title"/>
          </p:nvPr>
        </p:nvSpPr>
        <p:spPr/>
        <p:txBody>
          <a:bodyPr>
            <a:noAutofit/>
          </a:bodyPr>
          <a:lstStyle/>
          <a:p>
            <a:r>
              <a:rPr lang="cs-CZ" sz="2800" dirty="0"/>
              <a:t>SQL </a:t>
            </a:r>
            <a:r>
              <a:rPr lang="cs-CZ" sz="2800" dirty="0">
                <a:effectLst/>
              </a:rPr>
              <a:t>Příkaz SELECT – </a:t>
            </a:r>
            <a:r>
              <a:rPr lang="cs-CZ" sz="2800" dirty="0"/>
              <a:t>Jednoduché spojení tabulek s restrikcí s JOIN</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108</a:t>
            </a:fld>
            <a:endParaRPr lang="cs-CZ"/>
          </a:p>
        </p:txBody>
      </p:sp>
    </p:spTree>
    <p:extLst>
      <p:ext uri="{BB962C8B-B14F-4D97-AF65-F5344CB8AC3E}">
        <p14:creationId xmlns:p14="http://schemas.microsoft.com/office/powerpoint/2010/main" val="2499464613"/>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pPr marL="82296" indent="0">
              <a:buNone/>
            </a:pPr>
            <a:r>
              <a:rPr lang="cs-CZ" dirty="0"/>
              <a:t>SELECT </a:t>
            </a:r>
            <a:r>
              <a:rPr lang="cs-CZ" i="1" dirty="0" err="1"/>
              <a:t>Polozky.JmenoPolozky</a:t>
            </a:r>
            <a:endParaRPr lang="cs-CZ" dirty="0"/>
          </a:p>
          <a:p>
            <a:pPr marL="82296" indent="0">
              <a:buNone/>
            </a:pPr>
            <a:r>
              <a:rPr lang="cs-CZ" dirty="0"/>
              <a:t>    FROM </a:t>
            </a:r>
            <a:r>
              <a:rPr lang="cs-CZ" i="1" dirty="0" err="1"/>
              <a:t>Polozky</a:t>
            </a:r>
            <a:endParaRPr lang="cs-CZ" dirty="0"/>
          </a:p>
          <a:p>
            <a:pPr marL="82296" indent="0">
              <a:buNone/>
            </a:pPr>
            <a:r>
              <a:rPr lang="cs-CZ" dirty="0"/>
              <a:t>    WHERE ((</a:t>
            </a:r>
            <a:r>
              <a:rPr lang="cs-CZ" i="1" dirty="0" err="1"/>
              <a:t>Polozky.JmenoPolozky</a:t>
            </a:r>
            <a:r>
              <a:rPr lang="cs-CZ" dirty="0"/>
              <a:t> NOT IN 	(SELECT DISTINCT </a:t>
            </a:r>
            <a:r>
              <a:rPr lang="cs-CZ" dirty="0" err="1"/>
              <a:t>Operace.JmenoPolozky</a:t>
            </a:r>
            <a:r>
              <a:rPr lang="cs-CZ" dirty="0"/>
              <a:t>                                                                         		FROM Operace)) </a:t>
            </a:r>
          </a:p>
          <a:p>
            <a:pPr marL="82296" indent="0">
              <a:buNone/>
            </a:pPr>
            <a:r>
              <a:rPr lang="cs-CZ" dirty="0"/>
              <a:t>     AND (</a:t>
            </a:r>
            <a:r>
              <a:rPr lang="cs-CZ" dirty="0" err="1"/>
              <a:t>Polozky.Vyrabena</a:t>
            </a:r>
            <a:r>
              <a:rPr lang="cs-CZ" dirty="0"/>
              <a:t>=</a:t>
            </a:r>
            <a:r>
              <a:rPr lang="cs-CZ" dirty="0" err="1"/>
              <a:t>True</a:t>
            </a:r>
            <a:r>
              <a:rPr lang="cs-CZ" dirty="0"/>
              <a:t>)) </a:t>
            </a:r>
          </a:p>
          <a:p>
            <a:r>
              <a:rPr lang="cs-CZ" dirty="0"/>
              <a:t>Výsledkem příkazu jsou jména vyráběných položek, které nemají v tabulce operací technologický postup. Klausule NOT IN znamená, že se prvek nenachází ve vybrané množině, klausule DISTINCT znamená, že se ve výběru mají vyloučit duplicity.</a:t>
            </a:r>
          </a:p>
          <a:p>
            <a:endParaRPr lang="cs-CZ" dirty="0"/>
          </a:p>
        </p:txBody>
      </p:sp>
      <p:sp>
        <p:nvSpPr>
          <p:cNvPr id="3" name="Nadpis 2"/>
          <p:cNvSpPr>
            <a:spLocks noGrp="1"/>
          </p:cNvSpPr>
          <p:nvPr>
            <p:ph type="title"/>
          </p:nvPr>
        </p:nvSpPr>
        <p:spPr/>
        <p:txBody>
          <a:bodyPr>
            <a:normAutofit fontScale="90000"/>
          </a:bodyPr>
          <a:lstStyle/>
          <a:p>
            <a:r>
              <a:rPr lang="cs-CZ" sz="3600" dirty="0"/>
              <a:t>SQL </a:t>
            </a:r>
            <a:r>
              <a:rPr lang="cs-CZ" sz="3600" dirty="0">
                <a:effectLst/>
              </a:rPr>
              <a:t>Příkaz SELECT – Vnořený příkaz SELECT</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109</a:t>
            </a:fld>
            <a:endParaRPr lang="cs-CZ"/>
          </a:p>
        </p:txBody>
      </p:sp>
    </p:spTree>
    <p:extLst>
      <p:ext uri="{BB962C8B-B14F-4D97-AF65-F5344CB8AC3E}">
        <p14:creationId xmlns:p14="http://schemas.microsoft.com/office/powerpoint/2010/main" val="635486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435608" y="1447800"/>
            <a:ext cx="7528880" cy="5410200"/>
          </a:xfrm>
        </p:spPr>
        <p:txBody>
          <a:bodyPr/>
          <a:lstStyle/>
          <a:p>
            <a:pPr marL="82296" indent="0">
              <a:buNone/>
            </a:pPr>
            <a:r>
              <a:rPr lang="cs-CZ" dirty="0"/>
              <a:t> </a:t>
            </a:r>
          </a:p>
        </p:txBody>
      </p:sp>
      <p:sp>
        <p:nvSpPr>
          <p:cNvPr id="3" name="Nadpis 2"/>
          <p:cNvSpPr>
            <a:spLocks noGrp="1"/>
          </p:cNvSpPr>
          <p:nvPr>
            <p:ph type="title"/>
          </p:nvPr>
        </p:nvSpPr>
        <p:spPr/>
        <p:txBody>
          <a:bodyPr>
            <a:normAutofit fontScale="90000"/>
          </a:bodyPr>
          <a:lstStyle/>
          <a:p>
            <a:r>
              <a:rPr lang="cs-CZ" dirty="0"/>
              <a:t>Úrovně abstrakce při pohledu na data</a:t>
            </a:r>
          </a:p>
        </p:txBody>
      </p:sp>
      <p:pic>
        <p:nvPicPr>
          <p:cNvPr id="4"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5137" y="1412776"/>
            <a:ext cx="3133725" cy="1619250"/>
          </a:xfrm>
          <a:prstGeom prst="rect">
            <a:avLst/>
          </a:prstGeom>
        </p:spPr>
      </p:pic>
      <p:sp>
        <p:nvSpPr>
          <p:cNvPr id="5" name="TextovéPole 4"/>
          <p:cNvSpPr txBox="1"/>
          <p:nvPr/>
        </p:nvSpPr>
        <p:spPr>
          <a:xfrm>
            <a:off x="1259632" y="3140968"/>
            <a:ext cx="7704856" cy="3600986"/>
          </a:xfrm>
          <a:prstGeom prst="rect">
            <a:avLst/>
          </a:prstGeom>
          <a:noFill/>
        </p:spPr>
        <p:txBody>
          <a:bodyPr wrap="square" rtlCol="0">
            <a:spAutoFit/>
          </a:bodyPr>
          <a:lstStyle/>
          <a:p>
            <a:r>
              <a:rPr lang="cs-CZ" sz="1200" b="1" dirty="0"/>
              <a:t>Konceptuální úroveň</a:t>
            </a:r>
          </a:p>
          <a:p>
            <a:r>
              <a:rPr lang="cs-CZ" sz="1200" dirty="0"/>
              <a:t>• Na data se pohlíží jako na něco, co stojí mimo výpočetní techniku, tj. není momentálně podstatné, jakými konkrétními prostředky budou data zpracována.</a:t>
            </a:r>
          </a:p>
          <a:p>
            <a:r>
              <a:rPr lang="cs-CZ" sz="1200" dirty="0"/>
              <a:t>• Pro formální popis budoucí uživatelské aplikace se vytváří konceptuální schéma.</a:t>
            </a:r>
          </a:p>
          <a:p>
            <a:r>
              <a:rPr lang="cs-CZ" sz="1200" dirty="0"/>
              <a:t>• V souladu se zásadami Softwarového inženýrství se návrh nejčastěji provádí postupem shora dolů, méně často zdola nahoru.</a:t>
            </a:r>
          </a:p>
          <a:p>
            <a:endParaRPr lang="cs-CZ" sz="1200" dirty="0"/>
          </a:p>
          <a:p>
            <a:r>
              <a:rPr lang="cs-CZ" sz="1200" b="1" dirty="0"/>
              <a:t>Logická úroveň</a:t>
            </a:r>
          </a:p>
          <a:p>
            <a:r>
              <a:rPr lang="cs-CZ" sz="1200" dirty="0"/>
              <a:t>• Na data se pohlíží z hlediska prostředků, které mají k dispozici aplikační programátoři v komerčních systémech řízení souborů nebo bází dat.</a:t>
            </a:r>
          </a:p>
          <a:p>
            <a:r>
              <a:rPr lang="cs-CZ" sz="1200" dirty="0"/>
              <a:t>• Data zpracovávají konkrétní jazyky nebo programovací systémy (Cobol, SQL, …), které pracují s daty ve formě více či méně sofistikovaných datových struktur.</a:t>
            </a:r>
          </a:p>
          <a:p>
            <a:r>
              <a:rPr lang="cs-CZ" sz="1200" dirty="0"/>
              <a:t>• Konceptuální schéma je na logické úrovni zobrazeno jako logické schéma.</a:t>
            </a:r>
          </a:p>
          <a:p>
            <a:endParaRPr lang="cs-CZ" sz="1200" dirty="0"/>
          </a:p>
          <a:p>
            <a:r>
              <a:rPr lang="cs-CZ" sz="1200" b="1" dirty="0"/>
              <a:t>Fyzická úroveň</a:t>
            </a:r>
          </a:p>
          <a:p>
            <a:r>
              <a:rPr lang="cs-CZ" sz="1200" dirty="0"/>
              <a:t>Na data se pohlíží s ohledem na jejich optimální uložení na konkrétním nosiči se snahou</a:t>
            </a:r>
          </a:p>
          <a:p>
            <a:r>
              <a:rPr lang="cs-CZ" sz="1200" dirty="0"/>
              <a:t>• minimalizovat potřebnou kapacitu vnitřní i vnější paměti</a:t>
            </a:r>
          </a:p>
          <a:p>
            <a:r>
              <a:rPr lang="cs-CZ" sz="1200" dirty="0"/>
              <a:t>• minimalizovat čas zpracování I/O operací a vyhledávání dat</a:t>
            </a:r>
          </a:p>
          <a:p>
            <a:r>
              <a:rPr lang="cs-CZ" sz="1200" dirty="0"/>
              <a:t>• dosáhnout co největší přenositelnost (portabilitu) z jednoho výpočetního systému na jiný.</a:t>
            </a:r>
          </a:p>
        </p:txBody>
      </p:sp>
      <p:sp>
        <p:nvSpPr>
          <p:cNvPr id="6" name="Zástupný symbol pro číslo snímku 5"/>
          <p:cNvSpPr>
            <a:spLocks noGrp="1"/>
          </p:cNvSpPr>
          <p:nvPr>
            <p:ph type="sldNum" sz="quarter" idx="12"/>
          </p:nvPr>
        </p:nvSpPr>
        <p:spPr/>
        <p:txBody>
          <a:bodyPr/>
          <a:lstStyle/>
          <a:p>
            <a:fld id="{5D2C69E2-DDA1-4A0F-86F5-6A3E7566DBF6}" type="slidenum">
              <a:rPr lang="cs-CZ" smtClean="0"/>
              <a:pPr/>
              <a:t>11</a:t>
            </a:fld>
            <a:endParaRPr lang="cs-CZ"/>
          </a:p>
        </p:txBody>
      </p:sp>
    </p:spTree>
    <p:extLst>
      <p:ext uri="{BB962C8B-B14F-4D97-AF65-F5344CB8AC3E}">
        <p14:creationId xmlns:p14="http://schemas.microsoft.com/office/powerpoint/2010/main" val="2474030630"/>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pPr marL="82296" indent="0">
              <a:buNone/>
            </a:pPr>
            <a:r>
              <a:rPr lang="cs-CZ" dirty="0"/>
              <a:t>SELECT </a:t>
            </a:r>
            <a:r>
              <a:rPr lang="cs-CZ" i="1" dirty="0" err="1"/>
              <a:t>Polozky.JmenoPolozky</a:t>
            </a:r>
            <a:endParaRPr lang="cs-CZ" dirty="0"/>
          </a:p>
          <a:p>
            <a:pPr marL="82296" indent="0">
              <a:buNone/>
            </a:pPr>
            <a:r>
              <a:rPr lang="cs-CZ" dirty="0"/>
              <a:t>    FROM </a:t>
            </a:r>
            <a:r>
              <a:rPr lang="cs-CZ" i="1" dirty="0" err="1"/>
              <a:t>Polozky</a:t>
            </a:r>
            <a:r>
              <a:rPr lang="cs-CZ" i="1" dirty="0"/>
              <a:t> </a:t>
            </a:r>
            <a:r>
              <a:rPr lang="cs-CZ" dirty="0"/>
              <a:t>LEFT JOIN </a:t>
            </a:r>
            <a:r>
              <a:rPr lang="cs-CZ" i="1" dirty="0"/>
              <a:t>Operace</a:t>
            </a:r>
            <a:endParaRPr lang="cs-CZ" dirty="0"/>
          </a:p>
          <a:p>
            <a:pPr marL="82296" indent="0">
              <a:buNone/>
            </a:pPr>
            <a:r>
              <a:rPr lang="cs-CZ" dirty="0"/>
              <a:t>    WHERE (</a:t>
            </a:r>
            <a:r>
              <a:rPr lang="cs-CZ" dirty="0" err="1"/>
              <a:t>Operace.Číslo</a:t>
            </a:r>
            <a:r>
              <a:rPr lang="cs-CZ" dirty="0"/>
              <a:t> IS NULL) </a:t>
            </a:r>
          </a:p>
          <a:p>
            <a:pPr marL="82296" indent="0">
              <a:buNone/>
            </a:pPr>
            <a:r>
              <a:rPr lang="cs-CZ" dirty="0"/>
              <a:t>     AND (</a:t>
            </a:r>
            <a:r>
              <a:rPr lang="cs-CZ" dirty="0" err="1"/>
              <a:t>Polozky.Vyrabena</a:t>
            </a:r>
            <a:r>
              <a:rPr lang="cs-CZ" dirty="0"/>
              <a:t>=</a:t>
            </a:r>
            <a:r>
              <a:rPr lang="cs-CZ" dirty="0" err="1"/>
              <a:t>True</a:t>
            </a:r>
            <a:r>
              <a:rPr lang="cs-CZ" dirty="0"/>
              <a:t>) </a:t>
            </a:r>
          </a:p>
          <a:p>
            <a:r>
              <a:rPr lang="cs-CZ" dirty="0"/>
              <a:t>Výsledkem příkazu jsou jména vyráběných položek, které nemají technologický postup. Klausule LEFT JOIN oproti INNER JOIN vybírá i ty řádky z tabulky </a:t>
            </a:r>
            <a:r>
              <a:rPr lang="cs-CZ" dirty="0" err="1"/>
              <a:t>Polozky</a:t>
            </a:r>
            <a:r>
              <a:rPr lang="cs-CZ" dirty="0"/>
              <a:t>, které nemají partnera v tabulce Operace. V tomto případě jsou všechny sloupce tabulky Operace naplněny hodnotou NULL (nedefinovaná hodnota). Restrikce tuto hodnotu testuje.</a:t>
            </a:r>
          </a:p>
          <a:p>
            <a:r>
              <a:rPr lang="cs-CZ" i="1" dirty="0"/>
              <a:t>Pozn.: Obdobně funguje i RIGHT JOIN.</a:t>
            </a:r>
          </a:p>
          <a:p>
            <a:endParaRPr lang="cs-CZ" dirty="0"/>
          </a:p>
        </p:txBody>
      </p:sp>
      <p:sp>
        <p:nvSpPr>
          <p:cNvPr id="3" name="Nadpis 2"/>
          <p:cNvSpPr>
            <a:spLocks noGrp="1"/>
          </p:cNvSpPr>
          <p:nvPr>
            <p:ph type="title"/>
          </p:nvPr>
        </p:nvSpPr>
        <p:spPr/>
        <p:txBody>
          <a:bodyPr>
            <a:normAutofit/>
          </a:bodyPr>
          <a:lstStyle/>
          <a:p>
            <a:r>
              <a:rPr lang="cs-CZ" sz="2400" dirty="0"/>
              <a:t>SQL </a:t>
            </a:r>
            <a:r>
              <a:rPr lang="cs-CZ" sz="2400" dirty="0">
                <a:effectLst/>
              </a:rPr>
              <a:t>Příkaz SELECT – Nalezení chybějícího partnera při spojení dvou tabulek</a:t>
            </a:r>
            <a:endParaRPr lang="cs-CZ" sz="2400"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110</a:t>
            </a:fld>
            <a:endParaRPr lang="cs-CZ"/>
          </a:p>
        </p:txBody>
      </p:sp>
    </p:spTree>
    <p:extLst>
      <p:ext uri="{BB962C8B-B14F-4D97-AF65-F5344CB8AC3E}">
        <p14:creationId xmlns:p14="http://schemas.microsoft.com/office/powerpoint/2010/main" val="3942925046"/>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lnSpcReduction="20000"/>
          </a:bodyPr>
          <a:lstStyle/>
          <a:p>
            <a:r>
              <a:rPr lang="cs-CZ" dirty="0"/>
              <a:t>Vybrat čísla tavby, seskupit a seřadit sestupně podle počtu vyválcovaných balíků z jedné tavby a z výsledku zobrazit jen první řádek: </a:t>
            </a:r>
          </a:p>
          <a:p>
            <a:pPr marL="82296" indent="0">
              <a:buNone/>
            </a:pPr>
            <a:r>
              <a:rPr lang="cs-CZ" dirty="0"/>
              <a:t>SELECT</a:t>
            </a:r>
            <a:r>
              <a:rPr lang="cs-CZ" i="1" dirty="0"/>
              <a:t> </a:t>
            </a:r>
            <a:r>
              <a:rPr lang="cs-CZ" dirty="0"/>
              <a:t>TOP </a:t>
            </a:r>
            <a:r>
              <a:rPr lang="cs-CZ" dirty="0">
                <a:latin typeface="Algerian" panose="04020705040A02060702" pitchFamily="82" charset="0"/>
              </a:rPr>
              <a:t>1</a:t>
            </a:r>
            <a:r>
              <a:rPr lang="cs-CZ" dirty="0"/>
              <a:t> </a:t>
            </a:r>
            <a:r>
              <a:rPr lang="cs-CZ" dirty="0" err="1"/>
              <a:t>cis_tavby</a:t>
            </a:r>
            <a:r>
              <a:rPr lang="cs-CZ" dirty="0"/>
              <a:t>, </a:t>
            </a:r>
            <a:r>
              <a:rPr lang="cs-CZ" dirty="0" err="1"/>
              <a:t>count</a:t>
            </a:r>
            <a:r>
              <a:rPr lang="cs-CZ" dirty="0"/>
              <a:t>(*) AS </a:t>
            </a:r>
            <a:r>
              <a:rPr lang="cs-CZ" dirty="0" err="1"/>
              <a:t>pocet</a:t>
            </a:r>
            <a:r>
              <a:rPr lang="cs-CZ" dirty="0"/>
              <a:t> </a:t>
            </a:r>
          </a:p>
          <a:p>
            <a:pPr marL="82296" indent="0">
              <a:buNone/>
            </a:pPr>
            <a:r>
              <a:rPr lang="cs-CZ" dirty="0"/>
              <a:t>  FROM </a:t>
            </a:r>
            <a:r>
              <a:rPr lang="cs-CZ" dirty="0" err="1"/>
              <a:t>baliky</a:t>
            </a:r>
            <a:endParaRPr lang="cs-CZ" dirty="0"/>
          </a:p>
          <a:p>
            <a:pPr marL="82296" indent="0">
              <a:buNone/>
            </a:pPr>
            <a:r>
              <a:rPr lang="cs-CZ" dirty="0"/>
              <a:t>  GROUP BY  </a:t>
            </a:r>
            <a:r>
              <a:rPr lang="cs-CZ" dirty="0" err="1"/>
              <a:t>cis_tavby</a:t>
            </a:r>
            <a:r>
              <a:rPr lang="cs-CZ" dirty="0"/>
              <a:t> </a:t>
            </a:r>
          </a:p>
          <a:p>
            <a:pPr marL="82296" indent="0">
              <a:buNone/>
            </a:pPr>
            <a:r>
              <a:rPr lang="cs-CZ" dirty="0"/>
              <a:t>  ORDER BY </a:t>
            </a:r>
            <a:r>
              <a:rPr lang="cs-CZ" dirty="0" err="1"/>
              <a:t>pocet</a:t>
            </a:r>
            <a:r>
              <a:rPr lang="cs-CZ" dirty="0"/>
              <a:t> </a:t>
            </a:r>
            <a:r>
              <a:rPr lang="cs-CZ" dirty="0" err="1"/>
              <a:t>desc</a:t>
            </a:r>
            <a:endParaRPr lang="cs-CZ" dirty="0"/>
          </a:p>
          <a:p>
            <a:r>
              <a:rPr lang="cs-CZ" dirty="0"/>
              <a:t>Klausule </a:t>
            </a:r>
            <a:r>
              <a:rPr lang="cs-CZ" i="1" dirty="0"/>
              <a:t>TOP n </a:t>
            </a:r>
            <a:r>
              <a:rPr lang="cs-CZ" dirty="0"/>
              <a:t>omezí výběr na prvních n řádek, klausule </a:t>
            </a:r>
            <a:r>
              <a:rPr lang="cs-CZ" i="1" dirty="0" err="1"/>
              <a:t>desc</a:t>
            </a:r>
            <a:r>
              <a:rPr lang="cs-CZ" dirty="0"/>
              <a:t> řadí sestupně (implicitně je vzestupně, pro vzestupné řazení lze použít i </a:t>
            </a:r>
            <a:r>
              <a:rPr lang="cs-CZ" i="1" dirty="0" err="1"/>
              <a:t>asc</a:t>
            </a:r>
            <a:r>
              <a:rPr lang="cs-CZ" dirty="0"/>
              <a:t>)</a:t>
            </a:r>
          </a:p>
        </p:txBody>
      </p:sp>
      <p:sp>
        <p:nvSpPr>
          <p:cNvPr id="3" name="Nadpis 2"/>
          <p:cNvSpPr>
            <a:spLocks noGrp="1"/>
          </p:cNvSpPr>
          <p:nvPr>
            <p:ph type="title"/>
          </p:nvPr>
        </p:nvSpPr>
        <p:spPr/>
        <p:txBody>
          <a:bodyPr>
            <a:normAutofit/>
          </a:bodyPr>
          <a:lstStyle/>
          <a:p>
            <a:r>
              <a:rPr lang="cs-CZ" sz="2400" dirty="0"/>
              <a:t>SQL </a:t>
            </a:r>
            <a:r>
              <a:rPr lang="cs-CZ" sz="2400" dirty="0">
                <a:effectLst/>
              </a:rPr>
              <a:t>Příkaz SELECT – Výběr hodnoty s maximálním výskytem</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111</a:t>
            </a:fld>
            <a:endParaRPr lang="cs-CZ"/>
          </a:p>
        </p:txBody>
      </p:sp>
    </p:spTree>
    <p:extLst>
      <p:ext uri="{BB962C8B-B14F-4D97-AF65-F5344CB8AC3E}">
        <p14:creationId xmlns:p14="http://schemas.microsoft.com/office/powerpoint/2010/main" val="3688256884"/>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dirty="0"/>
              <a:t>Použijeme příkazy SELECT vnořené v sobě.</a:t>
            </a:r>
          </a:p>
          <a:p>
            <a:pPr marL="82296" indent="0">
              <a:buNone/>
            </a:pPr>
            <a:r>
              <a:rPr lang="cs-CZ" dirty="0"/>
              <a:t>SELECT </a:t>
            </a:r>
            <a:r>
              <a:rPr lang="cs-CZ" dirty="0" err="1"/>
              <a:t>cis_tavby</a:t>
            </a:r>
            <a:r>
              <a:rPr lang="cs-CZ" dirty="0"/>
              <a:t>, </a:t>
            </a:r>
            <a:r>
              <a:rPr lang="cs-CZ" dirty="0" err="1"/>
              <a:t>count</a:t>
            </a:r>
            <a:r>
              <a:rPr lang="cs-CZ" dirty="0"/>
              <a:t>(*) AS </a:t>
            </a:r>
            <a:r>
              <a:rPr lang="cs-CZ" dirty="0" err="1"/>
              <a:t>pocet</a:t>
            </a:r>
            <a:r>
              <a:rPr lang="cs-CZ" dirty="0"/>
              <a:t> </a:t>
            </a:r>
          </a:p>
          <a:p>
            <a:pPr marL="82296" indent="0">
              <a:buNone/>
            </a:pPr>
            <a:r>
              <a:rPr lang="cs-CZ" dirty="0"/>
              <a:t>          FROM </a:t>
            </a:r>
            <a:r>
              <a:rPr lang="cs-CZ" dirty="0" err="1"/>
              <a:t>baliky</a:t>
            </a:r>
            <a:endParaRPr lang="cs-CZ" dirty="0"/>
          </a:p>
          <a:p>
            <a:pPr marL="82296" indent="0">
              <a:buNone/>
            </a:pPr>
            <a:r>
              <a:rPr lang="cs-CZ" dirty="0"/>
              <a:t>          GROUP BY </a:t>
            </a:r>
            <a:r>
              <a:rPr lang="cs-CZ" dirty="0" err="1"/>
              <a:t>cis_tavby</a:t>
            </a:r>
            <a:r>
              <a:rPr lang="cs-CZ" dirty="0"/>
              <a:t>) </a:t>
            </a:r>
          </a:p>
          <a:p>
            <a:r>
              <a:rPr lang="cs-CZ" dirty="0"/>
              <a:t>vypočte pro každou tavbu, kolik balíků se z ní vyválcuje.</a:t>
            </a:r>
          </a:p>
          <a:p>
            <a:pPr marL="82296" indent="0">
              <a:buNone/>
            </a:pPr>
            <a:endParaRPr lang="cs-CZ" dirty="0"/>
          </a:p>
          <a:p>
            <a:pPr marL="82296" indent="0">
              <a:buNone/>
            </a:pPr>
            <a:r>
              <a:rPr lang="cs-CZ" dirty="0"/>
              <a:t>SELECT Max(</a:t>
            </a:r>
            <a:r>
              <a:rPr lang="cs-CZ" dirty="0" err="1"/>
              <a:t>pocet</a:t>
            </a:r>
            <a:r>
              <a:rPr lang="cs-CZ" dirty="0"/>
              <a:t>) FROM </a:t>
            </a:r>
            <a:r>
              <a:rPr lang="cs-CZ" i="1" dirty="0"/>
              <a:t>předchozí příkaz</a:t>
            </a:r>
            <a:r>
              <a:rPr lang="cs-CZ" dirty="0"/>
              <a:t> AS </a:t>
            </a:r>
            <a:r>
              <a:rPr lang="cs-CZ" dirty="0" err="1"/>
              <a:t>bbbb</a:t>
            </a:r>
            <a:r>
              <a:rPr lang="cs-CZ" dirty="0"/>
              <a:t> </a:t>
            </a:r>
          </a:p>
          <a:p>
            <a:r>
              <a:rPr lang="cs-CZ" dirty="0"/>
              <a:t>vypočte </a:t>
            </a:r>
            <a:r>
              <a:rPr lang="cs-CZ" dirty="0" err="1"/>
              <a:t>maximání</a:t>
            </a:r>
            <a:r>
              <a:rPr lang="cs-CZ" dirty="0"/>
              <a:t> počet </a:t>
            </a:r>
            <a:r>
              <a:rPr lang="cs-CZ" dirty="0" err="1"/>
              <a:t>odválcovaných</a:t>
            </a:r>
            <a:r>
              <a:rPr lang="cs-CZ" dirty="0"/>
              <a:t> balíků.</a:t>
            </a:r>
          </a:p>
          <a:p>
            <a:pPr marL="82296" indent="0">
              <a:buNone/>
            </a:pPr>
            <a:endParaRPr lang="cs-CZ" dirty="0"/>
          </a:p>
          <a:p>
            <a:pPr marL="82296" indent="0">
              <a:buNone/>
            </a:pPr>
            <a:r>
              <a:rPr lang="cs-CZ" dirty="0"/>
              <a:t>SELECT </a:t>
            </a:r>
            <a:r>
              <a:rPr lang="cs-CZ" i="1" dirty="0"/>
              <a:t>něco1, něco2 </a:t>
            </a:r>
            <a:r>
              <a:rPr lang="cs-CZ" dirty="0"/>
              <a:t>FROM </a:t>
            </a:r>
            <a:r>
              <a:rPr lang="cs-CZ" i="1" dirty="0"/>
              <a:t>nějaká tabulka</a:t>
            </a:r>
            <a:endParaRPr lang="cs-CZ" dirty="0"/>
          </a:p>
          <a:p>
            <a:pPr marL="82296" indent="0">
              <a:buNone/>
            </a:pPr>
            <a:r>
              <a:rPr lang="cs-CZ" dirty="0"/>
              <a:t>    WHERE něco2 IN (</a:t>
            </a:r>
            <a:r>
              <a:rPr lang="cs-CZ" i="1" dirty="0"/>
              <a:t>nějaká množina</a:t>
            </a:r>
            <a:r>
              <a:rPr lang="cs-CZ" dirty="0"/>
              <a:t>)</a:t>
            </a:r>
          </a:p>
          <a:p>
            <a:r>
              <a:rPr lang="cs-CZ" dirty="0"/>
              <a:t>vybere jen řádky v tabulce, kde sloupec něco2 je obsažen v této množině.</a:t>
            </a:r>
          </a:p>
          <a:p>
            <a:r>
              <a:rPr lang="cs-CZ" sz="3100" dirty="0"/>
              <a:t> Spojíme do jednoho příkazu:</a:t>
            </a:r>
          </a:p>
        </p:txBody>
      </p:sp>
      <p:sp>
        <p:nvSpPr>
          <p:cNvPr id="3" name="Nadpis 2"/>
          <p:cNvSpPr>
            <a:spLocks noGrp="1"/>
          </p:cNvSpPr>
          <p:nvPr>
            <p:ph type="title"/>
          </p:nvPr>
        </p:nvSpPr>
        <p:spPr/>
        <p:txBody>
          <a:bodyPr>
            <a:normAutofit/>
          </a:bodyPr>
          <a:lstStyle/>
          <a:p>
            <a:r>
              <a:rPr lang="cs-CZ" sz="2400" dirty="0"/>
              <a:t>SQL </a:t>
            </a:r>
            <a:r>
              <a:rPr lang="cs-CZ" sz="2400" dirty="0">
                <a:effectLst/>
              </a:rPr>
              <a:t>Příkaz SELECT – Výběr hodnoty s maximálním výskytem – jiný způsob </a:t>
            </a:r>
            <a:r>
              <a:rPr lang="cs-CZ" sz="2400" dirty="0">
                <a:effectLst/>
                <a:latin typeface="Algerian" panose="04020705040A02060702" pitchFamily="82" charset="0"/>
              </a:rPr>
              <a:t>1</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112</a:t>
            </a:fld>
            <a:endParaRPr lang="cs-CZ"/>
          </a:p>
        </p:txBody>
      </p:sp>
    </p:spTree>
    <p:extLst>
      <p:ext uri="{BB962C8B-B14F-4D97-AF65-F5344CB8AC3E}">
        <p14:creationId xmlns:p14="http://schemas.microsoft.com/office/powerpoint/2010/main" val="4014041834"/>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r>
              <a:rPr lang="cs-CZ" dirty="0"/>
              <a:t>Spojením do jednoho příkazu obdržíme: </a:t>
            </a:r>
          </a:p>
          <a:p>
            <a:pPr marL="82296" indent="0">
              <a:buNone/>
            </a:pPr>
            <a:r>
              <a:rPr lang="cs-CZ" dirty="0"/>
              <a:t>SELECT </a:t>
            </a:r>
            <a:r>
              <a:rPr lang="cs-CZ" dirty="0" err="1"/>
              <a:t>cis_tavby</a:t>
            </a:r>
            <a:r>
              <a:rPr lang="cs-CZ" dirty="0"/>
              <a:t>, </a:t>
            </a:r>
            <a:r>
              <a:rPr lang="cs-CZ" dirty="0" err="1"/>
              <a:t>pocet</a:t>
            </a:r>
            <a:r>
              <a:rPr lang="cs-CZ" dirty="0"/>
              <a:t> </a:t>
            </a:r>
          </a:p>
          <a:p>
            <a:pPr marL="82296" indent="0">
              <a:buNone/>
            </a:pPr>
            <a:r>
              <a:rPr lang="cs-CZ" dirty="0"/>
              <a:t>  FROM</a:t>
            </a:r>
          </a:p>
          <a:p>
            <a:pPr marL="82296" indent="0">
              <a:buNone/>
            </a:pPr>
            <a:r>
              <a:rPr lang="cs-CZ" dirty="0"/>
              <a:t>     (SELECT </a:t>
            </a:r>
            <a:r>
              <a:rPr lang="cs-CZ" dirty="0" err="1"/>
              <a:t>cis_tavby</a:t>
            </a:r>
            <a:r>
              <a:rPr lang="cs-CZ" dirty="0"/>
              <a:t>, </a:t>
            </a:r>
            <a:r>
              <a:rPr lang="cs-CZ" dirty="0" err="1"/>
              <a:t>count</a:t>
            </a:r>
            <a:r>
              <a:rPr lang="cs-CZ" dirty="0"/>
              <a:t>(*) AS </a:t>
            </a:r>
            <a:r>
              <a:rPr lang="cs-CZ" dirty="0" err="1"/>
              <a:t>pocet</a:t>
            </a:r>
            <a:r>
              <a:rPr lang="cs-CZ" dirty="0"/>
              <a:t> </a:t>
            </a:r>
          </a:p>
          <a:p>
            <a:pPr marL="82296" indent="0">
              <a:buNone/>
            </a:pPr>
            <a:r>
              <a:rPr lang="cs-CZ" dirty="0"/>
              <a:t>          FROM </a:t>
            </a:r>
            <a:r>
              <a:rPr lang="cs-CZ" dirty="0" err="1"/>
              <a:t>baliky</a:t>
            </a:r>
            <a:endParaRPr lang="cs-CZ" dirty="0"/>
          </a:p>
          <a:p>
            <a:pPr marL="82296" indent="0">
              <a:buNone/>
            </a:pPr>
            <a:r>
              <a:rPr lang="cs-CZ" dirty="0"/>
              <a:t>          GROUP BY </a:t>
            </a:r>
            <a:r>
              <a:rPr lang="cs-CZ" dirty="0" err="1"/>
              <a:t>cis_tavby</a:t>
            </a:r>
            <a:r>
              <a:rPr lang="cs-CZ" dirty="0"/>
              <a:t>) AS </a:t>
            </a:r>
            <a:r>
              <a:rPr lang="cs-CZ" dirty="0" err="1"/>
              <a:t>aaaa</a:t>
            </a:r>
            <a:endParaRPr lang="cs-CZ" dirty="0"/>
          </a:p>
          <a:p>
            <a:pPr marL="82296" indent="0">
              <a:buNone/>
            </a:pPr>
            <a:r>
              <a:rPr lang="cs-CZ" dirty="0"/>
              <a:t>  WHERE </a:t>
            </a:r>
            <a:r>
              <a:rPr lang="cs-CZ" dirty="0" err="1"/>
              <a:t>pocet</a:t>
            </a:r>
            <a:r>
              <a:rPr lang="cs-CZ" dirty="0"/>
              <a:t> IN </a:t>
            </a:r>
          </a:p>
          <a:p>
            <a:pPr marL="82296" indent="0">
              <a:buNone/>
            </a:pPr>
            <a:r>
              <a:rPr lang="cs-CZ" dirty="0"/>
              <a:t>       (SELECT </a:t>
            </a:r>
            <a:r>
              <a:rPr lang="cs-CZ" dirty="0" err="1"/>
              <a:t>max</a:t>
            </a:r>
            <a:r>
              <a:rPr lang="cs-CZ" dirty="0"/>
              <a:t>(</a:t>
            </a:r>
            <a:r>
              <a:rPr lang="cs-CZ" dirty="0" err="1"/>
              <a:t>pocet</a:t>
            </a:r>
            <a:r>
              <a:rPr lang="cs-CZ" dirty="0"/>
              <a:t>) FROM</a:t>
            </a:r>
          </a:p>
          <a:p>
            <a:pPr marL="82296" indent="0">
              <a:buNone/>
            </a:pPr>
            <a:r>
              <a:rPr lang="cs-CZ" dirty="0"/>
              <a:t>          (SELECT </a:t>
            </a:r>
            <a:r>
              <a:rPr lang="cs-CZ" dirty="0" err="1"/>
              <a:t>cis_tavby</a:t>
            </a:r>
            <a:r>
              <a:rPr lang="cs-CZ" dirty="0"/>
              <a:t>, </a:t>
            </a:r>
            <a:r>
              <a:rPr lang="cs-CZ" dirty="0" err="1"/>
              <a:t>count</a:t>
            </a:r>
            <a:r>
              <a:rPr lang="cs-CZ" dirty="0"/>
              <a:t>(*) AS </a:t>
            </a:r>
            <a:r>
              <a:rPr lang="cs-CZ" dirty="0" err="1"/>
              <a:t>pocet</a:t>
            </a:r>
            <a:r>
              <a:rPr lang="cs-CZ" dirty="0"/>
              <a:t> </a:t>
            </a:r>
          </a:p>
          <a:p>
            <a:pPr marL="82296" indent="0">
              <a:buNone/>
            </a:pPr>
            <a:r>
              <a:rPr lang="cs-CZ" dirty="0"/>
              <a:t>                FROM </a:t>
            </a:r>
            <a:r>
              <a:rPr lang="cs-CZ" dirty="0" err="1"/>
              <a:t>baliky</a:t>
            </a:r>
            <a:endParaRPr lang="cs-CZ" dirty="0"/>
          </a:p>
          <a:p>
            <a:pPr marL="82296" indent="0">
              <a:buNone/>
            </a:pPr>
            <a:r>
              <a:rPr lang="cs-CZ" dirty="0"/>
              <a:t>                GROUP BY </a:t>
            </a:r>
            <a:r>
              <a:rPr lang="cs-CZ" dirty="0" err="1"/>
              <a:t>cis_tavby</a:t>
            </a:r>
            <a:r>
              <a:rPr lang="cs-CZ" dirty="0"/>
              <a:t>) AS </a:t>
            </a:r>
            <a:r>
              <a:rPr lang="cs-CZ" dirty="0" err="1"/>
              <a:t>bbbb</a:t>
            </a:r>
            <a:r>
              <a:rPr lang="cs-CZ" dirty="0"/>
              <a:t>)</a:t>
            </a:r>
          </a:p>
        </p:txBody>
      </p:sp>
      <p:sp>
        <p:nvSpPr>
          <p:cNvPr id="3" name="Nadpis 2"/>
          <p:cNvSpPr>
            <a:spLocks noGrp="1"/>
          </p:cNvSpPr>
          <p:nvPr>
            <p:ph type="title"/>
          </p:nvPr>
        </p:nvSpPr>
        <p:spPr/>
        <p:txBody>
          <a:bodyPr>
            <a:normAutofit/>
          </a:bodyPr>
          <a:lstStyle/>
          <a:p>
            <a:r>
              <a:rPr lang="cs-CZ" sz="2400" dirty="0"/>
              <a:t>SQL </a:t>
            </a:r>
            <a:r>
              <a:rPr lang="cs-CZ" sz="2400" dirty="0">
                <a:effectLst/>
              </a:rPr>
              <a:t>Příkaz SELECT – Výběr hodnoty s maximálním výskytem – jiný způsob 2</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113</a:t>
            </a:fld>
            <a:endParaRPr lang="cs-CZ"/>
          </a:p>
        </p:txBody>
      </p:sp>
    </p:spTree>
    <p:extLst>
      <p:ext uri="{BB962C8B-B14F-4D97-AF65-F5344CB8AC3E}">
        <p14:creationId xmlns:p14="http://schemas.microsoft.com/office/powerpoint/2010/main" val="3898665512"/>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0000" lnSpcReduction="20000"/>
          </a:bodyPr>
          <a:lstStyle/>
          <a:p>
            <a:r>
              <a:rPr lang="cs-CZ" sz="5600" dirty="0"/>
              <a:t>V databázi osob: </a:t>
            </a:r>
            <a:r>
              <a:rPr lang="cs-CZ" sz="5600" b="1" dirty="0"/>
              <a:t>Osoba</a:t>
            </a:r>
            <a:r>
              <a:rPr lang="cs-CZ" sz="5600" dirty="0"/>
              <a:t>(</a:t>
            </a:r>
            <a:r>
              <a:rPr lang="cs-CZ" sz="5600" u="sng" dirty="0"/>
              <a:t>číslo osoby</a:t>
            </a:r>
            <a:r>
              <a:rPr lang="cs-CZ" sz="5600" dirty="0"/>
              <a:t>, příjmení, jméno, datum narození, datum úmrtí)</a:t>
            </a:r>
          </a:p>
          <a:p>
            <a:r>
              <a:rPr lang="cs-CZ" sz="5600" dirty="0"/>
              <a:t>Určete osoby, které žijí nebo žily současně</a:t>
            </a:r>
          </a:p>
          <a:p>
            <a:r>
              <a:rPr lang="cs-CZ" dirty="0"/>
              <a:t>Budeme porovnávat dvojice osob,  první s druhou, první s třetí, první se čtvrtou, ..., druhou se třetí, druhou se čtvrtou, ..., předposlední s poslední. </a:t>
            </a:r>
          </a:p>
          <a:p>
            <a:r>
              <a:rPr lang="cs-CZ" dirty="0"/>
              <a:t>Kdybychom tak nepostupovali, objevily by se nán dvojice (x, y) a (y, x).</a:t>
            </a:r>
          </a:p>
          <a:p>
            <a:r>
              <a:rPr lang="cs-CZ" dirty="0"/>
              <a:t> Současníci mohou nastat za těchto podmínek</a:t>
            </a:r>
          </a:p>
          <a:p>
            <a:pPr lvl="0"/>
            <a:r>
              <a:rPr lang="cs-CZ" dirty="0"/>
              <a:t> první osoba je narozena později než druhá a (druhá  vůbec nezemřela nebo zemřela až po narození první osoby)</a:t>
            </a:r>
          </a:p>
          <a:p>
            <a:pPr lvl="1"/>
            <a:r>
              <a:rPr lang="cs-CZ" dirty="0"/>
              <a:t>  (</a:t>
            </a:r>
            <a:r>
              <a:rPr lang="cs-CZ" dirty="0" err="1"/>
              <a:t>tblOsobaPrvni.Narozeni</a:t>
            </a:r>
            <a:r>
              <a:rPr lang="cs-CZ" dirty="0"/>
              <a:t> &gt; </a:t>
            </a:r>
            <a:r>
              <a:rPr lang="cs-CZ" dirty="0" err="1"/>
              <a:t>tblOsobaDruha.Narozeni</a:t>
            </a:r>
            <a:r>
              <a:rPr lang="cs-CZ" dirty="0"/>
              <a:t>) AND (</a:t>
            </a:r>
            <a:r>
              <a:rPr lang="cs-CZ" dirty="0" err="1"/>
              <a:t>tblOsobaPrvni.Narozeni</a:t>
            </a:r>
            <a:r>
              <a:rPr lang="cs-CZ" dirty="0"/>
              <a:t>&lt; </a:t>
            </a:r>
            <a:r>
              <a:rPr lang="cs-CZ" dirty="0" err="1"/>
              <a:t>tblOsobaDruha.Umrti</a:t>
            </a:r>
            <a:r>
              <a:rPr lang="cs-CZ" dirty="0"/>
              <a:t> OR   </a:t>
            </a:r>
            <a:r>
              <a:rPr lang="cs-CZ" dirty="0" err="1"/>
              <a:t>tblOsobaDruha.Umrti</a:t>
            </a:r>
            <a:r>
              <a:rPr lang="cs-CZ" dirty="0"/>
              <a:t> IS </a:t>
            </a:r>
            <a:r>
              <a:rPr lang="cs-CZ" dirty="0" err="1"/>
              <a:t>Null</a:t>
            </a:r>
            <a:r>
              <a:rPr lang="cs-CZ" dirty="0"/>
              <a:t>)</a:t>
            </a:r>
          </a:p>
          <a:p>
            <a:r>
              <a:rPr lang="cs-CZ" dirty="0"/>
              <a:t>  první osoba zemřela a úmrtí první osoby je až po narození druhé osoby a  (první osoba zemřela dříve než druhá nebo druhá osoba žije)</a:t>
            </a:r>
          </a:p>
          <a:p>
            <a:pPr lvl="1"/>
            <a:r>
              <a:rPr lang="cs-CZ" dirty="0"/>
              <a:t>   (</a:t>
            </a:r>
            <a:r>
              <a:rPr lang="cs-CZ" dirty="0" err="1"/>
              <a:t>tblOsobaPrvni.Umrti</a:t>
            </a:r>
            <a:r>
              <a:rPr lang="cs-CZ" dirty="0"/>
              <a:t> IS NOT NULL) AND (</a:t>
            </a:r>
            <a:r>
              <a:rPr lang="cs-CZ" dirty="0" err="1"/>
              <a:t>tblOsobaPrvni.Umrti</a:t>
            </a:r>
            <a:r>
              <a:rPr lang="cs-CZ" dirty="0"/>
              <a:t> &gt; </a:t>
            </a:r>
            <a:r>
              <a:rPr lang="cs-CZ" dirty="0" err="1"/>
              <a:t>tblOsobaDruha.Narozeni</a:t>
            </a:r>
            <a:r>
              <a:rPr lang="cs-CZ" dirty="0"/>
              <a:t>) AND  (</a:t>
            </a:r>
            <a:r>
              <a:rPr lang="cs-CZ" dirty="0" err="1"/>
              <a:t>tblOsobaPrvni.Umrti</a:t>
            </a:r>
            <a:r>
              <a:rPr lang="cs-CZ" dirty="0"/>
              <a:t> &lt; </a:t>
            </a:r>
            <a:r>
              <a:rPr lang="cs-CZ" dirty="0" err="1"/>
              <a:t>tblOsobaDruha.Umrti</a:t>
            </a:r>
            <a:r>
              <a:rPr lang="cs-CZ" dirty="0"/>
              <a:t> OR </a:t>
            </a:r>
            <a:r>
              <a:rPr lang="cs-CZ" dirty="0" err="1"/>
              <a:t>tblOsobaDruha.Umrti</a:t>
            </a:r>
            <a:r>
              <a:rPr lang="cs-CZ" dirty="0"/>
              <a:t> IS </a:t>
            </a:r>
            <a:r>
              <a:rPr lang="cs-CZ" dirty="0" err="1"/>
              <a:t>Null</a:t>
            </a:r>
            <a:r>
              <a:rPr lang="cs-CZ" dirty="0"/>
              <a:t>)</a:t>
            </a:r>
          </a:p>
          <a:p>
            <a:r>
              <a:rPr lang="cs-CZ" dirty="0"/>
              <a:t>  druhá osoba je narozena později než první a  (první vůbec nezemřela nebo zemřela až po narození první osoby)</a:t>
            </a:r>
          </a:p>
          <a:p>
            <a:pPr lvl="1"/>
            <a:r>
              <a:rPr lang="cs-CZ" dirty="0"/>
              <a:t>    (</a:t>
            </a:r>
            <a:r>
              <a:rPr lang="cs-CZ" dirty="0" err="1"/>
              <a:t>tblOsobaDruha.Narozeni</a:t>
            </a:r>
            <a:r>
              <a:rPr lang="cs-CZ" dirty="0"/>
              <a:t> &gt; </a:t>
            </a:r>
            <a:r>
              <a:rPr lang="cs-CZ" dirty="0" err="1"/>
              <a:t>tblOsobaPrvni.Narozeni</a:t>
            </a:r>
            <a:r>
              <a:rPr lang="cs-CZ" dirty="0"/>
              <a:t>) AND (</a:t>
            </a:r>
            <a:r>
              <a:rPr lang="cs-CZ" dirty="0" err="1"/>
              <a:t>tblOsobaDruha.Narozeni</a:t>
            </a:r>
            <a:r>
              <a:rPr lang="cs-CZ" dirty="0"/>
              <a:t>&lt; </a:t>
            </a:r>
            <a:r>
              <a:rPr lang="cs-CZ" dirty="0" err="1"/>
              <a:t>tblOsobaPrvni.Umrti</a:t>
            </a:r>
            <a:r>
              <a:rPr lang="cs-CZ" dirty="0"/>
              <a:t> OR </a:t>
            </a:r>
            <a:r>
              <a:rPr lang="cs-CZ" dirty="0" err="1"/>
              <a:t>tblOsobaPrvni.Umrti</a:t>
            </a:r>
            <a:r>
              <a:rPr lang="cs-CZ" dirty="0"/>
              <a:t> IS </a:t>
            </a:r>
            <a:r>
              <a:rPr lang="cs-CZ" dirty="0" err="1"/>
              <a:t>Null</a:t>
            </a:r>
            <a:r>
              <a:rPr lang="cs-CZ" dirty="0"/>
              <a:t>)</a:t>
            </a:r>
          </a:p>
          <a:p>
            <a:r>
              <a:rPr lang="cs-CZ" dirty="0"/>
              <a:t>  druhá osoba zemřela a úmrtí druhé osoby je až po narození první osoby a  (druhá osoba zemřela dříve než první nebo první osoba žije)</a:t>
            </a:r>
          </a:p>
          <a:p>
            <a:pPr lvl="1"/>
            <a:r>
              <a:rPr lang="cs-CZ" dirty="0"/>
              <a:t>   (</a:t>
            </a:r>
            <a:r>
              <a:rPr lang="cs-CZ" dirty="0" err="1"/>
              <a:t>tblOsobaDruha.Umrti</a:t>
            </a:r>
            <a:r>
              <a:rPr lang="cs-CZ" dirty="0"/>
              <a:t> IS NOT NULL) AND (</a:t>
            </a:r>
            <a:r>
              <a:rPr lang="cs-CZ" dirty="0" err="1"/>
              <a:t>tblOsobaDruha.Umrti</a:t>
            </a:r>
            <a:r>
              <a:rPr lang="cs-CZ" dirty="0"/>
              <a:t> &gt; </a:t>
            </a:r>
            <a:r>
              <a:rPr lang="cs-CZ" dirty="0" err="1"/>
              <a:t>tblOsobaPrvni.Narozeni</a:t>
            </a:r>
            <a:r>
              <a:rPr lang="cs-CZ" dirty="0"/>
              <a:t>) AND (</a:t>
            </a:r>
            <a:r>
              <a:rPr lang="cs-CZ" dirty="0" err="1"/>
              <a:t>tblOsobaDruha.Umrti</a:t>
            </a:r>
            <a:r>
              <a:rPr lang="cs-CZ" dirty="0"/>
              <a:t> &lt; </a:t>
            </a:r>
            <a:r>
              <a:rPr lang="cs-CZ" dirty="0" err="1"/>
              <a:t>tblOsobaPrvni.Umrti</a:t>
            </a:r>
            <a:r>
              <a:rPr lang="cs-CZ" dirty="0"/>
              <a:t> OR </a:t>
            </a:r>
            <a:r>
              <a:rPr lang="cs-CZ" dirty="0" err="1"/>
              <a:t>tblOsobaPrvni.Umrti</a:t>
            </a:r>
            <a:r>
              <a:rPr lang="cs-CZ" dirty="0"/>
              <a:t> IS </a:t>
            </a:r>
            <a:r>
              <a:rPr lang="cs-CZ" dirty="0" err="1"/>
              <a:t>Null</a:t>
            </a:r>
            <a:r>
              <a:rPr lang="cs-CZ" dirty="0"/>
              <a:t>) </a:t>
            </a:r>
          </a:p>
          <a:p>
            <a:pPr marL="82296" indent="0">
              <a:buNone/>
            </a:pPr>
            <a:endParaRPr lang="cs-CZ" dirty="0"/>
          </a:p>
          <a:p>
            <a:endParaRPr lang="cs-CZ" dirty="0"/>
          </a:p>
        </p:txBody>
      </p:sp>
      <p:sp>
        <p:nvSpPr>
          <p:cNvPr id="3" name="Nadpis 2"/>
          <p:cNvSpPr>
            <a:spLocks noGrp="1"/>
          </p:cNvSpPr>
          <p:nvPr>
            <p:ph type="title"/>
          </p:nvPr>
        </p:nvSpPr>
        <p:spPr/>
        <p:txBody>
          <a:bodyPr>
            <a:normAutofit fontScale="90000"/>
          </a:bodyPr>
          <a:lstStyle/>
          <a:p>
            <a:r>
              <a:rPr lang="cs-CZ" sz="4400" dirty="0"/>
              <a:t>SQL </a:t>
            </a:r>
            <a:r>
              <a:rPr lang="cs-CZ" sz="4400" dirty="0">
                <a:effectLst/>
              </a:rPr>
              <a:t>Příkaz SELECT – Současníci </a:t>
            </a:r>
            <a:r>
              <a:rPr lang="cs-CZ" sz="4400" dirty="0">
                <a:effectLst/>
                <a:latin typeface="Algerian" panose="04020705040A02060702" pitchFamily="82" charset="0"/>
              </a:rPr>
              <a:t>1</a:t>
            </a:r>
            <a:endParaRPr lang="cs-CZ" dirty="0">
              <a:latin typeface="Algerian" panose="04020705040A02060702" pitchFamily="82" charset="0"/>
            </a:endParaRP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114</a:t>
            </a:fld>
            <a:endParaRPr lang="cs-CZ"/>
          </a:p>
        </p:txBody>
      </p:sp>
    </p:spTree>
    <p:extLst>
      <p:ext uri="{BB962C8B-B14F-4D97-AF65-F5344CB8AC3E}">
        <p14:creationId xmlns:p14="http://schemas.microsoft.com/office/powerpoint/2010/main" val="3283112074"/>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25000" lnSpcReduction="20000"/>
          </a:bodyPr>
          <a:lstStyle/>
          <a:p>
            <a:r>
              <a:rPr lang="cs-CZ" sz="4400" dirty="0"/>
              <a:t>Na tomto základu můžeme přímo napsat SQL příkaz: </a:t>
            </a:r>
          </a:p>
          <a:p>
            <a:pPr marL="82296" indent="0">
              <a:buNone/>
            </a:pPr>
            <a:r>
              <a:rPr lang="cs-CZ" sz="4400" dirty="0"/>
              <a:t>SELECT </a:t>
            </a:r>
          </a:p>
          <a:p>
            <a:pPr marL="82296" indent="0">
              <a:buNone/>
            </a:pPr>
            <a:r>
              <a:rPr lang="cs-CZ" sz="4400" dirty="0"/>
              <a:t>    tblOsobaPrvni.ID, </a:t>
            </a:r>
            <a:r>
              <a:rPr lang="cs-CZ" sz="4400" dirty="0" err="1"/>
              <a:t>tblOsobaPrvni.Prijmeni</a:t>
            </a:r>
            <a:r>
              <a:rPr lang="cs-CZ" sz="4400" dirty="0"/>
              <a:t>, </a:t>
            </a:r>
            <a:r>
              <a:rPr lang="cs-CZ" sz="4400" dirty="0" err="1"/>
              <a:t>tblOsobaPrvni.Jmeno</a:t>
            </a:r>
            <a:r>
              <a:rPr lang="cs-CZ" sz="4400" dirty="0"/>
              <a:t>,  tblOsobaDruha.ID, </a:t>
            </a:r>
            <a:r>
              <a:rPr lang="cs-CZ" sz="4400" dirty="0" err="1"/>
              <a:t>tblOsobaDruha.Prijmeni</a:t>
            </a:r>
            <a:r>
              <a:rPr lang="cs-CZ" sz="4400" dirty="0"/>
              <a:t>, </a:t>
            </a:r>
            <a:r>
              <a:rPr lang="cs-CZ" sz="4400" dirty="0" err="1"/>
              <a:t>tblOsobaDruha.Jmeno</a:t>
            </a:r>
            <a:r>
              <a:rPr lang="cs-CZ" sz="4400" dirty="0"/>
              <a:t>, </a:t>
            </a:r>
          </a:p>
          <a:p>
            <a:pPr marL="82296" indent="0">
              <a:buNone/>
            </a:pPr>
            <a:r>
              <a:rPr lang="cs-CZ" sz="4400" dirty="0"/>
              <a:t>    </a:t>
            </a:r>
            <a:r>
              <a:rPr lang="cs-CZ" sz="4400" dirty="0" err="1"/>
              <a:t>tblOsobaPrvni.Narozeni</a:t>
            </a:r>
            <a:r>
              <a:rPr lang="cs-CZ" sz="4400" dirty="0"/>
              <a:t>, </a:t>
            </a:r>
            <a:r>
              <a:rPr lang="cs-CZ" sz="4400" dirty="0" err="1"/>
              <a:t>tblOsobaPrvni.Umrti</a:t>
            </a:r>
            <a:r>
              <a:rPr lang="cs-CZ" sz="4400" dirty="0"/>
              <a:t>,  </a:t>
            </a:r>
            <a:r>
              <a:rPr lang="cs-CZ" sz="4400" dirty="0" err="1"/>
              <a:t>tblOsobaDruha.Narozeni</a:t>
            </a:r>
            <a:r>
              <a:rPr lang="cs-CZ" sz="4400" dirty="0"/>
              <a:t>, </a:t>
            </a:r>
            <a:r>
              <a:rPr lang="cs-CZ" sz="4400" dirty="0" err="1"/>
              <a:t>tblOsobaDruha.Umrti</a:t>
            </a:r>
            <a:endParaRPr lang="cs-CZ" sz="4400" dirty="0"/>
          </a:p>
          <a:p>
            <a:pPr marL="82296" indent="0">
              <a:buNone/>
            </a:pPr>
            <a:r>
              <a:rPr lang="cs-CZ" sz="4400" dirty="0"/>
              <a:t>FROM </a:t>
            </a:r>
          </a:p>
          <a:p>
            <a:pPr marL="82296" indent="0">
              <a:buNone/>
            </a:pPr>
            <a:r>
              <a:rPr lang="cs-CZ" sz="4400" dirty="0"/>
              <a:t>    </a:t>
            </a:r>
            <a:r>
              <a:rPr lang="cs-CZ" sz="4400" dirty="0" err="1"/>
              <a:t>tblOsoba</a:t>
            </a:r>
            <a:r>
              <a:rPr lang="cs-CZ" sz="4400" dirty="0"/>
              <a:t> AS </a:t>
            </a:r>
            <a:r>
              <a:rPr lang="cs-CZ" sz="4400" dirty="0" err="1"/>
              <a:t>tblOsobaPrvni</a:t>
            </a:r>
            <a:r>
              <a:rPr lang="cs-CZ" sz="4400" dirty="0"/>
              <a:t>, </a:t>
            </a:r>
            <a:r>
              <a:rPr lang="cs-CZ" sz="4400" dirty="0" err="1"/>
              <a:t>tblOsoba</a:t>
            </a:r>
            <a:r>
              <a:rPr lang="cs-CZ" sz="4400" dirty="0"/>
              <a:t> AS </a:t>
            </a:r>
            <a:r>
              <a:rPr lang="cs-CZ" sz="4400" dirty="0" err="1"/>
              <a:t>tblOsobaDruha</a:t>
            </a:r>
            <a:endParaRPr lang="cs-CZ" sz="4400" dirty="0"/>
          </a:p>
          <a:p>
            <a:pPr marL="82296" indent="0">
              <a:buNone/>
            </a:pPr>
            <a:r>
              <a:rPr lang="cs-CZ" sz="4400" dirty="0"/>
              <a:t>WHERE</a:t>
            </a:r>
          </a:p>
          <a:p>
            <a:pPr marL="82296" indent="0">
              <a:buNone/>
            </a:pPr>
            <a:r>
              <a:rPr lang="cs-CZ" sz="4400" dirty="0"/>
              <a:t>    (tblOsobaPrvni.ID &lt; tblOsobaDruha.ID) And (</a:t>
            </a:r>
          </a:p>
          <a:p>
            <a:pPr marL="82296" indent="0">
              <a:buNone/>
            </a:pPr>
            <a:r>
              <a:rPr lang="cs-CZ" sz="4400" dirty="0"/>
              <a:t>    (</a:t>
            </a:r>
            <a:r>
              <a:rPr lang="cs-CZ" sz="4400" dirty="0" err="1"/>
              <a:t>tblOsobaPrvni.Narozeni</a:t>
            </a:r>
            <a:r>
              <a:rPr lang="cs-CZ" sz="4400" dirty="0"/>
              <a:t> &gt; </a:t>
            </a:r>
            <a:r>
              <a:rPr lang="cs-CZ" sz="4400" dirty="0" err="1"/>
              <a:t>tblOsobaDruha.Narozeni</a:t>
            </a:r>
            <a:r>
              <a:rPr lang="cs-CZ" sz="4400" dirty="0"/>
              <a:t>) AND </a:t>
            </a:r>
          </a:p>
          <a:p>
            <a:pPr marL="82296" indent="0">
              <a:buNone/>
            </a:pPr>
            <a:r>
              <a:rPr lang="cs-CZ" sz="4400" dirty="0"/>
              <a:t>             (</a:t>
            </a:r>
            <a:r>
              <a:rPr lang="cs-CZ" sz="4400" dirty="0" err="1"/>
              <a:t>tblOsobaPrvni.Narozeni</a:t>
            </a:r>
            <a:r>
              <a:rPr lang="cs-CZ" sz="4400" dirty="0"/>
              <a:t>&lt; </a:t>
            </a:r>
            <a:r>
              <a:rPr lang="cs-CZ" sz="4400" dirty="0" err="1"/>
              <a:t>tblOsobaDruha.Umrti</a:t>
            </a:r>
            <a:r>
              <a:rPr lang="cs-CZ" sz="4400" dirty="0"/>
              <a:t> OR  </a:t>
            </a:r>
            <a:r>
              <a:rPr lang="cs-CZ" sz="4400" dirty="0" err="1"/>
              <a:t>tblOsobaDruha.Umrti</a:t>
            </a:r>
            <a:r>
              <a:rPr lang="cs-CZ" sz="4400" dirty="0"/>
              <a:t> IS </a:t>
            </a:r>
            <a:r>
              <a:rPr lang="cs-CZ" sz="4400" dirty="0" err="1"/>
              <a:t>Null</a:t>
            </a:r>
            <a:r>
              <a:rPr lang="cs-CZ" sz="4400" dirty="0"/>
              <a:t>) </a:t>
            </a:r>
          </a:p>
          <a:p>
            <a:pPr marL="82296" indent="0">
              <a:buNone/>
            </a:pPr>
            <a:r>
              <a:rPr lang="cs-CZ" sz="4400" dirty="0"/>
              <a:t>                                          OR</a:t>
            </a:r>
          </a:p>
          <a:p>
            <a:pPr marL="82296" indent="0">
              <a:buNone/>
            </a:pPr>
            <a:r>
              <a:rPr lang="cs-CZ" sz="4400" dirty="0"/>
              <a:t>    (</a:t>
            </a:r>
            <a:r>
              <a:rPr lang="cs-CZ" sz="4400" dirty="0" err="1"/>
              <a:t>tblOsobaPrvni.Umrti</a:t>
            </a:r>
            <a:r>
              <a:rPr lang="cs-CZ" sz="4400" dirty="0"/>
              <a:t> IS NOT NULL) AND</a:t>
            </a:r>
          </a:p>
          <a:p>
            <a:pPr marL="82296" indent="0">
              <a:buNone/>
            </a:pPr>
            <a:r>
              <a:rPr lang="cs-CZ" sz="4400" dirty="0"/>
              <a:t>            (</a:t>
            </a:r>
            <a:r>
              <a:rPr lang="cs-CZ" sz="4400" dirty="0" err="1"/>
              <a:t>tblOsobaPrvni.Umrti</a:t>
            </a:r>
            <a:r>
              <a:rPr lang="cs-CZ" sz="4400" dirty="0"/>
              <a:t> &gt; </a:t>
            </a:r>
            <a:r>
              <a:rPr lang="cs-CZ" sz="4400" dirty="0" err="1"/>
              <a:t>tblOsobaDruha.Narozeni</a:t>
            </a:r>
            <a:r>
              <a:rPr lang="cs-CZ" sz="4400" dirty="0"/>
              <a:t>) AND </a:t>
            </a:r>
          </a:p>
          <a:p>
            <a:pPr marL="82296" indent="0">
              <a:buNone/>
            </a:pPr>
            <a:r>
              <a:rPr lang="cs-CZ" sz="4400" dirty="0"/>
              <a:t>            (</a:t>
            </a:r>
            <a:r>
              <a:rPr lang="cs-CZ" sz="4400" dirty="0" err="1"/>
              <a:t>tblOsobaPrvni.Umrti</a:t>
            </a:r>
            <a:r>
              <a:rPr lang="cs-CZ" sz="4400" dirty="0"/>
              <a:t> &lt; </a:t>
            </a:r>
            <a:r>
              <a:rPr lang="cs-CZ" sz="4400" dirty="0" err="1"/>
              <a:t>tblOsobaDruha.Umrti</a:t>
            </a:r>
            <a:r>
              <a:rPr lang="cs-CZ" sz="4400" dirty="0"/>
              <a:t> OR  </a:t>
            </a:r>
            <a:r>
              <a:rPr lang="cs-CZ" sz="4400" dirty="0" err="1"/>
              <a:t>tblOsobaDruha.Umrti</a:t>
            </a:r>
            <a:r>
              <a:rPr lang="cs-CZ" sz="4400" dirty="0"/>
              <a:t> IS </a:t>
            </a:r>
            <a:r>
              <a:rPr lang="cs-CZ" sz="4400" dirty="0" err="1"/>
              <a:t>Null</a:t>
            </a:r>
            <a:r>
              <a:rPr lang="cs-CZ" sz="4400" dirty="0"/>
              <a:t>) </a:t>
            </a:r>
          </a:p>
          <a:p>
            <a:pPr marL="82296" indent="0">
              <a:buNone/>
            </a:pPr>
            <a:r>
              <a:rPr lang="cs-CZ" sz="4400" dirty="0"/>
              <a:t>                                          OR</a:t>
            </a:r>
          </a:p>
          <a:p>
            <a:pPr marL="82296" indent="0">
              <a:buNone/>
            </a:pPr>
            <a:r>
              <a:rPr lang="cs-CZ" sz="4400" dirty="0"/>
              <a:t>    (</a:t>
            </a:r>
            <a:r>
              <a:rPr lang="cs-CZ" sz="4400" dirty="0" err="1"/>
              <a:t>tblOsobaDruha.Narozeni</a:t>
            </a:r>
            <a:r>
              <a:rPr lang="cs-CZ" sz="4400" dirty="0"/>
              <a:t> &gt; </a:t>
            </a:r>
            <a:r>
              <a:rPr lang="cs-CZ" sz="4400" dirty="0" err="1"/>
              <a:t>tblOsobaPrvni.Narozeni</a:t>
            </a:r>
            <a:r>
              <a:rPr lang="cs-CZ" sz="4400" dirty="0"/>
              <a:t>) AND </a:t>
            </a:r>
          </a:p>
          <a:p>
            <a:pPr marL="82296" indent="0">
              <a:buNone/>
            </a:pPr>
            <a:r>
              <a:rPr lang="cs-CZ" sz="4400" dirty="0"/>
              <a:t>             (</a:t>
            </a:r>
            <a:r>
              <a:rPr lang="cs-CZ" sz="4400" dirty="0" err="1"/>
              <a:t>tblOsobaDruha.Narozeni</a:t>
            </a:r>
            <a:r>
              <a:rPr lang="cs-CZ" sz="4400" dirty="0"/>
              <a:t>&lt; </a:t>
            </a:r>
            <a:r>
              <a:rPr lang="cs-CZ" sz="4400" dirty="0" err="1"/>
              <a:t>tblOsobaPrvni.Umrti</a:t>
            </a:r>
            <a:r>
              <a:rPr lang="cs-CZ" sz="4400" dirty="0"/>
              <a:t> OR  </a:t>
            </a:r>
            <a:r>
              <a:rPr lang="cs-CZ" sz="4400" dirty="0" err="1"/>
              <a:t>tblOsobaPrvni.Umrti</a:t>
            </a:r>
            <a:r>
              <a:rPr lang="cs-CZ" sz="4400" dirty="0"/>
              <a:t> IS </a:t>
            </a:r>
            <a:r>
              <a:rPr lang="cs-CZ" sz="4400" dirty="0" err="1"/>
              <a:t>Null</a:t>
            </a:r>
            <a:r>
              <a:rPr lang="cs-CZ" sz="4400" dirty="0"/>
              <a:t>) </a:t>
            </a:r>
          </a:p>
          <a:p>
            <a:pPr marL="82296" indent="0">
              <a:buNone/>
            </a:pPr>
            <a:r>
              <a:rPr lang="cs-CZ" sz="4400" dirty="0"/>
              <a:t>                                          OR</a:t>
            </a:r>
          </a:p>
          <a:p>
            <a:pPr marL="82296" indent="0">
              <a:buNone/>
            </a:pPr>
            <a:r>
              <a:rPr lang="cs-CZ" sz="4400" dirty="0"/>
              <a:t>    (</a:t>
            </a:r>
            <a:r>
              <a:rPr lang="cs-CZ" sz="4400" dirty="0" err="1"/>
              <a:t>tblOsobaDruha.Umrti</a:t>
            </a:r>
            <a:r>
              <a:rPr lang="cs-CZ" sz="4400" dirty="0"/>
              <a:t> IS NOT NULL) AND</a:t>
            </a:r>
          </a:p>
          <a:p>
            <a:pPr marL="82296" indent="0">
              <a:buNone/>
            </a:pPr>
            <a:r>
              <a:rPr lang="cs-CZ" sz="4400" dirty="0"/>
              <a:t>            (</a:t>
            </a:r>
            <a:r>
              <a:rPr lang="cs-CZ" sz="4400" dirty="0" err="1"/>
              <a:t>tblOsobaDruha.Umrti</a:t>
            </a:r>
            <a:r>
              <a:rPr lang="cs-CZ" sz="4400" dirty="0"/>
              <a:t> &gt; </a:t>
            </a:r>
            <a:r>
              <a:rPr lang="cs-CZ" sz="4400" dirty="0" err="1"/>
              <a:t>tblOsobaPrvni.Narozeni</a:t>
            </a:r>
            <a:r>
              <a:rPr lang="cs-CZ" sz="4400" dirty="0"/>
              <a:t>) AND </a:t>
            </a:r>
          </a:p>
          <a:p>
            <a:pPr marL="82296" indent="0">
              <a:buNone/>
            </a:pPr>
            <a:r>
              <a:rPr lang="cs-CZ" sz="4400" dirty="0"/>
              <a:t>            (</a:t>
            </a:r>
            <a:r>
              <a:rPr lang="cs-CZ" sz="4400" dirty="0" err="1"/>
              <a:t>tblOsobaDruha.Umrti</a:t>
            </a:r>
            <a:r>
              <a:rPr lang="cs-CZ" sz="4400" dirty="0"/>
              <a:t> &lt; </a:t>
            </a:r>
            <a:r>
              <a:rPr lang="cs-CZ" sz="4400" dirty="0" err="1"/>
              <a:t>tblOsobaPrvni.Umrti</a:t>
            </a:r>
            <a:r>
              <a:rPr lang="cs-CZ" sz="4400" dirty="0"/>
              <a:t> OR </a:t>
            </a:r>
            <a:r>
              <a:rPr lang="cs-CZ" sz="4400" dirty="0" err="1"/>
              <a:t>tblOsobaPrvni.Umrti</a:t>
            </a:r>
            <a:r>
              <a:rPr lang="cs-CZ" sz="4400" dirty="0"/>
              <a:t> IS </a:t>
            </a:r>
            <a:r>
              <a:rPr lang="cs-CZ" sz="4400" dirty="0" err="1"/>
              <a:t>Null</a:t>
            </a:r>
            <a:r>
              <a:rPr lang="cs-CZ" sz="4400" dirty="0"/>
              <a:t>) </a:t>
            </a:r>
          </a:p>
          <a:p>
            <a:pPr marL="82296" indent="0">
              <a:buNone/>
            </a:pPr>
            <a:r>
              <a:rPr lang="cs-CZ" sz="4400" dirty="0"/>
              <a:t>  )  </a:t>
            </a:r>
          </a:p>
          <a:p>
            <a:pPr marL="82296" indent="0">
              <a:buNone/>
            </a:pPr>
            <a:r>
              <a:rPr lang="cs-CZ" sz="4400" dirty="0"/>
              <a:t>ORDER BY  tblOsobaPrvni.ID, tblOsobaDruha.ID </a:t>
            </a:r>
          </a:p>
          <a:p>
            <a:pPr marL="82296" indent="0">
              <a:buNone/>
            </a:pPr>
            <a:endParaRPr lang="cs-CZ" dirty="0"/>
          </a:p>
          <a:p>
            <a:endParaRPr lang="cs-CZ" dirty="0"/>
          </a:p>
        </p:txBody>
      </p:sp>
      <p:sp>
        <p:nvSpPr>
          <p:cNvPr id="3" name="Nadpis 2"/>
          <p:cNvSpPr>
            <a:spLocks noGrp="1"/>
          </p:cNvSpPr>
          <p:nvPr>
            <p:ph type="title"/>
          </p:nvPr>
        </p:nvSpPr>
        <p:spPr/>
        <p:txBody>
          <a:bodyPr>
            <a:normAutofit fontScale="90000"/>
          </a:bodyPr>
          <a:lstStyle/>
          <a:p>
            <a:r>
              <a:rPr lang="cs-CZ" sz="4400" dirty="0"/>
              <a:t>SQL </a:t>
            </a:r>
            <a:r>
              <a:rPr lang="cs-CZ" sz="4400" dirty="0">
                <a:effectLst/>
              </a:rPr>
              <a:t>Příkaz SELECT – Současníci 2</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115</a:t>
            </a:fld>
            <a:endParaRPr lang="cs-CZ"/>
          </a:p>
        </p:txBody>
      </p:sp>
    </p:spTree>
    <p:extLst>
      <p:ext uri="{BB962C8B-B14F-4D97-AF65-F5344CB8AC3E}">
        <p14:creationId xmlns:p14="http://schemas.microsoft.com/office/powerpoint/2010/main" val="1148955099"/>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7500" lnSpcReduction="20000"/>
          </a:bodyPr>
          <a:lstStyle/>
          <a:p>
            <a:r>
              <a:rPr lang="cs-CZ" dirty="0"/>
              <a:t>Příkaz </a:t>
            </a:r>
            <a:r>
              <a:rPr lang="cs-CZ" b="1" dirty="0"/>
              <a:t>INSERT </a:t>
            </a:r>
            <a:r>
              <a:rPr lang="cs-CZ" dirty="0"/>
              <a:t>přidává nové </a:t>
            </a:r>
            <a:r>
              <a:rPr lang="cs-CZ" b="1" dirty="0"/>
              <a:t>řádky </a:t>
            </a:r>
            <a:r>
              <a:rPr lang="cs-CZ" dirty="0"/>
              <a:t>do tabulky.</a:t>
            </a:r>
          </a:p>
          <a:p>
            <a:pPr marL="82296" indent="0">
              <a:buNone/>
            </a:pPr>
            <a:endParaRPr lang="cs-CZ" dirty="0"/>
          </a:p>
          <a:p>
            <a:r>
              <a:rPr lang="cs-CZ" dirty="0"/>
              <a:t>Obecný tvar příkazu je </a:t>
            </a:r>
          </a:p>
          <a:p>
            <a:pPr marL="82296" indent="0">
              <a:buNone/>
            </a:pPr>
            <a:r>
              <a:rPr lang="cs-CZ" dirty="0"/>
              <a:t>INSERT INTO </a:t>
            </a:r>
            <a:r>
              <a:rPr lang="cs-CZ" dirty="0" err="1"/>
              <a:t>tab</a:t>
            </a:r>
            <a:r>
              <a:rPr lang="cs-CZ" dirty="0"/>
              <a:t> [(</a:t>
            </a:r>
            <a:r>
              <a:rPr lang="cs-CZ" dirty="0" err="1"/>
              <a:t>seznam_výstupních_sloupců</a:t>
            </a:r>
            <a:r>
              <a:rPr lang="cs-CZ" dirty="0"/>
              <a:t>)]</a:t>
            </a:r>
          </a:p>
          <a:p>
            <a:pPr marL="82296" indent="0">
              <a:buNone/>
            </a:pPr>
            <a:r>
              <a:rPr lang="cs-CZ" dirty="0"/>
              <a:t>    VALUES (</a:t>
            </a:r>
            <a:r>
              <a:rPr lang="cs-CZ" dirty="0" err="1"/>
              <a:t>seznam_hodnot</a:t>
            </a:r>
            <a:r>
              <a:rPr lang="cs-CZ" dirty="0"/>
              <a:t>)</a:t>
            </a:r>
          </a:p>
          <a:p>
            <a:pPr marL="82296" indent="0">
              <a:buNone/>
            </a:pPr>
            <a:r>
              <a:rPr lang="cs-CZ" dirty="0"/>
              <a:t> </a:t>
            </a:r>
          </a:p>
          <a:p>
            <a:r>
              <a:rPr lang="cs-CZ" dirty="0"/>
              <a:t>Pokud se neuvede seznam vstupních sloupců, pak se musí zadat hodnota všech sloupců. Pokud má sloupec dovoleno zadat hodnotu NULL (neznámá hodnoty), lze NULL zadat.</a:t>
            </a:r>
          </a:p>
          <a:p>
            <a:r>
              <a:rPr lang="cs-CZ" dirty="0"/>
              <a:t>Kam bude nový řádek fyzicky zařazen, nás nemusí zajímat. Při prohlížení tabulky lze totiž nastavit, podle kterého sloupce se mají záznamy řadit.</a:t>
            </a:r>
          </a:p>
        </p:txBody>
      </p:sp>
      <p:sp>
        <p:nvSpPr>
          <p:cNvPr id="3" name="Nadpis 2"/>
          <p:cNvSpPr>
            <a:spLocks noGrp="1"/>
          </p:cNvSpPr>
          <p:nvPr>
            <p:ph type="title"/>
          </p:nvPr>
        </p:nvSpPr>
        <p:spPr/>
        <p:txBody>
          <a:bodyPr>
            <a:normAutofit fontScale="90000"/>
          </a:bodyPr>
          <a:lstStyle/>
          <a:p>
            <a:r>
              <a:rPr lang="cs-CZ" dirty="0"/>
              <a:t>SQL p</a:t>
            </a:r>
            <a:r>
              <a:rPr lang="cs-CZ" dirty="0">
                <a:effectLst/>
              </a:rPr>
              <a:t>říkaz INSERT – obecný tvar pro </a:t>
            </a:r>
            <a:r>
              <a:rPr lang="cs-CZ" dirty="0">
                <a:effectLst/>
                <a:latin typeface="Algerian" panose="04020705040A02060702" pitchFamily="82" charset="0"/>
              </a:rPr>
              <a:t>1</a:t>
            </a:r>
            <a:r>
              <a:rPr lang="cs-CZ" dirty="0">
                <a:effectLst/>
              </a:rPr>
              <a:t> řádku</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116</a:t>
            </a:fld>
            <a:endParaRPr lang="cs-CZ"/>
          </a:p>
        </p:txBody>
      </p:sp>
    </p:spTree>
    <p:extLst>
      <p:ext uri="{BB962C8B-B14F-4D97-AF65-F5344CB8AC3E}">
        <p14:creationId xmlns:p14="http://schemas.microsoft.com/office/powerpoint/2010/main" val="620737487"/>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82296" indent="0">
              <a:buNone/>
            </a:pPr>
            <a:r>
              <a:rPr lang="cs-CZ" sz="2400" dirty="0"/>
              <a:t>INSERT INTO </a:t>
            </a:r>
            <a:r>
              <a:rPr lang="cs-CZ" sz="2400" i="1" dirty="0"/>
              <a:t>mat</a:t>
            </a:r>
            <a:r>
              <a:rPr lang="cs-CZ" sz="2400" dirty="0"/>
              <a:t> VALUES (</a:t>
            </a:r>
            <a:r>
              <a:rPr lang="cs-CZ" sz="2400" i="1" dirty="0"/>
              <a:t>58011</a:t>
            </a:r>
            <a:r>
              <a:rPr lang="cs-CZ" sz="2400" dirty="0"/>
              <a:t>, </a:t>
            </a:r>
            <a:r>
              <a:rPr lang="en-US" sz="2400" dirty="0"/>
              <a:t>'</a:t>
            </a:r>
            <a:r>
              <a:rPr lang="cs-CZ" sz="2400" i="1" dirty="0"/>
              <a:t>šroub M20</a:t>
            </a:r>
            <a:r>
              <a:rPr lang="en-US" sz="2400" i="1" dirty="0"/>
              <a:t>'</a:t>
            </a:r>
            <a:r>
              <a:rPr lang="cs-CZ" sz="2400" dirty="0"/>
              <a:t>, </a:t>
            </a:r>
            <a:r>
              <a:rPr lang="en-US" sz="2400" i="1" dirty="0"/>
              <a:t>'</a:t>
            </a:r>
            <a:r>
              <a:rPr lang="cs-CZ" sz="2400" i="1" dirty="0"/>
              <a:t>Ferona</a:t>
            </a:r>
            <a:r>
              <a:rPr lang="en-US" sz="2400" i="1" dirty="0"/>
              <a:t>'</a:t>
            </a:r>
            <a:r>
              <a:rPr lang="cs-CZ" sz="2400" dirty="0"/>
              <a:t>, </a:t>
            </a:r>
            <a:r>
              <a:rPr lang="en-US" sz="2400" i="1" dirty="0"/>
              <a:t>24.50</a:t>
            </a:r>
            <a:r>
              <a:rPr lang="cs-CZ" sz="2400" i="1" dirty="0"/>
              <a:t>, 0, NULL</a:t>
            </a:r>
            <a:r>
              <a:rPr lang="cs-CZ" sz="2400" dirty="0"/>
              <a:t>)</a:t>
            </a:r>
          </a:p>
          <a:p>
            <a:r>
              <a:rPr lang="cs-CZ" sz="2400" dirty="0"/>
              <a:t>Do tabulky </a:t>
            </a:r>
            <a:r>
              <a:rPr lang="cs-CZ" sz="2400" i="1" dirty="0"/>
              <a:t>Mat</a:t>
            </a:r>
            <a:r>
              <a:rPr lang="cs-CZ" sz="2400" dirty="0"/>
              <a:t> se vloží nový záznam o materiálu číslo </a:t>
            </a:r>
            <a:r>
              <a:rPr lang="cs-CZ" sz="2400" i="1" dirty="0"/>
              <a:t>58011</a:t>
            </a:r>
            <a:r>
              <a:rPr lang="cs-CZ" sz="2400" dirty="0"/>
              <a:t>, s názvem '</a:t>
            </a:r>
            <a:r>
              <a:rPr lang="cs-CZ" sz="2400" i="1" dirty="0"/>
              <a:t>šroub M20', </a:t>
            </a:r>
            <a:r>
              <a:rPr lang="cs-CZ" sz="2400" dirty="0"/>
              <a:t>dodavatelem </a:t>
            </a:r>
            <a:r>
              <a:rPr lang="cs-CZ" sz="2400" i="1" dirty="0"/>
              <a:t>Ferona'</a:t>
            </a:r>
            <a:r>
              <a:rPr lang="cs-CZ" sz="2400" dirty="0"/>
              <a:t>, cenou </a:t>
            </a:r>
            <a:r>
              <a:rPr lang="cs-CZ" sz="2400" i="1" dirty="0"/>
              <a:t>24.50 </a:t>
            </a:r>
            <a:r>
              <a:rPr lang="cs-CZ" sz="2400" dirty="0"/>
              <a:t>a množstvím na skladu 0, bez rezervace pro zakázku (NULL).</a:t>
            </a:r>
          </a:p>
          <a:p>
            <a:pPr marL="82296" indent="0">
              <a:buNone/>
            </a:pPr>
            <a:endParaRPr lang="cs-CZ" dirty="0"/>
          </a:p>
        </p:txBody>
      </p:sp>
      <p:sp>
        <p:nvSpPr>
          <p:cNvPr id="3" name="Nadpis 2"/>
          <p:cNvSpPr>
            <a:spLocks noGrp="1"/>
          </p:cNvSpPr>
          <p:nvPr>
            <p:ph type="title"/>
          </p:nvPr>
        </p:nvSpPr>
        <p:spPr/>
        <p:txBody>
          <a:bodyPr>
            <a:normAutofit fontScale="90000"/>
          </a:bodyPr>
          <a:lstStyle/>
          <a:p>
            <a:r>
              <a:rPr lang="cs-CZ" dirty="0"/>
              <a:t>SQL p</a:t>
            </a:r>
            <a:r>
              <a:rPr lang="cs-CZ" dirty="0">
                <a:effectLst/>
              </a:rPr>
              <a:t>říkaz INSERT – příklad</a:t>
            </a:r>
            <a:endParaRPr lang="cs-CZ"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2688" y="3803104"/>
            <a:ext cx="4238625"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117</a:t>
            </a:fld>
            <a:endParaRPr lang="cs-CZ"/>
          </a:p>
        </p:txBody>
      </p:sp>
    </p:spTree>
    <p:extLst>
      <p:ext uri="{BB962C8B-B14F-4D97-AF65-F5344CB8AC3E}">
        <p14:creationId xmlns:p14="http://schemas.microsoft.com/office/powerpoint/2010/main" val="217870066"/>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lnSpcReduction="10000"/>
          </a:bodyPr>
          <a:lstStyle/>
          <a:p>
            <a:r>
              <a:rPr lang="cs-CZ" sz="2400" i="1" dirty="0"/>
              <a:t>(příklad je z databáze ACCESS, nepoužívá se klausule VALUES).</a:t>
            </a:r>
          </a:p>
          <a:p>
            <a:pPr marL="82296" indent="0">
              <a:buNone/>
            </a:pPr>
            <a:r>
              <a:rPr lang="cs-CZ" sz="2400" dirty="0"/>
              <a:t>  </a:t>
            </a:r>
          </a:p>
          <a:p>
            <a:pPr marL="82296" indent="0">
              <a:buNone/>
            </a:pPr>
            <a:r>
              <a:rPr lang="cs-CZ" sz="2400" dirty="0"/>
              <a:t>INSERT INTO </a:t>
            </a:r>
            <a:r>
              <a:rPr lang="cs-CZ" sz="2400" i="1" dirty="0" err="1"/>
              <a:t>XPolozky</a:t>
            </a:r>
            <a:r>
              <a:rPr lang="cs-CZ" sz="2400" i="1" dirty="0"/>
              <a:t> </a:t>
            </a:r>
            <a:r>
              <a:rPr lang="cs-CZ" sz="2400" dirty="0"/>
              <a:t>( </a:t>
            </a:r>
            <a:r>
              <a:rPr lang="cs-CZ" sz="2400" i="1" dirty="0" err="1"/>
              <a:t>JmenoPolozky</a:t>
            </a:r>
            <a:r>
              <a:rPr lang="cs-CZ" sz="2400" i="1" dirty="0"/>
              <a:t>, </a:t>
            </a:r>
            <a:r>
              <a:rPr lang="cs-CZ" sz="2400" i="1" dirty="0" err="1"/>
              <a:t>PrubeznaDoba</a:t>
            </a:r>
            <a:r>
              <a:rPr lang="cs-CZ" sz="2400" i="1" dirty="0"/>
              <a:t>,</a:t>
            </a:r>
          </a:p>
          <a:p>
            <a:pPr marL="82296" indent="0">
              <a:buNone/>
            </a:pPr>
            <a:r>
              <a:rPr lang="cs-CZ" sz="2400" i="1" dirty="0"/>
              <a:t>			  </a:t>
            </a:r>
            <a:r>
              <a:rPr lang="cs-CZ" sz="2400" i="1" dirty="0" err="1"/>
              <a:t>CenaZPostupu</a:t>
            </a:r>
            <a:r>
              <a:rPr lang="cs-CZ" sz="2400" i="1" dirty="0"/>
              <a:t> </a:t>
            </a:r>
            <a:r>
              <a:rPr lang="cs-CZ" sz="2400" dirty="0"/>
              <a:t>)</a:t>
            </a:r>
          </a:p>
          <a:p>
            <a:pPr marL="82296" indent="0">
              <a:buNone/>
            </a:pPr>
            <a:r>
              <a:rPr lang="cs-CZ" sz="2400" dirty="0"/>
              <a:t>    SELECT </a:t>
            </a:r>
            <a:r>
              <a:rPr lang="cs-CZ" sz="2400" i="1" dirty="0" err="1"/>
              <a:t>DobaACenaOperaceSuma.JmenoPolozky</a:t>
            </a:r>
            <a:r>
              <a:rPr lang="cs-CZ" sz="2400" i="1" dirty="0"/>
              <a:t>,</a:t>
            </a:r>
            <a:endParaRPr lang="cs-CZ" sz="2400" dirty="0"/>
          </a:p>
          <a:p>
            <a:pPr marL="82296" indent="0">
              <a:buNone/>
            </a:pPr>
            <a:r>
              <a:rPr lang="cs-CZ" sz="2400" dirty="0"/>
              <a:t>                 </a:t>
            </a:r>
            <a:r>
              <a:rPr lang="cs-CZ" sz="2400" i="1" dirty="0" err="1"/>
              <a:t>DobaACenaOperaceSuma.SumOfCelkDobaOperace</a:t>
            </a:r>
            <a:r>
              <a:rPr lang="cs-CZ" sz="2400" i="1" dirty="0"/>
              <a:t>, </a:t>
            </a:r>
            <a:endParaRPr lang="cs-CZ" sz="2400" dirty="0"/>
          </a:p>
          <a:p>
            <a:pPr marL="82296" indent="0">
              <a:buNone/>
            </a:pPr>
            <a:r>
              <a:rPr lang="cs-CZ" sz="2400" dirty="0"/>
              <a:t>                 </a:t>
            </a:r>
            <a:r>
              <a:rPr lang="cs-CZ" sz="2400" i="1" dirty="0" err="1"/>
              <a:t>DobaACenaOperaceSuma</a:t>
            </a:r>
            <a:r>
              <a:rPr lang="cs-CZ" sz="2400" i="1" dirty="0"/>
              <a:t>![</a:t>
            </a:r>
            <a:r>
              <a:rPr lang="cs-CZ" sz="2400" i="1" dirty="0" err="1"/>
              <a:t>Soucet</a:t>
            </a:r>
            <a:r>
              <a:rPr lang="cs-CZ" sz="2400" i="1" dirty="0"/>
              <a:t> </a:t>
            </a:r>
            <a:r>
              <a:rPr lang="cs-CZ" sz="2400" i="1" dirty="0" err="1"/>
              <a:t>CenaOperace</a:t>
            </a:r>
            <a:r>
              <a:rPr lang="cs-CZ" sz="2400" i="1" dirty="0"/>
              <a:t>] </a:t>
            </a:r>
          </a:p>
          <a:p>
            <a:pPr marL="82296" indent="0">
              <a:buNone/>
            </a:pPr>
            <a:r>
              <a:rPr lang="cs-CZ" sz="2400" dirty="0"/>
              <a:t>               AS  Výraz</a:t>
            </a:r>
          </a:p>
          <a:p>
            <a:pPr marL="82296" indent="0">
              <a:buNone/>
            </a:pPr>
            <a:r>
              <a:rPr lang="cs-CZ" sz="2400" dirty="0"/>
              <a:t>     FROM </a:t>
            </a:r>
            <a:r>
              <a:rPr lang="cs-CZ" sz="2400" i="1" dirty="0" err="1"/>
              <a:t>DobaACenaOperaceSuma</a:t>
            </a:r>
            <a:endParaRPr lang="cs-CZ" sz="2400" dirty="0"/>
          </a:p>
          <a:p>
            <a:pPr marL="82296" indent="0">
              <a:buNone/>
            </a:pPr>
            <a:r>
              <a:rPr lang="cs-CZ" sz="2400" dirty="0"/>
              <a:t> </a:t>
            </a:r>
          </a:p>
          <a:p>
            <a:r>
              <a:rPr lang="cs-CZ" sz="2400" dirty="0"/>
              <a:t>Z dotazu </a:t>
            </a:r>
            <a:r>
              <a:rPr lang="cs-CZ" sz="2400" i="1" dirty="0" err="1"/>
              <a:t>DobaACenaOperaceSuma</a:t>
            </a:r>
            <a:r>
              <a:rPr lang="cs-CZ" sz="2400" i="1" dirty="0"/>
              <a:t> </a:t>
            </a:r>
            <a:r>
              <a:rPr lang="cs-CZ" sz="2400" dirty="0"/>
              <a:t>se vyberou tři sloupce. Ty jsou vloženy do tabulky </a:t>
            </a:r>
            <a:r>
              <a:rPr lang="cs-CZ" sz="2400" i="1" dirty="0" err="1"/>
              <a:t>XPolozky</a:t>
            </a:r>
            <a:r>
              <a:rPr lang="cs-CZ" sz="2400" i="1" dirty="0"/>
              <a:t> </a:t>
            </a:r>
            <a:r>
              <a:rPr lang="cs-CZ" sz="2400" dirty="0"/>
              <a:t> jako nový záznam.</a:t>
            </a:r>
          </a:p>
          <a:p>
            <a:pPr marL="82296" indent="0">
              <a:buNone/>
            </a:pPr>
            <a:endParaRPr lang="cs-CZ" dirty="0"/>
          </a:p>
        </p:txBody>
      </p:sp>
      <p:sp>
        <p:nvSpPr>
          <p:cNvPr id="3" name="Nadpis 2"/>
          <p:cNvSpPr>
            <a:spLocks noGrp="1"/>
          </p:cNvSpPr>
          <p:nvPr>
            <p:ph type="title"/>
          </p:nvPr>
        </p:nvSpPr>
        <p:spPr/>
        <p:txBody>
          <a:bodyPr>
            <a:normAutofit fontScale="90000"/>
          </a:bodyPr>
          <a:lstStyle/>
          <a:p>
            <a:r>
              <a:rPr lang="cs-CZ" sz="3100" dirty="0"/>
              <a:t>SQL p</a:t>
            </a:r>
            <a:r>
              <a:rPr lang="cs-CZ" sz="3100" dirty="0">
                <a:effectLst/>
              </a:rPr>
              <a:t>říkaz INSERT –více řádek </a:t>
            </a:r>
            <a:br>
              <a:rPr lang="cs-CZ" sz="3100" dirty="0">
                <a:effectLst/>
              </a:rPr>
            </a:br>
            <a:r>
              <a:rPr lang="cs-CZ" sz="3100" dirty="0">
                <a:effectLst/>
              </a:rPr>
              <a:t>Kombinace INSERT a SELECT</a:t>
            </a:r>
            <a:br>
              <a:rPr lang="cs-CZ" dirty="0">
                <a:effectLst/>
              </a:rPr>
            </a:b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118</a:t>
            </a:fld>
            <a:endParaRPr lang="cs-CZ"/>
          </a:p>
        </p:txBody>
      </p:sp>
    </p:spTree>
    <p:extLst>
      <p:ext uri="{BB962C8B-B14F-4D97-AF65-F5344CB8AC3E}">
        <p14:creationId xmlns:p14="http://schemas.microsoft.com/office/powerpoint/2010/main" val="289910822"/>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82296" indent="0">
              <a:buNone/>
            </a:pPr>
            <a:r>
              <a:rPr lang="cs-CZ" dirty="0"/>
              <a:t>UPDATE </a:t>
            </a:r>
            <a:r>
              <a:rPr lang="cs-CZ" dirty="0" err="1"/>
              <a:t>tab</a:t>
            </a:r>
            <a:endParaRPr lang="cs-CZ" dirty="0"/>
          </a:p>
          <a:p>
            <a:pPr marL="82296" indent="0">
              <a:buNone/>
            </a:pPr>
            <a:r>
              <a:rPr lang="cs-CZ" dirty="0"/>
              <a:t>    SET NázevSloupce1    = hodnota1</a:t>
            </a:r>
          </a:p>
          <a:p>
            <a:pPr marL="82296" indent="0">
              <a:buNone/>
            </a:pPr>
            <a:r>
              <a:rPr lang="cs-CZ" dirty="0"/>
              <a:t>           [, NázevSloupce2 = hodnota2 ...]</a:t>
            </a:r>
          </a:p>
          <a:p>
            <a:pPr marL="82296" indent="0">
              <a:buNone/>
            </a:pPr>
            <a:r>
              <a:rPr lang="cs-CZ" dirty="0"/>
              <a:t>    [WHERE &lt;podmínka_řádku&gt;]</a:t>
            </a:r>
          </a:p>
          <a:p>
            <a:r>
              <a:rPr lang="cs-CZ" dirty="0"/>
              <a:t>Nahradí jmenované sloupce v řádcích daných podmínkou novými hodnotami.</a:t>
            </a:r>
          </a:p>
          <a:p>
            <a:pPr marL="82296" indent="0">
              <a:buNone/>
            </a:pPr>
            <a:endParaRPr lang="cs-CZ" dirty="0"/>
          </a:p>
        </p:txBody>
      </p:sp>
      <p:sp>
        <p:nvSpPr>
          <p:cNvPr id="3" name="Nadpis 2"/>
          <p:cNvSpPr>
            <a:spLocks noGrp="1"/>
          </p:cNvSpPr>
          <p:nvPr>
            <p:ph type="title"/>
          </p:nvPr>
        </p:nvSpPr>
        <p:spPr/>
        <p:txBody>
          <a:bodyPr>
            <a:normAutofit fontScale="90000"/>
          </a:bodyPr>
          <a:lstStyle/>
          <a:p>
            <a:r>
              <a:rPr lang="cs-CZ" sz="4400" dirty="0"/>
              <a:t>SQL p</a:t>
            </a:r>
            <a:r>
              <a:rPr lang="cs-CZ" sz="4400" dirty="0">
                <a:effectLst/>
              </a:rPr>
              <a:t>říkaz UPDATE– obecný tvar</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119</a:t>
            </a:fld>
            <a:endParaRPr lang="cs-CZ"/>
          </a:p>
        </p:txBody>
      </p:sp>
    </p:spTree>
    <p:extLst>
      <p:ext uri="{BB962C8B-B14F-4D97-AF65-F5344CB8AC3E}">
        <p14:creationId xmlns:p14="http://schemas.microsoft.com/office/powerpoint/2010/main" val="18196279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lnSpcReduction="10000"/>
          </a:bodyPr>
          <a:lstStyle/>
          <a:p>
            <a:r>
              <a:rPr lang="cs-CZ" dirty="0"/>
              <a:t>Základní pojmy</a:t>
            </a:r>
          </a:p>
          <a:p>
            <a:pPr marL="82296" indent="0">
              <a:buNone/>
            </a:pPr>
            <a:r>
              <a:rPr lang="cs-CZ" sz="1800" dirty="0"/>
              <a:t>• </a:t>
            </a:r>
            <a:r>
              <a:rPr lang="cs-CZ" sz="1800" b="1" dirty="0"/>
              <a:t>Datová základna </a:t>
            </a:r>
            <a:r>
              <a:rPr lang="cs-CZ" sz="1800" dirty="0"/>
              <a:t>…všechna data, týkající se objektu našeho zájmu, např. společný datový fond podniku. Jsou zde i data, která jsou mimo počítačové techniky.</a:t>
            </a:r>
          </a:p>
          <a:p>
            <a:pPr marL="82296" indent="0">
              <a:buNone/>
            </a:pPr>
            <a:r>
              <a:rPr lang="cs-CZ" sz="1800" dirty="0"/>
              <a:t>• </a:t>
            </a:r>
            <a:r>
              <a:rPr lang="cs-CZ" sz="1800" b="1" dirty="0"/>
              <a:t>Databanka</a:t>
            </a:r>
            <a:r>
              <a:rPr lang="cs-CZ" sz="1800" dirty="0"/>
              <a:t> … logicky propojená množina dat, zpravidla udržovaných na rychlých nosičích.</a:t>
            </a:r>
          </a:p>
          <a:p>
            <a:pPr marL="82296" indent="0">
              <a:buNone/>
            </a:pPr>
            <a:r>
              <a:rPr lang="cs-CZ" sz="1800" dirty="0"/>
              <a:t>• </a:t>
            </a:r>
            <a:r>
              <a:rPr lang="cs-CZ" sz="1800" b="1" dirty="0"/>
              <a:t>Databáze</a:t>
            </a:r>
            <a:r>
              <a:rPr lang="cs-CZ" sz="1800" dirty="0"/>
              <a:t> … část datové základny, obsahující i některé informace, potřebné ke snadné manipulaci s daty (relace mezi tabulkami, informace o indexování, obslužné procedury, dotazy SQL, aj.).</a:t>
            </a:r>
          </a:p>
          <a:p>
            <a:pPr marL="82296" indent="0">
              <a:buNone/>
            </a:pPr>
            <a:r>
              <a:rPr lang="cs-CZ" sz="1800" dirty="0"/>
              <a:t>• </a:t>
            </a:r>
            <a:r>
              <a:rPr lang="cs-CZ" sz="1800" b="1" dirty="0"/>
              <a:t>Systém řízení báze dat </a:t>
            </a:r>
            <a:r>
              <a:rPr lang="cs-CZ" sz="1800" dirty="0"/>
              <a:t>(SŘBD) … softwarový balík, obsahující prostředky pro tvorbu a manipulaci s daty v databázi. Někdy jsou součástí SŘBD i prostředky pro tvorbu rozhraní s uživatelem.</a:t>
            </a:r>
          </a:p>
          <a:p>
            <a:pPr marL="82296" indent="0">
              <a:buNone/>
            </a:pPr>
            <a:endParaRPr lang="cs-CZ" sz="1800" dirty="0"/>
          </a:p>
          <a:p>
            <a:pPr marL="82296" indent="0">
              <a:buNone/>
            </a:pPr>
            <a:r>
              <a:rPr lang="cs-CZ" sz="1800" dirty="0"/>
              <a:t>Databázový systém je spojení databáze se systémem řízení báze dat, což lze schematicky znázornit jako</a:t>
            </a:r>
          </a:p>
          <a:p>
            <a:pPr marL="82296" indent="0">
              <a:buNone/>
            </a:pPr>
            <a:r>
              <a:rPr lang="cs-CZ" sz="1800" b="1" dirty="0"/>
              <a:t>Databázový systém = Databáze + SŘBD</a:t>
            </a:r>
          </a:p>
          <a:p>
            <a:pPr marL="82296" indent="0">
              <a:buNone/>
            </a:pPr>
            <a:endParaRPr lang="cs-CZ" sz="1400" dirty="0"/>
          </a:p>
          <a:p>
            <a:pPr marL="82296" indent="0">
              <a:buNone/>
            </a:pPr>
            <a:endParaRPr lang="cs-CZ" sz="1400" dirty="0"/>
          </a:p>
        </p:txBody>
      </p:sp>
      <p:sp>
        <p:nvSpPr>
          <p:cNvPr id="3" name="Nadpis 2"/>
          <p:cNvSpPr>
            <a:spLocks noGrp="1"/>
          </p:cNvSpPr>
          <p:nvPr>
            <p:ph type="title"/>
          </p:nvPr>
        </p:nvSpPr>
        <p:spPr/>
        <p:txBody>
          <a:bodyPr>
            <a:normAutofit fontScale="90000"/>
          </a:bodyPr>
          <a:lstStyle/>
          <a:p>
            <a:r>
              <a:rPr lang="cs-CZ" dirty="0"/>
              <a:t>Databázové zpracování dat</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12</a:t>
            </a:fld>
            <a:endParaRPr lang="cs-CZ"/>
          </a:p>
        </p:txBody>
      </p:sp>
    </p:spTree>
    <p:extLst>
      <p:ext uri="{BB962C8B-B14F-4D97-AF65-F5344CB8AC3E}">
        <p14:creationId xmlns:p14="http://schemas.microsoft.com/office/powerpoint/2010/main" val="170899847"/>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82296" indent="0">
              <a:buNone/>
            </a:pPr>
            <a:r>
              <a:rPr lang="cs-CZ" sz="2400" dirty="0"/>
              <a:t>UPDATE </a:t>
            </a:r>
            <a:r>
              <a:rPr lang="cs-CZ" sz="2400" i="1" dirty="0"/>
              <a:t>mat </a:t>
            </a:r>
            <a:r>
              <a:rPr lang="cs-CZ" sz="2400" dirty="0"/>
              <a:t>SET </a:t>
            </a:r>
            <a:r>
              <a:rPr lang="cs-CZ" sz="2400" i="1" dirty="0"/>
              <a:t>cena </a:t>
            </a:r>
            <a:r>
              <a:rPr lang="cs-CZ" sz="2400" dirty="0"/>
              <a:t>= </a:t>
            </a:r>
            <a:r>
              <a:rPr lang="cs-CZ" sz="2400" i="1" dirty="0"/>
              <a:t>cena</a:t>
            </a:r>
            <a:r>
              <a:rPr lang="cs-CZ" sz="2400" dirty="0"/>
              <a:t>*1.10</a:t>
            </a:r>
          </a:p>
          <a:p>
            <a:pPr marL="82296" indent="0">
              <a:buNone/>
            </a:pPr>
            <a:r>
              <a:rPr lang="cs-CZ" sz="2400" dirty="0"/>
              <a:t> </a:t>
            </a:r>
          </a:p>
          <a:p>
            <a:r>
              <a:rPr lang="cs-CZ" sz="2400" dirty="0"/>
              <a:t>Příkaz zvyšuje cenu všech materiálů v ceníku o 10% (ve všech </a:t>
            </a:r>
            <a:r>
              <a:rPr lang="cs-CZ" sz="2400" b="1" dirty="0"/>
              <a:t>řádkách tabulky</a:t>
            </a:r>
            <a:r>
              <a:rPr lang="cs-CZ" sz="2400" dirty="0"/>
              <a:t>). </a:t>
            </a:r>
          </a:p>
          <a:p>
            <a:pPr marL="82296" indent="0">
              <a:buNone/>
            </a:pPr>
            <a:endParaRPr lang="cs-CZ" dirty="0"/>
          </a:p>
        </p:txBody>
      </p:sp>
      <p:sp>
        <p:nvSpPr>
          <p:cNvPr id="3" name="Nadpis 2"/>
          <p:cNvSpPr>
            <a:spLocks noGrp="1"/>
          </p:cNvSpPr>
          <p:nvPr>
            <p:ph type="title"/>
          </p:nvPr>
        </p:nvSpPr>
        <p:spPr/>
        <p:txBody>
          <a:bodyPr>
            <a:normAutofit/>
          </a:bodyPr>
          <a:lstStyle/>
          <a:p>
            <a:r>
              <a:rPr lang="cs-CZ" sz="2400" dirty="0"/>
              <a:t>SQL p</a:t>
            </a:r>
            <a:r>
              <a:rPr lang="cs-CZ" sz="2400" dirty="0">
                <a:effectLst/>
              </a:rPr>
              <a:t>říkaz UPDATE– Jednoduchá změna sloupce pro všechny řádky</a:t>
            </a:r>
          </a:p>
        </p:txBody>
      </p:sp>
      <p:pic>
        <p:nvPicPr>
          <p:cNvPr id="102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1363" y="3140968"/>
            <a:ext cx="2581275" cy="3133725"/>
          </a:xfrm>
          <a:prstGeom prst="rect">
            <a:avLst/>
          </a:prstGeom>
          <a:noFill/>
          <a:extLst>
            <a:ext uri="{909E8E84-426E-40DD-AFC4-6F175D3DCCD1}">
              <a14:hiddenFill xmlns:a14="http://schemas.microsoft.com/office/drawing/2010/main">
                <a:solidFill>
                  <a:srgbClr val="FFFFFF"/>
                </a:solidFill>
              </a14:hiddenFill>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120</a:t>
            </a:fld>
            <a:endParaRPr lang="cs-CZ"/>
          </a:p>
        </p:txBody>
      </p:sp>
    </p:spTree>
    <p:extLst>
      <p:ext uri="{BB962C8B-B14F-4D97-AF65-F5344CB8AC3E}">
        <p14:creationId xmlns:p14="http://schemas.microsoft.com/office/powerpoint/2010/main" val="2887711362"/>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82296" indent="0">
              <a:buNone/>
            </a:pPr>
            <a:r>
              <a:rPr lang="cs-CZ" sz="2400" dirty="0"/>
              <a:t>UPDATE </a:t>
            </a:r>
            <a:r>
              <a:rPr lang="cs-CZ" sz="2400" i="1" dirty="0" err="1"/>
              <a:t>duchody</a:t>
            </a:r>
            <a:r>
              <a:rPr lang="cs-CZ" sz="2400" i="1" dirty="0"/>
              <a:t> </a:t>
            </a:r>
            <a:r>
              <a:rPr lang="cs-CZ" sz="2400" dirty="0"/>
              <a:t>SET </a:t>
            </a:r>
            <a:r>
              <a:rPr lang="cs-CZ" sz="2400" i="1" dirty="0"/>
              <a:t>vyplatit </a:t>
            </a:r>
            <a:r>
              <a:rPr lang="cs-CZ" sz="2400" dirty="0"/>
              <a:t>= </a:t>
            </a:r>
            <a:r>
              <a:rPr lang="cs-CZ" sz="2400" i="1" dirty="0"/>
              <a:t>vyplatit </a:t>
            </a:r>
            <a:r>
              <a:rPr lang="cs-CZ" sz="2400" dirty="0"/>
              <a:t>+ 500 </a:t>
            </a:r>
          </a:p>
          <a:p>
            <a:pPr marL="82296" indent="0">
              <a:buNone/>
            </a:pPr>
            <a:r>
              <a:rPr lang="cs-CZ" sz="2400" dirty="0"/>
              <a:t>	WHERE </a:t>
            </a:r>
            <a:r>
              <a:rPr lang="cs-CZ" sz="2400" i="1" dirty="0"/>
              <a:t>vyplatit </a:t>
            </a:r>
            <a:r>
              <a:rPr lang="en-US" sz="2400" dirty="0"/>
              <a:t>&lt;</a:t>
            </a:r>
            <a:r>
              <a:rPr lang="cs-CZ" sz="2400" dirty="0"/>
              <a:t> 10000</a:t>
            </a:r>
          </a:p>
          <a:p>
            <a:r>
              <a:rPr lang="cs-CZ" sz="2400" dirty="0"/>
              <a:t>Příkaz zvýší důchod o 500 Kč všem důchodcům, kteří pobírali méně než 10000 Kč.</a:t>
            </a:r>
          </a:p>
          <a:p>
            <a:pPr marL="82296" indent="0">
              <a:buNone/>
            </a:pPr>
            <a:endParaRPr lang="cs-CZ" dirty="0"/>
          </a:p>
        </p:txBody>
      </p:sp>
      <p:sp>
        <p:nvSpPr>
          <p:cNvPr id="3" name="Nadpis 2"/>
          <p:cNvSpPr>
            <a:spLocks noGrp="1"/>
          </p:cNvSpPr>
          <p:nvPr>
            <p:ph type="title"/>
          </p:nvPr>
        </p:nvSpPr>
        <p:spPr/>
        <p:txBody>
          <a:bodyPr>
            <a:normAutofit/>
          </a:bodyPr>
          <a:lstStyle/>
          <a:p>
            <a:r>
              <a:rPr lang="cs-CZ" sz="2400" dirty="0"/>
              <a:t>SQL p</a:t>
            </a:r>
            <a:r>
              <a:rPr lang="cs-CZ" sz="2400" dirty="0">
                <a:effectLst/>
              </a:rPr>
              <a:t>říkaz UPDATE– </a:t>
            </a:r>
            <a:r>
              <a:rPr lang="cs-CZ" sz="2400" i="1" dirty="0">
                <a:effectLst/>
              </a:rPr>
              <a:t>Změna sloupce pro vybrané řádky</a:t>
            </a:r>
            <a:endParaRPr lang="cs-CZ" sz="2400" dirty="0">
              <a:effectLst/>
            </a:endParaRP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3140968"/>
            <a:ext cx="2571750" cy="311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121</a:t>
            </a:fld>
            <a:endParaRPr lang="cs-CZ"/>
          </a:p>
        </p:txBody>
      </p:sp>
    </p:spTree>
    <p:extLst>
      <p:ext uri="{BB962C8B-B14F-4D97-AF65-F5344CB8AC3E}">
        <p14:creationId xmlns:p14="http://schemas.microsoft.com/office/powerpoint/2010/main" val="2827088834"/>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82296" indent="0">
              <a:buNone/>
            </a:pPr>
            <a:r>
              <a:rPr lang="cs-CZ" sz="2400" dirty="0"/>
              <a:t>UPDATE mat SET cena = 1000 </a:t>
            </a:r>
          </a:p>
          <a:p>
            <a:pPr marL="82296" indent="0">
              <a:buNone/>
            </a:pPr>
            <a:r>
              <a:rPr lang="cs-CZ" sz="2400" dirty="0"/>
              <a:t>	WHERE </a:t>
            </a:r>
            <a:r>
              <a:rPr lang="cs-CZ" sz="2400" dirty="0" err="1"/>
              <a:t>čislo_mat</a:t>
            </a:r>
            <a:r>
              <a:rPr lang="cs-CZ" sz="2400" dirty="0"/>
              <a:t> = 58013 </a:t>
            </a:r>
          </a:p>
          <a:p>
            <a:r>
              <a:rPr lang="cs-CZ" sz="2400" dirty="0"/>
              <a:t>Příkaz nastaví cenu materiálu 58013 na 1000 Kč (</a:t>
            </a:r>
            <a:r>
              <a:rPr lang="cs-CZ" sz="2400" b="1" dirty="0"/>
              <a:t>jednu buňku tabulky</a:t>
            </a:r>
            <a:r>
              <a:rPr lang="cs-CZ" sz="2400" dirty="0"/>
              <a:t>).</a:t>
            </a:r>
          </a:p>
          <a:p>
            <a:pPr marL="82296" indent="0">
              <a:buNone/>
            </a:pPr>
            <a:endParaRPr lang="cs-CZ" dirty="0"/>
          </a:p>
        </p:txBody>
      </p:sp>
      <p:sp>
        <p:nvSpPr>
          <p:cNvPr id="3" name="Nadpis 2"/>
          <p:cNvSpPr>
            <a:spLocks noGrp="1"/>
          </p:cNvSpPr>
          <p:nvPr>
            <p:ph type="title"/>
          </p:nvPr>
        </p:nvSpPr>
        <p:spPr/>
        <p:txBody>
          <a:bodyPr>
            <a:normAutofit/>
          </a:bodyPr>
          <a:lstStyle/>
          <a:p>
            <a:r>
              <a:rPr lang="cs-CZ" sz="2400" dirty="0"/>
              <a:t>SQL příkaz UPDATE– Změna sloupce pro vybraný řádek</a:t>
            </a:r>
            <a:endParaRPr lang="cs-CZ" sz="2400" dirty="0">
              <a:effectLst/>
            </a:endParaRP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1363" y="3113112"/>
            <a:ext cx="2581275" cy="3124200"/>
          </a:xfrm>
          <a:prstGeom prst="rect">
            <a:avLst/>
          </a:prstGeom>
          <a:noFill/>
          <a:extLst>
            <a:ext uri="{909E8E84-426E-40DD-AFC4-6F175D3DCCD1}">
              <a14:hiddenFill xmlns:a14="http://schemas.microsoft.com/office/drawing/2010/main">
                <a:solidFill>
                  <a:srgbClr val="FFFFFF"/>
                </a:solidFill>
              </a14:hiddenFill>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122</a:t>
            </a:fld>
            <a:endParaRPr lang="cs-CZ"/>
          </a:p>
        </p:txBody>
      </p:sp>
    </p:spTree>
    <p:extLst>
      <p:ext uri="{BB962C8B-B14F-4D97-AF65-F5344CB8AC3E}">
        <p14:creationId xmlns:p14="http://schemas.microsoft.com/office/powerpoint/2010/main" val="205901816"/>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82296" indent="0">
              <a:buNone/>
            </a:pPr>
            <a:r>
              <a:rPr lang="cs-CZ" sz="1800" dirty="0"/>
              <a:t>UPDATE </a:t>
            </a:r>
            <a:r>
              <a:rPr lang="cs-CZ" sz="1800" i="1" dirty="0" err="1"/>
              <a:t>zam</a:t>
            </a:r>
            <a:endParaRPr lang="cs-CZ" sz="1800" dirty="0"/>
          </a:p>
          <a:p>
            <a:pPr marL="82296" indent="0">
              <a:buNone/>
            </a:pPr>
            <a:r>
              <a:rPr lang="cs-CZ" sz="1800" dirty="0"/>
              <a:t>    SET </a:t>
            </a:r>
            <a:r>
              <a:rPr lang="cs-CZ" sz="1800" i="1" dirty="0"/>
              <a:t>plat </a:t>
            </a:r>
            <a:r>
              <a:rPr lang="cs-CZ" sz="1800" dirty="0"/>
              <a:t>= </a:t>
            </a:r>
            <a:r>
              <a:rPr lang="cs-CZ" sz="1800" dirty="0">
                <a:latin typeface="Algerian" panose="04020705040A02060702" pitchFamily="82" charset="0"/>
              </a:rPr>
              <a:t>1.1</a:t>
            </a:r>
            <a:r>
              <a:rPr lang="cs-CZ" sz="1800" dirty="0"/>
              <a:t>*</a:t>
            </a:r>
            <a:r>
              <a:rPr lang="cs-CZ" sz="1800" i="1" dirty="0"/>
              <a:t>plat</a:t>
            </a:r>
            <a:endParaRPr lang="cs-CZ" sz="1800" dirty="0"/>
          </a:p>
          <a:p>
            <a:pPr marL="82296" indent="0">
              <a:buNone/>
            </a:pPr>
            <a:r>
              <a:rPr lang="cs-CZ" sz="1800" dirty="0"/>
              <a:t>    WHERE </a:t>
            </a:r>
            <a:r>
              <a:rPr lang="cs-CZ" sz="1800" i="1" dirty="0"/>
              <a:t>plat </a:t>
            </a:r>
            <a:r>
              <a:rPr lang="en-US" sz="1800" dirty="0"/>
              <a:t>&lt;</a:t>
            </a:r>
            <a:r>
              <a:rPr lang="cs-CZ" sz="1800" dirty="0"/>
              <a:t> 0.5 * (SELECT AVG(</a:t>
            </a:r>
            <a:r>
              <a:rPr lang="cs-CZ" sz="1800" i="1" dirty="0"/>
              <a:t>plat</a:t>
            </a:r>
            <a:r>
              <a:rPr lang="cs-CZ" sz="1800" dirty="0"/>
              <a:t>) FROM </a:t>
            </a:r>
            <a:r>
              <a:rPr lang="cs-CZ" sz="1800" i="1" dirty="0" err="1"/>
              <a:t>zam</a:t>
            </a:r>
            <a:r>
              <a:rPr lang="cs-CZ" sz="1800" dirty="0"/>
              <a:t>)</a:t>
            </a:r>
          </a:p>
          <a:p>
            <a:r>
              <a:rPr lang="cs-CZ" sz="1800" dirty="0"/>
              <a:t> Příkaz zvýší o 10% plat všem zaměstnancům, kteří mají nižší plat než je polovina průměru platu všech zaměstnanců.</a:t>
            </a:r>
          </a:p>
          <a:p>
            <a:pPr marL="82296" indent="0">
              <a:buNone/>
            </a:pPr>
            <a:endParaRPr lang="cs-CZ" dirty="0"/>
          </a:p>
        </p:txBody>
      </p:sp>
      <p:sp>
        <p:nvSpPr>
          <p:cNvPr id="3" name="Nadpis 2"/>
          <p:cNvSpPr>
            <a:spLocks noGrp="1"/>
          </p:cNvSpPr>
          <p:nvPr>
            <p:ph type="title"/>
          </p:nvPr>
        </p:nvSpPr>
        <p:spPr/>
        <p:txBody>
          <a:bodyPr>
            <a:normAutofit/>
          </a:bodyPr>
          <a:lstStyle/>
          <a:p>
            <a:r>
              <a:rPr lang="cs-CZ" sz="2400" dirty="0"/>
              <a:t>SQL příkaz UPDATE– </a:t>
            </a:r>
            <a:r>
              <a:rPr lang="cs-CZ" sz="2400" i="1" dirty="0">
                <a:effectLst/>
              </a:rPr>
              <a:t>Kombinace příkazu UPDATE a SELECT</a:t>
            </a:r>
            <a:endParaRPr lang="cs-CZ" sz="2400" dirty="0">
              <a:effectLst/>
            </a:endParaRP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1363" y="3140968"/>
            <a:ext cx="2581275" cy="3305175"/>
          </a:xfrm>
          <a:prstGeom prst="rect">
            <a:avLst/>
          </a:prstGeom>
          <a:noFill/>
          <a:extLst>
            <a:ext uri="{909E8E84-426E-40DD-AFC4-6F175D3DCCD1}">
              <a14:hiddenFill xmlns:a14="http://schemas.microsoft.com/office/drawing/2010/main">
                <a:solidFill>
                  <a:srgbClr val="FFFFFF"/>
                </a:solidFill>
              </a14:hiddenFill>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123</a:t>
            </a:fld>
            <a:endParaRPr lang="cs-CZ"/>
          </a:p>
        </p:txBody>
      </p:sp>
    </p:spTree>
    <p:extLst>
      <p:ext uri="{BB962C8B-B14F-4D97-AF65-F5344CB8AC3E}">
        <p14:creationId xmlns:p14="http://schemas.microsoft.com/office/powerpoint/2010/main" val="3476995604"/>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82296" indent="0">
              <a:buNone/>
            </a:pPr>
            <a:r>
              <a:rPr lang="cs-CZ" sz="1400" dirty="0"/>
              <a:t>UPDATE </a:t>
            </a:r>
            <a:r>
              <a:rPr lang="cs-CZ" sz="1400" dirty="0" err="1"/>
              <a:t>zam</a:t>
            </a:r>
            <a:r>
              <a:rPr lang="cs-CZ" sz="1400" dirty="0"/>
              <a:t> SET plat = plat + 1000</a:t>
            </a:r>
          </a:p>
          <a:p>
            <a:pPr marL="82296" indent="0">
              <a:buNone/>
            </a:pPr>
            <a:r>
              <a:rPr lang="cs-CZ" sz="1400" dirty="0"/>
              <a:t>     WHERE plat </a:t>
            </a:r>
            <a:r>
              <a:rPr lang="en-US" sz="1400" dirty="0"/>
              <a:t>&lt;</a:t>
            </a:r>
            <a:r>
              <a:rPr lang="cs-CZ" sz="1400" dirty="0"/>
              <a:t> 0.5* </a:t>
            </a:r>
          </a:p>
          <a:p>
            <a:pPr marL="402336" lvl="1" indent="0">
              <a:buNone/>
            </a:pPr>
            <a:r>
              <a:rPr lang="cs-CZ" sz="1400" dirty="0"/>
              <a:t>(SELECT plat FROM </a:t>
            </a:r>
            <a:r>
              <a:rPr lang="cs-CZ" sz="1400" dirty="0" err="1"/>
              <a:t>zam</a:t>
            </a:r>
            <a:r>
              <a:rPr lang="cs-CZ" sz="1400" dirty="0"/>
              <a:t> </a:t>
            </a:r>
            <a:r>
              <a:rPr lang="cs-CZ" sz="1400" dirty="0" err="1"/>
              <a:t>nadrizeny</a:t>
            </a:r>
            <a:r>
              <a:rPr lang="cs-CZ" sz="1400" dirty="0"/>
              <a:t>, </a:t>
            </a:r>
            <a:r>
              <a:rPr lang="cs-CZ" sz="1400" dirty="0" err="1"/>
              <a:t>odd</a:t>
            </a:r>
            <a:endParaRPr lang="cs-CZ" sz="1400" dirty="0"/>
          </a:p>
          <a:p>
            <a:pPr marL="402336" lvl="1" indent="0">
              <a:buNone/>
            </a:pPr>
            <a:r>
              <a:rPr lang="cs-CZ" sz="1400" dirty="0"/>
              <a:t>         WHERE (</a:t>
            </a:r>
            <a:r>
              <a:rPr lang="cs-CZ" sz="1400" dirty="0" err="1"/>
              <a:t>zam.oddcis</a:t>
            </a:r>
            <a:r>
              <a:rPr lang="cs-CZ" sz="1400" dirty="0"/>
              <a:t> = </a:t>
            </a:r>
            <a:r>
              <a:rPr lang="cs-CZ" sz="1400" dirty="0" err="1"/>
              <a:t>odd.oddcis</a:t>
            </a:r>
            <a:r>
              <a:rPr lang="cs-CZ" sz="1400" dirty="0"/>
              <a:t>) 	AND (</a:t>
            </a:r>
            <a:r>
              <a:rPr lang="cs-CZ" sz="1400" dirty="0" err="1"/>
              <a:t>odd.rc_sef</a:t>
            </a:r>
            <a:r>
              <a:rPr lang="cs-CZ" sz="1400" dirty="0"/>
              <a:t> = </a:t>
            </a:r>
            <a:r>
              <a:rPr lang="cs-CZ" sz="1400" dirty="0" err="1"/>
              <a:t>nadrizeny.rc</a:t>
            </a:r>
            <a:r>
              <a:rPr lang="cs-CZ" sz="1400" dirty="0"/>
              <a:t>)) </a:t>
            </a:r>
          </a:p>
          <a:p>
            <a:r>
              <a:rPr lang="cs-CZ" sz="1400" dirty="0"/>
              <a:t>Příkaz zvyšuje plat všem zaměstnancům, jejichž plat nedosahuje polovinu platu svého šéfa. V tomto okamžiku jsou ve hře dvě tabulky, zaměstnanci </a:t>
            </a:r>
            <a:r>
              <a:rPr lang="cs-CZ" sz="1400" i="1" dirty="0" err="1"/>
              <a:t>zam</a:t>
            </a:r>
            <a:r>
              <a:rPr lang="cs-CZ" sz="1400" dirty="0"/>
              <a:t> a oddělení </a:t>
            </a:r>
            <a:r>
              <a:rPr lang="cs-CZ" sz="1400" i="1" dirty="0"/>
              <a:t>odd</a:t>
            </a:r>
            <a:r>
              <a:rPr lang="cs-CZ" sz="1400" dirty="0"/>
              <a:t>. Tabulka </a:t>
            </a:r>
            <a:r>
              <a:rPr lang="cs-CZ" sz="1400" i="1" dirty="0" err="1"/>
              <a:t>zam</a:t>
            </a:r>
            <a:r>
              <a:rPr lang="cs-CZ" sz="1400" dirty="0"/>
              <a:t> se používá dvakrát, neboť jednou se jedná o plat zaměstnance, podruhé  plat šéfa. To se rozliší tak, že v příkazu SELECT se v klausuli FROM zavede pro tabulku </a:t>
            </a:r>
            <a:r>
              <a:rPr lang="cs-CZ" sz="1400" i="1" dirty="0" err="1"/>
              <a:t>zam</a:t>
            </a:r>
            <a:r>
              <a:rPr lang="cs-CZ" sz="1400" dirty="0"/>
              <a:t> tzv. </a:t>
            </a:r>
            <a:r>
              <a:rPr lang="cs-CZ" sz="1400" b="1" dirty="0"/>
              <a:t>alias </a:t>
            </a:r>
            <a:r>
              <a:rPr lang="cs-CZ" sz="1400" dirty="0" err="1"/>
              <a:t>nadrizeny</a:t>
            </a:r>
            <a:r>
              <a:rPr lang="cs-CZ" sz="1400" dirty="0"/>
              <a:t>. První část podmínky v příkazu SELECT vybírá pro zaměstnance řádku jeho oddělení a druhá část podmínky  propojuje oddělení s řádkou jeho šéfa v tabulce zaměstnanci.</a:t>
            </a:r>
          </a:p>
          <a:p>
            <a:pPr marL="82296" indent="0">
              <a:buNone/>
            </a:pPr>
            <a:endParaRPr lang="cs-CZ" dirty="0"/>
          </a:p>
        </p:txBody>
      </p:sp>
      <p:sp>
        <p:nvSpPr>
          <p:cNvPr id="3" name="Nadpis 2"/>
          <p:cNvSpPr>
            <a:spLocks noGrp="1"/>
          </p:cNvSpPr>
          <p:nvPr>
            <p:ph type="title"/>
          </p:nvPr>
        </p:nvSpPr>
        <p:spPr/>
        <p:txBody>
          <a:bodyPr>
            <a:normAutofit/>
          </a:bodyPr>
          <a:lstStyle/>
          <a:p>
            <a:r>
              <a:rPr lang="cs-CZ" sz="2400" dirty="0"/>
              <a:t>SQL příkaz UPDATE– </a:t>
            </a:r>
            <a:r>
              <a:rPr lang="cs-CZ" sz="2400" i="1" dirty="0">
                <a:effectLst/>
              </a:rPr>
              <a:t>Složitější kombinace UPDATE a SELECT</a:t>
            </a:r>
            <a:endParaRPr lang="cs-CZ" sz="2400" dirty="0">
              <a:effectLst/>
            </a:endParaRP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3920827"/>
            <a:ext cx="4419600" cy="2676525"/>
          </a:xfrm>
          <a:prstGeom prst="rect">
            <a:avLst/>
          </a:prstGeom>
          <a:noFill/>
          <a:extLst>
            <a:ext uri="{909E8E84-426E-40DD-AFC4-6F175D3DCCD1}">
              <a14:hiddenFill xmlns:a14="http://schemas.microsoft.com/office/drawing/2010/main">
                <a:solidFill>
                  <a:srgbClr val="FFFFFF"/>
                </a:solidFill>
              </a14:hiddenFill>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124</a:t>
            </a:fld>
            <a:endParaRPr lang="cs-CZ"/>
          </a:p>
        </p:txBody>
      </p:sp>
    </p:spTree>
    <p:extLst>
      <p:ext uri="{BB962C8B-B14F-4D97-AF65-F5344CB8AC3E}">
        <p14:creationId xmlns:p14="http://schemas.microsoft.com/office/powerpoint/2010/main" val="3246997543"/>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dirty="0"/>
              <a:t>Příkaz </a:t>
            </a:r>
            <a:r>
              <a:rPr lang="cs-CZ" b="1" dirty="0"/>
              <a:t>DELETE  </a:t>
            </a:r>
            <a:r>
              <a:rPr lang="cs-CZ" dirty="0"/>
              <a:t>umožňuje rušit řádky v tabulce.</a:t>
            </a:r>
          </a:p>
          <a:p>
            <a:pPr marL="82296" indent="0">
              <a:buNone/>
            </a:pPr>
            <a:endParaRPr lang="cs-CZ" dirty="0"/>
          </a:p>
          <a:p>
            <a:r>
              <a:rPr lang="cs-CZ" b="1" dirty="0"/>
              <a:t>Obecný tvar příkazu je:</a:t>
            </a:r>
          </a:p>
          <a:p>
            <a:pPr marL="82296" indent="0">
              <a:buNone/>
            </a:pPr>
            <a:r>
              <a:rPr lang="cs-CZ" dirty="0"/>
              <a:t> </a:t>
            </a:r>
          </a:p>
          <a:p>
            <a:pPr marL="82296" indent="0">
              <a:buNone/>
            </a:pPr>
            <a:r>
              <a:rPr lang="cs-CZ" dirty="0"/>
              <a:t>DELETE FROM </a:t>
            </a:r>
            <a:r>
              <a:rPr lang="cs-CZ" dirty="0" err="1"/>
              <a:t>tab</a:t>
            </a:r>
            <a:endParaRPr lang="cs-CZ" dirty="0"/>
          </a:p>
          <a:p>
            <a:pPr marL="82296" indent="0">
              <a:buNone/>
            </a:pPr>
            <a:r>
              <a:rPr lang="cs-CZ" dirty="0"/>
              <a:t>    [WHERE &lt;podmínka_řádku&gt;]</a:t>
            </a:r>
          </a:p>
        </p:txBody>
      </p:sp>
      <p:sp>
        <p:nvSpPr>
          <p:cNvPr id="3" name="Nadpis 2"/>
          <p:cNvSpPr>
            <a:spLocks noGrp="1"/>
          </p:cNvSpPr>
          <p:nvPr>
            <p:ph type="title"/>
          </p:nvPr>
        </p:nvSpPr>
        <p:spPr/>
        <p:txBody>
          <a:bodyPr>
            <a:normAutofit fontScale="90000"/>
          </a:bodyPr>
          <a:lstStyle/>
          <a:p>
            <a:r>
              <a:rPr lang="cs-CZ" dirty="0"/>
              <a:t>SQL p</a:t>
            </a:r>
            <a:r>
              <a:rPr lang="cs-CZ" dirty="0">
                <a:effectLst/>
              </a:rPr>
              <a:t>říkaz DELETE – obecný tvar</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125</a:t>
            </a:fld>
            <a:endParaRPr lang="cs-CZ"/>
          </a:p>
        </p:txBody>
      </p:sp>
    </p:spTree>
    <p:extLst>
      <p:ext uri="{BB962C8B-B14F-4D97-AF65-F5344CB8AC3E}">
        <p14:creationId xmlns:p14="http://schemas.microsoft.com/office/powerpoint/2010/main" val="2650294106"/>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b="1" dirty="0"/>
              <a:t>Výmaz všech řádků tabulky</a:t>
            </a:r>
            <a:endParaRPr lang="cs-CZ" dirty="0"/>
          </a:p>
          <a:p>
            <a:pPr marL="82296" indent="0">
              <a:buNone/>
            </a:pPr>
            <a:r>
              <a:rPr lang="cs-CZ" dirty="0"/>
              <a:t>DELETE FROM </a:t>
            </a:r>
            <a:r>
              <a:rPr lang="cs-CZ" i="1" dirty="0" err="1"/>
              <a:t>tab</a:t>
            </a:r>
            <a:endParaRPr lang="cs-CZ" dirty="0"/>
          </a:p>
          <a:p>
            <a:r>
              <a:rPr lang="cs-CZ" dirty="0"/>
              <a:t>Vymaže </a:t>
            </a:r>
            <a:r>
              <a:rPr lang="cs-CZ" b="1" dirty="0"/>
              <a:t>všechny řádky</a:t>
            </a:r>
            <a:r>
              <a:rPr lang="cs-CZ" dirty="0"/>
              <a:t> tabulky </a:t>
            </a:r>
            <a:r>
              <a:rPr lang="cs-CZ" i="1" dirty="0" err="1"/>
              <a:t>tab</a:t>
            </a:r>
            <a:r>
              <a:rPr lang="cs-CZ" dirty="0"/>
              <a:t>, tabulka zůstane zachována, ale bude prázdná.</a:t>
            </a:r>
          </a:p>
          <a:p>
            <a:pPr marL="82296" indent="0">
              <a:buNone/>
            </a:pPr>
            <a:r>
              <a:rPr lang="cs-CZ" dirty="0"/>
              <a:t> </a:t>
            </a:r>
          </a:p>
          <a:p>
            <a:r>
              <a:rPr lang="cs-CZ" b="1" dirty="0"/>
              <a:t>Výmaz řádků se zadanou vlastností</a:t>
            </a:r>
            <a:endParaRPr lang="cs-CZ" dirty="0"/>
          </a:p>
          <a:p>
            <a:pPr marL="82296" indent="0">
              <a:buNone/>
            </a:pPr>
            <a:r>
              <a:rPr lang="cs-CZ" dirty="0"/>
              <a:t>DELETE FROM </a:t>
            </a:r>
            <a:r>
              <a:rPr lang="cs-CZ" i="1" dirty="0"/>
              <a:t>mat</a:t>
            </a:r>
            <a:endParaRPr lang="cs-CZ" dirty="0"/>
          </a:p>
          <a:p>
            <a:pPr marL="82296" indent="0">
              <a:buNone/>
            </a:pPr>
            <a:r>
              <a:rPr lang="cs-CZ" dirty="0"/>
              <a:t>    WHERE </a:t>
            </a:r>
            <a:r>
              <a:rPr lang="cs-CZ" i="1" dirty="0"/>
              <a:t>cena </a:t>
            </a:r>
            <a:r>
              <a:rPr lang="cs-CZ" dirty="0"/>
              <a:t>IS NULL </a:t>
            </a:r>
          </a:p>
          <a:p>
            <a:r>
              <a:rPr lang="cs-CZ" dirty="0"/>
              <a:t>Vymaže všechny materiály s nezadanou cenou (</a:t>
            </a:r>
            <a:r>
              <a:rPr lang="cs-CZ" b="1" dirty="0"/>
              <a:t>vybrané řádky</a:t>
            </a:r>
            <a:r>
              <a:rPr lang="cs-CZ" dirty="0"/>
              <a:t>).</a:t>
            </a:r>
          </a:p>
          <a:p>
            <a:pPr marL="82296" indent="0">
              <a:buNone/>
            </a:pPr>
            <a:r>
              <a:rPr lang="cs-CZ" dirty="0"/>
              <a:t> </a:t>
            </a:r>
          </a:p>
          <a:p>
            <a:r>
              <a:rPr lang="cs-CZ" b="1" dirty="0"/>
              <a:t>Výmaz řádků se spojením tabulek</a:t>
            </a:r>
            <a:endParaRPr lang="cs-CZ" dirty="0"/>
          </a:p>
          <a:p>
            <a:pPr marL="82296" indent="0">
              <a:buNone/>
            </a:pPr>
            <a:r>
              <a:rPr lang="cs-CZ" dirty="0"/>
              <a:t>DELETE FROM prac</a:t>
            </a:r>
          </a:p>
          <a:p>
            <a:pPr marL="82296" indent="0">
              <a:buNone/>
            </a:pPr>
            <a:r>
              <a:rPr lang="cs-CZ" dirty="0"/>
              <a:t>     WHERE cisprac NOT IN (SELECT DISTINCT cisprac FROM operace)</a:t>
            </a:r>
          </a:p>
          <a:p>
            <a:r>
              <a:rPr lang="cs-CZ" dirty="0"/>
              <a:t>nebo </a:t>
            </a:r>
          </a:p>
          <a:p>
            <a:pPr marL="82296" indent="0">
              <a:buNone/>
            </a:pPr>
            <a:r>
              <a:rPr lang="cs-CZ" dirty="0"/>
              <a:t>DELETE FROM prac</a:t>
            </a:r>
          </a:p>
          <a:p>
            <a:pPr marL="82296" indent="0">
              <a:buNone/>
            </a:pPr>
            <a:r>
              <a:rPr lang="cs-CZ" dirty="0"/>
              <a:t>     WHERE NOT (cisprac = ANY (SELECT DISTINCT cisprac FROM operace))</a:t>
            </a:r>
          </a:p>
          <a:p>
            <a:r>
              <a:rPr lang="cs-CZ" dirty="0"/>
              <a:t>Vymaže řádky z tabulky pracovišť, které nejsou použita v postupech (</a:t>
            </a:r>
            <a:r>
              <a:rPr lang="cs-CZ" b="1" dirty="0"/>
              <a:t>vybrané řádky</a:t>
            </a:r>
            <a:r>
              <a:rPr lang="cs-CZ" dirty="0"/>
              <a:t>).</a:t>
            </a:r>
          </a:p>
        </p:txBody>
      </p:sp>
      <p:sp>
        <p:nvSpPr>
          <p:cNvPr id="3" name="Nadpis 2"/>
          <p:cNvSpPr>
            <a:spLocks noGrp="1"/>
          </p:cNvSpPr>
          <p:nvPr>
            <p:ph type="title"/>
          </p:nvPr>
        </p:nvSpPr>
        <p:spPr/>
        <p:txBody>
          <a:bodyPr>
            <a:normAutofit fontScale="90000"/>
          </a:bodyPr>
          <a:lstStyle/>
          <a:p>
            <a:r>
              <a:rPr lang="cs-CZ" dirty="0"/>
              <a:t>SQL p</a:t>
            </a:r>
            <a:r>
              <a:rPr lang="cs-CZ" dirty="0">
                <a:effectLst/>
              </a:rPr>
              <a:t>říkaz DELETE – příklady</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126</a:t>
            </a:fld>
            <a:endParaRPr lang="cs-CZ"/>
          </a:p>
        </p:txBody>
      </p:sp>
    </p:spTree>
    <p:extLst>
      <p:ext uri="{BB962C8B-B14F-4D97-AF65-F5344CB8AC3E}">
        <p14:creationId xmlns:p14="http://schemas.microsoft.com/office/powerpoint/2010/main" val="1686190393"/>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sz="1600" b="1" dirty="0"/>
              <a:t>Žádný technický systém není zcela bezpečný</a:t>
            </a:r>
            <a:r>
              <a:rPr lang="cs-CZ" sz="1600" dirty="0"/>
              <a:t>. Různými opatřeními můžeme </a:t>
            </a:r>
            <a:r>
              <a:rPr lang="cs-CZ" sz="1600" b="1" dirty="0"/>
              <a:t>bezpečnost zvýšit</a:t>
            </a:r>
            <a:r>
              <a:rPr lang="cs-CZ" sz="1600" dirty="0"/>
              <a:t>, </a:t>
            </a:r>
            <a:r>
              <a:rPr lang="cs-CZ" sz="1600" b="1" dirty="0"/>
              <a:t>snížit možnost poruchy nebo havárie.</a:t>
            </a:r>
            <a:endParaRPr lang="cs-CZ" sz="1600" dirty="0"/>
          </a:p>
          <a:p>
            <a:r>
              <a:rPr lang="cs-CZ" sz="1600" dirty="0"/>
              <a:t>V zásadě můžeme rozdělit možné zdroje poškození dat na:</a:t>
            </a:r>
          </a:p>
          <a:p>
            <a:pPr lvl="1"/>
            <a:r>
              <a:rPr lang="cs-CZ" sz="1600" b="1" dirty="0"/>
              <a:t>technické </a:t>
            </a:r>
            <a:r>
              <a:rPr lang="cs-CZ" sz="1600" dirty="0"/>
              <a:t>(výpadky proudu, poškození diskového media)</a:t>
            </a:r>
          </a:p>
          <a:p>
            <a:pPr lvl="1"/>
            <a:r>
              <a:rPr lang="cs-CZ" sz="1600" b="1" dirty="0"/>
              <a:t>programové </a:t>
            </a:r>
            <a:r>
              <a:rPr lang="cs-CZ" sz="1600" dirty="0"/>
              <a:t>(nedostatečná analýza nebo odladění programu)</a:t>
            </a:r>
          </a:p>
          <a:p>
            <a:pPr lvl="1"/>
            <a:r>
              <a:rPr lang="cs-CZ" sz="1600" b="1" dirty="0"/>
              <a:t>uživatelské </a:t>
            </a:r>
            <a:r>
              <a:rPr lang="cs-CZ" sz="1600" dirty="0"/>
              <a:t>(nedostatečná kvalifikace, nesvědomitost nebo zlá vůle)</a:t>
            </a:r>
          </a:p>
        </p:txBody>
      </p:sp>
      <p:sp>
        <p:nvSpPr>
          <p:cNvPr id="3" name="Nadpis 2"/>
          <p:cNvSpPr>
            <a:spLocks noGrp="1"/>
          </p:cNvSpPr>
          <p:nvPr>
            <p:ph type="title"/>
          </p:nvPr>
        </p:nvSpPr>
        <p:spPr/>
        <p:txBody>
          <a:bodyPr>
            <a:normAutofit fontScale="90000"/>
          </a:bodyPr>
          <a:lstStyle/>
          <a:p>
            <a:r>
              <a:rPr lang="cs-CZ" dirty="0">
                <a:effectLst/>
              </a:rPr>
              <a:t>Příčiny poškození databáze</a:t>
            </a:r>
            <a:endParaRPr lang="cs-CZ"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3284984"/>
            <a:ext cx="4302224" cy="2814372"/>
          </a:xfrm>
          <a:prstGeom prst="rect">
            <a:avLst/>
          </a:prstGeom>
          <a:noFill/>
          <a:extLst>
            <a:ext uri="{909E8E84-426E-40DD-AFC4-6F175D3DCCD1}">
              <a14:hiddenFill xmlns:a14="http://schemas.microsoft.com/office/drawing/2010/main">
                <a:solidFill>
                  <a:srgbClr val="FFFFFF"/>
                </a:solidFill>
              </a14:hiddenFill>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127</a:t>
            </a:fld>
            <a:endParaRPr lang="cs-CZ"/>
          </a:p>
        </p:txBody>
      </p:sp>
    </p:spTree>
    <p:extLst>
      <p:ext uri="{BB962C8B-B14F-4D97-AF65-F5344CB8AC3E}">
        <p14:creationId xmlns:p14="http://schemas.microsoft.com/office/powerpoint/2010/main" val="4094837648"/>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b="1" dirty="0"/>
              <a:t>Spolehlivost </a:t>
            </a:r>
            <a:r>
              <a:rPr lang="cs-CZ" dirty="0"/>
              <a:t>paměťových medií je dnes velmi </a:t>
            </a:r>
            <a:r>
              <a:rPr lang="cs-CZ" b="1" dirty="0"/>
              <a:t>vysoká</a:t>
            </a:r>
            <a:r>
              <a:rPr lang="cs-CZ" dirty="0"/>
              <a:t>. Přesto každý z nás zná situaci (vlastní zkušenost nebo někdo známý), kdy dojde k trvalé poruše disků a data jsou bez náhrady zničena. Jak se tomu dá předejít?  </a:t>
            </a:r>
          </a:p>
          <a:p>
            <a:r>
              <a:rPr lang="cs-CZ" dirty="0"/>
              <a:t>Nejjednodušší metodou je časté </a:t>
            </a:r>
            <a:r>
              <a:rPr lang="cs-CZ" b="1" dirty="0"/>
              <a:t>zálohování </a:t>
            </a:r>
            <a:r>
              <a:rPr lang="cs-CZ" dirty="0"/>
              <a:t>paměťových medií. V některých případech to zcela postačí, v nejhorším případě přijdeme o práci od </a:t>
            </a:r>
            <a:r>
              <a:rPr lang="cs-CZ" b="1" dirty="0"/>
              <a:t>poslední zálohy</a:t>
            </a:r>
            <a:r>
              <a:rPr lang="cs-CZ" dirty="0"/>
              <a:t>. Ale jistě si dovedeme představit situace, kdy periodické zálohování nestačí. Jedná se např. o bankovní systémy, systémy řízení dopravy, automatické sklady a systémy péče o pacienta. V tomto případě je třeba, aby i v případě zničení paměťového media, informační, resp. řídící, systém pokračoval ve své činnosti bez přerušení. Takové systémy provádění zálohování v reálném čase. V principu existují dvě metody:</a:t>
            </a:r>
          </a:p>
          <a:p>
            <a:pPr lvl="0"/>
            <a:r>
              <a:rPr lang="cs-CZ" b="1" dirty="0"/>
              <a:t>zrcadlení </a:t>
            </a:r>
            <a:r>
              <a:rPr lang="cs-CZ" dirty="0"/>
              <a:t>dat, kdy operační systém zajišťuje paralelní zápis dat na dvě nebo více paralelních medií a je okamžitě schopen pokračovat i při výpadku jednoho media, případně v reálném čase vytvořit další kopii datové základny</a:t>
            </a:r>
          </a:p>
          <a:p>
            <a:pPr lvl="0"/>
            <a:r>
              <a:rPr lang="cs-CZ" b="1" dirty="0"/>
              <a:t>přírůstková</a:t>
            </a:r>
            <a:r>
              <a:rPr lang="cs-CZ" dirty="0"/>
              <a:t>, kdy se kromě pravidelného zálohování datové základny vytváří seznam všech změn v souborech na jiném mediu a v případě výpadku se buď ze zálohy a změn automaticky vytvoří nový aktuální systém (to trvá určitý čas) nebo se určitý čas pracuje současně se zálohou a změnami (což může zpomalit zpracování)</a:t>
            </a:r>
          </a:p>
        </p:txBody>
      </p:sp>
      <p:sp>
        <p:nvSpPr>
          <p:cNvPr id="3" name="Nadpis 2"/>
          <p:cNvSpPr>
            <a:spLocks noGrp="1"/>
          </p:cNvSpPr>
          <p:nvPr>
            <p:ph type="title"/>
          </p:nvPr>
        </p:nvSpPr>
        <p:spPr/>
        <p:txBody>
          <a:bodyPr>
            <a:normAutofit fontScale="90000"/>
          </a:bodyPr>
          <a:lstStyle/>
          <a:p>
            <a:r>
              <a:rPr lang="cs-CZ" dirty="0">
                <a:effectLst/>
              </a:rPr>
              <a:t>Technická porucha -</a:t>
            </a:r>
            <a:r>
              <a:rPr lang="cs-CZ" i="1" dirty="0">
                <a:effectLst/>
              </a:rPr>
              <a:t>Zničení media</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128</a:t>
            </a:fld>
            <a:endParaRPr lang="cs-CZ"/>
          </a:p>
        </p:txBody>
      </p:sp>
    </p:spTree>
    <p:extLst>
      <p:ext uri="{BB962C8B-B14F-4D97-AF65-F5344CB8AC3E}">
        <p14:creationId xmlns:p14="http://schemas.microsoft.com/office/powerpoint/2010/main" val="2486042322"/>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dirty="0"/>
              <a:t>Výpadek napětí a násilné vypnutí počítače může způsobit, že </a:t>
            </a:r>
            <a:r>
              <a:rPr lang="cs-CZ" b="1" dirty="0"/>
              <a:t>změna </a:t>
            </a:r>
            <a:r>
              <a:rPr lang="cs-CZ" dirty="0"/>
              <a:t>dat není provedena </a:t>
            </a:r>
            <a:r>
              <a:rPr lang="cs-CZ" b="1" dirty="0"/>
              <a:t>důsledně </a:t>
            </a:r>
            <a:r>
              <a:rPr lang="cs-CZ" dirty="0"/>
              <a:t>na všech místech. Změna buď musí proběhnout důsledně ve všech souvislostech, nebo nesmí proběhnout vůbec.</a:t>
            </a:r>
          </a:p>
          <a:p>
            <a:r>
              <a:rPr lang="cs-CZ" i="1" dirty="0"/>
              <a:t>Příklad: převody peněz mezi účty</a:t>
            </a:r>
            <a:r>
              <a:rPr lang="cs-CZ" dirty="0"/>
              <a:t>.</a:t>
            </a:r>
          </a:p>
          <a:p>
            <a:pPr lvl="1"/>
            <a:r>
              <a:rPr lang="cs-CZ" dirty="0"/>
              <a:t>Existuje požadavek na převod mezi účty. Správný výsledek je, že jeden účet je snížen o určitou částku, druhý zvýšen a požadavek na změnu je označen jako vyřízený. Takové změny se řeší pomocí tzv. transakčního zpracování, které je předmětem dalšího článku.</a:t>
            </a:r>
          </a:p>
          <a:p>
            <a:r>
              <a:rPr lang="cs-CZ" i="1" dirty="0"/>
              <a:t>Příklad: valorizace mezd</a:t>
            </a:r>
            <a:endParaRPr lang="cs-CZ" dirty="0"/>
          </a:p>
          <a:p>
            <a:pPr lvl="1"/>
            <a:r>
              <a:rPr lang="cs-CZ" dirty="0"/>
              <a:t>Existuje požadavek na valorizaci mezd o dané procento pro všechny zaměstnance v podniku. Pokud by aktualizace neproběhla pro všechny pracovníky a došlo k přerušení programu, pak by mohlo dojít ke dvěma situacím:</a:t>
            </a:r>
          </a:p>
          <a:p>
            <a:pPr lvl="1"/>
            <a:r>
              <a:rPr lang="cs-CZ" dirty="0"/>
              <a:t>někdo by nedostal přidáno</a:t>
            </a:r>
          </a:p>
          <a:p>
            <a:pPr lvl="1"/>
            <a:r>
              <a:rPr lang="cs-CZ" dirty="0"/>
              <a:t>pokud by operátor po opětném zapnutí počítačem znovu spustil valorizační program, někdo by dostal přidáno dvakrát.</a:t>
            </a:r>
          </a:p>
          <a:p>
            <a:r>
              <a:rPr lang="cs-CZ" dirty="0"/>
              <a:t> Také taková úloha je řešitelná transakčním zpracováním, ale to je náročné na množství zapamatovaných změněných dat. Úlohu lze programovat také tak, že se vytvoří kopie dat, tam (ne)proběhne valorizace. Pokud vše dopadne dobře, valorizovaná kopie se zpětně zkopíruje do původních dat. </a:t>
            </a:r>
          </a:p>
          <a:p>
            <a:r>
              <a:rPr lang="cs-CZ" dirty="0"/>
              <a:t>Obecně lze říci, že klasické zpracování souborů je odolnější vůči výpadku napětí než databázové zpracování v reálném čase, neboť se postupně tvoří různé verze souborů a přerušené zpracování lze spustit z definovaného bodu.</a:t>
            </a:r>
          </a:p>
        </p:txBody>
      </p:sp>
      <p:sp>
        <p:nvSpPr>
          <p:cNvPr id="3" name="Nadpis 2"/>
          <p:cNvSpPr>
            <a:spLocks noGrp="1"/>
          </p:cNvSpPr>
          <p:nvPr>
            <p:ph type="title"/>
          </p:nvPr>
        </p:nvSpPr>
        <p:spPr/>
        <p:txBody>
          <a:bodyPr>
            <a:normAutofit fontScale="90000"/>
          </a:bodyPr>
          <a:lstStyle/>
          <a:p>
            <a:r>
              <a:rPr lang="cs-CZ" dirty="0">
                <a:effectLst/>
              </a:rPr>
              <a:t>Technická porucha -V</a:t>
            </a:r>
            <a:r>
              <a:rPr lang="cs-CZ" i="1" dirty="0">
                <a:effectLst/>
              </a:rPr>
              <a:t>ýpadek napětí</a:t>
            </a:r>
            <a:endParaRPr lang="cs-CZ" dirty="0">
              <a:effectLst/>
            </a:endParaRP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129</a:t>
            </a:fld>
            <a:endParaRPr lang="cs-CZ"/>
          </a:p>
        </p:txBody>
      </p:sp>
    </p:spTree>
    <p:extLst>
      <p:ext uri="{BB962C8B-B14F-4D97-AF65-F5344CB8AC3E}">
        <p14:creationId xmlns:p14="http://schemas.microsoft.com/office/powerpoint/2010/main" val="35924264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	 Hierarchické    -   stromové </a:t>
            </a:r>
          </a:p>
          <a:p>
            <a:r>
              <a:rPr lang="cs-CZ" dirty="0"/>
              <a:t>	 Síťové</a:t>
            </a:r>
          </a:p>
          <a:p>
            <a:r>
              <a:rPr lang="cs-CZ" dirty="0"/>
              <a:t>	 Relační</a:t>
            </a:r>
          </a:p>
          <a:p>
            <a:r>
              <a:rPr lang="cs-CZ" dirty="0"/>
              <a:t>	 Specializované - post relační</a:t>
            </a:r>
          </a:p>
          <a:p>
            <a:r>
              <a:rPr lang="cs-CZ" dirty="0"/>
              <a:t>	 Objektové</a:t>
            </a:r>
          </a:p>
          <a:p>
            <a:pPr marL="82296" indent="0">
              <a:buNone/>
            </a:pPr>
            <a:endParaRPr lang="cs-CZ" dirty="0"/>
          </a:p>
        </p:txBody>
      </p:sp>
      <p:sp>
        <p:nvSpPr>
          <p:cNvPr id="3" name="Nadpis 2"/>
          <p:cNvSpPr>
            <a:spLocks noGrp="1"/>
          </p:cNvSpPr>
          <p:nvPr>
            <p:ph type="title"/>
          </p:nvPr>
        </p:nvSpPr>
        <p:spPr/>
        <p:txBody>
          <a:bodyPr/>
          <a:lstStyle/>
          <a:p>
            <a:r>
              <a:rPr lang="cs-CZ" dirty="0"/>
              <a:t>Databázové modely</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4409234"/>
            <a:ext cx="4495800"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13</a:t>
            </a:fld>
            <a:endParaRPr lang="cs-CZ"/>
          </a:p>
        </p:txBody>
      </p:sp>
    </p:spTree>
    <p:extLst>
      <p:ext uri="{BB962C8B-B14F-4D97-AF65-F5344CB8AC3E}">
        <p14:creationId xmlns:p14="http://schemas.microsoft.com/office/powerpoint/2010/main" val="954133330"/>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dirty="0"/>
              <a:t>Platí věta o úplné indukci v informatice. </a:t>
            </a:r>
          </a:p>
          <a:p>
            <a:pPr lvl="1"/>
            <a:r>
              <a:rPr lang="cs-CZ" i="1" dirty="0"/>
              <a:t>Každý dostatečně velký informační systém obsahuje chybu.</a:t>
            </a:r>
            <a:r>
              <a:rPr lang="cs-CZ" dirty="0"/>
              <a:t> </a:t>
            </a:r>
          </a:p>
          <a:p>
            <a:pPr lvl="1"/>
            <a:r>
              <a:rPr lang="cs-CZ" dirty="0"/>
              <a:t>Matematicky je tato věta nedokazatelná (dokonce nesmyslná), ale statisticky lze pravdivost tvrzení ověřit na konkrétních programových produktech.</a:t>
            </a:r>
          </a:p>
          <a:p>
            <a:r>
              <a:rPr lang="cs-CZ" dirty="0"/>
              <a:t>Opatření, jak pravděpodobnost chyby snížit lze rozdělit na:</a:t>
            </a:r>
          </a:p>
          <a:p>
            <a:pPr lvl="1"/>
            <a:r>
              <a:rPr lang="cs-CZ" b="1" dirty="0"/>
              <a:t>konstruktivní</a:t>
            </a:r>
            <a:r>
              <a:rPr lang="cs-CZ" dirty="0"/>
              <a:t> opatření (užití moderních softwarových nástrojů pro analýzu, návrh a implementaci programových produktů, použití metodik a směrnic při vývoji software, vyloučení nebezpečných a nepřehledných programových konstrukcí)</a:t>
            </a:r>
          </a:p>
          <a:p>
            <a:pPr lvl="1"/>
            <a:r>
              <a:rPr lang="cs-CZ" dirty="0"/>
              <a:t>metody </a:t>
            </a:r>
            <a:r>
              <a:rPr lang="cs-CZ" b="1" dirty="0"/>
              <a:t>ověřování</a:t>
            </a:r>
            <a:r>
              <a:rPr lang="cs-CZ" dirty="0"/>
              <a:t> spolehlivosti (matematické, metody bílé a černé schránky)</a:t>
            </a:r>
          </a:p>
          <a:p>
            <a:pPr lvl="1"/>
            <a:r>
              <a:rPr lang="cs-CZ" dirty="0"/>
              <a:t>častým zdrojem chyb jsou dodatečné požadavky na změnu funkčnosti. Bohužel tyto změny ze strany uživatele jsou velmi časté, neboť obvykle až při užívání programů si uživatel uvědomí, co vlastně všechno chce nebo může chtít.</a:t>
            </a:r>
          </a:p>
        </p:txBody>
      </p:sp>
      <p:sp>
        <p:nvSpPr>
          <p:cNvPr id="3" name="Nadpis 2"/>
          <p:cNvSpPr>
            <a:spLocks noGrp="1"/>
          </p:cNvSpPr>
          <p:nvPr>
            <p:ph type="title"/>
          </p:nvPr>
        </p:nvSpPr>
        <p:spPr/>
        <p:txBody>
          <a:bodyPr>
            <a:normAutofit/>
          </a:bodyPr>
          <a:lstStyle/>
          <a:p>
            <a:r>
              <a:rPr lang="cs-CZ" dirty="0">
                <a:effectLst/>
              </a:rPr>
              <a:t> </a:t>
            </a:r>
            <a:r>
              <a:rPr lang="cs-CZ" i="1" dirty="0">
                <a:effectLst/>
              </a:rPr>
              <a:t> </a:t>
            </a:r>
            <a:r>
              <a:rPr lang="cs-CZ" dirty="0">
                <a:effectLst/>
              </a:rPr>
              <a:t>Programová chyba</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130</a:t>
            </a:fld>
            <a:endParaRPr lang="cs-CZ"/>
          </a:p>
        </p:txBody>
      </p:sp>
    </p:spTree>
    <p:extLst>
      <p:ext uri="{BB962C8B-B14F-4D97-AF65-F5344CB8AC3E}">
        <p14:creationId xmlns:p14="http://schemas.microsoft.com/office/powerpoint/2010/main" val="2713263756"/>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7500" lnSpcReduction="20000"/>
          </a:bodyPr>
          <a:lstStyle/>
          <a:p>
            <a:pPr marL="82296" indent="0">
              <a:buNone/>
            </a:pPr>
            <a:endParaRPr lang="cs-CZ" dirty="0"/>
          </a:p>
          <a:p>
            <a:r>
              <a:rPr lang="cs-CZ" dirty="0"/>
              <a:t>Obvyklou chybou je </a:t>
            </a:r>
            <a:r>
              <a:rPr lang="cs-CZ" b="1" dirty="0"/>
              <a:t>nedostatečná kvalifikace</a:t>
            </a:r>
            <a:r>
              <a:rPr lang="cs-CZ" dirty="0"/>
              <a:t>. Zejména moderní programové produkty vycházejí z intuitivního ovládání. Žádný informační systém nemůže zabránit, aby uživatel omylem nepoškodil určitá data. Jedinou ochranou je systém přístupových práv. Ten např. znemožňuje, aby personalista omylem upravil časy v technologických postupech nebo postupář snížil plat ředitele.</a:t>
            </a:r>
          </a:p>
          <a:p>
            <a:r>
              <a:rPr lang="cs-CZ" dirty="0"/>
              <a:t>Nepozornost a nesvědomitost při obsluze informačního systému lze omezit vhodnou </a:t>
            </a:r>
            <a:r>
              <a:rPr lang="cs-CZ" b="1" dirty="0"/>
              <a:t>personální politikou, školením, pozitivní nebo penalizační motivací</a:t>
            </a:r>
            <a:r>
              <a:rPr lang="cs-CZ" dirty="0"/>
              <a:t>.</a:t>
            </a:r>
          </a:p>
          <a:p>
            <a:pPr marL="82296" indent="0">
              <a:buNone/>
            </a:pPr>
            <a:endParaRPr lang="cs-CZ" dirty="0"/>
          </a:p>
          <a:p>
            <a:endParaRPr lang="cs-CZ" dirty="0"/>
          </a:p>
        </p:txBody>
      </p:sp>
      <p:sp>
        <p:nvSpPr>
          <p:cNvPr id="3" name="Nadpis 2"/>
          <p:cNvSpPr>
            <a:spLocks noGrp="1"/>
          </p:cNvSpPr>
          <p:nvPr>
            <p:ph type="title"/>
          </p:nvPr>
        </p:nvSpPr>
        <p:spPr/>
        <p:txBody>
          <a:bodyPr>
            <a:normAutofit fontScale="90000"/>
          </a:bodyPr>
          <a:lstStyle/>
          <a:p>
            <a:r>
              <a:rPr lang="cs-CZ" dirty="0"/>
              <a:t>Uživatelská chyba - </a:t>
            </a:r>
            <a:r>
              <a:rPr lang="cs-CZ" i="1" dirty="0"/>
              <a:t>Náhodné poškození dat</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131</a:t>
            </a:fld>
            <a:endParaRPr lang="cs-CZ"/>
          </a:p>
        </p:txBody>
      </p:sp>
    </p:spTree>
    <p:extLst>
      <p:ext uri="{BB962C8B-B14F-4D97-AF65-F5344CB8AC3E}">
        <p14:creationId xmlns:p14="http://schemas.microsoft.com/office/powerpoint/2010/main" val="2508244979"/>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dirty="0"/>
              <a:t>Zlou vůli lze výrazně omezit rovněž systémem přístupových práv, výběrem a prověřením osob, omezením přístupu nekompetentním osobám a dalšími programovými a technickými prostředky. </a:t>
            </a:r>
          </a:p>
          <a:p>
            <a:r>
              <a:rPr lang="cs-CZ" dirty="0"/>
              <a:t>Důležité je rovněž pravidelná aktualizace operačního systému, antivirových programů a vhodné nastavení </a:t>
            </a:r>
            <a:r>
              <a:rPr lang="cs-CZ" dirty="0" err="1"/>
              <a:t>firewalů</a:t>
            </a:r>
            <a:r>
              <a:rPr lang="cs-CZ" dirty="0"/>
              <a:t>. </a:t>
            </a:r>
          </a:p>
          <a:p>
            <a:endParaRPr lang="cs-CZ" dirty="0"/>
          </a:p>
        </p:txBody>
      </p:sp>
      <p:sp>
        <p:nvSpPr>
          <p:cNvPr id="3" name="Nadpis 2"/>
          <p:cNvSpPr>
            <a:spLocks noGrp="1"/>
          </p:cNvSpPr>
          <p:nvPr>
            <p:ph type="title"/>
          </p:nvPr>
        </p:nvSpPr>
        <p:spPr/>
        <p:txBody>
          <a:bodyPr>
            <a:normAutofit fontScale="90000"/>
          </a:bodyPr>
          <a:lstStyle/>
          <a:p>
            <a:r>
              <a:rPr lang="cs-CZ" dirty="0"/>
              <a:t>Uživatelská chyba - </a:t>
            </a:r>
            <a:r>
              <a:rPr lang="cs-CZ" i="1" dirty="0"/>
              <a:t>Záměrné poškození dat</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132</a:t>
            </a:fld>
            <a:endParaRPr lang="cs-CZ"/>
          </a:p>
        </p:txBody>
      </p:sp>
    </p:spTree>
    <p:extLst>
      <p:ext uri="{BB962C8B-B14F-4D97-AF65-F5344CB8AC3E}">
        <p14:creationId xmlns:p14="http://schemas.microsoft.com/office/powerpoint/2010/main" val="2157520596"/>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sz="1500" dirty="0"/>
              <a:t>Základní myšlenkou </a:t>
            </a:r>
            <a:r>
              <a:rPr lang="cs-CZ" sz="1500" b="1" dirty="0"/>
              <a:t>transakčního </a:t>
            </a:r>
            <a:r>
              <a:rPr lang="cs-CZ" sz="1500" dirty="0"/>
              <a:t>zpracování je rozdělit úlohu na </a:t>
            </a:r>
            <a:r>
              <a:rPr lang="cs-CZ" sz="1500" b="1" dirty="0"/>
              <a:t>malé úseky</a:t>
            </a:r>
            <a:r>
              <a:rPr lang="cs-CZ" sz="1500" dirty="0"/>
              <a:t>, které by měly buď proběhnout </a:t>
            </a:r>
            <a:r>
              <a:rPr lang="cs-CZ" sz="1500" b="1" dirty="0"/>
              <a:t>celé</a:t>
            </a:r>
            <a:r>
              <a:rPr lang="cs-CZ" sz="1500" dirty="0"/>
              <a:t>, nebo by měla být data ve stavu, jako by zpracování úseku vůbec </a:t>
            </a:r>
            <a:r>
              <a:rPr lang="cs-CZ" sz="1500" b="1" dirty="0"/>
              <a:t>nebylo zahájeno</a:t>
            </a:r>
            <a:r>
              <a:rPr lang="cs-CZ" sz="1500" dirty="0"/>
              <a:t>.</a:t>
            </a:r>
          </a:p>
          <a:p>
            <a:r>
              <a:rPr lang="cs-CZ" sz="1500" dirty="0"/>
              <a:t>Prakticky to probíhá tak, že při práci s daty se automaticky v dočasných souborech </a:t>
            </a:r>
            <a:r>
              <a:rPr lang="cs-CZ" sz="1500" b="1" dirty="0"/>
              <a:t>zapamatovává původní obsah </a:t>
            </a:r>
            <a:r>
              <a:rPr lang="cs-CZ" sz="1500" dirty="0"/>
              <a:t>měněných záznamů. Pokud vše proběhne dobře, původní obsah se v dočasných souborech smaže. Pokud dojde k přerušení programu, je po restartu </a:t>
            </a:r>
            <a:r>
              <a:rPr lang="cs-CZ" sz="1500" b="1" dirty="0"/>
              <a:t>automaticky </a:t>
            </a:r>
            <a:r>
              <a:rPr lang="cs-CZ" sz="1500" dirty="0"/>
              <a:t>z těchto změn </a:t>
            </a:r>
            <a:r>
              <a:rPr lang="cs-CZ" sz="1500" b="1" dirty="0"/>
              <a:t>obnoven </a:t>
            </a:r>
            <a:r>
              <a:rPr lang="cs-CZ" sz="1500" dirty="0"/>
              <a:t>stav </a:t>
            </a:r>
            <a:r>
              <a:rPr lang="cs-CZ" sz="1500" b="1" dirty="0"/>
              <a:t>před zahájením</a:t>
            </a:r>
            <a:r>
              <a:rPr lang="cs-CZ" sz="1500" dirty="0"/>
              <a:t> zpracování úseku.</a:t>
            </a:r>
          </a:p>
          <a:p>
            <a:r>
              <a:rPr lang="cs-CZ" sz="1500" dirty="0"/>
              <a:t>V databázích je obvyklé označit zahájení transakce označit vhodným příkazem (např. </a:t>
            </a:r>
            <a:r>
              <a:rPr lang="cs-CZ" sz="1500" b="1" dirty="0"/>
              <a:t>BEGIN TRANSACTION</a:t>
            </a:r>
            <a:r>
              <a:rPr lang="cs-CZ" sz="1500" dirty="0"/>
              <a:t>). Dokončení transakce se oznámí databázovému systému jiným příkazem (téměř standardně </a:t>
            </a:r>
            <a:r>
              <a:rPr lang="cs-CZ" sz="1500" b="1" dirty="0"/>
              <a:t>COMMIT</a:t>
            </a:r>
            <a:r>
              <a:rPr lang="cs-CZ" sz="1500" dirty="0"/>
              <a:t>). Navíc dostává programátor do rukou nástroj, jak transakci programově přerušit a vrátit data do původního stavu (</a:t>
            </a:r>
            <a:r>
              <a:rPr lang="cs-CZ" sz="1500" b="1" dirty="0"/>
              <a:t>ROLLBACK</a:t>
            </a:r>
            <a:r>
              <a:rPr lang="cs-CZ" sz="1500" dirty="0"/>
              <a:t>).</a:t>
            </a:r>
          </a:p>
        </p:txBody>
      </p:sp>
      <p:sp>
        <p:nvSpPr>
          <p:cNvPr id="3" name="Nadpis 2"/>
          <p:cNvSpPr>
            <a:spLocks noGrp="1"/>
          </p:cNvSpPr>
          <p:nvPr>
            <p:ph type="title"/>
          </p:nvPr>
        </p:nvSpPr>
        <p:spPr/>
        <p:txBody>
          <a:bodyPr>
            <a:normAutofit fontScale="90000"/>
          </a:bodyPr>
          <a:lstStyle/>
          <a:p>
            <a:r>
              <a:rPr lang="cs-CZ" dirty="0">
                <a:effectLst/>
              </a:rPr>
              <a:t>Transakční zpracování - princip</a:t>
            </a:r>
            <a:endParaRPr lang="cs-CZ"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4221088"/>
            <a:ext cx="3331068" cy="2232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133</a:t>
            </a:fld>
            <a:endParaRPr lang="cs-CZ"/>
          </a:p>
        </p:txBody>
      </p:sp>
    </p:spTree>
    <p:extLst>
      <p:ext uri="{BB962C8B-B14F-4D97-AF65-F5344CB8AC3E}">
        <p14:creationId xmlns:p14="http://schemas.microsoft.com/office/powerpoint/2010/main" val="2289360810"/>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2556792" y="1486634"/>
            <a:ext cx="7498080" cy="4800600"/>
          </a:xfrm>
        </p:spPr>
        <p:txBody>
          <a:bodyPr>
            <a:normAutofit fontScale="85000" lnSpcReduction="20000"/>
          </a:bodyPr>
          <a:lstStyle/>
          <a:p>
            <a:pPr marL="82296" indent="0">
              <a:buNone/>
            </a:pPr>
            <a:r>
              <a:rPr lang="cs-CZ" sz="1600" dirty="0"/>
              <a:t>  </a:t>
            </a:r>
          </a:p>
          <a:p>
            <a:endParaRPr lang="cs-CZ" sz="1600" dirty="0"/>
          </a:p>
          <a:p>
            <a:endParaRPr lang="cs-CZ" sz="1600" dirty="0"/>
          </a:p>
          <a:p>
            <a:endParaRPr lang="cs-CZ" sz="1600" dirty="0"/>
          </a:p>
          <a:p>
            <a:endParaRPr lang="cs-CZ" sz="1600" dirty="0"/>
          </a:p>
          <a:p>
            <a:endParaRPr lang="cs-CZ" sz="1600" dirty="0"/>
          </a:p>
          <a:p>
            <a:endParaRPr lang="cs-CZ" sz="1600" dirty="0"/>
          </a:p>
          <a:p>
            <a:endParaRPr lang="cs-CZ" sz="1600" dirty="0"/>
          </a:p>
          <a:p>
            <a:pPr marL="82296" indent="0">
              <a:buNone/>
            </a:pPr>
            <a:r>
              <a:rPr lang="cs-CZ" sz="1600" dirty="0"/>
              <a:t> </a:t>
            </a:r>
          </a:p>
          <a:p>
            <a:pPr marL="82296" indent="0">
              <a:buNone/>
            </a:pPr>
            <a:endParaRPr lang="cs-CZ" sz="1600" dirty="0"/>
          </a:p>
          <a:p>
            <a:pPr marL="82296" indent="0">
              <a:buNone/>
            </a:pPr>
            <a:r>
              <a:rPr lang="cs-CZ" sz="1600" dirty="0"/>
              <a:t>A   ... aktivní (jde o stav od počátku provádění transakce)</a:t>
            </a:r>
          </a:p>
          <a:p>
            <a:pPr marL="82296" indent="0">
              <a:buNone/>
            </a:pPr>
            <a:r>
              <a:rPr lang="cs-CZ" sz="1600" dirty="0"/>
              <a:t>PC ... částečně potvrzený (jde o stav po provedení poslední operace transakce)</a:t>
            </a:r>
          </a:p>
          <a:p>
            <a:pPr marL="82296" indent="0">
              <a:buNone/>
            </a:pPr>
            <a:r>
              <a:rPr lang="cs-CZ" sz="1600" dirty="0"/>
              <a:t>F   ... chybný (objeví-li se, že v normálním průběhu transakce nelze pokračovat)</a:t>
            </a:r>
          </a:p>
          <a:p>
            <a:pPr marL="82296" indent="0">
              <a:buNone/>
            </a:pPr>
            <a:r>
              <a:rPr lang="cs-CZ" sz="1600" dirty="0"/>
              <a:t>AB ... zrušený (po provedení ROLLBACK, databáze je ve stavu před transakcí)</a:t>
            </a:r>
          </a:p>
          <a:p>
            <a:pPr marL="82296" indent="0">
              <a:buNone/>
            </a:pPr>
            <a:r>
              <a:rPr lang="cs-CZ" sz="1600" dirty="0"/>
              <a:t>C   ... potvrzený (po úspěšném zakončení, tj. po provedení operace COMMIT)</a:t>
            </a:r>
          </a:p>
          <a:p>
            <a:pPr marL="82296" indent="0">
              <a:buNone/>
            </a:pPr>
            <a:r>
              <a:rPr lang="cs-CZ" sz="1600" dirty="0"/>
              <a:t> </a:t>
            </a:r>
          </a:p>
          <a:p>
            <a:r>
              <a:rPr lang="cs-CZ" sz="1600" dirty="0"/>
              <a:t>Složitější úlohy jsou řešeny tzv. </a:t>
            </a:r>
            <a:r>
              <a:rPr lang="cs-CZ" sz="1600" b="1" dirty="0"/>
              <a:t>dvoufázovým protokolem</a:t>
            </a:r>
            <a:r>
              <a:rPr lang="cs-CZ" sz="1600" dirty="0"/>
              <a:t>. </a:t>
            </a:r>
          </a:p>
          <a:p>
            <a:r>
              <a:rPr lang="cs-CZ" sz="1600" dirty="0"/>
              <a:t>Př. Představme si převod peněz z jedné banky do druhé. Každá má svůj informační systém a svůj počítač. Je třeba zabezpečit, aby převod skutečně proběhl na obou počítačích. Řešení této úlohy přesahuje rozsah tohoto kursu.</a:t>
            </a:r>
          </a:p>
        </p:txBody>
      </p:sp>
      <p:sp>
        <p:nvSpPr>
          <p:cNvPr id="3" name="Nadpis 2"/>
          <p:cNvSpPr>
            <a:spLocks noGrp="1"/>
          </p:cNvSpPr>
          <p:nvPr>
            <p:ph type="title"/>
          </p:nvPr>
        </p:nvSpPr>
        <p:spPr/>
        <p:txBody>
          <a:bodyPr>
            <a:normAutofit fontScale="90000"/>
          </a:bodyPr>
          <a:lstStyle/>
          <a:p>
            <a:r>
              <a:rPr lang="cs-CZ" dirty="0">
                <a:effectLst/>
              </a:rPr>
              <a:t>Transakční zpracování – stavy transakce</a:t>
            </a:r>
            <a:endParaRPr lang="cs-CZ"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5113" y="1508373"/>
            <a:ext cx="3533775" cy="235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134</a:t>
            </a:fld>
            <a:endParaRPr lang="cs-CZ"/>
          </a:p>
        </p:txBody>
      </p:sp>
    </p:spTree>
    <p:extLst>
      <p:ext uri="{BB962C8B-B14F-4D97-AF65-F5344CB8AC3E}">
        <p14:creationId xmlns:p14="http://schemas.microsoft.com/office/powerpoint/2010/main" val="1953768417"/>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pPr marL="82296" indent="0">
              <a:buNone/>
            </a:pPr>
            <a:endParaRPr lang="cs-CZ" dirty="0"/>
          </a:p>
          <a:p>
            <a:r>
              <a:rPr lang="cs-CZ" dirty="0"/>
              <a:t>Představme si následující situaci. Ve skladu pracují dva skladníci, každý má svůj terminál. Na skladě je 10 šroubů. Prvý skladník vydá 5 šroubů, druhý skladník 3 šrouby. Oba svůj výdej zapíší řádně do počítače.</a:t>
            </a:r>
          </a:p>
          <a:p>
            <a:pPr lvl="1"/>
            <a:r>
              <a:rPr lang="cs-CZ" dirty="0"/>
              <a:t>Kolik šroubů je na skladu?</a:t>
            </a:r>
          </a:p>
          <a:p>
            <a:pPr lvl="1"/>
            <a:r>
              <a:rPr lang="cs-CZ" dirty="0"/>
              <a:t>Kolik šroubů je evidováno v databázi? </a:t>
            </a:r>
          </a:p>
          <a:p>
            <a:r>
              <a:rPr lang="cs-CZ" dirty="0"/>
              <a:t>Zatímco odpověď na první otázku je jednoduchá - 2 šrouby, odpověď na druhou otázku je poněkud složitější.</a:t>
            </a:r>
          </a:p>
          <a:p>
            <a:pPr marL="82296" indent="0">
              <a:buNone/>
            </a:pPr>
            <a:r>
              <a:rPr lang="cs-CZ" dirty="0"/>
              <a:t> </a:t>
            </a:r>
          </a:p>
        </p:txBody>
      </p:sp>
      <p:sp>
        <p:nvSpPr>
          <p:cNvPr id="3" name="Nadpis 2"/>
          <p:cNvSpPr>
            <a:spLocks noGrp="1"/>
          </p:cNvSpPr>
          <p:nvPr>
            <p:ph type="title"/>
          </p:nvPr>
        </p:nvSpPr>
        <p:spPr/>
        <p:txBody>
          <a:bodyPr>
            <a:normAutofit fontScale="90000"/>
          </a:bodyPr>
          <a:lstStyle/>
          <a:p>
            <a:r>
              <a:rPr lang="cs-CZ" dirty="0"/>
              <a:t>Víceuživatelský přístup – příklad</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135</a:t>
            </a:fld>
            <a:endParaRPr lang="cs-CZ"/>
          </a:p>
        </p:txBody>
      </p:sp>
    </p:spTree>
    <p:extLst>
      <p:ext uri="{BB962C8B-B14F-4D97-AF65-F5344CB8AC3E}">
        <p14:creationId xmlns:p14="http://schemas.microsoft.com/office/powerpoint/2010/main" val="3973387475"/>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dirty="0"/>
              <a:t>A) předpokládejme, že 1. skladník vydal 5 šroubů, výdej řádně zapsal, zůstatek je 5 šroubů, pak 2. skladník vydá 3 šrouby, v evidenci počítače jsou 2 šrouby (správně).</a:t>
            </a:r>
          </a:p>
          <a:p>
            <a:pPr marL="82296" indent="0">
              <a:buNone/>
            </a:pPr>
            <a:r>
              <a:rPr lang="cs-CZ" dirty="0"/>
              <a:t> </a:t>
            </a:r>
          </a:p>
        </p:txBody>
      </p:sp>
      <p:sp>
        <p:nvSpPr>
          <p:cNvPr id="3" name="Nadpis 2"/>
          <p:cNvSpPr>
            <a:spLocks noGrp="1"/>
          </p:cNvSpPr>
          <p:nvPr>
            <p:ph type="title"/>
          </p:nvPr>
        </p:nvSpPr>
        <p:spPr/>
        <p:txBody>
          <a:bodyPr>
            <a:normAutofit fontScale="90000"/>
          </a:bodyPr>
          <a:lstStyle/>
          <a:p>
            <a:r>
              <a:rPr lang="cs-CZ" dirty="0"/>
              <a:t>Víceuživatelský přístup – varianta A</a:t>
            </a: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2238" y="3495253"/>
            <a:ext cx="3819525" cy="288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136</a:t>
            </a:fld>
            <a:endParaRPr lang="cs-CZ"/>
          </a:p>
        </p:txBody>
      </p:sp>
    </p:spTree>
    <p:extLst>
      <p:ext uri="{BB962C8B-B14F-4D97-AF65-F5344CB8AC3E}">
        <p14:creationId xmlns:p14="http://schemas.microsoft.com/office/powerpoint/2010/main" val="843577953"/>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82296" indent="0">
              <a:buNone/>
            </a:pPr>
            <a:r>
              <a:rPr lang="cs-CZ" dirty="0"/>
              <a:t> B) předpokládejme, že 2. skladník vydal 3 šrouby, výdej řádně zapsal, zůstatek je 7 šroubů, pak 1. skladník vydá 5 šroubů, v evidenci počítače jsou 2 šrouby (správně).</a:t>
            </a:r>
          </a:p>
          <a:p>
            <a:r>
              <a:rPr lang="cs-CZ" dirty="0"/>
              <a:t> </a:t>
            </a:r>
          </a:p>
          <a:p>
            <a:r>
              <a:rPr lang="cs-CZ" dirty="0"/>
              <a:t> </a:t>
            </a:r>
          </a:p>
          <a:p>
            <a:r>
              <a:rPr lang="cs-CZ" dirty="0"/>
              <a:t> </a:t>
            </a:r>
          </a:p>
        </p:txBody>
      </p:sp>
      <p:sp>
        <p:nvSpPr>
          <p:cNvPr id="3" name="Nadpis 2"/>
          <p:cNvSpPr>
            <a:spLocks noGrp="1"/>
          </p:cNvSpPr>
          <p:nvPr>
            <p:ph type="title"/>
          </p:nvPr>
        </p:nvSpPr>
        <p:spPr/>
        <p:txBody>
          <a:bodyPr>
            <a:normAutofit fontScale="90000"/>
          </a:bodyPr>
          <a:lstStyle/>
          <a:p>
            <a:r>
              <a:rPr lang="cs-CZ" dirty="0"/>
              <a:t>Víceuživatelský přístup – varianta B</a:t>
            </a: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2238" y="3423245"/>
            <a:ext cx="3819525" cy="288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137</a:t>
            </a:fld>
            <a:endParaRPr lang="cs-CZ"/>
          </a:p>
        </p:txBody>
      </p:sp>
    </p:spTree>
    <p:extLst>
      <p:ext uri="{BB962C8B-B14F-4D97-AF65-F5344CB8AC3E}">
        <p14:creationId xmlns:p14="http://schemas.microsoft.com/office/powerpoint/2010/main" val="3139692833"/>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82296" indent="0">
              <a:buNone/>
            </a:pPr>
            <a:r>
              <a:rPr lang="cs-CZ" sz="2400" dirty="0"/>
              <a:t> C) předpokládejme, že 1. skladník se podíval do databáze, zjistil, že na skladu je 10 šroubů, druhý udělal totéž, pak první skladník odepsal 5 šroubů, v databázi je 5 šroubů, ale na obrazovce 2. skladníka je stále ještě 10 šroubů, on odepíše 3, a zapíše do databáze 7 šroubů (chybně).</a:t>
            </a:r>
          </a:p>
        </p:txBody>
      </p:sp>
      <p:sp>
        <p:nvSpPr>
          <p:cNvPr id="3" name="Nadpis 2"/>
          <p:cNvSpPr>
            <a:spLocks noGrp="1"/>
          </p:cNvSpPr>
          <p:nvPr>
            <p:ph type="title"/>
          </p:nvPr>
        </p:nvSpPr>
        <p:spPr/>
        <p:txBody>
          <a:bodyPr>
            <a:normAutofit fontScale="90000"/>
          </a:bodyPr>
          <a:lstStyle/>
          <a:p>
            <a:r>
              <a:rPr lang="cs-CZ" dirty="0"/>
              <a:t>Víceuživatelský přístup – varianta C</a:t>
            </a: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00325" y="3495253"/>
            <a:ext cx="3943350" cy="288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138</a:t>
            </a:fld>
            <a:endParaRPr lang="cs-CZ"/>
          </a:p>
        </p:txBody>
      </p:sp>
    </p:spTree>
    <p:extLst>
      <p:ext uri="{BB962C8B-B14F-4D97-AF65-F5344CB8AC3E}">
        <p14:creationId xmlns:p14="http://schemas.microsoft.com/office/powerpoint/2010/main" val="156334514"/>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pPr marL="82296" indent="0">
              <a:buNone/>
            </a:pPr>
            <a:r>
              <a:rPr lang="cs-CZ" dirty="0"/>
              <a:t> </a:t>
            </a:r>
          </a:p>
          <a:p>
            <a:r>
              <a:rPr lang="cs-CZ" dirty="0"/>
              <a:t>D) předpokládejme, že 1. skladník se podíval do databáze, zjistil, že na skladu je 10 šroubů, druhý udělal totéž, pak druhý skladník odepsal 3 šrouby, v databázi je 7 šroubů, ale na obrazovce 2. skladníka je stále ještě 10 šroubů, on odepíše 5, a zapíše do databáze 5 šroubů (chybně ).</a:t>
            </a:r>
          </a:p>
          <a:p>
            <a:pPr marL="82296" indent="0">
              <a:buNone/>
            </a:pPr>
            <a:endParaRPr lang="cs-CZ" dirty="0"/>
          </a:p>
          <a:p>
            <a:endParaRPr lang="cs-CZ" b="1" dirty="0"/>
          </a:p>
          <a:p>
            <a:endParaRPr lang="cs-CZ" b="1" dirty="0"/>
          </a:p>
          <a:p>
            <a:endParaRPr lang="cs-CZ" b="1" dirty="0"/>
          </a:p>
          <a:p>
            <a:endParaRPr lang="cs-CZ" b="1" dirty="0"/>
          </a:p>
          <a:p>
            <a:endParaRPr lang="cs-CZ" b="1" dirty="0"/>
          </a:p>
          <a:p>
            <a:endParaRPr lang="cs-CZ" dirty="0"/>
          </a:p>
          <a:p>
            <a:endParaRPr lang="cs-CZ" dirty="0"/>
          </a:p>
          <a:p>
            <a:endParaRPr lang="cs-CZ" dirty="0"/>
          </a:p>
          <a:p>
            <a:endParaRPr lang="cs-CZ" dirty="0"/>
          </a:p>
          <a:p>
            <a:pPr marL="82296" indent="0">
              <a:buNone/>
            </a:pPr>
            <a:r>
              <a:rPr lang="cs-CZ" dirty="0"/>
              <a:t> </a:t>
            </a:r>
          </a:p>
          <a:p>
            <a:r>
              <a:rPr lang="cs-CZ" dirty="0"/>
              <a:t>Jedná se o programátorskou chybu. Jaké je řešení? </a:t>
            </a:r>
          </a:p>
        </p:txBody>
      </p:sp>
      <p:sp>
        <p:nvSpPr>
          <p:cNvPr id="3" name="Nadpis 2"/>
          <p:cNvSpPr>
            <a:spLocks noGrp="1"/>
          </p:cNvSpPr>
          <p:nvPr>
            <p:ph type="title"/>
          </p:nvPr>
        </p:nvSpPr>
        <p:spPr/>
        <p:txBody>
          <a:bodyPr>
            <a:normAutofit fontScale="90000"/>
          </a:bodyPr>
          <a:lstStyle/>
          <a:p>
            <a:r>
              <a:rPr lang="cs-CZ" dirty="0"/>
              <a:t>Víceuživatelský přístup – varianta D</a:t>
            </a:r>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00325" y="2487141"/>
            <a:ext cx="3943350" cy="288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139</a:t>
            </a:fld>
            <a:endParaRPr lang="cs-CZ"/>
          </a:p>
        </p:txBody>
      </p:sp>
    </p:spTree>
    <p:extLst>
      <p:ext uri="{BB962C8B-B14F-4D97-AF65-F5344CB8AC3E}">
        <p14:creationId xmlns:p14="http://schemas.microsoft.com/office/powerpoint/2010/main" val="22769781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pPr lvl="0"/>
            <a:r>
              <a:rPr lang="cs-CZ" dirty="0"/>
              <a:t>data jsou uložena pouze </a:t>
            </a:r>
            <a:r>
              <a:rPr lang="cs-CZ" b="1" dirty="0"/>
              <a:t>jednou </a:t>
            </a:r>
            <a:r>
              <a:rPr lang="cs-CZ" dirty="0"/>
              <a:t>(s výhradou),</a:t>
            </a:r>
          </a:p>
          <a:p>
            <a:pPr lvl="0"/>
            <a:r>
              <a:rPr lang="cs-CZ" dirty="0"/>
              <a:t>vysoký stupeň </a:t>
            </a:r>
            <a:r>
              <a:rPr lang="cs-CZ" b="1" dirty="0"/>
              <a:t>provozního zabezpečení,</a:t>
            </a:r>
            <a:endParaRPr lang="cs-CZ" dirty="0"/>
          </a:p>
          <a:p>
            <a:pPr lvl="0"/>
            <a:r>
              <a:rPr lang="cs-CZ" dirty="0"/>
              <a:t>pružné a rychlé řešení uživatelských </a:t>
            </a:r>
            <a:r>
              <a:rPr lang="cs-CZ" b="1" dirty="0"/>
              <a:t>změn,</a:t>
            </a:r>
            <a:endParaRPr lang="cs-CZ" dirty="0"/>
          </a:p>
          <a:p>
            <a:pPr lvl="0"/>
            <a:r>
              <a:rPr lang="cs-CZ" dirty="0"/>
              <a:t>snížení </a:t>
            </a:r>
            <a:r>
              <a:rPr lang="cs-CZ" b="1" dirty="0"/>
              <a:t>náročnosti udržování </a:t>
            </a:r>
            <a:r>
              <a:rPr lang="cs-CZ" dirty="0"/>
              <a:t>datové základny, </a:t>
            </a:r>
          </a:p>
          <a:p>
            <a:pPr lvl="0"/>
            <a:r>
              <a:rPr lang="cs-CZ" dirty="0"/>
              <a:t>možnost </a:t>
            </a:r>
            <a:r>
              <a:rPr lang="cs-CZ" b="1" dirty="0"/>
              <a:t>automatického generování </a:t>
            </a:r>
            <a:r>
              <a:rPr lang="cs-CZ" dirty="0"/>
              <a:t>programových kódů využitím vzájemných vazeb.(např. objednávky - dodávky do skladu),</a:t>
            </a:r>
          </a:p>
          <a:p>
            <a:pPr lvl="0"/>
            <a:r>
              <a:rPr lang="cs-CZ" dirty="0"/>
              <a:t>sémantické a formátové </a:t>
            </a:r>
            <a:r>
              <a:rPr lang="cs-CZ" b="1" dirty="0"/>
              <a:t>sjednocení obsahu </a:t>
            </a:r>
            <a:r>
              <a:rPr lang="cs-CZ" dirty="0"/>
              <a:t>datové základny,</a:t>
            </a:r>
          </a:p>
          <a:p>
            <a:pPr lvl="0"/>
            <a:r>
              <a:rPr lang="cs-CZ" dirty="0"/>
              <a:t>celkové </a:t>
            </a:r>
            <a:r>
              <a:rPr lang="cs-CZ" b="1" dirty="0"/>
              <a:t>snížení počtu</a:t>
            </a:r>
            <a:r>
              <a:rPr lang="cs-CZ" dirty="0"/>
              <a:t> aplikačních programů,</a:t>
            </a:r>
          </a:p>
          <a:p>
            <a:pPr lvl="0"/>
            <a:r>
              <a:rPr lang="cs-CZ" dirty="0"/>
              <a:t>přenos </a:t>
            </a:r>
            <a:r>
              <a:rPr lang="cs-CZ" b="1" dirty="0"/>
              <a:t>nároků z aplikačního </a:t>
            </a:r>
            <a:r>
              <a:rPr lang="cs-CZ" dirty="0"/>
              <a:t>programování na </a:t>
            </a:r>
            <a:r>
              <a:rPr lang="cs-CZ" b="1" dirty="0"/>
              <a:t>technické a standardní</a:t>
            </a:r>
            <a:r>
              <a:rPr lang="cs-CZ" dirty="0"/>
              <a:t> programové vybavení,</a:t>
            </a:r>
          </a:p>
          <a:p>
            <a:pPr lvl="0"/>
            <a:r>
              <a:rPr lang="cs-CZ" b="1" dirty="0"/>
              <a:t>úspora práce a času</a:t>
            </a:r>
            <a:r>
              <a:rPr lang="cs-CZ" dirty="0"/>
              <a:t> centralizovanou správou a údržbou datového fondu.</a:t>
            </a:r>
          </a:p>
        </p:txBody>
      </p:sp>
      <p:sp>
        <p:nvSpPr>
          <p:cNvPr id="3" name="Nadpis 2"/>
          <p:cNvSpPr>
            <a:spLocks noGrp="1"/>
          </p:cNvSpPr>
          <p:nvPr>
            <p:ph type="title"/>
          </p:nvPr>
        </p:nvSpPr>
        <p:spPr/>
        <p:txBody>
          <a:bodyPr>
            <a:normAutofit fontScale="90000"/>
          </a:bodyPr>
          <a:lstStyle/>
          <a:p>
            <a:r>
              <a:rPr lang="cs-CZ" dirty="0"/>
              <a:t>Hlavní výhody databázové technologie</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14</a:t>
            </a:fld>
            <a:endParaRPr lang="cs-CZ"/>
          </a:p>
        </p:txBody>
      </p:sp>
    </p:spTree>
    <p:extLst>
      <p:ext uri="{BB962C8B-B14F-4D97-AF65-F5344CB8AC3E}">
        <p14:creationId xmlns:p14="http://schemas.microsoft.com/office/powerpoint/2010/main" val="476464708"/>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dirty="0"/>
              <a:t>Většinou lze zajistit, aby si při víceuživatelském přístupu uživatelé </a:t>
            </a:r>
            <a:r>
              <a:rPr lang="cs-CZ" b="1" dirty="0"/>
              <a:t>rozdělili kompetence </a:t>
            </a:r>
            <a:r>
              <a:rPr lang="cs-CZ" dirty="0"/>
              <a:t>(jeden skladník vydává šrouby a druhý hřebíky). Toto řešení však sníží možnost kolizí, ale nemůže je zcela vyloučit (nemožnost rozdělení, chyba uživatele).</a:t>
            </a:r>
          </a:p>
          <a:p>
            <a:pPr marL="82296" indent="0">
              <a:buNone/>
            </a:pPr>
            <a:endParaRPr lang="cs-CZ" dirty="0"/>
          </a:p>
        </p:txBody>
      </p:sp>
      <p:sp>
        <p:nvSpPr>
          <p:cNvPr id="3" name="Nadpis 2"/>
          <p:cNvSpPr>
            <a:spLocks noGrp="1"/>
          </p:cNvSpPr>
          <p:nvPr>
            <p:ph type="title"/>
          </p:nvPr>
        </p:nvSpPr>
        <p:spPr/>
        <p:txBody>
          <a:bodyPr>
            <a:normAutofit fontScale="90000"/>
          </a:bodyPr>
          <a:lstStyle/>
          <a:p>
            <a:r>
              <a:rPr lang="cs-CZ" dirty="0"/>
              <a:t>Víceuživatelský přístup – Organizační opatření</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140</a:t>
            </a:fld>
            <a:endParaRPr lang="cs-CZ"/>
          </a:p>
        </p:txBody>
      </p:sp>
    </p:spTree>
    <p:extLst>
      <p:ext uri="{BB962C8B-B14F-4D97-AF65-F5344CB8AC3E}">
        <p14:creationId xmlns:p14="http://schemas.microsoft.com/office/powerpoint/2010/main" val="2277468986"/>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62500" lnSpcReduction="20000"/>
          </a:bodyPr>
          <a:lstStyle/>
          <a:p>
            <a:r>
              <a:rPr lang="cs-CZ" dirty="0"/>
              <a:t>V okamžiku, kdy je proveden dotaz a očekává se změna dat, tak se všechny záznamy, které vstupují do dotazu, </a:t>
            </a:r>
            <a:r>
              <a:rPr lang="cs-CZ" b="1" dirty="0"/>
              <a:t>zamknou</a:t>
            </a:r>
            <a:r>
              <a:rPr lang="cs-CZ" dirty="0"/>
              <a:t>. Další pokusy jiných uživatelů pracovat nad stejnými záznamy se buď </a:t>
            </a:r>
            <a:r>
              <a:rPr lang="cs-CZ" b="1" dirty="0"/>
              <a:t>odmítnou </a:t>
            </a:r>
            <a:r>
              <a:rPr lang="cs-CZ" dirty="0"/>
              <a:t>a těmto uživatelům se </a:t>
            </a:r>
            <a:r>
              <a:rPr lang="cs-CZ" b="1" dirty="0"/>
              <a:t>zobrazí zpráva</a:t>
            </a:r>
            <a:r>
              <a:rPr lang="cs-CZ" dirty="0"/>
              <a:t>, že data jsou uzamčená, nebo další uživatelé musí </a:t>
            </a:r>
            <a:r>
              <a:rPr lang="cs-CZ" b="1" dirty="0"/>
              <a:t>čekat na odemčení</a:t>
            </a:r>
            <a:r>
              <a:rPr lang="cs-CZ" dirty="0"/>
              <a:t> bez zprávy. Až je </a:t>
            </a:r>
            <a:r>
              <a:rPr lang="cs-CZ" b="1" dirty="0"/>
              <a:t>dokončeno zpracování</a:t>
            </a:r>
            <a:r>
              <a:rPr lang="cs-CZ" dirty="0"/>
              <a:t> pro uživatele, který data požadoval jako první, jsou příslušné datové záznamy </a:t>
            </a:r>
            <a:r>
              <a:rPr lang="cs-CZ" b="1" dirty="0"/>
              <a:t>odemčeny</a:t>
            </a:r>
            <a:r>
              <a:rPr lang="cs-CZ" dirty="0"/>
              <a:t>.</a:t>
            </a:r>
          </a:p>
          <a:p>
            <a:r>
              <a:rPr lang="cs-CZ" dirty="0"/>
              <a:t>Zamykání záznamů může mít dva nepříjemné důsledky:</a:t>
            </a:r>
          </a:p>
          <a:p>
            <a:pPr lvl="1"/>
            <a:r>
              <a:rPr lang="cs-CZ" dirty="0"/>
              <a:t>Uživatel si data zamkne, odejde od terminálu a tím zablokuje práci ostatních. </a:t>
            </a:r>
          </a:p>
          <a:p>
            <a:pPr lvl="1"/>
            <a:r>
              <a:rPr lang="cs-CZ" dirty="0"/>
              <a:t>V horším případě uživatel </a:t>
            </a:r>
            <a:r>
              <a:rPr lang="cs-CZ" b="1" dirty="0"/>
              <a:t>X</a:t>
            </a:r>
            <a:r>
              <a:rPr lang="cs-CZ" dirty="0"/>
              <a:t> uzamkne část dat A později se pokusí o uzamčení části dat B. Uživatel  </a:t>
            </a:r>
            <a:r>
              <a:rPr lang="cs-CZ" b="1" dirty="0"/>
              <a:t>Y</a:t>
            </a:r>
            <a:r>
              <a:rPr lang="cs-CZ" dirty="0"/>
              <a:t> nejdříve zamkne část dat B a později se pokusí zamknout část dat A. Ta je již uzamčena uživatelem </a:t>
            </a:r>
            <a:r>
              <a:rPr lang="cs-CZ" b="1" dirty="0"/>
              <a:t>X</a:t>
            </a:r>
            <a:r>
              <a:rPr lang="cs-CZ" dirty="0"/>
              <a:t>. Došlo tzv. </a:t>
            </a:r>
            <a:r>
              <a:rPr lang="cs-CZ" b="1" dirty="0"/>
              <a:t>zablokování </a:t>
            </a:r>
            <a:r>
              <a:rPr lang="cs-CZ" dirty="0"/>
              <a:t>(</a:t>
            </a:r>
            <a:r>
              <a:rPr lang="cs-CZ" b="1" dirty="0"/>
              <a:t>deadlock</a:t>
            </a:r>
            <a:r>
              <a:rPr lang="cs-CZ" dirty="0"/>
              <a:t>, deadly embrace). Moderní databáze umí tento problém řešit.  </a:t>
            </a:r>
          </a:p>
          <a:p>
            <a:r>
              <a:rPr lang="cs-CZ" dirty="0"/>
              <a:t>Obecně by se mělo provádět uzamčení jen na nezbytně dlouhou dobu. Ideální je pouze na provádění změny počítačem. V případě rezervace letenek např. po dobu, kdy zákazník hovoří s prodejcem.</a:t>
            </a:r>
          </a:p>
        </p:txBody>
      </p:sp>
      <p:sp>
        <p:nvSpPr>
          <p:cNvPr id="3" name="Nadpis 2"/>
          <p:cNvSpPr>
            <a:spLocks noGrp="1"/>
          </p:cNvSpPr>
          <p:nvPr>
            <p:ph type="title"/>
          </p:nvPr>
        </p:nvSpPr>
        <p:spPr/>
        <p:txBody>
          <a:bodyPr>
            <a:normAutofit fontScale="90000"/>
          </a:bodyPr>
          <a:lstStyle/>
          <a:p>
            <a:r>
              <a:rPr lang="cs-CZ" dirty="0"/>
              <a:t>Víceuživatelský přístup – Zamykání záznamů</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141</a:t>
            </a:fld>
            <a:endParaRPr lang="cs-CZ"/>
          </a:p>
        </p:txBody>
      </p:sp>
    </p:spTree>
    <p:extLst>
      <p:ext uri="{BB962C8B-B14F-4D97-AF65-F5344CB8AC3E}">
        <p14:creationId xmlns:p14="http://schemas.microsoft.com/office/powerpoint/2010/main" val="2483708465"/>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dirty="0"/>
              <a:t>V tomto případě se záznamy nezamykají. Každý záznam je interně označen tzv. časovým razítkem (může to být i čítač, kolikrát byl daný záznam změněn). V okamžiku, kdy se má zapisovat do databáze, program se pokusí </a:t>
            </a:r>
            <a:r>
              <a:rPr lang="cs-CZ" b="1" dirty="0"/>
              <a:t>celou databázi</a:t>
            </a:r>
            <a:r>
              <a:rPr lang="cs-CZ" dirty="0"/>
              <a:t> zamknout. </a:t>
            </a:r>
          </a:p>
          <a:p>
            <a:r>
              <a:rPr lang="cs-CZ" dirty="0"/>
              <a:t>Pokud se to nepodaří, </a:t>
            </a:r>
            <a:r>
              <a:rPr lang="cs-CZ" b="1" dirty="0"/>
              <a:t>čeká </a:t>
            </a:r>
            <a:r>
              <a:rPr lang="cs-CZ" dirty="0"/>
              <a:t>(uzamčení trvá jen po dobu zápisu dat, typicky zlomky sekundy - není v něm zahrnuta doba, kdy uživatel si prohlíží databázi). Jakmile databázi zamkne, provede se </a:t>
            </a:r>
            <a:r>
              <a:rPr lang="cs-CZ" b="1" dirty="0"/>
              <a:t>opětné interní čtení</a:t>
            </a:r>
            <a:r>
              <a:rPr lang="cs-CZ" dirty="0"/>
              <a:t> a porovnává se, zda se </a:t>
            </a:r>
            <a:r>
              <a:rPr lang="cs-CZ" b="1" dirty="0"/>
              <a:t>nezměnilo časové razítko</a:t>
            </a:r>
            <a:r>
              <a:rPr lang="cs-CZ" dirty="0"/>
              <a:t>. </a:t>
            </a:r>
          </a:p>
          <a:p>
            <a:r>
              <a:rPr lang="cs-CZ" dirty="0"/>
              <a:t>Pokud ne, data se zapíší, jinak se vydá uživateli zpráva, že má </a:t>
            </a:r>
            <a:r>
              <a:rPr lang="cs-CZ" b="1" dirty="0"/>
              <a:t>kolizi </a:t>
            </a:r>
            <a:r>
              <a:rPr lang="cs-CZ" dirty="0"/>
              <a:t>s někým jiným a že musí svůj dialog </a:t>
            </a:r>
            <a:r>
              <a:rPr lang="cs-CZ" b="1" dirty="0"/>
              <a:t>zopakovat</a:t>
            </a:r>
            <a:r>
              <a:rPr lang="cs-CZ" dirty="0"/>
              <a:t>. </a:t>
            </a:r>
          </a:p>
          <a:p>
            <a:r>
              <a:rPr lang="cs-CZ" dirty="0"/>
              <a:t>Protože je velmi málo pravděpodobné, že dva uživatelé pracují nad stejnými záznamy, dochází ke kolizi jen velice zřídka, kolize se nepromítne do dat a mechanismus zabezpečení zaručuje integritu dat.</a:t>
            </a:r>
          </a:p>
        </p:txBody>
      </p:sp>
      <p:sp>
        <p:nvSpPr>
          <p:cNvPr id="3" name="Nadpis 2"/>
          <p:cNvSpPr>
            <a:spLocks noGrp="1"/>
          </p:cNvSpPr>
          <p:nvPr>
            <p:ph type="title"/>
          </p:nvPr>
        </p:nvSpPr>
        <p:spPr/>
        <p:txBody>
          <a:bodyPr>
            <a:normAutofit fontScale="90000"/>
          </a:bodyPr>
          <a:lstStyle/>
          <a:p>
            <a:r>
              <a:rPr lang="cs-CZ" dirty="0"/>
              <a:t>Víceuživatelský přístup – Detekce kolize</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142</a:t>
            </a:fld>
            <a:endParaRPr lang="cs-CZ"/>
          </a:p>
        </p:txBody>
      </p:sp>
    </p:spTree>
    <p:extLst>
      <p:ext uri="{BB962C8B-B14F-4D97-AF65-F5344CB8AC3E}">
        <p14:creationId xmlns:p14="http://schemas.microsoft.com/office/powerpoint/2010/main" val="1439470140"/>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r>
              <a:rPr lang="cs-CZ" dirty="0"/>
              <a:t>Datová struktura je účelné uspořádání prvků, částí nebo složek datového celku podle určitého jednotícího principu a soustava vnitřních vztahů, souhrn pravidel a omezení, účelně organizujících složky tohoto celku.</a:t>
            </a:r>
          </a:p>
          <a:p>
            <a:r>
              <a:rPr lang="cs-CZ" dirty="0"/>
              <a:t>Rozlišujeme </a:t>
            </a:r>
            <a:r>
              <a:rPr lang="cs-CZ" b="1" dirty="0"/>
              <a:t>logickou</a:t>
            </a:r>
            <a:r>
              <a:rPr lang="cs-CZ" dirty="0"/>
              <a:t> a </a:t>
            </a:r>
            <a:r>
              <a:rPr lang="cs-CZ" b="1" dirty="0"/>
              <a:t>fyzickou</a:t>
            </a:r>
            <a:r>
              <a:rPr lang="cs-CZ" dirty="0"/>
              <a:t> úroveň práce s datovou strukturou. Logická úroveň je abstraktní představou, fyzická představuje její implementaci. Struktura může být implementována několika způsoby. Např. komplexní číslo může být implementováno v kartézských nebo polárních souřadnicích, seznam lze implementovat polem nebo zřetězením dynamických proměnných.</a:t>
            </a:r>
          </a:p>
          <a:p>
            <a:endParaRPr lang="cs-CZ" dirty="0"/>
          </a:p>
        </p:txBody>
      </p:sp>
      <p:sp>
        <p:nvSpPr>
          <p:cNvPr id="3" name="Nadpis 2"/>
          <p:cNvSpPr>
            <a:spLocks noGrp="1"/>
          </p:cNvSpPr>
          <p:nvPr>
            <p:ph type="title"/>
          </p:nvPr>
        </p:nvSpPr>
        <p:spPr/>
        <p:txBody>
          <a:bodyPr>
            <a:normAutofit/>
          </a:bodyPr>
          <a:lstStyle/>
          <a:p>
            <a:r>
              <a:rPr lang="cs-CZ" dirty="0">
                <a:effectLst/>
              </a:rPr>
              <a:t>Datová struktura</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143</a:t>
            </a:fld>
            <a:endParaRPr lang="cs-CZ"/>
          </a:p>
        </p:txBody>
      </p:sp>
    </p:spTree>
    <p:extLst>
      <p:ext uri="{BB962C8B-B14F-4D97-AF65-F5344CB8AC3E}">
        <p14:creationId xmlns:p14="http://schemas.microsoft.com/office/powerpoint/2010/main" val="179806446"/>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b="1" dirty="0"/>
              <a:t>Sémantika </a:t>
            </a:r>
            <a:r>
              <a:rPr lang="cs-CZ" dirty="0"/>
              <a:t>datové struktury (DS) určuje:</a:t>
            </a:r>
          </a:p>
          <a:p>
            <a:pPr lvl="1"/>
            <a:r>
              <a:rPr lang="cs-CZ" dirty="0"/>
              <a:t>jak se struktura vytvoří, resp. kdy vzniká</a:t>
            </a:r>
          </a:p>
          <a:p>
            <a:pPr lvl="1"/>
            <a:r>
              <a:rPr lang="cs-CZ" dirty="0"/>
              <a:t>jakými operacemi se s existující strukturou manipuluje a jak se struktura těmito operacemi mění</a:t>
            </a:r>
          </a:p>
          <a:p>
            <a:pPr lvl="1"/>
            <a:r>
              <a:rPr lang="cs-CZ" dirty="0"/>
              <a:t>jak se struktura ruší, resp. kdy zaniká</a:t>
            </a:r>
          </a:p>
          <a:p>
            <a:pPr lvl="1"/>
            <a:r>
              <a:rPr lang="cs-CZ" dirty="0"/>
              <a:t>jak se DS identifikuje</a:t>
            </a:r>
          </a:p>
          <a:p>
            <a:pPr lvl="1"/>
            <a:r>
              <a:rPr lang="cs-CZ" dirty="0"/>
              <a:t>jaké má DS vlastnosti</a:t>
            </a:r>
          </a:p>
          <a:p>
            <a:endParaRPr lang="cs-CZ" dirty="0"/>
          </a:p>
        </p:txBody>
      </p:sp>
      <p:sp>
        <p:nvSpPr>
          <p:cNvPr id="3" name="Nadpis 2"/>
          <p:cNvSpPr>
            <a:spLocks noGrp="1"/>
          </p:cNvSpPr>
          <p:nvPr>
            <p:ph type="title"/>
          </p:nvPr>
        </p:nvSpPr>
        <p:spPr/>
        <p:txBody>
          <a:bodyPr>
            <a:normAutofit fontScale="90000"/>
          </a:bodyPr>
          <a:lstStyle/>
          <a:p>
            <a:r>
              <a:rPr lang="cs-CZ" dirty="0">
                <a:effectLst/>
              </a:rPr>
              <a:t>Sémantika datové struktury </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144</a:t>
            </a:fld>
            <a:endParaRPr lang="cs-CZ"/>
          </a:p>
        </p:txBody>
      </p:sp>
    </p:spTree>
    <p:extLst>
      <p:ext uri="{BB962C8B-B14F-4D97-AF65-F5344CB8AC3E}">
        <p14:creationId xmlns:p14="http://schemas.microsoft.com/office/powerpoint/2010/main" val="2186453612"/>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r>
              <a:rPr lang="cs-CZ" b="1" dirty="0"/>
              <a:t>Schéma </a:t>
            </a:r>
            <a:r>
              <a:rPr lang="cs-CZ" dirty="0"/>
              <a:t>datové struktury, někdy se mluví o </a:t>
            </a:r>
            <a:r>
              <a:rPr lang="cs-CZ" b="1" dirty="0"/>
              <a:t>typu</a:t>
            </a:r>
            <a:r>
              <a:rPr lang="cs-CZ" dirty="0"/>
              <a:t> datové struktury.  Schéma datové struktury se vyskytuje v systému </a:t>
            </a:r>
            <a:r>
              <a:rPr lang="cs-CZ" b="1" dirty="0"/>
              <a:t>pouze jednou</a:t>
            </a:r>
            <a:r>
              <a:rPr lang="cs-CZ" dirty="0"/>
              <a:t>.</a:t>
            </a:r>
          </a:p>
          <a:p>
            <a:r>
              <a:rPr lang="cs-CZ" dirty="0"/>
              <a:t>Způsob zavedení schémat se liší podle nástroje (programovacího jazyka), který se používá (např. definice/deklarace typu v strukturálních jazycích, zavedení třídy v objektové technologii, apod.).</a:t>
            </a:r>
          </a:p>
          <a:p>
            <a:r>
              <a:rPr lang="cs-CZ" dirty="0"/>
              <a:t>Konkrétně zavedeným a používaným datovým strukturám určitého typu, které mají každá své jméno, se říká </a:t>
            </a:r>
            <a:r>
              <a:rPr lang="cs-CZ" b="1" dirty="0"/>
              <a:t>instance</a:t>
            </a:r>
            <a:r>
              <a:rPr lang="cs-CZ" dirty="0"/>
              <a:t>. Počet instancí určitého typu není omezen.</a:t>
            </a:r>
          </a:p>
          <a:p>
            <a:r>
              <a:rPr lang="cs-CZ" dirty="0"/>
              <a:t>Existuje-li pro danou datovou strukturu aparát, který umožní jednorázové její naplnění DS konkrétními daty, říkáme, že pro datovou strukturu existuje </a:t>
            </a:r>
            <a:r>
              <a:rPr lang="cs-CZ" b="1" dirty="0"/>
              <a:t>konstruktor.</a:t>
            </a:r>
            <a:endParaRPr lang="cs-CZ" dirty="0"/>
          </a:p>
          <a:p>
            <a:pPr lvl="1"/>
            <a:r>
              <a:rPr lang="cs-CZ" i="1" dirty="0"/>
              <a:t>Např. datová struktura pole (array) ve většině programovacích systémů nemá konstruktor.</a:t>
            </a:r>
            <a:endParaRPr lang="cs-CZ" dirty="0"/>
          </a:p>
          <a:p>
            <a:r>
              <a:rPr lang="cs-CZ" dirty="0"/>
              <a:t>Je-li možno přistupovat a pracovat s jednotlivými prvky datové struktury, říkáme, že pro datovou strukturu existuje </a:t>
            </a:r>
            <a:r>
              <a:rPr lang="cs-CZ" b="1" dirty="0"/>
              <a:t>selektor.</a:t>
            </a:r>
            <a:endParaRPr lang="cs-CZ" dirty="0"/>
          </a:p>
          <a:p>
            <a:pPr lvl="1"/>
            <a:r>
              <a:rPr lang="cs-CZ" i="1" dirty="0"/>
              <a:t>Např. datová struktura množina nemá selektor. Selektorem datové struktury pole je index. Selektorem datové struktury záznam je jméno položky.</a:t>
            </a:r>
            <a:endParaRPr lang="cs-CZ" dirty="0"/>
          </a:p>
          <a:p>
            <a:endParaRPr lang="cs-CZ" dirty="0"/>
          </a:p>
        </p:txBody>
      </p:sp>
      <p:sp>
        <p:nvSpPr>
          <p:cNvPr id="3" name="Nadpis 2"/>
          <p:cNvSpPr>
            <a:spLocks noGrp="1"/>
          </p:cNvSpPr>
          <p:nvPr>
            <p:ph type="title"/>
          </p:nvPr>
        </p:nvSpPr>
        <p:spPr/>
        <p:txBody>
          <a:bodyPr>
            <a:normAutofit fontScale="90000"/>
          </a:bodyPr>
          <a:lstStyle/>
          <a:p>
            <a:r>
              <a:rPr lang="cs-CZ" dirty="0"/>
              <a:t>Základní pojmy z datových struktur</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145</a:t>
            </a:fld>
            <a:endParaRPr lang="cs-CZ"/>
          </a:p>
        </p:txBody>
      </p:sp>
    </p:spTree>
    <p:extLst>
      <p:ext uri="{BB962C8B-B14F-4D97-AF65-F5344CB8AC3E}">
        <p14:creationId xmlns:p14="http://schemas.microsoft.com/office/powerpoint/2010/main" val="3595983508"/>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r>
              <a:rPr lang="cs-CZ" i="1" dirty="0"/>
              <a:t>Podle </a:t>
            </a:r>
            <a:r>
              <a:rPr lang="cs-CZ" b="1" i="1" dirty="0"/>
              <a:t>strukturovanosti </a:t>
            </a:r>
            <a:r>
              <a:rPr lang="cs-CZ" i="1" dirty="0"/>
              <a:t>na: </a:t>
            </a:r>
            <a:endParaRPr lang="cs-CZ" dirty="0"/>
          </a:p>
          <a:p>
            <a:pPr lvl="1"/>
            <a:r>
              <a:rPr lang="cs-CZ" b="1" dirty="0"/>
              <a:t>Jednoduché    </a:t>
            </a:r>
            <a:r>
              <a:rPr lang="cs-CZ" dirty="0"/>
              <a:t>(J)    - nelze je rozložit na jednodušší</a:t>
            </a:r>
          </a:p>
          <a:p>
            <a:pPr lvl="1"/>
            <a:r>
              <a:rPr lang="cs-CZ" b="1" dirty="0"/>
              <a:t>Strukturované </a:t>
            </a:r>
            <a:r>
              <a:rPr lang="cs-CZ" dirty="0"/>
              <a:t>(</a:t>
            </a:r>
            <a:r>
              <a:rPr lang="cs-CZ" dirty="0" err="1"/>
              <a:t>Str</a:t>
            </a:r>
            <a:r>
              <a:rPr lang="cs-CZ" dirty="0"/>
              <a:t>) - skládají se z jednodušších struktur</a:t>
            </a:r>
          </a:p>
          <a:p>
            <a:pPr marL="82296" indent="0">
              <a:buNone/>
            </a:pPr>
            <a:endParaRPr lang="cs-CZ" dirty="0"/>
          </a:p>
          <a:p>
            <a:r>
              <a:rPr lang="cs-CZ" i="1" dirty="0"/>
              <a:t>Podle </a:t>
            </a:r>
            <a:r>
              <a:rPr lang="cs-CZ" b="1" i="1" dirty="0"/>
              <a:t>typu </a:t>
            </a:r>
            <a:r>
              <a:rPr lang="cs-CZ" i="1" dirty="0"/>
              <a:t>položek na:</a:t>
            </a:r>
            <a:endParaRPr lang="cs-CZ" dirty="0"/>
          </a:p>
          <a:p>
            <a:pPr lvl="1"/>
            <a:r>
              <a:rPr lang="cs-CZ" b="1" dirty="0"/>
              <a:t>Homogenní     </a:t>
            </a:r>
            <a:r>
              <a:rPr lang="cs-CZ" dirty="0"/>
              <a:t>(H) - všechny položky struktury jsou stejného typu</a:t>
            </a:r>
          </a:p>
          <a:p>
            <a:pPr lvl="1"/>
            <a:r>
              <a:rPr lang="cs-CZ" b="1" dirty="0"/>
              <a:t>Nehomogenní </a:t>
            </a:r>
            <a:r>
              <a:rPr lang="cs-CZ" dirty="0"/>
              <a:t>(</a:t>
            </a:r>
            <a:r>
              <a:rPr lang="cs-CZ" dirty="0" err="1"/>
              <a:t>Nh</a:t>
            </a:r>
            <a:r>
              <a:rPr lang="cs-CZ" dirty="0"/>
              <a:t>) - položky struktury mohou být různých typů</a:t>
            </a:r>
          </a:p>
          <a:p>
            <a:pPr marL="82296" indent="0">
              <a:buNone/>
            </a:pPr>
            <a:r>
              <a:rPr lang="cs-CZ" i="1" dirty="0"/>
              <a:t> </a:t>
            </a:r>
            <a:endParaRPr lang="cs-CZ" dirty="0"/>
          </a:p>
          <a:p>
            <a:r>
              <a:rPr lang="cs-CZ" i="1" dirty="0"/>
              <a:t>Podle </a:t>
            </a:r>
            <a:r>
              <a:rPr lang="cs-CZ" b="1" i="1" dirty="0"/>
              <a:t>polohy </a:t>
            </a:r>
            <a:r>
              <a:rPr lang="cs-CZ" i="1" dirty="0"/>
              <a:t>sousedních položek na:</a:t>
            </a:r>
            <a:endParaRPr lang="cs-CZ" dirty="0"/>
          </a:p>
          <a:p>
            <a:pPr lvl="1"/>
            <a:r>
              <a:rPr lang="cs-CZ" b="1" dirty="0"/>
              <a:t>Lineární    </a:t>
            </a:r>
            <a:r>
              <a:rPr lang="cs-CZ" dirty="0"/>
              <a:t>(L)   - sousední položky ve struktuře lze uspořádat do posloupnosti s uspořádáním předchůdce/následník</a:t>
            </a:r>
          </a:p>
          <a:p>
            <a:pPr lvl="1"/>
            <a:r>
              <a:rPr lang="cs-CZ" b="1" dirty="0"/>
              <a:t>Nelineární </a:t>
            </a:r>
            <a:r>
              <a:rPr lang="cs-CZ" dirty="0"/>
              <a:t>(NL) - sousední položky nelze uspořádat do lineární posloupnosti</a:t>
            </a:r>
          </a:p>
          <a:p>
            <a:pPr marL="82296" indent="0">
              <a:buNone/>
            </a:pPr>
            <a:r>
              <a:rPr lang="cs-CZ" i="1" dirty="0"/>
              <a:t> </a:t>
            </a:r>
            <a:endParaRPr lang="cs-CZ" dirty="0"/>
          </a:p>
          <a:p>
            <a:r>
              <a:rPr lang="cs-CZ" i="1" dirty="0"/>
              <a:t>Podle </a:t>
            </a:r>
            <a:r>
              <a:rPr lang="cs-CZ" b="1" i="1" dirty="0"/>
              <a:t>změn počtu </a:t>
            </a:r>
            <a:r>
              <a:rPr lang="cs-CZ" i="1" dirty="0"/>
              <a:t>položek na:</a:t>
            </a:r>
            <a:endParaRPr lang="cs-CZ" dirty="0"/>
          </a:p>
          <a:p>
            <a:pPr lvl="1"/>
            <a:r>
              <a:rPr lang="cs-CZ" b="1" dirty="0"/>
              <a:t>Statické     </a:t>
            </a:r>
            <a:r>
              <a:rPr lang="cs-CZ" dirty="0"/>
              <a:t>(Sta) - existují po celou dobu zpracování</a:t>
            </a:r>
          </a:p>
          <a:p>
            <a:pPr lvl="1"/>
            <a:r>
              <a:rPr lang="cs-CZ" b="1" dirty="0"/>
              <a:t>Dynamické </a:t>
            </a:r>
            <a:r>
              <a:rPr lang="cs-CZ" dirty="0"/>
              <a:t>(D)   - vznikají a zanikají během zpracování</a:t>
            </a:r>
          </a:p>
          <a:p>
            <a:pPr marL="82296" indent="0">
              <a:buNone/>
            </a:pPr>
            <a:endParaRPr lang="cs-CZ" dirty="0"/>
          </a:p>
        </p:txBody>
      </p:sp>
      <p:sp>
        <p:nvSpPr>
          <p:cNvPr id="3" name="Nadpis 2"/>
          <p:cNvSpPr>
            <a:spLocks noGrp="1"/>
          </p:cNvSpPr>
          <p:nvPr>
            <p:ph type="title"/>
          </p:nvPr>
        </p:nvSpPr>
        <p:spPr/>
        <p:txBody>
          <a:bodyPr>
            <a:normAutofit fontScale="90000"/>
          </a:bodyPr>
          <a:lstStyle/>
          <a:p>
            <a:r>
              <a:rPr lang="cs-CZ" dirty="0">
                <a:effectLst/>
              </a:rPr>
              <a:t>Klasifikace datových struktur</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146</a:t>
            </a:fld>
            <a:endParaRPr lang="cs-CZ"/>
          </a:p>
        </p:txBody>
      </p:sp>
    </p:spTree>
    <p:extLst>
      <p:ext uri="{BB962C8B-B14F-4D97-AF65-F5344CB8AC3E}">
        <p14:creationId xmlns:p14="http://schemas.microsoft.com/office/powerpoint/2010/main" val="1334743703"/>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normAutofit fontScale="90000"/>
          </a:bodyPr>
          <a:lstStyle/>
          <a:p>
            <a:r>
              <a:rPr lang="cs-CZ" dirty="0">
                <a:effectLst/>
              </a:rPr>
              <a:t>Vybrané základní struktury</a:t>
            </a:r>
            <a:endParaRPr lang="cs-CZ"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51441" y="2324290"/>
            <a:ext cx="5266667" cy="3047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Zástupný symbol pro číslo snímku 1"/>
          <p:cNvSpPr>
            <a:spLocks noGrp="1"/>
          </p:cNvSpPr>
          <p:nvPr>
            <p:ph type="sldNum" sz="quarter" idx="12"/>
          </p:nvPr>
        </p:nvSpPr>
        <p:spPr/>
        <p:txBody>
          <a:bodyPr/>
          <a:lstStyle/>
          <a:p>
            <a:fld id="{5D2C69E2-DDA1-4A0F-86F5-6A3E7566DBF6}" type="slidenum">
              <a:rPr lang="cs-CZ" smtClean="0"/>
              <a:pPr/>
              <a:t>147</a:t>
            </a:fld>
            <a:endParaRPr lang="cs-CZ"/>
          </a:p>
        </p:txBody>
      </p:sp>
    </p:spTree>
    <p:extLst>
      <p:ext uri="{BB962C8B-B14F-4D97-AF65-F5344CB8AC3E}">
        <p14:creationId xmlns:p14="http://schemas.microsoft.com/office/powerpoint/2010/main" val="871095086"/>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b="1" dirty="0"/>
              <a:t>Sémantický význam</a:t>
            </a:r>
            <a:endParaRPr lang="cs-CZ" dirty="0"/>
          </a:p>
          <a:p>
            <a:pPr lvl="1"/>
            <a:r>
              <a:rPr lang="cs-CZ" dirty="0"/>
              <a:t>Instance určitého typu, která nemění během své existence hodnotu.</a:t>
            </a:r>
          </a:p>
          <a:p>
            <a:r>
              <a:rPr lang="cs-CZ" b="1" dirty="0"/>
              <a:t>Povolené operace</a:t>
            </a:r>
            <a:endParaRPr lang="cs-CZ" dirty="0"/>
          </a:p>
          <a:p>
            <a:pPr lvl="1"/>
            <a:r>
              <a:rPr lang="cs-CZ" dirty="0"/>
              <a:t>Aritmetické a jiné operace dle typu.    </a:t>
            </a:r>
          </a:p>
          <a:p>
            <a:r>
              <a:rPr lang="cs-CZ" b="1" dirty="0"/>
              <a:t>Vlastnosti</a:t>
            </a:r>
            <a:r>
              <a:rPr lang="cs-CZ" dirty="0"/>
              <a:t>   </a:t>
            </a:r>
          </a:p>
          <a:p>
            <a:pPr lvl="1"/>
            <a:r>
              <a:rPr lang="cs-CZ" dirty="0"/>
              <a:t>Typ, Hodnota</a:t>
            </a:r>
          </a:p>
          <a:p>
            <a:pPr marL="82296" indent="0">
              <a:buNone/>
            </a:pPr>
            <a:endParaRPr lang="cs-CZ" dirty="0"/>
          </a:p>
          <a:p>
            <a:r>
              <a:rPr lang="cs-CZ" i="1" dirty="0"/>
              <a:t>Příklady:</a:t>
            </a:r>
            <a:endParaRPr lang="cs-CZ" dirty="0"/>
          </a:p>
          <a:p>
            <a:pPr lvl="1"/>
            <a:r>
              <a:rPr lang="cs-CZ" b="1" dirty="0"/>
              <a:t>logické </a:t>
            </a:r>
            <a:r>
              <a:rPr lang="cs-CZ" dirty="0"/>
              <a:t>konstanty: </a:t>
            </a:r>
            <a:r>
              <a:rPr lang="cs-CZ" dirty="0" err="1"/>
              <a:t>true</a:t>
            </a:r>
            <a:r>
              <a:rPr lang="cs-CZ" dirty="0"/>
              <a:t>, </a:t>
            </a:r>
            <a:r>
              <a:rPr lang="cs-CZ" dirty="0" err="1"/>
              <a:t>false</a:t>
            </a:r>
            <a:endParaRPr lang="cs-CZ" dirty="0"/>
          </a:p>
          <a:p>
            <a:pPr lvl="1"/>
            <a:r>
              <a:rPr lang="cs-CZ" b="1" dirty="0"/>
              <a:t>znaková </a:t>
            </a:r>
            <a:r>
              <a:rPr lang="cs-CZ" dirty="0"/>
              <a:t>konstanta: </a:t>
            </a:r>
            <a:r>
              <a:rPr lang="en-US" dirty="0"/>
              <a:t>'A'</a:t>
            </a:r>
            <a:r>
              <a:rPr lang="cs-CZ" dirty="0"/>
              <a:t>, '</a:t>
            </a:r>
            <a:r>
              <a:rPr lang="en-US" dirty="0"/>
              <a:t>$</a:t>
            </a:r>
            <a:r>
              <a:rPr lang="cs-CZ" dirty="0"/>
              <a:t>'</a:t>
            </a:r>
            <a:r>
              <a:rPr lang="en-US" dirty="0"/>
              <a:t>, '1'</a:t>
            </a:r>
            <a:endParaRPr lang="cs-CZ" dirty="0"/>
          </a:p>
          <a:p>
            <a:pPr lvl="1"/>
            <a:r>
              <a:rPr lang="cs-CZ" b="1" dirty="0"/>
              <a:t>celočíselná </a:t>
            </a:r>
            <a:r>
              <a:rPr lang="cs-CZ" dirty="0"/>
              <a:t>konstanta: 9,-3</a:t>
            </a:r>
          </a:p>
          <a:p>
            <a:pPr lvl="1"/>
            <a:r>
              <a:rPr lang="cs-CZ" b="1" dirty="0"/>
              <a:t>reálná </a:t>
            </a:r>
            <a:r>
              <a:rPr lang="cs-CZ" dirty="0"/>
              <a:t>konstanta: 3.14159, -1.23E-23  </a:t>
            </a:r>
          </a:p>
          <a:p>
            <a:pPr lvl="1"/>
            <a:r>
              <a:rPr lang="cs-CZ" b="1" dirty="0"/>
              <a:t>textová </a:t>
            </a:r>
            <a:r>
              <a:rPr lang="cs-CZ" dirty="0"/>
              <a:t>konstanta: </a:t>
            </a:r>
            <a:r>
              <a:rPr lang="en-US" dirty="0"/>
              <a:t>'</a:t>
            </a:r>
            <a:r>
              <a:rPr lang="cs-CZ" dirty="0"/>
              <a:t>Franta je lump</a:t>
            </a:r>
            <a:r>
              <a:rPr lang="en-US" dirty="0"/>
              <a:t>'</a:t>
            </a:r>
            <a:endParaRPr lang="cs-CZ" dirty="0"/>
          </a:p>
        </p:txBody>
      </p:sp>
      <p:sp>
        <p:nvSpPr>
          <p:cNvPr id="3" name="Nadpis 2"/>
          <p:cNvSpPr>
            <a:spLocks noGrp="1"/>
          </p:cNvSpPr>
          <p:nvPr>
            <p:ph type="title"/>
          </p:nvPr>
        </p:nvSpPr>
        <p:spPr/>
        <p:txBody>
          <a:bodyPr/>
          <a:lstStyle/>
          <a:p>
            <a:r>
              <a:rPr lang="cs-CZ" dirty="0"/>
              <a:t>Konstanty</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148</a:t>
            </a:fld>
            <a:endParaRPr lang="cs-CZ"/>
          </a:p>
        </p:txBody>
      </p:sp>
    </p:spTree>
    <p:extLst>
      <p:ext uri="{BB962C8B-B14F-4D97-AF65-F5344CB8AC3E}">
        <p14:creationId xmlns:p14="http://schemas.microsoft.com/office/powerpoint/2010/main" val="3574238344"/>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25000" lnSpcReduction="20000"/>
          </a:bodyPr>
          <a:lstStyle/>
          <a:p>
            <a:r>
              <a:rPr lang="cs-CZ" sz="5600" b="1" dirty="0"/>
              <a:t>Abstraktní představa</a:t>
            </a:r>
            <a:r>
              <a:rPr lang="cs-CZ" sz="5600" dirty="0"/>
              <a:t> </a:t>
            </a:r>
          </a:p>
          <a:p>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r>
              <a:rPr lang="cs-CZ" sz="5600" b="1" dirty="0"/>
              <a:t>Sémantický význam</a:t>
            </a:r>
          </a:p>
          <a:p>
            <a:pPr lvl="1"/>
            <a:r>
              <a:rPr lang="cs-CZ" sz="4800" dirty="0"/>
              <a:t>Místo v paměti pro uložení hodnoty celého čísla n, pro které platí MIN &lt;= n &lt;= MAX, kde MIN,MAX jsou jistá celá čísla.</a:t>
            </a:r>
          </a:p>
          <a:p>
            <a:r>
              <a:rPr lang="cs-CZ" sz="5600" b="1" dirty="0"/>
              <a:t>Vlastnosti </a:t>
            </a:r>
          </a:p>
          <a:p>
            <a:pPr lvl="1"/>
            <a:r>
              <a:rPr lang="cs-CZ" sz="4800" dirty="0"/>
              <a:t>Název, hodnota, zobrazení, rozsah (podle druhu jazyka)</a:t>
            </a:r>
          </a:p>
          <a:p>
            <a:r>
              <a:rPr lang="cs-CZ" sz="5600" b="1" dirty="0"/>
              <a:t>Povolené operace:</a:t>
            </a:r>
          </a:p>
          <a:p>
            <a:pPr lvl="1"/>
            <a:r>
              <a:rPr lang="cs-CZ" sz="4800" dirty="0"/>
              <a:t>aritmetické operace (sčítaní, odečítání, násobení, celočíselné dělení, zbytek)</a:t>
            </a:r>
          </a:p>
          <a:p>
            <a:pPr lvl="1"/>
            <a:r>
              <a:rPr lang="cs-CZ" sz="4800" dirty="0"/>
              <a:t>relační operace </a:t>
            </a:r>
            <a:r>
              <a:rPr lang="en-US" sz="4800" dirty="0"/>
              <a:t>(&lt;. &lt;=, =, &gt;=. &gt;, &lt;&gt;)</a:t>
            </a:r>
            <a:endParaRPr lang="cs-CZ" sz="4800" dirty="0"/>
          </a:p>
          <a:p>
            <a:pPr lvl="1"/>
            <a:r>
              <a:rPr lang="cs-CZ" sz="4800" dirty="0"/>
              <a:t>přiřazení hodnoty</a:t>
            </a:r>
          </a:p>
          <a:p>
            <a:pPr lvl="1"/>
            <a:r>
              <a:rPr lang="cs-CZ" sz="4800" dirty="0"/>
              <a:t>testy (sudé, liché)</a:t>
            </a:r>
          </a:p>
          <a:p>
            <a:pPr lvl="1"/>
            <a:r>
              <a:rPr lang="cs-CZ" sz="4800" dirty="0"/>
              <a:t>celočíselné funkce</a:t>
            </a:r>
          </a:p>
          <a:p>
            <a:pPr lvl="1"/>
            <a:endParaRPr lang="cs-CZ" sz="5600" dirty="0"/>
          </a:p>
        </p:txBody>
      </p:sp>
      <p:sp>
        <p:nvSpPr>
          <p:cNvPr id="3" name="Nadpis 2"/>
          <p:cNvSpPr>
            <a:spLocks noGrp="1"/>
          </p:cNvSpPr>
          <p:nvPr>
            <p:ph type="title"/>
          </p:nvPr>
        </p:nvSpPr>
        <p:spPr/>
        <p:txBody>
          <a:bodyPr>
            <a:normAutofit fontScale="90000"/>
          </a:bodyPr>
          <a:lstStyle/>
          <a:p>
            <a:r>
              <a:rPr lang="cs-CZ" dirty="0">
                <a:effectLst/>
              </a:rPr>
              <a:t>Jednoduché proměnné - Celočíse</a:t>
            </a:r>
            <a:r>
              <a:rPr lang="cs-CZ" i="1" dirty="0">
                <a:effectLst/>
              </a:rPr>
              <a:t>lná proměnná</a:t>
            </a:r>
            <a:endParaRPr lang="cs-CZ" dirty="0">
              <a:effectLst/>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747267"/>
            <a:ext cx="3889375" cy="160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149</a:t>
            </a:fld>
            <a:endParaRPr lang="cs-CZ"/>
          </a:p>
        </p:txBody>
      </p:sp>
    </p:spTree>
    <p:extLst>
      <p:ext uri="{BB962C8B-B14F-4D97-AF65-F5344CB8AC3E}">
        <p14:creationId xmlns:p14="http://schemas.microsoft.com/office/powerpoint/2010/main" val="29028744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62500" lnSpcReduction="20000"/>
          </a:bodyPr>
          <a:lstStyle/>
          <a:p>
            <a:r>
              <a:rPr lang="cs-CZ" b="1" dirty="0"/>
              <a:t>poskytovat data:</a:t>
            </a:r>
          </a:p>
          <a:p>
            <a:pPr lvl="2"/>
            <a:r>
              <a:rPr lang="cs-CZ" dirty="0"/>
              <a:t>ve vhodné </a:t>
            </a:r>
            <a:r>
              <a:rPr lang="cs-CZ" b="1" dirty="0"/>
              <a:t>formě,</a:t>
            </a:r>
            <a:endParaRPr lang="cs-CZ" sz="3600" dirty="0"/>
          </a:p>
          <a:p>
            <a:pPr lvl="2"/>
            <a:r>
              <a:rPr lang="cs-CZ" dirty="0"/>
              <a:t>ve vhodném </a:t>
            </a:r>
            <a:r>
              <a:rPr lang="cs-CZ" b="1" dirty="0"/>
              <a:t>čase,</a:t>
            </a:r>
            <a:endParaRPr lang="cs-CZ" sz="3600" dirty="0"/>
          </a:p>
          <a:p>
            <a:pPr lvl="2"/>
            <a:r>
              <a:rPr lang="cs-CZ" dirty="0"/>
              <a:t>na vhodném </a:t>
            </a:r>
            <a:r>
              <a:rPr lang="cs-CZ" b="1" dirty="0"/>
              <a:t>místě,</a:t>
            </a:r>
          </a:p>
          <a:p>
            <a:pPr lvl="0"/>
            <a:r>
              <a:rPr lang="cs-CZ" b="1" dirty="0"/>
              <a:t>transakční  zpracování</a:t>
            </a:r>
            <a:r>
              <a:rPr lang="cs-CZ" dirty="0"/>
              <a:t> (zpracování, které požadovanou změnu provede buď ve všech souvislostech nebo ji neprovede vůbec),</a:t>
            </a:r>
            <a:endParaRPr lang="cs-CZ" sz="4400" dirty="0"/>
          </a:p>
          <a:p>
            <a:pPr lvl="0"/>
            <a:r>
              <a:rPr lang="cs-CZ" b="1" dirty="0"/>
              <a:t>archivace </a:t>
            </a:r>
            <a:r>
              <a:rPr lang="cs-CZ" dirty="0"/>
              <a:t>dat,</a:t>
            </a:r>
            <a:endParaRPr lang="cs-CZ" sz="4400" dirty="0"/>
          </a:p>
          <a:p>
            <a:pPr lvl="0"/>
            <a:r>
              <a:rPr lang="cs-CZ" dirty="0"/>
              <a:t>kontrola </a:t>
            </a:r>
            <a:r>
              <a:rPr lang="cs-CZ" b="1" dirty="0"/>
              <a:t>integrity </a:t>
            </a:r>
            <a:r>
              <a:rPr lang="cs-CZ" dirty="0"/>
              <a:t>(nedojde k rozporu v uložených datech),</a:t>
            </a:r>
            <a:endParaRPr lang="cs-CZ" sz="4400" dirty="0"/>
          </a:p>
          <a:p>
            <a:pPr lvl="0"/>
            <a:r>
              <a:rPr lang="cs-CZ" b="1" dirty="0"/>
              <a:t>obnovení </a:t>
            </a:r>
            <a:r>
              <a:rPr lang="cs-CZ" dirty="0"/>
              <a:t>stavu databáze po havárii systému,</a:t>
            </a:r>
            <a:endParaRPr lang="cs-CZ" sz="4400" dirty="0"/>
          </a:p>
          <a:p>
            <a:pPr lvl="0"/>
            <a:r>
              <a:rPr lang="cs-CZ" dirty="0"/>
              <a:t>kvalitní </a:t>
            </a:r>
            <a:r>
              <a:rPr lang="cs-CZ" b="1" dirty="0"/>
              <a:t>uživatelské rozhraní,</a:t>
            </a:r>
            <a:endParaRPr lang="cs-CZ" sz="4400" dirty="0"/>
          </a:p>
          <a:p>
            <a:pPr lvl="0"/>
            <a:r>
              <a:rPr lang="cs-CZ" dirty="0"/>
              <a:t>silné </a:t>
            </a:r>
            <a:r>
              <a:rPr lang="cs-CZ" b="1" dirty="0"/>
              <a:t>dotazovací </a:t>
            </a:r>
            <a:r>
              <a:rPr lang="cs-CZ" dirty="0"/>
              <a:t>možnosti,</a:t>
            </a:r>
            <a:endParaRPr lang="cs-CZ" sz="4400" dirty="0"/>
          </a:p>
          <a:p>
            <a:pPr lvl="0"/>
            <a:r>
              <a:rPr lang="cs-CZ" dirty="0"/>
              <a:t>práci v síti s </a:t>
            </a:r>
            <a:r>
              <a:rPr lang="cs-CZ" b="1" dirty="0"/>
              <a:t>víceuživatelským </a:t>
            </a:r>
            <a:r>
              <a:rPr lang="cs-CZ" dirty="0"/>
              <a:t>přístupem (více uživatelů pracuje nad stejnými daty, např. rezervace místenek, materiálu pro zakázky),</a:t>
            </a:r>
            <a:endParaRPr lang="cs-CZ" sz="4400" dirty="0"/>
          </a:p>
          <a:p>
            <a:pPr lvl="0"/>
            <a:r>
              <a:rPr lang="cs-CZ" b="1" dirty="0"/>
              <a:t>distribuované </a:t>
            </a:r>
            <a:r>
              <a:rPr lang="cs-CZ" dirty="0"/>
              <a:t>zpracování dat (uložení a zpracování dat na různých počítačích).</a:t>
            </a:r>
            <a:endParaRPr lang="cs-CZ" sz="4400" dirty="0"/>
          </a:p>
          <a:p>
            <a:pPr marL="658368" lvl="2" indent="0">
              <a:buNone/>
            </a:pPr>
            <a:endParaRPr lang="cs-CZ" sz="3600" dirty="0"/>
          </a:p>
          <a:p>
            <a:pPr lvl="1"/>
            <a:endParaRPr lang="cs-CZ" dirty="0"/>
          </a:p>
        </p:txBody>
      </p:sp>
      <p:sp>
        <p:nvSpPr>
          <p:cNvPr id="3" name="Nadpis 2"/>
          <p:cNvSpPr>
            <a:spLocks noGrp="1"/>
          </p:cNvSpPr>
          <p:nvPr>
            <p:ph type="title"/>
          </p:nvPr>
        </p:nvSpPr>
        <p:spPr/>
        <p:txBody>
          <a:bodyPr>
            <a:normAutofit fontScale="90000"/>
          </a:bodyPr>
          <a:lstStyle/>
          <a:p>
            <a:r>
              <a:rPr lang="cs-CZ" dirty="0"/>
              <a:t>Další požadavky na databázové zpracování</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15</a:t>
            </a:fld>
            <a:endParaRPr lang="cs-CZ"/>
          </a:p>
        </p:txBody>
      </p:sp>
    </p:spTree>
    <p:extLst>
      <p:ext uri="{BB962C8B-B14F-4D97-AF65-F5344CB8AC3E}">
        <p14:creationId xmlns:p14="http://schemas.microsoft.com/office/powerpoint/2010/main" val="2588769194"/>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25000" lnSpcReduction="20000"/>
          </a:bodyPr>
          <a:lstStyle/>
          <a:p>
            <a:r>
              <a:rPr lang="cs-CZ" sz="5600" b="1" dirty="0"/>
              <a:t>Abstraktní představa</a:t>
            </a:r>
            <a:r>
              <a:rPr lang="cs-CZ" sz="5600" dirty="0"/>
              <a:t> </a:t>
            </a:r>
          </a:p>
          <a:p>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endParaRPr lang="cs-CZ" dirty="0"/>
          </a:p>
          <a:p>
            <a:r>
              <a:rPr lang="cs-CZ" sz="5600" b="1" dirty="0"/>
              <a:t>Sémantický význam</a:t>
            </a:r>
          </a:p>
          <a:p>
            <a:pPr lvl="1"/>
            <a:r>
              <a:rPr lang="cs-CZ" sz="4800" dirty="0"/>
              <a:t>Místo v paměti pro uložení modelu reálného čísla v semilogaritmickém tvaru, pro něž platí MIN &lt;= r &lt;= MAX, s určitým počtem platných desetinných míst a nejmenším kladným číslem, které lze odlišit od nuly.</a:t>
            </a:r>
          </a:p>
          <a:p>
            <a:r>
              <a:rPr lang="cs-CZ" sz="5600" b="1" dirty="0"/>
              <a:t>Vlastnosti </a:t>
            </a:r>
          </a:p>
          <a:p>
            <a:pPr lvl="1"/>
            <a:r>
              <a:rPr lang="cs-CZ" sz="4800" dirty="0"/>
              <a:t>Název, hodnota, zobrazení, rozsah (podle druhu jazyka)</a:t>
            </a:r>
          </a:p>
          <a:p>
            <a:r>
              <a:rPr lang="cs-CZ" sz="5600" b="1" dirty="0"/>
              <a:t>Povolené operace: </a:t>
            </a:r>
          </a:p>
          <a:p>
            <a:pPr lvl="1"/>
            <a:r>
              <a:rPr lang="cs-CZ" sz="4800" dirty="0"/>
              <a:t>aritmetické operace</a:t>
            </a:r>
          </a:p>
          <a:p>
            <a:pPr lvl="1"/>
            <a:r>
              <a:rPr lang="cs-CZ" sz="4800" dirty="0"/>
              <a:t>přiřazení hodnoty</a:t>
            </a:r>
          </a:p>
          <a:p>
            <a:pPr lvl="1"/>
            <a:r>
              <a:rPr lang="cs-CZ" sz="4800" dirty="0"/>
              <a:t>relační operace</a:t>
            </a:r>
          </a:p>
        </p:txBody>
      </p:sp>
      <p:sp>
        <p:nvSpPr>
          <p:cNvPr id="3" name="Nadpis 2"/>
          <p:cNvSpPr>
            <a:spLocks noGrp="1"/>
          </p:cNvSpPr>
          <p:nvPr>
            <p:ph type="title"/>
          </p:nvPr>
        </p:nvSpPr>
        <p:spPr/>
        <p:txBody>
          <a:bodyPr>
            <a:normAutofit fontScale="90000"/>
          </a:bodyPr>
          <a:lstStyle/>
          <a:p>
            <a:r>
              <a:rPr lang="cs-CZ" dirty="0">
                <a:effectLst/>
              </a:rPr>
              <a:t>Jednoduché proměnné - </a:t>
            </a:r>
            <a:br>
              <a:rPr lang="cs-CZ" dirty="0">
                <a:effectLst/>
              </a:rPr>
            </a:br>
            <a:r>
              <a:rPr lang="cs-CZ" i="1" dirty="0">
                <a:effectLst/>
              </a:rPr>
              <a:t>Reálná proměnná</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5563" y="1700808"/>
            <a:ext cx="3951287" cy="1974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150</a:t>
            </a:fld>
            <a:endParaRPr lang="cs-CZ"/>
          </a:p>
        </p:txBody>
      </p:sp>
    </p:spTree>
    <p:extLst>
      <p:ext uri="{BB962C8B-B14F-4D97-AF65-F5344CB8AC3E}">
        <p14:creationId xmlns:p14="http://schemas.microsoft.com/office/powerpoint/2010/main" val="161959717"/>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25000" lnSpcReduction="20000"/>
          </a:bodyPr>
          <a:lstStyle/>
          <a:p>
            <a:r>
              <a:rPr lang="cs-CZ" sz="5600" b="1" dirty="0"/>
              <a:t>Abstraktní představa</a:t>
            </a:r>
            <a:r>
              <a:rPr lang="cs-CZ" sz="5600" dirty="0"/>
              <a:t> </a:t>
            </a:r>
          </a:p>
          <a:p>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r>
              <a:rPr lang="cs-CZ" sz="5600" b="1" dirty="0"/>
              <a:t>Sémantický význam</a:t>
            </a:r>
          </a:p>
          <a:p>
            <a:pPr lvl="1"/>
            <a:r>
              <a:rPr lang="cs-CZ" sz="4800" dirty="0"/>
              <a:t>Místo v paměti pro uložení komplexního čísla v semilogaritmickém tvaru.</a:t>
            </a:r>
          </a:p>
          <a:p>
            <a:r>
              <a:rPr lang="cs-CZ" sz="5600" b="1" dirty="0"/>
              <a:t>Vlastnosti </a:t>
            </a:r>
          </a:p>
          <a:p>
            <a:pPr lvl="1"/>
            <a:r>
              <a:rPr lang="cs-CZ" sz="4800" dirty="0"/>
              <a:t>Název, hodnota, zobrazení</a:t>
            </a:r>
          </a:p>
          <a:p>
            <a:r>
              <a:rPr lang="cs-CZ" sz="5600" b="1" dirty="0"/>
              <a:t>Povolené operace:</a:t>
            </a:r>
          </a:p>
          <a:p>
            <a:pPr lvl="1"/>
            <a:r>
              <a:rPr lang="cs-CZ" sz="4800" dirty="0"/>
              <a:t>aritmetické operace</a:t>
            </a:r>
          </a:p>
          <a:p>
            <a:pPr lvl="1"/>
            <a:r>
              <a:rPr lang="cs-CZ" sz="4800" dirty="0"/>
              <a:t>přiřazení hodnoty</a:t>
            </a:r>
          </a:p>
          <a:p>
            <a:pPr lvl="1"/>
            <a:r>
              <a:rPr lang="cs-CZ" sz="4800" dirty="0"/>
              <a:t>získání reálné a imaginární části</a:t>
            </a:r>
          </a:p>
          <a:p>
            <a:pPr lvl="1"/>
            <a:r>
              <a:rPr lang="cs-CZ" sz="4800" dirty="0"/>
              <a:t>relační operace</a:t>
            </a:r>
          </a:p>
        </p:txBody>
      </p:sp>
      <p:sp>
        <p:nvSpPr>
          <p:cNvPr id="3" name="Nadpis 2"/>
          <p:cNvSpPr>
            <a:spLocks noGrp="1"/>
          </p:cNvSpPr>
          <p:nvPr>
            <p:ph type="title"/>
          </p:nvPr>
        </p:nvSpPr>
        <p:spPr/>
        <p:txBody>
          <a:bodyPr>
            <a:normAutofit/>
          </a:bodyPr>
          <a:lstStyle/>
          <a:p>
            <a:r>
              <a:rPr lang="cs-CZ" sz="3200" dirty="0">
                <a:effectLst/>
              </a:rPr>
              <a:t>Jednoduché proměnné - </a:t>
            </a:r>
            <a:br>
              <a:rPr lang="cs-CZ" sz="3200" dirty="0">
                <a:effectLst/>
              </a:rPr>
            </a:br>
            <a:r>
              <a:rPr lang="cs-CZ" sz="3200" i="1" dirty="0">
                <a:effectLst/>
              </a:rPr>
              <a:t>Komplexní proměnná</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6989" y="1741854"/>
            <a:ext cx="3157140" cy="2407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151</a:t>
            </a:fld>
            <a:endParaRPr lang="cs-CZ"/>
          </a:p>
        </p:txBody>
      </p:sp>
    </p:spTree>
    <p:extLst>
      <p:ext uri="{BB962C8B-B14F-4D97-AF65-F5344CB8AC3E}">
        <p14:creationId xmlns:p14="http://schemas.microsoft.com/office/powerpoint/2010/main" val="3565227100"/>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0000" lnSpcReduction="20000"/>
          </a:bodyPr>
          <a:lstStyle/>
          <a:p>
            <a:r>
              <a:rPr lang="cs-CZ" sz="4300" b="1" dirty="0"/>
              <a:t>Abstraktní představa</a:t>
            </a:r>
            <a:r>
              <a:rPr lang="cs-CZ" sz="4300" dirty="0"/>
              <a:t> </a:t>
            </a:r>
          </a:p>
          <a:p>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r>
              <a:rPr lang="cs-CZ" sz="4300" b="1" dirty="0"/>
              <a:t>Sémantický význam</a:t>
            </a:r>
          </a:p>
          <a:p>
            <a:pPr lvl="1"/>
            <a:r>
              <a:rPr lang="cs-CZ" sz="4400" dirty="0"/>
              <a:t>Místo v paměti pro uložení dvouhodnotové proměnné (pravda/nepravda).</a:t>
            </a:r>
          </a:p>
          <a:p>
            <a:r>
              <a:rPr lang="cs-CZ" sz="4700" b="1" dirty="0"/>
              <a:t>Vlastnosti </a:t>
            </a:r>
          </a:p>
          <a:p>
            <a:pPr lvl="1"/>
            <a:r>
              <a:rPr lang="cs-CZ" sz="4300" dirty="0"/>
              <a:t>Název, hodnota, zobrazení</a:t>
            </a:r>
          </a:p>
          <a:p>
            <a:r>
              <a:rPr lang="cs-CZ" sz="4800" b="1" dirty="0"/>
              <a:t>Povolené operace:</a:t>
            </a:r>
          </a:p>
          <a:p>
            <a:pPr lvl="1"/>
            <a:r>
              <a:rPr lang="cs-CZ" sz="4400" dirty="0"/>
              <a:t>logické operace</a:t>
            </a:r>
          </a:p>
          <a:p>
            <a:pPr lvl="1"/>
            <a:r>
              <a:rPr lang="cs-CZ" sz="4400" dirty="0"/>
              <a:t>přiřazení hodnoty</a:t>
            </a:r>
          </a:p>
          <a:p>
            <a:pPr lvl="1"/>
            <a:r>
              <a:rPr lang="cs-CZ" sz="4400" dirty="0"/>
              <a:t>logické funkce</a:t>
            </a:r>
          </a:p>
        </p:txBody>
      </p:sp>
      <p:sp>
        <p:nvSpPr>
          <p:cNvPr id="3" name="Nadpis 2"/>
          <p:cNvSpPr>
            <a:spLocks noGrp="1"/>
          </p:cNvSpPr>
          <p:nvPr>
            <p:ph type="title"/>
          </p:nvPr>
        </p:nvSpPr>
        <p:spPr/>
        <p:txBody>
          <a:bodyPr>
            <a:normAutofit/>
          </a:bodyPr>
          <a:lstStyle/>
          <a:p>
            <a:r>
              <a:rPr lang="cs-CZ" sz="3200" dirty="0">
                <a:effectLst/>
              </a:rPr>
              <a:t>Jednoduché proměnné - </a:t>
            </a:r>
            <a:br>
              <a:rPr lang="cs-CZ" sz="3200" dirty="0">
                <a:effectLst/>
              </a:rPr>
            </a:br>
            <a:r>
              <a:rPr lang="cs-CZ" sz="3200" i="1" dirty="0">
                <a:effectLst/>
              </a:rPr>
              <a:t>Logická (Booleovská) proměnná</a:t>
            </a:r>
            <a:endParaRPr lang="cs-CZ" sz="3200" dirty="0">
              <a:effectLst/>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736601"/>
            <a:ext cx="2667000" cy="147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152</a:t>
            </a:fld>
            <a:endParaRPr lang="cs-CZ"/>
          </a:p>
        </p:txBody>
      </p:sp>
    </p:spTree>
    <p:extLst>
      <p:ext uri="{BB962C8B-B14F-4D97-AF65-F5344CB8AC3E}">
        <p14:creationId xmlns:p14="http://schemas.microsoft.com/office/powerpoint/2010/main" val="2677954766"/>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pPr marL="402336" lvl="1" indent="0">
              <a:buNone/>
            </a:pPr>
            <a:r>
              <a:rPr lang="cs-CZ" sz="4300" dirty="0"/>
              <a:t>Speciální typ v některých databázových systémech nebo v jazyku Cobol.</a:t>
            </a:r>
          </a:p>
          <a:p>
            <a:r>
              <a:rPr lang="cs-CZ" sz="4300" b="1" dirty="0"/>
              <a:t>Abstraktní představa</a:t>
            </a:r>
            <a:r>
              <a:rPr lang="cs-CZ" sz="4300" dirty="0"/>
              <a:t> </a:t>
            </a:r>
          </a:p>
          <a:p>
            <a:endParaRPr lang="cs-CZ" dirty="0"/>
          </a:p>
          <a:p>
            <a:pPr marL="82296" indent="0">
              <a:buNone/>
            </a:pPr>
            <a:endParaRPr lang="cs-CZ" dirty="0"/>
          </a:p>
          <a:p>
            <a:r>
              <a:rPr lang="cs-CZ" sz="4300" b="1" dirty="0"/>
              <a:t>Sémantický význam</a:t>
            </a:r>
          </a:p>
          <a:p>
            <a:pPr lvl="1"/>
            <a:r>
              <a:rPr lang="cs-CZ" sz="4300" dirty="0"/>
              <a:t>Místo v paměti pro uložení posloupnosti po sobě jdoucích numerických a speciálních znaků ('+','-') povolených pro zápis čísla. Desetinná tečka pro racionální čísla je většinou myšlená.</a:t>
            </a:r>
          </a:p>
          <a:p>
            <a:r>
              <a:rPr lang="cs-CZ" sz="4700" b="1" dirty="0"/>
              <a:t>Vlastnosti </a:t>
            </a:r>
          </a:p>
          <a:p>
            <a:pPr lvl="1"/>
            <a:r>
              <a:rPr lang="cs-CZ" sz="4300" dirty="0"/>
              <a:t>Název, hodnota, délka</a:t>
            </a:r>
          </a:p>
          <a:p>
            <a:r>
              <a:rPr lang="cs-CZ" sz="4800" b="1" dirty="0"/>
              <a:t>Povolené operace:</a:t>
            </a:r>
          </a:p>
          <a:p>
            <a:pPr lvl="1"/>
            <a:r>
              <a:rPr lang="cs-CZ" sz="4300" dirty="0"/>
              <a:t>Všechny operace jako u jednoduchých číselných proměnných.</a:t>
            </a:r>
          </a:p>
        </p:txBody>
      </p:sp>
      <p:sp>
        <p:nvSpPr>
          <p:cNvPr id="3" name="Nadpis 2"/>
          <p:cNvSpPr>
            <a:spLocks noGrp="1"/>
          </p:cNvSpPr>
          <p:nvPr>
            <p:ph type="title"/>
          </p:nvPr>
        </p:nvSpPr>
        <p:spPr/>
        <p:txBody>
          <a:bodyPr>
            <a:normAutofit/>
          </a:bodyPr>
          <a:lstStyle/>
          <a:p>
            <a:r>
              <a:rPr lang="cs-CZ" sz="3200" dirty="0">
                <a:effectLst/>
              </a:rPr>
              <a:t>Jednoduché proměnné - </a:t>
            </a:r>
            <a:br>
              <a:rPr lang="cs-CZ" sz="3200" dirty="0">
                <a:effectLst/>
              </a:rPr>
            </a:br>
            <a:r>
              <a:rPr lang="cs-CZ" sz="3200" i="1" dirty="0">
                <a:effectLst/>
              </a:rPr>
              <a:t>Numerická proměnná</a:t>
            </a:r>
            <a:endParaRPr lang="cs-CZ" sz="3200" dirty="0">
              <a:effectLst/>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2321" y="2060848"/>
            <a:ext cx="3533775" cy="81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153</a:t>
            </a:fld>
            <a:endParaRPr lang="cs-CZ"/>
          </a:p>
        </p:txBody>
      </p:sp>
    </p:spTree>
    <p:extLst>
      <p:ext uri="{BB962C8B-B14F-4D97-AF65-F5344CB8AC3E}">
        <p14:creationId xmlns:p14="http://schemas.microsoft.com/office/powerpoint/2010/main" val="407432432"/>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25000" lnSpcReduction="20000"/>
          </a:bodyPr>
          <a:lstStyle/>
          <a:p>
            <a:r>
              <a:rPr lang="cs-CZ" sz="5600" b="1" dirty="0"/>
              <a:t>Abstraktní představa</a:t>
            </a:r>
            <a:r>
              <a:rPr lang="cs-CZ" sz="5600" dirty="0"/>
              <a:t> </a:t>
            </a:r>
          </a:p>
          <a:p>
            <a:endParaRPr lang="cs-CZ" dirty="0"/>
          </a:p>
          <a:p>
            <a:endParaRPr lang="cs-CZ" dirty="0"/>
          </a:p>
          <a:p>
            <a:pPr marL="82296" indent="0">
              <a:buNone/>
            </a:pPr>
            <a:endParaRPr lang="cs-CZ" dirty="0"/>
          </a:p>
          <a:p>
            <a:pPr marL="82296" indent="0">
              <a:buNone/>
            </a:pPr>
            <a:endParaRPr lang="cs-CZ" dirty="0"/>
          </a:p>
          <a:p>
            <a:pPr marL="82296" indent="0">
              <a:buNone/>
            </a:pPr>
            <a:endParaRPr lang="cs-CZ" b="1" dirty="0"/>
          </a:p>
          <a:p>
            <a:r>
              <a:rPr lang="cs-CZ" sz="5600" b="1" dirty="0"/>
              <a:t>Sémantický význam</a:t>
            </a:r>
          </a:p>
          <a:p>
            <a:pPr lvl="1"/>
            <a:r>
              <a:rPr lang="cs-CZ" sz="4000" dirty="0"/>
              <a:t>Místo v paměti pro uložení posloupnosti po sobě jdoucích alfanumerických a speciálních znaků, které jsou v textu povoleny </a:t>
            </a:r>
            <a:r>
              <a:rPr lang="cs-CZ" dirty="0"/>
              <a:t>.</a:t>
            </a:r>
          </a:p>
          <a:p>
            <a:r>
              <a:rPr lang="cs-CZ" sz="5600" b="1" dirty="0"/>
              <a:t>Vlastnosti</a:t>
            </a:r>
          </a:p>
          <a:p>
            <a:pPr lvl="1"/>
            <a:r>
              <a:rPr lang="cs-CZ" sz="4000" dirty="0"/>
              <a:t>Název, hodnota, délka </a:t>
            </a:r>
          </a:p>
          <a:p>
            <a:r>
              <a:rPr lang="cs-CZ" sz="5600" b="1" dirty="0"/>
              <a:t>Povolené operace:</a:t>
            </a:r>
          </a:p>
          <a:p>
            <a:pPr lvl="1"/>
            <a:r>
              <a:rPr lang="cs-CZ" sz="4000" dirty="0"/>
              <a:t>přesun celého řetězce nebo jeho části</a:t>
            </a:r>
          </a:p>
          <a:p>
            <a:pPr lvl="1"/>
            <a:r>
              <a:rPr lang="cs-CZ" sz="4000" dirty="0"/>
              <a:t>srovnání dvou řetězců</a:t>
            </a:r>
          </a:p>
          <a:p>
            <a:pPr lvl="1"/>
            <a:r>
              <a:rPr lang="cs-CZ" sz="4000" dirty="0"/>
              <a:t>prohlížení řetězce znak po znaku</a:t>
            </a:r>
          </a:p>
          <a:p>
            <a:pPr lvl="1"/>
            <a:r>
              <a:rPr lang="cs-CZ" sz="4000" dirty="0"/>
              <a:t>spojení dvou řetězců</a:t>
            </a:r>
          </a:p>
          <a:p>
            <a:pPr lvl="1"/>
            <a:r>
              <a:rPr lang="cs-CZ" sz="4000" dirty="0"/>
              <a:t>rozdělení dvou řetězců</a:t>
            </a:r>
          </a:p>
          <a:p>
            <a:pPr lvl="1"/>
            <a:r>
              <a:rPr lang="cs-CZ" sz="4000" dirty="0"/>
              <a:t>změna znaku v řetězci</a:t>
            </a:r>
          </a:p>
          <a:p>
            <a:pPr lvl="1"/>
            <a:r>
              <a:rPr lang="cs-CZ" sz="4000" dirty="0"/>
              <a:t>vyhledání podřetězce</a:t>
            </a:r>
          </a:p>
          <a:p>
            <a:pPr lvl="1"/>
            <a:r>
              <a:rPr lang="cs-CZ" sz="4000" dirty="0"/>
              <a:t>vypuštění podřetězce</a:t>
            </a:r>
          </a:p>
          <a:p>
            <a:pPr lvl="1"/>
            <a:r>
              <a:rPr lang="cs-CZ" sz="4000" dirty="0"/>
              <a:t>vložení řetězce do jiného řetězce</a:t>
            </a:r>
          </a:p>
          <a:p>
            <a:r>
              <a:rPr lang="cs-CZ" sz="5600" i="1" dirty="0"/>
              <a:t>Pozn.: Řetězce mohou být v paměti implementovány různě:</a:t>
            </a:r>
            <a:endParaRPr lang="cs-CZ" sz="5600" dirty="0"/>
          </a:p>
          <a:p>
            <a:pPr lvl="1"/>
            <a:r>
              <a:rPr lang="cs-CZ" sz="4000" dirty="0"/>
              <a:t>zakončení binární nulou (C, Delphi)</a:t>
            </a:r>
          </a:p>
          <a:p>
            <a:pPr lvl="1"/>
            <a:r>
              <a:rPr lang="cs-CZ" sz="4000" dirty="0"/>
              <a:t>uvedené binární délkou (Pascal standardní i v Delphi).</a:t>
            </a:r>
          </a:p>
          <a:p>
            <a:pPr lvl="1"/>
            <a:r>
              <a:rPr lang="cs-CZ" sz="4000" dirty="0"/>
              <a:t>uvedené délkou a počtem užití (Pascal v Delphi)</a:t>
            </a:r>
          </a:p>
          <a:p>
            <a:endParaRPr lang="cs-CZ" dirty="0"/>
          </a:p>
          <a:p>
            <a:endParaRPr lang="cs-CZ" dirty="0"/>
          </a:p>
          <a:p>
            <a:endParaRPr lang="cs-CZ" dirty="0"/>
          </a:p>
        </p:txBody>
      </p:sp>
      <p:sp>
        <p:nvSpPr>
          <p:cNvPr id="3" name="Nadpis 2"/>
          <p:cNvSpPr>
            <a:spLocks noGrp="1"/>
          </p:cNvSpPr>
          <p:nvPr>
            <p:ph type="title"/>
          </p:nvPr>
        </p:nvSpPr>
        <p:spPr/>
        <p:txBody>
          <a:bodyPr>
            <a:normAutofit fontScale="90000"/>
          </a:bodyPr>
          <a:lstStyle/>
          <a:p>
            <a:r>
              <a:rPr lang="cs-CZ" dirty="0">
                <a:effectLst/>
              </a:rPr>
              <a:t>Indexované proměnné</a:t>
            </a:r>
            <a:br>
              <a:rPr lang="cs-CZ" dirty="0">
                <a:effectLst/>
              </a:rPr>
            </a:br>
            <a:r>
              <a:rPr lang="cs-CZ" dirty="0">
                <a:effectLst/>
              </a:rPr>
              <a:t>Textový řetězec</a:t>
            </a:r>
            <a:endParaRPr lang="cs-CZ"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688604"/>
            <a:ext cx="3790950" cy="87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154</a:t>
            </a:fld>
            <a:endParaRPr lang="cs-CZ"/>
          </a:p>
        </p:txBody>
      </p:sp>
    </p:spTree>
    <p:extLst>
      <p:ext uri="{BB962C8B-B14F-4D97-AF65-F5344CB8AC3E}">
        <p14:creationId xmlns:p14="http://schemas.microsoft.com/office/powerpoint/2010/main" val="1290231785"/>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0000" lnSpcReduction="20000"/>
          </a:bodyPr>
          <a:lstStyle/>
          <a:p>
            <a:r>
              <a:rPr lang="cs-CZ" sz="5600" b="1" dirty="0"/>
              <a:t>Abstraktní představa</a:t>
            </a:r>
            <a:r>
              <a:rPr lang="cs-CZ" sz="5600" dirty="0"/>
              <a:t> </a:t>
            </a:r>
          </a:p>
          <a:p>
            <a:endParaRPr lang="cs-CZ" dirty="0"/>
          </a:p>
          <a:p>
            <a:endParaRPr lang="cs-CZ" dirty="0"/>
          </a:p>
          <a:p>
            <a:pPr marL="82296" indent="0">
              <a:buNone/>
            </a:pPr>
            <a:endParaRPr lang="cs-CZ" dirty="0"/>
          </a:p>
          <a:p>
            <a:pPr marL="82296" indent="0">
              <a:buNone/>
            </a:pPr>
            <a:endParaRPr lang="cs-CZ" b="1" dirty="0"/>
          </a:p>
          <a:p>
            <a:r>
              <a:rPr lang="cs-CZ" sz="5600" b="1" dirty="0"/>
              <a:t>Sémantický význam</a:t>
            </a:r>
          </a:p>
          <a:p>
            <a:pPr lvl="1"/>
            <a:r>
              <a:rPr lang="cs-CZ" sz="4000" dirty="0"/>
              <a:t>n prvků stejného typu opakovaně uloženo za sebou. Na ně lze odkazovat pořadovým indexem i &lt;1,n&gt; nebo/někdy  i &lt;MIN,MAX&gt; (MIN,MAX může být i záporné). Prvek pole může mít vnitřní strukturu.</a:t>
            </a:r>
          </a:p>
          <a:p>
            <a:r>
              <a:rPr lang="cs-CZ" sz="5600" b="1" dirty="0"/>
              <a:t>Vlastnosti</a:t>
            </a:r>
          </a:p>
          <a:p>
            <a:pPr lvl="1"/>
            <a:r>
              <a:rPr lang="cs-CZ" sz="3600" dirty="0"/>
              <a:t>Název, hodnota jednotlivých prvků, max. počet opakovaných prvků, typ prvků</a:t>
            </a:r>
            <a:endParaRPr lang="cs-CZ" sz="4000" dirty="0"/>
          </a:p>
          <a:p>
            <a:r>
              <a:rPr lang="cs-CZ" sz="5600" b="1" dirty="0"/>
              <a:t>Povolené operace:</a:t>
            </a:r>
          </a:p>
          <a:p>
            <a:pPr lvl="0"/>
            <a:r>
              <a:rPr lang="cs-CZ" b="1" dirty="0"/>
              <a:t>přiřazení </a:t>
            </a:r>
            <a:r>
              <a:rPr lang="cs-CZ" dirty="0"/>
              <a:t>hodnoty určitému prvku</a:t>
            </a:r>
            <a:endParaRPr lang="cs-CZ" sz="4400" dirty="0"/>
          </a:p>
          <a:p>
            <a:pPr lvl="0"/>
            <a:r>
              <a:rPr lang="cs-CZ" b="1" dirty="0"/>
              <a:t>přiřazení </a:t>
            </a:r>
            <a:r>
              <a:rPr lang="cs-CZ" dirty="0"/>
              <a:t>stejné hodnoty všem prvkům</a:t>
            </a:r>
            <a:endParaRPr lang="cs-CZ" sz="4400" dirty="0"/>
          </a:p>
          <a:p>
            <a:pPr lvl="0"/>
            <a:r>
              <a:rPr lang="cs-CZ" b="1" dirty="0"/>
              <a:t>vyhledání </a:t>
            </a:r>
            <a:r>
              <a:rPr lang="cs-CZ" dirty="0"/>
              <a:t>prvku s určitou hodnotou.</a:t>
            </a:r>
            <a:endParaRPr lang="cs-CZ" sz="4400" dirty="0"/>
          </a:p>
          <a:p>
            <a:pPr lvl="0"/>
            <a:r>
              <a:rPr lang="cs-CZ" b="1" dirty="0"/>
              <a:t>seřazení </a:t>
            </a:r>
            <a:r>
              <a:rPr lang="cs-CZ" dirty="0"/>
              <a:t>prvků podle velikosti určité hodnoty prvku</a:t>
            </a:r>
            <a:endParaRPr lang="cs-CZ" sz="4400" dirty="0"/>
          </a:p>
          <a:p>
            <a:r>
              <a:rPr lang="cs-CZ" dirty="0"/>
              <a:t>pro číselné hodnoty prvků vektorů i </a:t>
            </a:r>
            <a:r>
              <a:rPr lang="cs-CZ" b="1" dirty="0"/>
              <a:t>vektorové operace</a:t>
            </a:r>
            <a:endParaRPr lang="cs-CZ" dirty="0"/>
          </a:p>
          <a:p>
            <a:endParaRPr lang="cs-CZ" dirty="0"/>
          </a:p>
          <a:p>
            <a:endParaRPr lang="cs-CZ" dirty="0"/>
          </a:p>
        </p:txBody>
      </p:sp>
      <p:sp>
        <p:nvSpPr>
          <p:cNvPr id="3" name="Nadpis 2"/>
          <p:cNvSpPr>
            <a:spLocks noGrp="1"/>
          </p:cNvSpPr>
          <p:nvPr>
            <p:ph type="title"/>
          </p:nvPr>
        </p:nvSpPr>
        <p:spPr/>
        <p:txBody>
          <a:bodyPr>
            <a:noAutofit/>
          </a:bodyPr>
          <a:lstStyle/>
          <a:p>
            <a:r>
              <a:rPr lang="cs-CZ" sz="3600" dirty="0">
                <a:effectLst/>
              </a:rPr>
              <a:t>Indexované proměnné -</a:t>
            </a:r>
            <a:br>
              <a:rPr lang="cs-CZ" sz="3600" dirty="0">
                <a:effectLst/>
              </a:rPr>
            </a:br>
            <a:r>
              <a:rPr lang="cs-CZ" sz="3600" dirty="0">
                <a:effectLst/>
              </a:rPr>
              <a:t>Jednorozměrné pole - vektor</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772816"/>
            <a:ext cx="2673297"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155</a:t>
            </a:fld>
            <a:endParaRPr lang="cs-CZ"/>
          </a:p>
        </p:txBody>
      </p:sp>
    </p:spTree>
    <p:extLst>
      <p:ext uri="{BB962C8B-B14F-4D97-AF65-F5344CB8AC3E}">
        <p14:creationId xmlns:p14="http://schemas.microsoft.com/office/powerpoint/2010/main" val="3589187726"/>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25000" lnSpcReduction="20000"/>
          </a:bodyPr>
          <a:lstStyle/>
          <a:p>
            <a:r>
              <a:rPr lang="cs-CZ" sz="5600" b="1" dirty="0"/>
              <a:t>Abstraktní představa</a:t>
            </a:r>
            <a:r>
              <a:rPr lang="cs-CZ" sz="5600" dirty="0"/>
              <a:t> </a:t>
            </a:r>
          </a:p>
          <a:p>
            <a:endParaRPr lang="cs-CZ" dirty="0"/>
          </a:p>
          <a:p>
            <a:endParaRPr lang="cs-CZ" dirty="0"/>
          </a:p>
          <a:p>
            <a:endParaRPr lang="cs-CZ" dirty="0"/>
          </a:p>
          <a:p>
            <a:endParaRPr lang="cs-CZ" dirty="0"/>
          </a:p>
          <a:p>
            <a:endParaRPr lang="cs-CZ" dirty="0"/>
          </a:p>
          <a:p>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b="1" dirty="0"/>
          </a:p>
          <a:p>
            <a:r>
              <a:rPr lang="cs-CZ" sz="5600" b="1" dirty="0"/>
              <a:t>Sémantický význam</a:t>
            </a:r>
          </a:p>
          <a:p>
            <a:pPr lvl="1"/>
            <a:r>
              <a:rPr lang="cs-CZ" sz="4000" dirty="0"/>
              <a:t>Jednorozměrné pole, jehož prvkem je jednorozměrné nebo vícerozměrné pole</a:t>
            </a:r>
          </a:p>
          <a:p>
            <a:r>
              <a:rPr lang="cs-CZ" sz="5600" b="1" dirty="0"/>
              <a:t>Vlastnosti</a:t>
            </a:r>
          </a:p>
          <a:p>
            <a:pPr lvl="1"/>
            <a:r>
              <a:rPr lang="cs-CZ" sz="4000" dirty="0"/>
              <a:t>Název, hodnota jednotlivých prvků, max. počet opakovaných prvků v řádku, max. počet řádků,(max. počet v dalších dimenzích,) typ prvků.</a:t>
            </a:r>
          </a:p>
          <a:p>
            <a:r>
              <a:rPr lang="cs-CZ" sz="5600" b="1" dirty="0"/>
              <a:t>Povolené operace:</a:t>
            </a:r>
          </a:p>
          <a:p>
            <a:pPr lvl="0"/>
            <a:r>
              <a:rPr lang="cs-CZ" sz="4000" b="1" dirty="0"/>
              <a:t>přiřazení </a:t>
            </a:r>
            <a:r>
              <a:rPr lang="cs-CZ" sz="4000" dirty="0"/>
              <a:t>hodnoty určitému prvku</a:t>
            </a:r>
          </a:p>
          <a:p>
            <a:pPr lvl="0"/>
            <a:r>
              <a:rPr lang="cs-CZ" sz="4000" b="1" dirty="0"/>
              <a:t>přiřazení </a:t>
            </a:r>
            <a:r>
              <a:rPr lang="cs-CZ" sz="4000" dirty="0"/>
              <a:t>stejné hodnoty všem prvkům</a:t>
            </a:r>
          </a:p>
          <a:p>
            <a:pPr lvl="0"/>
            <a:r>
              <a:rPr lang="cs-CZ" sz="4000" b="1" dirty="0"/>
              <a:t>vyhledání </a:t>
            </a:r>
            <a:r>
              <a:rPr lang="cs-CZ" sz="4000" dirty="0"/>
              <a:t>prvku s určitou hodnotou.</a:t>
            </a:r>
          </a:p>
          <a:p>
            <a:pPr lvl="0"/>
            <a:r>
              <a:rPr lang="cs-CZ" sz="4000" b="1" dirty="0"/>
              <a:t>seřazení </a:t>
            </a:r>
            <a:r>
              <a:rPr lang="cs-CZ" sz="4000" dirty="0"/>
              <a:t>prvků podle velikosti určité hodnoty prvku</a:t>
            </a:r>
          </a:p>
          <a:p>
            <a:r>
              <a:rPr lang="cs-CZ" sz="4000" dirty="0"/>
              <a:t>pro číselné hodnoty prvků vektorů i </a:t>
            </a:r>
            <a:r>
              <a:rPr lang="cs-CZ" sz="4000" b="1" dirty="0"/>
              <a:t>vektorové operace</a:t>
            </a:r>
            <a:endParaRPr lang="cs-CZ" sz="4000" dirty="0"/>
          </a:p>
          <a:p>
            <a:endParaRPr lang="cs-CZ" dirty="0"/>
          </a:p>
          <a:p>
            <a:endParaRPr lang="cs-CZ" dirty="0"/>
          </a:p>
        </p:txBody>
      </p:sp>
      <p:sp>
        <p:nvSpPr>
          <p:cNvPr id="3" name="Nadpis 2"/>
          <p:cNvSpPr>
            <a:spLocks noGrp="1"/>
          </p:cNvSpPr>
          <p:nvPr>
            <p:ph type="title"/>
          </p:nvPr>
        </p:nvSpPr>
        <p:spPr/>
        <p:txBody>
          <a:bodyPr>
            <a:noAutofit/>
          </a:bodyPr>
          <a:lstStyle/>
          <a:p>
            <a:r>
              <a:rPr lang="cs-CZ" sz="2000" dirty="0">
                <a:effectLst/>
              </a:rPr>
              <a:t>Indexované proměnné -</a:t>
            </a:r>
            <a:br>
              <a:rPr lang="cs-CZ" sz="2000" dirty="0">
                <a:effectLst/>
              </a:rPr>
            </a:br>
            <a:r>
              <a:rPr lang="cs-CZ" sz="2000" dirty="0">
                <a:effectLst/>
              </a:rPr>
              <a:t>Vícerozměrné pole - dvou a vícerozměrná matice</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4614" y="1687066"/>
            <a:ext cx="2405802" cy="2317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156</a:t>
            </a:fld>
            <a:endParaRPr lang="cs-CZ"/>
          </a:p>
        </p:txBody>
      </p:sp>
    </p:spTree>
    <p:extLst>
      <p:ext uri="{BB962C8B-B14F-4D97-AF65-F5344CB8AC3E}">
        <p14:creationId xmlns:p14="http://schemas.microsoft.com/office/powerpoint/2010/main" val="3247831942"/>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25000" lnSpcReduction="20000"/>
          </a:bodyPr>
          <a:lstStyle/>
          <a:p>
            <a:r>
              <a:rPr lang="cs-CZ" sz="5600" b="1" dirty="0"/>
              <a:t>Abstraktní představa:</a:t>
            </a:r>
            <a:endParaRPr lang="cs-CZ" sz="5600" dirty="0"/>
          </a:p>
          <a:p>
            <a:pPr marL="82296" indent="0">
              <a:buNone/>
            </a:pPr>
            <a:r>
              <a:rPr lang="cs-CZ" dirty="0"/>
              <a:t> </a:t>
            </a:r>
          </a:p>
          <a:p>
            <a:pPr marL="82296" indent="0">
              <a:buNone/>
            </a:pPr>
            <a:r>
              <a:rPr lang="cs-CZ" dirty="0"/>
              <a:t> </a:t>
            </a:r>
          </a:p>
          <a:p>
            <a:endParaRPr lang="cs-CZ" b="1" dirty="0"/>
          </a:p>
          <a:p>
            <a:endParaRPr lang="cs-CZ" b="1" dirty="0"/>
          </a:p>
          <a:p>
            <a:endParaRPr lang="cs-CZ" b="1" dirty="0"/>
          </a:p>
          <a:p>
            <a:pPr marL="82296" indent="0">
              <a:buNone/>
            </a:pPr>
            <a:endParaRPr lang="cs-CZ" b="1" dirty="0"/>
          </a:p>
          <a:p>
            <a:pPr marL="82296" indent="0">
              <a:buNone/>
            </a:pPr>
            <a:endParaRPr lang="cs-CZ" b="1" dirty="0"/>
          </a:p>
          <a:p>
            <a:pPr marL="82296" indent="0">
              <a:buNone/>
            </a:pPr>
            <a:r>
              <a:rPr lang="cs-CZ" b="1" dirty="0"/>
              <a:t> </a:t>
            </a:r>
            <a:r>
              <a:rPr lang="cs-CZ" sz="5600" b="1" dirty="0"/>
              <a:t>Sémantický význam:</a:t>
            </a:r>
            <a:r>
              <a:rPr lang="cs-CZ" b="1" dirty="0"/>
              <a:t> </a:t>
            </a:r>
            <a:endParaRPr lang="cs-CZ" dirty="0"/>
          </a:p>
          <a:p>
            <a:pPr lvl="1"/>
            <a:r>
              <a:rPr lang="cs-CZ" sz="4000" dirty="0"/>
              <a:t>Několik datových struktur tvoří skupinu</a:t>
            </a:r>
          </a:p>
          <a:p>
            <a:pPr lvl="1"/>
            <a:r>
              <a:rPr lang="cs-CZ" sz="4000" dirty="0"/>
              <a:t>Na rozdíl od pole jde o skupinu struktur různého typu</a:t>
            </a:r>
          </a:p>
          <a:p>
            <a:pPr lvl="1"/>
            <a:r>
              <a:rPr lang="cs-CZ" sz="4000" dirty="0"/>
              <a:t>Sounáležitost ke skupině je obvykle odvozena z hlediska použití dat</a:t>
            </a:r>
          </a:p>
          <a:p>
            <a:pPr lvl="1"/>
            <a:r>
              <a:rPr lang="cs-CZ" sz="4000" dirty="0"/>
              <a:t>Skupina má buď svoje jméno, nebo číslo úrovně</a:t>
            </a:r>
          </a:p>
          <a:p>
            <a:pPr lvl="1"/>
            <a:r>
              <a:rPr lang="cs-CZ" sz="4000" dirty="0"/>
              <a:t>Datové struktury, ze kterých se struktura skládá, mohou být opět skupinové proměnné</a:t>
            </a:r>
          </a:p>
          <a:p>
            <a:r>
              <a:rPr lang="cs-CZ" sz="5600" b="1" dirty="0"/>
              <a:t>Vlastnosti</a:t>
            </a:r>
          </a:p>
          <a:p>
            <a:pPr lvl="1"/>
            <a:r>
              <a:rPr lang="cs-CZ" sz="4000" dirty="0"/>
              <a:t>Název</a:t>
            </a:r>
          </a:p>
          <a:p>
            <a:pPr lvl="1"/>
            <a:r>
              <a:rPr lang="cs-CZ" sz="4000" dirty="0"/>
              <a:t>Výčet struktur, které skupinu tvoří </a:t>
            </a:r>
          </a:p>
          <a:p>
            <a:r>
              <a:rPr lang="cs-CZ" sz="5600" b="1" dirty="0"/>
              <a:t>Povolené operace:</a:t>
            </a:r>
            <a:endParaRPr lang="cs-CZ" dirty="0"/>
          </a:p>
          <a:p>
            <a:pPr lvl="1"/>
            <a:r>
              <a:rPr lang="cs-CZ" sz="4000" dirty="0"/>
              <a:t>přesun skupiny nebo její části</a:t>
            </a:r>
          </a:p>
          <a:p>
            <a:pPr lvl="1"/>
            <a:r>
              <a:rPr lang="cs-CZ" sz="4000" dirty="0"/>
              <a:t>nulování všech prvků skupiny</a:t>
            </a:r>
          </a:p>
          <a:p>
            <a:pPr lvl="1"/>
            <a:r>
              <a:rPr lang="cs-CZ" sz="4000" dirty="0"/>
              <a:t>porovnání dvou skupin</a:t>
            </a:r>
          </a:p>
          <a:p>
            <a:r>
              <a:rPr lang="cs-CZ" sz="5600" b="1" dirty="0"/>
              <a:t>Pozn.:</a:t>
            </a:r>
            <a:r>
              <a:rPr lang="cs-CZ" sz="4000" b="1" dirty="0"/>
              <a:t> </a:t>
            </a:r>
          </a:p>
          <a:p>
            <a:pPr lvl="1"/>
            <a:r>
              <a:rPr lang="cs-CZ" sz="4000" dirty="0"/>
              <a:t>V některých jazycích nemusí být implementovány všechny operace (např. nulování)</a:t>
            </a:r>
          </a:p>
          <a:p>
            <a:pPr lvl="1"/>
            <a:r>
              <a:rPr lang="cs-CZ" sz="4000" dirty="0"/>
              <a:t> Hloubka vnoření bývá omezena (např. Cobol - 49).</a:t>
            </a:r>
          </a:p>
        </p:txBody>
      </p:sp>
      <p:sp>
        <p:nvSpPr>
          <p:cNvPr id="3" name="Nadpis 2"/>
          <p:cNvSpPr>
            <a:spLocks noGrp="1"/>
          </p:cNvSpPr>
          <p:nvPr>
            <p:ph type="title"/>
          </p:nvPr>
        </p:nvSpPr>
        <p:spPr/>
        <p:txBody>
          <a:bodyPr>
            <a:normAutofit fontScale="90000"/>
          </a:bodyPr>
          <a:lstStyle/>
          <a:p>
            <a:r>
              <a:rPr lang="cs-CZ" dirty="0">
                <a:effectLst/>
              </a:rPr>
              <a:t>Skupinová proměnná (skupina struktur)</a:t>
            </a:r>
            <a:endParaRPr lang="cs-CZ"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685274"/>
            <a:ext cx="2448272" cy="1188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157</a:t>
            </a:fld>
            <a:endParaRPr lang="cs-CZ"/>
          </a:p>
        </p:txBody>
      </p:sp>
    </p:spTree>
    <p:extLst>
      <p:ext uri="{BB962C8B-B14F-4D97-AF65-F5344CB8AC3E}">
        <p14:creationId xmlns:p14="http://schemas.microsoft.com/office/powerpoint/2010/main" val="2097493133"/>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32500" lnSpcReduction="20000"/>
          </a:bodyPr>
          <a:lstStyle/>
          <a:p>
            <a:endParaRPr lang="cs-CZ" sz="5600" b="1" dirty="0"/>
          </a:p>
          <a:p>
            <a:r>
              <a:rPr lang="cs-CZ" sz="5600" b="1" dirty="0"/>
              <a:t>Abstraktní představa:</a:t>
            </a:r>
          </a:p>
          <a:p>
            <a:pPr marL="402336" lvl="1" indent="0">
              <a:buNone/>
            </a:pPr>
            <a:r>
              <a:rPr lang="cs-CZ" sz="4000" dirty="0"/>
              <a:t>Rozlišujeme lineární větu, kterou tvoří jednotlivé, dále nedělitelné položky a hierarchickou větu (se skupinovými proměnnými).</a:t>
            </a:r>
          </a:p>
          <a:p>
            <a:pPr marL="82296" indent="0">
              <a:buNone/>
            </a:pPr>
            <a:r>
              <a:rPr lang="cs-CZ" b="1" dirty="0"/>
              <a:t> </a:t>
            </a:r>
            <a:r>
              <a:rPr lang="cs-CZ" sz="5600" b="1" dirty="0"/>
              <a:t>Sémantický význam:</a:t>
            </a:r>
            <a:r>
              <a:rPr lang="cs-CZ" b="1" dirty="0"/>
              <a:t> </a:t>
            </a:r>
            <a:endParaRPr lang="cs-CZ" dirty="0"/>
          </a:p>
          <a:p>
            <a:r>
              <a:rPr lang="cs-CZ" sz="4000" dirty="0"/>
              <a:t>Záznam je lineární skupina datová struktura (položek) na logické úrovni, </a:t>
            </a:r>
          </a:p>
          <a:p>
            <a:pPr marL="82296" indent="0">
              <a:buNone/>
            </a:pPr>
            <a:r>
              <a:rPr lang="cs-CZ" sz="4000" dirty="0"/>
              <a:t>        se kterými se pracuje buď najednou (I/O operace, přesuny) nebo </a:t>
            </a:r>
          </a:p>
          <a:p>
            <a:pPr marL="82296" indent="0">
              <a:buNone/>
            </a:pPr>
            <a:r>
              <a:rPr lang="cs-CZ" sz="4000" dirty="0"/>
              <a:t>        s každou zvlášť. Nejčastěji popisuje nějaký entitní typ (zaměstnanec, </a:t>
            </a:r>
          </a:p>
          <a:p>
            <a:pPr marL="82296" indent="0">
              <a:buNone/>
            </a:pPr>
            <a:r>
              <a:rPr lang="cs-CZ" sz="4000" dirty="0"/>
              <a:t>       materiál, objednávka) nebo vztah (materiál pro výrobu dílu).</a:t>
            </a:r>
          </a:p>
          <a:p>
            <a:r>
              <a:rPr lang="cs-CZ" sz="5500" b="1" dirty="0"/>
              <a:t>Vlastnosti</a:t>
            </a:r>
          </a:p>
          <a:p>
            <a:pPr lvl="1"/>
            <a:r>
              <a:rPr lang="cs-CZ" sz="3600" dirty="0"/>
              <a:t>Pevná nebo proměnná délka záznamu</a:t>
            </a:r>
          </a:p>
          <a:p>
            <a:pPr lvl="1"/>
            <a:r>
              <a:rPr lang="cs-CZ" sz="3600" dirty="0"/>
              <a:t>Počet položek záznamu</a:t>
            </a:r>
          </a:p>
          <a:p>
            <a:r>
              <a:rPr lang="cs-CZ" sz="5600" b="1" dirty="0"/>
              <a:t>Povolené operace:</a:t>
            </a:r>
            <a:endParaRPr lang="cs-CZ" dirty="0"/>
          </a:p>
          <a:p>
            <a:pPr lvl="1"/>
            <a:r>
              <a:rPr lang="cs-CZ" sz="3600" b="1" dirty="0"/>
              <a:t>přiřazení</a:t>
            </a:r>
            <a:r>
              <a:rPr lang="cs-CZ" sz="3600" dirty="0"/>
              <a:t> celého záznamu jinému záznamu </a:t>
            </a:r>
          </a:p>
          <a:p>
            <a:pPr lvl="1"/>
            <a:r>
              <a:rPr lang="cs-CZ" sz="3600" b="1" dirty="0"/>
              <a:t>nulování</a:t>
            </a:r>
            <a:r>
              <a:rPr lang="cs-CZ" sz="3600" dirty="0"/>
              <a:t> záznamu (naplnit každou položku její hodnotou NULL).</a:t>
            </a:r>
          </a:p>
          <a:p>
            <a:pPr lvl="1"/>
            <a:r>
              <a:rPr lang="cs-CZ" sz="3600" b="1" dirty="0"/>
              <a:t>vstupní/výstupní operace </a:t>
            </a:r>
            <a:r>
              <a:rPr lang="cs-CZ" sz="3600" dirty="0"/>
              <a:t>- čtení ze souboru a zápis do něj.</a:t>
            </a:r>
          </a:p>
          <a:p>
            <a:pPr lvl="1"/>
            <a:r>
              <a:rPr lang="cs-CZ" sz="3600" dirty="0"/>
              <a:t>získání </a:t>
            </a:r>
            <a:r>
              <a:rPr lang="cs-CZ" sz="3600" b="1" dirty="0"/>
              <a:t>hodnoty</a:t>
            </a:r>
            <a:r>
              <a:rPr lang="cs-CZ" sz="3600" dirty="0"/>
              <a:t> jednotlivých položek</a:t>
            </a:r>
          </a:p>
          <a:p>
            <a:pPr lvl="1"/>
            <a:r>
              <a:rPr lang="cs-CZ" sz="3600" b="1" dirty="0"/>
              <a:t>změny</a:t>
            </a:r>
            <a:r>
              <a:rPr lang="cs-CZ" sz="3600" dirty="0"/>
              <a:t> jednotlivých položek</a:t>
            </a:r>
          </a:p>
        </p:txBody>
      </p:sp>
      <p:sp>
        <p:nvSpPr>
          <p:cNvPr id="3" name="Nadpis 2"/>
          <p:cNvSpPr>
            <a:spLocks noGrp="1"/>
          </p:cNvSpPr>
          <p:nvPr>
            <p:ph type="title"/>
          </p:nvPr>
        </p:nvSpPr>
        <p:spPr/>
        <p:txBody>
          <a:bodyPr>
            <a:normAutofit fontScale="90000"/>
          </a:bodyPr>
          <a:lstStyle/>
          <a:p>
            <a:r>
              <a:rPr lang="cs-CZ" dirty="0">
                <a:effectLst/>
              </a:rPr>
              <a:t>Záznam (struktura, věta, </a:t>
            </a:r>
            <a:r>
              <a:rPr lang="cs-CZ" dirty="0" err="1">
                <a:effectLst/>
              </a:rPr>
              <a:t>record</a:t>
            </a:r>
            <a:r>
              <a:rPr lang="cs-CZ" dirty="0">
                <a:effectLst/>
              </a:rPr>
              <a:t>)</a:t>
            </a: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240" y="2318370"/>
            <a:ext cx="2150400" cy="2406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158</a:t>
            </a:fld>
            <a:endParaRPr lang="cs-CZ"/>
          </a:p>
        </p:txBody>
      </p:sp>
    </p:spTree>
    <p:extLst>
      <p:ext uri="{BB962C8B-B14F-4D97-AF65-F5344CB8AC3E}">
        <p14:creationId xmlns:p14="http://schemas.microsoft.com/office/powerpoint/2010/main" val="2804236349"/>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403648" y="1484784"/>
            <a:ext cx="7498080" cy="4800600"/>
          </a:xfrm>
        </p:spPr>
        <p:txBody>
          <a:bodyPr>
            <a:normAutofit fontScale="25000" lnSpcReduction="20000"/>
          </a:bodyPr>
          <a:lstStyle/>
          <a:p>
            <a:r>
              <a:rPr lang="cs-CZ" sz="4000" dirty="0"/>
              <a:t>Soubor je posloupnost záznamů, zpravidla uložená na externí paměti.</a:t>
            </a:r>
            <a:endParaRPr lang="cs-CZ" sz="4000" b="1" dirty="0"/>
          </a:p>
          <a:p>
            <a:r>
              <a:rPr lang="cs-CZ" sz="5600" b="1" dirty="0"/>
              <a:t>Abstraktní představa</a:t>
            </a:r>
            <a:endParaRPr lang="cs-CZ" dirty="0"/>
          </a:p>
          <a:p>
            <a:r>
              <a:rPr lang="cs-CZ" sz="5600" b="1" dirty="0"/>
              <a:t>Sémantický význam</a:t>
            </a:r>
          </a:p>
          <a:p>
            <a:pPr lvl="1"/>
            <a:r>
              <a:rPr lang="cs-CZ" sz="3600" dirty="0"/>
              <a:t>Lineární množina výskytu datové struktury záznam</a:t>
            </a:r>
          </a:p>
          <a:p>
            <a:pPr lvl="1"/>
            <a:r>
              <a:rPr lang="cs-CZ" sz="3600" dirty="0"/>
              <a:t>Počet prvků souboru lze měnit programem (přidávat a </a:t>
            </a:r>
          </a:p>
          <a:p>
            <a:pPr marL="402336" lvl="1" indent="0">
              <a:buNone/>
            </a:pPr>
            <a:r>
              <a:rPr lang="cs-CZ" sz="3600" dirty="0"/>
              <a:t>       ubírat na konci)</a:t>
            </a:r>
          </a:p>
          <a:p>
            <a:pPr lvl="1"/>
            <a:r>
              <a:rPr lang="cs-CZ" sz="3600" dirty="0"/>
              <a:t>Prvky souboru jsou na sobě nezávislé a je možno je </a:t>
            </a:r>
          </a:p>
          <a:p>
            <a:pPr marL="402336" lvl="1" indent="0">
              <a:buNone/>
            </a:pPr>
            <a:r>
              <a:rPr lang="cs-CZ" sz="3600" dirty="0"/>
              <a:t>       samostatně zpracovat</a:t>
            </a:r>
            <a:r>
              <a:rPr lang="cs-CZ" sz="3600" b="1" dirty="0"/>
              <a:t> </a:t>
            </a:r>
            <a:endParaRPr lang="cs-CZ" sz="3600" dirty="0"/>
          </a:p>
          <a:p>
            <a:r>
              <a:rPr lang="cs-CZ" sz="5600" b="1" dirty="0"/>
              <a:t>Vlastnosti</a:t>
            </a:r>
          </a:p>
          <a:p>
            <a:pPr lvl="1"/>
            <a:r>
              <a:rPr lang="cs-CZ" sz="4000" dirty="0"/>
              <a:t>Název  (fyzické jméno - jméno, pod kterým zná </a:t>
            </a:r>
          </a:p>
          <a:p>
            <a:pPr marL="402336" lvl="1" indent="0">
              <a:buNone/>
            </a:pPr>
            <a:r>
              <a:rPr lang="cs-CZ" sz="4000" dirty="0"/>
              <a:t>       soubor operační systém )</a:t>
            </a:r>
          </a:p>
          <a:p>
            <a:pPr lvl="1"/>
            <a:r>
              <a:rPr lang="cs-CZ" sz="4000" dirty="0"/>
              <a:t>Identifikace (logické jméno - pod kterým je soubor </a:t>
            </a:r>
          </a:p>
          <a:p>
            <a:pPr marL="402336" lvl="1" indent="0">
              <a:buNone/>
            </a:pPr>
            <a:r>
              <a:rPr lang="cs-CZ" sz="4000" dirty="0"/>
              <a:t>       znám v programu)</a:t>
            </a:r>
          </a:p>
          <a:p>
            <a:pPr lvl="1"/>
            <a:r>
              <a:rPr lang="cs-CZ" sz="4000" dirty="0"/>
              <a:t>Organizace souboru</a:t>
            </a:r>
          </a:p>
          <a:p>
            <a:pPr lvl="1"/>
            <a:r>
              <a:rPr lang="cs-CZ" sz="4000" dirty="0"/>
              <a:t>Způsob přístupu k informacím (sériový, přímý)</a:t>
            </a:r>
          </a:p>
          <a:p>
            <a:pPr lvl="1"/>
            <a:r>
              <a:rPr lang="cs-CZ" sz="4000" dirty="0"/>
              <a:t>Typ a počet záznamů v souboru</a:t>
            </a:r>
          </a:p>
          <a:p>
            <a:r>
              <a:rPr lang="cs-CZ" sz="5600" b="1" dirty="0"/>
              <a:t>Povolené operace: </a:t>
            </a:r>
          </a:p>
          <a:p>
            <a:pPr lvl="1"/>
            <a:r>
              <a:rPr lang="cs-CZ" sz="4000" b="1" dirty="0"/>
              <a:t>přidělení </a:t>
            </a:r>
            <a:r>
              <a:rPr lang="cs-CZ" sz="4000" dirty="0"/>
              <a:t>logického </a:t>
            </a:r>
            <a:r>
              <a:rPr lang="cs-CZ" sz="4000" b="1" dirty="0"/>
              <a:t>jména </a:t>
            </a:r>
            <a:r>
              <a:rPr lang="cs-CZ" sz="4000" dirty="0"/>
              <a:t>k fyzickému - identifikace souboru - např.</a:t>
            </a:r>
            <a:r>
              <a:rPr lang="cs-CZ" sz="4000" b="1" dirty="0"/>
              <a:t> </a:t>
            </a:r>
            <a:r>
              <a:rPr lang="cs-CZ" sz="4000" dirty="0" err="1"/>
              <a:t>Assign</a:t>
            </a:r>
            <a:r>
              <a:rPr lang="cs-CZ" sz="4000" dirty="0"/>
              <a:t> (F1,’Seznam_pracovníků</a:t>
            </a:r>
            <a:r>
              <a:rPr lang="en-US" sz="4000" dirty="0"/>
              <a:t>’</a:t>
            </a:r>
            <a:r>
              <a:rPr lang="cs-CZ" sz="4000" dirty="0"/>
              <a:t>)</a:t>
            </a:r>
          </a:p>
          <a:p>
            <a:pPr lvl="1"/>
            <a:r>
              <a:rPr lang="cs-CZ" sz="4000" b="1" dirty="0"/>
              <a:t>otevření a uzavření</a:t>
            </a:r>
            <a:r>
              <a:rPr lang="cs-CZ" sz="4000" dirty="0"/>
              <a:t> souboru - zpřístupnění, test existence a ukončení práce se souborem</a:t>
            </a:r>
          </a:p>
          <a:p>
            <a:pPr lvl="1"/>
            <a:r>
              <a:rPr lang="cs-CZ" sz="4000" dirty="0"/>
              <a:t>Čtení/zápis/změna </a:t>
            </a:r>
            <a:r>
              <a:rPr lang="cs-CZ" sz="4000" b="1" dirty="0"/>
              <a:t>obsahu </a:t>
            </a:r>
            <a:r>
              <a:rPr lang="cs-CZ" sz="4000" dirty="0"/>
              <a:t>existujícího záznamu</a:t>
            </a:r>
          </a:p>
          <a:p>
            <a:pPr lvl="1"/>
            <a:r>
              <a:rPr lang="cs-CZ" sz="4000" b="1" dirty="0"/>
              <a:t>zavedení </a:t>
            </a:r>
            <a:r>
              <a:rPr lang="cs-CZ" sz="4000" dirty="0"/>
              <a:t>nového/</a:t>
            </a:r>
            <a:r>
              <a:rPr lang="cs-CZ" sz="4000" b="1" dirty="0"/>
              <a:t>zrušení </a:t>
            </a:r>
            <a:r>
              <a:rPr lang="cs-CZ" sz="4000" dirty="0"/>
              <a:t>existujícího záznamu</a:t>
            </a:r>
          </a:p>
          <a:p>
            <a:pPr lvl="1"/>
            <a:r>
              <a:rPr lang="cs-CZ" sz="4000" b="1" dirty="0"/>
              <a:t>vytvoření </a:t>
            </a:r>
            <a:r>
              <a:rPr lang="cs-CZ" sz="4000" dirty="0"/>
              <a:t>prázdného souboru, </a:t>
            </a:r>
            <a:r>
              <a:rPr lang="cs-CZ" sz="4000" b="1" dirty="0"/>
              <a:t>zrušení </a:t>
            </a:r>
            <a:r>
              <a:rPr lang="cs-CZ" sz="4000" dirty="0"/>
              <a:t>souboru, </a:t>
            </a:r>
            <a:r>
              <a:rPr lang="cs-CZ" sz="4000" b="1" dirty="0"/>
              <a:t>rozšíření </a:t>
            </a:r>
            <a:r>
              <a:rPr lang="cs-CZ" sz="4000" dirty="0"/>
              <a:t>souboru (pokračování v zápisu), </a:t>
            </a:r>
            <a:r>
              <a:rPr lang="cs-CZ" sz="4000" b="1" dirty="0"/>
              <a:t>kopírování </a:t>
            </a:r>
            <a:r>
              <a:rPr lang="cs-CZ" sz="4000" dirty="0"/>
              <a:t>souboru</a:t>
            </a:r>
          </a:p>
          <a:p>
            <a:pPr lvl="1"/>
            <a:r>
              <a:rPr lang="cs-CZ" sz="4000" b="1" dirty="0"/>
              <a:t>řazení </a:t>
            </a:r>
            <a:r>
              <a:rPr lang="cs-CZ" sz="4000" dirty="0"/>
              <a:t>souboru (podle nějakého klíče)</a:t>
            </a:r>
          </a:p>
          <a:p>
            <a:endParaRPr lang="cs-CZ" dirty="0"/>
          </a:p>
        </p:txBody>
      </p:sp>
      <p:sp>
        <p:nvSpPr>
          <p:cNvPr id="3" name="Nadpis 2"/>
          <p:cNvSpPr>
            <a:spLocks noGrp="1"/>
          </p:cNvSpPr>
          <p:nvPr>
            <p:ph type="title"/>
          </p:nvPr>
        </p:nvSpPr>
        <p:spPr/>
        <p:txBody>
          <a:bodyPr>
            <a:normAutofit/>
          </a:bodyPr>
          <a:lstStyle/>
          <a:p>
            <a:r>
              <a:rPr lang="cs-CZ" dirty="0"/>
              <a:t>Soubor (</a:t>
            </a:r>
            <a:r>
              <a:rPr lang="cs-CZ" dirty="0" err="1"/>
              <a:t>File</a:t>
            </a:r>
            <a:r>
              <a:rPr lang="cs-CZ" dirty="0"/>
              <a:t>)</a:t>
            </a: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5" y="1740395"/>
            <a:ext cx="4032448" cy="2629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159</a:t>
            </a:fld>
            <a:endParaRPr lang="cs-CZ"/>
          </a:p>
        </p:txBody>
      </p:sp>
    </p:spTree>
    <p:extLst>
      <p:ext uri="{BB962C8B-B14F-4D97-AF65-F5344CB8AC3E}">
        <p14:creationId xmlns:p14="http://schemas.microsoft.com/office/powerpoint/2010/main" val="17167509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dirty="0"/>
              <a:t>Účelový přístup</a:t>
            </a:r>
          </a:p>
          <a:p>
            <a:pPr lvl="1"/>
            <a:r>
              <a:rPr lang="cs-CZ" sz="2400" dirty="0"/>
              <a:t>Účelový přístup vychází z požadavku na výstupní data a hledají se algoritmy, jak tato data vyrobit a jaká vstupní data tyto algoritmy potřebují. </a:t>
            </a:r>
          </a:p>
          <a:p>
            <a:pPr marL="365760" lvl="1" indent="-283464">
              <a:spcBef>
                <a:spcPts val="600"/>
              </a:spcBef>
              <a:buSzPct val="80000"/>
              <a:buFont typeface="Wingdings 2"/>
              <a:buChar char=""/>
            </a:pPr>
            <a:r>
              <a:rPr lang="cs-CZ" sz="3200" dirty="0"/>
              <a:t>Zdrojový přístup</a:t>
            </a:r>
          </a:p>
          <a:p>
            <a:pPr lvl="1">
              <a:buSzPct val="80000"/>
            </a:pPr>
            <a:r>
              <a:rPr lang="cs-CZ" sz="2400" dirty="0"/>
              <a:t>Zdrojový přístup směřuje k hlavnímu cíli (uspokojení informačních požadavků řízení) ne přímo, ale přes dílčí cíl, čímž je vytvoření společného integrovaného zdroje dat. Ideálem je vytvořit datový model reality.</a:t>
            </a:r>
          </a:p>
        </p:txBody>
      </p:sp>
      <p:sp>
        <p:nvSpPr>
          <p:cNvPr id="3" name="Nadpis 2"/>
          <p:cNvSpPr>
            <a:spLocks noGrp="1"/>
          </p:cNvSpPr>
          <p:nvPr>
            <p:ph type="title"/>
          </p:nvPr>
        </p:nvSpPr>
        <p:spPr/>
        <p:txBody>
          <a:bodyPr>
            <a:normAutofit fontScale="90000"/>
          </a:bodyPr>
          <a:lstStyle/>
          <a:p>
            <a:r>
              <a:rPr lang="cs-CZ" dirty="0"/>
              <a:t>Účelový a zdrojový přístup</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16</a:t>
            </a:fld>
            <a:endParaRPr lang="cs-CZ"/>
          </a:p>
        </p:txBody>
      </p:sp>
    </p:spTree>
    <p:extLst>
      <p:ext uri="{BB962C8B-B14F-4D97-AF65-F5344CB8AC3E}">
        <p14:creationId xmlns:p14="http://schemas.microsoft.com/office/powerpoint/2010/main" val="1072248490"/>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0000" lnSpcReduction="20000"/>
          </a:bodyPr>
          <a:lstStyle/>
          <a:p>
            <a:r>
              <a:rPr lang="cs-CZ" b="1" dirty="0"/>
              <a:t>Abstraktní představa seznamu</a:t>
            </a:r>
            <a:endParaRPr lang="cs-CZ" dirty="0"/>
          </a:p>
          <a:p>
            <a:pPr marL="82296" indent="0">
              <a:buNone/>
            </a:pPr>
            <a:r>
              <a:rPr lang="cs-CZ" dirty="0"/>
              <a:t> </a:t>
            </a:r>
          </a:p>
          <a:p>
            <a:pPr marL="82296" indent="0">
              <a:buNone/>
            </a:pPr>
            <a:r>
              <a:rPr lang="cs-CZ" dirty="0"/>
              <a:t> </a:t>
            </a:r>
          </a:p>
          <a:p>
            <a:pPr marL="82296" indent="0">
              <a:buNone/>
            </a:pPr>
            <a:endParaRPr lang="cs-CZ" dirty="0"/>
          </a:p>
          <a:p>
            <a:pPr marL="82296" indent="0">
              <a:buNone/>
            </a:pPr>
            <a:r>
              <a:rPr lang="cs-CZ" dirty="0"/>
              <a:t> </a:t>
            </a:r>
          </a:p>
          <a:p>
            <a:r>
              <a:rPr lang="cs-CZ" b="1" dirty="0"/>
              <a:t>Sémantický význam</a:t>
            </a:r>
            <a:endParaRPr lang="cs-CZ" dirty="0"/>
          </a:p>
          <a:p>
            <a:pPr lvl="1"/>
            <a:r>
              <a:rPr lang="cs-CZ" dirty="0"/>
              <a:t>Seznam je </a:t>
            </a:r>
            <a:r>
              <a:rPr lang="cs-CZ" b="1" dirty="0"/>
              <a:t>dynamická lineární homogenní</a:t>
            </a:r>
            <a:r>
              <a:rPr lang="cs-CZ" dirty="0"/>
              <a:t> datová struktura s proměnným počtem prvků, představovaná posloupností jednotlivých prvků. Prvky seznamu jsou </a:t>
            </a:r>
            <a:r>
              <a:rPr lang="cs-CZ" b="1" dirty="0"/>
              <a:t>uspořádané</a:t>
            </a:r>
            <a:r>
              <a:rPr lang="cs-CZ" dirty="0"/>
              <a:t>. Seznam může být prázdný nebo může obsahovat prvky stejného typu. Každému prvku neprázdného seznamu, který není na konci seznamu, jednoznačně přísluší jeden další prvek a každému prvku neprázdného seznamu, který není na začátku seznamu, jednoznačně přísluší jeden předchozí prvek. Prvek seznamu, který se právě zpracovává, se nazývá </a:t>
            </a:r>
            <a:r>
              <a:rPr lang="cs-CZ" b="1" dirty="0"/>
              <a:t>běžný</a:t>
            </a:r>
            <a:r>
              <a:rPr lang="cs-CZ" dirty="0"/>
              <a:t>. </a:t>
            </a:r>
          </a:p>
          <a:p>
            <a:r>
              <a:rPr lang="cs-CZ" b="1" dirty="0"/>
              <a:t>Povolené operace </a:t>
            </a:r>
            <a:r>
              <a:rPr lang="cs-CZ" dirty="0"/>
              <a:t>se seznamem:</a:t>
            </a:r>
            <a:endParaRPr lang="cs-CZ" sz="2800" b="1" dirty="0"/>
          </a:p>
          <a:p>
            <a:pPr lvl="1"/>
            <a:r>
              <a:rPr lang="cs-CZ" b="1" dirty="0"/>
              <a:t>vytvoření</a:t>
            </a:r>
            <a:r>
              <a:rPr lang="cs-CZ" dirty="0"/>
              <a:t> prázdného seznamu (inicializace seznamu)</a:t>
            </a:r>
          </a:p>
          <a:p>
            <a:pPr lvl="1"/>
            <a:r>
              <a:rPr lang="cs-CZ" b="1" dirty="0"/>
              <a:t>vložení</a:t>
            </a:r>
            <a:r>
              <a:rPr lang="cs-CZ" dirty="0"/>
              <a:t> nového prvku do seznamu za běžný prvek</a:t>
            </a:r>
          </a:p>
          <a:p>
            <a:pPr lvl="1"/>
            <a:r>
              <a:rPr lang="cs-CZ" b="1" dirty="0"/>
              <a:t>vložení</a:t>
            </a:r>
            <a:r>
              <a:rPr lang="cs-CZ" dirty="0"/>
              <a:t> nového prvku do seznamu před běžný prvek</a:t>
            </a:r>
          </a:p>
          <a:p>
            <a:pPr lvl="1"/>
            <a:r>
              <a:rPr lang="cs-CZ" b="1" dirty="0"/>
              <a:t>vyjmutí</a:t>
            </a:r>
            <a:r>
              <a:rPr lang="cs-CZ" dirty="0"/>
              <a:t> určitého prvku do seznamu</a:t>
            </a:r>
          </a:p>
          <a:p>
            <a:pPr lvl="1"/>
            <a:r>
              <a:rPr lang="cs-CZ" b="1" dirty="0"/>
              <a:t>zpřístupnění</a:t>
            </a:r>
            <a:r>
              <a:rPr lang="cs-CZ" dirty="0"/>
              <a:t> běžného prvku seznamu</a:t>
            </a:r>
          </a:p>
          <a:p>
            <a:pPr lvl="1"/>
            <a:r>
              <a:rPr lang="cs-CZ" b="1" dirty="0"/>
              <a:t>nastavení běžného </a:t>
            </a:r>
            <a:r>
              <a:rPr lang="cs-CZ" dirty="0"/>
              <a:t>prvku na začátek nebo konec</a:t>
            </a:r>
          </a:p>
          <a:p>
            <a:pPr lvl="1"/>
            <a:r>
              <a:rPr lang="cs-CZ" b="1" dirty="0"/>
              <a:t>posunutí běžného </a:t>
            </a:r>
            <a:r>
              <a:rPr lang="cs-CZ" dirty="0"/>
              <a:t>prvku na </a:t>
            </a:r>
            <a:r>
              <a:rPr lang="cs-CZ" b="1" dirty="0"/>
              <a:t>předchozí</a:t>
            </a:r>
            <a:r>
              <a:rPr lang="cs-CZ" dirty="0"/>
              <a:t> prvek</a:t>
            </a:r>
          </a:p>
          <a:p>
            <a:pPr lvl="1"/>
            <a:r>
              <a:rPr lang="cs-CZ" b="1" dirty="0"/>
              <a:t>posunutí běžného </a:t>
            </a:r>
            <a:r>
              <a:rPr lang="cs-CZ" dirty="0"/>
              <a:t>prvku na </a:t>
            </a:r>
            <a:r>
              <a:rPr lang="cs-CZ" b="1" dirty="0"/>
              <a:t>následující</a:t>
            </a:r>
            <a:r>
              <a:rPr lang="cs-CZ" dirty="0"/>
              <a:t> prvek</a:t>
            </a:r>
          </a:p>
          <a:p>
            <a:pPr lvl="1"/>
            <a:r>
              <a:rPr lang="cs-CZ" dirty="0"/>
              <a:t>test, zda je seznam </a:t>
            </a:r>
            <a:r>
              <a:rPr lang="cs-CZ" b="1" dirty="0"/>
              <a:t>prázdný</a:t>
            </a:r>
          </a:p>
          <a:p>
            <a:pPr lvl="1"/>
            <a:r>
              <a:rPr lang="cs-CZ" dirty="0"/>
              <a:t>test zda běžný prvek je </a:t>
            </a:r>
            <a:r>
              <a:rPr lang="cs-CZ" b="1" dirty="0"/>
              <a:t>první</a:t>
            </a:r>
          </a:p>
          <a:p>
            <a:pPr lvl="1"/>
            <a:r>
              <a:rPr lang="cs-CZ" dirty="0"/>
              <a:t>test, zda běžný prvek je </a:t>
            </a:r>
            <a:r>
              <a:rPr lang="cs-CZ" b="1" dirty="0"/>
              <a:t>poslední</a:t>
            </a:r>
          </a:p>
        </p:txBody>
      </p:sp>
      <p:sp>
        <p:nvSpPr>
          <p:cNvPr id="3" name="Nadpis 2"/>
          <p:cNvSpPr>
            <a:spLocks noGrp="1"/>
          </p:cNvSpPr>
          <p:nvPr>
            <p:ph type="title"/>
          </p:nvPr>
        </p:nvSpPr>
        <p:spPr/>
        <p:txBody>
          <a:bodyPr>
            <a:noAutofit/>
          </a:bodyPr>
          <a:lstStyle/>
          <a:p>
            <a:r>
              <a:rPr lang="cs-CZ" sz="3600" dirty="0"/>
              <a:t>Seznam – lineární struktura základní vlastnosti</a:t>
            </a: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45682" y="1549525"/>
            <a:ext cx="2346598" cy="1323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160</a:t>
            </a:fld>
            <a:endParaRPr lang="cs-CZ"/>
          </a:p>
        </p:txBody>
      </p:sp>
    </p:spTree>
    <p:extLst>
      <p:ext uri="{BB962C8B-B14F-4D97-AF65-F5344CB8AC3E}">
        <p14:creationId xmlns:p14="http://schemas.microsoft.com/office/powerpoint/2010/main" val="1355477059"/>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r>
              <a:rPr lang="cs-CZ" b="1" dirty="0"/>
              <a:t>Implementace polem</a:t>
            </a:r>
            <a:r>
              <a:rPr lang="cs-CZ" dirty="0"/>
              <a:t>  požaduje předem definovat dostatečně dlouhé pole. Tomuto poli přísluší </a:t>
            </a:r>
            <a:r>
              <a:rPr lang="cs-CZ" b="1" dirty="0"/>
              <a:t>řídící proměnné</a:t>
            </a:r>
            <a:r>
              <a:rPr lang="cs-CZ" dirty="0"/>
              <a:t>, které obsahuje index </a:t>
            </a:r>
            <a:r>
              <a:rPr lang="cs-CZ" b="1" dirty="0"/>
              <a:t>posledně obsazeného</a:t>
            </a:r>
            <a:r>
              <a:rPr lang="cs-CZ" dirty="0"/>
              <a:t> prvku pole (L), </a:t>
            </a:r>
            <a:r>
              <a:rPr lang="cs-CZ" b="1" dirty="0"/>
              <a:t>délku </a:t>
            </a:r>
            <a:r>
              <a:rPr lang="cs-CZ" dirty="0"/>
              <a:t>rezervovaného pole (M) a index </a:t>
            </a:r>
            <a:r>
              <a:rPr lang="cs-CZ" b="1" dirty="0"/>
              <a:t>běžného </a:t>
            </a:r>
            <a:r>
              <a:rPr lang="cs-CZ" dirty="0"/>
              <a:t>prvku (C). Realizace seznamu polem má řadu nevýhod. Kromě nutnosti statické rezervace zbytečně velkého pole a nutnosti přesunů prvků pole při vkládání a rušení není možné další zobecnění.</a:t>
            </a:r>
          </a:p>
        </p:txBody>
      </p:sp>
      <p:sp>
        <p:nvSpPr>
          <p:cNvPr id="3" name="Nadpis 2"/>
          <p:cNvSpPr>
            <a:spLocks noGrp="1"/>
          </p:cNvSpPr>
          <p:nvPr>
            <p:ph type="title"/>
          </p:nvPr>
        </p:nvSpPr>
        <p:spPr/>
        <p:txBody>
          <a:bodyPr>
            <a:normAutofit fontScale="90000"/>
          </a:bodyPr>
          <a:lstStyle/>
          <a:p>
            <a:r>
              <a:rPr lang="cs-CZ" dirty="0">
                <a:effectLst/>
              </a:rPr>
              <a:t>Implementace seznamu polem</a:t>
            </a:r>
            <a:endParaRPr lang="cs-CZ"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2675" y="1458069"/>
            <a:ext cx="4438650" cy="3267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161</a:t>
            </a:fld>
            <a:endParaRPr lang="cs-CZ"/>
          </a:p>
        </p:txBody>
      </p:sp>
    </p:spTree>
    <p:extLst>
      <p:ext uri="{BB962C8B-B14F-4D97-AF65-F5344CB8AC3E}">
        <p14:creationId xmlns:p14="http://schemas.microsoft.com/office/powerpoint/2010/main" val="4038651805"/>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25000" lnSpcReduction="20000"/>
          </a:bodyPr>
          <a:lstStyle/>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r>
              <a:rPr lang="cs-CZ" sz="4400" b="1" dirty="0"/>
              <a:t>Spojový seznam</a:t>
            </a:r>
            <a:r>
              <a:rPr lang="cs-CZ" sz="4400" dirty="0"/>
              <a:t>  má tyto vlastnosti:</a:t>
            </a:r>
          </a:p>
          <a:p>
            <a:pPr lvl="0"/>
            <a:r>
              <a:rPr lang="cs-CZ" sz="4400" dirty="0"/>
              <a:t>řídící proměnné seznamu obsahují ukazatel na </a:t>
            </a:r>
            <a:r>
              <a:rPr lang="cs-CZ" sz="4400" b="1" dirty="0"/>
              <a:t>první </a:t>
            </a:r>
            <a:r>
              <a:rPr lang="cs-CZ" sz="4400" dirty="0"/>
              <a:t>prvek seznamu (H -hlavička, head)</a:t>
            </a:r>
          </a:p>
          <a:p>
            <a:pPr lvl="0"/>
            <a:r>
              <a:rPr lang="cs-CZ" sz="4400" dirty="0"/>
              <a:t>řídící proměnné seznamu mohou dále obsahovat ukazatel na </a:t>
            </a:r>
            <a:r>
              <a:rPr lang="cs-CZ" sz="4400" b="1" dirty="0"/>
              <a:t>poslední </a:t>
            </a:r>
            <a:r>
              <a:rPr lang="cs-CZ" sz="4400" dirty="0"/>
              <a:t>prvek seznamu (T - patička, anglicky se používá </a:t>
            </a:r>
            <a:r>
              <a:rPr lang="cs-CZ" sz="4400" dirty="0" err="1"/>
              <a:t>tail</a:t>
            </a:r>
            <a:r>
              <a:rPr lang="cs-CZ" sz="4400" dirty="0"/>
              <a:t>, doslovně ocas) a ukazatel na </a:t>
            </a:r>
            <a:r>
              <a:rPr lang="cs-CZ" sz="4400" b="1" dirty="0"/>
              <a:t>právě </a:t>
            </a:r>
            <a:r>
              <a:rPr lang="cs-CZ" sz="4400" dirty="0"/>
              <a:t>zpracovávaný prvek seznamu (C - běžný, current)</a:t>
            </a:r>
          </a:p>
          <a:p>
            <a:pPr lvl="0"/>
            <a:r>
              <a:rPr lang="cs-CZ" sz="4400" b="1" dirty="0"/>
              <a:t>logicky sousední</a:t>
            </a:r>
            <a:r>
              <a:rPr lang="cs-CZ" sz="4400" dirty="0"/>
              <a:t> prvky nemusí být </a:t>
            </a:r>
            <a:r>
              <a:rPr lang="cs-CZ" sz="4400" b="1" dirty="0"/>
              <a:t>fyzicky sousední</a:t>
            </a:r>
            <a:r>
              <a:rPr lang="cs-CZ" sz="4400" dirty="0"/>
              <a:t>, při realizaci v paměti se používá dynamicky přidělovaná paměť, při realizaci na disku správa volných míst nebo záznamů</a:t>
            </a:r>
          </a:p>
          <a:p>
            <a:pPr lvl="0"/>
            <a:r>
              <a:rPr lang="cs-CZ" sz="4400" dirty="0"/>
              <a:t>každý prvek seznamu obsahuje kromě uživatelské informace ještě </a:t>
            </a:r>
            <a:r>
              <a:rPr lang="cs-CZ" sz="4400" b="1" dirty="0"/>
              <a:t>ukazatel na další </a:t>
            </a:r>
            <a:r>
              <a:rPr lang="cs-CZ" sz="4400" dirty="0"/>
              <a:t>prvek seznamu</a:t>
            </a:r>
          </a:p>
          <a:p>
            <a:pPr lvl="0"/>
            <a:r>
              <a:rPr lang="cs-CZ" sz="4400" dirty="0"/>
              <a:t>pokud prvek neobsahuje další ukazatel na jiný prvek seznamu, hovoříme o jednosměrném seznamu</a:t>
            </a:r>
          </a:p>
          <a:p>
            <a:pPr lvl="0"/>
            <a:r>
              <a:rPr lang="cs-CZ" sz="4400" b="1" dirty="0"/>
              <a:t>poslední </a:t>
            </a:r>
            <a:r>
              <a:rPr lang="cs-CZ" sz="4400" dirty="0"/>
              <a:t>prvek jednosměrného seznamu může obsahovat </a:t>
            </a:r>
            <a:r>
              <a:rPr lang="cs-CZ" sz="4400" b="1" dirty="0"/>
              <a:t>prázdný ukazatel </a:t>
            </a:r>
            <a:r>
              <a:rPr lang="cs-CZ" sz="4400" dirty="0"/>
              <a:t>(nil), pokud ukazuje na první prvek seznamu, hovoříme o jednosměrném </a:t>
            </a:r>
            <a:r>
              <a:rPr lang="cs-CZ" sz="4400" b="1" dirty="0"/>
              <a:t>cyklickém </a:t>
            </a:r>
            <a:r>
              <a:rPr lang="cs-CZ" sz="4400" dirty="0"/>
              <a:t>seznamu</a:t>
            </a:r>
          </a:p>
          <a:p>
            <a:pPr lvl="0"/>
            <a:r>
              <a:rPr lang="cs-CZ" sz="4400" dirty="0"/>
              <a:t>každý prvek seznamu může dále obsahovat ukazatel na </a:t>
            </a:r>
            <a:r>
              <a:rPr lang="cs-CZ" sz="4400" b="1" dirty="0"/>
              <a:t>předchozí </a:t>
            </a:r>
            <a:r>
              <a:rPr lang="cs-CZ" sz="4400" dirty="0"/>
              <a:t>prvek seznamu, pak hovoříme o </a:t>
            </a:r>
            <a:r>
              <a:rPr lang="cs-CZ" sz="4400" b="1" dirty="0"/>
              <a:t>obousměrném </a:t>
            </a:r>
            <a:r>
              <a:rPr lang="cs-CZ" sz="4400" dirty="0"/>
              <a:t>seznamu</a:t>
            </a:r>
          </a:p>
          <a:p>
            <a:pPr lvl="0"/>
            <a:r>
              <a:rPr lang="cs-CZ" sz="4400" dirty="0"/>
              <a:t>pokud poslední prvek obousměrného seznamu ukazuje na první prvek a první prvek na poslední, hovoříme o </a:t>
            </a:r>
            <a:r>
              <a:rPr lang="cs-CZ" sz="4400" b="1" dirty="0"/>
              <a:t>cyklickém obousměrném </a:t>
            </a:r>
            <a:r>
              <a:rPr lang="cs-CZ" sz="4400" dirty="0"/>
              <a:t>seznamu</a:t>
            </a:r>
          </a:p>
        </p:txBody>
      </p:sp>
      <p:sp>
        <p:nvSpPr>
          <p:cNvPr id="3" name="Nadpis 2"/>
          <p:cNvSpPr>
            <a:spLocks noGrp="1"/>
          </p:cNvSpPr>
          <p:nvPr>
            <p:ph type="title"/>
          </p:nvPr>
        </p:nvSpPr>
        <p:spPr/>
        <p:txBody>
          <a:bodyPr>
            <a:normAutofit fontScale="90000"/>
          </a:bodyPr>
          <a:lstStyle/>
          <a:p>
            <a:r>
              <a:rPr lang="cs-CZ" dirty="0">
                <a:effectLst/>
              </a:rPr>
              <a:t>Implementace seznamu spojovým seznamem</a:t>
            </a:r>
            <a:endParaRPr lang="cs-CZ"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8389" y="1464171"/>
            <a:ext cx="3385740" cy="2144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162</a:t>
            </a:fld>
            <a:endParaRPr lang="cs-CZ"/>
          </a:p>
        </p:txBody>
      </p:sp>
    </p:spTree>
    <p:extLst>
      <p:ext uri="{BB962C8B-B14F-4D97-AF65-F5344CB8AC3E}">
        <p14:creationId xmlns:p14="http://schemas.microsoft.com/office/powerpoint/2010/main" val="158517862"/>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sz="2900" b="1" dirty="0"/>
              <a:t>Abstraktní představa zásobníku</a:t>
            </a:r>
            <a:endParaRPr lang="cs-CZ" sz="2900" dirty="0"/>
          </a:p>
          <a:p>
            <a:pPr marL="82296" indent="0">
              <a:buNone/>
            </a:pPr>
            <a:r>
              <a:rPr lang="cs-CZ" dirty="0"/>
              <a:t> </a:t>
            </a:r>
          </a:p>
          <a:p>
            <a:pPr marL="82296" indent="0">
              <a:buNone/>
            </a:pPr>
            <a:r>
              <a:rPr lang="cs-CZ" dirty="0"/>
              <a:t> </a:t>
            </a:r>
          </a:p>
          <a:p>
            <a:pPr marL="82296" indent="0">
              <a:buNone/>
            </a:pPr>
            <a:endParaRPr lang="cs-CZ" dirty="0"/>
          </a:p>
          <a:p>
            <a:pPr marL="82296" indent="0">
              <a:buNone/>
            </a:pPr>
            <a:endParaRPr lang="cs-CZ" dirty="0"/>
          </a:p>
          <a:p>
            <a:pPr marL="82296" indent="0">
              <a:buNone/>
            </a:pPr>
            <a:endParaRPr lang="cs-CZ" dirty="0"/>
          </a:p>
          <a:p>
            <a:pPr marL="82296" indent="0">
              <a:buNone/>
            </a:pPr>
            <a:r>
              <a:rPr lang="cs-CZ" dirty="0"/>
              <a:t> </a:t>
            </a:r>
          </a:p>
          <a:p>
            <a:r>
              <a:rPr lang="cs-CZ" sz="2900" b="1" dirty="0"/>
              <a:t>Sémantický význam</a:t>
            </a:r>
          </a:p>
          <a:p>
            <a:pPr lvl="1"/>
            <a:r>
              <a:rPr lang="cs-CZ" sz="2500" b="1" dirty="0"/>
              <a:t>Dynamická lineární homogenní</a:t>
            </a:r>
            <a:r>
              <a:rPr lang="cs-CZ" sz="2500" dirty="0"/>
              <a:t> datová struktura, představovaná posloupností jednotlivých prvků. Prvky se do zásobníku ukládají v </a:t>
            </a:r>
            <a:r>
              <a:rPr lang="cs-CZ" sz="2500" b="1" dirty="0"/>
              <a:t>pořadí, jak přicházejí</a:t>
            </a:r>
            <a:r>
              <a:rPr lang="cs-CZ" sz="2500" dirty="0"/>
              <a:t>. Prvek, který byl do zásobníku uložen jako poslední, tvoří tzv. vrchol zásobníku (Top of Stack) a pouze ten je přístupný, případně je možno jej ze zásobníku vyjmout. Slovně lze zásobník charakterizovat výrokem „</a:t>
            </a:r>
            <a:r>
              <a:rPr lang="cs-CZ" sz="2500" b="1" dirty="0"/>
              <a:t>Poslední dovnitř, první ven</a:t>
            </a:r>
            <a:r>
              <a:rPr lang="cs-CZ" sz="2500" dirty="0"/>
              <a:t>“, anglicky „Last In First Out“, zkráceně LIFO, lidově pravidlo šíleného mlynáře ("Poslední přišel, první mlel"). Zásobník se použije tehdy, chceme-li dočasně uložit data tak, aby při jejich výběru byly zpracovány jako první ty, které přišly jako poslední</a:t>
            </a:r>
            <a:r>
              <a:rPr lang="cs-CZ" dirty="0"/>
              <a:t>.</a:t>
            </a:r>
            <a:endParaRPr lang="cs-CZ" sz="4000" dirty="0"/>
          </a:p>
          <a:p>
            <a:r>
              <a:rPr lang="cs-CZ" sz="2900" b="1" dirty="0"/>
              <a:t>Povolené operace se zásobníkem:</a:t>
            </a:r>
          </a:p>
          <a:p>
            <a:pPr lvl="1"/>
            <a:r>
              <a:rPr lang="cs-CZ" sz="2500" b="1" dirty="0"/>
              <a:t>Inicializace</a:t>
            </a:r>
            <a:r>
              <a:rPr lang="cs-CZ" sz="2500" dirty="0"/>
              <a:t> zásobníku. </a:t>
            </a:r>
          </a:p>
          <a:p>
            <a:pPr lvl="1"/>
            <a:r>
              <a:rPr lang="cs-CZ" sz="2500" b="1" dirty="0"/>
              <a:t>Přidání</a:t>
            </a:r>
            <a:r>
              <a:rPr lang="cs-CZ" sz="2500" dirty="0"/>
              <a:t> prvku do zásobníku (PUSH)</a:t>
            </a:r>
          </a:p>
          <a:p>
            <a:pPr lvl="1"/>
            <a:r>
              <a:rPr lang="cs-CZ" sz="2500" b="1" dirty="0"/>
              <a:t>Odstranění</a:t>
            </a:r>
            <a:r>
              <a:rPr lang="cs-CZ" sz="2500" dirty="0"/>
              <a:t> prvku ze zásobníku</a:t>
            </a:r>
          </a:p>
          <a:p>
            <a:pPr lvl="1"/>
            <a:r>
              <a:rPr lang="cs-CZ" sz="2500" b="1" dirty="0"/>
              <a:t>Přístup</a:t>
            </a:r>
            <a:r>
              <a:rPr lang="cs-CZ" sz="2500" dirty="0"/>
              <a:t> k hodnotě prvku na vrcholu zásobníku. Někdy bývají operace zpřístupnění a odstranění sloučeny do jedné (POP)</a:t>
            </a:r>
          </a:p>
          <a:p>
            <a:pPr lvl="1"/>
            <a:r>
              <a:rPr lang="cs-CZ" sz="2500" b="1" dirty="0"/>
              <a:t>Test</a:t>
            </a:r>
            <a:r>
              <a:rPr lang="cs-CZ" sz="2500" dirty="0"/>
              <a:t>, zda je zásobník prázdný</a:t>
            </a:r>
          </a:p>
        </p:txBody>
      </p:sp>
      <p:sp>
        <p:nvSpPr>
          <p:cNvPr id="3" name="Nadpis 2"/>
          <p:cNvSpPr>
            <a:spLocks noGrp="1"/>
          </p:cNvSpPr>
          <p:nvPr>
            <p:ph type="title"/>
          </p:nvPr>
        </p:nvSpPr>
        <p:spPr/>
        <p:txBody>
          <a:bodyPr>
            <a:noAutofit/>
          </a:bodyPr>
          <a:lstStyle/>
          <a:p>
            <a:r>
              <a:rPr lang="cs-CZ" sz="3600" dirty="0"/>
              <a:t>Zásobník – lineární struktura základní vlastnosti</a:t>
            </a: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1999" y="1518572"/>
            <a:ext cx="1062749" cy="1982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163</a:t>
            </a:fld>
            <a:endParaRPr lang="cs-CZ"/>
          </a:p>
        </p:txBody>
      </p:sp>
    </p:spTree>
    <p:extLst>
      <p:ext uri="{BB962C8B-B14F-4D97-AF65-F5344CB8AC3E}">
        <p14:creationId xmlns:p14="http://schemas.microsoft.com/office/powerpoint/2010/main" val="836605278"/>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endParaRPr lang="cs-CZ" b="1" dirty="0"/>
          </a:p>
          <a:p>
            <a:r>
              <a:rPr lang="cs-CZ" dirty="0"/>
              <a:t>Použije se tehdy, když víme, že velikost zásobníku bude menší než určitá hodnota nebo dokonce známe maximální velikost přesně.</a:t>
            </a:r>
          </a:p>
          <a:p>
            <a:pPr marL="82296" indent="0">
              <a:buNone/>
            </a:pPr>
            <a:r>
              <a:rPr lang="cs-CZ" dirty="0"/>
              <a:t>.</a:t>
            </a:r>
          </a:p>
        </p:txBody>
      </p:sp>
      <p:sp>
        <p:nvSpPr>
          <p:cNvPr id="3" name="Nadpis 2"/>
          <p:cNvSpPr>
            <a:spLocks noGrp="1"/>
          </p:cNvSpPr>
          <p:nvPr>
            <p:ph type="title"/>
          </p:nvPr>
        </p:nvSpPr>
        <p:spPr/>
        <p:txBody>
          <a:bodyPr>
            <a:normAutofit fontScale="90000"/>
          </a:bodyPr>
          <a:lstStyle/>
          <a:p>
            <a:r>
              <a:rPr lang="cs-CZ" dirty="0">
                <a:effectLst/>
              </a:rPr>
              <a:t>Implementace zásobníku polem</a:t>
            </a:r>
            <a:endParaRPr lang="cs-CZ"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28925" y="1547813"/>
            <a:ext cx="3486150" cy="3762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164</a:t>
            </a:fld>
            <a:endParaRPr lang="cs-CZ"/>
          </a:p>
        </p:txBody>
      </p:sp>
    </p:spTree>
    <p:extLst>
      <p:ext uri="{BB962C8B-B14F-4D97-AF65-F5344CB8AC3E}">
        <p14:creationId xmlns:p14="http://schemas.microsoft.com/office/powerpoint/2010/main" val="3732087637"/>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lnSpcReduction="10000"/>
          </a:bodyPr>
          <a:lstStyle/>
          <a:p>
            <a:endParaRPr lang="cs-CZ" b="1" dirty="0"/>
          </a:p>
          <a:p>
            <a:pPr marL="82296" indent="0">
              <a:buNone/>
            </a:pPr>
            <a:endParaRPr lang="cs-CZ" b="1" dirty="0"/>
          </a:p>
          <a:p>
            <a:pPr marL="82296" indent="0">
              <a:buNone/>
            </a:pPr>
            <a:endParaRPr lang="cs-CZ" b="1" dirty="0"/>
          </a:p>
          <a:p>
            <a:r>
              <a:rPr lang="cs-CZ" dirty="0"/>
              <a:t>Použije se tehdy, neznáme-li předem počet prvků, které se mohou do zásobníku uložit. Protože se pracuje jen   s vrcholem zásobníku, potřebujeme jen jeden ukazatel. Prvky však musí být rozšířeny o zpětný ukazatel na minulý prvek.</a:t>
            </a:r>
          </a:p>
          <a:p>
            <a:pPr marL="82296" indent="0">
              <a:buNone/>
            </a:pPr>
            <a:endParaRPr lang="cs-CZ" dirty="0"/>
          </a:p>
        </p:txBody>
      </p:sp>
      <p:sp>
        <p:nvSpPr>
          <p:cNvPr id="3" name="Nadpis 2"/>
          <p:cNvSpPr>
            <a:spLocks noGrp="1"/>
          </p:cNvSpPr>
          <p:nvPr>
            <p:ph type="title"/>
          </p:nvPr>
        </p:nvSpPr>
        <p:spPr>
          <a:xfrm>
            <a:off x="1331640" y="0"/>
            <a:ext cx="6357982" cy="1142984"/>
          </a:xfrm>
        </p:spPr>
        <p:txBody>
          <a:bodyPr>
            <a:noAutofit/>
          </a:bodyPr>
          <a:lstStyle/>
          <a:p>
            <a:r>
              <a:rPr lang="cs-CZ" sz="2800" dirty="0">
                <a:effectLst/>
              </a:rPr>
              <a:t>Implementace zásobníku zřetězenými dynamicky alokovanými proměnnými</a:t>
            </a:r>
            <a:endParaRPr lang="cs-CZ" sz="2800"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4113" y="1733178"/>
            <a:ext cx="4295775" cy="104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165</a:t>
            </a:fld>
            <a:endParaRPr lang="cs-CZ"/>
          </a:p>
        </p:txBody>
      </p:sp>
    </p:spTree>
    <p:extLst>
      <p:ext uri="{BB962C8B-B14F-4D97-AF65-F5344CB8AC3E}">
        <p14:creationId xmlns:p14="http://schemas.microsoft.com/office/powerpoint/2010/main" val="2238147714"/>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sz="2900" b="1" dirty="0"/>
              <a:t>Abstraktní představa fronty</a:t>
            </a:r>
            <a:endParaRPr lang="cs-CZ" sz="2900" dirty="0"/>
          </a:p>
          <a:p>
            <a:pPr marL="82296" indent="0">
              <a:buNone/>
            </a:pPr>
            <a:r>
              <a:rPr lang="cs-CZ" dirty="0"/>
              <a:t> </a:t>
            </a:r>
          </a:p>
          <a:p>
            <a:pPr marL="82296" indent="0">
              <a:buNone/>
            </a:pPr>
            <a:r>
              <a:rPr lang="cs-CZ" dirty="0"/>
              <a:t> </a:t>
            </a:r>
          </a:p>
          <a:p>
            <a:pPr marL="82296" indent="0">
              <a:buNone/>
            </a:pPr>
            <a:endParaRPr lang="cs-CZ" dirty="0"/>
          </a:p>
          <a:p>
            <a:r>
              <a:rPr lang="cs-CZ" sz="2900" b="1" dirty="0"/>
              <a:t>Sémantický význam</a:t>
            </a:r>
          </a:p>
          <a:p>
            <a:pPr lvl="1"/>
            <a:r>
              <a:rPr lang="cs-CZ" b="1" dirty="0"/>
              <a:t>Dynamická lineární homogenní </a:t>
            </a:r>
            <a:r>
              <a:rPr lang="cs-CZ" dirty="0"/>
              <a:t>datová struktura, která se používá tehdy, chceme-li dočasně uložit informační položky, které budeme později zpracovávat ve stejném pořadí, v jakém byly uloženy. Lze ji charakterizovat výrokem „První dovnitř, první ven“, anglicky „First In First Out“, odtud FIFO, lidově pravidlo mlynáře ("První přijde, první mele").</a:t>
            </a:r>
            <a:endParaRPr lang="cs-CZ" sz="4000" dirty="0"/>
          </a:p>
          <a:p>
            <a:r>
              <a:rPr lang="cs-CZ" sz="2900" b="1" dirty="0"/>
              <a:t>Povolené operace s frontou:</a:t>
            </a:r>
          </a:p>
          <a:p>
            <a:pPr lvl="1"/>
            <a:r>
              <a:rPr lang="cs-CZ" b="1" dirty="0"/>
              <a:t>inicializace </a:t>
            </a:r>
            <a:r>
              <a:rPr lang="cs-CZ" dirty="0"/>
              <a:t>fronty</a:t>
            </a:r>
            <a:endParaRPr lang="cs-CZ" sz="4000" dirty="0"/>
          </a:p>
          <a:p>
            <a:pPr lvl="1"/>
            <a:r>
              <a:rPr lang="cs-CZ" b="1" dirty="0"/>
              <a:t>přidání </a:t>
            </a:r>
            <a:r>
              <a:rPr lang="cs-CZ" dirty="0"/>
              <a:t>do fronty (zápis)</a:t>
            </a:r>
            <a:endParaRPr lang="cs-CZ" sz="4000" dirty="0"/>
          </a:p>
          <a:p>
            <a:pPr lvl="1"/>
            <a:r>
              <a:rPr lang="cs-CZ" b="1" dirty="0"/>
              <a:t>výběr </a:t>
            </a:r>
            <a:r>
              <a:rPr lang="cs-CZ" dirty="0"/>
              <a:t>z fronty (čtení)</a:t>
            </a:r>
            <a:endParaRPr lang="cs-CZ" sz="7600" dirty="0"/>
          </a:p>
        </p:txBody>
      </p:sp>
      <p:sp>
        <p:nvSpPr>
          <p:cNvPr id="3" name="Nadpis 2"/>
          <p:cNvSpPr>
            <a:spLocks noGrp="1"/>
          </p:cNvSpPr>
          <p:nvPr>
            <p:ph type="title"/>
          </p:nvPr>
        </p:nvSpPr>
        <p:spPr/>
        <p:txBody>
          <a:bodyPr>
            <a:normAutofit fontScale="90000"/>
          </a:bodyPr>
          <a:lstStyle/>
          <a:p>
            <a:r>
              <a:rPr lang="cs-CZ" dirty="0"/>
              <a:t>Fronta – lineární struktura základní vlastnosti</a:t>
            </a: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0775" y="1772816"/>
            <a:ext cx="4362450" cy="65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166</a:t>
            </a:fld>
            <a:endParaRPr lang="cs-CZ"/>
          </a:p>
        </p:txBody>
      </p:sp>
    </p:spTree>
    <p:extLst>
      <p:ext uri="{BB962C8B-B14F-4D97-AF65-F5344CB8AC3E}">
        <p14:creationId xmlns:p14="http://schemas.microsoft.com/office/powerpoint/2010/main" val="785468641"/>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sz="2000" b="1" dirty="0"/>
              <a:t>Implementace fronty</a:t>
            </a:r>
            <a:r>
              <a:rPr lang="cs-CZ" sz="2000" dirty="0"/>
              <a:t> </a:t>
            </a:r>
          </a:p>
          <a:p>
            <a:pPr lvl="1"/>
            <a:r>
              <a:rPr lang="cs-CZ" sz="1600" b="1" dirty="0"/>
              <a:t>polem </a:t>
            </a:r>
            <a:endParaRPr lang="cs-CZ" sz="1600" dirty="0"/>
          </a:p>
          <a:p>
            <a:pPr lvl="1"/>
            <a:r>
              <a:rPr lang="cs-CZ" sz="1600" b="1" dirty="0"/>
              <a:t>                                             zřetězenými dynamickými proměnnými  </a:t>
            </a:r>
          </a:p>
          <a:p>
            <a:pPr marL="82296" indent="0">
              <a:buNone/>
            </a:pPr>
            <a:r>
              <a:rPr lang="cs-CZ" dirty="0"/>
              <a:t> </a:t>
            </a:r>
          </a:p>
        </p:txBody>
      </p:sp>
      <p:sp>
        <p:nvSpPr>
          <p:cNvPr id="3" name="Nadpis 2"/>
          <p:cNvSpPr>
            <a:spLocks noGrp="1"/>
          </p:cNvSpPr>
          <p:nvPr>
            <p:ph type="title"/>
          </p:nvPr>
        </p:nvSpPr>
        <p:spPr/>
        <p:txBody>
          <a:bodyPr>
            <a:normAutofit/>
          </a:bodyPr>
          <a:lstStyle/>
          <a:p>
            <a:r>
              <a:rPr lang="cs-CZ" dirty="0"/>
              <a:t>Fronta– implementace</a:t>
            </a: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2204864"/>
            <a:ext cx="2009775" cy="401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5391" y="2552700"/>
            <a:ext cx="4391025"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167</a:t>
            </a:fld>
            <a:endParaRPr lang="cs-CZ"/>
          </a:p>
        </p:txBody>
      </p:sp>
    </p:spTree>
    <p:extLst>
      <p:ext uri="{BB962C8B-B14F-4D97-AF65-F5344CB8AC3E}">
        <p14:creationId xmlns:p14="http://schemas.microsoft.com/office/powerpoint/2010/main" val="789070992"/>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endParaRPr lang="cs-CZ" sz="2000" b="1" dirty="0"/>
          </a:p>
          <a:p>
            <a:endParaRPr lang="cs-CZ" sz="2000" b="1" dirty="0"/>
          </a:p>
          <a:p>
            <a:endParaRPr lang="cs-CZ" sz="2000" b="1" dirty="0"/>
          </a:p>
          <a:p>
            <a:endParaRPr lang="cs-CZ" sz="2000" b="1" dirty="0"/>
          </a:p>
          <a:p>
            <a:endParaRPr lang="cs-CZ" sz="2000" b="1" dirty="0"/>
          </a:p>
          <a:p>
            <a:endParaRPr lang="cs-CZ" sz="2000" b="1" dirty="0"/>
          </a:p>
          <a:p>
            <a:endParaRPr lang="cs-CZ" sz="2000" b="1" dirty="0"/>
          </a:p>
          <a:p>
            <a:endParaRPr lang="cs-CZ" sz="2000" b="1" dirty="0"/>
          </a:p>
          <a:p>
            <a:endParaRPr lang="cs-CZ" sz="2000" b="1" dirty="0"/>
          </a:p>
          <a:p>
            <a:r>
              <a:rPr lang="cs-CZ" sz="1800" dirty="0"/>
              <a:t>Frontu lze implementovat </a:t>
            </a:r>
            <a:r>
              <a:rPr lang="cs-CZ" sz="1800" b="1" dirty="0"/>
              <a:t>polem </a:t>
            </a:r>
            <a:r>
              <a:rPr lang="cs-CZ" sz="1800" dirty="0"/>
              <a:t>i </a:t>
            </a:r>
            <a:r>
              <a:rPr lang="cs-CZ" sz="1800" b="1" dirty="0"/>
              <a:t>zřetězeným seznamem</a:t>
            </a:r>
            <a:r>
              <a:rPr lang="cs-CZ" sz="1800" dirty="0"/>
              <a:t>. Při implementaci polem musíme velikost pole staticky omezit (ukazatel na/za poslední prvek) a je jasné, že během práce s frontou se aktivní část fronty neustále posouvá směrem k vyšším hodnotám indexů, takže skoro určitě jednou dojde k vyčerpání pole. Tento konflikt se řeší např. cyklickým bufferem. Představa cyklického bufferu je na obr. , C ... ukazatel čela fronty, Z ... ukazatel konce fronty, I ... rozlišuje plný a prázdný buffer.</a:t>
            </a:r>
          </a:p>
          <a:p>
            <a:r>
              <a:rPr lang="cs-CZ" sz="1800" dirty="0"/>
              <a:t>Operace s frontou se navrhnou tak, že pole se svými indexy funguje cyklicky, tzn., že po dosažení maximální hodnoty se začne znovu od začátku. Zvolí-li se velikost pole dostatečná vzhledem k maximálnímu počtu prvků, které se mohou do fronty dostat, je toto opatření vyhovující.</a:t>
            </a:r>
          </a:p>
          <a:p>
            <a:r>
              <a:rPr lang="cs-CZ" sz="1900" dirty="0"/>
              <a:t>Není-li známa délka fronty, je lépe implementovat frontu pomocí dynamicky alokované paměti. Potíže, vznikající při implementaci fronty polem, odpadají. V podstatě jde o spojový seznam, nad kterým jsou definovány příslušné operace tak, aby se choval jako požadovaná fronta.</a:t>
            </a:r>
          </a:p>
          <a:p>
            <a:pPr marL="82296" indent="0">
              <a:buNone/>
            </a:pPr>
            <a:endParaRPr lang="cs-CZ" sz="1600" b="1" dirty="0"/>
          </a:p>
          <a:p>
            <a:pPr marL="82296" indent="0">
              <a:buNone/>
            </a:pPr>
            <a:r>
              <a:rPr lang="cs-CZ" dirty="0"/>
              <a:t> </a:t>
            </a:r>
          </a:p>
        </p:txBody>
      </p:sp>
      <p:sp>
        <p:nvSpPr>
          <p:cNvPr id="3" name="Nadpis 2"/>
          <p:cNvSpPr>
            <a:spLocks noGrp="1"/>
          </p:cNvSpPr>
          <p:nvPr>
            <p:ph type="title"/>
          </p:nvPr>
        </p:nvSpPr>
        <p:spPr/>
        <p:txBody>
          <a:bodyPr>
            <a:normAutofit fontScale="90000"/>
          </a:bodyPr>
          <a:lstStyle/>
          <a:p>
            <a:r>
              <a:rPr lang="cs-CZ" dirty="0"/>
              <a:t>Fronta– implementace (cyklický buffer)</a:t>
            </a:r>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7913" y="1412776"/>
            <a:ext cx="4448175" cy="2200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168</a:t>
            </a:fld>
            <a:endParaRPr lang="cs-CZ"/>
          </a:p>
        </p:txBody>
      </p:sp>
    </p:spTree>
    <p:extLst>
      <p:ext uri="{BB962C8B-B14F-4D97-AF65-F5344CB8AC3E}">
        <p14:creationId xmlns:p14="http://schemas.microsoft.com/office/powerpoint/2010/main" val="3649969334"/>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r>
              <a:rPr lang="cs-CZ" dirty="0"/>
              <a:t>Graf je </a:t>
            </a:r>
            <a:r>
              <a:rPr lang="cs-CZ" b="1" dirty="0"/>
              <a:t>dynamická nelineární datová struktura</a:t>
            </a:r>
            <a:r>
              <a:rPr lang="cs-CZ" dirty="0"/>
              <a:t>, která dovoluje vyjadřovat vazby mezi prvky. Prvky se nazývají </a:t>
            </a:r>
            <a:r>
              <a:rPr lang="cs-CZ" b="1" dirty="0"/>
              <a:t>vrcholy </a:t>
            </a:r>
            <a:r>
              <a:rPr lang="cs-CZ" dirty="0"/>
              <a:t>nebo </a:t>
            </a:r>
            <a:r>
              <a:rPr lang="cs-CZ" b="1" dirty="0"/>
              <a:t>uzly </a:t>
            </a:r>
            <a:r>
              <a:rPr lang="cs-CZ" dirty="0"/>
              <a:t>grafu (nodes, vertex - vertices), vazby mezi objekty jsou </a:t>
            </a:r>
            <a:r>
              <a:rPr lang="cs-CZ" b="1" dirty="0"/>
              <a:t>hrany </a:t>
            </a:r>
            <a:r>
              <a:rPr lang="cs-CZ" dirty="0"/>
              <a:t>grafu (edges).</a:t>
            </a:r>
          </a:p>
          <a:p>
            <a:r>
              <a:rPr lang="cs-CZ" dirty="0"/>
              <a:t>Příklady:</a:t>
            </a:r>
          </a:p>
          <a:p>
            <a:pPr lvl="1"/>
            <a:r>
              <a:rPr lang="cs-CZ" dirty="0"/>
              <a:t>Vrcholy grafu jsou názvy měst, hrany silnice.</a:t>
            </a:r>
          </a:p>
          <a:p>
            <a:pPr lvl="1"/>
            <a:r>
              <a:rPr lang="cs-CZ" dirty="0"/>
              <a:t>Transformační stanice jsou vrcholy grafu, elektrická vedení vysokého napětí jsou hrany. </a:t>
            </a:r>
          </a:p>
          <a:p>
            <a:r>
              <a:rPr lang="cs-CZ" dirty="0"/>
              <a:t>Každé </a:t>
            </a:r>
            <a:r>
              <a:rPr lang="cs-CZ" b="1" dirty="0"/>
              <a:t>hraně</a:t>
            </a:r>
            <a:r>
              <a:rPr lang="cs-CZ" dirty="0"/>
              <a:t> v grafu přísluší </a:t>
            </a:r>
            <a:r>
              <a:rPr lang="cs-CZ" b="1" dirty="0"/>
              <a:t>dvojice vrcholů</a:t>
            </a:r>
            <a:r>
              <a:rPr lang="cs-CZ" dirty="0"/>
              <a:t>. Hrana tyto vrcholy spojuje. Pokud je dvojice vrcholů, příslušejících jednotlivým hranám, orientovaná (můžeme si představit, že silnice mezi městy jsou jednosměrné), jde o graf </a:t>
            </a:r>
            <a:r>
              <a:rPr lang="cs-CZ" b="1" dirty="0"/>
              <a:t>orientovaný</a:t>
            </a:r>
            <a:r>
              <a:rPr lang="cs-CZ" dirty="0"/>
              <a:t>, jinak o graf </a:t>
            </a:r>
            <a:r>
              <a:rPr lang="cs-CZ" b="1" dirty="0"/>
              <a:t>neorientovaný</a:t>
            </a:r>
            <a:r>
              <a:rPr lang="cs-CZ" dirty="0"/>
              <a:t>.</a:t>
            </a:r>
          </a:p>
          <a:p>
            <a:r>
              <a:rPr lang="cs-CZ" dirty="0"/>
              <a:t>S hranami i vrcholy mohou být spojeny další informace (např. u měst počet obyvatel, u hran vzdálenost měst). Pak hovoříme o grafu hranově nebo vrcholově </a:t>
            </a:r>
            <a:r>
              <a:rPr lang="cs-CZ" b="1" dirty="0"/>
              <a:t>ohodnoceném</a:t>
            </a:r>
            <a:r>
              <a:rPr lang="cs-CZ" dirty="0"/>
              <a:t>.</a:t>
            </a:r>
          </a:p>
          <a:p>
            <a:r>
              <a:rPr lang="cs-CZ" dirty="0"/>
              <a:t>Graf můžeme vyjádřit buď pomocí dvourozměrné </a:t>
            </a:r>
            <a:r>
              <a:rPr lang="cs-CZ" b="1" dirty="0"/>
              <a:t>matice, </a:t>
            </a:r>
            <a:r>
              <a:rPr lang="cs-CZ" dirty="0"/>
              <a:t>nebo dynamickými </a:t>
            </a:r>
            <a:r>
              <a:rPr lang="cs-CZ" b="1" dirty="0"/>
              <a:t>seznamy </a:t>
            </a:r>
            <a:r>
              <a:rPr lang="cs-CZ" dirty="0"/>
              <a:t>vrcholů a hran.</a:t>
            </a:r>
          </a:p>
        </p:txBody>
      </p:sp>
      <p:sp>
        <p:nvSpPr>
          <p:cNvPr id="3" name="Nadpis 2"/>
          <p:cNvSpPr>
            <a:spLocks noGrp="1"/>
          </p:cNvSpPr>
          <p:nvPr>
            <p:ph type="title"/>
          </p:nvPr>
        </p:nvSpPr>
        <p:spPr/>
        <p:txBody>
          <a:bodyPr>
            <a:normAutofit fontScale="90000"/>
          </a:bodyPr>
          <a:lstStyle/>
          <a:p>
            <a:r>
              <a:rPr lang="cs-CZ" dirty="0"/>
              <a:t>Graf – nelineární struktura -definice</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169</a:t>
            </a:fld>
            <a:endParaRPr lang="cs-CZ"/>
          </a:p>
        </p:txBody>
      </p:sp>
    </p:spTree>
    <p:extLst>
      <p:ext uri="{BB962C8B-B14F-4D97-AF65-F5344CB8AC3E}">
        <p14:creationId xmlns:p14="http://schemas.microsoft.com/office/powerpoint/2010/main" val="7085320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dirty="0"/>
              <a:t>Účelový přístup vychází z požadavku na výstupní data a hledají se algoritmy, jak tato data vyrobit a jaká vstupní data tyto algoritmy potřebují.      </a:t>
            </a:r>
          </a:p>
          <a:p>
            <a:endParaRPr lang="cs-CZ" dirty="0"/>
          </a:p>
          <a:p>
            <a:r>
              <a:rPr lang="cs-CZ" dirty="0"/>
              <a:t>Nevýhody účelového přístupu:</a:t>
            </a:r>
          </a:p>
          <a:p>
            <a:pPr lvl="1"/>
            <a:r>
              <a:rPr lang="cs-CZ" dirty="0"/>
              <a:t>Protože se účelově vytvářejí jednotlivé aplikace (části informačního systému organizace), vznikají v organizaci jakési ostrůvky automatizace, které se velmi obtížně propojují.</a:t>
            </a:r>
          </a:p>
          <a:p>
            <a:endParaRPr lang="cs-CZ" dirty="0"/>
          </a:p>
          <a:p>
            <a:r>
              <a:rPr lang="cs-CZ" dirty="0"/>
              <a:t>Výhody:</a:t>
            </a:r>
          </a:p>
          <a:p>
            <a:pPr lvl="1"/>
            <a:r>
              <a:rPr lang="cs-CZ" dirty="0"/>
              <a:t>Jelikož se vyžadují pouze data, potřebná pro jeden účel, je jich poměrně málo.</a:t>
            </a:r>
          </a:p>
          <a:p>
            <a:pPr lvl="1"/>
            <a:r>
              <a:rPr lang="cs-CZ" dirty="0"/>
              <a:t>Jejich pořízení je relativně levné.</a:t>
            </a:r>
          </a:p>
          <a:p>
            <a:pPr lvl="1"/>
            <a:r>
              <a:rPr lang="cs-CZ" dirty="0"/>
              <a:t>Realizační doba projektu je kratší.</a:t>
            </a:r>
          </a:p>
          <a:p>
            <a:endParaRPr lang="cs-CZ" dirty="0"/>
          </a:p>
        </p:txBody>
      </p:sp>
      <p:sp>
        <p:nvSpPr>
          <p:cNvPr id="3" name="Nadpis 2"/>
          <p:cNvSpPr>
            <a:spLocks noGrp="1"/>
          </p:cNvSpPr>
          <p:nvPr>
            <p:ph type="title"/>
          </p:nvPr>
        </p:nvSpPr>
        <p:spPr/>
        <p:txBody>
          <a:bodyPr>
            <a:normAutofit fontScale="90000"/>
          </a:bodyPr>
          <a:lstStyle/>
          <a:p>
            <a:r>
              <a:rPr lang="cs-CZ" dirty="0"/>
              <a:t>Vlastnosti účelového přístupu</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17</a:t>
            </a:fld>
            <a:endParaRPr lang="cs-CZ"/>
          </a:p>
        </p:txBody>
      </p:sp>
    </p:spTree>
    <p:extLst>
      <p:ext uri="{BB962C8B-B14F-4D97-AF65-F5344CB8AC3E}">
        <p14:creationId xmlns:p14="http://schemas.microsoft.com/office/powerpoint/2010/main" val="1626981134"/>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dirty="0"/>
              <a:t>Známe-li maximální počet vrcholů v grafu (nejčastější případ), dají se někdy operace nad grafem převést na maticové operace. Graf je reprezentován tzv. </a:t>
            </a:r>
            <a:r>
              <a:rPr lang="cs-CZ" b="1" dirty="0"/>
              <a:t>incidenční maticí </a:t>
            </a:r>
            <a:r>
              <a:rPr lang="cs-CZ" dirty="0"/>
              <a:t>(dvojrozměrným polem) . Ta vyjadřuje incidenci (sousedních) vrcholů. Snadno se realizují operace </a:t>
            </a:r>
            <a:r>
              <a:rPr lang="cs-CZ" b="1" dirty="0"/>
              <a:t>přidání </a:t>
            </a:r>
            <a:r>
              <a:rPr lang="cs-CZ" dirty="0"/>
              <a:t>hrany, </a:t>
            </a:r>
            <a:r>
              <a:rPr lang="cs-CZ" b="1" dirty="0"/>
              <a:t>odebrání </a:t>
            </a:r>
            <a:r>
              <a:rPr lang="cs-CZ" dirty="0"/>
              <a:t>hrany</a:t>
            </a:r>
            <a:r>
              <a:rPr lang="cs-CZ" b="1" dirty="0"/>
              <a:t>, test existence</a:t>
            </a:r>
            <a:r>
              <a:rPr lang="cs-CZ" dirty="0"/>
              <a:t> hrany. Obtížněji se pracuje s vrcholy. Typickým příkladem je např. návrh (analýza) elektrických sítí.</a:t>
            </a:r>
          </a:p>
          <a:p>
            <a:pPr marL="82296" indent="0">
              <a:buNone/>
            </a:pPr>
            <a:r>
              <a:rPr lang="cs-CZ" dirty="0"/>
              <a:t> </a:t>
            </a:r>
          </a:p>
          <a:p>
            <a:endParaRPr lang="cs-CZ" dirty="0"/>
          </a:p>
          <a:p>
            <a:endParaRPr lang="cs-CZ" dirty="0"/>
          </a:p>
          <a:p>
            <a:endParaRPr lang="cs-CZ" dirty="0"/>
          </a:p>
          <a:p>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r>
              <a:rPr lang="cs-CZ" dirty="0"/>
              <a:t> </a:t>
            </a:r>
          </a:p>
          <a:p>
            <a:r>
              <a:rPr lang="cs-CZ" dirty="0"/>
              <a:t>Při reprezentaci grafu hranově-vrcholovou incidenční maticí jsou vrcholy identifikovány čísly řádků a sloupců, hrany pozicemi matice.</a:t>
            </a:r>
          </a:p>
          <a:p>
            <a:r>
              <a:rPr lang="cs-CZ" dirty="0"/>
              <a:t>Sledujeme-li </a:t>
            </a:r>
            <a:r>
              <a:rPr lang="cs-CZ" b="1" dirty="0"/>
              <a:t>řádek </a:t>
            </a:r>
            <a:r>
              <a:rPr lang="cs-CZ" dirty="0"/>
              <a:t>v matici zleva doprava, vyjadřují prvky matice booleovskými hodnotami, </a:t>
            </a:r>
            <a:r>
              <a:rPr lang="cs-CZ" b="1" dirty="0"/>
              <a:t>do </a:t>
            </a:r>
            <a:r>
              <a:rPr lang="cs-CZ" dirty="0"/>
              <a:t>kterých uzlů se z daného uzlu orientovanou hranou lze dostat. Sledujeme-li v matici </a:t>
            </a:r>
            <a:r>
              <a:rPr lang="cs-CZ" b="1" dirty="0"/>
              <a:t>sloupec </a:t>
            </a:r>
            <a:r>
              <a:rPr lang="cs-CZ" dirty="0"/>
              <a:t>shora dolů, zjistíme, </a:t>
            </a:r>
            <a:r>
              <a:rPr lang="cs-CZ" b="1" dirty="0"/>
              <a:t>ze </a:t>
            </a:r>
            <a:r>
              <a:rPr lang="cs-CZ" dirty="0"/>
              <a:t>kterých uzlů se lze dostat </a:t>
            </a:r>
            <a:r>
              <a:rPr lang="cs-CZ" b="1" dirty="0"/>
              <a:t>do</a:t>
            </a:r>
            <a:r>
              <a:rPr lang="cs-CZ" dirty="0"/>
              <a:t> uzlu sledovaného.</a:t>
            </a:r>
          </a:p>
          <a:p>
            <a:endParaRPr lang="cs-CZ" dirty="0"/>
          </a:p>
        </p:txBody>
      </p:sp>
      <p:sp>
        <p:nvSpPr>
          <p:cNvPr id="3" name="Nadpis 2"/>
          <p:cNvSpPr>
            <a:spLocks noGrp="1"/>
          </p:cNvSpPr>
          <p:nvPr>
            <p:ph type="title"/>
          </p:nvPr>
        </p:nvSpPr>
        <p:spPr/>
        <p:txBody>
          <a:bodyPr/>
          <a:lstStyle/>
          <a:p>
            <a:r>
              <a:rPr lang="cs-CZ" dirty="0">
                <a:effectLst/>
              </a:rPr>
              <a:t>Maticový popis grafu</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8388" y="2457053"/>
            <a:ext cx="4467225" cy="212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170</a:t>
            </a:fld>
            <a:endParaRPr lang="cs-CZ"/>
          </a:p>
        </p:txBody>
      </p:sp>
    </p:spTree>
    <p:extLst>
      <p:ext uri="{BB962C8B-B14F-4D97-AF65-F5344CB8AC3E}">
        <p14:creationId xmlns:p14="http://schemas.microsoft.com/office/powerpoint/2010/main" val="3637800879"/>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sz="2000" dirty="0"/>
              <a:t>Pokud popisujeme graf maticí, pak druhá mocnina této matice ukazuje, které vrcholy grafu jsou dosažitelné přes další vrchol, třetí mocnina pak přes dva vrcholy.</a:t>
            </a:r>
          </a:p>
          <a:p>
            <a:r>
              <a:rPr lang="cs-CZ" sz="2000" dirty="0"/>
              <a:t>Důležitý je pojem tzv. </a:t>
            </a:r>
            <a:r>
              <a:rPr lang="cs-CZ" sz="2000" b="1" dirty="0"/>
              <a:t>tranzitivní uzávěr grafu </a:t>
            </a:r>
            <a:r>
              <a:rPr lang="cs-CZ" sz="2000" dirty="0"/>
              <a:t>. Je to incidenční matice, která popisuje vzájemnou dosažitelnost všech vrcholů bez ohledu na to, jak složitou cestou se toho dosáhne.</a:t>
            </a:r>
          </a:p>
          <a:p>
            <a:endParaRPr lang="cs-CZ" dirty="0"/>
          </a:p>
          <a:p>
            <a:endParaRPr lang="cs-CZ" dirty="0"/>
          </a:p>
          <a:p>
            <a:endParaRPr lang="cs-CZ" dirty="0"/>
          </a:p>
          <a:p>
            <a:endParaRPr lang="cs-CZ" dirty="0"/>
          </a:p>
          <a:p>
            <a:pPr marL="82296" indent="0">
              <a:buNone/>
            </a:pPr>
            <a:endParaRPr lang="cs-CZ" dirty="0"/>
          </a:p>
          <a:p>
            <a:endParaRPr lang="cs-CZ" dirty="0"/>
          </a:p>
          <a:p>
            <a:endParaRPr lang="cs-CZ" dirty="0"/>
          </a:p>
          <a:p>
            <a:pPr marL="82296" indent="0">
              <a:buNone/>
            </a:pPr>
            <a:endParaRPr lang="cs-CZ" dirty="0"/>
          </a:p>
        </p:txBody>
      </p:sp>
      <p:sp>
        <p:nvSpPr>
          <p:cNvPr id="3" name="Nadpis 2"/>
          <p:cNvSpPr>
            <a:spLocks noGrp="1"/>
          </p:cNvSpPr>
          <p:nvPr>
            <p:ph type="title"/>
          </p:nvPr>
        </p:nvSpPr>
        <p:spPr/>
        <p:txBody>
          <a:bodyPr>
            <a:normAutofit fontScale="90000"/>
          </a:bodyPr>
          <a:lstStyle/>
          <a:p>
            <a:r>
              <a:rPr lang="cs-CZ" dirty="0">
                <a:effectLst/>
              </a:rPr>
              <a:t>Graf a jeho transitivní uzávěr</a:t>
            </a:r>
            <a:endParaRPr lang="cs-CZ"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7975" y="3429000"/>
            <a:ext cx="2781377" cy="3004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171</a:t>
            </a:fld>
            <a:endParaRPr lang="cs-CZ"/>
          </a:p>
        </p:txBody>
      </p:sp>
    </p:spTree>
    <p:extLst>
      <p:ext uri="{BB962C8B-B14F-4D97-AF65-F5344CB8AC3E}">
        <p14:creationId xmlns:p14="http://schemas.microsoft.com/office/powerpoint/2010/main" val="2411749299"/>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sz="1600" dirty="0"/>
              <a:t>Pro každý vrchol bude existovat jeden seznam a ten bude obsahovat tolik prvků, kolik z něj vychází nebo do něj vstupuje hran. U orientovaného grafu bude celkový počet prvků v seznamech rovný počtu hran, u neorientovaného grafu bude každá hrana v seznamech dvakrát.</a:t>
            </a:r>
          </a:p>
          <a:p>
            <a:r>
              <a:rPr lang="cs-CZ" sz="1600" dirty="0"/>
              <a:t>V takové reprezentaci se dobře přidávají i ubírají hrany, dobře se přidávají vrcholy, více práce je s rušením vrcholu, protože se musí vyjmout ze všech seznamů prvky, odpovídající hranám vycházejícím nebo vcházejícím do rušeného vrcholu.</a:t>
            </a:r>
          </a:p>
        </p:txBody>
      </p:sp>
      <p:sp>
        <p:nvSpPr>
          <p:cNvPr id="3" name="Nadpis 2"/>
          <p:cNvSpPr>
            <a:spLocks noGrp="1"/>
          </p:cNvSpPr>
          <p:nvPr>
            <p:ph type="title"/>
          </p:nvPr>
        </p:nvSpPr>
        <p:spPr/>
        <p:txBody>
          <a:bodyPr>
            <a:normAutofit fontScale="90000"/>
          </a:bodyPr>
          <a:lstStyle/>
          <a:p>
            <a:r>
              <a:rPr lang="cs-CZ" dirty="0">
                <a:effectLst/>
              </a:rPr>
              <a:t>Implementace grafu spojovými seznamy</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7413" y="3641179"/>
            <a:ext cx="4829175" cy="2524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172</a:t>
            </a:fld>
            <a:endParaRPr lang="cs-CZ"/>
          </a:p>
        </p:txBody>
      </p:sp>
    </p:spTree>
    <p:extLst>
      <p:ext uri="{BB962C8B-B14F-4D97-AF65-F5344CB8AC3E}">
        <p14:creationId xmlns:p14="http://schemas.microsoft.com/office/powerpoint/2010/main" val="784857433"/>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sz="1400" dirty="0"/>
              <a:t>Strom je </a:t>
            </a:r>
            <a:r>
              <a:rPr lang="cs-CZ" sz="1400" b="1" dirty="0"/>
              <a:t>orientovaný </a:t>
            </a:r>
            <a:r>
              <a:rPr lang="cs-CZ" sz="1400" dirty="0"/>
              <a:t>graf, který </a:t>
            </a:r>
            <a:r>
              <a:rPr lang="cs-CZ" sz="1400" b="1" dirty="0"/>
              <a:t>neobsahuje cykly</a:t>
            </a:r>
            <a:r>
              <a:rPr lang="cs-CZ" sz="1400" dirty="0"/>
              <a:t>, přičemž do každého vrcholu vstupuje </a:t>
            </a:r>
            <a:r>
              <a:rPr lang="cs-CZ" sz="1400" b="1" dirty="0"/>
              <a:t>maximálně</a:t>
            </a:r>
            <a:r>
              <a:rPr lang="cs-CZ" sz="1400" dirty="0"/>
              <a:t> </a:t>
            </a:r>
            <a:r>
              <a:rPr lang="cs-CZ" sz="1400" b="1" dirty="0"/>
              <a:t>jedna hrana</a:t>
            </a:r>
            <a:r>
              <a:rPr lang="cs-CZ" sz="1400" dirty="0"/>
              <a:t>. Z analogie z rodinné generační hierarchie je zvykem označovat vrchol na vyšší úrovni rodičem a vrcholy, které z něj bezprostředně vycházejí jako potomky (následníky) </a:t>
            </a:r>
          </a:p>
          <a:p>
            <a:r>
              <a:rPr lang="cs-CZ" sz="1400" b="1" dirty="0"/>
              <a:t>Kořen </a:t>
            </a:r>
            <a:r>
              <a:rPr lang="cs-CZ" sz="1400" dirty="0"/>
              <a:t>... vrchol, do kterého žádná hrana nevstupuje.</a:t>
            </a:r>
          </a:p>
          <a:p>
            <a:r>
              <a:rPr lang="cs-CZ" sz="1400" b="1" dirty="0"/>
              <a:t>List     </a:t>
            </a:r>
            <a:r>
              <a:rPr lang="cs-CZ" sz="1400" dirty="0"/>
              <a:t>... vrchol, ze kterého žádná hrana nevystupuje.</a:t>
            </a:r>
          </a:p>
          <a:p>
            <a:r>
              <a:rPr lang="cs-CZ" sz="1400" dirty="0"/>
              <a:t>Je zvykem zobrazovat stromy kořenem vzhůru s orientací dolů směrem k listům.</a:t>
            </a:r>
          </a:p>
          <a:p>
            <a:r>
              <a:rPr lang="cs-CZ" sz="1400" dirty="0"/>
              <a:t>Důležitou vlastností stromů je, že </a:t>
            </a:r>
            <a:r>
              <a:rPr lang="cs-CZ" sz="1400" b="1" dirty="0"/>
              <a:t>každý </a:t>
            </a:r>
            <a:r>
              <a:rPr lang="cs-CZ" sz="1400" dirty="0"/>
              <a:t>jeho </a:t>
            </a:r>
            <a:r>
              <a:rPr lang="cs-CZ" sz="1400" b="1" dirty="0"/>
              <a:t>vrchol </a:t>
            </a:r>
            <a:r>
              <a:rPr lang="cs-CZ" sz="1400" dirty="0"/>
              <a:t>může být pokládán za </a:t>
            </a:r>
            <a:r>
              <a:rPr lang="cs-CZ" sz="1400" b="1" dirty="0"/>
              <a:t>kořen dalšího stromu</a:t>
            </a:r>
            <a:r>
              <a:rPr lang="cs-CZ" sz="1400" dirty="0"/>
              <a:t>. Vrcholy mohou být </a:t>
            </a:r>
            <a:r>
              <a:rPr lang="cs-CZ" sz="1400" b="1" dirty="0"/>
              <a:t>ohodnoceny</a:t>
            </a:r>
            <a:r>
              <a:rPr lang="cs-CZ" sz="1400" dirty="0"/>
              <a:t>. Protože do každého vrcholu vstupuje maximálně jedna hrana (žádná pouze do kořene stromu), není třeba hrany hodnotit zvlášť, nýbrž hodnocení hran může být součástí hodnocení vrcholu.</a:t>
            </a:r>
          </a:p>
        </p:txBody>
      </p:sp>
      <p:sp>
        <p:nvSpPr>
          <p:cNvPr id="3" name="Nadpis 2"/>
          <p:cNvSpPr>
            <a:spLocks noGrp="1"/>
          </p:cNvSpPr>
          <p:nvPr>
            <p:ph type="title"/>
          </p:nvPr>
        </p:nvSpPr>
        <p:spPr/>
        <p:txBody>
          <a:bodyPr>
            <a:normAutofit fontScale="90000"/>
          </a:bodyPr>
          <a:lstStyle/>
          <a:p>
            <a:r>
              <a:rPr lang="cs-CZ" dirty="0">
                <a:effectLst/>
              </a:rPr>
              <a:t>Obecný strom – </a:t>
            </a:r>
            <a:r>
              <a:rPr lang="cs-CZ" dirty="0" err="1">
                <a:effectLst/>
              </a:rPr>
              <a:t>nelinární</a:t>
            </a:r>
            <a:r>
              <a:rPr lang="cs-CZ" dirty="0">
                <a:effectLst/>
              </a:rPr>
              <a:t> struktura - definice</a:t>
            </a:r>
            <a:endParaRPr lang="cs-CZ"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4187585"/>
            <a:ext cx="3306012" cy="2049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173</a:t>
            </a:fld>
            <a:endParaRPr lang="cs-CZ"/>
          </a:p>
        </p:txBody>
      </p:sp>
    </p:spTree>
    <p:extLst>
      <p:ext uri="{BB962C8B-B14F-4D97-AF65-F5344CB8AC3E}">
        <p14:creationId xmlns:p14="http://schemas.microsoft.com/office/powerpoint/2010/main" val="3472716346"/>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sz="1600" dirty="0"/>
              <a:t>Při implementaci stačí popisovat vrcholy. Obecný strom si lze představit jako </a:t>
            </a:r>
            <a:r>
              <a:rPr lang="cs-CZ" sz="1600" b="1" dirty="0"/>
              <a:t>rekurzivní </a:t>
            </a:r>
            <a:r>
              <a:rPr lang="cs-CZ" sz="1600" dirty="0"/>
              <a:t>řadu vzájemně vázaných </a:t>
            </a:r>
            <a:r>
              <a:rPr lang="cs-CZ" sz="1600" b="1" dirty="0"/>
              <a:t>jednoúrovňových</a:t>
            </a:r>
            <a:r>
              <a:rPr lang="cs-CZ" sz="1600" dirty="0"/>
              <a:t> </a:t>
            </a:r>
            <a:r>
              <a:rPr lang="cs-CZ" sz="1600" b="1" dirty="0"/>
              <a:t>stromů</a:t>
            </a:r>
            <a:r>
              <a:rPr lang="cs-CZ" sz="1600" dirty="0"/>
              <a:t>. Protože každý kořen jednoúrovňového stromu má maximálně jednoho rodiče a řadu potomků, lze uvažovat pouze jediného potomka a všechny další potomky prohlásit za mladší bratry tohoto potomka. Řada rodič - nejstarší syn -mladší bratr - ještě mladší bratr - atd. je jednoduchým lineárním seznamem s hlavou, kterou představuje rodič a členy, které jsou potomky daného rodiče.</a:t>
            </a:r>
          </a:p>
          <a:p>
            <a:endParaRPr lang="cs-CZ" dirty="0"/>
          </a:p>
        </p:txBody>
      </p:sp>
      <p:sp>
        <p:nvSpPr>
          <p:cNvPr id="3" name="Nadpis 2"/>
          <p:cNvSpPr>
            <a:spLocks noGrp="1"/>
          </p:cNvSpPr>
          <p:nvPr>
            <p:ph type="title"/>
          </p:nvPr>
        </p:nvSpPr>
        <p:spPr/>
        <p:txBody>
          <a:bodyPr>
            <a:normAutofit fontScale="90000"/>
          </a:bodyPr>
          <a:lstStyle/>
          <a:p>
            <a:r>
              <a:rPr lang="cs-CZ" dirty="0"/>
              <a:t>Obecný strom  - implementace</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4916" y="3613373"/>
            <a:ext cx="3276836" cy="21198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174</a:t>
            </a:fld>
            <a:endParaRPr lang="cs-CZ"/>
          </a:p>
        </p:txBody>
      </p:sp>
      <p:pic>
        <p:nvPicPr>
          <p:cNvPr id="327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1680" y="3613373"/>
            <a:ext cx="3303587"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7590716"/>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dirty="0"/>
              <a:t>V praxi může být datová struktura obecný strom použita v </a:t>
            </a:r>
            <a:r>
              <a:rPr lang="cs-CZ" b="1" dirty="0"/>
              <a:t>genealogii</a:t>
            </a:r>
            <a:r>
              <a:rPr lang="cs-CZ" dirty="0"/>
              <a:t>:</a:t>
            </a:r>
          </a:p>
          <a:p>
            <a:pPr lvl="1"/>
            <a:r>
              <a:rPr lang="cs-CZ" dirty="0"/>
              <a:t>strom života (potomci dané osoby)</a:t>
            </a:r>
          </a:p>
          <a:p>
            <a:pPr lvl="1"/>
            <a:r>
              <a:rPr lang="cs-CZ" dirty="0"/>
              <a:t>rodokmen (předkové dané osoby)</a:t>
            </a:r>
            <a:r>
              <a:rPr lang="cs-CZ" i="1" dirty="0"/>
              <a:t> </a:t>
            </a:r>
            <a:endParaRPr lang="cs-CZ" dirty="0"/>
          </a:p>
          <a:p>
            <a:r>
              <a:rPr lang="cs-CZ" dirty="0"/>
              <a:t>v </a:t>
            </a:r>
            <a:r>
              <a:rPr lang="cs-CZ" b="1" dirty="0"/>
              <a:t>organizaci </a:t>
            </a:r>
            <a:endParaRPr lang="cs-CZ" dirty="0"/>
          </a:p>
          <a:p>
            <a:pPr lvl="1"/>
            <a:r>
              <a:rPr lang="cs-CZ" dirty="0"/>
              <a:t>organigram (struktura organizace) </a:t>
            </a:r>
          </a:p>
          <a:p>
            <a:r>
              <a:rPr lang="cs-CZ" dirty="0"/>
              <a:t>v </a:t>
            </a:r>
            <a:r>
              <a:rPr lang="cs-CZ" b="1" dirty="0"/>
              <a:t>biologii</a:t>
            </a:r>
            <a:r>
              <a:rPr lang="cs-CZ" dirty="0"/>
              <a:t>:</a:t>
            </a:r>
          </a:p>
          <a:p>
            <a:pPr lvl="1"/>
            <a:r>
              <a:rPr lang="cs-CZ" dirty="0"/>
              <a:t>klasifikace organismů (říše, kmen, třída, řád, čeleď, rod, druh)</a:t>
            </a:r>
          </a:p>
          <a:p>
            <a:r>
              <a:rPr lang="cs-CZ" dirty="0"/>
              <a:t>nebo ve </a:t>
            </a:r>
            <a:r>
              <a:rPr lang="cs-CZ" b="1" dirty="0"/>
              <a:t>strojírenství</a:t>
            </a:r>
            <a:r>
              <a:rPr lang="cs-CZ" dirty="0"/>
              <a:t>:</a:t>
            </a:r>
          </a:p>
          <a:p>
            <a:pPr lvl="1"/>
            <a:r>
              <a:rPr lang="cs-CZ" b="1" dirty="0"/>
              <a:t>strukturní kusovník</a:t>
            </a:r>
            <a:r>
              <a:rPr lang="cs-CZ" dirty="0"/>
              <a:t> daného výrobku (rozpad výrobku na montážní skupiny, podskupiny, díly a nakupované položky)</a:t>
            </a:r>
          </a:p>
          <a:p>
            <a:pPr lvl="1"/>
            <a:r>
              <a:rPr lang="cs-CZ" b="1" dirty="0"/>
              <a:t>inverzní kusovník</a:t>
            </a:r>
            <a:r>
              <a:rPr lang="cs-CZ" dirty="0"/>
              <a:t> (použití daného dílu v různých podskupinách, skupinách a výrobcích)</a:t>
            </a:r>
          </a:p>
        </p:txBody>
      </p:sp>
      <p:sp>
        <p:nvSpPr>
          <p:cNvPr id="3" name="Nadpis 2"/>
          <p:cNvSpPr>
            <a:spLocks noGrp="1"/>
          </p:cNvSpPr>
          <p:nvPr>
            <p:ph type="title"/>
          </p:nvPr>
        </p:nvSpPr>
        <p:spPr/>
        <p:txBody>
          <a:bodyPr/>
          <a:lstStyle/>
          <a:p>
            <a:r>
              <a:rPr lang="cs-CZ" dirty="0"/>
              <a:t>Obecný strom - použití</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175</a:t>
            </a:fld>
            <a:endParaRPr lang="cs-CZ"/>
          </a:p>
        </p:txBody>
      </p:sp>
    </p:spTree>
    <p:extLst>
      <p:ext uri="{BB962C8B-B14F-4D97-AF65-F5344CB8AC3E}">
        <p14:creationId xmlns:p14="http://schemas.microsoft.com/office/powerpoint/2010/main" val="3528148293"/>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lnSpcReduction="10000"/>
          </a:bodyPr>
          <a:lstStyle/>
          <a:p>
            <a:r>
              <a:rPr lang="cs-CZ" dirty="0"/>
              <a:t>Má-li každý vrchol nejvýše dva potomky, nazývá se takový strom </a:t>
            </a:r>
            <a:r>
              <a:rPr lang="cs-CZ" b="1" dirty="0"/>
              <a:t>Binární</a:t>
            </a:r>
            <a:r>
              <a:rPr lang="cs-CZ" dirty="0"/>
              <a:t>. Každý vrchol binárního stromu má tedy </a:t>
            </a:r>
            <a:r>
              <a:rPr lang="cs-CZ" b="1" dirty="0"/>
              <a:t>levého</a:t>
            </a:r>
            <a:r>
              <a:rPr lang="cs-CZ" dirty="0"/>
              <a:t>, případně </a:t>
            </a:r>
            <a:r>
              <a:rPr lang="cs-CZ" b="1" dirty="0"/>
              <a:t>pravého </a:t>
            </a:r>
            <a:r>
              <a:rPr lang="cs-CZ" dirty="0"/>
              <a:t>následníka (potomka).</a:t>
            </a:r>
          </a:p>
          <a:p>
            <a:r>
              <a:rPr lang="cs-CZ" b="1" dirty="0"/>
              <a:t>Uspořádaný binární strom </a:t>
            </a:r>
            <a:r>
              <a:rPr lang="cs-CZ" dirty="0"/>
              <a:t>je takový, jehož leví následníci každého vrcholu mají ohodnocení nižší než sám vrchol, praví následníci mají ohodnocení vyšší.</a:t>
            </a:r>
          </a:p>
          <a:p>
            <a:r>
              <a:rPr lang="cs-CZ" dirty="0"/>
              <a:t>Takové stromy jsou velice důležitým pojmem a často se využívají pro implementaci nejrůznějších rozhodovacích procesů.</a:t>
            </a:r>
          </a:p>
          <a:p>
            <a:endParaRPr lang="cs-CZ" dirty="0"/>
          </a:p>
        </p:txBody>
      </p:sp>
      <p:sp>
        <p:nvSpPr>
          <p:cNvPr id="3" name="Nadpis 2"/>
          <p:cNvSpPr>
            <a:spLocks noGrp="1"/>
          </p:cNvSpPr>
          <p:nvPr>
            <p:ph type="title"/>
          </p:nvPr>
        </p:nvSpPr>
        <p:spPr/>
        <p:txBody>
          <a:bodyPr>
            <a:normAutofit/>
          </a:bodyPr>
          <a:lstStyle/>
          <a:p>
            <a:r>
              <a:rPr lang="cs-CZ" dirty="0">
                <a:effectLst/>
              </a:rPr>
              <a:t>Binární strom - definice</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176</a:t>
            </a:fld>
            <a:endParaRPr lang="cs-CZ"/>
          </a:p>
        </p:txBody>
      </p:sp>
    </p:spTree>
    <p:extLst>
      <p:ext uri="{BB962C8B-B14F-4D97-AF65-F5344CB8AC3E}">
        <p14:creationId xmlns:p14="http://schemas.microsoft.com/office/powerpoint/2010/main" val="3535211487"/>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10000"/>
          </a:bodyPr>
          <a:lstStyle/>
          <a:p>
            <a:r>
              <a:rPr lang="cs-CZ" dirty="0"/>
              <a:t>Každý vrchol stromu je reprezentován trojicí: </a:t>
            </a:r>
          </a:p>
          <a:p>
            <a:pPr lvl="1"/>
            <a:r>
              <a:rPr lang="cs-CZ" dirty="0"/>
              <a:t>hodnota</a:t>
            </a:r>
          </a:p>
          <a:p>
            <a:pPr lvl="1"/>
            <a:r>
              <a:rPr lang="cs-CZ" dirty="0"/>
              <a:t>ukazatel na levého potomka</a:t>
            </a:r>
          </a:p>
          <a:p>
            <a:pPr lvl="1"/>
            <a:r>
              <a:rPr lang="cs-CZ" dirty="0"/>
              <a:t>ukazatel na pravého potomka</a:t>
            </a:r>
          </a:p>
          <a:p>
            <a:r>
              <a:rPr lang="cs-CZ" dirty="0"/>
              <a:t>Poznámky:</a:t>
            </a:r>
          </a:p>
          <a:p>
            <a:pPr lvl="1"/>
            <a:r>
              <a:rPr lang="cs-CZ" dirty="0"/>
              <a:t>Hodnotou může být i složitě strukturovaný objekt, např. záznam.</a:t>
            </a:r>
          </a:p>
          <a:p>
            <a:pPr lvl="1"/>
            <a:r>
              <a:rPr lang="cs-CZ" dirty="0"/>
              <a:t>Celý strom je reprezentován ukazatelem na kořen.</a:t>
            </a:r>
          </a:p>
          <a:p>
            <a:pPr lvl="1"/>
            <a:r>
              <a:rPr lang="cs-CZ" dirty="0"/>
              <a:t>Nejvýhodnější implementace binárního uspořádaného stromu je pomocí dynamického spojového seznamu.</a:t>
            </a:r>
          </a:p>
        </p:txBody>
      </p:sp>
      <p:sp>
        <p:nvSpPr>
          <p:cNvPr id="3" name="Nadpis 2"/>
          <p:cNvSpPr>
            <a:spLocks noGrp="1"/>
          </p:cNvSpPr>
          <p:nvPr>
            <p:ph type="title"/>
          </p:nvPr>
        </p:nvSpPr>
        <p:spPr/>
        <p:txBody>
          <a:bodyPr>
            <a:normAutofit fontScale="90000"/>
          </a:bodyPr>
          <a:lstStyle/>
          <a:p>
            <a:r>
              <a:rPr lang="cs-CZ" dirty="0"/>
              <a:t>Binární strom - implementace</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177</a:t>
            </a:fld>
            <a:endParaRPr lang="cs-CZ"/>
          </a:p>
        </p:txBody>
      </p:sp>
    </p:spTree>
    <p:extLst>
      <p:ext uri="{BB962C8B-B14F-4D97-AF65-F5344CB8AC3E}">
        <p14:creationId xmlns:p14="http://schemas.microsoft.com/office/powerpoint/2010/main" val="99241103"/>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Binární vyhledávací strom má ohodnocení levého potomka nižší než rodiče a pravého potomka větší než rodiče.</a:t>
            </a:r>
          </a:p>
        </p:txBody>
      </p:sp>
      <p:sp>
        <p:nvSpPr>
          <p:cNvPr id="3" name="Nadpis 2"/>
          <p:cNvSpPr>
            <a:spLocks noGrp="1"/>
          </p:cNvSpPr>
          <p:nvPr>
            <p:ph type="title"/>
          </p:nvPr>
        </p:nvSpPr>
        <p:spPr/>
        <p:txBody>
          <a:bodyPr>
            <a:normAutofit fontScale="90000"/>
          </a:bodyPr>
          <a:lstStyle/>
          <a:p>
            <a:r>
              <a:rPr lang="cs-CZ" dirty="0"/>
              <a:t>Binární vyhledávací strom</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76488" y="3203426"/>
            <a:ext cx="4391025" cy="180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178</a:t>
            </a:fld>
            <a:endParaRPr lang="cs-CZ"/>
          </a:p>
        </p:txBody>
      </p:sp>
    </p:spTree>
    <p:extLst>
      <p:ext uri="{BB962C8B-B14F-4D97-AF65-F5344CB8AC3E}">
        <p14:creationId xmlns:p14="http://schemas.microsoft.com/office/powerpoint/2010/main" val="526014699"/>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0000" lnSpcReduction="20000"/>
          </a:bodyPr>
          <a:lstStyle/>
          <a:p>
            <a:r>
              <a:rPr lang="cs-CZ" dirty="0"/>
              <a:t>Binárních stromů se často používá pro ukládání, vyhledávání a třídění informací. Aby byl proces efektivní, nestačí, aby binární strom byl </a:t>
            </a:r>
            <a:r>
              <a:rPr lang="cs-CZ" b="1" dirty="0"/>
              <a:t>uspořádaný</a:t>
            </a:r>
            <a:r>
              <a:rPr lang="cs-CZ" dirty="0"/>
              <a:t>, ale aby byl tzv. </a:t>
            </a:r>
            <a:r>
              <a:rPr lang="cs-CZ" b="1" dirty="0"/>
              <a:t>vyvážený</a:t>
            </a:r>
            <a:r>
              <a:rPr lang="cs-CZ" dirty="0"/>
              <a:t>, tj. aby počet </a:t>
            </a:r>
            <a:r>
              <a:rPr lang="cs-CZ" b="1" dirty="0"/>
              <a:t>úrovní </a:t>
            </a:r>
            <a:r>
              <a:rPr lang="cs-CZ" dirty="0"/>
              <a:t>jeho uzlů byl </a:t>
            </a:r>
            <a:r>
              <a:rPr lang="cs-CZ" b="1" dirty="0"/>
              <a:t>minimální</a:t>
            </a:r>
            <a:r>
              <a:rPr lang="cs-CZ" dirty="0"/>
              <a:t>. Náš strom je vyvážený, ale kdybychom jinak uspořádali vstupní hodnoty, mohla by vzniknout v krajním případě situace, kdy prohledávání takového stromu je vlastně sekvenční. Jde o </a:t>
            </a:r>
            <a:r>
              <a:rPr lang="cs-CZ" b="1" dirty="0"/>
              <a:t>degenerovaný binární strom</a:t>
            </a:r>
            <a:r>
              <a:rPr lang="cs-CZ" dirty="0"/>
              <a:t> .</a:t>
            </a:r>
          </a:p>
          <a:p>
            <a:pPr marL="82296" indent="0">
              <a:buNone/>
            </a:pPr>
            <a:r>
              <a:rPr lang="cs-CZ" dirty="0"/>
              <a:t> </a:t>
            </a:r>
          </a:p>
          <a:p>
            <a:endParaRPr lang="cs-CZ" b="1" dirty="0"/>
          </a:p>
          <a:p>
            <a:endParaRPr lang="cs-CZ" b="1" dirty="0"/>
          </a:p>
          <a:p>
            <a:endParaRPr lang="cs-CZ" b="1" dirty="0"/>
          </a:p>
          <a:p>
            <a:endParaRPr lang="cs-CZ" b="1" dirty="0"/>
          </a:p>
          <a:p>
            <a:endParaRPr lang="cs-CZ" b="1" dirty="0"/>
          </a:p>
          <a:p>
            <a:endParaRPr lang="cs-CZ" b="1" dirty="0"/>
          </a:p>
          <a:p>
            <a:pPr marL="82296" indent="0">
              <a:buNone/>
            </a:pPr>
            <a:r>
              <a:rPr lang="cs-CZ" dirty="0"/>
              <a:t> </a:t>
            </a:r>
          </a:p>
          <a:p>
            <a:pPr marL="82296" indent="0">
              <a:buNone/>
            </a:pPr>
            <a:r>
              <a:rPr lang="cs-CZ" dirty="0"/>
              <a:t> </a:t>
            </a:r>
          </a:p>
          <a:p>
            <a:pPr marL="82296" indent="0">
              <a:buNone/>
            </a:pPr>
            <a:r>
              <a:rPr lang="cs-CZ" dirty="0"/>
              <a:t> </a:t>
            </a:r>
          </a:p>
          <a:p>
            <a:pPr marL="82296" indent="0">
              <a:buNone/>
            </a:pPr>
            <a:r>
              <a:rPr lang="cs-CZ" b="1" dirty="0"/>
              <a:t>Výška </a:t>
            </a:r>
            <a:r>
              <a:rPr lang="cs-CZ" dirty="0"/>
              <a:t>ideálně vyváženého stromu je menší než log2 n. V nejhorším případě může být výška degenerovaného stromu až n, kde n je počet vrcholů.</a:t>
            </a:r>
          </a:p>
          <a:p>
            <a:pPr marL="82296" indent="0">
              <a:buNone/>
            </a:pPr>
            <a:endParaRPr lang="cs-CZ" dirty="0"/>
          </a:p>
          <a:p>
            <a:r>
              <a:rPr lang="cs-CZ" b="1" dirty="0"/>
              <a:t>Doba </a:t>
            </a:r>
            <a:r>
              <a:rPr lang="cs-CZ" dirty="0"/>
              <a:t>vyhledání informace ve vyváženém stromu je </a:t>
            </a:r>
          </a:p>
          <a:p>
            <a:pPr marL="82296" indent="0">
              <a:buNone/>
            </a:pPr>
            <a:r>
              <a:rPr lang="cs-CZ" dirty="0"/>
              <a:t>	     T » log2 n</a:t>
            </a:r>
          </a:p>
          <a:p>
            <a:r>
              <a:rPr lang="cs-CZ" b="1" dirty="0"/>
              <a:t>Vyvažování </a:t>
            </a:r>
            <a:r>
              <a:rPr lang="cs-CZ" dirty="0"/>
              <a:t>binárních (i jiných) stromů tvoří samostatnou problematiku a o této algoritmizaci je možno se dočíst v literatuře.</a:t>
            </a:r>
          </a:p>
          <a:p>
            <a:endParaRPr lang="cs-CZ" dirty="0"/>
          </a:p>
        </p:txBody>
      </p:sp>
      <p:sp>
        <p:nvSpPr>
          <p:cNvPr id="3" name="Nadpis 2"/>
          <p:cNvSpPr>
            <a:spLocks noGrp="1"/>
          </p:cNvSpPr>
          <p:nvPr>
            <p:ph type="title"/>
          </p:nvPr>
        </p:nvSpPr>
        <p:spPr/>
        <p:txBody>
          <a:bodyPr>
            <a:normAutofit fontScale="90000"/>
          </a:bodyPr>
          <a:lstStyle/>
          <a:p>
            <a:r>
              <a:rPr lang="cs-CZ" dirty="0"/>
              <a:t>Vyvážený a degenerovaný binární strom</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3713" y="2464908"/>
            <a:ext cx="2186359" cy="2044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179</a:t>
            </a:fld>
            <a:endParaRPr lang="cs-CZ"/>
          </a:p>
        </p:txBody>
      </p:sp>
    </p:spTree>
    <p:extLst>
      <p:ext uri="{BB962C8B-B14F-4D97-AF65-F5344CB8AC3E}">
        <p14:creationId xmlns:p14="http://schemas.microsoft.com/office/powerpoint/2010/main" val="26620737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r>
              <a:rPr lang="cs-CZ" dirty="0"/>
              <a:t>Je reakcí na nevýhody účelového přístupu .</a:t>
            </a:r>
          </a:p>
          <a:p>
            <a:pPr lvl="1"/>
            <a:r>
              <a:rPr lang="cs-CZ" dirty="0"/>
              <a:t>Zdrojový přístup směřuje k hlavnímu cíli (uspokojení informačních požadavků řízení) ne přímo, ale přes dílčí cíl, čímž je vytvoření společného integrovaného zdroje dat. Ideálem je vytvořit datový model reality.</a:t>
            </a:r>
          </a:p>
          <a:p>
            <a:r>
              <a:rPr lang="cs-CZ" dirty="0"/>
              <a:t>Nevýhody zdrojového přístupu:</a:t>
            </a:r>
          </a:p>
          <a:p>
            <a:pPr lvl="1"/>
            <a:r>
              <a:rPr lang="cs-CZ" dirty="0"/>
              <a:t>Pořídit zdrojovou databázi bývá dražší (hardware i software).</a:t>
            </a:r>
          </a:p>
          <a:p>
            <a:pPr lvl="1"/>
            <a:r>
              <a:rPr lang="cs-CZ" sz="2700" dirty="0"/>
              <a:t>Kvůli nižší informační gramotnosti managementů se tvorba zdrojové databáze někde těžko prosazuje.</a:t>
            </a:r>
          </a:p>
          <a:p>
            <a:pPr lvl="1"/>
            <a:r>
              <a:rPr lang="cs-CZ" sz="2700" dirty="0"/>
              <a:t>Výsledky se projevují později než v účelovém přístupu.</a:t>
            </a:r>
          </a:p>
          <a:p>
            <a:r>
              <a:rPr lang="cs-CZ" dirty="0"/>
              <a:t>Výhody:</a:t>
            </a:r>
          </a:p>
          <a:p>
            <a:pPr lvl="1"/>
            <a:r>
              <a:rPr lang="cs-CZ" sz="2700" dirty="0"/>
              <a:t>Nevznikají ostrůvky automatizace.</a:t>
            </a:r>
          </a:p>
          <a:p>
            <a:pPr lvl="1"/>
            <a:r>
              <a:rPr lang="cs-CZ" sz="2700" dirty="0"/>
              <a:t>Moderní prostředky umožňují uspokojovat i měnící se požadavky na funkce databázového systému.</a:t>
            </a:r>
          </a:p>
          <a:p>
            <a:pPr lvl="1"/>
            <a:r>
              <a:rPr lang="cs-CZ" sz="2700" dirty="0"/>
              <a:t>Tento přístup je zvláště vhodný pro budování IS v prostředí, které je tzv. analyticky nestabilní (existuje předpoklad, že požadavky na funkce IS se budou často, i během jeho realizace měnit).</a:t>
            </a:r>
          </a:p>
          <a:p>
            <a:pPr lvl="1"/>
            <a:r>
              <a:rPr lang="cs-CZ" sz="2700" dirty="0"/>
              <a:t> Zdrojovou databázi je možno využít i pro moderní principy vytěžování informací z dat (OLAP, data </a:t>
            </a:r>
            <a:r>
              <a:rPr lang="cs-CZ" sz="2700" dirty="0" err="1"/>
              <a:t>warehousing</a:t>
            </a:r>
            <a:r>
              <a:rPr lang="cs-CZ" sz="2700" dirty="0"/>
              <a:t>, </a:t>
            </a:r>
            <a:r>
              <a:rPr lang="cs-CZ" sz="2700" dirty="0" err="1"/>
              <a:t>datamining</a:t>
            </a:r>
            <a:r>
              <a:rPr lang="cs-CZ" sz="2700" dirty="0"/>
              <a:t>, aj.).</a:t>
            </a:r>
          </a:p>
        </p:txBody>
      </p:sp>
      <p:sp>
        <p:nvSpPr>
          <p:cNvPr id="3" name="Nadpis 2"/>
          <p:cNvSpPr>
            <a:spLocks noGrp="1"/>
          </p:cNvSpPr>
          <p:nvPr>
            <p:ph type="title"/>
          </p:nvPr>
        </p:nvSpPr>
        <p:spPr/>
        <p:txBody>
          <a:bodyPr>
            <a:normAutofit fontScale="90000"/>
          </a:bodyPr>
          <a:lstStyle/>
          <a:p>
            <a:r>
              <a:rPr lang="cs-CZ" dirty="0"/>
              <a:t>Vlastnosti zdrojového přístupu</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18</a:t>
            </a:fld>
            <a:endParaRPr lang="cs-CZ"/>
          </a:p>
        </p:txBody>
      </p:sp>
    </p:spTree>
    <p:extLst>
      <p:ext uri="{BB962C8B-B14F-4D97-AF65-F5344CB8AC3E}">
        <p14:creationId xmlns:p14="http://schemas.microsoft.com/office/powerpoint/2010/main" val="3805187351"/>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62500" lnSpcReduction="20000"/>
          </a:bodyPr>
          <a:lstStyle/>
          <a:p>
            <a:r>
              <a:rPr lang="cs-CZ" b="1" dirty="0"/>
              <a:t>Hromada </a:t>
            </a:r>
            <a:r>
              <a:rPr lang="cs-CZ" dirty="0"/>
              <a:t>je </a:t>
            </a:r>
            <a:r>
              <a:rPr lang="cs-CZ" b="1" dirty="0"/>
              <a:t>binární strom</a:t>
            </a:r>
            <a:r>
              <a:rPr lang="cs-CZ" dirty="0"/>
              <a:t>, jehož vrcholy jsou ohodnoceny celými čísly a který má následující vlastnosti: </a:t>
            </a:r>
          </a:p>
          <a:p>
            <a:pPr lvl="1"/>
            <a:r>
              <a:rPr lang="cs-CZ" dirty="0"/>
              <a:t>Každý uzel, který neleží v poslední nebo předposlední vrstvě, má dva následníky. V předposlední vrstvě jsou zleva doprava uzly se dvěma následníky, pak max. jeden uzel s jedním následníkem, pak vrcholy bez následníků.</a:t>
            </a:r>
          </a:p>
          <a:p>
            <a:pPr lvl="1"/>
            <a:r>
              <a:rPr lang="cs-CZ" dirty="0"/>
              <a:t>Ohodnocení je provedeno tak, že hodnota libovolného uzlu není větší než hodnota libovolného následníka.</a:t>
            </a:r>
          </a:p>
          <a:p>
            <a:pPr lvl="1"/>
            <a:endParaRPr lang="cs-CZ" dirty="0"/>
          </a:p>
          <a:p>
            <a:pPr lvl="1"/>
            <a:endParaRPr lang="cs-CZ" dirty="0"/>
          </a:p>
          <a:p>
            <a:pPr lvl="1"/>
            <a:endParaRPr lang="cs-CZ" dirty="0"/>
          </a:p>
          <a:p>
            <a:pPr lvl="1"/>
            <a:endParaRPr lang="cs-CZ" dirty="0"/>
          </a:p>
          <a:p>
            <a:pPr lvl="1"/>
            <a:endParaRPr lang="cs-CZ" dirty="0"/>
          </a:p>
          <a:p>
            <a:pPr marL="402336" lvl="1" indent="0">
              <a:buNone/>
            </a:pPr>
            <a:r>
              <a:rPr lang="cs-CZ" dirty="0"/>
              <a:t>  </a:t>
            </a:r>
          </a:p>
          <a:p>
            <a:r>
              <a:rPr lang="cs-CZ" sz="3500" b="1" dirty="0"/>
              <a:t> </a:t>
            </a:r>
            <a:r>
              <a:rPr lang="cs-CZ" sz="3500" dirty="0"/>
              <a:t>Nad hromadou se provádějí dvě operace:</a:t>
            </a:r>
          </a:p>
          <a:p>
            <a:pPr lvl="1"/>
            <a:r>
              <a:rPr lang="cs-CZ" sz="2400" b="1" dirty="0"/>
              <a:t>Insert </a:t>
            </a:r>
            <a:r>
              <a:rPr lang="cs-CZ" sz="2400" dirty="0"/>
              <a:t>(Hodnota) - Vložení nového uzlu</a:t>
            </a:r>
          </a:p>
          <a:p>
            <a:pPr lvl="1"/>
            <a:r>
              <a:rPr lang="cs-CZ" sz="2000" b="1" dirty="0" err="1"/>
              <a:t>Extract_min</a:t>
            </a:r>
            <a:r>
              <a:rPr lang="cs-CZ" sz="2000" dirty="0"/>
              <a:t> - Výběr minimálního prvku.</a:t>
            </a:r>
            <a:endParaRPr lang="cs-CZ" sz="3100" b="1" dirty="0"/>
          </a:p>
          <a:p>
            <a:pPr marL="402336" lvl="1" indent="0">
              <a:buNone/>
            </a:pPr>
            <a:endParaRPr lang="cs-CZ" dirty="0"/>
          </a:p>
          <a:p>
            <a:pPr marL="402336" lvl="1" indent="0">
              <a:buNone/>
            </a:pPr>
            <a:endParaRPr lang="cs-CZ" dirty="0"/>
          </a:p>
          <a:p>
            <a:pPr marL="402336" lvl="1" indent="0">
              <a:buNone/>
            </a:pPr>
            <a:endParaRPr lang="cs-CZ" dirty="0"/>
          </a:p>
          <a:p>
            <a:pPr marL="402336" lvl="1" indent="0">
              <a:buNone/>
            </a:pPr>
            <a:endParaRPr lang="cs-CZ" dirty="0"/>
          </a:p>
          <a:p>
            <a:pPr lvl="1"/>
            <a:endParaRPr lang="cs-CZ" dirty="0"/>
          </a:p>
          <a:p>
            <a:endParaRPr lang="cs-CZ" dirty="0"/>
          </a:p>
        </p:txBody>
      </p:sp>
      <p:sp>
        <p:nvSpPr>
          <p:cNvPr id="3" name="Nadpis 2"/>
          <p:cNvSpPr>
            <a:spLocks noGrp="1"/>
          </p:cNvSpPr>
          <p:nvPr>
            <p:ph type="title"/>
          </p:nvPr>
        </p:nvSpPr>
        <p:spPr/>
        <p:txBody>
          <a:bodyPr/>
          <a:lstStyle/>
          <a:p>
            <a:r>
              <a:rPr lang="cs-CZ" dirty="0"/>
              <a:t>Hromada - definice</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3429000"/>
            <a:ext cx="4371975" cy="180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180</a:t>
            </a:fld>
            <a:endParaRPr lang="cs-CZ"/>
          </a:p>
        </p:txBody>
      </p:sp>
    </p:spTree>
    <p:extLst>
      <p:ext uri="{BB962C8B-B14F-4D97-AF65-F5344CB8AC3E}">
        <p14:creationId xmlns:p14="http://schemas.microsoft.com/office/powerpoint/2010/main" val="3145326194"/>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sz="2400" b="1" dirty="0"/>
              <a:t>Insert </a:t>
            </a:r>
            <a:r>
              <a:rPr lang="cs-CZ" sz="2400" dirty="0"/>
              <a:t>(Hodnota) - Vložení nového uzlu</a:t>
            </a:r>
          </a:p>
          <a:p>
            <a:r>
              <a:rPr lang="cs-CZ" sz="2400" dirty="0"/>
              <a:t>Umístění nového uzlu je </a:t>
            </a:r>
            <a:r>
              <a:rPr lang="cs-CZ" sz="2400" b="1" dirty="0"/>
              <a:t>jednoznačně</a:t>
            </a:r>
            <a:r>
              <a:rPr lang="cs-CZ" sz="2400" dirty="0"/>
              <a:t> dáno z definice hromady. </a:t>
            </a:r>
            <a:r>
              <a:rPr lang="cs-CZ" sz="2400" b="1" dirty="0"/>
              <a:t>Ohodnocení </a:t>
            </a:r>
            <a:r>
              <a:rPr lang="cs-CZ" sz="2400" dirty="0"/>
              <a:t>uzlů se musí překontrolovat, případně </a:t>
            </a:r>
            <a:r>
              <a:rPr lang="cs-CZ" sz="2400" b="1" dirty="0"/>
              <a:t>zaměnit</a:t>
            </a:r>
            <a:r>
              <a:rPr lang="cs-CZ" sz="2400" dirty="0"/>
              <a:t> </a:t>
            </a:r>
            <a:r>
              <a:rPr lang="cs-CZ" sz="2400" b="1" dirty="0"/>
              <a:t>prvky </a:t>
            </a:r>
            <a:r>
              <a:rPr lang="cs-CZ" sz="2400" dirty="0"/>
              <a:t>tak, aby ohodnocení odpovídalo definici.</a:t>
            </a:r>
          </a:p>
          <a:p>
            <a:r>
              <a:rPr lang="cs-CZ" sz="2400" dirty="0"/>
              <a:t>Provedeme-li na předcházející hromadu operaci Insert (7), bude hromada vypadat tak, jak je to na obrázku. </a:t>
            </a:r>
          </a:p>
        </p:txBody>
      </p:sp>
      <p:sp>
        <p:nvSpPr>
          <p:cNvPr id="3" name="Nadpis 2"/>
          <p:cNvSpPr>
            <a:spLocks noGrp="1"/>
          </p:cNvSpPr>
          <p:nvPr>
            <p:ph type="title"/>
          </p:nvPr>
        </p:nvSpPr>
        <p:spPr/>
        <p:txBody>
          <a:bodyPr>
            <a:normAutofit fontScale="90000"/>
          </a:bodyPr>
          <a:lstStyle/>
          <a:p>
            <a:r>
              <a:rPr lang="cs-CZ" dirty="0"/>
              <a:t>Hromada – operace vložení</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9875" y="4312121"/>
            <a:ext cx="3524250" cy="178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181</a:t>
            </a:fld>
            <a:endParaRPr lang="cs-CZ"/>
          </a:p>
        </p:txBody>
      </p:sp>
    </p:spTree>
    <p:extLst>
      <p:ext uri="{BB962C8B-B14F-4D97-AF65-F5344CB8AC3E}">
        <p14:creationId xmlns:p14="http://schemas.microsoft.com/office/powerpoint/2010/main" val="102618761"/>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7500" lnSpcReduction="20000"/>
          </a:bodyPr>
          <a:lstStyle/>
          <a:p>
            <a:r>
              <a:rPr lang="cs-CZ" b="1" dirty="0"/>
              <a:t>Minimální </a:t>
            </a:r>
            <a:r>
              <a:rPr lang="cs-CZ" dirty="0"/>
              <a:t>prvek je na </a:t>
            </a:r>
            <a:r>
              <a:rPr lang="cs-CZ" b="1" dirty="0"/>
              <a:t>vrcholu </a:t>
            </a:r>
            <a:r>
              <a:rPr lang="cs-CZ" dirty="0"/>
              <a:t>hromady. Na místo odebraného vrcholového prvku se uloží posledně vkládaný vrchol (je jednoznačně dáno, který to je) a provede se záměna prvků hromady tak, aby odpovídalo pravidlům hromady. </a:t>
            </a:r>
          </a:p>
          <a:p>
            <a:r>
              <a:rPr lang="cs-CZ" dirty="0"/>
              <a:t>Provedeme-li na předcházející hromadu operaci </a:t>
            </a:r>
            <a:r>
              <a:rPr lang="cs-CZ" dirty="0" err="1"/>
              <a:t>Extract_min</a:t>
            </a:r>
            <a:r>
              <a:rPr lang="cs-CZ" dirty="0"/>
              <a:t>, bude hromada vypadat tak, jak je to ukázáno na obrázku.</a:t>
            </a:r>
          </a:p>
          <a:p>
            <a:endParaRPr lang="cs-CZ" dirty="0"/>
          </a:p>
          <a:p>
            <a:endParaRPr lang="cs-CZ" dirty="0"/>
          </a:p>
          <a:p>
            <a:endParaRPr lang="cs-CZ" dirty="0"/>
          </a:p>
          <a:p>
            <a:endParaRPr lang="cs-CZ" dirty="0"/>
          </a:p>
          <a:p>
            <a:pPr marL="82296" indent="0">
              <a:buNone/>
            </a:pPr>
            <a:r>
              <a:rPr lang="cs-CZ" dirty="0"/>
              <a:t>    b </a:t>
            </a:r>
          </a:p>
        </p:txBody>
      </p:sp>
      <p:sp>
        <p:nvSpPr>
          <p:cNvPr id="3" name="Nadpis 2"/>
          <p:cNvSpPr>
            <a:spLocks noGrp="1"/>
          </p:cNvSpPr>
          <p:nvPr>
            <p:ph type="title"/>
          </p:nvPr>
        </p:nvSpPr>
        <p:spPr/>
        <p:txBody>
          <a:bodyPr>
            <a:normAutofit fontScale="90000"/>
          </a:bodyPr>
          <a:lstStyle/>
          <a:p>
            <a:r>
              <a:rPr lang="cs-CZ" dirty="0"/>
              <a:t>Hromada – operace výběr minimálního prvku</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4105622"/>
            <a:ext cx="3524250" cy="177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182</a:t>
            </a:fld>
            <a:endParaRPr lang="cs-CZ"/>
          </a:p>
        </p:txBody>
      </p:sp>
    </p:spTree>
    <p:extLst>
      <p:ext uri="{BB962C8B-B14F-4D97-AF65-F5344CB8AC3E}">
        <p14:creationId xmlns:p14="http://schemas.microsoft.com/office/powerpoint/2010/main" val="255683235"/>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0000" lnSpcReduction="20000"/>
          </a:bodyPr>
          <a:lstStyle/>
          <a:p>
            <a:r>
              <a:rPr lang="cs-CZ" dirty="0"/>
              <a:t>Výhodou uspořádání stromu do hromady je mezi jiným i to, že lze její prvky uložit do </a:t>
            </a:r>
            <a:r>
              <a:rPr lang="cs-CZ" b="1" dirty="0"/>
              <a:t>vektoru </a:t>
            </a:r>
            <a:r>
              <a:rPr lang="cs-CZ" dirty="0"/>
              <a:t>(jednorozměrné pole).</a:t>
            </a:r>
          </a:p>
          <a:p>
            <a:pPr marL="82296" indent="0">
              <a:buNone/>
            </a:pPr>
            <a:endParaRPr lang="cs-CZ" dirty="0"/>
          </a:p>
          <a:p>
            <a:pPr marL="82296" indent="0">
              <a:buNone/>
            </a:pPr>
            <a:r>
              <a:rPr lang="cs-CZ" dirty="0"/>
              <a:t> </a:t>
            </a:r>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pPr marL="82296" indent="0">
              <a:buNone/>
            </a:pPr>
            <a:endParaRPr lang="cs-CZ" dirty="0"/>
          </a:p>
          <a:p>
            <a:r>
              <a:rPr lang="cs-CZ" dirty="0"/>
              <a:t>Levý následník prvku </a:t>
            </a:r>
            <a:r>
              <a:rPr lang="cs-CZ" dirty="0" err="1"/>
              <a:t>v</a:t>
            </a:r>
            <a:r>
              <a:rPr lang="cs-CZ" baseline="-25000" dirty="0" err="1"/>
              <a:t>i</a:t>
            </a:r>
            <a:r>
              <a:rPr lang="cs-CZ" dirty="0"/>
              <a:t> je na pozici 2</a:t>
            </a:r>
            <a:r>
              <a:rPr lang="en-US" dirty="0"/>
              <a:t>*</a:t>
            </a:r>
            <a:r>
              <a:rPr lang="cs-CZ" dirty="0"/>
              <a:t>i</a:t>
            </a:r>
          </a:p>
          <a:p>
            <a:r>
              <a:rPr lang="cs-CZ" dirty="0"/>
              <a:t>Pravý následník prvku </a:t>
            </a:r>
            <a:r>
              <a:rPr lang="cs-CZ" dirty="0" err="1"/>
              <a:t>v</a:t>
            </a:r>
            <a:r>
              <a:rPr lang="cs-CZ" baseline="-25000" dirty="0" err="1"/>
              <a:t>i</a:t>
            </a:r>
            <a:r>
              <a:rPr lang="cs-CZ" dirty="0"/>
              <a:t> je na pozici 2*i+1.</a:t>
            </a:r>
          </a:p>
          <a:p>
            <a:r>
              <a:rPr lang="cs-CZ" dirty="0"/>
              <a:t>Hromada se využívá pro </a:t>
            </a:r>
            <a:r>
              <a:rPr lang="cs-CZ" b="1" dirty="0"/>
              <a:t>řazení</a:t>
            </a:r>
            <a:r>
              <a:rPr lang="cs-CZ" dirty="0"/>
              <a:t>. Metoda </a:t>
            </a:r>
            <a:r>
              <a:rPr lang="cs-CZ" b="1" dirty="0"/>
              <a:t>není stabilní </a:t>
            </a:r>
            <a:r>
              <a:rPr lang="cs-CZ" dirty="0"/>
              <a:t>ani </a:t>
            </a:r>
            <a:r>
              <a:rPr lang="cs-CZ" b="1" dirty="0"/>
              <a:t>přirozená</a:t>
            </a:r>
            <a:r>
              <a:rPr lang="cs-CZ" dirty="0"/>
              <a:t>. </a:t>
            </a:r>
          </a:p>
          <a:p>
            <a:r>
              <a:rPr lang="cs-CZ" dirty="0"/>
              <a:t>Doba řazení je:</a:t>
            </a:r>
          </a:p>
          <a:p>
            <a:pPr lvl="1"/>
            <a:r>
              <a:rPr lang="cs-CZ" dirty="0"/>
              <a:t>T » n . log</a:t>
            </a:r>
            <a:r>
              <a:rPr lang="cs-CZ" baseline="-25000" dirty="0"/>
              <a:t>2</a:t>
            </a:r>
            <a:r>
              <a:rPr lang="cs-CZ" dirty="0"/>
              <a:t> n</a:t>
            </a:r>
          </a:p>
          <a:p>
            <a:r>
              <a:rPr lang="cs-CZ" i="1" dirty="0">
                <a:solidFill>
                  <a:srgbClr val="002060"/>
                </a:solidFill>
              </a:rPr>
              <a:t>Pozn.: Řadící algoritmus </a:t>
            </a:r>
            <a:r>
              <a:rPr lang="cs-CZ" i="1" dirty="0"/>
              <a:t>je </a:t>
            </a:r>
            <a:r>
              <a:rPr lang="cs-CZ" b="1" i="1" dirty="0"/>
              <a:t>stabilní</a:t>
            </a:r>
            <a:r>
              <a:rPr lang="cs-CZ" i="1" dirty="0"/>
              <a:t> tehdy, jestliže po seřazení zachovává vzájemné pořadí prvků se stejným klíčem. </a:t>
            </a:r>
            <a:r>
              <a:rPr lang="cs-CZ" i="1" dirty="0">
                <a:solidFill>
                  <a:srgbClr val="002060"/>
                </a:solidFill>
              </a:rPr>
              <a:t>Řadící algoritmus </a:t>
            </a:r>
            <a:r>
              <a:rPr lang="cs-CZ" i="1" dirty="0"/>
              <a:t>je </a:t>
            </a:r>
            <a:r>
              <a:rPr lang="cs-CZ" b="1" i="1" dirty="0"/>
              <a:t>přirozený</a:t>
            </a:r>
            <a:r>
              <a:rPr lang="cs-CZ" i="1" dirty="0"/>
              <a:t>, je-li čas, potřebný pro seřazení již částečně uspořádané posloupnosti menší než doba seřazení posloupnosti neuspořádané.</a:t>
            </a:r>
          </a:p>
        </p:txBody>
      </p:sp>
      <p:sp>
        <p:nvSpPr>
          <p:cNvPr id="3" name="Nadpis 2"/>
          <p:cNvSpPr>
            <a:spLocks noGrp="1"/>
          </p:cNvSpPr>
          <p:nvPr>
            <p:ph type="title"/>
          </p:nvPr>
        </p:nvSpPr>
        <p:spPr/>
        <p:txBody>
          <a:bodyPr>
            <a:normAutofit fontScale="90000"/>
          </a:bodyPr>
          <a:lstStyle/>
          <a:p>
            <a:r>
              <a:rPr lang="cs-CZ" dirty="0"/>
              <a:t>Hromada –implementace a použití</a:t>
            </a:r>
          </a:p>
        </p:txBody>
      </p:sp>
      <p:pic>
        <p:nvPicPr>
          <p:cNvPr id="112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1920985"/>
            <a:ext cx="3429173" cy="2444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183</a:t>
            </a:fld>
            <a:endParaRPr lang="cs-CZ"/>
          </a:p>
        </p:txBody>
      </p:sp>
    </p:spTree>
    <p:extLst>
      <p:ext uri="{BB962C8B-B14F-4D97-AF65-F5344CB8AC3E}">
        <p14:creationId xmlns:p14="http://schemas.microsoft.com/office/powerpoint/2010/main" val="3037959988"/>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25000" lnSpcReduction="20000"/>
          </a:bodyPr>
          <a:lstStyle/>
          <a:p>
            <a:pPr marL="82296" indent="0">
              <a:buNone/>
            </a:pPr>
            <a:r>
              <a:rPr lang="cs-CZ" sz="4800" dirty="0"/>
              <a:t>Tabulka je </a:t>
            </a:r>
            <a:r>
              <a:rPr lang="cs-CZ" sz="4800" b="1" dirty="0"/>
              <a:t>dynamická lineární homogenní datová struktura </a:t>
            </a:r>
            <a:r>
              <a:rPr lang="cs-CZ" sz="4800" dirty="0"/>
              <a:t>spojená s ukládáním dat v operační paměti počítače. Je-li hlavním místem uložení disk, hovoříme o souboru s udaným typem. Řadu algoritmů lze použít jak na tabulky, tak na soubory s udaným typem. Přitom je třeba si uvědomit podstatný rozdíl v rychlosti zpracování dat       v operační paměti a na disku. </a:t>
            </a:r>
          </a:p>
          <a:p>
            <a:pPr marL="82296" indent="0">
              <a:buNone/>
            </a:pPr>
            <a:r>
              <a:rPr lang="cs-CZ" dirty="0"/>
              <a:t> </a:t>
            </a:r>
          </a:p>
          <a:p>
            <a:pPr marL="82296" indent="0">
              <a:buNone/>
            </a:pPr>
            <a:r>
              <a:rPr lang="cs-CZ" dirty="0"/>
              <a:t> </a:t>
            </a:r>
          </a:p>
          <a:p>
            <a:pPr marL="82296" indent="0">
              <a:buNone/>
            </a:pPr>
            <a:r>
              <a:rPr lang="cs-CZ" dirty="0"/>
              <a:t> </a:t>
            </a:r>
          </a:p>
          <a:p>
            <a:pPr marL="82296" indent="0">
              <a:buNone/>
            </a:pPr>
            <a:endParaRPr lang="cs-CZ" b="1" dirty="0"/>
          </a:p>
          <a:p>
            <a:pPr marL="82296" indent="0">
              <a:buNone/>
            </a:pPr>
            <a:endParaRPr lang="cs-CZ" b="1" dirty="0"/>
          </a:p>
          <a:p>
            <a:pPr marL="82296" indent="0">
              <a:buNone/>
            </a:pPr>
            <a:endParaRPr lang="cs-CZ" b="1" dirty="0"/>
          </a:p>
          <a:p>
            <a:pPr marL="82296" indent="0">
              <a:buNone/>
            </a:pPr>
            <a:endParaRPr lang="cs-CZ" b="1" dirty="0"/>
          </a:p>
          <a:p>
            <a:pPr marL="82296" indent="0">
              <a:buNone/>
            </a:pPr>
            <a:endParaRPr lang="cs-CZ" b="1" dirty="0"/>
          </a:p>
          <a:p>
            <a:pPr marL="82296" indent="0">
              <a:buNone/>
            </a:pPr>
            <a:endParaRPr lang="cs-CZ" b="1" dirty="0"/>
          </a:p>
          <a:p>
            <a:pPr marL="82296" indent="0">
              <a:buNone/>
            </a:pPr>
            <a:endParaRPr lang="cs-CZ" b="1" dirty="0"/>
          </a:p>
          <a:p>
            <a:pPr marL="82296" indent="0">
              <a:buNone/>
            </a:pPr>
            <a:endParaRPr lang="cs-CZ" b="1" dirty="0"/>
          </a:p>
          <a:p>
            <a:pPr marL="82296" indent="0">
              <a:buNone/>
            </a:pPr>
            <a:r>
              <a:rPr lang="cs-CZ" b="1" dirty="0"/>
              <a:t> </a:t>
            </a:r>
            <a:endParaRPr lang="cs-CZ" dirty="0"/>
          </a:p>
          <a:p>
            <a:r>
              <a:rPr lang="cs-CZ" sz="4800" dirty="0"/>
              <a:t>Tabulku si lze představit jako jednorozměrné pole proměnných typu záznam (jinými slovy jde o homogenní lineární strukturu prvků, které mohou samy mít nehomogenní strukturu). Prvek tohoto pole nazýváme položkou tabulky. Tabulka se zpracovává podle určitého klíče (někdy se nazývá identifikační klíč), který je částí položky tabulky. </a:t>
            </a:r>
          </a:p>
          <a:p>
            <a:r>
              <a:rPr lang="cs-CZ" sz="4800" dirty="0"/>
              <a:t>Každá položka tabulky obsahuje dvě části: </a:t>
            </a:r>
          </a:p>
          <a:p>
            <a:pPr lvl="1"/>
            <a:r>
              <a:rPr lang="cs-CZ" sz="4800" b="1" dirty="0"/>
              <a:t>identifikační klíč</a:t>
            </a:r>
          </a:p>
          <a:p>
            <a:pPr lvl="1"/>
            <a:r>
              <a:rPr lang="cs-CZ" sz="4800" b="1" dirty="0"/>
              <a:t>uživatelská </a:t>
            </a:r>
            <a:r>
              <a:rPr lang="cs-CZ" sz="4800" dirty="0"/>
              <a:t>informace </a:t>
            </a:r>
          </a:p>
          <a:p>
            <a:r>
              <a:rPr lang="cs-CZ" sz="4800" dirty="0"/>
              <a:t>Klíčů v tabulce může být více. Potom hovoříme o primárním a sekundár­ních klíčích. Primární klíč by měl být v tabulce jedinečný a měl by jednoznačně určovat položku tabulky. Naproti tomu sekundární klíče nejsou obvykle jedinečné, hodnota jednoho sekundárního klíče se může vyskytovat ve více položkách.</a:t>
            </a:r>
          </a:p>
        </p:txBody>
      </p:sp>
      <p:sp>
        <p:nvSpPr>
          <p:cNvPr id="3" name="Nadpis 2"/>
          <p:cNvSpPr>
            <a:spLocks noGrp="1"/>
          </p:cNvSpPr>
          <p:nvPr>
            <p:ph type="title"/>
          </p:nvPr>
        </p:nvSpPr>
        <p:spPr/>
        <p:txBody>
          <a:bodyPr>
            <a:normAutofit fontScale="90000"/>
          </a:bodyPr>
          <a:lstStyle/>
          <a:p>
            <a:r>
              <a:rPr lang="cs-CZ" dirty="0">
                <a:effectLst/>
              </a:rPr>
              <a:t>Tabulky a jejich klíčové položky</a:t>
            </a:r>
            <a:endParaRPr lang="cs-CZ"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0350" y="2114550"/>
            <a:ext cx="2554934" cy="1890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184</a:t>
            </a:fld>
            <a:endParaRPr lang="cs-CZ"/>
          </a:p>
        </p:txBody>
      </p:sp>
    </p:spTree>
    <p:extLst>
      <p:ext uri="{BB962C8B-B14F-4D97-AF65-F5344CB8AC3E}">
        <p14:creationId xmlns:p14="http://schemas.microsoft.com/office/powerpoint/2010/main" val="3751796651"/>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dirty="0"/>
              <a:t>Základní operace pro tabulku jsou:</a:t>
            </a:r>
          </a:p>
          <a:p>
            <a:pPr lvl="1"/>
            <a:r>
              <a:rPr lang="cs-CZ" b="1" dirty="0"/>
              <a:t>Inicializace</a:t>
            </a:r>
            <a:r>
              <a:rPr lang="cs-CZ" dirty="0"/>
              <a:t> (vytvoření prázdné tabulky)</a:t>
            </a:r>
          </a:p>
          <a:p>
            <a:pPr lvl="1"/>
            <a:r>
              <a:rPr lang="cs-CZ" b="1" dirty="0"/>
              <a:t>Vložení</a:t>
            </a:r>
            <a:r>
              <a:rPr lang="cs-CZ" dirty="0"/>
              <a:t> nové položky</a:t>
            </a:r>
          </a:p>
          <a:p>
            <a:pPr lvl="1"/>
            <a:r>
              <a:rPr lang="cs-CZ" b="1" dirty="0"/>
              <a:t>Vyhledání</a:t>
            </a:r>
            <a:r>
              <a:rPr lang="cs-CZ" dirty="0"/>
              <a:t> položky podle primárního klíče</a:t>
            </a:r>
          </a:p>
          <a:p>
            <a:pPr lvl="1"/>
            <a:r>
              <a:rPr lang="cs-CZ" b="1" dirty="0"/>
              <a:t>Vyhledání první </a:t>
            </a:r>
            <a:r>
              <a:rPr lang="cs-CZ" dirty="0"/>
              <a:t>položky podle sekundárního klíče</a:t>
            </a:r>
          </a:p>
          <a:p>
            <a:pPr lvl="1"/>
            <a:r>
              <a:rPr lang="cs-CZ" b="1" dirty="0"/>
              <a:t>Vyhledání další </a:t>
            </a:r>
            <a:r>
              <a:rPr lang="cs-CZ" dirty="0"/>
              <a:t>položky podle sekundárního klíče</a:t>
            </a:r>
          </a:p>
          <a:p>
            <a:pPr lvl="1"/>
            <a:r>
              <a:rPr lang="cs-CZ" b="1" dirty="0"/>
              <a:t>Změna</a:t>
            </a:r>
            <a:r>
              <a:rPr lang="cs-CZ" dirty="0"/>
              <a:t> (přepsání) vyhledané položky</a:t>
            </a:r>
          </a:p>
          <a:p>
            <a:pPr lvl="1"/>
            <a:r>
              <a:rPr lang="cs-CZ" b="1" dirty="0"/>
              <a:t>Zrušení</a:t>
            </a:r>
            <a:r>
              <a:rPr lang="cs-CZ" dirty="0"/>
              <a:t> položky</a:t>
            </a:r>
          </a:p>
          <a:p>
            <a:r>
              <a:rPr lang="cs-CZ" dirty="0"/>
              <a:t>Tabulky můžeme dále rozdělit na </a:t>
            </a:r>
            <a:r>
              <a:rPr lang="cs-CZ" b="1" dirty="0"/>
              <a:t>jednoduché</a:t>
            </a:r>
            <a:r>
              <a:rPr lang="cs-CZ" dirty="0"/>
              <a:t>, kde klíče jsou přímo součástí tabulky a </a:t>
            </a:r>
            <a:r>
              <a:rPr lang="cs-CZ" b="1" dirty="0"/>
              <a:t>indexované</a:t>
            </a:r>
            <a:r>
              <a:rPr lang="cs-CZ" dirty="0"/>
              <a:t>, kde jsou klíče vedeny v samostatných tabulkách indexů, přičemž některé klíče jsou vedeny jen v základní tabulce a jiné v samostatných tabulkách.</a:t>
            </a:r>
          </a:p>
          <a:p>
            <a:r>
              <a:rPr lang="cs-CZ" dirty="0"/>
              <a:t>Z hlediska vkládání, vyhledávání a rušení lze definovat následující základní typy tabulek:</a:t>
            </a:r>
          </a:p>
          <a:p>
            <a:pPr lvl="1"/>
            <a:r>
              <a:rPr lang="cs-CZ" sz="2700" dirty="0"/>
              <a:t>vstupněsekvenční</a:t>
            </a:r>
          </a:p>
          <a:p>
            <a:pPr lvl="1"/>
            <a:r>
              <a:rPr lang="cs-CZ" sz="2700" dirty="0"/>
              <a:t>seřazená</a:t>
            </a:r>
          </a:p>
          <a:p>
            <a:pPr lvl="1"/>
            <a:r>
              <a:rPr lang="cs-CZ" sz="2700" dirty="0"/>
              <a:t>rozptýlená</a:t>
            </a:r>
            <a:endParaRPr lang="cs-CZ" dirty="0"/>
          </a:p>
          <a:p>
            <a:r>
              <a:rPr lang="cs-CZ" dirty="0"/>
              <a:t>Indexní tabulky mohou být stejných typů, nebo mohou být tvořeny speciálními metodami (např. stromovými strukturami).</a:t>
            </a:r>
          </a:p>
        </p:txBody>
      </p:sp>
      <p:sp>
        <p:nvSpPr>
          <p:cNvPr id="3" name="Nadpis 2"/>
          <p:cNvSpPr>
            <a:spLocks noGrp="1"/>
          </p:cNvSpPr>
          <p:nvPr>
            <p:ph type="title"/>
          </p:nvPr>
        </p:nvSpPr>
        <p:spPr/>
        <p:txBody>
          <a:bodyPr>
            <a:normAutofit fontScale="90000"/>
          </a:bodyPr>
          <a:lstStyle/>
          <a:p>
            <a:r>
              <a:rPr lang="cs-CZ" dirty="0"/>
              <a:t>Tabulky – typy a operace</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185</a:t>
            </a:fld>
            <a:endParaRPr lang="cs-CZ"/>
          </a:p>
        </p:txBody>
      </p:sp>
    </p:spTree>
    <p:extLst>
      <p:ext uri="{BB962C8B-B14F-4D97-AF65-F5344CB8AC3E}">
        <p14:creationId xmlns:p14="http://schemas.microsoft.com/office/powerpoint/2010/main" val="1903243769"/>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pPr marL="82296" indent="0">
              <a:buNone/>
            </a:pPr>
            <a:endParaRPr lang="cs-CZ" dirty="0"/>
          </a:p>
          <a:p>
            <a:r>
              <a:rPr lang="cs-CZ" b="1" dirty="0"/>
              <a:t>Vstupněsekvenční</a:t>
            </a:r>
            <a:r>
              <a:rPr lang="cs-CZ" dirty="0"/>
              <a:t> tabulka je nejjednodušším typem. Položky v tabulce nejsou organizovány podle </a:t>
            </a:r>
            <a:r>
              <a:rPr lang="cs-CZ" b="1" dirty="0"/>
              <a:t>žádného</a:t>
            </a:r>
            <a:r>
              <a:rPr lang="cs-CZ" dirty="0"/>
              <a:t> klíče, ale jsou zaznamenávány v pořadí jejich příchodu.</a:t>
            </a:r>
          </a:p>
          <a:p>
            <a:r>
              <a:rPr lang="cs-CZ" dirty="0"/>
              <a:t>Výhodou vstupněsekvenčních tabulek je jejich </a:t>
            </a:r>
            <a:r>
              <a:rPr lang="cs-CZ" b="1" dirty="0"/>
              <a:t>jednoduchost</a:t>
            </a:r>
            <a:r>
              <a:rPr lang="cs-CZ" dirty="0"/>
              <a:t>. Používají se zejména tam, kde se vkládá velké množství položek a zpracovává se většina položek sekvenčním způsobem.</a:t>
            </a:r>
          </a:p>
        </p:txBody>
      </p:sp>
      <p:sp>
        <p:nvSpPr>
          <p:cNvPr id="3" name="Nadpis 2"/>
          <p:cNvSpPr>
            <a:spLocks noGrp="1"/>
          </p:cNvSpPr>
          <p:nvPr>
            <p:ph type="title"/>
          </p:nvPr>
        </p:nvSpPr>
        <p:spPr/>
        <p:txBody>
          <a:bodyPr>
            <a:normAutofit fontScale="90000"/>
          </a:bodyPr>
          <a:lstStyle/>
          <a:p>
            <a:r>
              <a:rPr lang="cs-CZ" dirty="0">
                <a:effectLst/>
              </a:rPr>
              <a:t>Vstupněsekvenční tabulka - definice</a:t>
            </a:r>
            <a:endParaRPr lang="cs-CZ"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8889" y="1590675"/>
            <a:ext cx="3083498" cy="2774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186</a:t>
            </a:fld>
            <a:endParaRPr lang="cs-CZ"/>
          </a:p>
        </p:txBody>
      </p:sp>
    </p:spTree>
    <p:extLst>
      <p:ext uri="{BB962C8B-B14F-4D97-AF65-F5344CB8AC3E}">
        <p14:creationId xmlns:p14="http://schemas.microsoft.com/office/powerpoint/2010/main" val="3159185506"/>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dirty="0"/>
              <a:t>Tabulku lze implementovat dostatečně dlouhých polem. Prvkem tohoto pole je datový typ záznam, který obsahuje:</a:t>
            </a:r>
          </a:p>
          <a:p>
            <a:pPr lvl="1"/>
            <a:r>
              <a:rPr lang="cs-CZ" sz="2700" b="1" dirty="0"/>
              <a:t>indikaci</a:t>
            </a:r>
            <a:r>
              <a:rPr lang="cs-CZ" sz="2700" dirty="0"/>
              <a:t>, zda je položka tabulky platná nebo zrušená</a:t>
            </a:r>
          </a:p>
          <a:p>
            <a:pPr lvl="1"/>
            <a:r>
              <a:rPr lang="cs-CZ" sz="2700" b="1" dirty="0"/>
              <a:t>klíč</a:t>
            </a:r>
          </a:p>
          <a:p>
            <a:pPr lvl="1"/>
            <a:r>
              <a:rPr lang="cs-CZ" sz="2700" b="1" dirty="0"/>
              <a:t>uživatelskou</a:t>
            </a:r>
            <a:r>
              <a:rPr lang="cs-CZ" sz="2700" dirty="0"/>
              <a:t> informaci</a:t>
            </a:r>
            <a:r>
              <a:rPr lang="cs-CZ" dirty="0"/>
              <a:t> </a:t>
            </a:r>
          </a:p>
          <a:p>
            <a:r>
              <a:rPr lang="cs-CZ" dirty="0"/>
              <a:t>Indikace platnosti položky se používá pro urychlení rušení. Při rušení položky se nemusí posouvat následující položky. Stačí pouze označit příslušnou položku za zrušenou. Fyzické vypuštění se provede operací, která se nazývá </a:t>
            </a:r>
            <a:r>
              <a:rPr lang="cs-CZ" b="1" dirty="0"/>
              <a:t>reorganizace </a:t>
            </a:r>
            <a:r>
              <a:rPr lang="cs-CZ" dirty="0"/>
              <a:t>tabulky. Ta se provádí v době nízkého zatížení počítače nebo při určitém stavu zaplnění tabulky.</a:t>
            </a:r>
          </a:p>
          <a:p>
            <a:r>
              <a:rPr lang="cs-CZ" dirty="0"/>
              <a:t>Dále je vhodné definovat </a:t>
            </a:r>
            <a:r>
              <a:rPr lang="cs-CZ" b="1" dirty="0"/>
              <a:t>řídící strukturu</a:t>
            </a:r>
            <a:r>
              <a:rPr lang="cs-CZ" dirty="0"/>
              <a:t> tabulky, která obsahuje tři prvky:</a:t>
            </a:r>
          </a:p>
          <a:p>
            <a:pPr lvl="1"/>
            <a:r>
              <a:rPr lang="cs-CZ" sz="2400" b="1" dirty="0"/>
              <a:t>maximální</a:t>
            </a:r>
            <a:r>
              <a:rPr lang="cs-CZ" sz="2400" dirty="0"/>
              <a:t> počet položek v tabulce (počet prvků pole)</a:t>
            </a:r>
          </a:p>
          <a:p>
            <a:pPr lvl="1"/>
            <a:r>
              <a:rPr lang="cs-CZ" sz="2400" b="1" dirty="0"/>
              <a:t>skutečný</a:t>
            </a:r>
            <a:r>
              <a:rPr lang="cs-CZ" sz="2400" dirty="0"/>
              <a:t> počet položek v tabulce</a:t>
            </a:r>
          </a:p>
          <a:p>
            <a:pPr lvl="1"/>
            <a:r>
              <a:rPr lang="cs-CZ" sz="2400" b="1" dirty="0"/>
              <a:t>index</a:t>
            </a:r>
            <a:r>
              <a:rPr lang="cs-CZ" sz="2400" dirty="0"/>
              <a:t> poslední položky v tabulce</a:t>
            </a:r>
          </a:p>
          <a:p>
            <a:endParaRPr lang="cs-CZ" dirty="0"/>
          </a:p>
          <a:p>
            <a:endParaRPr lang="cs-CZ" dirty="0"/>
          </a:p>
        </p:txBody>
      </p:sp>
      <p:sp>
        <p:nvSpPr>
          <p:cNvPr id="3" name="Nadpis 2"/>
          <p:cNvSpPr>
            <a:spLocks noGrp="1"/>
          </p:cNvSpPr>
          <p:nvPr>
            <p:ph type="title"/>
          </p:nvPr>
        </p:nvSpPr>
        <p:spPr/>
        <p:txBody>
          <a:bodyPr>
            <a:normAutofit fontScale="90000"/>
          </a:bodyPr>
          <a:lstStyle/>
          <a:p>
            <a:r>
              <a:rPr lang="cs-CZ" dirty="0">
                <a:effectLst/>
              </a:rPr>
              <a:t>Vstupněsekvenční tabulka - implementace</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187</a:t>
            </a:fld>
            <a:endParaRPr lang="cs-CZ"/>
          </a:p>
        </p:txBody>
      </p:sp>
    </p:spTree>
    <p:extLst>
      <p:ext uri="{BB962C8B-B14F-4D97-AF65-F5344CB8AC3E}">
        <p14:creationId xmlns:p14="http://schemas.microsoft.com/office/powerpoint/2010/main" val="2928162498"/>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0000" lnSpcReduction="20000"/>
          </a:bodyPr>
          <a:lstStyle/>
          <a:p>
            <a:r>
              <a:rPr lang="cs-CZ" b="1" dirty="0"/>
              <a:t>Iniciace tabulky</a:t>
            </a:r>
            <a:endParaRPr lang="cs-CZ" dirty="0"/>
          </a:p>
          <a:p>
            <a:r>
              <a:rPr lang="cs-CZ" dirty="0"/>
              <a:t>Při inicializaci tabulky je nastaven maximální počet položek v tabulce a ostatní dva prvky řídící struktury jsou vynulovány. </a:t>
            </a:r>
          </a:p>
          <a:p>
            <a:r>
              <a:rPr lang="cs-CZ" b="1" dirty="0"/>
              <a:t>Vložení do tabulky</a:t>
            </a:r>
            <a:endParaRPr lang="cs-CZ" dirty="0"/>
          </a:p>
          <a:p>
            <a:r>
              <a:rPr lang="cs-CZ" dirty="0"/>
              <a:t>Při vložení nové položky se kontroluje, zda index poslední položky v tabulce není roven maximálnímu počtu položek. Pokud ano a skutečný počet položek je menší, než maximální, pak se musí provést tzv. reorganizace tabulky, kdy jsou vypuštěna volná místa. Pokud je potom index poslední položky v tabulce menší, než maximální počet položek, vloží se nová položka za poslední, její indikace se nastaví na platnou a skutečný počet a index poslední položky se zvýší o jedna.</a:t>
            </a:r>
          </a:p>
          <a:p>
            <a:r>
              <a:rPr lang="cs-CZ" b="1" dirty="0"/>
              <a:t>Vyhledání v tabulce</a:t>
            </a:r>
            <a:endParaRPr lang="cs-CZ" dirty="0"/>
          </a:p>
          <a:p>
            <a:r>
              <a:rPr lang="cs-CZ" dirty="0"/>
              <a:t>Vyhledání položky podle zadaného klíče se provádí sekvenčním způsobem. Postupně se zadaný klíč porovnává s klíči v tabulce počínaje prvním záznam, přičemž se tabulce vynechávají položky s indikací zrušení. Pokud se nalezne shoda, položka je nalezena, pokud se dosáhne indexu poslední položky a klíč se neshoduje, položka není v tabulce. Pokud označíme index poslední položky v tabulce N, pak doba prohledávání vstupněsekvenční tabulky je průměrně úměrná N/2, pokud položka existuje a je úměrná N, pokud položka neexistuje.</a:t>
            </a:r>
          </a:p>
          <a:p>
            <a:r>
              <a:rPr lang="cs-CZ" b="1" dirty="0"/>
              <a:t>Změna položka v tabulce</a:t>
            </a:r>
            <a:endParaRPr lang="cs-CZ" dirty="0"/>
          </a:p>
          <a:p>
            <a:r>
              <a:rPr lang="cs-CZ" dirty="0"/>
              <a:t>Změna položky spočívá ve vyhledání podle klíče a změně uživatelské informace. Řídící struktura tabulky zůstává nezměněna.</a:t>
            </a:r>
          </a:p>
          <a:p>
            <a:r>
              <a:rPr lang="cs-CZ" b="1" dirty="0"/>
              <a:t>Rušení položky z tabulky</a:t>
            </a:r>
            <a:endParaRPr lang="cs-CZ" dirty="0"/>
          </a:p>
          <a:p>
            <a:r>
              <a:rPr lang="cs-CZ" dirty="0"/>
              <a:t>Rušení položky spočívá ve vyhledání podle klíče, nastavení indikace na zrušení a snížení skutečného počtu položek v tabulce o jednu.</a:t>
            </a:r>
          </a:p>
          <a:p>
            <a:r>
              <a:rPr lang="cs-CZ" b="1" dirty="0"/>
              <a:t>Reorganizace tabulky</a:t>
            </a:r>
            <a:endParaRPr lang="cs-CZ" dirty="0"/>
          </a:p>
          <a:p>
            <a:r>
              <a:rPr lang="cs-CZ" dirty="0"/>
              <a:t>Po reorganizaci je index poslední položky v tabulce roven skutečnému počtu položek v tabulce.</a:t>
            </a:r>
          </a:p>
          <a:p>
            <a:endParaRPr lang="cs-CZ" dirty="0"/>
          </a:p>
          <a:p>
            <a:endParaRPr lang="cs-CZ" dirty="0"/>
          </a:p>
        </p:txBody>
      </p:sp>
      <p:sp>
        <p:nvSpPr>
          <p:cNvPr id="3" name="Nadpis 2"/>
          <p:cNvSpPr>
            <a:spLocks noGrp="1"/>
          </p:cNvSpPr>
          <p:nvPr>
            <p:ph type="title"/>
          </p:nvPr>
        </p:nvSpPr>
        <p:spPr/>
        <p:txBody>
          <a:bodyPr>
            <a:normAutofit fontScale="90000"/>
          </a:bodyPr>
          <a:lstStyle/>
          <a:p>
            <a:r>
              <a:rPr lang="cs-CZ" dirty="0">
                <a:effectLst/>
              </a:rPr>
              <a:t>Vstupněsekvenční tabulka - algoritmy</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188</a:t>
            </a:fld>
            <a:endParaRPr lang="cs-CZ"/>
          </a:p>
        </p:txBody>
      </p:sp>
    </p:spTree>
    <p:extLst>
      <p:ext uri="{BB962C8B-B14F-4D97-AF65-F5344CB8AC3E}">
        <p14:creationId xmlns:p14="http://schemas.microsoft.com/office/powerpoint/2010/main" val="42486723"/>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pPr marL="82296" indent="0">
              <a:buNone/>
            </a:pPr>
            <a:endParaRPr lang="cs-CZ" dirty="0"/>
          </a:p>
          <a:p>
            <a:r>
              <a:rPr lang="cs-CZ" dirty="0"/>
              <a:t>Seřazená tabulka je dalším typem. Položky jsou uspořádány v tabulce </a:t>
            </a:r>
            <a:r>
              <a:rPr lang="cs-CZ" b="1" dirty="0"/>
              <a:t>vzestupně</a:t>
            </a:r>
            <a:r>
              <a:rPr lang="cs-CZ" dirty="0"/>
              <a:t> podle jejich klíče. </a:t>
            </a:r>
            <a:r>
              <a:rPr lang="cs-CZ" b="1" dirty="0"/>
              <a:t>Rušení</a:t>
            </a:r>
            <a:r>
              <a:rPr lang="cs-CZ" dirty="0"/>
              <a:t> se provádí opět označením </a:t>
            </a:r>
            <a:r>
              <a:rPr lang="cs-CZ" b="1" dirty="0"/>
              <a:t>neplatnosti</a:t>
            </a:r>
            <a:r>
              <a:rPr lang="cs-CZ" dirty="0"/>
              <a:t>. Problém vzniká při vkládání. Při každém vložení bychom potřebovali nalézt vhodné místo pro vložení a, pokud není náhodou volné (zrušená položka), udělat místo pro vložení přesunem zbývající části tabulky o jedno místo. To by podstatně snižovalo rychlost při vkládání. Proto se tabulka rozdělí na </a:t>
            </a:r>
            <a:r>
              <a:rPr lang="cs-CZ" b="1" dirty="0"/>
              <a:t>seřazenou</a:t>
            </a:r>
            <a:r>
              <a:rPr lang="cs-CZ" dirty="0"/>
              <a:t> část a </a:t>
            </a:r>
            <a:r>
              <a:rPr lang="cs-CZ" b="1" dirty="0"/>
              <a:t>neseřazenou</a:t>
            </a:r>
            <a:r>
              <a:rPr lang="cs-CZ" dirty="0"/>
              <a:t> část. Při </a:t>
            </a:r>
            <a:r>
              <a:rPr lang="cs-CZ" b="1" dirty="0"/>
              <a:t>reorganizaci</a:t>
            </a:r>
            <a:r>
              <a:rPr lang="cs-CZ" dirty="0"/>
              <a:t> se neseřazená část seřadí a její položky se zařadí na příslušné místo v seřazené části.</a:t>
            </a:r>
          </a:p>
        </p:txBody>
      </p:sp>
      <p:sp>
        <p:nvSpPr>
          <p:cNvPr id="3" name="Nadpis 2"/>
          <p:cNvSpPr>
            <a:spLocks noGrp="1"/>
          </p:cNvSpPr>
          <p:nvPr>
            <p:ph type="title"/>
          </p:nvPr>
        </p:nvSpPr>
        <p:spPr/>
        <p:txBody>
          <a:bodyPr>
            <a:normAutofit fontScale="90000"/>
          </a:bodyPr>
          <a:lstStyle/>
          <a:p>
            <a:r>
              <a:rPr lang="cs-CZ" dirty="0">
                <a:effectLst/>
              </a:rPr>
              <a:t>Seřazená tabulka - definice</a:t>
            </a:r>
            <a:endParaRPr lang="cs-CZ"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7450" y="1340768"/>
            <a:ext cx="3304552" cy="2880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189</a:t>
            </a:fld>
            <a:endParaRPr lang="cs-CZ"/>
          </a:p>
        </p:txBody>
      </p:sp>
    </p:spTree>
    <p:extLst>
      <p:ext uri="{BB962C8B-B14F-4D97-AF65-F5344CB8AC3E}">
        <p14:creationId xmlns:p14="http://schemas.microsoft.com/office/powerpoint/2010/main" val="4089145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b="1" dirty="0"/>
              <a:t>Systémoví pracovníci</a:t>
            </a:r>
          </a:p>
          <a:p>
            <a:pPr lvl="1"/>
            <a:r>
              <a:rPr lang="cs-CZ" b="1" dirty="0"/>
              <a:t>Správce</a:t>
            </a:r>
            <a:r>
              <a:rPr lang="cs-CZ" dirty="0"/>
              <a:t> (administrátor) databáze nese odpovědnost za autorizovaný přístup k databázi. Je to podle velikosti systému buď jednotlivec, nebo specializovaný útvar (u nejmenších systémů může chybět). Je schopen zasahovat do databáze na všech (i nejnižších) možných úrovních. Plní konkrétní požadavky zpravidla střední úrovně řízení.</a:t>
            </a:r>
          </a:p>
          <a:p>
            <a:pPr lvl="1"/>
            <a:endParaRPr lang="cs-CZ" dirty="0"/>
          </a:p>
          <a:p>
            <a:pPr lvl="1"/>
            <a:r>
              <a:rPr lang="cs-CZ" b="1" dirty="0"/>
              <a:t>Aplikační programátoři </a:t>
            </a:r>
            <a:r>
              <a:rPr lang="cs-CZ" dirty="0"/>
              <a:t>jsou pracovníci, kteří vytvářejí uživatelské aplikace. Během implementace IS jich může být více (i externích pracovníků zavádějící firmy), během rutinního provozu IS mohou i chybět. Jsou schopni upravovat uživatelský interface a vytvářet např. parametrizované formuláře pro běžné uživatele, kteří většinou nedokáží aktivně používat jazyk SQL, ale i plnit požadavky nejvyšší úrovně řízení, což bývají nejčastěji funkce OLAP.</a:t>
            </a:r>
          </a:p>
          <a:p>
            <a:pPr lvl="1"/>
            <a:endParaRPr lang="cs-CZ" dirty="0"/>
          </a:p>
        </p:txBody>
      </p:sp>
      <p:sp>
        <p:nvSpPr>
          <p:cNvPr id="3" name="Nadpis 2"/>
          <p:cNvSpPr>
            <a:spLocks noGrp="1"/>
          </p:cNvSpPr>
          <p:nvPr>
            <p:ph type="title"/>
          </p:nvPr>
        </p:nvSpPr>
        <p:spPr/>
        <p:txBody>
          <a:bodyPr>
            <a:normAutofit fontScale="90000"/>
          </a:bodyPr>
          <a:lstStyle/>
          <a:p>
            <a:r>
              <a:rPr lang="cs-CZ" dirty="0">
                <a:effectLst/>
              </a:rPr>
              <a:t>Uživatelé databázových systémů</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19</a:t>
            </a:fld>
            <a:endParaRPr lang="cs-CZ"/>
          </a:p>
        </p:txBody>
      </p:sp>
    </p:spTree>
    <p:extLst>
      <p:ext uri="{BB962C8B-B14F-4D97-AF65-F5344CB8AC3E}">
        <p14:creationId xmlns:p14="http://schemas.microsoft.com/office/powerpoint/2010/main" val="368885891"/>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r>
              <a:rPr lang="cs-CZ" dirty="0"/>
              <a:t>Tabulku lze implementovat dostatečně dlouhých polem. Prvkem tohoto pole je datový typ záznam, který obsahuje:</a:t>
            </a:r>
          </a:p>
          <a:p>
            <a:pPr lvl="1"/>
            <a:r>
              <a:rPr lang="cs-CZ" sz="2900" b="1" dirty="0"/>
              <a:t>indikaci</a:t>
            </a:r>
            <a:r>
              <a:rPr lang="cs-CZ" sz="2900" dirty="0"/>
              <a:t>, zda je položka tabulky platná nebo zrušená</a:t>
            </a:r>
          </a:p>
          <a:p>
            <a:pPr lvl="1"/>
            <a:r>
              <a:rPr lang="cs-CZ" sz="2900" b="1" dirty="0"/>
              <a:t>klíč</a:t>
            </a:r>
          </a:p>
          <a:p>
            <a:pPr lvl="1"/>
            <a:r>
              <a:rPr lang="cs-CZ" sz="2900" b="1" dirty="0"/>
              <a:t>uživatelskou</a:t>
            </a:r>
            <a:r>
              <a:rPr lang="cs-CZ" sz="2900" dirty="0"/>
              <a:t> informaci</a:t>
            </a:r>
            <a:endParaRPr lang="cs-CZ" dirty="0"/>
          </a:p>
          <a:p>
            <a:r>
              <a:rPr lang="cs-CZ" b="1" dirty="0"/>
              <a:t>Řídící struktura</a:t>
            </a:r>
            <a:r>
              <a:rPr lang="cs-CZ" dirty="0"/>
              <a:t> tabulky obsahuje čtyři prvky:</a:t>
            </a:r>
          </a:p>
          <a:p>
            <a:pPr lvl="1"/>
            <a:r>
              <a:rPr lang="cs-CZ" sz="2900" b="1" dirty="0"/>
              <a:t>maximální</a:t>
            </a:r>
            <a:r>
              <a:rPr lang="cs-CZ" sz="2900" dirty="0"/>
              <a:t> počet položek v tabulce (počet prvků pole)</a:t>
            </a:r>
          </a:p>
          <a:p>
            <a:pPr lvl="1"/>
            <a:r>
              <a:rPr lang="cs-CZ" sz="2900" b="1" dirty="0"/>
              <a:t>skutečný</a:t>
            </a:r>
            <a:r>
              <a:rPr lang="cs-CZ" sz="2900" dirty="0"/>
              <a:t> počet položek v tabulce</a:t>
            </a:r>
          </a:p>
          <a:p>
            <a:pPr lvl="1"/>
            <a:r>
              <a:rPr lang="cs-CZ" sz="2900" b="1" dirty="0"/>
              <a:t>index</a:t>
            </a:r>
            <a:r>
              <a:rPr lang="cs-CZ" sz="2900" dirty="0"/>
              <a:t> poslední položky v </a:t>
            </a:r>
            <a:r>
              <a:rPr lang="cs-CZ" sz="2900" b="1" dirty="0"/>
              <a:t>seřazené</a:t>
            </a:r>
            <a:r>
              <a:rPr lang="cs-CZ" sz="2900" dirty="0"/>
              <a:t> části tabulky</a:t>
            </a:r>
          </a:p>
          <a:p>
            <a:pPr lvl="1"/>
            <a:r>
              <a:rPr lang="cs-CZ" sz="2900" b="1" dirty="0"/>
              <a:t>index</a:t>
            </a:r>
            <a:r>
              <a:rPr lang="cs-CZ" sz="2900" dirty="0"/>
              <a:t> poslední položky v </a:t>
            </a:r>
            <a:r>
              <a:rPr lang="cs-CZ" sz="2900" b="1" dirty="0"/>
              <a:t>neseřazené</a:t>
            </a:r>
            <a:r>
              <a:rPr lang="cs-CZ" sz="2900" dirty="0"/>
              <a:t> části</a:t>
            </a:r>
          </a:p>
          <a:p>
            <a:endParaRPr lang="cs-CZ" dirty="0"/>
          </a:p>
          <a:p>
            <a:endParaRPr lang="cs-CZ" dirty="0"/>
          </a:p>
        </p:txBody>
      </p:sp>
      <p:sp>
        <p:nvSpPr>
          <p:cNvPr id="3" name="Nadpis 2"/>
          <p:cNvSpPr>
            <a:spLocks noGrp="1"/>
          </p:cNvSpPr>
          <p:nvPr>
            <p:ph type="title"/>
          </p:nvPr>
        </p:nvSpPr>
        <p:spPr/>
        <p:txBody>
          <a:bodyPr>
            <a:normAutofit fontScale="90000"/>
          </a:bodyPr>
          <a:lstStyle/>
          <a:p>
            <a:r>
              <a:rPr lang="cs-CZ" dirty="0">
                <a:effectLst/>
              </a:rPr>
              <a:t>Seřazená tabulka - implementace</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190</a:t>
            </a:fld>
            <a:endParaRPr lang="cs-CZ"/>
          </a:p>
        </p:txBody>
      </p:sp>
    </p:spTree>
    <p:extLst>
      <p:ext uri="{BB962C8B-B14F-4D97-AF65-F5344CB8AC3E}">
        <p14:creationId xmlns:p14="http://schemas.microsoft.com/office/powerpoint/2010/main" val="1975149596"/>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32500" lnSpcReduction="20000"/>
          </a:bodyPr>
          <a:lstStyle/>
          <a:p>
            <a:r>
              <a:rPr lang="cs-CZ" sz="3700" b="1" dirty="0"/>
              <a:t>Inicializace tabulky</a:t>
            </a:r>
            <a:endParaRPr lang="cs-CZ" sz="3700" dirty="0"/>
          </a:p>
          <a:p>
            <a:pPr lvl="1"/>
            <a:r>
              <a:rPr lang="cs-CZ" dirty="0"/>
              <a:t>Při inicializaci tabulky je nastaven maximální počet položek v tabulce a ostatní tři prvky řídící struktury jsou vynulovány. </a:t>
            </a:r>
          </a:p>
          <a:p>
            <a:r>
              <a:rPr lang="cs-CZ" sz="3700" b="1" dirty="0"/>
              <a:t>Vložení do tabulky</a:t>
            </a:r>
          </a:p>
          <a:p>
            <a:pPr lvl="1"/>
            <a:r>
              <a:rPr lang="cs-CZ" dirty="0"/>
              <a:t>Při vložení nové položky se kontroluje, zda index poslední položky v neseřazené části tabulky není roven maximálnímu počtu položek. Pokud ano a skutečný počet položek je menší, než maximální, pak se musí provést alespoň částečná reorganizace tabulky, kdy jsou vypuštěna volná místa. Pokud je potom index poslední položky v neseřazené části tabulky menší, než maximální počet položek, vloží se nová položka za poslední, její indikace se nastaví na platnou a skutečný počet a index poslední položky se zvýší o jedna.</a:t>
            </a:r>
          </a:p>
          <a:p>
            <a:r>
              <a:rPr lang="cs-CZ" sz="3700" b="1" dirty="0"/>
              <a:t>Vyhledání položky</a:t>
            </a:r>
          </a:p>
          <a:p>
            <a:pPr lvl="1"/>
            <a:r>
              <a:rPr lang="cs-CZ" dirty="0"/>
              <a:t>Vyhledání položky podle zadaného klíče se provádí v seřazené části tzv. půlením intervalu a v neseřazené části sekvenčním způsobem. Vyhledání půlením intervalu spočívá v tom, že se nastaví meze - první  a poslední položka seřazené části. Pak se vyhledá prvek v polovině nastavených mezí a jeho klíč se porovnává s hledaným klíčem. Pokud dojde ke shodě, vyhledání končí, jinak se pokračuje buď v prohledání tak, že pokud je hledaný klíč menší než klíč prvku v polovině nastavených mezí, nastaví se horní mez na index prvku v polovině nastavených mezí snížený o jedničku, jinak se nastaví dolní mez na index prvku v polovině nastavených mezí zvýšený o jedničku. Opět se vybere prvek v polovině zadaných mezí. To se provádí tak dlouho dokud se prvek buď nenalezne, nebo je horní mez je menší než dolní mez. Neseřazená část se prohledá sekvenčně.</a:t>
            </a:r>
          </a:p>
          <a:p>
            <a:pPr lvl="1"/>
            <a:r>
              <a:rPr lang="cs-CZ" dirty="0"/>
              <a:t>Pokud označíme index poslední položky v seřazené části tabulce N, pak doba prohledávání seřazené tabulky je průměrně úměrná log</a:t>
            </a:r>
            <a:r>
              <a:rPr lang="cs-CZ" baseline="-25000" dirty="0"/>
              <a:t>2</a:t>
            </a:r>
            <a:r>
              <a:rPr lang="cs-CZ" dirty="0"/>
              <a:t>(N). Z toho vyplývá, že jde o velmi rychlý algoritmus a že je třeba se snažit omezit délku neseřazené části tabulky, neboť zde je doba vyhledání lineárně závislá na počtu prvků.</a:t>
            </a:r>
          </a:p>
          <a:p>
            <a:r>
              <a:rPr lang="cs-CZ" sz="3700" b="1" dirty="0"/>
              <a:t>Změna položky</a:t>
            </a:r>
          </a:p>
          <a:p>
            <a:pPr lvl="1"/>
            <a:r>
              <a:rPr lang="cs-CZ" dirty="0"/>
              <a:t>Změna položky spočívá ve vyhledání podle klíče a změně uživatelské informace. Řídící struktura tabulky zůstává nezměněna.</a:t>
            </a:r>
          </a:p>
          <a:p>
            <a:r>
              <a:rPr lang="cs-CZ" sz="3700" b="1" dirty="0"/>
              <a:t>Zrušení položky</a:t>
            </a:r>
          </a:p>
          <a:p>
            <a:pPr lvl="1"/>
            <a:r>
              <a:rPr lang="cs-CZ" dirty="0"/>
              <a:t>Rušení položky spočívá ve vyhledání podle klíče, nastavení indikace na zrušení a snížení skutečného počtu položek v tabulce o jednu.</a:t>
            </a:r>
          </a:p>
          <a:p>
            <a:r>
              <a:rPr lang="cs-CZ" sz="3700" b="1" dirty="0"/>
              <a:t>Reorganizace tabulky</a:t>
            </a:r>
          </a:p>
          <a:p>
            <a:pPr lvl="1"/>
            <a:r>
              <a:rPr lang="cs-CZ" dirty="0"/>
              <a:t>Po reorganizaci je index poslední položky v seřazené části tabulky roven skutečnému počtu položek v tabulce. </a:t>
            </a:r>
          </a:p>
          <a:p>
            <a:pPr lvl="1"/>
            <a:r>
              <a:rPr lang="cs-CZ" dirty="0"/>
              <a:t>Neseřazená část buď může být zařazena hned za seřazenou, nebo může být na konci. </a:t>
            </a:r>
          </a:p>
          <a:p>
            <a:pPr lvl="1"/>
            <a:r>
              <a:rPr lang="cs-CZ" dirty="0"/>
              <a:t>Seřazené tabulky se používají, pokud je třeba rychle vyhledávat danou položku a také zpracovávat metodou zpracuj nejbližší další položku vzestupně.</a:t>
            </a:r>
          </a:p>
        </p:txBody>
      </p:sp>
      <p:sp>
        <p:nvSpPr>
          <p:cNvPr id="3" name="Nadpis 2"/>
          <p:cNvSpPr>
            <a:spLocks noGrp="1"/>
          </p:cNvSpPr>
          <p:nvPr>
            <p:ph type="title"/>
          </p:nvPr>
        </p:nvSpPr>
        <p:spPr/>
        <p:txBody>
          <a:bodyPr>
            <a:normAutofit fontScale="90000"/>
          </a:bodyPr>
          <a:lstStyle/>
          <a:p>
            <a:r>
              <a:rPr lang="cs-CZ" dirty="0">
                <a:effectLst/>
              </a:rPr>
              <a:t>Seřazená tabulka - algoritmy</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191</a:t>
            </a:fld>
            <a:endParaRPr lang="cs-CZ"/>
          </a:p>
        </p:txBody>
      </p:sp>
    </p:spTree>
    <p:extLst>
      <p:ext uri="{BB962C8B-B14F-4D97-AF65-F5344CB8AC3E}">
        <p14:creationId xmlns:p14="http://schemas.microsoft.com/office/powerpoint/2010/main" val="2273414468"/>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0000" lnSpcReduction="20000"/>
          </a:bodyPr>
          <a:lstStyle/>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pPr marL="82296" indent="0">
              <a:buNone/>
            </a:pPr>
            <a:endParaRPr lang="cs-CZ" dirty="0"/>
          </a:p>
          <a:p>
            <a:r>
              <a:rPr lang="cs-CZ" dirty="0"/>
              <a:t>Další možností, jak organizovat tabulku, je provádět výpočet adresy v tabulce z hodnoty klíče podle vzorce:</a:t>
            </a:r>
          </a:p>
          <a:p>
            <a:r>
              <a:rPr lang="cs-CZ" b="1" dirty="0"/>
              <a:t>  A = F(K,N)</a:t>
            </a:r>
            <a:r>
              <a:rPr lang="cs-CZ" dirty="0"/>
              <a:t> </a:t>
            </a:r>
          </a:p>
          <a:p>
            <a:pPr lvl="1"/>
            <a:r>
              <a:rPr lang="cs-CZ" dirty="0"/>
              <a:t>     A - adresa v tabulce</a:t>
            </a:r>
          </a:p>
          <a:p>
            <a:pPr lvl="1"/>
            <a:r>
              <a:rPr lang="cs-CZ" dirty="0"/>
              <a:t>     K - hodnota klíče</a:t>
            </a:r>
          </a:p>
          <a:p>
            <a:pPr lvl="1"/>
            <a:r>
              <a:rPr lang="cs-CZ" dirty="0"/>
              <a:t>     N - počet položek v tabulce </a:t>
            </a:r>
          </a:p>
          <a:p>
            <a:r>
              <a:rPr lang="cs-CZ" dirty="0"/>
              <a:t>Funkce F se nazývá transformační funkce . Problémem je nalézt tuto funkci F. Přitom lze často využít vlastností klíče. </a:t>
            </a:r>
          </a:p>
        </p:txBody>
      </p:sp>
      <p:sp>
        <p:nvSpPr>
          <p:cNvPr id="3" name="Nadpis 2"/>
          <p:cNvSpPr>
            <a:spLocks noGrp="1"/>
          </p:cNvSpPr>
          <p:nvPr>
            <p:ph type="title"/>
          </p:nvPr>
        </p:nvSpPr>
        <p:spPr/>
        <p:txBody>
          <a:bodyPr>
            <a:normAutofit fontScale="90000"/>
          </a:bodyPr>
          <a:lstStyle/>
          <a:p>
            <a:r>
              <a:rPr lang="cs-CZ" dirty="0">
                <a:effectLst/>
              </a:rPr>
              <a:t>Rozptýlená tabulka - definice</a:t>
            </a:r>
            <a:endParaRPr lang="cs-CZ" dirty="0"/>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5075" y="1590675"/>
            <a:ext cx="2931021" cy="26068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192</a:t>
            </a:fld>
            <a:endParaRPr lang="cs-CZ"/>
          </a:p>
        </p:txBody>
      </p:sp>
    </p:spTree>
    <p:extLst>
      <p:ext uri="{BB962C8B-B14F-4D97-AF65-F5344CB8AC3E}">
        <p14:creationId xmlns:p14="http://schemas.microsoft.com/office/powerpoint/2010/main" val="3555420514"/>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10000"/>
          </a:bodyPr>
          <a:lstStyle/>
          <a:p>
            <a:r>
              <a:rPr lang="cs-CZ" sz="3700" b="1" dirty="0"/>
              <a:t>Jednoduchá transformační funkce</a:t>
            </a:r>
          </a:p>
          <a:p>
            <a:r>
              <a:rPr lang="cs-CZ" dirty="0"/>
              <a:t>Nejjednodušší transformační funkcí je </a:t>
            </a:r>
            <a:r>
              <a:rPr lang="cs-CZ" sz="3700" b="1" dirty="0"/>
              <a:t>lineární</a:t>
            </a:r>
            <a:r>
              <a:rPr lang="cs-CZ" dirty="0"/>
              <a:t> funkce, kdy klíčem je přirozené číslo v rozsahu B až B+N, kde B je libovolné přirozené číslo. Příkladem jsou např. čísla příjemek ve skladu, které jsou číslovány souvisle vzestupně.</a:t>
            </a:r>
          </a:p>
          <a:p>
            <a:r>
              <a:rPr lang="cs-CZ" dirty="0"/>
              <a:t>Jiným jednoduchým algoritmem je výpočet adresy pro úložné místo ve skladu. Řady regálů (R) jsou značeny ´A´-´F´, souřadnice dálky (D) 1-50, výška (V) 1-10. Funkce F pak může mít tvar:  </a:t>
            </a:r>
          </a:p>
          <a:p>
            <a:r>
              <a:rPr lang="cs-CZ" dirty="0"/>
              <a:t>  A =  (</a:t>
            </a:r>
            <a:r>
              <a:rPr lang="cs-CZ" dirty="0" err="1"/>
              <a:t>ord</a:t>
            </a:r>
            <a:r>
              <a:rPr lang="cs-CZ" dirty="0"/>
              <a:t>(R) - </a:t>
            </a:r>
            <a:r>
              <a:rPr lang="cs-CZ" dirty="0" err="1"/>
              <a:t>ord</a:t>
            </a:r>
            <a:r>
              <a:rPr lang="cs-CZ" dirty="0"/>
              <a:t>(´A´)) * 500 + (V-1)*50 + D</a:t>
            </a:r>
          </a:p>
          <a:p>
            <a:endParaRPr lang="cs-CZ" dirty="0"/>
          </a:p>
        </p:txBody>
      </p:sp>
      <p:sp>
        <p:nvSpPr>
          <p:cNvPr id="3" name="Nadpis 2"/>
          <p:cNvSpPr>
            <a:spLocks noGrp="1"/>
          </p:cNvSpPr>
          <p:nvPr>
            <p:ph type="title"/>
          </p:nvPr>
        </p:nvSpPr>
        <p:spPr/>
        <p:txBody>
          <a:bodyPr>
            <a:normAutofit/>
          </a:bodyPr>
          <a:lstStyle/>
          <a:p>
            <a:r>
              <a:rPr lang="cs-CZ" sz="2800" dirty="0">
                <a:effectLst/>
              </a:rPr>
              <a:t>Rozptýlená tabulka – jednoduchá transformační funkce</a:t>
            </a:r>
            <a:endParaRPr lang="cs-CZ" sz="2800"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193</a:t>
            </a:fld>
            <a:endParaRPr lang="cs-CZ"/>
          </a:p>
        </p:txBody>
      </p:sp>
    </p:spTree>
    <p:extLst>
      <p:ext uri="{BB962C8B-B14F-4D97-AF65-F5344CB8AC3E}">
        <p14:creationId xmlns:p14="http://schemas.microsoft.com/office/powerpoint/2010/main" val="3988647895"/>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sz="3700" b="1" dirty="0"/>
              <a:t>Obecná transformační funkce – rozptýlení</a:t>
            </a:r>
          </a:p>
          <a:p>
            <a:pPr marL="82296" indent="0">
              <a:buNone/>
            </a:pPr>
            <a:endParaRPr lang="cs-CZ" dirty="0"/>
          </a:p>
          <a:p>
            <a:endParaRPr lang="cs-CZ" dirty="0"/>
          </a:p>
          <a:p>
            <a:endParaRPr lang="cs-CZ" dirty="0"/>
          </a:p>
          <a:p>
            <a:endParaRPr lang="cs-CZ" dirty="0"/>
          </a:p>
          <a:p>
            <a:endParaRPr lang="cs-CZ" dirty="0"/>
          </a:p>
          <a:p>
            <a:endParaRPr lang="cs-CZ" dirty="0"/>
          </a:p>
          <a:p>
            <a:endParaRPr lang="cs-CZ" dirty="0"/>
          </a:p>
          <a:p>
            <a:endParaRPr lang="cs-CZ" dirty="0"/>
          </a:p>
          <a:p>
            <a:r>
              <a:rPr lang="cs-CZ" dirty="0"/>
              <a:t>Obecně však využití vlastností klíče </a:t>
            </a:r>
            <a:r>
              <a:rPr lang="cs-CZ" b="1" dirty="0"/>
              <a:t>není možné. </a:t>
            </a:r>
            <a:r>
              <a:rPr lang="cs-CZ" dirty="0"/>
              <a:t>Klíč si lze přestavit jako hodnotu v rozsahu 1 - 256</a:t>
            </a:r>
            <a:r>
              <a:rPr lang="cs-CZ" baseline="30000" dirty="0"/>
              <a:t>L</a:t>
            </a:r>
            <a:r>
              <a:rPr lang="cs-CZ" dirty="0"/>
              <a:t>, kde L je délka klíče v bytech. Funkce F má zobrazit tuto hodnotu do rozsahu velikosti tabulky. Dalším požadavkem je </a:t>
            </a:r>
            <a:r>
              <a:rPr lang="cs-CZ" b="1" dirty="0"/>
              <a:t>zrovnoměrnění</a:t>
            </a:r>
            <a:r>
              <a:rPr lang="cs-CZ" dirty="0"/>
              <a:t> využití tabulky nezávisle na jistém shlukování původních hodnot klíčů. Těmto požadavkům vyhovuje např. funkce, která vypočítává z hodnoty klíče zbytkem po dělení délkou tabulky adresu v tabulce. Nejlepšího zrovnoměrnění hodnot dosáhneme, jestliže je počet položek tabulky prvočíslo, jinak dochází ke shlukování s periodou prvočinitelů počtů položek tabulky. Funkce transformující klíč na adresu se pak nazývá rozptylovací (hash) funkce.</a:t>
            </a:r>
          </a:p>
          <a:p>
            <a:r>
              <a:rPr lang="cs-CZ" sz="3700" b="1" dirty="0"/>
              <a:t>Synonyma</a:t>
            </a:r>
          </a:p>
          <a:p>
            <a:r>
              <a:rPr lang="cs-CZ" dirty="0"/>
              <a:t>Problémem je, že více hodnotám klíče může být přiřazena </a:t>
            </a:r>
            <a:r>
              <a:rPr lang="cs-CZ" b="1" dirty="0"/>
              <a:t>stejná</a:t>
            </a:r>
            <a:r>
              <a:rPr lang="cs-CZ" dirty="0"/>
              <a:t> adresa. Hodnoty klíče, kterým je přiřazena stejná adresa, se nazývají </a:t>
            </a:r>
            <a:r>
              <a:rPr lang="cs-CZ" b="1" dirty="0"/>
              <a:t>synonyma</a:t>
            </a:r>
            <a:r>
              <a:rPr lang="cs-CZ" dirty="0"/>
              <a:t>. </a:t>
            </a:r>
          </a:p>
          <a:p>
            <a:endParaRPr lang="cs-CZ" dirty="0"/>
          </a:p>
        </p:txBody>
      </p:sp>
      <p:sp>
        <p:nvSpPr>
          <p:cNvPr id="3" name="Nadpis 2"/>
          <p:cNvSpPr>
            <a:spLocks noGrp="1"/>
          </p:cNvSpPr>
          <p:nvPr>
            <p:ph type="title"/>
          </p:nvPr>
        </p:nvSpPr>
        <p:spPr/>
        <p:txBody>
          <a:bodyPr>
            <a:noAutofit/>
          </a:bodyPr>
          <a:lstStyle/>
          <a:p>
            <a:r>
              <a:rPr lang="cs-CZ" sz="3600" dirty="0">
                <a:effectLst/>
              </a:rPr>
              <a:t>Rozptýlená tabulka – </a:t>
            </a:r>
            <a:r>
              <a:rPr lang="cs-CZ" sz="3600" dirty="0"/>
              <a:t>obecná </a:t>
            </a:r>
            <a:r>
              <a:rPr lang="cs-CZ" sz="3600" dirty="0">
                <a:effectLst/>
              </a:rPr>
              <a:t>transformační funkce</a:t>
            </a:r>
            <a:endParaRPr lang="cs-CZ" sz="3600" dirty="0"/>
          </a:p>
        </p:txBody>
      </p:sp>
      <p:pic>
        <p:nvPicPr>
          <p:cNvPr id="1638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9349" y="1772816"/>
            <a:ext cx="5390051"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194</a:t>
            </a:fld>
            <a:endParaRPr lang="cs-CZ"/>
          </a:p>
        </p:txBody>
      </p:sp>
    </p:spTree>
    <p:extLst>
      <p:ext uri="{BB962C8B-B14F-4D97-AF65-F5344CB8AC3E}">
        <p14:creationId xmlns:p14="http://schemas.microsoft.com/office/powerpoint/2010/main" val="223269653"/>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Autofit/>
          </a:bodyPr>
          <a:lstStyle/>
          <a:p>
            <a:r>
              <a:rPr lang="cs-CZ" sz="1300" dirty="0"/>
              <a:t>Tabulku lze implementovat dostatečně dlouhých polem. Vzhledem k možnosti výskytu synonym se doporučuje maximální zaplnění tabulky 60-70%. Prvkem pole implementujícího tabulku je datový typ záznam, který obsahuje: </a:t>
            </a:r>
          </a:p>
          <a:p>
            <a:pPr lvl="1">
              <a:spcBef>
                <a:spcPts val="0"/>
              </a:spcBef>
            </a:pPr>
            <a:r>
              <a:rPr lang="cs-CZ" sz="1300" b="1" dirty="0"/>
              <a:t>indikaci</a:t>
            </a:r>
            <a:r>
              <a:rPr lang="cs-CZ" sz="1300" dirty="0"/>
              <a:t>, zda je položka tabulky platná nebo zrušená</a:t>
            </a:r>
          </a:p>
          <a:p>
            <a:pPr lvl="1">
              <a:spcBef>
                <a:spcPts val="0"/>
              </a:spcBef>
            </a:pPr>
            <a:r>
              <a:rPr lang="cs-CZ" sz="1300" dirty="0"/>
              <a:t>dva </a:t>
            </a:r>
            <a:r>
              <a:rPr lang="cs-CZ" sz="1300" b="1" dirty="0"/>
              <a:t>indexy</a:t>
            </a:r>
            <a:r>
              <a:rPr lang="cs-CZ" sz="1300" dirty="0"/>
              <a:t> pro řešení </a:t>
            </a:r>
            <a:r>
              <a:rPr lang="cs-CZ" sz="1300" b="1" dirty="0"/>
              <a:t>synonym</a:t>
            </a:r>
            <a:r>
              <a:rPr lang="cs-CZ" sz="1300" dirty="0"/>
              <a:t> (OA, OB)</a:t>
            </a:r>
          </a:p>
          <a:p>
            <a:pPr lvl="1">
              <a:spcBef>
                <a:spcPts val="0"/>
              </a:spcBef>
            </a:pPr>
            <a:r>
              <a:rPr lang="cs-CZ" sz="1300" b="1" dirty="0"/>
              <a:t>klíč</a:t>
            </a:r>
          </a:p>
          <a:p>
            <a:pPr lvl="1">
              <a:spcBef>
                <a:spcPts val="0"/>
              </a:spcBef>
            </a:pPr>
            <a:r>
              <a:rPr lang="cs-CZ" sz="1300" b="1" dirty="0"/>
              <a:t>uživatelskou</a:t>
            </a:r>
            <a:r>
              <a:rPr lang="cs-CZ" sz="1300" dirty="0"/>
              <a:t> informaci</a:t>
            </a:r>
          </a:p>
          <a:p>
            <a:r>
              <a:rPr lang="cs-CZ" sz="1300" b="1" dirty="0"/>
              <a:t>Řídící struktura</a:t>
            </a:r>
            <a:r>
              <a:rPr lang="cs-CZ" sz="1300" dirty="0"/>
              <a:t> tabulky obsahuje čtyři prvky:</a:t>
            </a:r>
          </a:p>
          <a:p>
            <a:pPr lvl="1">
              <a:spcBef>
                <a:spcPts val="0"/>
              </a:spcBef>
            </a:pPr>
            <a:r>
              <a:rPr lang="cs-CZ" sz="1300" dirty="0"/>
              <a:t>maximální počet položek v tabulce (počet prvků pole)</a:t>
            </a:r>
          </a:p>
          <a:p>
            <a:pPr lvl="1">
              <a:spcBef>
                <a:spcPts val="0"/>
              </a:spcBef>
            </a:pPr>
            <a:r>
              <a:rPr lang="cs-CZ" sz="1300" dirty="0"/>
              <a:t>skutečný počet položek v tabulce</a:t>
            </a:r>
          </a:p>
          <a:p>
            <a:r>
              <a:rPr lang="cs-CZ" sz="1300" b="1" dirty="0"/>
              <a:t>Řešení synonym</a:t>
            </a:r>
            <a:endParaRPr lang="cs-CZ" sz="1300" dirty="0"/>
          </a:p>
          <a:p>
            <a:r>
              <a:rPr lang="cs-CZ" sz="1300" dirty="0"/>
              <a:t>Řešení synonym se provádí následujícím způsobem:</a:t>
            </a:r>
          </a:p>
          <a:p>
            <a:pPr lvl="1"/>
            <a:r>
              <a:rPr lang="cs-CZ" sz="1300" dirty="0"/>
              <a:t>pokud je vkládána položka a je vypočtena adresa, která je již obsazena a index OA je nulový, pak se položka vloží na nejbližší volné místo v tabulce a index OA pro vypočtenou adresu se nastaví na skutečnou adresu.</a:t>
            </a:r>
          </a:p>
          <a:p>
            <a:pPr lvl="1"/>
            <a:r>
              <a:rPr lang="cs-CZ" sz="1300" dirty="0"/>
              <a:t>pokud je vkládána položka a je vypočtena adresa, která je již obsazena a index OA není nulový, pak se položka vloží na nejbližší volné místo v tabulce, je testována položka kam ukazuje index OA, pokud je zde index OB nulový, pak se nastaví na skutečnou adresu, jinak se postupuje podle indexu OB tak dlouho, až se nalezne nulový, který se nastaví na skutečnou adresu.</a:t>
            </a:r>
          </a:p>
          <a:p>
            <a:r>
              <a:rPr lang="cs-CZ" sz="1300" dirty="0"/>
              <a:t>Je statisticky prokázáno, že pokud počet položek tabulky nepřekročí 60-70% délky tabulky, průměrný počet přístupů s využitím indexů OA a OB bude menší než 1.3, tedy o 30% horší než vždy na první pokus..</a:t>
            </a:r>
          </a:p>
        </p:txBody>
      </p:sp>
      <p:sp>
        <p:nvSpPr>
          <p:cNvPr id="3" name="Nadpis 2"/>
          <p:cNvSpPr>
            <a:spLocks noGrp="1"/>
          </p:cNvSpPr>
          <p:nvPr>
            <p:ph type="title"/>
          </p:nvPr>
        </p:nvSpPr>
        <p:spPr/>
        <p:txBody>
          <a:bodyPr>
            <a:normAutofit fontScale="90000"/>
          </a:bodyPr>
          <a:lstStyle/>
          <a:p>
            <a:r>
              <a:rPr lang="cs-CZ" dirty="0">
                <a:effectLst/>
              </a:rPr>
              <a:t>Implementace rozptýlené tabulky</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195</a:t>
            </a:fld>
            <a:endParaRPr lang="cs-CZ"/>
          </a:p>
        </p:txBody>
      </p:sp>
    </p:spTree>
    <p:extLst>
      <p:ext uri="{BB962C8B-B14F-4D97-AF65-F5344CB8AC3E}">
        <p14:creationId xmlns:p14="http://schemas.microsoft.com/office/powerpoint/2010/main" val="1083874661"/>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32500" lnSpcReduction="20000"/>
          </a:bodyPr>
          <a:lstStyle/>
          <a:p>
            <a:r>
              <a:rPr lang="cs-CZ" sz="3700" b="1" dirty="0"/>
              <a:t>Inicializace tabulky</a:t>
            </a:r>
            <a:endParaRPr lang="cs-CZ" sz="3700" dirty="0"/>
          </a:p>
          <a:p>
            <a:pPr lvl="1"/>
            <a:r>
              <a:rPr lang="cs-CZ" sz="3300" dirty="0"/>
              <a:t>Při inicializaci tabulky je nastaven maximální počet položek v tabulce, nulován skutečný počet položek v tabulce a v celé tabulce jsou všechny položky označeny jako zrušené a současně nulovány indexy OA a OB.</a:t>
            </a:r>
          </a:p>
          <a:p>
            <a:r>
              <a:rPr lang="cs-CZ" sz="3700" b="1" dirty="0"/>
              <a:t>Vložení položky</a:t>
            </a:r>
            <a:endParaRPr lang="cs-CZ" sz="3700" dirty="0"/>
          </a:p>
          <a:p>
            <a:pPr lvl="1"/>
            <a:r>
              <a:rPr lang="cs-CZ" sz="3300" dirty="0"/>
              <a:t>Při vložení nové položky se kontroluje, zda je v tabulce ještě místo. Pokud ano, provede se výpočet adresy, ošetří se synonyma a skutečný počet položek se zvýší o jedna.</a:t>
            </a:r>
          </a:p>
          <a:p>
            <a:r>
              <a:rPr lang="cs-CZ" sz="3700" b="1" dirty="0"/>
              <a:t>Vyhledání položky</a:t>
            </a:r>
            <a:endParaRPr lang="cs-CZ" sz="3700" dirty="0"/>
          </a:p>
          <a:p>
            <a:pPr lvl="1"/>
            <a:r>
              <a:rPr lang="cs-CZ" sz="3300" dirty="0"/>
              <a:t>Vyhledání položky podle zadaného klíče se provádí výpočtem adresy. Pokud na vypočtené adrese není platná položka nebo požadovaný klíč se neshoduje s nalezeným, pak se pokračuje podle indexů OA a OB.</a:t>
            </a:r>
          </a:p>
          <a:p>
            <a:pPr lvl="1"/>
            <a:r>
              <a:rPr lang="cs-CZ" sz="3300" dirty="0"/>
              <a:t>Průměrná četnost přístupu je menší než 1.3, </a:t>
            </a:r>
            <a:r>
              <a:rPr lang="cs-CZ" sz="3300" b="1" dirty="0"/>
              <a:t>bez ohledu na délku </a:t>
            </a:r>
            <a:r>
              <a:rPr lang="cs-CZ" sz="3300" dirty="0"/>
              <a:t>tabulky a </a:t>
            </a:r>
            <a:r>
              <a:rPr lang="cs-CZ" sz="3300" b="1" dirty="0"/>
              <a:t>počet obsazených položek</a:t>
            </a:r>
            <a:r>
              <a:rPr lang="cs-CZ" sz="3300" dirty="0"/>
              <a:t>.</a:t>
            </a:r>
          </a:p>
          <a:p>
            <a:r>
              <a:rPr lang="cs-CZ" sz="3700" b="1" dirty="0"/>
              <a:t>Změna položky</a:t>
            </a:r>
            <a:endParaRPr lang="cs-CZ" sz="3700" dirty="0"/>
          </a:p>
          <a:p>
            <a:pPr lvl="1"/>
            <a:r>
              <a:rPr lang="cs-CZ" sz="3300" dirty="0"/>
              <a:t>Změna položky spočívá ve vyhledání podle klíče a změně uživatelské informace. Řídící struktura tabulky zůstává nezměněna.</a:t>
            </a:r>
          </a:p>
          <a:p>
            <a:r>
              <a:rPr lang="cs-CZ" sz="3700" b="1" dirty="0"/>
              <a:t>Rušení položky</a:t>
            </a:r>
            <a:endParaRPr lang="cs-CZ" sz="3700" dirty="0"/>
          </a:p>
          <a:p>
            <a:pPr lvl="1"/>
            <a:r>
              <a:rPr lang="cs-CZ" sz="3300" dirty="0"/>
              <a:t>Rušení položky spočívá ve vyhledání podle klíče, nastavení indikace na zrušení úpravu indexů OA a OB, přičemž položky zůstávají na místě, a snížení skutečného počtu položek v tabulce o jednu.</a:t>
            </a:r>
          </a:p>
          <a:p>
            <a:r>
              <a:rPr lang="cs-CZ" sz="3700" b="1" dirty="0"/>
              <a:t>Reorganizace</a:t>
            </a:r>
            <a:endParaRPr lang="cs-CZ" sz="3700" dirty="0"/>
          </a:p>
          <a:p>
            <a:pPr lvl="1"/>
            <a:r>
              <a:rPr lang="cs-CZ" sz="3300" dirty="0"/>
              <a:t>Reorganizace není nutná. Nevýhodou je, že nelze určit následující ani předcházející položku v tabulce ve smyslu seřazení podle abecedy.</a:t>
            </a:r>
          </a:p>
          <a:p>
            <a:r>
              <a:rPr lang="cs-CZ" sz="3700" b="1" dirty="0"/>
              <a:t>Užití rozptýlené tabulky</a:t>
            </a:r>
            <a:endParaRPr lang="cs-CZ" sz="3700" dirty="0"/>
          </a:p>
          <a:p>
            <a:pPr lvl="1"/>
            <a:r>
              <a:rPr lang="cs-CZ" sz="3300" dirty="0"/>
              <a:t>Rozptýlené tabulky se používají, pokud je třeba rychle vyhledávat danou položku a nepotřebujeme zpracovávat  metodou zpracuj nejbližší další položku vzestupně.</a:t>
            </a:r>
          </a:p>
          <a:p>
            <a:endParaRPr lang="cs-CZ" dirty="0"/>
          </a:p>
        </p:txBody>
      </p:sp>
      <p:sp>
        <p:nvSpPr>
          <p:cNvPr id="3" name="Nadpis 2"/>
          <p:cNvSpPr>
            <a:spLocks noGrp="1"/>
          </p:cNvSpPr>
          <p:nvPr>
            <p:ph type="title"/>
          </p:nvPr>
        </p:nvSpPr>
        <p:spPr/>
        <p:txBody>
          <a:bodyPr>
            <a:normAutofit fontScale="90000"/>
          </a:bodyPr>
          <a:lstStyle/>
          <a:p>
            <a:r>
              <a:rPr lang="cs-CZ" dirty="0">
                <a:effectLst/>
              </a:rPr>
              <a:t>Rozptýlená tabulka - algoritmy</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196</a:t>
            </a:fld>
            <a:endParaRPr lang="cs-CZ"/>
          </a:p>
        </p:txBody>
      </p:sp>
    </p:spTree>
    <p:extLst>
      <p:ext uri="{BB962C8B-B14F-4D97-AF65-F5344CB8AC3E}">
        <p14:creationId xmlns:p14="http://schemas.microsoft.com/office/powerpoint/2010/main" val="3485976624"/>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dirty="0"/>
              <a:t>V případě, že uživatelská informace má </a:t>
            </a:r>
            <a:r>
              <a:rPr lang="cs-CZ" b="1" dirty="0"/>
              <a:t>velký rozsah </a:t>
            </a:r>
            <a:r>
              <a:rPr lang="cs-CZ" dirty="0"/>
              <a:t>nebo tabulka obsahuje</a:t>
            </a:r>
            <a:r>
              <a:rPr lang="cs-CZ" b="1" dirty="0"/>
              <a:t> více klíčů</a:t>
            </a:r>
            <a:r>
              <a:rPr lang="cs-CZ" dirty="0"/>
              <a:t>, je vhodné pro každou tabulku vytvořit </a:t>
            </a:r>
            <a:r>
              <a:rPr lang="cs-CZ" b="1" dirty="0"/>
              <a:t>nadřazenou </a:t>
            </a:r>
            <a:r>
              <a:rPr lang="cs-CZ" dirty="0"/>
              <a:t>tabulku obsahující jen </a:t>
            </a:r>
            <a:r>
              <a:rPr lang="cs-CZ" b="1" dirty="0"/>
              <a:t>jeden klíč a číslo položky </a:t>
            </a:r>
            <a:r>
              <a:rPr lang="cs-CZ" dirty="0"/>
              <a:t>v základní tabulce. Těmto nadřazeným tabulkám se říká </a:t>
            </a:r>
            <a:r>
              <a:rPr lang="cs-CZ" b="1" dirty="0"/>
              <a:t>indexní tabulky</a:t>
            </a:r>
            <a:r>
              <a:rPr lang="cs-CZ" dirty="0"/>
              <a:t>.</a:t>
            </a:r>
          </a:p>
          <a:p>
            <a:r>
              <a:rPr lang="cs-CZ" dirty="0"/>
              <a:t>Indexní tabulky mohou být organizovány různými způsoby (vstupněsekvenčně, seřazeně, rozptýleně). Mohou obsahovat i </a:t>
            </a:r>
            <a:r>
              <a:rPr lang="cs-CZ" b="1" dirty="0"/>
              <a:t>vícenásobné výskyty </a:t>
            </a:r>
            <a:r>
              <a:rPr lang="cs-CZ" dirty="0"/>
              <a:t>stejných klíčů. Při vkládání, rušení a změně klíčů v základní tabulce se musí změnit položky indexních tabulek. Při vyhledávání se určí, podle kterého klíče se provádí hledání. Podle toho je vybrána indexní tabulka, v ní je vyhledán klíč a jemu odpovídající položka v základní tabulce.</a:t>
            </a:r>
          </a:p>
          <a:p>
            <a:endParaRPr lang="cs-CZ" dirty="0"/>
          </a:p>
          <a:p>
            <a:endParaRPr lang="cs-CZ" dirty="0"/>
          </a:p>
          <a:p>
            <a:endParaRPr lang="cs-CZ" dirty="0"/>
          </a:p>
          <a:p>
            <a:endParaRPr lang="cs-CZ" dirty="0"/>
          </a:p>
          <a:p>
            <a:pPr marL="82296" indent="0">
              <a:buNone/>
            </a:pPr>
            <a:r>
              <a:rPr lang="cs-CZ" dirty="0"/>
              <a:t> </a:t>
            </a:r>
          </a:p>
          <a:p>
            <a:pPr marL="82296" indent="0">
              <a:buNone/>
            </a:pPr>
            <a:r>
              <a:rPr lang="cs-CZ" dirty="0"/>
              <a:t> </a:t>
            </a:r>
          </a:p>
          <a:p>
            <a:pPr marL="82296" indent="0">
              <a:buNone/>
            </a:pPr>
            <a:r>
              <a:rPr lang="cs-CZ" dirty="0"/>
              <a:t> </a:t>
            </a:r>
          </a:p>
          <a:p>
            <a:pPr marL="82296" indent="0">
              <a:buNone/>
            </a:pPr>
            <a:r>
              <a:rPr lang="cs-CZ" dirty="0"/>
              <a:t> </a:t>
            </a:r>
          </a:p>
          <a:p>
            <a:pPr marL="82296" indent="0">
              <a:buNone/>
            </a:pPr>
            <a:r>
              <a:rPr lang="cs-CZ" dirty="0"/>
              <a:t> </a:t>
            </a:r>
          </a:p>
          <a:p>
            <a:r>
              <a:rPr lang="cs-CZ" dirty="0"/>
              <a:t>Speciálně se prací s tabulkami zabývají </a:t>
            </a:r>
            <a:r>
              <a:rPr lang="cs-CZ" b="1" dirty="0"/>
              <a:t>tabulkové procesory</a:t>
            </a:r>
            <a:r>
              <a:rPr lang="cs-CZ" dirty="0"/>
              <a:t> a </a:t>
            </a:r>
            <a:r>
              <a:rPr lang="cs-CZ" b="1" dirty="0"/>
              <a:t>databáze</a:t>
            </a:r>
            <a:r>
              <a:rPr lang="cs-CZ" dirty="0"/>
              <a:t>. Ty poskytují velmi silné nástroje nejenom pro zpracování jednotlivých položek tabulek, ale celých skupin položek a sloupců tabulek, umožňují automatické plnění jednotlivých polí tabulek   v závislosti na jiných polích, mezisoučty a řadu statistických funkcí.</a:t>
            </a:r>
          </a:p>
          <a:p>
            <a:endParaRPr lang="cs-CZ" dirty="0"/>
          </a:p>
        </p:txBody>
      </p:sp>
      <p:sp>
        <p:nvSpPr>
          <p:cNvPr id="3" name="Nadpis 2"/>
          <p:cNvSpPr>
            <a:spLocks noGrp="1"/>
          </p:cNvSpPr>
          <p:nvPr>
            <p:ph type="title"/>
          </p:nvPr>
        </p:nvSpPr>
        <p:spPr/>
        <p:txBody>
          <a:bodyPr/>
          <a:lstStyle/>
          <a:p>
            <a:r>
              <a:rPr lang="cs-CZ" dirty="0">
                <a:effectLst/>
              </a:rPr>
              <a:t>Tabulky s více klíči</a:t>
            </a:r>
            <a:endParaRPr lang="cs-CZ"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5525" y="3104555"/>
            <a:ext cx="2516055" cy="2268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197</a:t>
            </a:fld>
            <a:endParaRPr lang="cs-CZ"/>
          </a:p>
        </p:txBody>
      </p:sp>
    </p:spTree>
    <p:extLst>
      <p:ext uri="{BB962C8B-B14F-4D97-AF65-F5344CB8AC3E}">
        <p14:creationId xmlns:p14="http://schemas.microsoft.com/office/powerpoint/2010/main" val="183074607"/>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r>
              <a:rPr lang="cs-CZ" dirty="0"/>
              <a:t>Pro popis </a:t>
            </a:r>
            <a:r>
              <a:rPr lang="cs-CZ" b="1" dirty="0"/>
              <a:t>výrobku</a:t>
            </a:r>
            <a:r>
              <a:rPr lang="cs-CZ" dirty="0"/>
              <a:t>, jeho rozplánování a sledování ve výrobě potřebujeme data, která vznikají při zpracování </a:t>
            </a:r>
            <a:r>
              <a:rPr lang="cs-CZ" b="1" dirty="0"/>
              <a:t>technické přípravy výroby                </a:t>
            </a:r>
            <a:r>
              <a:rPr lang="cs-CZ" dirty="0"/>
              <a:t>v </a:t>
            </a:r>
            <a:r>
              <a:rPr lang="cs-CZ" b="1" dirty="0"/>
              <a:t>konstrukci</a:t>
            </a:r>
            <a:r>
              <a:rPr lang="cs-CZ" dirty="0"/>
              <a:t> a </a:t>
            </a:r>
            <a:r>
              <a:rPr lang="cs-CZ" b="1" dirty="0"/>
              <a:t>technologii</a:t>
            </a:r>
            <a:r>
              <a:rPr lang="cs-CZ" dirty="0"/>
              <a:t>.</a:t>
            </a:r>
          </a:p>
          <a:p>
            <a:r>
              <a:rPr lang="cs-CZ" dirty="0"/>
              <a:t>V tomto kursu jsou probrána jen nejzákladnější data a funkce, které jsou potřebné při zajištění IS/IT podniku strojírenského typu. Jen pro představu, počet řádek demonstračního programu (cca 1 000) pro funkce kusovníku a postupu přestavuje zlomek promile průměrného skutečného programu pro řízení výroby (cca 4 000 000).</a:t>
            </a:r>
          </a:p>
          <a:p>
            <a:r>
              <a:rPr lang="cs-CZ" dirty="0"/>
              <a:t>Základními datovými strukturami a operacemi s těmito strukturami ve strojírenství jsou:</a:t>
            </a:r>
          </a:p>
          <a:p>
            <a:pPr lvl="1"/>
            <a:r>
              <a:rPr lang="cs-CZ" b="1" dirty="0"/>
              <a:t>Položky</a:t>
            </a:r>
            <a:r>
              <a:rPr lang="cs-CZ" dirty="0"/>
              <a:t> (nakupované díly a materiál, vyráběné díly, montážní podskupiny, skupiny, výrobky)</a:t>
            </a:r>
          </a:p>
          <a:p>
            <a:pPr lvl="1"/>
            <a:r>
              <a:rPr lang="cs-CZ" b="1" dirty="0"/>
              <a:t>Kusovník</a:t>
            </a:r>
            <a:r>
              <a:rPr lang="cs-CZ" dirty="0"/>
              <a:t>, jeho položky a vazby</a:t>
            </a:r>
          </a:p>
          <a:p>
            <a:pPr lvl="1"/>
            <a:r>
              <a:rPr lang="cs-CZ" b="1" dirty="0"/>
              <a:t>Technologický</a:t>
            </a:r>
            <a:r>
              <a:rPr lang="cs-CZ" dirty="0"/>
              <a:t> </a:t>
            </a:r>
            <a:r>
              <a:rPr lang="cs-CZ" b="1" dirty="0"/>
              <a:t>postup</a:t>
            </a:r>
            <a:r>
              <a:rPr lang="cs-CZ" dirty="0"/>
              <a:t>, </a:t>
            </a:r>
            <a:r>
              <a:rPr lang="cs-CZ" b="1" dirty="0"/>
              <a:t>operace</a:t>
            </a:r>
            <a:r>
              <a:rPr lang="cs-CZ" dirty="0"/>
              <a:t>, </a:t>
            </a:r>
            <a:r>
              <a:rPr lang="cs-CZ" b="1" dirty="0"/>
              <a:t>pracoviště</a:t>
            </a:r>
            <a:endParaRPr lang="cs-CZ" dirty="0"/>
          </a:p>
          <a:p>
            <a:pPr lvl="1"/>
            <a:r>
              <a:rPr lang="cs-CZ" dirty="0"/>
              <a:t>Tisky </a:t>
            </a:r>
            <a:r>
              <a:rPr lang="cs-CZ" b="1" dirty="0"/>
              <a:t>rozpadu</a:t>
            </a:r>
            <a:r>
              <a:rPr lang="cs-CZ" dirty="0"/>
              <a:t> kusovníku, jeho </a:t>
            </a:r>
            <a:r>
              <a:rPr lang="cs-CZ" b="1" dirty="0"/>
              <a:t>termínování</a:t>
            </a:r>
            <a:r>
              <a:rPr lang="cs-CZ" dirty="0"/>
              <a:t> a </a:t>
            </a:r>
            <a:r>
              <a:rPr lang="cs-CZ" b="1" dirty="0"/>
              <a:t>určení</a:t>
            </a:r>
            <a:r>
              <a:rPr lang="cs-CZ" dirty="0"/>
              <a:t> </a:t>
            </a:r>
            <a:r>
              <a:rPr lang="cs-CZ" b="1" dirty="0"/>
              <a:t>množství</a:t>
            </a:r>
            <a:endParaRPr lang="cs-CZ" dirty="0"/>
          </a:p>
          <a:p>
            <a:pPr lvl="1"/>
            <a:r>
              <a:rPr lang="cs-CZ" b="1" dirty="0"/>
              <a:t>Termínování</a:t>
            </a:r>
            <a:r>
              <a:rPr lang="cs-CZ" dirty="0"/>
              <a:t> technologického postupu</a:t>
            </a:r>
          </a:p>
          <a:p>
            <a:pPr lvl="1"/>
            <a:r>
              <a:rPr lang="cs-CZ" dirty="0"/>
              <a:t>Výpočet </a:t>
            </a:r>
            <a:r>
              <a:rPr lang="cs-CZ" b="1" dirty="0"/>
              <a:t>nákladové</a:t>
            </a:r>
            <a:r>
              <a:rPr lang="cs-CZ" dirty="0"/>
              <a:t> </a:t>
            </a:r>
            <a:r>
              <a:rPr lang="cs-CZ" b="1" dirty="0"/>
              <a:t>ceny</a:t>
            </a:r>
            <a:r>
              <a:rPr lang="cs-CZ" dirty="0"/>
              <a:t> výrobku</a:t>
            </a:r>
          </a:p>
          <a:p>
            <a:pPr lvl="1"/>
            <a:r>
              <a:rPr lang="cs-CZ" b="1" dirty="0"/>
              <a:t>Zakázka</a:t>
            </a:r>
            <a:r>
              <a:rPr lang="cs-CZ" dirty="0"/>
              <a:t>, </a:t>
            </a:r>
            <a:r>
              <a:rPr lang="cs-CZ" b="1" dirty="0"/>
              <a:t>pozice</a:t>
            </a:r>
            <a:r>
              <a:rPr lang="cs-CZ" dirty="0"/>
              <a:t> </a:t>
            </a:r>
            <a:r>
              <a:rPr lang="cs-CZ" b="1" dirty="0"/>
              <a:t>zakázky</a:t>
            </a:r>
            <a:r>
              <a:rPr lang="cs-CZ" dirty="0"/>
              <a:t>, </a:t>
            </a:r>
            <a:r>
              <a:rPr lang="cs-CZ" b="1" dirty="0"/>
              <a:t>plánování</a:t>
            </a:r>
            <a:r>
              <a:rPr lang="cs-CZ" dirty="0"/>
              <a:t> </a:t>
            </a:r>
            <a:r>
              <a:rPr lang="cs-CZ" b="1" dirty="0"/>
              <a:t>zakázky</a:t>
            </a:r>
            <a:r>
              <a:rPr lang="cs-CZ" dirty="0"/>
              <a:t> v čase a množství</a:t>
            </a:r>
          </a:p>
          <a:p>
            <a:endParaRPr lang="cs-CZ" dirty="0"/>
          </a:p>
        </p:txBody>
      </p:sp>
      <p:sp>
        <p:nvSpPr>
          <p:cNvPr id="3" name="Nadpis 2"/>
          <p:cNvSpPr>
            <a:spLocks noGrp="1"/>
          </p:cNvSpPr>
          <p:nvPr>
            <p:ph type="title"/>
          </p:nvPr>
        </p:nvSpPr>
        <p:spPr/>
        <p:txBody>
          <a:bodyPr>
            <a:normAutofit/>
          </a:bodyPr>
          <a:lstStyle/>
          <a:p>
            <a:r>
              <a:rPr lang="cs-CZ" sz="3200" dirty="0">
                <a:effectLst/>
              </a:rPr>
              <a:t>Vybrané datové struktury          v průmyslovém inženýrství</a:t>
            </a:r>
            <a:endParaRPr lang="cs-CZ" sz="3200"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198</a:t>
            </a:fld>
            <a:endParaRPr lang="cs-CZ"/>
          </a:p>
        </p:txBody>
      </p:sp>
    </p:spTree>
    <p:extLst>
      <p:ext uri="{BB962C8B-B14F-4D97-AF65-F5344CB8AC3E}">
        <p14:creationId xmlns:p14="http://schemas.microsoft.com/office/powerpoint/2010/main" val="1091485009"/>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a:t>Kusovník a postup</a:t>
            </a:r>
          </a:p>
        </p:txBody>
      </p:sp>
      <p:pic>
        <p:nvPicPr>
          <p:cNvPr id="1843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413346" y="1924290"/>
            <a:ext cx="3542857" cy="3847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Zástupný symbol pro číslo snímku 1"/>
          <p:cNvSpPr>
            <a:spLocks noGrp="1"/>
          </p:cNvSpPr>
          <p:nvPr>
            <p:ph type="sldNum" sz="quarter" idx="12"/>
          </p:nvPr>
        </p:nvSpPr>
        <p:spPr/>
        <p:txBody>
          <a:bodyPr/>
          <a:lstStyle/>
          <a:p>
            <a:fld id="{5D2C69E2-DDA1-4A0F-86F5-6A3E7566DBF6}" type="slidenum">
              <a:rPr lang="cs-CZ" smtClean="0"/>
              <a:pPr/>
              <a:t>199</a:t>
            </a:fld>
            <a:endParaRPr lang="cs-CZ"/>
          </a:p>
        </p:txBody>
      </p:sp>
    </p:spTree>
    <p:extLst>
      <p:ext uri="{BB962C8B-B14F-4D97-AF65-F5344CB8AC3E}">
        <p14:creationId xmlns:p14="http://schemas.microsoft.com/office/powerpoint/2010/main" val="32702339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187624" y="1447800"/>
            <a:ext cx="4608512" cy="4285456"/>
          </a:xfrm>
        </p:spPr>
        <p:txBody>
          <a:bodyPr>
            <a:normAutofit fontScale="62500" lnSpcReduction="20000"/>
          </a:bodyPr>
          <a:lstStyle/>
          <a:p>
            <a:r>
              <a:rPr lang="cs-CZ" b="1" i="1" dirty="0"/>
              <a:t>data</a:t>
            </a:r>
            <a:r>
              <a:rPr lang="cs-CZ" dirty="0"/>
              <a:t> - jakékoliv fyzicky (materiálně) zaznamenané údaje, vědomosti, poznatky nebo výsledky pozorovaných procesů reálného světa</a:t>
            </a:r>
          </a:p>
          <a:p>
            <a:r>
              <a:rPr lang="cs-CZ" b="1" i="1" dirty="0"/>
              <a:t>informace</a:t>
            </a:r>
            <a:r>
              <a:rPr lang="cs-CZ" dirty="0"/>
              <a:t> - smysluplná interpretace dat a vztahů mezi nimi</a:t>
            </a:r>
          </a:p>
          <a:p>
            <a:pPr lvl="1"/>
            <a:r>
              <a:rPr lang="cs-CZ" dirty="0"/>
              <a:t>jsou podkladem pro rozhodování</a:t>
            </a:r>
          </a:p>
          <a:p>
            <a:pPr lvl="1"/>
            <a:r>
              <a:rPr lang="cs-CZ" dirty="0"/>
              <a:t>snižují míru neurčitosti</a:t>
            </a:r>
          </a:p>
          <a:p>
            <a:pPr lvl="1"/>
            <a:r>
              <a:rPr lang="cs-CZ" dirty="0"/>
              <a:t>jsou časově závisle</a:t>
            </a:r>
          </a:p>
          <a:p>
            <a:pPr lvl="1"/>
            <a:r>
              <a:rPr lang="cs-CZ" dirty="0"/>
              <a:t>mají užitnou hodnotu</a:t>
            </a:r>
          </a:p>
          <a:p>
            <a:pPr lvl="1"/>
            <a:r>
              <a:rPr lang="cs-CZ" dirty="0"/>
              <a:t>jsou vypovídající schopností dat</a:t>
            </a:r>
          </a:p>
          <a:p>
            <a:pPr marL="365760" lvl="1" indent="-283464">
              <a:spcBef>
                <a:spcPts val="600"/>
              </a:spcBef>
              <a:buSzPct val="80000"/>
              <a:buFont typeface="Wingdings 2"/>
              <a:buChar char=""/>
            </a:pPr>
            <a:r>
              <a:rPr lang="cs-CZ" sz="3200" b="1" i="1" dirty="0"/>
              <a:t>znalosti </a:t>
            </a:r>
            <a:r>
              <a:rPr lang="cs-CZ" sz="3200" dirty="0"/>
              <a:t>- </a:t>
            </a:r>
            <a:r>
              <a:rPr lang="cs-CZ" sz="2900" dirty="0"/>
              <a:t>schopností abstrakce a generalizace dat a informací</a:t>
            </a:r>
          </a:p>
          <a:p>
            <a:pPr marL="365760" lvl="1" indent="-283464">
              <a:spcBef>
                <a:spcPts val="600"/>
              </a:spcBef>
              <a:buSzPct val="80000"/>
              <a:buFont typeface="Wingdings 2"/>
              <a:buChar char=""/>
            </a:pPr>
            <a:r>
              <a:rPr lang="cs-CZ" sz="2900" b="1" dirty="0"/>
              <a:t>datová doména </a:t>
            </a:r>
            <a:r>
              <a:rPr lang="cs-CZ" sz="2900" dirty="0"/>
              <a:t>– množina dat jednoho dílčího uživatele</a:t>
            </a:r>
          </a:p>
          <a:p>
            <a:pPr marL="365760" lvl="1" indent="-283464">
              <a:spcBef>
                <a:spcPts val="600"/>
              </a:spcBef>
              <a:buSzPct val="80000"/>
              <a:buFont typeface="Wingdings 2"/>
              <a:buChar char=""/>
            </a:pPr>
            <a:endParaRPr lang="cs-CZ" sz="2900" dirty="0"/>
          </a:p>
        </p:txBody>
      </p:sp>
      <p:sp>
        <p:nvSpPr>
          <p:cNvPr id="3" name="Nadpis 2"/>
          <p:cNvSpPr>
            <a:spLocks noGrp="1"/>
          </p:cNvSpPr>
          <p:nvPr>
            <p:ph type="title"/>
          </p:nvPr>
        </p:nvSpPr>
        <p:spPr/>
        <p:txBody>
          <a:bodyPr/>
          <a:lstStyle/>
          <a:p>
            <a:r>
              <a:rPr lang="cs-CZ" dirty="0"/>
              <a:t>Data a informace</a:t>
            </a:r>
          </a:p>
        </p:txBody>
      </p:sp>
      <p:pic>
        <p:nvPicPr>
          <p:cNvPr id="1026" name="Picture 2" descr="D:\e_learning\e_kursy_PPVS_CZ_2011\PP01_dalsi zdroje\obr\Znalostni_pyramida.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6136" y="1484784"/>
            <a:ext cx="3270126" cy="2047875"/>
          </a:xfrm>
          <a:prstGeom prst="rect">
            <a:avLst/>
          </a:prstGeom>
          <a:noFill/>
          <a:extLst>
            <a:ext uri="{909E8E84-426E-40DD-AFC4-6F175D3DCCD1}">
              <a14:hiddenFill xmlns:a14="http://schemas.microsoft.com/office/drawing/2010/main">
                <a:solidFill>
                  <a:srgbClr val="FFFFFF"/>
                </a:solidFill>
              </a14:hiddenFill>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2</a:t>
            </a:fld>
            <a:endParaRPr lang="cs-CZ" dirty="0"/>
          </a:p>
        </p:txBody>
      </p:sp>
      <p:pic>
        <p:nvPicPr>
          <p:cNvPr id="5" name="Obráze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2120" y="3446925"/>
            <a:ext cx="3286522" cy="2124075"/>
          </a:xfrm>
          <a:prstGeom prst="rect">
            <a:avLst/>
          </a:prstGeom>
        </p:spPr>
      </p:pic>
      <p:sp>
        <p:nvSpPr>
          <p:cNvPr id="6" name="Rectangle 1"/>
          <p:cNvSpPr>
            <a:spLocks noChangeArrowheads="1"/>
          </p:cNvSpPr>
          <p:nvPr/>
        </p:nvSpPr>
        <p:spPr bwMode="auto">
          <a:xfrm>
            <a:off x="0" y="-138499"/>
            <a:ext cx="15709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cs-CZ" altLang="cs-CZ" sz="800" b="1" i="1" u="none" strike="noStrike" cap="none" normalizeH="0" baseline="0" dirty="0">
                <a:ln>
                  <a:noFill/>
                </a:ln>
                <a:solidFill>
                  <a:schemeClr val="tx1"/>
                </a:solidFill>
                <a:effectLst/>
                <a:latin typeface="Arial" panose="020B0604020202020204" pitchFamily="34" charset="0"/>
              </a:rPr>
              <a:t> </a:t>
            </a:r>
            <a:r>
              <a:rPr kumimoji="0" lang="cs-CZ" altLang="cs-CZ" sz="1800" b="0" i="0" u="none" strike="noStrike" cap="none" normalizeH="0" baseline="0" dirty="0">
                <a:ln>
                  <a:noFill/>
                </a:ln>
                <a:solidFill>
                  <a:schemeClr val="tx1"/>
                </a:solidFill>
                <a:effectLst/>
                <a:latin typeface="Arial" panose="020B0604020202020204" pitchFamily="34" charset="0"/>
              </a:rPr>
              <a:t>. </a:t>
            </a:r>
            <a:endParaRPr kumimoji="0" lang="cs-CZ" altLang="cs-CZ" sz="1800" b="1" i="1" u="none" strike="noStrike" cap="none" normalizeH="0" baseline="0" dirty="0">
              <a:ln>
                <a:noFill/>
              </a:ln>
              <a:solidFill>
                <a:schemeClr val="tx1"/>
              </a:solidFill>
              <a:effectLst/>
              <a:latin typeface="Arial" panose="020B0604020202020204" pitchFamily="34" charset="0"/>
            </a:endParaRPr>
          </a:p>
        </p:txBody>
      </p:sp>
      <p:pic>
        <p:nvPicPr>
          <p:cNvPr id="32770" name="Picture 2" descr="D:\e_learning\e_kursy_PPVS_CZ\PP01_e_book170906\HTML\but\odk1.gif">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91700" y="-136525"/>
            <a:ext cx="114300" cy="133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16873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lvl="1"/>
            <a:r>
              <a:rPr lang="cs-CZ" b="1" dirty="0"/>
              <a:t>Manažéři střední úrovně řízení</a:t>
            </a:r>
          </a:p>
          <a:p>
            <a:pPr lvl="2"/>
            <a:r>
              <a:rPr lang="cs-CZ" dirty="0"/>
              <a:t>Tato skupina bývá většinou vedle svého odborného zaměření natolik “informaticky gramotná”, že rozumí filozofii IS a je schopna jej aktivně využívat, eventuálně formulovat požadavky na jeho změny či úpravy pro aplikační programátory, a to jak směrem na nižší úroveň (běžní pracovníci), tak na vyšší (vrcholové řízení). Měli by dokázat formulovat a využít i jednodušší dotazy SQL i používat funkce systému OLAP.</a:t>
            </a:r>
          </a:p>
        </p:txBody>
      </p:sp>
      <p:sp>
        <p:nvSpPr>
          <p:cNvPr id="3" name="Nadpis 2"/>
          <p:cNvSpPr>
            <a:spLocks noGrp="1"/>
          </p:cNvSpPr>
          <p:nvPr>
            <p:ph type="title"/>
          </p:nvPr>
        </p:nvSpPr>
        <p:spPr/>
        <p:txBody>
          <a:bodyPr>
            <a:normAutofit fontScale="90000"/>
          </a:bodyPr>
          <a:lstStyle/>
          <a:p>
            <a:r>
              <a:rPr lang="cs-CZ" dirty="0">
                <a:effectLst/>
              </a:rPr>
              <a:t>Uživatelé databázových systémů</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20</a:t>
            </a:fld>
            <a:endParaRPr lang="cs-CZ"/>
          </a:p>
        </p:txBody>
      </p:sp>
    </p:spTree>
    <p:extLst>
      <p:ext uri="{BB962C8B-B14F-4D97-AF65-F5344CB8AC3E}">
        <p14:creationId xmlns:p14="http://schemas.microsoft.com/office/powerpoint/2010/main" val="3916645841"/>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pPr marL="82296" indent="0">
              <a:buNone/>
            </a:pPr>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pPr marL="82296" indent="0">
              <a:buNone/>
            </a:pPr>
            <a:endParaRPr lang="cs-CZ" dirty="0"/>
          </a:p>
          <a:p>
            <a:r>
              <a:rPr lang="cs-CZ" b="1" dirty="0"/>
              <a:t>Položkami</a:t>
            </a:r>
            <a:r>
              <a:rPr lang="cs-CZ" dirty="0"/>
              <a:t> se rozumí nakupované díly a materiál, vyráběné díly, montážní podskupiny, skupiny, výrobky. </a:t>
            </a:r>
          </a:p>
          <a:p>
            <a:r>
              <a:rPr lang="cs-CZ" dirty="0"/>
              <a:t>Každá </a:t>
            </a:r>
            <a:r>
              <a:rPr lang="cs-CZ" b="1" dirty="0"/>
              <a:t>vyráběná položka </a:t>
            </a:r>
            <a:r>
              <a:rPr lang="cs-CZ" dirty="0"/>
              <a:t>má svůj kusovník, který představuje seznam položek nejbližší nižší úrovně, které jsou potřebné pro jeho výrobu. Pro vyráběný díl je to buď materiál (např. ocelová tyč nebo plech) nebo nakupovaný polotovar (např. odlitek nebo výkovek). Montážní skupina má přiřazen seznam např. vyráběných dílů, jednodušších montážních skupin, spojovací díly, barvu.</a:t>
            </a:r>
          </a:p>
          <a:p>
            <a:endParaRPr lang="cs-CZ" dirty="0"/>
          </a:p>
        </p:txBody>
      </p:sp>
      <p:sp>
        <p:nvSpPr>
          <p:cNvPr id="3" name="Nadpis 2"/>
          <p:cNvSpPr>
            <a:spLocks noGrp="1"/>
          </p:cNvSpPr>
          <p:nvPr>
            <p:ph type="title"/>
          </p:nvPr>
        </p:nvSpPr>
        <p:spPr/>
        <p:txBody>
          <a:bodyPr>
            <a:normAutofit fontScale="90000"/>
          </a:bodyPr>
          <a:lstStyle/>
          <a:p>
            <a:r>
              <a:rPr lang="cs-CZ" dirty="0">
                <a:effectLst/>
              </a:rPr>
              <a:t>Vyráběné a nakupované položky</a:t>
            </a:r>
            <a:endParaRPr lang="cs-CZ"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198" y="1412776"/>
            <a:ext cx="3372619" cy="3132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200</a:t>
            </a:fld>
            <a:endParaRPr lang="cs-CZ"/>
          </a:p>
        </p:txBody>
      </p:sp>
    </p:spTree>
    <p:extLst>
      <p:ext uri="{BB962C8B-B14F-4D97-AF65-F5344CB8AC3E}">
        <p14:creationId xmlns:p14="http://schemas.microsoft.com/office/powerpoint/2010/main" val="593518846"/>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0000" lnSpcReduction="20000"/>
          </a:bodyPr>
          <a:lstStyle/>
          <a:p>
            <a:r>
              <a:rPr lang="cs-CZ" dirty="0"/>
              <a:t>Protože by mohlo v této kapitole docházet k záměnám pojmů položka ve smyslu vyráběný a nakupovaný díl a položka ve smyslu datový prvek struktury záznam, budeme důsledně používat pojem </a:t>
            </a:r>
            <a:r>
              <a:rPr lang="cs-CZ" b="1" dirty="0"/>
              <a:t>datové pole </a:t>
            </a:r>
            <a:r>
              <a:rPr lang="cs-CZ" dirty="0"/>
              <a:t>místo </a:t>
            </a:r>
            <a:r>
              <a:rPr lang="cs-CZ" b="1" dirty="0"/>
              <a:t>datová položka</a:t>
            </a:r>
            <a:r>
              <a:rPr lang="cs-CZ" dirty="0"/>
              <a:t>. Pojem datové pole je navíc tradičně užívaným pojmem zpracování hromadných dat.</a:t>
            </a:r>
            <a:r>
              <a:rPr lang="cs-CZ" b="1" dirty="0"/>
              <a:t> </a:t>
            </a:r>
            <a:endParaRPr lang="cs-CZ" dirty="0"/>
          </a:p>
          <a:p>
            <a:r>
              <a:rPr lang="cs-CZ" b="1" dirty="0"/>
              <a:t>Minimální datová pole</a:t>
            </a:r>
            <a:r>
              <a:rPr lang="cs-CZ" dirty="0"/>
              <a:t>, která jsou potřebná pro výklad základních funkcí, jsou:</a:t>
            </a:r>
          </a:p>
          <a:p>
            <a:pPr lvl="1"/>
            <a:r>
              <a:rPr lang="cs-CZ" b="1" dirty="0"/>
              <a:t>jméno položky</a:t>
            </a:r>
            <a:r>
              <a:rPr lang="cs-CZ" dirty="0"/>
              <a:t> (zadávané) - jednoznačná identifikace, obvykle pořadové číslo ze seznamu nakupovaných položek a číslo výkresu pro vyráběnou položku</a:t>
            </a:r>
          </a:p>
          <a:p>
            <a:pPr lvl="1"/>
            <a:r>
              <a:rPr lang="cs-CZ" b="1" dirty="0"/>
              <a:t>požadované</a:t>
            </a:r>
            <a:r>
              <a:rPr lang="cs-CZ" dirty="0"/>
              <a:t> </a:t>
            </a:r>
            <a:r>
              <a:rPr lang="cs-CZ" b="1" dirty="0"/>
              <a:t>množství</a:t>
            </a:r>
            <a:r>
              <a:rPr lang="cs-CZ" dirty="0"/>
              <a:t> (zadávané)</a:t>
            </a:r>
          </a:p>
          <a:p>
            <a:pPr lvl="1"/>
            <a:r>
              <a:rPr lang="cs-CZ" b="1" dirty="0"/>
              <a:t>plánované</a:t>
            </a:r>
            <a:r>
              <a:rPr lang="cs-CZ" dirty="0"/>
              <a:t> </a:t>
            </a:r>
            <a:r>
              <a:rPr lang="cs-CZ" b="1" dirty="0"/>
              <a:t>množství</a:t>
            </a:r>
            <a:r>
              <a:rPr lang="cs-CZ" dirty="0"/>
              <a:t> (vypočtené)</a:t>
            </a:r>
          </a:p>
          <a:p>
            <a:pPr lvl="1"/>
            <a:r>
              <a:rPr lang="cs-CZ" b="1" dirty="0"/>
              <a:t>kalkulační</a:t>
            </a:r>
            <a:r>
              <a:rPr lang="cs-CZ" dirty="0"/>
              <a:t> </a:t>
            </a:r>
            <a:r>
              <a:rPr lang="cs-CZ" b="1" dirty="0"/>
              <a:t>množství</a:t>
            </a:r>
            <a:r>
              <a:rPr lang="cs-CZ" dirty="0"/>
              <a:t> - (zadávané) množství, které se používá pro výpočet nákladů a průběžných dob v případě, že požadované a plánované množství nejsou ještě zadány ani vypočítány a je třeba odhadnout výrobní cenu a doby výroby</a:t>
            </a:r>
          </a:p>
          <a:p>
            <a:pPr lvl="1"/>
            <a:r>
              <a:rPr lang="cs-CZ" b="1" dirty="0"/>
              <a:t>průběžná</a:t>
            </a:r>
            <a:r>
              <a:rPr lang="cs-CZ" dirty="0"/>
              <a:t> doba (obstarání nebo zhotovení - zadávaná nebo vypočtená, pokud jsou pro vyráběnou položku zadány operace)</a:t>
            </a:r>
          </a:p>
          <a:p>
            <a:pPr lvl="1"/>
            <a:r>
              <a:rPr lang="cs-CZ" b="1" dirty="0"/>
              <a:t>celková</a:t>
            </a:r>
            <a:r>
              <a:rPr lang="cs-CZ" dirty="0"/>
              <a:t> </a:t>
            </a:r>
            <a:r>
              <a:rPr lang="cs-CZ" b="1" dirty="0"/>
              <a:t>průběžná</a:t>
            </a:r>
            <a:r>
              <a:rPr lang="cs-CZ" dirty="0"/>
              <a:t> </a:t>
            </a:r>
            <a:r>
              <a:rPr lang="cs-CZ" b="1" dirty="0"/>
              <a:t>doba</a:t>
            </a:r>
            <a:r>
              <a:rPr lang="cs-CZ" dirty="0"/>
              <a:t> (vypočtená) - součet max. dob jednotlivých montážních stupňů</a:t>
            </a:r>
          </a:p>
          <a:p>
            <a:pPr lvl="1"/>
            <a:r>
              <a:rPr lang="cs-CZ" b="1" dirty="0"/>
              <a:t>kód</a:t>
            </a:r>
            <a:r>
              <a:rPr lang="cs-CZ" dirty="0"/>
              <a:t> </a:t>
            </a:r>
            <a:r>
              <a:rPr lang="cs-CZ" b="1" dirty="0"/>
              <a:t>nízké</a:t>
            </a:r>
            <a:r>
              <a:rPr lang="cs-CZ" dirty="0"/>
              <a:t> </a:t>
            </a:r>
            <a:r>
              <a:rPr lang="cs-CZ" b="1" dirty="0"/>
              <a:t>úrovně</a:t>
            </a:r>
            <a:r>
              <a:rPr lang="cs-CZ" dirty="0"/>
              <a:t> (vypočtený)  - maximální montážní úroveň, kde se daná součást vyskytuje, tento pojem, který je podstatný pro algoritmizaci bude podrobněji vysvětlen později</a:t>
            </a:r>
          </a:p>
          <a:p>
            <a:pPr lvl="1"/>
            <a:r>
              <a:rPr lang="cs-CZ" b="1" dirty="0"/>
              <a:t>cena</a:t>
            </a:r>
            <a:r>
              <a:rPr lang="cs-CZ" dirty="0"/>
              <a:t> </a:t>
            </a:r>
            <a:r>
              <a:rPr lang="cs-CZ" b="1" dirty="0"/>
              <a:t>položky</a:t>
            </a:r>
            <a:r>
              <a:rPr lang="cs-CZ" dirty="0"/>
              <a:t> (pro nakupované zadaná, pro vyráběné zadaná nebo vypočtená, v závislosti na existenci výrobního postupu)</a:t>
            </a:r>
          </a:p>
          <a:p>
            <a:pPr lvl="1"/>
            <a:r>
              <a:rPr lang="cs-CZ" b="1" dirty="0"/>
              <a:t>cena</a:t>
            </a:r>
            <a:r>
              <a:rPr lang="cs-CZ" dirty="0"/>
              <a:t> </a:t>
            </a:r>
            <a:r>
              <a:rPr lang="cs-CZ" b="1" dirty="0"/>
              <a:t>vypočtená z postupu</a:t>
            </a:r>
            <a:r>
              <a:rPr lang="cs-CZ" dirty="0"/>
              <a:t> (vypočtená) </a:t>
            </a:r>
          </a:p>
          <a:p>
            <a:r>
              <a:rPr lang="cs-CZ" dirty="0"/>
              <a:t>Dále by mezi vlastnosti položky patřily měrné jednotky (zásob, nákupu, prodeje, ceny), normy materiálu, třídící čísla, názvy a textové popisy položky, dodavatel, datum vytvoření a změny, jména referentů, množství na skladě a ve výrobě. Prakticky položka má přiřazeny desítky až stovky datových polí.</a:t>
            </a:r>
          </a:p>
        </p:txBody>
      </p:sp>
      <p:sp>
        <p:nvSpPr>
          <p:cNvPr id="3" name="Nadpis 2"/>
          <p:cNvSpPr>
            <a:spLocks noGrp="1"/>
          </p:cNvSpPr>
          <p:nvPr>
            <p:ph type="title"/>
          </p:nvPr>
        </p:nvSpPr>
        <p:spPr/>
        <p:txBody>
          <a:bodyPr/>
          <a:lstStyle/>
          <a:p>
            <a:r>
              <a:rPr lang="cs-CZ" dirty="0">
                <a:effectLst/>
              </a:rPr>
              <a:t>Datová pole položky</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201</a:t>
            </a:fld>
            <a:endParaRPr lang="cs-CZ"/>
          </a:p>
        </p:txBody>
      </p:sp>
    </p:spTree>
    <p:extLst>
      <p:ext uri="{BB962C8B-B14F-4D97-AF65-F5344CB8AC3E}">
        <p14:creationId xmlns:p14="http://schemas.microsoft.com/office/powerpoint/2010/main" val="2192380985"/>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b="1" dirty="0"/>
              <a:t>Definice kusovníku</a:t>
            </a:r>
            <a:endParaRPr lang="cs-CZ" dirty="0"/>
          </a:p>
          <a:p>
            <a:r>
              <a:rPr lang="cs-CZ" dirty="0"/>
              <a:t>Kusovník je vyjádřením struktury výrobku. Z hlediska zpracování dat je kusovník acyklickou orientovanou síťovou strukturou. Uzly tvoří nakupované díly a materiál, vyráběné díly, podskupiny a skupiny výrobku. Hrany jsou vazby mezi vyšší a nižší položkou s uvedením množství nižší položky, které je potřebné pro výrobu vyšší položky. Nakupované položky jsou uzly, kde končí orientovaná hrana a žádná hrana z nich nevychází. Konečné výrobky tvoří vrcholové položky kusovníku, což představuje uzly, odkud vychází orientované hrany a kam nevstupuje žádná hrana.</a:t>
            </a:r>
          </a:p>
          <a:p>
            <a:r>
              <a:rPr lang="cs-CZ" dirty="0"/>
              <a:t>Hrany jsou vyjádřeny tzv. kusovníkovými vazbami.</a:t>
            </a:r>
          </a:p>
          <a:p>
            <a:r>
              <a:rPr lang="cs-CZ" b="1" dirty="0"/>
              <a:t>Vazby kusovníku</a:t>
            </a:r>
            <a:endParaRPr lang="cs-CZ" dirty="0"/>
          </a:p>
          <a:p>
            <a:r>
              <a:rPr lang="cs-CZ" dirty="0"/>
              <a:t>Minimální datová pole, která jsou potřebná pro výklad základních funkcí, jsou: </a:t>
            </a:r>
          </a:p>
          <a:p>
            <a:pPr lvl="1"/>
            <a:r>
              <a:rPr lang="cs-CZ" b="1" dirty="0"/>
              <a:t>jméno vyšší položky</a:t>
            </a:r>
            <a:r>
              <a:rPr lang="cs-CZ" dirty="0"/>
              <a:t> (zadávané)</a:t>
            </a:r>
          </a:p>
          <a:p>
            <a:pPr lvl="1"/>
            <a:r>
              <a:rPr lang="cs-CZ" b="1" dirty="0"/>
              <a:t>jméno nižší položky</a:t>
            </a:r>
            <a:r>
              <a:rPr lang="cs-CZ" dirty="0"/>
              <a:t> (zadávané)</a:t>
            </a:r>
          </a:p>
          <a:p>
            <a:pPr lvl="1"/>
            <a:r>
              <a:rPr lang="cs-CZ" b="1" dirty="0"/>
              <a:t>množství nižší položky pro jednotku vyšší položky</a:t>
            </a:r>
            <a:r>
              <a:rPr lang="cs-CZ" dirty="0"/>
              <a:t> (zadávané) - pro vyráběnou položku je obvykle v kusech, jinak může být v závislosti na měrné jednotce nižší položky toto množství i desetinné.</a:t>
            </a:r>
          </a:p>
          <a:p>
            <a:r>
              <a:rPr lang="cs-CZ" dirty="0"/>
              <a:t>Dále by bylo možné uvažovat např. číslo montážní operace, pro kterou bude nižší položka potřebná, čísla skladů pro výdej nižších položek a zaskladnění vyšší položky. Pro dělený materiál lze zadávat počty kusů, rozměry i hmotnosti. Lze zadávat i tzv. segmenty, kdy       z jednoho kusu polotovaru vzniká několik dílů. Jedna nižší položka může být uvedena vícekrát, což umožňuje optimalizovat např. termíny výdeje do montáže v případě dlouhých dob montáže. Prakticky je počet datových polí pro jednu vazbu větší než deset.</a:t>
            </a:r>
          </a:p>
          <a:p>
            <a:endParaRPr lang="cs-CZ" dirty="0"/>
          </a:p>
        </p:txBody>
      </p:sp>
      <p:sp>
        <p:nvSpPr>
          <p:cNvPr id="3" name="Nadpis 2"/>
          <p:cNvSpPr>
            <a:spLocks noGrp="1"/>
          </p:cNvSpPr>
          <p:nvPr>
            <p:ph type="title"/>
          </p:nvPr>
        </p:nvSpPr>
        <p:spPr/>
        <p:txBody>
          <a:bodyPr>
            <a:normAutofit fontScale="90000"/>
          </a:bodyPr>
          <a:lstStyle/>
          <a:p>
            <a:r>
              <a:rPr lang="cs-CZ" dirty="0"/>
              <a:t>Kusovník – definice a vazby</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202</a:t>
            </a:fld>
            <a:endParaRPr lang="cs-CZ"/>
          </a:p>
        </p:txBody>
      </p:sp>
    </p:spTree>
    <p:extLst>
      <p:ext uri="{BB962C8B-B14F-4D97-AF65-F5344CB8AC3E}">
        <p14:creationId xmlns:p14="http://schemas.microsoft.com/office/powerpoint/2010/main" val="1187290094"/>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r>
              <a:rPr lang="cs-CZ" dirty="0"/>
              <a:t>Rozpad kusovníku představuje výčet položek, které jsou zapotřebí pro výrobu vyšší položky:</a:t>
            </a:r>
          </a:p>
          <a:p>
            <a:pPr lvl="1"/>
            <a:r>
              <a:rPr lang="cs-CZ" b="1" dirty="0"/>
              <a:t>jednoúrovňový rozpad</a:t>
            </a:r>
            <a:r>
              <a:rPr lang="cs-CZ" dirty="0"/>
              <a:t> obsahuje jen položky, které přímo vstupují do vyšší položky</a:t>
            </a:r>
          </a:p>
          <a:p>
            <a:pPr lvl="1"/>
            <a:r>
              <a:rPr lang="cs-CZ" b="1" dirty="0"/>
              <a:t>víceúrovňový rozpad</a:t>
            </a:r>
            <a:r>
              <a:rPr lang="cs-CZ" dirty="0"/>
              <a:t> obsahuje položky, které vstupují přímo do vyšší položky, dále položky, které vstupují do nižších položek a rozpad těchto položek. až do nakupovaných položek</a:t>
            </a:r>
          </a:p>
          <a:p>
            <a:pPr lvl="1"/>
            <a:r>
              <a:rPr lang="cs-CZ" b="1" dirty="0"/>
              <a:t>inversní rozpad</a:t>
            </a:r>
            <a:r>
              <a:rPr lang="cs-CZ" dirty="0"/>
              <a:t> udává, kam lze součást nebo skupinu zamontovat</a:t>
            </a:r>
          </a:p>
          <a:p>
            <a:pPr lvl="1"/>
            <a:r>
              <a:rPr lang="cs-CZ" b="1" dirty="0"/>
              <a:t>víceúrovňový inversní rozpad</a:t>
            </a:r>
            <a:r>
              <a:rPr lang="cs-CZ" dirty="0"/>
              <a:t> obsahuje položky, a vyšší úrovně podskupin, skupin a výrobků, kde je užita daná položka</a:t>
            </a:r>
          </a:p>
          <a:p>
            <a:pPr lvl="1"/>
            <a:r>
              <a:rPr lang="cs-CZ" b="1" dirty="0"/>
              <a:t>souhrnný kusovník</a:t>
            </a:r>
            <a:r>
              <a:rPr lang="cs-CZ" dirty="0"/>
              <a:t> udává celkové množství jednotlivých položek (nejčastěji jen nakupovaných) bez ohledu na jejich pozici, které jsou zapotřebí pro výrobu jedné zadané vyráběné (nejčastěji vrcholové) položky </a:t>
            </a:r>
          </a:p>
          <a:p>
            <a:r>
              <a:rPr lang="cs-CZ" dirty="0"/>
              <a:t>Rozpad kusovníku není trvalou datovou strukturou, nýbrž výsledkem práce programu, který zpracovává kusovníkové vazby.</a:t>
            </a:r>
          </a:p>
          <a:p>
            <a:r>
              <a:rPr lang="cs-CZ" dirty="0"/>
              <a:t>V rozpadu je provedeno </a:t>
            </a:r>
            <a:r>
              <a:rPr lang="cs-CZ" b="1" dirty="0"/>
              <a:t>vynásobení</a:t>
            </a:r>
            <a:r>
              <a:rPr lang="cs-CZ" dirty="0"/>
              <a:t> potřebných množství jednotlivých stupňů (množství na provedení), ale </a:t>
            </a:r>
            <a:r>
              <a:rPr lang="cs-CZ" b="1" dirty="0"/>
              <a:t>neprovádí</a:t>
            </a:r>
            <a:r>
              <a:rPr lang="cs-CZ" dirty="0"/>
              <a:t> se jejích </a:t>
            </a:r>
            <a:r>
              <a:rPr lang="cs-CZ" b="1" dirty="0"/>
              <a:t>sečtení</a:t>
            </a:r>
            <a:r>
              <a:rPr lang="cs-CZ" dirty="0"/>
              <a:t>, takže se díly v rozpadu vyskytují opakovaně.</a:t>
            </a:r>
          </a:p>
        </p:txBody>
      </p:sp>
      <p:sp>
        <p:nvSpPr>
          <p:cNvPr id="3" name="Nadpis 2"/>
          <p:cNvSpPr>
            <a:spLocks noGrp="1"/>
          </p:cNvSpPr>
          <p:nvPr>
            <p:ph type="title"/>
          </p:nvPr>
        </p:nvSpPr>
        <p:spPr/>
        <p:txBody>
          <a:bodyPr>
            <a:normAutofit/>
          </a:bodyPr>
          <a:lstStyle/>
          <a:p>
            <a:r>
              <a:rPr lang="cs-CZ" dirty="0"/>
              <a:t>Rozpad kusovníku</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203</a:t>
            </a:fld>
            <a:endParaRPr lang="cs-CZ"/>
          </a:p>
        </p:txBody>
      </p:sp>
    </p:spTree>
    <p:extLst>
      <p:ext uri="{BB962C8B-B14F-4D97-AF65-F5344CB8AC3E}">
        <p14:creationId xmlns:p14="http://schemas.microsoft.com/office/powerpoint/2010/main" val="557742732"/>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r>
              <a:rPr lang="cs-CZ" dirty="0"/>
              <a:t>Na obrázku je vidět příklad kusovníkových struktur pro tři výrobky A, B a C. Nakupované položky jsou H, I, J a F. Šipky představují vazby. </a:t>
            </a:r>
          </a:p>
          <a:p>
            <a:r>
              <a:rPr lang="cs-CZ" dirty="0"/>
              <a:t>Na obrázku je dále vysvětlen pojem kódu nízké úrovně. Pokud jsou A, B a C vrcholové výrobky na nulté úrovni, pak D, E, F a G jsou položky na první úrovni a H, I, J jsou na druhé úrovni. Položka J vstupuje do 1 i 0 úrovně.</a:t>
            </a:r>
          </a:p>
          <a:p>
            <a:r>
              <a:rPr lang="cs-CZ" dirty="0"/>
              <a:t>Kódy nízké úrovně se změní např. zařazením výrobku A do nějakého vyššího celku X (např. turbíny do celé elektrárny).</a:t>
            </a:r>
          </a:p>
          <a:p>
            <a:endParaRPr lang="cs-CZ" dirty="0"/>
          </a:p>
          <a:p>
            <a:endParaRPr lang="cs-CZ" dirty="0"/>
          </a:p>
          <a:p>
            <a:endParaRPr lang="cs-CZ" dirty="0"/>
          </a:p>
          <a:p>
            <a:endParaRPr lang="cs-CZ" dirty="0"/>
          </a:p>
          <a:p>
            <a:endParaRPr lang="cs-CZ" dirty="0"/>
          </a:p>
          <a:p>
            <a:endParaRPr lang="cs-CZ" dirty="0"/>
          </a:p>
        </p:txBody>
      </p:sp>
      <p:sp>
        <p:nvSpPr>
          <p:cNvPr id="3" name="Nadpis 2"/>
          <p:cNvSpPr>
            <a:spLocks noGrp="1"/>
          </p:cNvSpPr>
          <p:nvPr>
            <p:ph type="title"/>
          </p:nvPr>
        </p:nvSpPr>
        <p:spPr/>
        <p:txBody>
          <a:bodyPr>
            <a:normAutofit fontScale="90000"/>
          </a:bodyPr>
          <a:lstStyle/>
          <a:p>
            <a:r>
              <a:rPr lang="cs-CZ" dirty="0">
                <a:effectLst/>
              </a:rPr>
              <a:t>Obecný příklad kusovníku</a:t>
            </a:r>
            <a:endParaRPr lang="cs-CZ" dirty="0"/>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6050" y="1519238"/>
            <a:ext cx="2750046" cy="2784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204</a:t>
            </a:fld>
            <a:endParaRPr lang="cs-CZ"/>
          </a:p>
        </p:txBody>
      </p:sp>
    </p:spTree>
    <p:extLst>
      <p:ext uri="{BB962C8B-B14F-4D97-AF65-F5344CB8AC3E}">
        <p14:creationId xmlns:p14="http://schemas.microsoft.com/office/powerpoint/2010/main" val="2347020084"/>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a:t>Kusovník jízdního kola</a:t>
            </a:r>
          </a:p>
        </p:txBody>
      </p:sp>
      <p:pic>
        <p:nvPicPr>
          <p:cNvPr id="2150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22870" y="1986195"/>
            <a:ext cx="5723810" cy="3723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Zástupný symbol pro číslo snímku 1"/>
          <p:cNvSpPr>
            <a:spLocks noGrp="1"/>
          </p:cNvSpPr>
          <p:nvPr>
            <p:ph type="sldNum" sz="quarter" idx="12"/>
          </p:nvPr>
        </p:nvSpPr>
        <p:spPr/>
        <p:txBody>
          <a:bodyPr/>
          <a:lstStyle/>
          <a:p>
            <a:fld id="{5D2C69E2-DDA1-4A0F-86F5-6A3E7566DBF6}" type="slidenum">
              <a:rPr lang="cs-CZ" smtClean="0"/>
              <a:pPr/>
              <a:t>205</a:t>
            </a:fld>
            <a:endParaRPr lang="cs-CZ"/>
          </a:p>
        </p:txBody>
      </p:sp>
    </p:spTree>
    <p:extLst>
      <p:ext uri="{BB962C8B-B14F-4D97-AF65-F5344CB8AC3E}">
        <p14:creationId xmlns:p14="http://schemas.microsoft.com/office/powerpoint/2010/main" val="2205326900"/>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dirty="0"/>
              <a:t>Pro definici technologického postupu je třeba definovat </a:t>
            </a:r>
            <a:r>
              <a:rPr lang="cs-CZ" b="1" dirty="0"/>
              <a:t>pracoviště</a:t>
            </a:r>
            <a:r>
              <a:rPr lang="cs-CZ" dirty="0"/>
              <a:t>, kde probíhají vlastní </a:t>
            </a:r>
            <a:r>
              <a:rPr lang="cs-CZ" b="1" dirty="0"/>
              <a:t>operace technologického postupu</a:t>
            </a:r>
            <a:r>
              <a:rPr lang="cs-CZ" dirty="0"/>
              <a:t>. </a:t>
            </a:r>
          </a:p>
          <a:p>
            <a:r>
              <a:rPr lang="cs-CZ" b="1" dirty="0"/>
              <a:t>Pracoviště </a:t>
            </a:r>
            <a:r>
              <a:rPr lang="cs-CZ" dirty="0"/>
              <a:t>je technologicky a kapacitně určený, prostorově ohraničený a relativně samostatný soubor pracovních prostředků, který tvoří z hlediska řízení výrobního procesu dále již nedělitelný prvek výrobního systému.</a:t>
            </a:r>
          </a:p>
          <a:p>
            <a:r>
              <a:rPr lang="cs-CZ" dirty="0"/>
              <a:t>Z hlediska modelu základních dat jsou potřebná tato datová pole:</a:t>
            </a:r>
          </a:p>
          <a:p>
            <a:pPr lvl="1"/>
            <a:r>
              <a:rPr lang="cs-CZ" b="1" dirty="0"/>
              <a:t>číslo pracoviště</a:t>
            </a:r>
            <a:r>
              <a:rPr lang="cs-CZ" dirty="0"/>
              <a:t> (zadávané)</a:t>
            </a:r>
          </a:p>
          <a:p>
            <a:pPr lvl="1"/>
            <a:r>
              <a:rPr lang="cs-CZ" b="1" dirty="0"/>
              <a:t>sazba</a:t>
            </a:r>
            <a:r>
              <a:rPr lang="cs-CZ" dirty="0"/>
              <a:t> - Kč/hod (zadávaná)</a:t>
            </a:r>
          </a:p>
          <a:p>
            <a:pPr lvl="1"/>
            <a:r>
              <a:rPr lang="cs-CZ" b="1" dirty="0"/>
              <a:t>přechodový čas</a:t>
            </a:r>
            <a:r>
              <a:rPr lang="cs-CZ" dirty="0"/>
              <a:t> (zadávaný) </a:t>
            </a:r>
          </a:p>
          <a:p>
            <a:r>
              <a:rPr lang="cs-CZ" b="1" dirty="0"/>
              <a:t>Číslo pracoviště</a:t>
            </a:r>
            <a:r>
              <a:rPr lang="cs-CZ" dirty="0"/>
              <a:t> může vyjadřovat konkrétní stroj, podskupinu nebo skupinu strojů, kterou je třeba rozlišovat za účelem rozvrhování a řízení výroby.</a:t>
            </a:r>
          </a:p>
          <a:p>
            <a:r>
              <a:rPr lang="cs-CZ" b="1" dirty="0"/>
              <a:t>Sazba pracoviště </a:t>
            </a:r>
            <a:r>
              <a:rPr lang="cs-CZ" dirty="0"/>
              <a:t>je údaj, kolik stojí hodina práce (mzda + režie)</a:t>
            </a:r>
          </a:p>
          <a:p>
            <a:r>
              <a:rPr lang="cs-CZ" b="1" dirty="0"/>
              <a:t>Přechodový čas</a:t>
            </a:r>
            <a:r>
              <a:rPr lang="cs-CZ" dirty="0"/>
              <a:t> je doba, kterou je třeba připočítat k technologické délce operace pro účely termínování, jedná se o součet transportního času a plánované časové rezervy (rozpracovanosti). Obecně lze uvažovat dvourozměrný model přechodových časů mezi každými dvěma možnými kombinacemi pracovišť, které po sobě následují v postupu. Ve zjednodušení lze přiřadit přechodový čas jen jednomu pracovišti, přičemž se předpokládá, že část tohoto času bude využita před zahájením operace a část po jejím ukončení. Konkrétní rozdělení je provedeno na úrovni dílenského řízení.</a:t>
            </a:r>
          </a:p>
        </p:txBody>
      </p:sp>
      <p:sp>
        <p:nvSpPr>
          <p:cNvPr id="3" name="Nadpis 2"/>
          <p:cNvSpPr>
            <a:spLocks noGrp="1"/>
          </p:cNvSpPr>
          <p:nvPr>
            <p:ph type="title"/>
          </p:nvPr>
        </p:nvSpPr>
        <p:spPr/>
        <p:txBody>
          <a:bodyPr/>
          <a:lstStyle/>
          <a:p>
            <a:r>
              <a:rPr lang="cs-CZ" dirty="0">
                <a:effectLst/>
              </a:rPr>
              <a:t>Pracoviště</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206</a:t>
            </a:fld>
            <a:endParaRPr lang="cs-CZ"/>
          </a:p>
        </p:txBody>
      </p:sp>
    </p:spTree>
    <p:extLst>
      <p:ext uri="{BB962C8B-B14F-4D97-AF65-F5344CB8AC3E}">
        <p14:creationId xmlns:p14="http://schemas.microsoft.com/office/powerpoint/2010/main" val="2833447622"/>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r>
              <a:rPr lang="cs-CZ" b="1" dirty="0"/>
              <a:t>Technologický postup</a:t>
            </a:r>
            <a:r>
              <a:rPr lang="cs-CZ" dirty="0"/>
              <a:t> je posloupnost </a:t>
            </a:r>
            <a:r>
              <a:rPr lang="cs-CZ" b="1" dirty="0"/>
              <a:t>operací</a:t>
            </a:r>
            <a:r>
              <a:rPr lang="cs-CZ" dirty="0"/>
              <a:t>, které jsou nutné ke zhotovení součásti. Pro každou vyráběnou součást lze uvažovat více výrobních postupů, které se liší např. minimálním a maximálním ekonomicky vyráběným množstvím (univerzálním, kusovým, sériovým). Každý postup potom obsahuje tato datová pole:</a:t>
            </a:r>
          </a:p>
          <a:p>
            <a:pPr lvl="1"/>
            <a:r>
              <a:rPr lang="cs-CZ" b="1" dirty="0"/>
              <a:t>číslo vyráběné položky</a:t>
            </a:r>
            <a:r>
              <a:rPr lang="cs-CZ" dirty="0"/>
              <a:t> (zadávané)</a:t>
            </a:r>
          </a:p>
          <a:p>
            <a:pPr lvl="1"/>
            <a:r>
              <a:rPr lang="cs-CZ" b="1" dirty="0"/>
              <a:t>index postupu</a:t>
            </a:r>
            <a:r>
              <a:rPr lang="cs-CZ" dirty="0"/>
              <a:t> (zadávaný)</a:t>
            </a:r>
          </a:p>
          <a:p>
            <a:pPr lvl="1"/>
            <a:r>
              <a:rPr lang="cs-CZ" b="1" dirty="0"/>
              <a:t>minimální ekonomické množství</a:t>
            </a:r>
            <a:r>
              <a:rPr lang="cs-CZ" dirty="0"/>
              <a:t> (zadávané)</a:t>
            </a:r>
          </a:p>
          <a:p>
            <a:pPr lvl="1"/>
            <a:r>
              <a:rPr lang="cs-CZ" b="1" dirty="0"/>
              <a:t>maximální ekonomické množství</a:t>
            </a:r>
            <a:r>
              <a:rPr lang="cs-CZ" dirty="0"/>
              <a:t> (zadávané) </a:t>
            </a:r>
          </a:p>
          <a:p>
            <a:r>
              <a:rPr lang="cs-CZ" dirty="0"/>
              <a:t>Číslo položky a index postupu jednoznačně identifikují každý postup.</a:t>
            </a:r>
          </a:p>
        </p:txBody>
      </p:sp>
      <p:sp>
        <p:nvSpPr>
          <p:cNvPr id="3" name="Nadpis 2"/>
          <p:cNvSpPr>
            <a:spLocks noGrp="1"/>
          </p:cNvSpPr>
          <p:nvPr>
            <p:ph type="title"/>
          </p:nvPr>
        </p:nvSpPr>
        <p:spPr/>
        <p:txBody>
          <a:bodyPr/>
          <a:lstStyle/>
          <a:p>
            <a:r>
              <a:rPr lang="cs-CZ" dirty="0">
                <a:effectLst/>
              </a:rPr>
              <a:t>Technologický postup</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207</a:t>
            </a:fld>
            <a:endParaRPr lang="cs-CZ"/>
          </a:p>
        </p:txBody>
      </p:sp>
    </p:spTree>
    <p:extLst>
      <p:ext uri="{BB962C8B-B14F-4D97-AF65-F5344CB8AC3E}">
        <p14:creationId xmlns:p14="http://schemas.microsoft.com/office/powerpoint/2010/main" val="1277132038"/>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10000"/>
          </a:bodyPr>
          <a:lstStyle/>
          <a:p>
            <a:r>
              <a:rPr lang="cs-CZ" dirty="0"/>
              <a:t>Operace jsou číslované (tzv. pozice postupu), pořadí je pro výrobu závazné. Jedno pracoviště se může v postupu vyskytnout vícekrát, pro identifikaci operace jsou podstatné číslo položky, index postupu a číslo operace. Každá operace má přiřazena tato datová pole:</a:t>
            </a:r>
          </a:p>
          <a:p>
            <a:pPr lvl="1"/>
            <a:r>
              <a:rPr lang="cs-CZ" b="1" dirty="0"/>
              <a:t>jméno</a:t>
            </a:r>
            <a:r>
              <a:rPr lang="cs-CZ" dirty="0"/>
              <a:t> </a:t>
            </a:r>
            <a:r>
              <a:rPr lang="cs-CZ" b="1" dirty="0"/>
              <a:t>položky</a:t>
            </a:r>
            <a:r>
              <a:rPr lang="cs-CZ" dirty="0"/>
              <a:t> (zadávané)</a:t>
            </a:r>
          </a:p>
          <a:p>
            <a:pPr lvl="1"/>
            <a:r>
              <a:rPr lang="cs-CZ" b="1" dirty="0"/>
              <a:t>index</a:t>
            </a:r>
            <a:r>
              <a:rPr lang="cs-CZ" dirty="0"/>
              <a:t> </a:t>
            </a:r>
            <a:r>
              <a:rPr lang="cs-CZ" b="1" dirty="0"/>
              <a:t>postupu</a:t>
            </a:r>
            <a:r>
              <a:rPr lang="cs-CZ" dirty="0"/>
              <a:t> (zadávaný)</a:t>
            </a:r>
          </a:p>
          <a:p>
            <a:pPr lvl="1"/>
            <a:r>
              <a:rPr lang="cs-CZ" b="1" dirty="0"/>
              <a:t>pozice</a:t>
            </a:r>
            <a:r>
              <a:rPr lang="cs-CZ" dirty="0"/>
              <a:t> </a:t>
            </a:r>
            <a:r>
              <a:rPr lang="cs-CZ" b="1" dirty="0"/>
              <a:t>operace</a:t>
            </a:r>
            <a:r>
              <a:rPr lang="cs-CZ" dirty="0"/>
              <a:t> (zadávaná)</a:t>
            </a:r>
          </a:p>
          <a:p>
            <a:pPr lvl="1"/>
            <a:r>
              <a:rPr lang="cs-CZ" b="1" dirty="0"/>
              <a:t>číslo</a:t>
            </a:r>
            <a:r>
              <a:rPr lang="cs-CZ" dirty="0"/>
              <a:t> </a:t>
            </a:r>
            <a:r>
              <a:rPr lang="cs-CZ" b="1" dirty="0"/>
              <a:t>pracoviště</a:t>
            </a:r>
            <a:r>
              <a:rPr lang="cs-CZ" dirty="0"/>
              <a:t> (zadávané)</a:t>
            </a:r>
          </a:p>
          <a:p>
            <a:pPr lvl="1"/>
            <a:r>
              <a:rPr lang="cs-CZ" b="1" dirty="0"/>
              <a:t>přípravný</a:t>
            </a:r>
            <a:r>
              <a:rPr lang="cs-CZ" dirty="0"/>
              <a:t> </a:t>
            </a:r>
            <a:r>
              <a:rPr lang="cs-CZ" b="1" dirty="0"/>
              <a:t>čas</a:t>
            </a:r>
            <a:r>
              <a:rPr lang="cs-CZ" dirty="0"/>
              <a:t> (zadávaný)</a:t>
            </a:r>
          </a:p>
          <a:p>
            <a:pPr lvl="1"/>
            <a:r>
              <a:rPr lang="cs-CZ" b="1" dirty="0"/>
              <a:t>kusový</a:t>
            </a:r>
            <a:r>
              <a:rPr lang="cs-CZ" dirty="0"/>
              <a:t> </a:t>
            </a:r>
            <a:r>
              <a:rPr lang="cs-CZ" b="1" dirty="0"/>
              <a:t>čas</a:t>
            </a:r>
            <a:r>
              <a:rPr lang="cs-CZ" dirty="0"/>
              <a:t> (zadávaný)</a:t>
            </a:r>
          </a:p>
          <a:p>
            <a:endParaRPr lang="cs-CZ" dirty="0"/>
          </a:p>
        </p:txBody>
      </p:sp>
      <p:sp>
        <p:nvSpPr>
          <p:cNvPr id="3" name="Nadpis 2"/>
          <p:cNvSpPr>
            <a:spLocks noGrp="1"/>
          </p:cNvSpPr>
          <p:nvPr>
            <p:ph type="title"/>
          </p:nvPr>
        </p:nvSpPr>
        <p:spPr/>
        <p:txBody>
          <a:bodyPr/>
          <a:lstStyle/>
          <a:p>
            <a:r>
              <a:rPr lang="cs-CZ" dirty="0"/>
              <a:t>Technologická operace</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208</a:t>
            </a:fld>
            <a:endParaRPr lang="cs-CZ"/>
          </a:p>
        </p:txBody>
      </p:sp>
    </p:spTree>
    <p:extLst>
      <p:ext uri="{BB962C8B-B14F-4D97-AF65-F5344CB8AC3E}">
        <p14:creationId xmlns:p14="http://schemas.microsoft.com/office/powerpoint/2010/main" val="2155843512"/>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normAutofit fontScale="90000"/>
          </a:bodyPr>
          <a:lstStyle/>
          <a:p>
            <a:r>
              <a:rPr lang="cs-CZ" dirty="0"/>
              <a:t>Příklad technologického postupu</a:t>
            </a:r>
          </a:p>
        </p:txBody>
      </p:sp>
      <p:sp>
        <p:nvSpPr>
          <p:cNvPr id="4" name="Zástupný symbol pro obsah 3"/>
          <p:cNvSpPr>
            <a:spLocks noGrp="1"/>
          </p:cNvSpPr>
          <p:nvPr>
            <p:ph idx="1"/>
          </p:nvPr>
        </p:nvSpPr>
        <p:spPr/>
        <p:txBody>
          <a:bodyPr/>
          <a:lstStyle/>
          <a:p>
            <a:pPr marL="82296" indent="0">
              <a:buNone/>
            </a:pPr>
            <a:r>
              <a:rPr lang="cs-CZ" dirty="0"/>
              <a:t> </a:t>
            </a:r>
          </a:p>
        </p:txBody>
      </p:sp>
      <p:pic>
        <p:nvPicPr>
          <p:cNvPr id="2253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213" y="1268760"/>
            <a:ext cx="4177059" cy="5328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Zástupný symbol pro číslo snímku 1"/>
          <p:cNvSpPr>
            <a:spLocks noGrp="1"/>
          </p:cNvSpPr>
          <p:nvPr>
            <p:ph type="sldNum" sz="quarter" idx="12"/>
          </p:nvPr>
        </p:nvSpPr>
        <p:spPr/>
        <p:txBody>
          <a:bodyPr/>
          <a:lstStyle/>
          <a:p>
            <a:fld id="{5D2C69E2-DDA1-4A0F-86F5-6A3E7566DBF6}" type="slidenum">
              <a:rPr lang="cs-CZ" smtClean="0"/>
              <a:pPr/>
              <a:t>209</a:t>
            </a:fld>
            <a:endParaRPr lang="cs-CZ"/>
          </a:p>
        </p:txBody>
      </p:sp>
    </p:spTree>
    <p:extLst>
      <p:ext uri="{BB962C8B-B14F-4D97-AF65-F5344CB8AC3E}">
        <p14:creationId xmlns:p14="http://schemas.microsoft.com/office/powerpoint/2010/main" val="9043400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lvl="1"/>
            <a:r>
              <a:rPr lang="cs-CZ" b="1" dirty="0"/>
              <a:t>Manažéři vyšších a taktických úrovní řízení</a:t>
            </a:r>
          </a:p>
          <a:p>
            <a:pPr lvl="2"/>
            <a:r>
              <a:rPr lang="cs-CZ" dirty="0"/>
              <a:t>Tato poměrně úzká ale velice důležitá skupina pracovníků se zajímá většinou jen o strategické a taktické informace, které ji mohou poskytnout různé typy MIS (manažerský informační systém). Různé typy funkcí OLAP, které využívají technologie </a:t>
            </a:r>
            <a:r>
              <a:rPr lang="cs-CZ" dirty="0" err="1"/>
              <a:t>datawarehouse</a:t>
            </a:r>
            <a:r>
              <a:rPr lang="cs-CZ" dirty="0"/>
              <a:t> a </a:t>
            </a:r>
            <a:r>
              <a:rPr lang="cs-CZ" dirty="0" err="1"/>
              <a:t>datamining</a:t>
            </a:r>
            <a:r>
              <a:rPr lang="cs-CZ" dirty="0"/>
              <a:t> pro ně parametrizují specializovaní pracovníci. Ideální technikou pro tuto úroveň bude přímá hlasová komunikace s počítačem, která je zatím ve stádiu vývoje</a:t>
            </a:r>
            <a:r>
              <a:rPr lang="cs-CZ" b="1" dirty="0"/>
              <a:t>.</a:t>
            </a:r>
          </a:p>
        </p:txBody>
      </p:sp>
      <p:sp>
        <p:nvSpPr>
          <p:cNvPr id="3" name="Nadpis 2"/>
          <p:cNvSpPr>
            <a:spLocks noGrp="1"/>
          </p:cNvSpPr>
          <p:nvPr>
            <p:ph type="title"/>
          </p:nvPr>
        </p:nvSpPr>
        <p:spPr/>
        <p:txBody>
          <a:bodyPr>
            <a:normAutofit fontScale="90000"/>
          </a:bodyPr>
          <a:lstStyle/>
          <a:p>
            <a:r>
              <a:rPr lang="cs-CZ" dirty="0">
                <a:effectLst/>
              </a:rPr>
              <a:t>Uživatelé databázových systémů</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21</a:t>
            </a:fld>
            <a:endParaRPr lang="cs-CZ"/>
          </a:p>
        </p:txBody>
      </p:sp>
    </p:spTree>
    <p:extLst>
      <p:ext uri="{BB962C8B-B14F-4D97-AF65-F5344CB8AC3E}">
        <p14:creationId xmlns:p14="http://schemas.microsoft.com/office/powerpoint/2010/main" val="2818004983"/>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endParaRPr lang="cs-CZ" dirty="0"/>
          </a:p>
          <a:p>
            <a:endParaRPr lang="cs-CZ" dirty="0"/>
          </a:p>
          <a:p>
            <a:endParaRPr lang="cs-CZ" dirty="0"/>
          </a:p>
          <a:p>
            <a:endParaRPr lang="cs-CZ" dirty="0"/>
          </a:p>
          <a:p>
            <a:endParaRPr lang="cs-CZ" dirty="0"/>
          </a:p>
          <a:p>
            <a:endParaRPr lang="cs-CZ" dirty="0"/>
          </a:p>
          <a:p>
            <a:endParaRPr lang="cs-CZ" dirty="0"/>
          </a:p>
          <a:p>
            <a:endParaRPr lang="cs-CZ" dirty="0"/>
          </a:p>
        </p:txBody>
      </p:sp>
      <p:sp>
        <p:nvSpPr>
          <p:cNvPr id="3" name="Nadpis 2"/>
          <p:cNvSpPr>
            <a:spLocks noGrp="1"/>
          </p:cNvSpPr>
          <p:nvPr>
            <p:ph type="title"/>
          </p:nvPr>
        </p:nvSpPr>
        <p:spPr/>
        <p:txBody>
          <a:bodyPr>
            <a:normAutofit fontScale="90000"/>
          </a:bodyPr>
          <a:lstStyle/>
          <a:p>
            <a:r>
              <a:rPr lang="cs-CZ" dirty="0"/>
              <a:t>Datový model výrobních dat</a:t>
            </a:r>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1178" y="1484785"/>
            <a:ext cx="4216674"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9763" y="1438275"/>
            <a:ext cx="3514725" cy="3981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210</a:t>
            </a:fld>
            <a:endParaRPr lang="cs-CZ"/>
          </a:p>
        </p:txBody>
      </p:sp>
    </p:spTree>
    <p:extLst>
      <p:ext uri="{BB962C8B-B14F-4D97-AF65-F5344CB8AC3E}">
        <p14:creationId xmlns:p14="http://schemas.microsoft.com/office/powerpoint/2010/main" val="2766549024"/>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7500" lnSpcReduction="20000"/>
          </a:bodyPr>
          <a:lstStyle/>
          <a:p>
            <a:r>
              <a:rPr lang="cs-CZ" dirty="0"/>
              <a:t>Platí tato integritní omezení:</a:t>
            </a:r>
          </a:p>
          <a:p>
            <a:pPr lvl="1"/>
            <a:r>
              <a:rPr lang="cs-CZ" b="1" dirty="0"/>
              <a:t>vyšší </a:t>
            </a:r>
            <a:r>
              <a:rPr lang="cs-CZ" dirty="0"/>
              <a:t>položka se může skládat z různých </a:t>
            </a:r>
            <a:r>
              <a:rPr lang="cs-CZ" b="1" dirty="0"/>
              <a:t>nižších </a:t>
            </a:r>
            <a:r>
              <a:rPr lang="cs-CZ" dirty="0"/>
              <a:t>položek.</a:t>
            </a:r>
          </a:p>
          <a:p>
            <a:pPr lvl="1"/>
            <a:r>
              <a:rPr lang="cs-CZ" b="1" dirty="0"/>
              <a:t>nižší </a:t>
            </a:r>
            <a:r>
              <a:rPr lang="cs-CZ" dirty="0"/>
              <a:t>položka může vstupovat do různých </a:t>
            </a:r>
            <a:r>
              <a:rPr lang="cs-CZ" b="1" dirty="0"/>
              <a:t>vyšších </a:t>
            </a:r>
            <a:r>
              <a:rPr lang="cs-CZ" dirty="0"/>
              <a:t>položek</a:t>
            </a:r>
          </a:p>
          <a:p>
            <a:pPr lvl="1"/>
            <a:r>
              <a:rPr lang="cs-CZ" dirty="0"/>
              <a:t>technologický </a:t>
            </a:r>
            <a:r>
              <a:rPr lang="cs-CZ" b="1" dirty="0"/>
              <a:t>postup </a:t>
            </a:r>
            <a:r>
              <a:rPr lang="cs-CZ" dirty="0"/>
              <a:t>se skládá z řady </a:t>
            </a:r>
            <a:r>
              <a:rPr lang="cs-CZ" b="1" dirty="0"/>
              <a:t>operací</a:t>
            </a:r>
            <a:endParaRPr lang="cs-CZ" dirty="0"/>
          </a:p>
          <a:p>
            <a:pPr lvl="1"/>
            <a:r>
              <a:rPr lang="cs-CZ" dirty="0"/>
              <a:t>každé </a:t>
            </a:r>
            <a:r>
              <a:rPr lang="cs-CZ" b="1" dirty="0"/>
              <a:t>operaci </a:t>
            </a:r>
            <a:r>
              <a:rPr lang="cs-CZ" dirty="0"/>
              <a:t>je přiřazeno jedno </a:t>
            </a:r>
            <a:r>
              <a:rPr lang="cs-CZ" b="1" dirty="0"/>
              <a:t>pracoviště</a:t>
            </a:r>
            <a:endParaRPr lang="cs-CZ" dirty="0"/>
          </a:p>
          <a:p>
            <a:pPr lvl="1"/>
            <a:r>
              <a:rPr lang="cs-CZ" dirty="0"/>
              <a:t>na jednom </a:t>
            </a:r>
            <a:r>
              <a:rPr lang="cs-CZ" b="1" dirty="0"/>
              <a:t>pracovišti </a:t>
            </a:r>
            <a:r>
              <a:rPr lang="cs-CZ" dirty="0"/>
              <a:t>může být zpracována řada </a:t>
            </a:r>
            <a:r>
              <a:rPr lang="cs-CZ" b="1" dirty="0"/>
              <a:t>operací</a:t>
            </a:r>
            <a:endParaRPr lang="cs-CZ" dirty="0"/>
          </a:p>
          <a:p>
            <a:pPr lvl="1"/>
            <a:r>
              <a:rPr lang="cs-CZ" dirty="0"/>
              <a:t>v </a:t>
            </a:r>
            <a:r>
              <a:rPr lang="cs-CZ" b="1" dirty="0"/>
              <a:t>postupu </a:t>
            </a:r>
            <a:r>
              <a:rPr lang="cs-CZ" dirty="0"/>
              <a:t>se totéž </a:t>
            </a:r>
            <a:r>
              <a:rPr lang="cs-CZ" b="1" dirty="0"/>
              <a:t>pracoviště </a:t>
            </a:r>
            <a:r>
              <a:rPr lang="cs-CZ" dirty="0"/>
              <a:t>může opakovat </a:t>
            </a:r>
            <a:r>
              <a:rPr lang="cs-CZ" b="1" dirty="0"/>
              <a:t>vícekrát</a:t>
            </a:r>
            <a:endParaRPr lang="cs-CZ" dirty="0"/>
          </a:p>
          <a:p>
            <a:pPr lvl="1"/>
            <a:r>
              <a:rPr lang="cs-CZ" dirty="0"/>
              <a:t>v postupu záleží na </a:t>
            </a:r>
            <a:r>
              <a:rPr lang="cs-CZ" b="1" dirty="0"/>
              <a:t>pořadí </a:t>
            </a:r>
            <a:r>
              <a:rPr lang="cs-CZ" dirty="0"/>
              <a:t>operací</a:t>
            </a:r>
          </a:p>
          <a:p>
            <a:r>
              <a:rPr lang="cs-CZ" dirty="0"/>
              <a:t>Položka a operace může mít přiřazen text proměnné délky, řeší se např. proměnným počtem řádek pevné délky.</a:t>
            </a:r>
          </a:p>
        </p:txBody>
      </p:sp>
      <p:sp>
        <p:nvSpPr>
          <p:cNvPr id="3" name="Nadpis 2"/>
          <p:cNvSpPr>
            <a:spLocks noGrp="1"/>
          </p:cNvSpPr>
          <p:nvPr>
            <p:ph type="title"/>
          </p:nvPr>
        </p:nvSpPr>
        <p:spPr/>
        <p:txBody>
          <a:bodyPr>
            <a:normAutofit fontScale="90000"/>
          </a:bodyPr>
          <a:lstStyle/>
          <a:p>
            <a:r>
              <a:rPr lang="cs-CZ" dirty="0"/>
              <a:t>Integritní omezení výrobních dat</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211</a:t>
            </a:fld>
            <a:endParaRPr lang="cs-CZ"/>
          </a:p>
        </p:txBody>
      </p:sp>
    </p:spTree>
    <p:extLst>
      <p:ext uri="{BB962C8B-B14F-4D97-AF65-F5344CB8AC3E}">
        <p14:creationId xmlns:p14="http://schemas.microsoft.com/office/powerpoint/2010/main" val="581762690"/>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dirty="0"/>
              <a:t>Kusovník je definován jako </a:t>
            </a:r>
            <a:r>
              <a:rPr lang="cs-CZ" b="1" dirty="0"/>
              <a:t>acyklická síťová struktura</a:t>
            </a:r>
            <a:r>
              <a:rPr lang="cs-CZ" dirty="0"/>
              <a:t>. Nelze připustit, aby nadřazená položka byla přímým nebo nepřímým následníkem své přímé nebo nepřímé podřazené položky. Jako příklad takového zacyklení lze uvést, že do správné kusovníkové struktury lokomotivy by bylo omylem zadáno, že celá lokomotiva je další částí podvozku.</a:t>
            </a:r>
          </a:p>
          <a:p>
            <a:r>
              <a:rPr lang="cs-CZ" dirty="0"/>
              <a:t>V reálných systémech řízení výroby je třeba zajistit:</a:t>
            </a:r>
          </a:p>
          <a:p>
            <a:pPr lvl="1"/>
            <a:r>
              <a:rPr lang="cs-CZ" dirty="0"/>
              <a:t>aby k zacyklení nemohlo dojít</a:t>
            </a:r>
          </a:p>
          <a:p>
            <a:pPr lvl="1"/>
            <a:r>
              <a:rPr lang="cs-CZ" dirty="0"/>
              <a:t>v případě, že k němu např. poruchou dat nebo chybou nějaké části programu došlo, aby nedošlo k nekonečnému cyklu nebo nekonečné rekursi při zpracování, což může být velmi obtížný problém s velkou odpovědností programátorů.</a:t>
            </a:r>
          </a:p>
          <a:p>
            <a:r>
              <a:rPr lang="cs-CZ" i="1" dirty="0"/>
              <a:t>Algoritmus:</a:t>
            </a:r>
            <a:endParaRPr lang="cs-CZ" dirty="0"/>
          </a:p>
          <a:p>
            <a:pPr marL="596646" lvl="0" indent="-514350">
              <a:buFont typeface="+mj-lt"/>
              <a:buAutoNum type="arabicPeriod"/>
            </a:pPr>
            <a:r>
              <a:rPr lang="cs-CZ" dirty="0"/>
              <a:t>Předpokládá se, že se kusovník může postupně vytvářet a upravovat zadáváním dalších vazeb.</a:t>
            </a:r>
          </a:p>
          <a:p>
            <a:pPr marL="596646" lvl="0" indent="-514350">
              <a:buFont typeface="+mj-lt"/>
              <a:buAutoNum type="arabicPeriod"/>
            </a:pPr>
            <a:r>
              <a:rPr lang="cs-CZ" dirty="0"/>
              <a:t>Prázdný kusovník (bez jakékoliv vazby) není zacyklen.</a:t>
            </a:r>
          </a:p>
          <a:p>
            <a:pPr marL="596646" lvl="0" indent="-514350">
              <a:buFont typeface="+mj-lt"/>
              <a:buAutoNum type="arabicPeriod"/>
            </a:pPr>
            <a:r>
              <a:rPr lang="cs-CZ" dirty="0"/>
              <a:t>Před každým vložením nové vazby je třeba prohledat pro vkládanou podřazenou položku v jejím úplném kusovníkovém rozpadu, zda se tam nevyskytuje vkládaná nadřazená položka.</a:t>
            </a:r>
          </a:p>
          <a:p>
            <a:pPr marL="596646" lvl="0" indent="-514350">
              <a:buFont typeface="+mj-lt"/>
              <a:buAutoNum type="arabicPeriod"/>
            </a:pPr>
            <a:r>
              <a:rPr lang="cs-CZ" dirty="0"/>
              <a:t>Dále je před každým vložením nové vazby třeba prohledat pro vkládanou nadřazenou položku v jejím úplném inversním kusovníkovém rozpadu, zda se tam nevyskytuje vkládaná podřazená položka.</a:t>
            </a:r>
          </a:p>
          <a:p>
            <a:pPr marL="596646" lvl="0" indent="-514350">
              <a:buFont typeface="+mj-lt"/>
              <a:buAutoNum type="arabicPeriod"/>
            </a:pPr>
            <a:r>
              <a:rPr lang="cs-CZ" dirty="0"/>
              <a:t>Body 3 a 4 se řeší rekursí nebo vhodným převodem rekurse na cyklus.</a:t>
            </a:r>
          </a:p>
        </p:txBody>
      </p:sp>
      <p:sp>
        <p:nvSpPr>
          <p:cNvPr id="3" name="Nadpis 2"/>
          <p:cNvSpPr>
            <a:spLocks noGrp="1"/>
          </p:cNvSpPr>
          <p:nvPr>
            <p:ph type="title"/>
          </p:nvPr>
        </p:nvSpPr>
        <p:spPr/>
        <p:txBody>
          <a:bodyPr>
            <a:normAutofit fontScale="90000"/>
          </a:bodyPr>
          <a:lstStyle/>
          <a:p>
            <a:r>
              <a:rPr lang="cs-CZ" dirty="0"/>
              <a:t>Práce s kusovníkem – kontrola zacyklení</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212</a:t>
            </a:fld>
            <a:endParaRPr lang="cs-CZ"/>
          </a:p>
        </p:txBody>
      </p:sp>
    </p:spTree>
    <p:extLst>
      <p:ext uri="{BB962C8B-B14F-4D97-AF65-F5344CB8AC3E}">
        <p14:creationId xmlns:p14="http://schemas.microsoft.com/office/powerpoint/2010/main" val="278441759"/>
      </p:ext>
    </p:extLst>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r>
              <a:rPr lang="cs-CZ" dirty="0"/>
              <a:t>Tisk rozpadu kusovníku, resp. inversního rozpadu je typická rekurzivní úloha.</a:t>
            </a:r>
          </a:p>
          <a:p>
            <a:pPr marL="82296" indent="0">
              <a:buNone/>
            </a:pPr>
            <a:endParaRPr lang="cs-CZ" dirty="0"/>
          </a:p>
          <a:p>
            <a:r>
              <a:rPr lang="cs-CZ" i="1" dirty="0"/>
              <a:t>Algoritmus:</a:t>
            </a:r>
            <a:endParaRPr lang="cs-CZ" dirty="0"/>
          </a:p>
          <a:p>
            <a:pPr marL="596646" lvl="0" indent="-514350">
              <a:buFont typeface="+mj-lt"/>
              <a:buAutoNum type="arabicPeriod"/>
            </a:pPr>
            <a:r>
              <a:rPr lang="cs-CZ" dirty="0"/>
              <a:t>Pro zadaný uzel (např. vrcholovou položku) se provede volání tisku kusovníku s parametrem celkového množství = 1.</a:t>
            </a:r>
          </a:p>
          <a:p>
            <a:pPr marL="596646" lvl="0" indent="-514350">
              <a:buFont typeface="+mj-lt"/>
              <a:buAutoNum type="arabicPeriod"/>
            </a:pPr>
            <a:r>
              <a:rPr lang="cs-CZ" dirty="0"/>
              <a:t>V rámci tisku jedné úrovně se vypíší postupně jednotlivé položky nižší úrovně včetně množství nižší položky vstupující do vyšší položky a celkového množství na provedení jakožto součinu množství nižší položky vstupující do vyšší položky a parametru volání tisku kusovníku.</a:t>
            </a:r>
          </a:p>
          <a:p>
            <a:pPr marL="596646" lvl="0" indent="-514350">
              <a:buFont typeface="+mj-lt"/>
              <a:buAutoNum type="arabicPeriod"/>
            </a:pPr>
            <a:r>
              <a:rPr lang="cs-CZ" dirty="0"/>
              <a:t>Po tisku každé vazby se volá rekurzivně úloha tisku, tentokrát je výchozím uzlem nižší položka a zadaným množstvím množství na provedení příslušné nižší položky.</a:t>
            </a:r>
          </a:p>
          <a:p>
            <a:pPr marL="596646" lvl="0" indent="-514350">
              <a:buFont typeface="+mj-lt"/>
              <a:buAutoNum type="arabicPeriod"/>
            </a:pPr>
            <a:r>
              <a:rPr lang="cs-CZ" dirty="0"/>
              <a:t>Rekurze končí, pokud již neexistují nižší položky.</a:t>
            </a:r>
          </a:p>
          <a:p>
            <a:pPr marL="596646" lvl="0" indent="-514350">
              <a:buFont typeface="+mj-lt"/>
              <a:buAutoNum type="arabicPeriod"/>
            </a:pPr>
            <a:r>
              <a:rPr lang="cs-CZ" dirty="0"/>
              <a:t>Při tisku se pro každou úroveň rekurse (rovnající se úrovni kusovníku, nikoliv kódu nízké úrovně) provede odsazení. Tím se vytiskne kusovník orientovaný zleva doprava.</a:t>
            </a:r>
          </a:p>
        </p:txBody>
      </p:sp>
      <p:sp>
        <p:nvSpPr>
          <p:cNvPr id="3" name="Nadpis 2"/>
          <p:cNvSpPr>
            <a:spLocks noGrp="1"/>
          </p:cNvSpPr>
          <p:nvPr>
            <p:ph type="title"/>
          </p:nvPr>
        </p:nvSpPr>
        <p:spPr/>
        <p:txBody>
          <a:bodyPr>
            <a:normAutofit fontScale="90000"/>
          </a:bodyPr>
          <a:lstStyle/>
          <a:p>
            <a:r>
              <a:rPr lang="cs-CZ" dirty="0"/>
              <a:t>Práce s kusovníkem –</a:t>
            </a:r>
            <a:br>
              <a:rPr lang="cs-CZ" dirty="0"/>
            </a:br>
            <a:r>
              <a:rPr lang="cs-CZ" dirty="0">
                <a:effectLst/>
              </a:rPr>
              <a:t>tisky rozpadu kusovníku</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213</a:t>
            </a:fld>
            <a:endParaRPr lang="cs-CZ"/>
          </a:p>
        </p:txBody>
      </p:sp>
    </p:spTree>
    <p:extLst>
      <p:ext uri="{BB962C8B-B14F-4D97-AF65-F5344CB8AC3E}">
        <p14:creationId xmlns:p14="http://schemas.microsoft.com/office/powerpoint/2010/main" val="815984687"/>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596646" lvl="0" indent="-514350">
              <a:buFont typeface="+mj-lt"/>
              <a:buAutoNum type="arabicPeriod"/>
            </a:pPr>
            <a:r>
              <a:rPr lang="cs-CZ" dirty="0"/>
              <a:t>nulování všech úrovní</a:t>
            </a:r>
          </a:p>
          <a:p>
            <a:pPr marL="596646" lvl="0" indent="-514350">
              <a:buFont typeface="+mj-lt"/>
              <a:buAutoNum type="arabicPeriod"/>
            </a:pPr>
            <a:r>
              <a:rPr lang="cs-CZ" dirty="0"/>
              <a:t>pro všechny položky, které nemají vyšší položku, ponechání úrovně 0</a:t>
            </a:r>
          </a:p>
          <a:p>
            <a:pPr marL="596646" lvl="0" indent="-514350">
              <a:buFont typeface="+mj-lt"/>
              <a:buAutoNum type="arabicPeriod"/>
            </a:pPr>
            <a:r>
              <a:rPr lang="cs-CZ" dirty="0"/>
              <a:t>pro nižší úroveň, nastavení úrovně na </a:t>
            </a:r>
            <a:r>
              <a:rPr lang="cs-CZ" dirty="0">
                <a:latin typeface="Algerian" panose="04020705040A02060702" pitchFamily="82" charset="0"/>
              </a:rPr>
              <a:t>1</a:t>
            </a:r>
          </a:p>
          <a:p>
            <a:pPr marL="596646" indent="-514350">
              <a:buFont typeface="+mj-lt"/>
              <a:buAutoNum type="arabicPeriod"/>
            </a:pPr>
            <a:r>
              <a:rPr lang="cs-CZ" dirty="0"/>
              <a:t>pro úroveň </a:t>
            </a:r>
            <a:r>
              <a:rPr lang="cs-CZ" dirty="0">
                <a:latin typeface="Algerian" panose="04020705040A02060702" pitchFamily="82" charset="0"/>
              </a:rPr>
              <a:t>1</a:t>
            </a:r>
            <a:r>
              <a:rPr lang="cs-CZ" dirty="0"/>
              <a:t> a další, nastavení všem rozpadlým položkám úroveň na maximum z již nastavené úrovně a běžné úrovně + </a:t>
            </a:r>
            <a:r>
              <a:rPr lang="cs-CZ" dirty="0">
                <a:latin typeface="Algerian" panose="04020705040A02060702" pitchFamily="82" charset="0"/>
              </a:rPr>
              <a:t>1</a:t>
            </a:r>
          </a:p>
          <a:p>
            <a:endParaRPr lang="cs-CZ" dirty="0"/>
          </a:p>
        </p:txBody>
      </p:sp>
      <p:sp>
        <p:nvSpPr>
          <p:cNvPr id="3" name="Nadpis 2"/>
          <p:cNvSpPr>
            <a:spLocks noGrp="1"/>
          </p:cNvSpPr>
          <p:nvPr>
            <p:ph type="title"/>
          </p:nvPr>
        </p:nvSpPr>
        <p:spPr/>
        <p:txBody>
          <a:bodyPr>
            <a:normAutofit fontScale="90000"/>
          </a:bodyPr>
          <a:lstStyle/>
          <a:p>
            <a:r>
              <a:rPr lang="cs-CZ" dirty="0"/>
              <a:t>Práce s kusovníkem – výpočet úrovně</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214</a:t>
            </a:fld>
            <a:endParaRPr lang="cs-CZ"/>
          </a:p>
        </p:txBody>
      </p:sp>
    </p:spTree>
    <p:extLst>
      <p:ext uri="{BB962C8B-B14F-4D97-AF65-F5344CB8AC3E}">
        <p14:creationId xmlns:p14="http://schemas.microsoft.com/office/powerpoint/2010/main" val="85879998"/>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endParaRPr lang="cs-CZ" dirty="0"/>
          </a:p>
          <a:p>
            <a:endParaRPr lang="cs-CZ" dirty="0"/>
          </a:p>
          <a:p>
            <a:endParaRPr lang="cs-CZ" dirty="0"/>
          </a:p>
          <a:p>
            <a:endParaRPr lang="cs-CZ" dirty="0"/>
          </a:p>
          <a:p>
            <a:endParaRPr lang="cs-CZ" dirty="0"/>
          </a:p>
          <a:p>
            <a:endParaRPr lang="cs-CZ" dirty="0"/>
          </a:p>
          <a:p>
            <a:endParaRPr lang="cs-CZ" dirty="0"/>
          </a:p>
          <a:p>
            <a:endParaRPr lang="cs-CZ" dirty="0"/>
          </a:p>
          <a:p>
            <a:pPr marL="82296" indent="0">
              <a:buNone/>
            </a:pPr>
            <a:endParaRPr lang="cs-CZ" dirty="0"/>
          </a:p>
          <a:p>
            <a:pPr marL="82296" indent="0">
              <a:buNone/>
            </a:pPr>
            <a:endParaRPr lang="cs-CZ" dirty="0"/>
          </a:p>
          <a:p>
            <a:pPr marL="82296" indent="0">
              <a:buNone/>
            </a:pPr>
            <a:endParaRPr lang="cs-CZ" dirty="0"/>
          </a:p>
          <a:p>
            <a:endParaRPr lang="cs-CZ" dirty="0"/>
          </a:p>
          <a:p>
            <a:pPr lvl="0"/>
            <a:r>
              <a:rPr lang="cs-CZ" dirty="0"/>
              <a:t>nastavení celkové průběžné doby na průběžnou dobu (dobu nákupu nebo dobu                z technologického postupu)</a:t>
            </a:r>
          </a:p>
          <a:p>
            <a:pPr marL="596646" lvl="0" indent="-514350">
              <a:buFont typeface="+mj-lt"/>
              <a:buAutoNum type="arabicPeriod"/>
            </a:pPr>
            <a:r>
              <a:rPr lang="cs-CZ" dirty="0"/>
              <a:t>začne se nejnižší úrovní</a:t>
            </a:r>
          </a:p>
          <a:p>
            <a:pPr marL="596646" lvl="0" indent="-514350">
              <a:buFont typeface="+mj-lt"/>
              <a:buAutoNum type="arabicPeriod"/>
            </a:pPr>
            <a:r>
              <a:rPr lang="cs-CZ" dirty="0"/>
              <a:t>pro vyšší úroveň, nastavení celkové průběžné doby na maximum z již nastavené průběžné doby a součtu průběžné doby vyšší položky a celkové průběžné doby nižší položky </a:t>
            </a:r>
          </a:p>
          <a:p>
            <a:pPr marL="596646" lvl="0" indent="-514350">
              <a:buFont typeface="+mj-lt"/>
              <a:buAutoNum type="arabicPeriod"/>
            </a:pPr>
            <a:r>
              <a:rPr lang="cs-CZ" dirty="0"/>
              <a:t>pokud není dosaženo úrovně 1, pokračuje se bodem 2</a:t>
            </a:r>
          </a:p>
          <a:p>
            <a:endParaRPr lang="cs-CZ" dirty="0"/>
          </a:p>
          <a:p>
            <a:endParaRPr lang="cs-CZ" dirty="0"/>
          </a:p>
          <a:p>
            <a:endParaRPr lang="cs-CZ" dirty="0"/>
          </a:p>
          <a:p>
            <a:endParaRPr lang="cs-CZ" dirty="0"/>
          </a:p>
        </p:txBody>
      </p:sp>
      <p:sp>
        <p:nvSpPr>
          <p:cNvPr id="3" name="Nadpis 2"/>
          <p:cNvSpPr>
            <a:spLocks noGrp="1"/>
          </p:cNvSpPr>
          <p:nvPr>
            <p:ph type="title"/>
          </p:nvPr>
        </p:nvSpPr>
        <p:spPr/>
        <p:txBody>
          <a:bodyPr>
            <a:normAutofit fontScale="90000"/>
          </a:bodyPr>
          <a:lstStyle/>
          <a:p>
            <a:r>
              <a:rPr lang="cs-CZ" dirty="0"/>
              <a:t>Práce s kusovníkem – </a:t>
            </a:r>
            <a:r>
              <a:rPr lang="cs-CZ" dirty="0">
                <a:effectLst/>
              </a:rPr>
              <a:t>výpočet průběžných dob </a:t>
            </a:r>
            <a:endParaRPr lang="cs-CZ" dirty="0"/>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9338" y="1340768"/>
            <a:ext cx="4505325" cy="309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215</a:t>
            </a:fld>
            <a:endParaRPr lang="cs-CZ"/>
          </a:p>
        </p:txBody>
      </p:sp>
    </p:spTree>
    <p:extLst>
      <p:ext uri="{BB962C8B-B14F-4D97-AF65-F5344CB8AC3E}">
        <p14:creationId xmlns:p14="http://schemas.microsoft.com/office/powerpoint/2010/main" val="3349669916"/>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endParaRPr lang="cs-CZ" dirty="0"/>
          </a:p>
          <a:p>
            <a:endParaRPr lang="cs-CZ" dirty="0"/>
          </a:p>
          <a:p>
            <a:endParaRPr lang="cs-CZ" dirty="0"/>
          </a:p>
          <a:p>
            <a:endParaRPr lang="cs-CZ" dirty="0"/>
          </a:p>
          <a:p>
            <a:pPr lvl="0"/>
            <a:endParaRPr lang="cs-CZ" dirty="0"/>
          </a:p>
          <a:p>
            <a:pPr lvl="0"/>
            <a:endParaRPr lang="cs-CZ" dirty="0"/>
          </a:p>
          <a:p>
            <a:pPr marL="82296" lvl="0" indent="0">
              <a:buNone/>
            </a:pPr>
            <a:endParaRPr lang="cs-CZ" dirty="0"/>
          </a:p>
          <a:p>
            <a:pPr lvl="0"/>
            <a:endParaRPr lang="cs-CZ" dirty="0"/>
          </a:p>
          <a:p>
            <a:pPr lvl="0"/>
            <a:r>
              <a:rPr lang="cs-CZ" dirty="0"/>
              <a:t>je nastaveno požadované množství pro vrcholový výrobek, případně další položky</a:t>
            </a:r>
          </a:p>
          <a:p>
            <a:pPr lvl="0"/>
            <a:r>
              <a:rPr lang="cs-CZ" dirty="0"/>
              <a:t>nulování plánovaných kusů</a:t>
            </a:r>
          </a:p>
          <a:p>
            <a:pPr lvl="0"/>
            <a:r>
              <a:rPr lang="cs-CZ" dirty="0"/>
              <a:t>nastavení úrovně na 0</a:t>
            </a:r>
          </a:p>
          <a:p>
            <a:pPr lvl="0"/>
            <a:r>
              <a:rPr lang="cs-CZ" dirty="0"/>
              <a:t>pro zadanou úroveň, připočtení požadovaného množství do plánovaného množství, pro podřazenou úroveň připočtení potřebného rozpadu do plánovaného množství</a:t>
            </a:r>
          </a:p>
          <a:p>
            <a:r>
              <a:rPr lang="cs-CZ" dirty="0"/>
              <a:t>nastavení další úrovně a opakování předchozího kroku, pokud existuje nižší úroveň</a:t>
            </a:r>
          </a:p>
        </p:txBody>
      </p:sp>
      <p:sp>
        <p:nvSpPr>
          <p:cNvPr id="3" name="Nadpis 2"/>
          <p:cNvSpPr>
            <a:spLocks noGrp="1"/>
          </p:cNvSpPr>
          <p:nvPr>
            <p:ph type="title"/>
          </p:nvPr>
        </p:nvSpPr>
        <p:spPr/>
        <p:txBody>
          <a:bodyPr>
            <a:normAutofit fontScale="90000"/>
          </a:bodyPr>
          <a:lstStyle/>
          <a:p>
            <a:r>
              <a:rPr lang="cs-CZ" dirty="0"/>
              <a:t>Práce s kusovníkem – určení množství</a:t>
            </a:r>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1238" y="1463799"/>
            <a:ext cx="4581525" cy="2181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216</a:t>
            </a:fld>
            <a:endParaRPr lang="cs-CZ"/>
          </a:p>
        </p:txBody>
      </p:sp>
    </p:spTree>
    <p:extLst>
      <p:ext uri="{BB962C8B-B14F-4D97-AF65-F5344CB8AC3E}">
        <p14:creationId xmlns:p14="http://schemas.microsoft.com/office/powerpoint/2010/main" val="3968317216"/>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endParaRPr lang="cs-CZ" dirty="0"/>
          </a:p>
          <a:p>
            <a:endParaRPr lang="cs-CZ" dirty="0"/>
          </a:p>
          <a:p>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r>
              <a:rPr lang="cs-CZ" dirty="0"/>
              <a:t>Pro všechny položky, které mají postup, se provede výpočet takto:</a:t>
            </a:r>
          </a:p>
          <a:p>
            <a:pPr lvl="1"/>
            <a:r>
              <a:rPr lang="cs-CZ" dirty="0"/>
              <a:t>pokud je již vypočteno plánované množství, počítá se pro trvání operace čas přípravný + čas přechodu (z pracoviště) + čas kusový * plánované množství</a:t>
            </a:r>
          </a:p>
          <a:p>
            <a:pPr lvl="1"/>
            <a:r>
              <a:rPr lang="cs-CZ" dirty="0"/>
              <a:t>pokud plánované množství ještě není vypočtené, použije se kalkulační množství</a:t>
            </a:r>
          </a:p>
          <a:p>
            <a:pPr lvl="1"/>
            <a:r>
              <a:rPr lang="cs-CZ" dirty="0"/>
              <a:t>průběžná doby výroby dílu nebo montáže je součtem dob jednotlivých operací.</a:t>
            </a:r>
          </a:p>
          <a:p>
            <a:endParaRPr lang="cs-CZ" dirty="0"/>
          </a:p>
          <a:p>
            <a:endParaRPr lang="cs-CZ" dirty="0"/>
          </a:p>
          <a:p>
            <a:endParaRPr lang="cs-CZ" dirty="0"/>
          </a:p>
          <a:p>
            <a:endParaRPr lang="cs-CZ" dirty="0"/>
          </a:p>
          <a:p>
            <a:endParaRPr lang="cs-CZ" dirty="0"/>
          </a:p>
        </p:txBody>
      </p:sp>
      <p:sp>
        <p:nvSpPr>
          <p:cNvPr id="3" name="Nadpis 2"/>
          <p:cNvSpPr>
            <a:spLocks noGrp="1"/>
          </p:cNvSpPr>
          <p:nvPr>
            <p:ph type="title"/>
          </p:nvPr>
        </p:nvSpPr>
        <p:spPr/>
        <p:txBody>
          <a:bodyPr>
            <a:normAutofit fontScale="90000"/>
          </a:bodyPr>
          <a:lstStyle/>
          <a:p>
            <a:r>
              <a:rPr lang="cs-CZ" dirty="0">
                <a:effectLst/>
              </a:rPr>
              <a:t>Práce s postupem´- termínování operací</a:t>
            </a:r>
          </a:p>
        </p:txBody>
      </p:sp>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9363" y="1484784"/>
            <a:ext cx="4105275" cy="307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217</a:t>
            </a:fld>
            <a:endParaRPr lang="cs-CZ"/>
          </a:p>
        </p:txBody>
      </p:sp>
    </p:spTree>
    <p:extLst>
      <p:ext uri="{BB962C8B-B14F-4D97-AF65-F5344CB8AC3E}">
        <p14:creationId xmlns:p14="http://schemas.microsoft.com/office/powerpoint/2010/main" val="744450543"/>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62500" lnSpcReduction="20000"/>
          </a:bodyPr>
          <a:lstStyle/>
          <a:p>
            <a:endParaRPr lang="cs-CZ" dirty="0"/>
          </a:p>
          <a:p>
            <a:endParaRPr lang="cs-CZ" dirty="0"/>
          </a:p>
          <a:p>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endParaRPr lang="cs-CZ" dirty="0"/>
          </a:p>
          <a:p>
            <a:r>
              <a:rPr lang="cs-CZ" dirty="0"/>
              <a:t>Pro všechny položky, které mají postup, se provede výpočet pro každou operaci takto: </a:t>
            </a:r>
          </a:p>
          <a:p>
            <a:pPr lvl="1"/>
            <a:r>
              <a:rPr lang="cs-CZ" dirty="0"/>
              <a:t>pokud je již vypočteno plánované množství, počítá se cena = ( čas přípravný + čas kusový * plánované množství) * sazba (z pracoviště)</a:t>
            </a:r>
          </a:p>
          <a:p>
            <a:pPr lvl="1"/>
            <a:r>
              <a:rPr lang="cs-CZ" dirty="0"/>
              <a:t>pokud plánované množství ještě není vypočtené, použije se kalkulační množství</a:t>
            </a:r>
          </a:p>
          <a:p>
            <a:endParaRPr lang="cs-CZ" dirty="0"/>
          </a:p>
          <a:p>
            <a:endParaRPr lang="cs-CZ" dirty="0"/>
          </a:p>
          <a:p>
            <a:endParaRPr lang="cs-CZ" dirty="0"/>
          </a:p>
          <a:p>
            <a:endParaRPr lang="cs-CZ" dirty="0"/>
          </a:p>
          <a:p>
            <a:endParaRPr lang="cs-CZ" dirty="0"/>
          </a:p>
        </p:txBody>
      </p:sp>
      <p:sp>
        <p:nvSpPr>
          <p:cNvPr id="3" name="Nadpis 2"/>
          <p:cNvSpPr>
            <a:spLocks noGrp="1"/>
          </p:cNvSpPr>
          <p:nvPr>
            <p:ph type="title"/>
          </p:nvPr>
        </p:nvSpPr>
        <p:spPr/>
        <p:txBody>
          <a:bodyPr>
            <a:noAutofit/>
          </a:bodyPr>
          <a:lstStyle/>
          <a:p>
            <a:r>
              <a:rPr lang="cs-CZ" sz="3600" dirty="0">
                <a:effectLst/>
              </a:rPr>
              <a:t>Práce s postupem´- určení nákladů na výrobu z postupu</a:t>
            </a:r>
          </a:p>
        </p:txBody>
      </p:sp>
      <p:pic>
        <p:nvPicPr>
          <p:cNvPr id="276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9363" y="1412776"/>
            <a:ext cx="4105275" cy="277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218</a:t>
            </a:fld>
            <a:endParaRPr lang="cs-CZ"/>
          </a:p>
        </p:txBody>
      </p:sp>
    </p:spTree>
    <p:extLst>
      <p:ext uri="{BB962C8B-B14F-4D97-AF65-F5344CB8AC3E}">
        <p14:creationId xmlns:p14="http://schemas.microsoft.com/office/powerpoint/2010/main" val="640678394"/>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endParaRPr lang="cs-CZ" dirty="0"/>
          </a:p>
          <a:p>
            <a:endParaRPr lang="cs-CZ" dirty="0"/>
          </a:p>
          <a:p>
            <a:endParaRPr lang="cs-CZ" dirty="0"/>
          </a:p>
          <a:p>
            <a:endParaRPr lang="cs-CZ" dirty="0"/>
          </a:p>
          <a:p>
            <a:endParaRPr lang="cs-CZ" dirty="0"/>
          </a:p>
          <a:p>
            <a:endParaRPr lang="cs-CZ" dirty="0"/>
          </a:p>
          <a:p>
            <a:endParaRPr lang="cs-CZ" dirty="0"/>
          </a:p>
          <a:p>
            <a:endParaRPr lang="cs-CZ" dirty="0"/>
          </a:p>
          <a:p>
            <a:endParaRPr lang="cs-CZ" dirty="0"/>
          </a:p>
          <a:p>
            <a:pPr marL="82296" indent="0">
              <a:buNone/>
            </a:pPr>
            <a:endParaRPr lang="cs-CZ" dirty="0"/>
          </a:p>
          <a:p>
            <a:r>
              <a:rPr lang="cs-CZ" dirty="0"/>
              <a:t>Cílem je stanovit cenu jednotlivých položek. Počítá se z kusovníku po stanovení cen jednotlivých dílů a montážních skupin z postupu.</a:t>
            </a:r>
          </a:p>
          <a:p>
            <a:r>
              <a:rPr lang="cs-CZ" i="1" dirty="0"/>
              <a:t>Algoritmus:</a:t>
            </a:r>
            <a:endParaRPr lang="cs-CZ" dirty="0"/>
          </a:p>
          <a:p>
            <a:pPr marL="596646" lvl="0" indent="-514350">
              <a:buFont typeface="+mj-lt"/>
              <a:buAutoNum type="arabicPeriod"/>
            </a:pPr>
            <a:r>
              <a:rPr lang="cs-CZ" dirty="0"/>
              <a:t>nastavení úrovně na maximální (nejnižší)</a:t>
            </a:r>
          </a:p>
          <a:p>
            <a:pPr marL="596646" lvl="0" indent="-514350">
              <a:buFont typeface="+mj-lt"/>
              <a:buAutoNum type="arabicPeriod"/>
            </a:pPr>
            <a:r>
              <a:rPr lang="cs-CZ" dirty="0"/>
              <a:t>pro všechny položky této úrovně: pokud je nenulová cena vypočtená z postupu, sečte se tato cena s cenami všech položek nižší úrovně, které do dané položky vstupují, jinak se cena ponechá</a:t>
            </a:r>
          </a:p>
          <a:p>
            <a:pPr marL="596646" indent="-514350">
              <a:buFont typeface="+mj-lt"/>
              <a:buAutoNum type="arabicPeriod"/>
            </a:pPr>
            <a:r>
              <a:rPr lang="cs-CZ" dirty="0"/>
              <a:t>nastavení vyšší úrovně a pokračovat bodem 2, pokud existuje vyšší úroveň (končí se na úrovni 0)</a:t>
            </a:r>
          </a:p>
        </p:txBody>
      </p:sp>
      <p:sp>
        <p:nvSpPr>
          <p:cNvPr id="3" name="Nadpis 2"/>
          <p:cNvSpPr>
            <a:spLocks noGrp="1"/>
          </p:cNvSpPr>
          <p:nvPr>
            <p:ph type="title"/>
          </p:nvPr>
        </p:nvSpPr>
        <p:spPr/>
        <p:txBody>
          <a:bodyPr>
            <a:normAutofit fontScale="90000"/>
          </a:bodyPr>
          <a:lstStyle/>
          <a:p>
            <a:r>
              <a:rPr lang="cs-CZ" dirty="0">
                <a:effectLst/>
              </a:rPr>
              <a:t>Výpočet nákladů (ceny) výrobku</a:t>
            </a:r>
            <a:endParaRPr lang="cs-CZ" dirty="0"/>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4100" y="1340768"/>
            <a:ext cx="4495800"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219</a:t>
            </a:fld>
            <a:endParaRPr lang="cs-CZ"/>
          </a:p>
        </p:txBody>
      </p:sp>
    </p:spTree>
    <p:extLst>
      <p:ext uri="{BB962C8B-B14F-4D97-AF65-F5344CB8AC3E}">
        <p14:creationId xmlns:p14="http://schemas.microsoft.com/office/powerpoint/2010/main" val="24478459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10000"/>
          </a:bodyPr>
          <a:lstStyle/>
          <a:p>
            <a:pPr lvl="1">
              <a:lnSpc>
                <a:spcPct val="120000"/>
              </a:lnSpc>
            </a:pPr>
            <a:r>
              <a:rPr lang="cs-CZ" sz="4000" b="1" dirty="0"/>
              <a:t>Běžní výkonní pracovníci - naivní, parametričtí uživatelé.</a:t>
            </a:r>
          </a:p>
          <a:p>
            <a:pPr lvl="2"/>
            <a:r>
              <a:rPr lang="cs-CZ" dirty="0"/>
              <a:t>Jsou to uživatelé, jejichž hlavní pracovní náplní je jiná činnost než tvůrčí práce s DBS.  Ten používají jako prostředek ke své činnosti a vyžadují jednoduchou, účelnou, spolehlivou a snadno pochopitelnou činnost DBS. Zkušený implementátor IS tyto lidi “hýčká” a snaží se co nejlépe splnit jejich (často kuriózní) požadavky nebo jim je diplomaticky rozmluvit. Tato skupina totiž v rozhodující míře rozhoduje o úspěšnosti nasazení celé aplikace. Nepřijme-li běžný výkonný pracovník informační systém, je mnohdy úsilí celého implementačního týmu marné. Je to jeden z důvodů, proč (jak uvádí literatura) je skoro celá polovina nasazení IS v podnicích buď částečně nebo zcela neúspěšná.</a:t>
            </a:r>
          </a:p>
        </p:txBody>
      </p:sp>
      <p:sp>
        <p:nvSpPr>
          <p:cNvPr id="3" name="Nadpis 2"/>
          <p:cNvSpPr>
            <a:spLocks noGrp="1"/>
          </p:cNvSpPr>
          <p:nvPr>
            <p:ph type="title"/>
          </p:nvPr>
        </p:nvSpPr>
        <p:spPr/>
        <p:txBody>
          <a:bodyPr>
            <a:normAutofit fontScale="90000"/>
          </a:bodyPr>
          <a:lstStyle/>
          <a:p>
            <a:r>
              <a:rPr lang="cs-CZ" dirty="0">
                <a:effectLst/>
              </a:rPr>
              <a:t>Uživatelé databázových systémů</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22</a:t>
            </a:fld>
            <a:endParaRPr lang="cs-CZ"/>
          </a:p>
        </p:txBody>
      </p:sp>
    </p:spTree>
    <p:extLst>
      <p:ext uri="{BB962C8B-B14F-4D97-AF65-F5344CB8AC3E}">
        <p14:creationId xmlns:p14="http://schemas.microsoft.com/office/powerpoint/2010/main" val="4159253048"/>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dirty="0"/>
              <a:t>Zakázka se skládá z </a:t>
            </a:r>
            <a:r>
              <a:rPr lang="cs-CZ" b="1" dirty="0"/>
              <a:t>hlavičky </a:t>
            </a:r>
            <a:r>
              <a:rPr lang="cs-CZ" dirty="0"/>
              <a:t>a </a:t>
            </a:r>
            <a:r>
              <a:rPr lang="cs-CZ" b="1" dirty="0"/>
              <a:t>pozic </a:t>
            </a:r>
            <a:r>
              <a:rPr lang="cs-CZ" dirty="0"/>
              <a:t>zakázky. </a:t>
            </a:r>
          </a:p>
          <a:p>
            <a:r>
              <a:rPr lang="cs-CZ" b="1" dirty="0"/>
              <a:t>Hlavička zakázky</a:t>
            </a:r>
            <a:endParaRPr lang="cs-CZ" dirty="0"/>
          </a:p>
          <a:p>
            <a:r>
              <a:rPr lang="cs-CZ" dirty="0"/>
              <a:t>Hlavička zakázky obsahuje např. tato datová pole:</a:t>
            </a:r>
          </a:p>
          <a:p>
            <a:pPr lvl="1"/>
            <a:r>
              <a:rPr lang="cs-CZ" b="1" dirty="0"/>
              <a:t>číslo zakázky</a:t>
            </a:r>
            <a:r>
              <a:rPr lang="cs-CZ" dirty="0"/>
              <a:t> (zadávané) - jednoznačná identifikace</a:t>
            </a:r>
          </a:p>
          <a:p>
            <a:pPr lvl="1"/>
            <a:r>
              <a:rPr lang="cs-CZ" b="1" dirty="0"/>
              <a:t>jméno zákazníka</a:t>
            </a:r>
            <a:r>
              <a:rPr lang="cs-CZ" dirty="0"/>
              <a:t> (zadávaný)</a:t>
            </a:r>
          </a:p>
          <a:p>
            <a:pPr lvl="1"/>
            <a:r>
              <a:rPr lang="cs-CZ" b="1" dirty="0"/>
              <a:t>termíny</a:t>
            </a:r>
            <a:r>
              <a:rPr lang="cs-CZ" dirty="0"/>
              <a:t> </a:t>
            </a:r>
            <a:r>
              <a:rPr lang="cs-CZ" b="1" dirty="0"/>
              <a:t>splatnosti</a:t>
            </a:r>
            <a:r>
              <a:rPr lang="cs-CZ" dirty="0"/>
              <a:t> (zadávané) </a:t>
            </a:r>
          </a:p>
          <a:p>
            <a:r>
              <a:rPr lang="cs-CZ" b="1" dirty="0"/>
              <a:t>Pozice zakázky</a:t>
            </a:r>
            <a:endParaRPr lang="cs-CZ" dirty="0"/>
          </a:p>
          <a:p>
            <a:pPr lvl="1"/>
            <a:r>
              <a:rPr lang="cs-CZ" dirty="0"/>
              <a:t>Pozice zakázky obsahují např. tato datová pole:</a:t>
            </a:r>
          </a:p>
          <a:p>
            <a:pPr lvl="1"/>
            <a:r>
              <a:rPr lang="cs-CZ" b="1" dirty="0"/>
              <a:t>číslo</a:t>
            </a:r>
            <a:r>
              <a:rPr lang="cs-CZ" dirty="0"/>
              <a:t> </a:t>
            </a:r>
            <a:r>
              <a:rPr lang="cs-CZ" b="1" dirty="0"/>
              <a:t>zakázky </a:t>
            </a:r>
            <a:r>
              <a:rPr lang="cs-CZ" dirty="0"/>
              <a:t>(zadávané)</a:t>
            </a:r>
          </a:p>
          <a:p>
            <a:pPr lvl="1"/>
            <a:r>
              <a:rPr lang="cs-CZ" b="1" dirty="0"/>
              <a:t>číslo</a:t>
            </a:r>
            <a:r>
              <a:rPr lang="cs-CZ" dirty="0"/>
              <a:t> </a:t>
            </a:r>
            <a:r>
              <a:rPr lang="cs-CZ" b="1" dirty="0"/>
              <a:t>pozice </a:t>
            </a:r>
            <a:r>
              <a:rPr lang="cs-CZ" dirty="0"/>
              <a:t>(zadávané)</a:t>
            </a:r>
          </a:p>
          <a:p>
            <a:pPr lvl="1"/>
            <a:r>
              <a:rPr lang="cs-CZ" b="1" dirty="0"/>
              <a:t>číslo</a:t>
            </a:r>
            <a:r>
              <a:rPr lang="cs-CZ" dirty="0"/>
              <a:t> </a:t>
            </a:r>
            <a:r>
              <a:rPr lang="cs-CZ" b="1" dirty="0"/>
              <a:t>položky </a:t>
            </a:r>
            <a:r>
              <a:rPr lang="cs-CZ" dirty="0"/>
              <a:t>(zadávané) - požadovaný výrobek nebo náhradní díl </a:t>
            </a:r>
          </a:p>
          <a:p>
            <a:pPr lvl="1"/>
            <a:r>
              <a:rPr lang="cs-CZ" b="1" dirty="0"/>
              <a:t>množství </a:t>
            </a:r>
            <a:r>
              <a:rPr lang="cs-CZ" dirty="0"/>
              <a:t>(zadávané)</a:t>
            </a:r>
          </a:p>
          <a:p>
            <a:pPr lvl="1"/>
            <a:r>
              <a:rPr lang="cs-CZ" b="1" dirty="0"/>
              <a:t>termín dodání </a:t>
            </a:r>
            <a:r>
              <a:rPr lang="cs-CZ" dirty="0"/>
              <a:t>(zadávaný)</a:t>
            </a:r>
          </a:p>
          <a:p>
            <a:endParaRPr lang="cs-CZ" dirty="0"/>
          </a:p>
        </p:txBody>
      </p:sp>
      <p:sp>
        <p:nvSpPr>
          <p:cNvPr id="3" name="Nadpis 2"/>
          <p:cNvSpPr>
            <a:spLocks noGrp="1"/>
          </p:cNvSpPr>
          <p:nvPr>
            <p:ph type="title"/>
          </p:nvPr>
        </p:nvSpPr>
        <p:spPr/>
        <p:txBody>
          <a:bodyPr>
            <a:normAutofit fontScale="90000"/>
          </a:bodyPr>
          <a:lstStyle/>
          <a:p>
            <a:r>
              <a:rPr lang="cs-CZ" dirty="0">
                <a:effectLst/>
              </a:rPr>
              <a:t>Zakázka, pozice zakázky</a:t>
            </a:r>
            <a:br>
              <a:rPr lang="cs-CZ" dirty="0">
                <a:effectLst/>
              </a:rPr>
            </a:b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220</a:t>
            </a:fld>
            <a:endParaRPr lang="cs-CZ"/>
          </a:p>
        </p:txBody>
      </p:sp>
    </p:spTree>
    <p:extLst>
      <p:ext uri="{BB962C8B-B14F-4D97-AF65-F5344CB8AC3E}">
        <p14:creationId xmlns:p14="http://schemas.microsoft.com/office/powerpoint/2010/main" val="3995127537"/>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a:t>Datový model zakázky</a:t>
            </a:r>
          </a:p>
        </p:txBody>
      </p:sp>
      <p:pic>
        <p:nvPicPr>
          <p:cNvPr id="296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43755" y="1340768"/>
            <a:ext cx="4352381" cy="2619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6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7870" y="1445890"/>
            <a:ext cx="1314450" cy="234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Zástupný symbol pro číslo snímku 1"/>
          <p:cNvSpPr>
            <a:spLocks noGrp="1"/>
          </p:cNvSpPr>
          <p:nvPr>
            <p:ph type="sldNum" sz="quarter" idx="12"/>
          </p:nvPr>
        </p:nvSpPr>
        <p:spPr/>
        <p:txBody>
          <a:bodyPr/>
          <a:lstStyle/>
          <a:p>
            <a:fld id="{5D2C69E2-DDA1-4A0F-86F5-6A3E7566DBF6}" type="slidenum">
              <a:rPr lang="cs-CZ" smtClean="0"/>
              <a:pPr/>
              <a:t>221</a:t>
            </a:fld>
            <a:endParaRPr lang="cs-CZ"/>
          </a:p>
        </p:txBody>
      </p:sp>
    </p:spTree>
    <p:extLst>
      <p:ext uri="{BB962C8B-B14F-4D97-AF65-F5344CB8AC3E}">
        <p14:creationId xmlns:p14="http://schemas.microsoft.com/office/powerpoint/2010/main" val="1631961330"/>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b="1" dirty="0"/>
              <a:t>Plánování zakázky</a:t>
            </a:r>
            <a:endParaRPr lang="cs-CZ" dirty="0"/>
          </a:p>
          <a:p>
            <a:pPr marL="82296" indent="0">
              <a:buNone/>
            </a:pPr>
            <a:r>
              <a:rPr lang="cs-CZ" dirty="0"/>
              <a:t> </a:t>
            </a:r>
          </a:p>
          <a:p>
            <a:r>
              <a:rPr lang="cs-CZ" dirty="0"/>
              <a:t>Plánování zakázky je obdobné stanovení množství                 v kusovníku, navíc se zohledňují termíny pozic zakázky, jedna položka se může vyskytnout vícekrát, rozdíl je v termínu požadavku na výrobu nebo nákup jednotlivé položky.</a:t>
            </a:r>
          </a:p>
          <a:p>
            <a:pPr marL="82296" indent="0">
              <a:buNone/>
            </a:pPr>
            <a:r>
              <a:rPr lang="cs-CZ" dirty="0"/>
              <a:t> </a:t>
            </a:r>
          </a:p>
          <a:p>
            <a:r>
              <a:rPr lang="cs-CZ" i="1" dirty="0"/>
              <a:t>Algoritmus plánování</a:t>
            </a:r>
            <a:endParaRPr lang="cs-CZ" dirty="0"/>
          </a:p>
          <a:p>
            <a:r>
              <a:rPr lang="cs-CZ" dirty="0"/>
              <a:t>Postupuje se od pozic zakázky, ty vygenerují požadavky         v čase, z nich se vybere požadavek s nejnižším kódem úrovně, pro tento požadavek se zaplánuje výrobní příkaz nebo objednací návrh, výrobní příkazy vygenerují jednoúrovňovým rozpadem další požadavky na výrobu součástí s termínovým předstihem odpovídajícím době vypočtené postupu.</a:t>
            </a:r>
          </a:p>
        </p:txBody>
      </p:sp>
      <p:sp>
        <p:nvSpPr>
          <p:cNvPr id="3" name="Nadpis 2"/>
          <p:cNvSpPr>
            <a:spLocks noGrp="1"/>
          </p:cNvSpPr>
          <p:nvPr>
            <p:ph type="title"/>
          </p:nvPr>
        </p:nvSpPr>
        <p:spPr/>
        <p:txBody>
          <a:bodyPr/>
          <a:lstStyle/>
          <a:p>
            <a:r>
              <a:rPr lang="cs-CZ" dirty="0">
                <a:effectLst/>
              </a:rPr>
              <a:t>Plánování zakázky</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222</a:t>
            </a:fld>
            <a:endParaRPr lang="cs-CZ"/>
          </a:p>
        </p:txBody>
      </p:sp>
    </p:spTree>
    <p:extLst>
      <p:ext uri="{BB962C8B-B14F-4D97-AF65-F5344CB8AC3E}">
        <p14:creationId xmlns:p14="http://schemas.microsoft.com/office/powerpoint/2010/main" val="4180145844"/>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r>
              <a:rPr lang="cs-CZ" dirty="0"/>
              <a:t>Požadavek lze pokrýt různým způsobem, z nichž jsou dále uvedeny jen vybrané:</a:t>
            </a:r>
          </a:p>
          <a:p>
            <a:pPr lvl="1"/>
            <a:r>
              <a:rPr lang="cs-CZ" dirty="0"/>
              <a:t>jeden požadavek = jeden výrobní příkaz (obvyklý způsob dávkování)</a:t>
            </a:r>
          </a:p>
          <a:p>
            <a:pPr lvl="1"/>
            <a:r>
              <a:rPr lang="cs-CZ" dirty="0"/>
              <a:t>více požadavků   = jeden výrobní příkaz (zhromadnění)</a:t>
            </a:r>
          </a:p>
          <a:p>
            <a:pPr lvl="1"/>
            <a:r>
              <a:rPr lang="cs-CZ" dirty="0"/>
              <a:t>jeden požadavek = více výrobních příkazů (rozdávkování)</a:t>
            </a:r>
          </a:p>
          <a:p>
            <a:pPr lvl="1"/>
            <a:r>
              <a:rPr lang="cs-CZ" dirty="0"/>
              <a:t>jeden požadavek = jeden nebo více výrobních příkazů o stejném množství (pevná velikost dávky)</a:t>
            </a:r>
          </a:p>
          <a:p>
            <a:r>
              <a:rPr lang="cs-CZ" b="1" dirty="0"/>
              <a:t>Rozdávkování</a:t>
            </a:r>
            <a:r>
              <a:rPr lang="cs-CZ" dirty="0"/>
              <a:t> se provádí tehdy, pokud by požadované množství přesahovalo maximální množství vhodné pro výrobu. Tento algoritmus zabraňuje dlouhodobému obsazení kritického pracoviště. </a:t>
            </a:r>
          </a:p>
          <a:p>
            <a:r>
              <a:rPr lang="cs-CZ" b="1" dirty="0"/>
              <a:t>Zhromadnění </a:t>
            </a:r>
            <a:r>
              <a:rPr lang="cs-CZ" dirty="0"/>
              <a:t>se provádí tak, že v případě, že se jedna položka vyskytne vícekrát v intervalu zhromadnění, vytvoří se výrobní příkaz nebo objednací návrh, který pokryje více požadavků, v tomto případě je termín dán nejdříve požadovaným termínem ze všech zhromadněných požadavků.</a:t>
            </a:r>
          </a:p>
          <a:p>
            <a:r>
              <a:rPr lang="cs-CZ" b="1" dirty="0"/>
              <a:t>Pevná velikost dávky</a:t>
            </a:r>
            <a:r>
              <a:rPr lang="cs-CZ" dirty="0"/>
              <a:t> se využívá například tehdy, je-li třeba použít pracoviště s pevnou kapacitou (pece, povrchové úpravy).</a:t>
            </a:r>
          </a:p>
        </p:txBody>
      </p:sp>
      <p:sp>
        <p:nvSpPr>
          <p:cNvPr id="3" name="Nadpis 2"/>
          <p:cNvSpPr>
            <a:spLocks noGrp="1"/>
          </p:cNvSpPr>
          <p:nvPr>
            <p:ph type="title"/>
          </p:nvPr>
        </p:nvSpPr>
        <p:spPr/>
        <p:txBody>
          <a:bodyPr>
            <a:normAutofit fontScale="90000"/>
          </a:bodyPr>
          <a:lstStyle/>
          <a:p>
            <a:r>
              <a:rPr lang="cs-CZ" i="1" dirty="0"/>
              <a:t>Vztah požadavku na výrobu a výrobního příkazu</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223</a:t>
            </a:fld>
            <a:endParaRPr lang="cs-CZ"/>
          </a:p>
        </p:txBody>
      </p:sp>
    </p:spTree>
    <p:extLst>
      <p:ext uri="{BB962C8B-B14F-4D97-AF65-F5344CB8AC3E}">
        <p14:creationId xmlns:p14="http://schemas.microsoft.com/office/powerpoint/2010/main" val="1284285157"/>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sz="half" idx="2"/>
          </p:nvPr>
        </p:nvSpPr>
        <p:spPr/>
        <p:txBody>
          <a:bodyPr>
            <a:normAutofit fontScale="62500" lnSpcReduction="20000"/>
          </a:bodyPr>
          <a:lstStyle/>
          <a:p>
            <a:r>
              <a:rPr lang="cs-CZ" dirty="0"/>
              <a:t>Na obrázku  je vidět rozplánování zakázky v čase s použitím dříve uvedeného kusovníku. Požadavky na jednotlivé položky jsou zobrazovány na časové ose. Požadavky jsou na každé ose zobrazeny plnými šipkami orientovanými dolů, výrobní příkazy a objednání materiálu plnými šipkami orientovanými nahoru. Kusovníkové vazby jsou zobrazeny šikmými čárkovanými šipkami mezi jednotlivými časovými osami jednotlivých položek. Tyto čárkované šipky představují také průběžné doby výroby dílu a objednání materiálu.</a:t>
            </a:r>
          </a:p>
        </p:txBody>
      </p:sp>
      <p:sp>
        <p:nvSpPr>
          <p:cNvPr id="4" name="Nadpis 3"/>
          <p:cNvSpPr>
            <a:spLocks noGrp="1"/>
          </p:cNvSpPr>
          <p:nvPr>
            <p:ph type="title"/>
          </p:nvPr>
        </p:nvSpPr>
        <p:spPr/>
        <p:txBody>
          <a:bodyPr>
            <a:normAutofit/>
          </a:bodyPr>
          <a:lstStyle/>
          <a:p>
            <a:r>
              <a:rPr lang="cs-CZ" i="1" dirty="0">
                <a:effectLst/>
              </a:rPr>
              <a:t>Příklad rozplánování 1</a:t>
            </a:r>
            <a:endParaRPr lang="cs-CZ" dirty="0"/>
          </a:p>
        </p:txBody>
      </p:sp>
      <p:pic>
        <p:nvPicPr>
          <p:cNvPr id="30722"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882947" y="1789370"/>
            <a:ext cx="2761905" cy="4133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Zástupný symbol pro číslo snímku 1"/>
          <p:cNvSpPr>
            <a:spLocks noGrp="1"/>
          </p:cNvSpPr>
          <p:nvPr>
            <p:ph type="sldNum" sz="quarter" idx="12"/>
          </p:nvPr>
        </p:nvSpPr>
        <p:spPr/>
        <p:txBody>
          <a:bodyPr/>
          <a:lstStyle/>
          <a:p>
            <a:fld id="{80474EBA-C077-4EB1-8800-457D3E058C76}" type="slidenum">
              <a:rPr lang="cs-CZ" smtClean="0"/>
              <a:pPr/>
              <a:t>224</a:t>
            </a:fld>
            <a:endParaRPr lang="cs-CZ"/>
          </a:p>
        </p:txBody>
      </p:sp>
    </p:spTree>
    <p:extLst>
      <p:ext uri="{BB962C8B-B14F-4D97-AF65-F5344CB8AC3E}">
        <p14:creationId xmlns:p14="http://schemas.microsoft.com/office/powerpoint/2010/main" val="802599560"/>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sz="half" idx="2"/>
          </p:nvPr>
        </p:nvSpPr>
        <p:spPr/>
        <p:txBody>
          <a:bodyPr>
            <a:normAutofit fontScale="47500" lnSpcReduction="20000"/>
          </a:bodyPr>
          <a:lstStyle/>
          <a:p>
            <a:r>
              <a:rPr lang="cs-CZ" dirty="0"/>
              <a:t>Algoritmus výpočtu probíhá takto:</a:t>
            </a:r>
          </a:p>
          <a:p>
            <a:r>
              <a:rPr lang="cs-CZ" dirty="0"/>
              <a:t>Nejprve se do časových os zaznamenají požadavky zakázky - 2 výrobky A v čase dnes + 20 dní, 1 náhradní díl v čase dnes + 13 dní a 2 náhradní díly v čase dnes + 20 dní.</a:t>
            </a:r>
          </a:p>
          <a:p>
            <a:r>
              <a:rPr lang="cs-CZ" dirty="0"/>
              <a:t>Proběhne rozpad výrobku A (má nejnižší kód nízké úrovně, požadují se 2*2  = 4 kusy skupiny C v čase dnes + 19 dní a 4 kusy B v čase dnes + 19 dní</a:t>
            </a:r>
          </a:p>
          <a:p>
            <a:r>
              <a:rPr lang="cs-CZ" dirty="0"/>
              <a:t>Takto se postupuje pro další kódy nízké úrovně.</a:t>
            </a:r>
          </a:p>
          <a:p>
            <a:r>
              <a:rPr lang="cs-CZ" dirty="0"/>
              <a:t>Ke zhromadnění dochází u skupiny E - požadován 1 kus v čase dnes + 13 dní a 12 kusů v čase dnes + 16 dní, výrobní příkaz v čase dnes + 13 dní kryje oba požadavky, další zhromadnění nastává u materiálu I.</a:t>
            </a:r>
          </a:p>
          <a:p>
            <a:r>
              <a:rPr lang="cs-CZ" dirty="0"/>
              <a:t>Nákupy materiálu je třeba objednat: 4 kusy D v čase dnes + 14 dní, 15 I v čase dnes + 9, 39 J v čase dnes + 7, 12 F v čase dnes + 16, 4 G v čase dnes + 14 a 16 H v čase dnes + 15</a:t>
            </a:r>
          </a:p>
          <a:p>
            <a:r>
              <a:rPr lang="cs-CZ" dirty="0"/>
              <a:t>Rozplánování zakázky v čase je spolu s účetnictvím základní funkcí podnikových informačních systémů.</a:t>
            </a:r>
          </a:p>
          <a:p>
            <a:endParaRPr lang="cs-CZ" dirty="0"/>
          </a:p>
        </p:txBody>
      </p:sp>
      <p:sp>
        <p:nvSpPr>
          <p:cNvPr id="4" name="Nadpis 3"/>
          <p:cNvSpPr>
            <a:spLocks noGrp="1"/>
          </p:cNvSpPr>
          <p:nvPr>
            <p:ph type="title"/>
          </p:nvPr>
        </p:nvSpPr>
        <p:spPr/>
        <p:txBody>
          <a:bodyPr/>
          <a:lstStyle/>
          <a:p>
            <a:r>
              <a:rPr lang="cs-CZ" i="1" dirty="0">
                <a:effectLst/>
              </a:rPr>
              <a:t>Příklad rozplánování 2</a:t>
            </a:r>
            <a:endParaRPr lang="cs-CZ" dirty="0"/>
          </a:p>
        </p:txBody>
      </p:sp>
      <p:pic>
        <p:nvPicPr>
          <p:cNvPr id="5"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882947" y="1789370"/>
            <a:ext cx="2761905" cy="4133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Zástupný symbol pro číslo snímku 1"/>
          <p:cNvSpPr>
            <a:spLocks noGrp="1"/>
          </p:cNvSpPr>
          <p:nvPr>
            <p:ph type="sldNum" sz="quarter" idx="12"/>
          </p:nvPr>
        </p:nvSpPr>
        <p:spPr/>
        <p:txBody>
          <a:bodyPr/>
          <a:lstStyle/>
          <a:p>
            <a:fld id="{80474EBA-C077-4EB1-8800-457D3E058C76}" type="slidenum">
              <a:rPr lang="cs-CZ" smtClean="0"/>
              <a:pPr/>
              <a:t>225</a:t>
            </a:fld>
            <a:endParaRPr lang="cs-CZ"/>
          </a:p>
        </p:txBody>
      </p:sp>
    </p:spTree>
    <p:extLst>
      <p:ext uri="{BB962C8B-B14F-4D97-AF65-F5344CB8AC3E}">
        <p14:creationId xmlns:p14="http://schemas.microsoft.com/office/powerpoint/2010/main" val="2415956539"/>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82296" indent="0">
              <a:buNone/>
            </a:pPr>
            <a:endParaRPr lang="cs-CZ" dirty="0"/>
          </a:p>
        </p:txBody>
      </p:sp>
      <p:sp>
        <p:nvSpPr>
          <p:cNvPr id="3" name="Nadpis 2"/>
          <p:cNvSpPr>
            <a:spLocks noGrp="1"/>
          </p:cNvSpPr>
          <p:nvPr>
            <p:ph type="title"/>
          </p:nvPr>
        </p:nvSpPr>
        <p:spPr/>
        <p:txBody>
          <a:bodyPr>
            <a:normAutofit fontScale="90000"/>
          </a:bodyPr>
          <a:lstStyle/>
          <a:p>
            <a:r>
              <a:rPr lang="cs-CZ" dirty="0"/>
              <a:t>Animace plánování zakázky</a:t>
            </a:r>
          </a:p>
        </p:txBody>
      </p:sp>
      <p:graphicFrame>
        <p:nvGraphicFramePr>
          <p:cNvPr id="4" name="Objekt 3"/>
          <p:cNvGraphicFramePr>
            <a:graphicFrameLocks noChangeAspect="1"/>
          </p:cNvGraphicFramePr>
          <p:nvPr>
            <p:extLst>
              <p:ext uri="{D42A27DB-BD31-4B8C-83A1-F6EECF244321}">
                <p14:modId xmlns:p14="http://schemas.microsoft.com/office/powerpoint/2010/main" val="940629932"/>
              </p:ext>
            </p:extLst>
          </p:nvPr>
        </p:nvGraphicFramePr>
        <p:xfrm>
          <a:off x="4184650" y="3086100"/>
          <a:ext cx="774700" cy="685800"/>
        </p:xfrm>
        <a:graphic>
          <a:graphicData uri="http://schemas.openxmlformats.org/presentationml/2006/ole">
            <mc:AlternateContent xmlns:mc="http://schemas.openxmlformats.org/markup-compatibility/2006">
              <mc:Choice xmlns:v="urn:schemas-microsoft-com:vml" Requires="v">
                <p:oleObj spid="_x0000_s31797" name="Objekt prostředí balíčkovače" showAsIcon="1" r:id="rId3" imgW="774000" imgH="685440" progId="Package">
                  <p:embed/>
                </p:oleObj>
              </mc:Choice>
              <mc:Fallback>
                <p:oleObj name="Objekt prostředí balíčkovače" showAsIcon="1" r:id="rId3" imgW="774000" imgH="685440" progId="Package">
                  <p:embed/>
                  <p:pic>
                    <p:nvPicPr>
                      <p:cNvPr id="0" name=""/>
                      <p:cNvPicPr/>
                      <p:nvPr/>
                    </p:nvPicPr>
                    <p:blipFill>
                      <a:blip r:embed="rId4"/>
                      <a:stretch>
                        <a:fillRect/>
                      </a:stretch>
                    </p:blipFill>
                    <p:spPr>
                      <a:xfrm>
                        <a:off x="4184650" y="3086100"/>
                        <a:ext cx="774700" cy="685800"/>
                      </a:xfrm>
                      <a:prstGeom prst="rect">
                        <a:avLst/>
                      </a:prstGeom>
                    </p:spPr>
                  </p:pic>
                </p:oleObj>
              </mc:Fallback>
            </mc:AlternateContent>
          </a:graphicData>
        </a:graphic>
      </p:graphicFrame>
      <p:sp>
        <p:nvSpPr>
          <p:cNvPr id="5" name="Zástupný symbol pro číslo snímku 4"/>
          <p:cNvSpPr>
            <a:spLocks noGrp="1"/>
          </p:cNvSpPr>
          <p:nvPr>
            <p:ph type="sldNum" sz="quarter" idx="12"/>
          </p:nvPr>
        </p:nvSpPr>
        <p:spPr/>
        <p:txBody>
          <a:bodyPr/>
          <a:lstStyle/>
          <a:p>
            <a:fld id="{5D2C69E2-DDA1-4A0F-86F5-6A3E7566DBF6}" type="slidenum">
              <a:rPr lang="cs-CZ" smtClean="0"/>
              <a:pPr/>
              <a:t>226</a:t>
            </a:fld>
            <a:endParaRPr lang="cs-CZ"/>
          </a:p>
        </p:txBody>
      </p:sp>
    </p:spTree>
    <p:extLst>
      <p:ext uri="{BB962C8B-B14F-4D97-AF65-F5344CB8AC3E}">
        <p14:creationId xmlns:p14="http://schemas.microsoft.com/office/powerpoint/2010/main" val="2745989683"/>
      </p:ext>
    </p:extLst>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82296" indent="0">
              <a:buNone/>
            </a:pPr>
            <a:r>
              <a:rPr lang="cs-CZ" dirty="0"/>
              <a:t> </a:t>
            </a:r>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227</a:t>
            </a:fld>
            <a:endParaRPr lang="cs-CZ"/>
          </a:p>
        </p:txBody>
      </p:sp>
      <p:sp>
        <p:nvSpPr>
          <p:cNvPr id="4" name="Nadpis 3"/>
          <p:cNvSpPr>
            <a:spLocks noGrp="1"/>
          </p:cNvSpPr>
          <p:nvPr>
            <p:ph type="title"/>
          </p:nvPr>
        </p:nvSpPr>
        <p:spPr/>
        <p:txBody>
          <a:bodyPr>
            <a:normAutofit fontScale="90000"/>
          </a:bodyPr>
          <a:lstStyle/>
          <a:p>
            <a:r>
              <a:rPr lang="cs-CZ" dirty="0"/>
              <a:t>Příklad na plánování zakázky - zadání</a:t>
            </a:r>
          </a:p>
        </p:txBody>
      </p:sp>
      <p:pic>
        <p:nvPicPr>
          <p:cNvPr id="6" name="Obráze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3728" y="1341396"/>
            <a:ext cx="5400600" cy="5327964"/>
          </a:xfrm>
          <a:prstGeom prst="rect">
            <a:avLst/>
          </a:prstGeom>
        </p:spPr>
      </p:pic>
    </p:spTree>
    <p:extLst>
      <p:ext uri="{BB962C8B-B14F-4D97-AF65-F5344CB8AC3E}">
        <p14:creationId xmlns:p14="http://schemas.microsoft.com/office/powerpoint/2010/main" val="2476251184"/>
      </p:ext>
    </p:extLst>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Zástupný symbol pro obsah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23728" y="1340768"/>
            <a:ext cx="5184576" cy="5328592"/>
          </a:xfrm>
        </p:spPr>
      </p:pic>
      <p:sp>
        <p:nvSpPr>
          <p:cNvPr id="3" name="Zástupný symbol pro číslo snímku 2"/>
          <p:cNvSpPr>
            <a:spLocks noGrp="1"/>
          </p:cNvSpPr>
          <p:nvPr>
            <p:ph type="sldNum" sz="quarter" idx="12"/>
          </p:nvPr>
        </p:nvSpPr>
        <p:spPr/>
        <p:txBody>
          <a:bodyPr/>
          <a:lstStyle/>
          <a:p>
            <a:fld id="{5D2C69E2-DDA1-4A0F-86F5-6A3E7566DBF6}" type="slidenum">
              <a:rPr lang="cs-CZ" smtClean="0"/>
              <a:pPr/>
              <a:t>228</a:t>
            </a:fld>
            <a:endParaRPr lang="cs-CZ"/>
          </a:p>
        </p:txBody>
      </p:sp>
      <p:sp>
        <p:nvSpPr>
          <p:cNvPr id="4" name="Nadpis 3"/>
          <p:cNvSpPr>
            <a:spLocks noGrp="1"/>
          </p:cNvSpPr>
          <p:nvPr>
            <p:ph type="title"/>
          </p:nvPr>
        </p:nvSpPr>
        <p:spPr/>
        <p:txBody>
          <a:bodyPr>
            <a:normAutofit fontScale="90000"/>
          </a:bodyPr>
          <a:lstStyle/>
          <a:p>
            <a:r>
              <a:rPr lang="cs-CZ" dirty="0"/>
              <a:t>Příklad na plánování zakázky - řešení</a:t>
            </a:r>
          </a:p>
        </p:txBody>
      </p:sp>
    </p:spTree>
    <p:extLst>
      <p:ext uri="{BB962C8B-B14F-4D97-AF65-F5344CB8AC3E}">
        <p14:creationId xmlns:p14="http://schemas.microsoft.com/office/powerpoint/2010/main" val="234907486"/>
      </p:ext>
    </p:ext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Na shledanou</a:t>
            </a:r>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229</a:t>
            </a:fld>
            <a:endParaRPr lang="cs-CZ"/>
          </a:p>
        </p:txBody>
      </p:sp>
      <p:sp>
        <p:nvSpPr>
          <p:cNvPr id="4" name="Nadpis 3"/>
          <p:cNvSpPr>
            <a:spLocks noGrp="1"/>
          </p:cNvSpPr>
          <p:nvPr>
            <p:ph type="title"/>
          </p:nvPr>
        </p:nvSpPr>
        <p:spPr/>
        <p:txBody>
          <a:bodyPr/>
          <a:lstStyle/>
          <a:p>
            <a:endParaRPr lang="cs-CZ"/>
          </a:p>
        </p:txBody>
      </p:sp>
    </p:spTree>
    <p:extLst>
      <p:ext uri="{BB962C8B-B14F-4D97-AF65-F5344CB8AC3E}">
        <p14:creationId xmlns:p14="http://schemas.microsoft.com/office/powerpoint/2010/main" val="11900933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62500" lnSpcReduction="20000"/>
          </a:bodyPr>
          <a:lstStyle/>
          <a:p>
            <a:r>
              <a:rPr lang="cs-CZ" dirty="0"/>
              <a:t>Každá technologie musí být podložená metodicky a obsahovat tyto prvky:</a:t>
            </a:r>
          </a:p>
          <a:p>
            <a:pPr lvl="1"/>
            <a:r>
              <a:rPr lang="cs-CZ" sz="2900" b="1" dirty="0"/>
              <a:t>Algoritmy</a:t>
            </a:r>
            <a:r>
              <a:rPr lang="cs-CZ" dirty="0"/>
              <a:t> řešení</a:t>
            </a:r>
          </a:p>
          <a:p>
            <a:pPr lvl="1"/>
            <a:r>
              <a:rPr lang="cs-CZ" dirty="0"/>
              <a:t>Mechanismy </a:t>
            </a:r>
            <a:r>
              <a:rPr lang="cs-CZ" sz="2900" b="1" dirty="0"/>
              <a:t>kontrol</a:t>
            </a:r>
          </a:p>
          <a:p>
            <a:pPr lvl="1"/>
            <a:r>
              <a:rPr lang="cs-CZ" dirty="0"/>
              <a:t>Prostředky tvorby </a:t>
            </a:r>
            <a:r>
              <a:rPr lang="cs-CZ" sz="2900" b="1" dirty="0"/>
              <a:t>dokumentace</a:t>
            </a:r>
          </a:p>
          <a:p>
            <a:pPr lvl="1"/>
            <a:r>
              <a:rPr lang="cs-CZ" dirty="0"/>
              <a:t>Vhodné automatizované vývojové </a:t>
            </a:r>
            <a:r>
              <a:rPr lang="cs-CZ" sz="2900" b="1" dirty="0"/>
              <a:t>nástroje</a:t>
            </a:r>
            <a:r>
              <a:rPr lang="cs-CZ" dirty="0"/>
              <a:t> </a:t>
            </a:r>
          </a:p>
          <a:p>
            <a:pPr marL="82296" indent="0">
              <a:buNone/>
            </a:pPr>
            <a:endParaRPr lang="cs-CZ" dirty="0"/>
          </a:p>
          <a:p>
            <a:r>
              <a:rPr lang="cs-CZ" dirty="0"/>
              <a:t>Projekční technologie musí splňovat tyto požadavky:</a:t>
            </a:r>
          </a:p>
          <a:p>
            <a:pPr lvl="1"/>
            <a:r>
              <a:rPr lang="cs-CZ" b="1" dirty="0"/>
              <a:t>Obecnost</a:t>
            </a:r>
          </a:p>
          <a:p>
            <a:pPr lvl="1"/>
            <a:r>
              <a:rPr lang="cs-CZ" b="1" dirty="0"/>
              <a:t>Kompletnost</a:t>
            </a:r>
            <a:r>
              <a:rPr lang="cs-CZ" dirty="0"/>
              <a:t> (zahrnuje celý řešený problém)</a:t>
            </a:r>
          </a:p>
          <a:p>
            <a:pPr lvl="1"/>
            <a:r>
              <a:rPr lang="cs-CZ" sz="2900" b="1" dirty="0"/>
              <a:t>Ucelenost</a:t>
            </a:r>
            <a:r>
              <a:rPr lang="cs-CZ" dirty="0"/>
              <a:t> (např. společný datový model)</a:t>
            </a:r>
          </a:p>
          <a:p>
            <a:pPr lvl="1"/>
            <a:r>
              <a:rPr lang="cs-CZ" sz="2900" b="1" dirty="0"/>
              <a:t>Řešitelnost</a:t>
            </a:r>
            <a:r>
              <a:rPr lang="cs-CZ" dirty="0"/>
              <a:t> (algoritmizovatelnost)</a:t>
            </a:r>
          </a:p>
          <a:p>
            <a:pPr lvl="1"/>
            <a:r>
              <a:rPr lang="cs-CZ" sz="2900" b="1" dirty="0"/>
              <a:t>Ověřitelnost</a:t>
            </a:r>
            <a:r>
              <a:rPr lang="cs-CZ" dirty="0"/>
              <a:t> (opravné a kontrolní kroky</a:t>
            </a:r>
          </a:p>
          <a:p>
            <a:pPr lvl="1"/>
            <a:r>
              <a:rPr lang="cs-CZ" sz="2900" b="1" dirty="0"/>
              <a:t>Jednoduchost</a:t>
            </a:r>
            <a:r>
              <a:rPr lang="cs-CZ" dirty="0"/>
              <a:t> a mentální zvládnutelnost</a:t>
            </a:r>
          </a:p>
          <a:p>
            <a:pPr lvl="1"/>
            <a:r>
              <a:rPr lang="cs-CZ" sz="2900" b="1" dirty="0"/>
              <a:t>Interaktivnost</a:t>
            </a:r>
            <a:r>
              <a:rPr lang="cs-CZ" dirty="0"/>
              <a:t> (požadavek poslední doby)</a:t>
            </a:r>
          </a:p>
          <a:p>
            <a:endParaRPr lang="cs-CZ" dirty="0"/>
          </a:p>
        </p:txBody>
      </p:sp>
      <p:sp>
        <p:nvSpPr>
          <p:cNvPr id="3" name="Nadpis 2"/>
          <p:cNvSpPr>
            <a:spLocks noGrp="1"/>
          </p:cNvSpPr>
          <p:nvPr>
            <p:ph type="title"/>
          </p:nvPr>
        </p:nvSpPr>
        <p:spPr/>
        <p:txBody>
          <a:bodyPr/>
          <a:lstStyle/>
          <a:p>
            <a:r>
              <a:rPr lang="cs-CZ" dirty="0"/>
              <a:t>Projekční technologie</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23</a:t>
            </a:fld>
            <a:endParaRPr lang="cs-CZ"/>
          </a:p>
        </p:txBody>
      </p:sp>
    </p:spTree>
    <p:extLst>
      <p:ext uri="{BB962C8B-B14F-4D97-AF65-F5344CB8AC3E}">
        <p14:creationId xmlns:p14="http://schemas.microsoft.com/office/powerpoint/2010/main" val="6937671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10000"/>
          </a:bodyPr>
          <a:lstStyle/>
          <a:p>
            <a:r>
              <a:rPr lang="cs-CZ" dirty="0"/>
              <a:t>Metody datové analýzy (DA) se zaměřují na:</a:t>
            </a:r>
          </a:p>
          <a:p>
            <a:pPr lvl="1"/>
            <a:r>
              <a:rPr lang="cs-CZ" dirty="0"/>
              <a:t>vymezení obsahu datové základny</a:t>
            </a:r>
          </a:p>
          <a:p>
            <a:pPr lvl="1"/>
            <a:r>
              <a:rPr lang="cs-CZ" dirty="0"/>
              <a:t>návrh její struktury</a:t>
            </a:r>
          </a:p>
          <a:p>
            <a:pPr lvl="1"/>
            <a:r>
              <a:rPr lang="cs-CZ" dirty="0"/>
              <a:t>návrh její realizace.</a:t>
            </a:r>
          </a:p>
          <a:p>
            <a:r>
              <a:rPr lang="cs-CZ" dirty="0"/>
              <a:t>Nástrojem DA jsou různé formy datových modelů (diagram entit a relací, výskytový diagram, stavový diagram).</a:t>
            </a:r>
          </a:p>
          <a:p>
            <a:r>
              <a:rPr lang="cs-CZ" dirty="0"/>
              <a:t>Metody DA vycházejí z analýzy reálných objektů a procesů a hledání možností jejich optimálního zobrazení v použitém datovém modelu a analýzy informačních potřeb a hledání možností jejich souhrnného uspokojení.</a:t>
            </a:r>
          </a:p>
          <a:p>
            <a:endParaRPr lang="cs-CZ" dirty="0"/>
          </a:p>
        </p:txBody>
      </p:sp>
      <p:sp>
        <p:nvSpPr>
          <p:cNvPr id="3" name="Nadpis 2"/>
          <p:cNvSpPr>
            <a:spLocks noGrp="1"/>
          </p:cNvSpPr>
          <p:nvPr>
            <p:ph type="title"/>
          </p:nvPr>
        </p:nvSpPr>
        <p:spPr/>
        <p:txBody>
          <a:bodyPr/>
          <a:lstStyle/>
          <a:p>
            <a:r>
              <a:rPr lang="cs-CZ" dirty="0"/>
              <a:t>Datová analýza</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24</a:t>
            </a:fld>
            <a:endParaRPr lang="cs-CZ"/>
          </a:p>
        </p:txBody>
      </p:sp>
    </p:spTree>
    <p:extLst>
      <p:ext uri="{BB962C8B-B14F-4D97-AF65-F5344CB8AC3E}">
        <p14:creationId xmlns:p14="http://schemas.microsoft.com/office/powerpoint/2010/main" val="23907810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10000"/>
          </a:bodyPr>
          <a:lstStyle/>
          <a:p>
            <a:r>
              <a:rPr lang="cs-CZ" dirty="0"/>
              <a:t>Metody </a:t>
            </a:r>
            <a:r>
              <a:rPr lang="cs-CZ" b="1" i="1" dirty="0"/>
              <a:t>funkční analýzy</a:t>
            </a:r>
            <a:r>
              <a:rPr lang="cs-CZ" dirty="0"/>
              <a:t> </a:t>
            </a:r>
            <a:r>
              <a:rPr lang="cs-CZ" i="1" dirty="0"/>
              <a:t>(FA)</a:t>
            </a:r>
            <a:r>
              <a:rPr lang="cs-CZ" dirty="0"/>
              <a:t> se zaměřují na použití dat v algoritmech k uspokojování informačních potřeb.</a:t>
            </a:r>
          </a:p>
          <a:p>
            <a:r>
              <a:rPr lang="cs-CZ" dirty="0"/>
              <a:t>Cílem FA jsou algoritmy zpracování dat. Podmínkou realizace těchto algoritmů je existence vstupních dat.</a:t>
            </a:r>
          </a:p>
          <a:p>
            <a:r>
              <a:rPr lang="cs-CZ" dirty="0"/>
              <a:t>Popisují se </a:t>
            </a:r>
            <a:r>
              <a:rPr lang="cs-CZ" b="1" dirty="0"/>
              <a:t>datové toky</a:t>
            </a:r>
            <a:r>
              <a:rPr lang="cs-CZ" dirty="0"/>
              <a:t>. </a:t>
            </a:r>
          </a:p>
          <a:p>
            <a:r>
              <a:rPr lang="cs-CZ" dirty="0"/>
              <a:t>Východiskem FA je globální specifikace požadavků na automatizovaný informační systém a pomocí funkční dekompozice směřovat k algoritmům.  Často se používají různé softwarové prostředky typu CASE (SDW, Power Designer, atd.).</a:t>
            </a:r>
          </a:p>
          <a:p>
            <a:endParaRPr lang="cs-CZ" dirty="0"/>
          </a:p>
        </p:txBody>
      </p:sp>
      <p:sp>
        <p:nvSpPr>
          <p:cNvPr id="3" name="Nadpis 2"/>
          <p:cNvSpPr>
            <a:spLocks noGrp="1"/>
          </p:cNvSpPr>
          <p:nvPr>
            <p:ph type="title"/>
          </p:nvPr>
        </p:nvSpPr>
        <p:spPr/>
        <p:txBody>
          <a:bodyPr/>
          <a:lstStyle/>
          <a:p>
            <a:r>
              <a:rPr lang="cs-CZ" dirty="0"/>
              <a:t>Funkční analýza</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25</a:t>
            </a:fld>
            <a:endParaRPr lang="cs-CZ"/>
          </a:p>
        </p:txBody>
      </p:sp>
    </p:spTree>
    <p:extLst>
      <p:ext uri="{BB962C8B-B14F-4D97-AF65-F5344CB8AC3E}">
        <p14:creationId xmlns:p14="http://schemas.microsoft.com/office/powerpoint/2010/main" val="22609623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normAutofit fontScale="90000"/>
          </a:bodyPr>
          <a:lstStyle/>
          <a:p>
            <a:r>
              <a:rPr lang="cs-CZ" dirty="0">
                <a:effectLst/>
              </a:rPr>
              <a:t>Kombinace funkční a datové analýzy</a:t>
            </a:r>
            <a:endParaRPr lang="cs-CZ"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5" y="1268760"/>
            <a:ext cx="3442955" cy="5472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ástupný symbol pro číslo snímku 1"/>
          <p:cNvSpPr>
            <a:spLocks noGrp="1"/>
          </p:cNvSpPr>
          <p:nvPr>
            <p:ph type="sldNum" sz="quarter" idx="12"/>
          </p:nvPr>
        </p:nvSpPr>
        <p:spPr/>
        <p:txBody>
          <a:bodyPr/>
          <a:lstStyle/>
          <a:p>
            <a:fld id="{5D2C69E2-DDA1-4A0F-86F5-6A3E7566DBF6}" type="slidenum">
              <a:rPr lang="cs-CZ" smtClean="0"/>
              <a:pPr/>
              <a:t>26</a:t>
            </a:fld>
            <a:endParaRPr lang="cs-CZ"/>
          </a:p>
        </p:txBody>
      </p:sp>
    </p:spTree>
    <p:extLst>
      <p:ext uri="{BB962C8B-B14F-4D97-AF65-F5344CB8AC3E}">
        <p14:creationId xmlns:p14="http://schemas.microsoft.com/office/powerpoint/2010/main" val="17871571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7500" lnSpcReduction="20000"/>
          </a:bodyPr>
          <a:lstStyle/>
          <a:p>
            <a:r>
              <a:rPr lang="cs-CZ" i="1" dirty="0"/>
              <a:t>ANALÝZA </a:t>
            </a:r>
            <a:endParaRPr lang="cs-CZ" dirty="0"/>
          </a:p>
          <a:p>
            <a:pPr lvl="1"/>
            <a:r>
              <a:rPr lang="cs-CZ" dirty="0"/>
              <a:t>Analýza popisuje reálný svět a pomocí abstrakcí jej zjednoduší. Je nezávislá na technických a konkrétních programových prostředcích.</a:t>
            </a:r>
          </a:p>
          <a:p>
            <a:pPr marL="82296" indent="0">
              <a:buNone/>
            </a:pPr>
            <a:r>
              <a:rPr lang="cs-CZ" dirty="0"/>
              <a:t> </a:t>
            </a:r>
          </a:p>
          <a:p>
            <a:r>
              <a:rPr lang="cs-CZ" i="1" dirty="0"/>
              <a:t>DESIGN (návrh)</a:t>
            </a:r>
            <a:endParaRPr lang="cs-CZ" dirty="0"/>
          </a:p>
          <a:p>
            <a:pPr lvl="1"/>
            <a:r>
              <a:rPr lang="cs-CZ" dirty="0"/>
              <a:t>Při návrhu se zvolí určité </a:t>
            </a:r>
            <a:r>
              <a:rPr lang="cs-CZ" b="1" i="1" dirty="0"/>
              <a:t>paradigma</a:t>
            </a:r>
            <a:r>
              <a:rPr lang="cs-CZ" dirty="0"/>
              <a:t> pro následující implementaci (např. relační, strukturovanou, objektovou).</a:t>
            </a:r>
          </a:p>
          <a:p>
            <a:pPr marL="82296" indent="0">
              <a:buNone/>
            </a:pPr>
            <a:r>
              <a:rPr lang="cs-CZ" dirty="0"/>
              <a:t> </a:t>
            </a:r>
          </a:p>
          <a:p>
            <a:r>
              <a:rPr lang="cs-CZ" i="1" dirty="0"/>
              <a:t>IMPLEMENTACE</a:t>
            </a:r>
            <a:endParaRPr lang="cs-CZ" dirty="0"/>
          </a:p>
          <a:p>
            <a:pPr lvl="1"/>
            <a:r>
              <a:rPr lang="cs-CZ" dirty="0"/>
              <a:t>Na začátku implementace se zvolí konkrétní implementační nástroj, např. Pascal, C++,Java, Visual basic, Access, Oracle, FoxPro,… </a:t>
            </a:r>
          </a:p>
        </p:txBody>
      </p:sp>
      <p:sp>
        <p:nvSpPr>
          <p:cNvPr id="3" name="Nadpis 2"/>
          <p:cNvSpPr>
            <a:spLocks noGrp="1"/>
          </p:cNvSpPr>
          <p:nvPr>
            <p:ph type="title"/>
          </p:nvPr>
        </p:nvSpPr>
        <p:spPr/>
        <p:txBody>
          <a:bodyPr>
            <a:normAutofit fontScale="90000"/>
          </a:bodyPr>
          <a:lstStyle/>
          <a:p>
            <a:r>
              <a:rPr lang="cs-CZ" dirty="0"/>
              <a:t>Etapy tvorby informačního systému</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27</a:t>
            </a:fld>
            <a:endParaRPr lang="cs-CZ"/>
          </a:p>
        </p:txBody>
      </p:sp>
    </p:spTree>
    <p:extLst>
      <p:ext uri="{BB962C8B-B14F-4D97-AF65-F5344CB8AC3E}">
        <p14:creationId xmlns:p14="http://schemas.microsoft.com/office/powerpoint/2010/main" val="42048319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62500" lnSpcReduction="20000"/>
          </a:bodyPr>
          <a:lstStyle/>
          <a:p>
            <a:r>
              <a:rPr lang="cs-CZ" dirty="0"/>
              <a:t>Model popisuje systém z určité stránky.</a:t>
            </a:r>
          </a:p>
          <a:p>
            <a:pPr lvl="0"/>
            <a:r>
              <a:rPr lang="cs-CZ" dirty="0"/>
              <a:t> Je tvořen tzv</a:t>
            </a:r>
            <a:r>
              <a:rPr lang="cs-CZ" b="1" dirty="0"/>
              <a:t>. </a:t>
            </a:r>
            <a:r>
              <a:rPr lang="cs-CZ" b="1" i="1" dirty="0"/>
              <a:t>konstrukty</a:t>
            </a:r>
            <a:r>
              <a:rPr lang="cs-CZ" dirty="0"/>
              <a:t>, čili základními prvky. </a:t>
            </a:r>
          </a:p>
          <a:p>
            <a:pPr lvl="0"/>
            <a:r>
              <a:rPr lang="cs-CZ" dirty="0"/>
              <a:t>  Často mluvíme o modelu, ale máme na mysli diagram (schéma).</a:t>
            </a:r>
          </a:p>
          <a:p>
            <a:pPr lvl="0"/>
            <a:r>
              <a:rPr lang="cs-CZ" dirty="0"/>
              <a:t>  Každá metoda může zahrnovat různé typy modelů podle hlediska a potřeb účelu, ke kterému model slouží, např.: </a:t>
            </a:r>
          </a:p>
          <a:p>
            <a:pPr lvl="1"/>
            <a:r>
              <a:rPr lang="cs-CZ" b="1" dirty="0"/>
              <a:t>konceptuální </a:t>
            </a:r>
            <a:r>
              <a:rPr lang="cs-CZ" dirty="0"/>
              <a:t>model (abstrakce reálného světa),</a:t>
            </a:r>
          </a:p>
          <a:p>
            <a:pPr lvl="1"/>
            <a:r>
              <a:rPr lang="cs-CZ" b="1" dirty="0"/>
              <a:t>databázový </a:t>
            </a:r>
            <a:r>
              <a:rPr lang="cs-CZ" dirty="0"/>
              <a:t>model,</a:t>
            </a:r>
          </a:p>
          <a:p>
            <a:pPr lvl="1"/>
            <a:r>
              <a:rPr lang="cs-CZ" b="1" dirty="0"/>
              <a:t>uživatelský </a:t>
            </a:r>
            <a:r>
              <a:rPr lang="cs-CZ" dirty="0"/>
              <a:t>model (z hlediska uživatele - interface),</a:t>
            </a:r>
          </a:p>
          <a:p>
            <a:pPr lvl="1"/>
            <a:r>
              <a:rPr lang="cs-CZ" b="1" dirty="0"/>
              <a:t>fyzický </a:t>
            </a:r>
            <a:r>
              <a:rPr lang="cs-CZ" dirty="0"/>
              <a:t>model (přizpůsobený konkrétní situaci).</a:t>
            </a:r>
          </a:p>
          <a:p>
            <a:r>
              <a:rPr lang="cs-CZ" dirty="0"/>
              <a:t>Modely mají různé vlastnosti, které mohou zlepšovat nebo zhoršovat jejich funkčnost nebo srozumitelnost:</a:t>
            </a:r>
          </a:p>
          <a:p>
            <a:pPr lvl="1"/>
            <a:r>
              <a:rPr lang="cs-CZ" b="1" dirty="0"/>
              <a:t>Grafika</a:t>
            </a:r>
            <a:r>
              <a:rPr lang="cs-CZ" dirty="0"/>
              <a:t>, množina konstruktů (jak se kreslí - notace).</a:t>
            </a:r>
          </a:p>
          <a:p>
            <a:pPr lvl="1"/>
            <a:r>
              <a:rPr lang="cs-CZ" b="1" dirty="0"/>
              <a:t>Modularita </a:t>
            </a:r>
            <a:r>
              <a:rPr lang="cs-CZ" dirty="0"/>
              <a:t>(jestli lze moduly skládat, hierarchicky řadit, …).</a:t>
            </a:r>
          </a:p>
          <a:p>
            <a:pPr lvl="1"/>
            <a:r>
              <a:rPr lang="cs-CZ" b="1" dirty="0"/>
              <a:t>Redundance </a:t>
            </a:r>
            <a:r>
              <a:rPr lang="cs-CZ" dirty="0"/>
              <a:t>(nadbytečnost informací) by měla být minimální.</a:t>
            </a:r>
          </a:p>
          <a:p>
            <a:pPr lvl="1"/>
            <a:r>
              <a:rPr lang="cs-CZ" b="1" dirty="0"/>
              <a:t>Srozumitelnost </a:t>
            </a:r>
            <a:r>
              <a:rPr lang="cs-CZ" dirty="0"/>
              <a:t>(Syntaxe, čitelnost, přehlednost). Někdy se nevyhneme pro zlepšení srozumitelnosti jistému zvětšení redundance.</a:t>
            </a:r>
          </a:p>
        </p:txBody>
      </p:sp>
      <p:sp>
        <p:nvSpPr>
          <p:cNvPr id="3" name="Nadpis 2"/>
          <p:cNvSpPr>
            <a:spLocks noGrp="1"/>
          </p:cNvSpPr>
          <p:nvPr>
            <p:ph type="title"/>
          </p:nvPr>
        </p:nvSpPr>
        <p:spPr/>
        <p:txBody>
          <a:bodyPr/>
          <a:lstStyle/>
          <a:p>
            <a:r>
              <a:rPr lang="cs-CZ" dirty="0"/>
              <a:t>Modely</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28</a:t>
            </a:fld>
            <a:endParaRPr lang="cs-CZ"/>
          </a:p>
        </p:txBody>
      </p:sp>
    </p:spTree>
    <p:extLst>
      <p:ext uri="{BB962C8B-B14F-4D97-AF65-F5344CB8AC3E}">
        <p14:creationId xmlns:p14="http://schemas.microsoft.com/office/powerpoint/2010/main" val="22210431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435608" y="1447800"/>
            <a:ext cx="7498080" cy="2629272"/>
          </a:xfrm>
        </p:spPr>
        <p:txBody>
          <a:bodyPr>
            <a:normAutofit fontScale="40000" lnSpcReduction="20000"/>
          </a:bodyPr>
          <a:lstStyle/>
          <a:p>
            <a:r>
              <a:rPr lang="cs-CZ" b="1" dirty="0"/>
              <a:t>Kontextový </a:t>
            </a:r>
            <a:r>
              <a:rPr lang="cs-CZ" dirty="0"/>
              <a:t>diagram (KD) popisuje na nejvyšší úrovni vztah systému k jeho okolí. Je to základní diagram, ze kterého vychází další analýza funkcionality systému!</a:t>
            </a:r>
          </a:p>
          <a:p>
            <a:pPr lvl="0"/>
            <a:r>
              <a:rPr lang="cs-CZ" dirty="0"/>
              <a:t> Je to nesmírně důležitý diagram - odpovídá tomu, co chce od systému uživatel.</a:t>
            </a:r>
          </a:p>
          <a:p>
            <a:pPr lvl="0"/>
            <a:r>
              <a:rPr lang="cs-CZ" dirty="0"/>
              <a:t> Získá se studiem událostí (events), které mohou nastat mezi systémem a subjekty v jeho okolí. Každá událost mezi systémem a jeho okolím vyvolá konkrétní větší nebo menší přenos informace, tedy dat (někdy i materiální přenos).</a:t>
            </a:r>
          </a:p>
          <a:p>
            <a:pPr marL="82296" indent="0">
              <a:buNone/>
            </a:pPr>
            <a:endParaRPr lang="cs-CZ" dirty="0"/>
          </a:p>
          <a:p>
            <a:r>
              <a:rPr lang="cs-CZ" dirty="0"/>
              <a:t> Událost může být různého typu a může být vyvolána:</a:t>
            </a:r>
          </a:p>
          <a:p>
            <a:pPr lvl="0"/>
            <a:r>
              <a:rPr lang="cs-CZ" dirty="0"/>
              <a:t> </a:t>
            </a:r>
            <a:r>
              <a:rPr lang="cs-CZ" b="1" dirty="0"/>
              <a:t>vstupem </a:t>
            </a:r>
            <a:r>
              <a:rPr lang="cs-CZ" dirty="0"/>
              <a:t>do systému                                      typ </a:t>
            </a:r>
            <a:r>
              <a:rPr lang="cs-CZ" b="1" dirty="0"/>
              <a:t>F (Flow </a:t>
            </a:r>
            <a:r>
              <a:rPr lang="cs-CZ" b="1" dirty="0" err="1"/>
              <a:t>oriented</a:t>
            </a:r>
            <a:r>
              <a:rPr lang="cs-CZ" b="1" dirty="0"/>
              <a:t>)</a:t>
            </a:r>
            <a:endParaRPr lang="cs-CZ" dirty="0"/>
          </a:p>
          <a:p>
            <a:pPr lvl="0"/>
            <a:r>
              <a:rPr lang="cs-CZ" dirty="0"/>
              <a:t> uplynutím nějakého </a:t>
            </a:r>
            <a:r>
              <a:rPr lang="cs-CZ" b="1" dirty="0"/>
              <a:t>času      </a:t>
            </a:r>
            <a:r>
              <a:rPr lang="de-DE" b="1" dirty="0"/>
              <a:t>  </a:t>
            </a:r>
            <a:r>
              <a:rPr lang="cs-CZ" b="1" dirty="0"/>
              <a:t>                          </a:t>
            </a:r>
            <a:r>
              <a:rPr lang="cs-CZ" dirty="0"/>
              <a:t>typ </a:t>
            </a:r>
            <a:r>
              <a:rPr lang="cs-CZ" b="1" dirty="0"/>
              <a:t>T (</a:t>
            </a:r>
            <a:r>
              <a:rPr lang="cs-CZ" b="1" dirty="0" err="1"/>
              <a:t>Temporar</a:t>
            </a:r>
            <a:r>
              <a:rPr lang="cs-CZ" b="1" dirty="0"/>
              <a:t>)</a:t>
            </a:r>
            <a:endParaRPr lang="cs-CZ" dirty="0"/>
          </a:p>
          <a:p>
            <a:pPr lvl="0"/>
            <a:r>
              <a:rPr lang="cs-CZ" b="1" dirty="0"/>
              <a:t> </a:t>
            </a:r>
            <a:r>
              <a:rPr lang="cs-CZ" dirty="0"/>
              <a:t>nějakým řídícím nebo informačním </a:t>
            </a:r>
            <a:r>
              <a:rPr lang="cs-CZ" b="1" dirty="0"/>
              <a:t>signálem    </a:t>
            </a:r>
            <a:r>
              <a:rPr lang="cs-CZ" dirty="0"/>
              <a:t>typ </a:t>
            </a:r>
            <a:r>
              <a:rPr lang="cs-CZ" b="1" dirty="0"/>
              <a:t>C (</a:t>
            </a:r>
            <a:r>
              <a:rPr lang="cs-CZ" b="1" dirty="0" err="1"/>
              <a:t>Control</a:t>
            </a:r>
            <a:r>
              <a:rPr lang="cs-CZ" b="1" dirty="0"/>
              <a:t>) -(</a:t>
            </a:r>
            <a:r>
              <a:rPr lang="cs-CZ" dirty="0"/>
              <a:t>např. stisknutí tlačítka na formuláři, příjem signálu od nějakého čidla nebo ochrany, požární signál, atp.</a:t>
            </a:r>
          </a:p>
        </p:txBody>
      </p:sp>
      <p:sp>
        <p:nvSpPr>
          <p:cNvPr id="3" name="Nadpis 2"/>
          <p:cNvSpPr>
            <a:spLocks noGrp="1"/>
          </p:cNvSpPr>
          <p:nvPr>
            <p:ph type="title"/>
          </p:nvPr>
        </p:nvSpPr>
        <p:spPr/>
        <p:txBody>
          <a:bodyPr/>
          <a:lstStyle/>
          <a:p>
            <a:r>
              <a:rPr lang="cs-CZ" dirty="0"/>
              <a:t>Kontextový diagram</a:t>
            </a: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3933056"/>
            <a:ext cx="3421757" cy="2781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29</a:t>
            </a:fld>
            <a:endParaRPr lang="cs-CZ"/>
          </a:p>
        </p:txBody>
      </p:sp>
    </p:spTree>
    <p:extLst>
      <p:ext uri="{BB962C8B-B14F-4D97-AF65-F5344CB8AC3E}">
        <p14:creationId xmlns:p14="http://schemas.microsoft.com/office/powerpoint/2010/main" val="13069667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435608" y="1447800"/>
            <a:ext cx="3208400" cy="3781400"/>
          </a:xfrm>
        </p:spPr>
        <p:txBody>
          <a:bodyPr>
            <a:normAutofit fontScale="55000" lnSpcReduction="20000"/>
          </a:bodyPr>
          <a:lstStyle/>
          <a:p>
            <a:r>
              <a:rPr lang="cs-CZ" dirty="0"/>
              <a:t>Uložení dat</a:t>
            </a:r>
          </a:p>
          <a:p>
            <a:pPr lvl="1"/>
            <a:r>
              <a:rPr lang="cs-CZ" dirty="0"/>
              <a:t>v operační paměti – při uzavření aplikace nebo vypnutí počítače zanikají</a:t>
            </a:r>
          </a:p>
          <a:p>
            <a:pPr lvl="1"/>
            <a:r>
              <a:rPr lang="cs-CZ" dirty="0"/>
              <a:t>persistentní – v souborech a databázích na externích trvalých pamětech</a:t>
            </a:r>
          </a:p>
          <a:p>
            <a:pPr lvl="2"/>
            <a:r>
              <a:rPr lang="cs-CZ" dirty="0"/>
              <a:t>Paměti s přímým přístupem – disky, </a:t>
            </a:r>
            <a:r>
              <a:rPr lang="cs-CZ" dirty="0" err="1"/>
              <a:t>flash</a:t>
            </a:r>
            <a:endParaRPr lang="cs-CZ" dirty="0"/>
          </a:p>
          <a:p>
            <a:pPr lvl="2"/>
            <a:r>
              <a:rPr lang="cs-CZ" dirty="0"/>
              <a:t>Paměti se sekvenčním přístupem – magnetické pásky</a:t>
            </a:r>
          </a:p>
          <a:p>
            <a:r>
              <a:rPr lang="cs-CZ" dirty="0"/>
              <a:t>Zpracování dat</a:t>
            </a:r>
          </a:p>
          <a:p>
            <a:pPr lvl="1"/>
            <a:r>
              <a:rPr lang="cs-CZ" dirty="0"/>
              <a:t>Souborové (klasické, indexsekvenční)</a:t>
            </a:r>
          </a:p>
          <a:p>
            <a:pPr lvl="1"/>
            <a:r>
              <a:rPr lang="cs-CZ" dirty="0"/>
              <a:t>Databázové (navigační, relační, objektové)</a:t>
            </a:r>
          </a:p>
          <a:p>
            <a:pPr lvl="2"/>
            <a:endParaRPr lang="cs-CZ" dirty="0"/>
          </a:p>
        </p:txBody>
      </p:sp>
      <p:sp>
        <p:nvSpPr>
          <p:cNvPr id="3" name="Nadpis 2"/>
          <p:cNvSpPr>
            <a:spLocks noGrp="1"/>
          </p:cNvSpPr>
          <p:nvPr>
            <p:ph type="title"/>
          </p:nvPr>
        </p:nvSpPr>
        <p:spPr/>
        <p:txBody>
          <a:bodyPr/>
          <a:lstStyle/>
          <a:p>
            <a:r>
              <a:rPr lang="cs-CZ" dirty="0"/>
              <a:t>Soubory a databáze</a:t>
            </a:r>
          </a:p>
        </p:txBody>
      </p:sp>
      <p:pic>
        <p:nvPicPr>
          <p:cNvPr id="10" name="Obrázek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4008" y="1504513"/>
            <a:ext cx="4499992" cy="3527433"/>
          </a:xfrm>
          <a:prstGeom prst="rect">
            <a:avLst/>
          </a:prstGeom>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3</a:t>
            </a:fld>
            <a:endParaRPr lang="cs-CZ"/>
          </a:p>
        </p:txBody>
      </p:sp>
    </p:spTree>
    <p:extLst>
      <p:ext uri="{BB962C8B-B14F-4D97-AF65-F5344CB8AC3E}">
        <p14:creationId xmlns:p14="http://schemas.microsoft.com/office/powerpoint/2010/main" val="11814961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b="1" dirty="0"/>
              <a:t>Data Flow Diagram </a:t>
            </a:r>
            <a:r>
              <a:rPr lang="cs-CZ" dirty="0"/>
              <a:t>(DFD, Diagram datových toků) je jeden z nástrojů pro modelování funkcí systémů (zejména informačních systémů). Pomocí DFD lze modelovat celé organizace, slouží tedy i jako nástroj podnikatelského a strategického plánování. DFD je součástí strukturované analýzy a návrhu systémů.</a:t>
            </a:r>
          </a:p>
        </p:txBody>
      </p:sp>
      <p:sp>
        <p:nvSpPr>
          <p:cNvPr id="3" name="Nadpis 2"/>
          <p:cNvSpPr>
            <a:spLocks noGrp="1"/>
          </p:cNvSpPr>
          <p:nvPr>
            <p:ph type="title"/>
          </p:nvPr>
        </p:nvSpPr>
        <p:spPr/>
        <p:txBody>
          <a:bodyPr/>
          <a:lstStyle/>
          <a:p>
            <a:r>
              <a:rPr lang="cs-CZ" dirty="0">
                <a:effectLst/>
              </a:rPr>
              <a:t>Diagram datových toků</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30</a:t>
            </a:fld>
            <a:endParaRPr lang="cs-CZ"/>
          </a:p>
        </p:txBody>
      </p:sp>
    </p:spTree>
    <p:extLst>
      <p:ext uri="{BB962C8B-B14F-4D97-AF65-F5344CB8AC3E}">
        <p14:creationId xmlns:p14="http://schemas.microsoft.com/office/powerpoint/2010/main" val="40772034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pPr lvl="0"/>
            <a:r>
              <a:rPr lang="cs-CZ" dirty="0"/>
              <a:t>Navazuje na </a:t>
            </a:r>
            <a:r>
              <a:rPr lang="cs-CZ" b="1" dirty="0"/>
              <a:t>kontextový </a:t>
            </a:r>
            <a:r>
              <a:rPr lang="cs-CZ" dirty="0"/>
              <a:t>diagram. </a:t>
            </a:r>
          </a:p>
          <a:p>
            <a:pPr lvl="0"/>
            <a:r>
              <a:rPr lang="cs-CZ" dirty="0"/>
              <a:t>Popisuje </a:t>
            </a:r>
            <a:r>
              <a:rPr lang="cs-CZ" b="1" dirty="0"/>
              <a:t>vnitřní funkcionalitu</a:t>
            </a:r>
            <a:r>
              <a:rPr lang="cs-CZ" dirty="0"/>
              <a:t> systému na základě analýzy toků dat mezi interními funkce systému navzájem a s okolím systému.</a:t>
            </a:r>
          </a:p>
          <a:p>
            <a:pPr lvl="0"/>
            <a:r>
              <a:rPr lang="cs-CZ" dirty="0"/>
              <a:t>Popisuje </a:t>
            </a:r>
            <a:r>
              <a:rPr lang="cs-CZ" b="1" dirty="0"/>
              <a:t>datová úložiště</a:t>
            </a:r>
            <a:r>
              <a:rPr lang="cs-CZ" dirty="0"/>
              <a:t> (datastory) systému.</a:t>
            </a:r>
          </a:p>
          <a:p>
            <a:r>
              <a:rPr lang="cs-CZ" dirty="0"/>
              <a:t>Datová úložiště by měla být výsledkem souběžně prováděné analýzy metodou ER diagramů.</a:t>
            </a:r>
          </a:p>
          <a:p>
            <a:pPr lvl="0"/>
            <a:r>
              <a:rPr lang="cs-CZ" dirty="0"/>
              <a:t>Zachycují </a:t>
            </a:r>
            <a:r>
              <a:rPr lang="cs-CZ" b="1" dirty="0"/>
              <a:t>tok informací </a:t>
            </a:r>
            <a:r>
              <a:rPr lang="cs-CZ" dirty="0"/>
              <a:t>v systému mezi jednotlivými procesy (funkcemi), které je zpracovávají.</a:t>
            </a:r>
          </a:p>
          <a:p>
            <a:pPr lvl="0"/>
            <a:r>
              <a:rPr lang="cs-CZ" dirty="0"/>
              <a:t>Tokem informací se zde myslí, jak vydávání nebo přijímání nějakých signálů, tak výměna dokumentů (neříká se v jaké formě) mezi terminátory.</a:t>
            </a:r>
          </a:p>
          <a:p>
            <a:pPr lvl="0"/>
            <a:r>
              <a:rPr lang="cs-CZ" dirty="0"/>
              <a:t>DFD diagramy jsou velice </a:t>
            </a:r>
            <a:r>
              <a:rPr lang="cs-CZ" b="1" dirty="0"/>
              <a:t>vhodné pro dávkové zpracování dat</a:t>
            </a:r>
            <a:r>
              <a:rPr lang="cs-CZ" dirty="0"/>
              <a:t>, dnešní interaktivní aplikace je poněkud problematické popsat pouze DFD diagramem.</a:t>
            </a:r>
          </a:p>
          <a:p>
            <a:pPr lvl="0"/>
            <a:r>
              <a:rPr lang="cs-CZ" dirty="0"/>
              <a:t>DFD diagram </a:t>
            </a:r>
            <a:r>
              <a:rPr lang="cs-CZ" b="1" dirty="0"/>
              <a:t>je hierarchický</a:t>
            </a:r>
            <a:r>
              <a:rPr lang="cs-CZ" dirty="0"/>
              <a:t>, nejvyšší </a:t>
            </a:r>
            <a:r>
              <a:rPr lang="cs-CZ" b="1" dirty="0"/>
              <a:t>úroveň 0 vychází z kontextového diagr</a:t>
            </a:r>
            <a:r>
              <a:rPr lang="cs-CZ" dirty="0"/>
              <a:t>amu.</a:t>
            </a:r>
          </a:p>
          <a:p>
            <a:pPr lvl="0"/>
            <a:r>
              <a:rPr lang="cs-CZ" dirty="0"/>
              <a:t>DFD vznikl původně v ekonomické oblasti pro analýzu </a:t>
            </a:r>
            <a:r>
              <a:rPr lang="cs-CZ" b="1" dirty="0"/>
              <a:t>toků dokumentů</a:t>
            </a:r>
            <a:r>
              <a:rPr lang="cs-CZ" dirty="0"/>
              <a:t> v organizaci (špatnou analýzou toků může dojít ke vzniku zbytečných dokumentů). Jako příklad je možno uvést následující fiktivní scénku, jejímž důsledkům DFD pomůže zabránit:</a:t>
            </a:r>
          </a:p>
          <a:p>
            <a:endParaRPr lang="cs-CZ" dirty="0"/>
          </a:p>
        </p:txBody>
      </p:sp>
      <p:sp>
        <p:nvSpPr>
          <p:cNvPr id="3" name="Nadpis 2"/>
          <p:cNvSpPr>
            <a:spLocks noGrp="1"/>
          </p:cNvSpPr>
          <p:nvPr>
            <p:ph type="title"/>
          </p:nvPr>
        </p:nvSpPr>
        <p:spPr/>
        <p:txBody>
          <a:bodyPr/>
          <a:lstStyle/>
          <a:p>
            <a:r>
              <a:rPr lang="cs-CZ" dirty="0"/>
              <a:t>Základní vlastnosti DFD</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31</a:t>
            </a:fld>
            <a:endParaRPr lang="cs-CZ"/>
          </a:p>
        </p:txBody>
      </p:sp>
    </p:spTree>
    <p:extLst>
      <p:ext uri="{BB962C8B-B14F-4D97-AF65-F5344CB8AC3E}">
        <p14:creationId xmlns:p14="http://schemas.microsoft.com/office/powerpoint/2010/main" val="9864296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normAutofit fontScale="90000"/>
          </a:bodyPr>
          <a:lstStyle/>
          <a:p>
            <a:r>
              <a:rPr lang="cs-CZ" dirty="0"/>
              <a:t>Notace diagramu datových toků</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1844824"/>
            <a:ext cx="4419600" cy="423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Zástupný symbol pro obsah 4"/>
          <p:cNvSpPr>
            <a:spLocks noGrp="1"/>
          </p:cNvSpPr>
          <p:nvPr>
            <p:ph idx="1"/>
          </p:nvPr>
        </p:nvSpPr>
        <p:spPr/>
        <p:txBody>
          <a:bodyPr/>
          <a:lstStyle/>
          <a:p>
            <a:pPr marL="82296" indent="0">
              <a:buNone/>
            </a:pPr>
            <a:endParaRPr lang="cs-CZ" dirty="0"/>
          </a:p>
        </p:txBody>
      </p:sp>
      <p:sp>
        <p:nvSpPr>
          <p:cNvPr id="2" name="Zástupný symbol pro číslo snímku 1"/>
          <p:cNvSpPr>
            <a:spLocks noGrp="1"/>
          </p:cNvSpPr>
          <p:nvPr>
            <p:ph type="sldNum" sz="quarter" idx="12"/>
          </p:nvPr>
        </p:nvSpPr>
        <p:spPr/>
        <p:txBody>
          <a:bodyPr/>
          <a:lstStyle/>
          <a:p>
            <a:fld id="{5D2C69E2-DDA1-4A0F-86F5-6A3E7566DBF6}" type="slidenum">
              <a:rPr lang="cs-CZ" smtClean="0"/>
              <a:pPr/>
              <a:t>32</a:t>
            </a:fld>
            <a:endParaRPr lang="cs-CZ"/>
          </a:p>
        </p:txBody>
      </p:sp>
    </p:spTree>
    <p:extLst>
      <p:ext uri="{BB962C8B-B14F-4D97-AF65-F5344CB8AC3E}">
        <p14:creationId xmlns:p14="http://schemas.microsoft.com/office/powerpoint/2010/main" val="39771779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normAutofit fontScale="90000"/>
          </a:bodyPr>
          <a:lstStyle/>
          <a:p>
            <a:r>
              <a:rPr lang="cs-CZ" dirty="0"/>
              <a:t>Příklad diagramu datových toků</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0287" y="1963933"/>
            <a:ext cx="4600575" cy="399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Zástupný symbol pro obsah 4"/>
          <p:cNvSpPr>
            <a:spLocks noGrp="1"/>
          </p:cNvSpPr>
          <p:nvPr>
            <p:ph idx="1"/>
          </p:nvPr>
        </p:nvSpPr>
        <p:spPr/>
        <p:txBody>
          <a:bodyPr/>
          <a:lstStyle/>
          <a:p>
            <a:pPr marL="82296" indent="0">
              <a:buNone/>
            </a:pPr>
            <a:r>
              <a:rPr lang="cs-CZ" dirty="0"/>
              <a:t> </a:t>
            </a:r>
          </a:p>
        </p:txBody>
      </p:sp>
      <p:sp>
        <p:nvSpPr>
          <p:cNvPr id="2" name="Zástupný symbol pro číslo snímku 1"/>
          <p:cNvSpPr>
            <a:spLocks noGrp="1"/>
          </p:cNvSpPr>
          <p:nvPr>
            <p:ph type="sldNum" sz="quarter" idx="12"/>
          </p:nvPr>
        </p:nvSpPr>
        <p:spPr/>
        <p:txBody>
          <a:bodyPr/>
          <a:lstStyle/>
          <a:p>
            <a:fld id="{5D2C69E2-DDA1-4A0F-86F5-6A3E7566DBF6}" type="slidenum">
              <a:rPr lang="cs-CZ" smtClean="0"/>
              <a:pPr/>
              <a:t>33</a:t>
            </a:fld>
            <a:endParaRPr lang="cs-CZ"/>
          </a:p>
        </p:txBody>
      </p:sp>
    </p:spTree>
    <p:extLst>
      <p:ext uri="{BB962C8B-B14F-4D97-AF65-F5344CB8AC3E}">
        <p14:creationId xmlns:p14="http://schemas.microsoft.com/office/powerpoint/2010/main" val="40577328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a:t>Stavový diagram</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1484784"/>
            <a:ext cx="4448175" cy="425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Zástupný symbol pro obsah 4"/>
          <p:cNvSpPr>
            <a:spLocks noGrp="1"/>
          </p:cNvSpPr>
          <p:nvPr>
            <p:ph idx="1"/>
          </p:nvPr>
        </p:nvSpPr>
        <p:spPr>
          <a:xfrm>
            <a:off x="1435608" y="1447800"/>
            <a:ext cx="5656672" cy="4573488"/>
          </a:xfrm>
        </p:spPr>
        <p:txBody>
          <a:bodyPr/>
          <a:lstStyle/>
          <a:p>
            <a:pPr marL="82296" indent="0">
              <a:buNone/>
            </a:pPr>
            <a:r>
              <a:rPr lang="cs-CZ" dirty="0"/>
              <a:t> </a:t>
            </a:r>
          </a:p>
        </p:txBody>
      </p:sp>
      <p:sp>
        <p:nvSpPr>
          <p:cNvPr id="2" name="Zástupný symbol pro číslo snímku 1"/>
          <p:cNvSpPr>
            <a:spLocks noGrp="1"/>
          </p:cNvSpPr>
          <p:nvPr>
            <p:ph type="sldNum" sz="quarter" idx="12"/>
          </p:nvPr>
        </p:nvSpPr>
        <p:spPr/>
        <p:txBody>
          <a:bodyPr/>
          <a:lstStyle/>
          <a:p>
            <a:fld id="{5D2C69E2-DDA1-4A0F-86F5-6A3E7566DBF6}" type="slidenum">
              <a:rPr lang="cs-CZ" smtClean="0"/>
              <a:pPr/>
              <a:t>34</a:t>
            </a:fld>
            <a:endParaRPr lang="cs-CZ"/>
          </a:p>
        </p:txBody>
      </p:sp>
    </p:spTree>
    <p:extLst>
      <p:ext uri="{BB962C8B-B14F-4D97-AF65-F5344CB8AC3E}">
        <p14:creationId xmlns:p14="http://schemas.microsoft.com/office/powerpoint/2010/main" val="34546424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normAutofit fontScale="90000"/>
          </a:bodyPr>
          <a:lstStyle/>
          <a:p>
            <a:r>
              <a:rPr lang="cs-CZ" dirty="0"/>
              <a:t>Jiný příklad stavového diagramu</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1772816"/>
            <a:ext cx="4067175" cy="36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Zástupný symbol pro obsah 4"/>
          <p:cNvSpPr>
            <a:spLocks noGrp="1"/>
          </p:cNvSpPr>
          <p:nvPr>
            <p:ph idx="1"/>
          </p:nvPr>
        </p:nvSpPr>
        <p:spPr>
          <a:xfrm>
            <a:off x="1435608" y="1447800"/>
            <a:ext cx="6808800" cy="4501480"/>
          </a:xfrm>
        </p:spPr>
        <p:txBody>
          <a:bodyPr/>
          <a:lstStyle/>
          <a:p>
            <a:pPr marL="82296" indent="0">
              <a:buNone/>
            </a:pPr>
            <a:r>
              <a:rPr lang="cs-CZ" dirty="0"/>
              <a:t> </a:t>
            </a:r>
          </a:p>
        </p:txBody>
      </p:sp>
      <p:sp>
        <p:nvSpPr>
          <p:cNvPr id="2" name="Zástupný symbol pro číslo snímku 1"/>
          <p:cNvSpPr>
            <a:spLocks noGrp="1"/>
          </p:cNvSpPr>
          <p:nvPr>
            <p:ph type="sldNum" sz="quarter" idx="12"/>
          </p:nvPr>
        </p:nvSpPr>
        <p:spPr/>
        <p:txBody>
          <a:bodyPr/>
          <a:lstStyle/>
          <a:p>
            <a:fld id="{5D2C69E2-DDA1-4A0F-86F5-6A3E7566DBF6}" type="slidenum">
              <a:rPr lang="cs-CZ" smtClean="0"/>
              <a:pPr/>
              <a:t>35</a:t>
            </a:fld>
            <a:endParaRPr lang="cs-CZ"/>
          </a:p>
        </p:txBody>
      </p:sp>
    </p:spTree>
    <p:extLst>
      <p:ext uri="{BB962C8B-B14F-4D97-AF65-F5344CB8AC3E}">
        <p14:creationId xmlns:p14="http://schemas.microsoft.com/office/powerpoint/2010/main" val="35710367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435608" y="1447800"/>
            <a:ext cx="7312856" cy="2269232"/>
          </a:xfrm>
        </p:spPr>
        <p:txBody>
          <a:bodyPr>
            <a:normAutofit fontScale="47500" lnSpcReduction="20000"/>
          </a:bodyPr>
          <a:lstStyle/>
          <a:p>
            <a:r>
              <a:rPr lang="cs-CZ" dirty="0"/>
              <a:t>Hlavní vlastnosti FCH lze shrnout do těchto bodů: </a:t>
            </a:r>
          </a:p>
          <a:p>
            <a:pPr lvl="0"/>
            <a:r>
              <a:rPr lang="cs-CZ" dirty="0"/>
              <a:t> zachycuje určitý </a:t>
            </a:r>
            <a:r>
              <a:rPr lang="cs-CZ" b="1" dirty="0"/>
              <a:t>algoritmus</a:t>
            </a:r>
            <a:r>
              <a:rPr lang="cs-CZ" dirty="0"/>
              <a:t>,</a:t>
            </a:r>
          </a:p>
          <a:p>
            <a:pPr lvl="0"/>
            <a:r>
              <a:rPr lang="cs-CZ" dirty="0"/>
              <a:t> lze ho použít pro </a:t>
            </a:r>
            <a:r>
              <a:rPr lang="cs-CZ" b="1" dirty="0"/>
              <a:t>popis určité funkce </a:t>
            </a:r>
            <a:r>
              <a:rPr lang="cs-CZ" dirty="0"/>
              <a:t>- například metody v nějakém objektu nebo akce v STD,</a:t>
            </a:r>
          </a:p>
          <a:p>
            <a:pPr lvl="0"/>
            <a:r>
              <a:rPr lang="cs-CZ" dirty="0"/>
              <a:t> je dobře známý -stále se ještě učí v základech programování, protože je velmi dobře </a:t>
            </a:r>
            <a:r>
              <a:rPr lang="cs-CZ" b="1" dirty="0"/>
              <a:t>srozumitelný </a:t>
            </a:r>
            <a:r>
              <a:rPr lang="cs-CZ" dirty="0"/>
              <a:t>a je blízký inženýrskému myšlení, </a:t>
            </a:r>
          </a:p>
          <a:p>
            <a:pPr lvl="0"/>
            <a:r>
              <a:rPr lang="cs-CZ" dirty="0"/>
              <a:t> ve </a:t>
            </a:r>
            <a:r>
              <a:rPr lang="cs-CZ" b="1" dirty="0"/>
              <a:t>strukturovaném </a:t>
            </a:r>
            <a:r>
              <a:rPr lang="cs-CZ" dirty="0"/>
              <a:t>programování je nahrazován </a:t>
            </a:r>
            <a:r>
              <a:rPr lang="cs-CZ" b="1" dirty="0"/>
              <a:t>struktogramy</a:t>
            </a:r>
            <a:r>
              <a:rPr lang="cs-CZ" dirty="0"/>
              <a:t>, které jsou však pro popis drobnějších záležitostí méně přehledné.</a:t>
            </a:r>
          </a:p>
          <a:p>
            <a:pPr marL="82296" indent="0">
              <a:buNone/>
            </a:pPr>
            <a:r>
              <a:rPr lang="cs-CZ" dirty="0"/>
              <a:t> </a:t>
            </a:r>
          </a:p>
        </p:txBody>
      </p:sp>
      <p:sp>
        <p:nvSpPr>
          <p:cNvPr id="3" name="Nadpis 2"/>
          <p:cNvSpPr>
            <a:spLocks noGrp="1"/>
          </p:cNvSpPr>
          <p:nvPr>
            <p:ph type="title"/>
          </p:nvPr>
        </p:nvSpPr>
        <p:spPr/>
        <p:txBody>
          <a:bodyPr/>
          <a:lstStyle/>
          <a:p>
            <a:r>
              <a:rPr lang="cs-CZ" dirty="0"/>
              <a:t>Vývojový diagram</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9961" y="3429000"/>
            <a:ext cx="4505325" cy="321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36</a:t>
            </a:fld>
            <a:endParaRPr lang="cs-CZ"/>
          </a:p>
        </p:txBody>
      </p:sp>
    </p:spTree>
    <p:extLst>
      <p:ext uri="{BB962C8B-B14F-4D97-AF65-F5344CB8AC3E}">
        <p14:creationId xmlns:p14="http://schemas.microsoft.com/office/powerpoint/2010/main" val="24836939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sz="2000" dirty="0"/>
              <a:t>Pro příklad v předmětu Databáze v CIM byl použit diagram pro rozhodování, kdo je bigamista. Z databáze byly vybrány dvojice, které měli mezi sebou uzavřené manželství.</a:t>
            </a:r>
          </a:p>
        </p:txBody>
      </p:sp>
      <p:sp>
        <p:nvSpPr>
          <p:cNvPr id="3" name="Nadpis 2"/>
          <p:cNvSpPr>
            <a:spLocks noGrp="1"/>
          </p:cNvSpPr>
          <p:nvPr>
            <p:ph type="title"/>
          </p:nvPr>
        </p:nvSpPr>
        <p:spPr/>
        <p:txBody>
          <a:bodyPr>
            <a:normAutofit fontScale="90000"/>
          </a:bodyPr>
          <a:lstStyle/>
          <a:p>
            <a:r>
              <a:rPr lang="cs-CZ" dirty="0"/>
              <a:t>Vývojový diagram pro rozhodování</a:t>
            </a:r>
          </a:p>
        </p:txBody>
      </p:sp>
      <p:pic>
        <p:nvPicPr>
          <p:cNvPr id="4"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1640" y="2420888"/>
            <a:ext cx="7632848" cy="3861588"/>
          </a:xfrm>
          <a:prstGeom prst="rect">
            <a:avLst/>
          </a:prstGeom>
        </p:spPr>
      </p:pic>
      <p:sp>
        <p:nvSpPr>
          <p:cNvPr id="5" name="Zástupný symbol pro číslo snímku 4"/>
          <p:cNvSpPr>
            <a:spLocks noGrp="1"/>
          </p:cNvSpPr>
          <p:nvPr>
            <p:ph type="sldNum" sz="quarter" idx="12"/>
          </p:nvPr>
        </p:nvSpPr>
        <p:spPr/>
        <p:txBody>
          <a:bodyPr/>
          <a:lstStyle/>
          <a:p>
            <a:fld id="{5D2C69E2-DDA1-4A0F-86F5-6A3E7566DBF6}" type="slidenum">
              <a:rPr lang="cs-CZ" smtClean="0"/>
              <a:pPr/>
              <a:t>37</a:t>
            </a:fld>
            <a:endParaRPr lang="cs-CZ"/>
          </a:p>
        </p:txBody>
      </p:sp>
    </p:spTree>
    <p:extLst>
      <p:ext uri="{BB962C8B-B14F-4D97-AF65-F5344CB8AC3E}">
        <p14:creationId xmlns:p14="http://schemas.microsoft.com/office/powerpoint/2010/main" val="1802302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62500" lnSpcReduction="20000"/>
          </a:bodyPr>
          <a:lstStyle/>
          <a:p>
            <a:r>
              <a:rPr lang="cs-CZ" b="1" dirty="0"/>
              <a:t>Konceptuální modely</a:t>
            </a:r>
            <a:r>
              <a:rPr lang="cs-CZ" dirty="0"/>
              <a:t> jsou pokusem umožnit vytvoření popisu strukturu dat v databázi, tj. </a:t>
            </a:r>
            <a:r>
              <a:rPr lang="cs-CZ" b="1" i="1" dirty="0"/>
              <a:t>konceptuálního schématu</a:t>
            </a:r>
            <a:r>
              <a:rPr lang="cs-CZ" i="1" dirty="0"/>
              <a:t>, </a:t>
            </a:r>
            <a:r>
              <a:rPr lang="cs-CZ" dirty="0"/>
              <a:t>nezávisle na fyzickém uložení databáze. Tento popis by měl co nejvěrněji vystihovat konceptuální pohled člověka na danou část reálného světa. Někdy se na sémantické úrovni uplatní relační model dat, jindy je realita tak složitá, že i nejkonceptuálnější modely jsou pro ni příliš hrubé. Limitním případem konceptuálních modelů je přirozený jazyk.</a:t>
            </a:r>
          </a:p>
          <a:p>
            <a:r>
              <a:rPr lang="cs-CZ" b="1" i="1" dirty="0"/>
              <a:t>Sémantické modely </a:t>
            </a:r>
            <a:r>
              <a:rPr lang="cs-CZ" dirty="0"/>
              <a:t>slouží obvykle k vytvoření schémat s následnou transformací na</a:t>
            </a:r>
            <a:r>
              <a:rPr lang="cs-CZ" i="1" dirty="0"/>
              <a:t> </a:t>
            </a:r>
            <a:r>
              <a:rPr lang="cs-CZ" b="1" i="1" dirty="0"/>
              <a:t>databázové schéma</a:t>
            </a:r>
            <a:r>
              <a:rPr lang="cs-CZ" i="1" dirty="0"/>
              <a:t>. </a:t>
            </a:r>
            <a:endParaRPr lang="cs-CZ" dirty="0"/>
          </a:p>
          <a:p>
            <a:r>
              <a:rPr lang="cs-CZ" dirty="0"/>
              <a:t>Informace, která se přitom ztrácí, by měla být “doprogramována” v rámci daného SŘBD na databázové úrovni. Ideální by bylo spojit sémantickou a databázovou úroveň v jednu. Takové </a:t>
            </a:r>
            <a:r>
              <a:rPr lang="cs-CZ" i="1" dirty="0"/>
              <a:t>SŘBD </a:t>
            </a:r>
            <a:r>
              <a:rPr lang="cs-CZ" dirty="0"/>
              <a:t> jsou dnes již k dispozici v objektové technologii. Říká se jim </a:t>
            </a:r>
            <a:r>
              <a:rPr lang="cs-CZ" b="1" dirty="0"/>
              <a:t>objektově orientované</a:t>
            </a:r>
            <a:r>
              <a:rPr lang="cs-CZ" dirty="0"/>
              <a:t> </a:t>
            </a:r>
            <a:r>
              <a:rPr lang="cs-CZ" i="1" dirty="0"/>
              <a:t>SŘBD (OOSŘBD</a:t>
            </a:r>
            <a:r>
              <a:rPr lang="cs-CZ" dirty="0"/>
              <a:t>).</a:t>
            </a:r>
          </a:p>
          <a:p>
            <a:endParaRPr lang="cs-CZ" dirty="0"/>
          </a:p>
        </p:txBody>
      </p:sp>
      <p:sp>
        <p:nvSpPr>
          <p:cNvPr id="3" name="Nadpis 2"/>
          <p:cNvSpPr>
            <a:spLocks noGrp="1"/>
          </p:cNvSpPr>
          <p:nvPr>
            <p:ph type="title"/>
          </p:nvPr>
        </p:nvSpPr>
        <p:spPr/>
        <p:txBody>
          <a:bodyPr>
            <a:normAutofit fontScale="90000"/>
          </a:bodyPr>
          <a:lstStyle/>
          <a:p>
            <a:r>
              <a:rPr lang="cs-CZ" dirty="0"/>
              <a:t>Konceptuální modelování</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38</a:t>
            </a:fld>
            <a:endParaRPr lang="cs-CZ"/>
          </a:p>
        </p:txBody>
      </p:sp>
    </p:spTree>
    <p:extLst>
      <p:ext uri="{BB962C8B-B14F-4D97-AF65-F5344CB8AC3E}">
        <p14:creationId xmlns:p14="http://schemas.microsoft.com/office/powerpoint/2010/main" val="46536751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547664" y="1447800"/>
            <a:ext cx="7056784" cy="3709392"/>
          </a:xfrm>
        </p:spPr>
        <p:txBody>
          <a:bodyPr>
            <a:normAutofit fontScale="77500" lnSpcReduction="20000"/>
          </a:bodyPr>
          <a:lstStyle/>
          <a:p>
            <a:r>
              <a:rPr lang="cs-CZ" dirty="0"/>
              <a:t>Konceptuální model zahrnuje </a:t>
            </a:r>
            <a:r>
              <a:rPr lang="cs-CZ" b="1" dirty="0"/>
              <a:t>entitní typy </a:t>
            </a:r>
            <a:r>
              <a:rPr lang="cs-CZ" dirty="0"/>
              <a:t>(pracovník, faktura, vyráběný díl) a jejich </a:t>
            </a:r>
            <a:r>
              <a:rPr lang="cs-CZ" b="1" dirty="0"/>
              <a:t>vztahové typy</a:t>
            </a:r>
            <a:r>
              <a:rPr lang="cs-CZ" dirty="0"/>
              <a:t> (vyrábí se na, obsahuje, skládá se)</a:t>
            </a:r>
          </a:p>
          <a:p>
            <a:r>
              <a:rPr lang="cs-CZ" dirty="0"/>
              <a:t>Vztahový typ je obvykle binární (vyjadřuje vztah mezi dvěma entitními typy (díl – techn. operace) nebo stejným entitním typem ve dvou rolích (kusovník)</a:t>
            </a:r>
          </a:p>
          <a:p>
            <a:pPr marL="82296" indent="0">
              <a:buNone/>
            </a:pPr>
            <a:endParaRPr lang="cs-CZ" dirty="0"/>
          </a:p>
          <a:p>
            <a:r>
              <a:rPr lang="cs-CZ" dirty="0"/>
              <a:t>Příklad na vztah studijního předmětu a studenta:</a:t>
            </a:r>
          </a:p>
        </p:txBody>
      </p:sp>
      <p:sp>
        <p:nvSpPr>
          <p:cNvPr id="3" name="Nadpis 2"/>
          <p:cNvSpPr>
            <a:spLocks noGrp="1"/>
          </p:cNvSpPr>
          <p:nvPr>
            <p:ph type="title"/>
          </p:nvPr>
        </p:nvSpPr>
        <p:spPr/>
        <p:txBody>
          <a:bodyPr/>
          <a:lstStyle/>
          <a:p>
            <a:r>
              <a:rPr lang="cs-CZ" dirty="0">
                <a:effectLst/>
              </a:rPr>
              <a:t>E-R konceptuální model</a:t>
            </a:r>
            <a:endParaRPr lang="cs-CZ"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5517232"/>
            <a:ext cx="3981450"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39</a:t>
            </a:fld>
            <a:endParaRPr lang="cs-CZ"/>
          </a:p>
        </p:txBody>
      </p:sp>
    </p:spTree>
    <p:extLst>
      <p:ext uri="{BB962C8B-B14F-4D97-AF65-F5344CB8AC3E}">
        <p14:creationId xmlns:p14="http://schemas.microsoft.com/office/powerpoint/2010/main" val="19556284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r>
              <a:rPr lang="cs-CZ" dirty="0"/>
              <a:t>Procedurální</a:t>
            </a:r>
          </a:p>
          <a:p>
            <a:pPr lvl="1"/>
            <a:r>
              <a:rPr lang="cs-CZ" i="1" dirty="0"/>
              <a:t>„Jakým způsobem získám výsledek ze vstupních dat?“</a:t>
            </a:r>
          </a:p>
          <a:p>
            <a:pPr lvl="1"/>
            <a:r>
              <a:rPr lang="cs-CZ" dirty="0"/>
              <a:t>Zpracování seřazených souborů</a:t>
            </a:r>
          </a:p>
          <a:p>
            <a:pPr lvl="1"/>
            <a:r>
              <a:rPr lang="cs-CZ" dirty="0"/>
              <a:t>Zpracování indexsekvenčních souborů</a:t>
            </a:r>
          </a:p>
          <a:p>
            <a:pPr marL="365760" lvl="1" indent="-283464">
              <a:spcBef>
                <a:spcPts val="600"/>
              </a:spcBef>
              <a:buSzPct val="80000"/>
              <a:buFont typeface="Wingdings 2"/>
              <a:buChar char=""/>
            </a:pPr>
            <a:r>
              <a:rPr lang="cs-CZ" sz="3200" dirty="0"/>
              <a:t>Databázové</a:t>
            </a:r>
          </a:p>
          <a:p>
            <a:pPr lvl="1"/>
            <a:r>
              <a:rPr lang="cs-CZ" i="1" dirty="0"/>
              <a:t>„Jaké vlastnosti mají mít data, která chci vybrat?“</a:t>
            </a:r>
          </a:p>
          <a:p>
            <a:pPr lvl="1"/>
            <a:r>
              <a:rPr lang="cs-CZ" i="1" dirty="0"/>
              <a:t>„Jakou množinu dat chci vložit?“</a:t>
            </a:r>
          </a:p>
          <a:p>
            <a:pPr lvl="1"/>
            <a:r>
              <a:rPr lang="cs-CZ" i="1" dirty="0"/>
              <a:t>„Jakou množinu dat chci změnit?“</a:t>
            </a:r>
          </a:p>
          <a:p>
            <a:pPr lvl="1"/>
            <a:r>
              <a:rPr lang="cs-CZ" i="1" dirty="0"/>
              <a:t>„Za jakých podmínek chci data odstranit?“</a:t>
            </a:r>
          </a:p>
          <a:p>
            <a:pPr lvl="1"/>
            <a:r>
              <a:rPr lang="cs-CZ" dirty="0"/>
              <a:t>Práce se daty s využitím množinových operací – relační databáze</a:t>
            </a:r>
          </a:p>
          <a:p>
            <a:pPr lvl="1"/>
            <a:r>
              <a:rPr lang="cs-CZ" dirty="0"/>
              <a:t>Obvykle uživatelsky příjemné grafické rozhraní</a:t>
            </a:r>
          </a:p>
          <a:p>
            <a:endParaRPr lang="cs-CZ" dirty="0"/>
          </a:p>
        </p:txBody>
      </p:sp>
      <p:sp>
        <p:nvSpPr>
          <p:cNvPr id="3" name="Nadpis 2"/>
          <p:cNvSpPr>
            <a:spLocks noGrp="1"/>
          </p:cNvSpPr>
          <p:nvPr>
            <p:ph type="title"/>
          </p:nvPr>
        </p:nvSpPr>
        <p:spPr/>
        <p:txBody>
          <a:bodyPr/>
          <a:lstStyle/>
          <a:p>
            <a:r>
              <a:rPr lang="cs-CZ" dirty="0"/>
              <a:t>Zpracování dat</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4</a:t>
            </a:fld>
            <a:endParaRPr lang="cs-CZ"/>
          </a:p>
        </p:txBody>
      </p:sp>
    </p:spTree>
    <p:extLst>
      <p:ext uri="{BB962C8B-B14F-4D97-AF65-F5344CB8AC3E}">
        <p14:creationId xmlns:p14="http://schemas.microsoft.com/office/powerpoint/2010/main" val="2424812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lnSpcReduction="10000"/>
          </a:bodyPr>
          <a:lstStyle/>
          <a:p>
            <a:r>
              <a:rPr lang="cs-CZ" b="1" dirty="0"/>
              <a:t>Kardinalitou</a:t>
            </a:r>
            <a:r>
              <a:rPr lang="cs-CZ" dirty="0"/>
              <a:t> (násobností ve vztahu) rozumíme, kolik entit vstupuje do vztahu (př. díl má v postupu jednu nebo více operací, manžel má jednu manželku)</a:t>
            </a:r>
          </a:p>
          <a:p>
            <a:r>
              <a:rPr lang="cs-CZ" b="1" dirty="0"/>
              <a:t>Parcialitou</a:t>
            </a:r>
            <a:r>
              <a:rPr lang="cs-CZ" dirty="0"/>
              <a:t> (povinným/nepovinným členstvím ve vztahu) rozumíme, zda entitní typ vždy vstupuje do vztahu (př. předmět nemusí mít zapsán žádný student, každá technologická operace musí patřit k jednomu dílu a je předepsána na jedno pracoviště)</a:t>
            </a:r>
          </a:p>
        </p:txBody>
      </p:sp>
      <p:sp>
        <p:nvSpPr>
          <p:cNvPr id="3" name="Nadpis 2"/>
          <p:cNvSpPr>
            <a:spLocks noGrp="1"/>
          </p:cNvSpPr>
          <p:nvPr>
            <p:ph type="title"/>
          </p:nvPr>
        </p:nvSpPr>
        <p:spPr/>
        <p:txBody>
          <a:bodyPr/>
          <a:lstStyle/>
          <a:p>
            <a:r>
              <a:rPr lang="cs-CZ" dirty="0"/>
              <a:t>Kardinalita, parcialita </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40</a:t>
            </a:fld>
            <a:endParaRPr lang="cs-CZ"/>
          </a:p>
        </p:txBody>
      </p:sp>
    </p:spTree>
    <p:extLst>
      <p:ext uri="{BB962C8B-B14F-4D97-AF65-F5344CB8AC3E}">
        <p14:creationId xmlns:p14="http://schemas.microsoft.com/office/powerpoint/2010/main" val="30921658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435608" y="1447800"/>
            <a:ext cx="7498080" cy="2197224"/>
          </a:xfrm>
        </p:spPr>
        <p:txBody>
          <a:bodyPr>
            <a:normAutofit fontScale="62500" lnSpcReduction="20000"/>
          </a:bodyPr>
          <a:lstStyle/>
          <a:p>
            <a:r>
              <a:rPr lang="cs-CZ" dirty="0"/>
              <a:t>Výskytový diagram názorným příkladem ukazuje kardinalitu i parcialitu (je vhodnou formou komunikace analytika s uživatelem)</a:t>
            </a:r>
          </a:p>
          <a:p>
            <a:r>
              <a:rPr lang="cs-CZ" dirty="0"/>
              <a:t>Příklad na výskytový diagram:</a:t>
            </a:r>
          </a:p>
          <a:p>
            <a:pPr lvl="1"/>
            <a:r>
              <a:rPr lang="cs-CZ" dirty="0"/>
              <a:t>Některé položky jsou nakupované (trubka, osa, tyč) a tudíž nemají žádnou operaci (nepovinné členství)</a:t>
            </a:r>
          </a:p>
          <a:p>
            <a:pPr lvl="1"/>
            <a:r>
              <a:rPr lang="cs-CZ" dirty="0"/>
              <a:t>Jiné položky (čep, hřídel) mají více operací (kardinalita </a:t>
            </a:r>
            <a:r>
              <a:rPr lang="cs-CZ" sz="2600" dirty="0">
                <a:latin typeface="Courier New" panose="02070309020205020404" pitchFamily="49" charset="0"/>
                <a:cs typeface="Courier New" panose="02070309020205020404" pitchFamily="49" charset="0"/>
              </a:rPr>
              <a:t>1:N</a:t>
            </a:r>
            <a:r>
              <a:rPr lang="cs-CZ" dirty="0"/>
              <a:t>)</a:t>
            </a:r>
          </a:p>
          <a:p>
            <a:pPr lvl="1"/>
            <a:r>
              <a:rPr lang="cs-CZ" dirty="0"/>
              <a:t>Každá operace musí patřit nějakému dílu (povinné členství)</a:t>
            </a:r>
          </a:p>
          <a:p>
            <a:pPr lvl="1"/>
            <a:endParaRPr lang="cs-CZ" dirty="0"/>
          </a:p>
        </p:txBody>
      </p:sp>
      <p:sp>
        <p:nvSpPr>
          <p:cNvPr id="3" name="Nadpis 2"/>
          <p:cNvSpPr>
            <a:spLocks noGrp="1"/>
          </p:cNvSpPr>
          <p:nvPr>
            <p:ph type="title"/>
          </p:nvPr>
        </p:nvSpPr>
        <p:spPr/>
        <p:txBody>
          <a:bodyPr/>
          <a:lstStyle/>
          <a:p>
            <a:r>
              <a:rPr lang="cs-CZ" dirty="0"/>
              <a:t>Výskytový diagram</a:t>
            </a:r>
          </a:p>
        </p:txBody>
      </p:sp>
      <p:pic>
        <p:nvPicPr>
          <p:cNvPr id="4"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7744" y="3717032"/>
            <a:ext cx="3619500" cy="2901463"/>
          </a:xfrm>
          <a:prstGeom prst="rect">
            <a:avLst/>
          </a:prstGeom>
        </p:spPr>
      </p:pic>
      <p:sp>
        <p:nvSpPr>
          <p:cNvPr id="5" name="Zástupný symbol pro číslo snímku 4"/>
          <p:cNvSpPr>
            <a:spLocks noGrp="1"/>
          </p:cNvSpPr>
          <p:nvPr>
            <p:ph type="sldNum" sz="quarter" idx="12"/>
          </p:nvPr>
        </p:nvSpPr>
        <p:spPr/>
        <p:txBody>
          <a:bodyPr/>
          <a:lstStyle/>
          <a:p>
            <a:fld id="{5D2C69E2-DDA1-4A0F-86F5-6A3E7566DBF6}" type="slidenum">
              <a:rPr lang="cs-CZ" smtClean="0"/>
              <a:pPr/>
              <a:t>41</a:t>
            </a:fld>
            <a:endParaRPr lang="cs-CZ"/>
          </a:p>
        </p:txBody>
      </p:sp>
    </p:spTree>
    <p:extLst>
      <p:ext uri="{BB962C8B-B14F-4D97-AF65-F5344CB8AC3E}">
        <p14:creationId xmlns:p14="http://schemas.microsoft.com/office/powerpoint/2010/main" val="171050451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a:bodyPr>
          <a:lstStyle/>
          <a:p>
            <a:r>
              <a:rPr lang="cs-CZ" dirty="0"/>
              <a:t>Vztah </a:t>
            </a:r>
            <a:r>
              <a:rPr lang="cs-CZ" dirty="0">
                <a:latin typeface="Courier New" panose="02070309020205020404" pitchFamily="49" charset="0"/>
                <a:cs typeface="Courier New" panose="02070309020205020404" pitchFamily="49" charset="0"/>
              </a:rPr>
              <a:t>1:1</a:t>
            </a:r>
          </a:p>
          <a:p>
            <a:pPr lvl="1"/>
            <a:r>
              <a:rPr lang="cs-CZ" dirty="0"/>
              <a:t>učitel učí maximálně jeden předmět</a:t>
            </a:r>
          </a:p>
          <a:p>
            <a:pPr lvl="1"/>
            <a:r>
              <a:rPr lang="cs-CZ" dirty="0"/>
              <a:t>předmět je vyučován maximálně jedním učitelem</a:t>
            </a:r>
          </a:p>
          <a:p>
            <a:pPr marL="365760" lvl="1" indent="-283464">
              <a:spcBef>
                <a:spcPts val="600"/>
              </a:spcBef>
              <a:buSzPct val="80000"/>
              <a:buFont typeface="Wingdings 2"/>
              <a:buChar char=""/>
            </a:pPr>
            <a:r>
              <a:rPr lang="cs-CZ" sz="3200" dirty="0"/>
              <a:t>Vztah </a:t>
            </a:r>
            <a:r>
              <a:rPr lang="cs-CZ" sz="3200" dirty="0">
                <a:latin typeface="Courier New" panose="02070309020205020404" pitchFamily="49" charset="0"/>
                <a:cs typeface="Courier New" panose="02070309020205020404" pitchFamily="49" charset="0"/>
              </a:rPr>
              <a:t>1:N</a:t>
            </a:r>
          </a:p>
          <a:p>
            <a:pPr lvl="1"/>
            <a:r>
              <a:rPr lang="cs-CZ" dirty="0"/>
              <a:t>Učitel může učit více než jeden předmět</a:t>
            </a:r>
          </a:p>
          <a:p>
            <a:pPr lvl="1"/>
            <a:r>
              <a:rPr lang="cs-CZ" dirty="0"/>
              <a:t>Předmět je učen maximálně jedním učitelem</a:t>
            </a:r>
          </a:p>
          <a:p>
            <a:pPr marL="365760" lvl="1" indent="-283464">
              <a:spcBef>
                <a:spcPts val="600"/>
              </a:spcBef>
              <a:buSzPct val="80000"/>
              <a:buFont typeface="Wingdings 2"/>
              <a:buChar char=""/>
            </a:pPr>
            <a:r>
              <a:rPr lang="cs-CZ" sz="3200" dirty="0"/>
              <a:t>Vztah </a:t>
            </a:r>
            <a:r>
              <a:rPr lang="cs-CZ" sz="3200" dirty="0">
                <a:latin typeface="Courier New" panose="02070309020205020404" pitchFamily="49" charset="0"/>
                <a:cs typeface="Courier New" panose="02070309020205020404" pitchFamily="49" charset="0"/>
              </a:rPr>
              <a:t>M:N</a:t>
            </a:r>
          </a:p>
          <a:p>
            <a:pPr lvl="1"/>
            <a:r>
              <a:rPr lang="cs-CZ" dirty="0"/>
              <a:t>Učitel může učit více než jeden předmět</a:t>
            </a:r>
          </a:p>
          <a:p>
            <a:pPr lvl="1"/>
            <a:r>
              <a:rPr lang="cs-CZ" dirty="0"/>
              <a:t>Předmět může být učen více než jedním učitelem</a:t>
            </a:r>
          </a:p>
          <a:p>
            <a:pPr lvl="1"/>
            <a:endParaRPr lang="cs-CZ" dirty="0"/>
          </a:p>
          <a:p>
            <a:endParaRPr lang="cs-CZ" dirty="0"/>
          </a:p>
          <a:p>
            <a:endParaRPr lang="cs-CZ" dirty="0"/>
          </a:p>
        </p:txBody>
      </p:sp>
      <p:sp>
        <p:nvSpPr>
          <p:cNvPr id="3" name="Nadpis 2"/>
          <p:cNvSpPr>
            <a:spLocks noGrp="1"/>
          </p:cNvSpPr>
          <p:nvPr>
            <p:ph type="title"/>
          </p:nvPr>
        </p:nvSpPr>
        <p:spPr/>
        <p:txBody>
          <a:bodyPr>
            <a:normAutofit/>
          </a:bodyPr>
          <a:lstStyle/>
          <a:p>
            <a:r>
              <a:rPr lang="cs-CZ" dirty="0"/>
              <a:t>Základní typy kardinalit</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42</a:t>
            </a:fld>
            <a:endParaRPr lang="cs-CZ"/>
          </a:p>
        </p:txBody>
      </p:sp>
    </p:spTree>
    <p:extLst>
      <p:ext uri="{BB962C8B-B14F-4D97-AF65-F5344CB8AC3E}">
        <p14:creationId xmlns:p14="http://schemas.microsoft.com/office/powerpoint/2010/main" val="95618949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Vztah </a:t>
            </a:r>
            <a:r>
              <a:rPr lang="cs-CZ" dirty="0">
                <a:latin typeface="Courier New" panose="02070309020205020404" pitchFamily="49" charset="0"/>
                <a:cs typeface="Courier New" panose="02070309020205020404" pitchFamily="49" charset="0"/>
              </a:rPr>
              <a:t>1:1</a:t>
            </a:r>
            <a:r>
              <a:rPr lang="cs-CZ" dirty="0"/>
              <a:t>	Vztah </a:t>
            </a:r>
            <a:r>
              <a:rPr lang="cs-CZ" dirty="0">
                <a:latin typeface="Courier New" panose="02070309020205020404" pitchFamily="49" charset="0"/>
                <a:cs typeface="Courier New" panose="02070309020205020404" pitchFamily="49" charset="0"/>
              </a:rPr>
              <a:t>1:N		</a:t>
            </a:r>
            <a:r>
              <a:rPr lang="cs-CZ" dirty="0"/>
              <a:t>Vztah </a:t>
            </a:r>
            <a:r>
              <a:rPr lang="cs-CZ" dirty="0">
                <a:latin typeface="Courier New" panose="02070309020205020404" pitchFamily="49" charset="0"/>
                <a:cs typeface="Courier New" panose="02070309020205020404" pitchFamily="49" charset="0"/>
              </a:rPr>
              <a:t>M:N</a:t>
            </a:r>
          </a:p>
          <a:p>
            <a:endParaRPr lang="cs-CZ" dirty="0">
              <a:latin typeface="Courier New" panose="02070309020205020404" pitchFamily="49" charset="0"/>
              <a:cs typeface="Courier New" panose="02070309020205020404" pitchFamily="49" charset="0"/>
            </a:endParaRPr>
          </a:p>
          <a:p>
            <a:endParaRPr lang="cs-CZ" dirty="0">
              <a:latin typeface="Courier New" panose="02070309020205020404" pitchFamily="49" charset="0"/>
              <a:cs typeface="Courier New" panose="02070309020205020404" pitchFamily="49" charset="0"/>
            </a:endParaRPr>
          </a:p>
        </p:txBody>
      </p:sp>
      <p:sp>
        <p:nvSpPr>
          <p:cNvPr id="3" name="Nadpis 2"/>
          <p:cNvSpPr>
            <a:spLocks noGrp="1"/>
          </p:cNvSpPr>
          <p:nvPr>
            <p:ph type="title"/>
          </p:nvPr>
        </p:nvSpPr>
        <p:spPr/>
        <p:txBody>
          <a:bodyPr>
            <a:normAutofit fontScale="90000"/>
          </a:bodyPr>
          <a:lstStyle/>
          <a:p>
            <a:r>
              <a:rPr lang="cs-CZ" dirty="0"/>
              <a:t>Příklady ER a výskytových diagramů</a:t>
            </a:r>
          </a:p>
        </p:txBody>
      </p:sp>
      <p:pic>
        <p:nvPicPr>
          <p:cNvPr id="4"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664" y="2276872"/>
            <a:ext cx="2288003" cy="1872208"/>
          </a:xfrm>
          <a:prstGeom prst="rect">
            <a:avLst/>
          </a:prstGeom>
        </p:spPr>
      </p:pic>
      <p:pic>
        <p:nvPicPr>
          <p:cNvPr id="5" name="Obráze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3818" y="2276872"/>
            <a:ext cx="2220579" cy="2049290"/>
          </a:xfrm>
          <a:prstGeom prst="rect">
            <a:avLst/>
          </a:prstGeom>
        </p:spPr>
      </p:pic>
      <p:pic>
        <p:nvPicPr>
          <p:cNvPr id="6" name="Obrázek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32240" y="2328702"/>
            <a:ext cx="2220579" cy="1997460"/>
          </a:xfrm>
          <a:prstGeom prst="rect">
            <a:avLst/>
          </a:prstGeom>
        </p:spPr>
      </p:pic>
      <p:sp>
        <p:nvSpPr>
          <p:cNvPr id="7" name="Zástupný symbol pro číslo snímku 6"/>
          <p:cNvSpPr>
            <a:spLocks noGrp="1"/>
          </p:cNvSpPr>
          <p:nvPr>
            <p:ph type="sldNum" sz="quarter" idx="12"/>
          </p:nvPr>
        </p:nvSpPr>
        <p:spPr/>
        <p:txBody>
          <a:bodyPr/>
          <a:lstStyle/>
          <a:p>
            <a:fld id="{5D2C69E2-DDA1-4A0F-86F5-6A3E7566DBF6}" type="slidenum">
              <a:rPr lang="cs-CZ" smtClean="0"/>
              <a:pPr/>
              <a:t>43</a:t>
            </a:fld>
            <a:endParaRPr lang="cs-CZ"/>
          </a:p>
        </p:txBody>
      </p:sp>
    </p:spTree>
    <p:extLst>
      <p:ext uri="{BB962C8B-B14F-4D97-AF65-F5344CB8AC3E}">
        <p14:creationId xmlns:p14="http://schemas.microsoft.com/office/powerpoint/2010/main" val="19069161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Vztah </a:t>
            </a:r>
            <a:r>
              <a:rPr lang="cs-CZ" dirty="0">
                <a:latin typeface="Courier New" panose="02070309020205020404" pitchFamily="49" charset="0"/>
                <a:cs typeface="Courier New" panose="02070309020205020404" pitchFamily="49" charset="0"/>
              </a:rPr>
              <a:t>M:N</a:t>
            </a:r>
            <a:r>
              <a:rPr lang="cs-CZ" dirty="0"/>
              <a:t> nelze obvykle v databázích implementovat, snažíme se o dekompozici na dva vztahy </a:t>
            </a:r>
            <a:r>
              <a:rPr lang="cs-CZ" dirty="0">
                <a:latin typeface="Courier New" panose="02070309020205020404" pitchFamily="49" charset="0"/>
                <a:cs typeface="Courier New" panose="02070309020205020404" pitchFamily="49" charset="0"/>
              </a:rPr>
              <a:t>1:N </a:t>
            </a:r>
            <a:r>
              <a:rPr lang="cs-CZ" dirty="0"/>
              <a:t> nalezením tzv. </a:t>
            </a:r>
            <a:r>
              <a:rPr lang="cs-CZ" b="1" dirty="0"/>
              <a:t>průnikového</a:t>
            </a:r>
            <a:r>
              <a:rPr lang="cs-CZ" dirty="0"/>
              <a:t> typu</a:t>
            </a:r>
          </a:p>
          <a:p>
            <a:r>
              <a:rPr lang="cs-CZ" dirty="0"/>
              <a:t>Průnikový typ je buď </a:t>
            </a:r>
            <a:r>
              <a:rPr lang="cs-CZ" b="1" dirty="0"/>
              <a:t>přirozený</a:t>
            </a:r>
            <a:r>
              <a:rPr lang="cs-CZ" dirty="0"/>
              <a:t> (např. operace pro vztah díl – pracoviště), nebo je třeba jej uměle vytvořit zavedením nového pojmu (např. materiál v paletě)</a:t>
            </a:r>
          </a:p>
        </p:txBody>
      </p:sp>
      <p:sp>
        <p:nvSpPr>
          <p:cNvPr id="3" name="Nadpis 2"/>
          <p:cNvSpPr>
            <a:spLocks noGrp="1"/>
          </p:cNvSpPr>
          <p:nvPr>
            <p:ph type="title"/>
          </p:nvPr>
        </p:nvSpPr>
        <p:spPr/>
        <p:txBody>
          <a:bodyPr>
            <a:normAutofit fontScale="90000"/>
          </a:bodyPr>
          <a:lstStyle/>
          <a:p>
            <a:r>
              <a:rPr lang="cs-CZ" dirty="0">
                <a:effectLst/>
              </a:rPr>
              <a:t>Dekompozice vztahu M:N</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44</a:t>
            </a:fld>
            <a:endParaRPr lang="cs-CZ"/>
          </a:p>
        </p:txBody>
      </p:sp>
    </p:spTree>
    <p:extLst>
      <p:ext uri="{BB962C8B-B14F-4D97-AF65-F5344CB8AC3E}">
        <p14:creationId xmlns:p14="http://schemas.microsoft.com/office/powerpoint/2010/main" val="13403284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sz="1600" dirty="0"/>
              <a:t>Původní výskytový diagram</a:t>
            </a:r>
          </a:p>
          <a:p>
            <a:endParaRPr lang="cs-CZ" dirty="0"/>
          </a:p>
          <a:p>
            <a:endParaRPr lang="cs-CZ" dirty="0"/>
          </a:p>
          <a:p>
            <a:endParaRPr lang="cs-CZ" dirty="0"/>
          </a:p>
          <a:p>
            <a:r>
              <a:rPr lang="cs-CZ" sz="1600" dirty="0"/>
              <a:t>Dekompozice zavedením průnikového typu „Program“</a:t>
            </a:r>
          </a:p>
        </p:txBody>
      </p:sp>
      <p:sp>
        <p:nvSpPr>
          <p:cNvPr id="3" name="Nadpis 2"/>
          <p:cNvSpPr>
            <a:spLocks noGrp="1"/>
          </p:cNvSpPr>
          <p:nvPr>
            <p:ph type="title"/>
          </p:nvPr>
        </p:nvSpPr>
        <p:spPr/>
        <p:txBody>
          <a:bodyPr>
            <a:normAutofit fontScale="90000"/>
          </a:bodyPr>
          <a:lstStyle/>
          <a:p>
            <a:r>
              <a:rPr lang="cs-CZ" dirty="0"/>
              <a:t>Příklad na dekompozici vztahu M:N – Kino - Film</a:t>
            </a:r>
          </a:p>
        </p:txBody>
      </p:sp>
      <p:pic>
        <p:nvPicPr>
          <p:cNvPr id="4"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5776" y="1772816"/>
            <a:ext cx="3168352" cy="1786665"/>
          </a:xfrm>
          <a:prstGeom prst="rect">
            <a:avLst/>
          </a:prstGeom>
        </p:spPr>
      </p:pic>
      <p:pic>
        <p:nvPicPr>
          <p:cNvPr id="5" name="Obráze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5776" y="3861048"/>
            <a:ext cx="3800475" cy="2143125"/>
          </a:xfrm>
          <a:prstGeom prst="rect">
            <a:avLst/>
          </a:prstGeom>
        </p:spPr>
      </p:pic>
      <p:sp>
        <p:nvSpPr>
          <p:cNvPr id="6" name="Zástupný symbol pro číslo snímku 5"/>
          <p:cNvSpPr>
            <a:spLocks noGrp="1"/>
          </p:cNvSpPr>
          <p:nvPr>
            <p:ph type="sldNum" sz="quarter" idx="12"/>
          </p:nvPr>
        </p:nvSpPr>
        <p:spPr/>
        <p:txBody>
          <a:bodyPr/>
          <a:lstStyle/>
          <a:p>
            <a:fld id="{5D2C69E2-DDA1-4A0F-86F5-6A3E7566DBF6}" type="slidenum">
              <a:rPr lang="cs-CZ" smtClean="0"/>
              <a:pPr/>
              <a:t>45</a:t>
            </a:fld>
            <a:endParaRPr lang="cs-CZ"/>
          </a:p>
        </p:txBody>
      </p:sp>
    </p:spTree>
    <p:extLst>
      <p:ext uri="{BB962C8B-B14F-4D97-AF65-F5344CB8AC3E}">
        <p14:creationId xmlns:p14="http://schemas.microsoft.com/office/powerpoint/2010/main" val="10539362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r>
              <a:rPr lang="cs-CZ" dirty="0"/>
              <a:t>Obvykle se tvrdí ( v učebnicích pro databáze), že průnikový typ obdrží složený klíč z obou entitních typů, které odděluje. Téměř nikdy to není pravda, např.:</a:t>
            </a:r>
          </a:p>
          <a:p>
            <a:pPr lvl="1"/>
            <a:r>
              <a:rPr lang="cs-CZ" dirty="0"/>
              <a:t>V příkladu Kino – Film by se film nesměl krát v jednou kině vícekrát (ani ve dvou sálech najednou, ani jindy v jednom sále </a:t>
            </a:r>
            <a:r>
              <a:rPr lang="de-DE" dirty="0"/>
              <a:t>-</a:t>
            </a:r>
            <a:r>
              <a:rPr lang="en-US" dirty="0"/>
              <a:t>&gt; </a:t>
            </a:r>
            <a:r>
              <a:rPr lang="cs-CZ" dirty="0"/>
              <a:t>správný klíč je </a:t>
            </a:r>
            <a:r>
              <a:rPr lang="cs-CZ" b="1" dirty="0"/>
              <a:t>Kino, Sál, Datum, Čas</a:t>
            </a:r>
            <a:r>
              <a:rPr lang="cs-CZ" dirty="0"/>
              <a:t>)</a:t>
            </a:r>
          </a:p>
          <a:p>
            <a:pPr lvl="1"/>
            <a:r>
              <a:rPr lang="cs-CZ" dirty="0"/>
              <a:t>V Technologickém postupu nestačí operaci identifikovat jako Číslo dílu a Číslo pracoviště, neboť to by znamenalo:</a:t>
            </a:r>
          </a:p>
          <a:p>
            <a:pPr lvl="2"/>
            <a:r>
              <a:rPr lang="cs-CZ" dirty="0"/>
              <a:t>a) že na pořadí operací v postupu nezáleží,</a:t>
            </a:r>
          </a:p>
          <a:p>
            <a:pPr lvl="2"/>
            <a:r>
              <a:rPr lang="cs-CZ" dirty="0"/>
              <a:t>b) že se v postupu nesmí pracoviště vyskytnout vícekrát</a:t>
            </a:r>
          </a:p>
          <a:p>
            <a:pPr lvl="2"/>
            <a:r>
              <a:rPr lang="cs-CZ" dirty="0"/>
              <a:t>Správné řešení je </a:t>
            </a:r>
            <a:r>
              <a:rPr lang="cs-CZ" b="1" dirty="0"/>
              <a:t>Číslo dílu, Pořadové číslo operace v postupu</a:t>
            </a:r>
          </a:p>
        </p:txBody>
      </p:sp>
      <p:sp>
        <p:nvSpPr>
          <p:cNvPr id="3" name="Nadpis 2"/>
          <p:cNvSpPr>
            <a:spLocks noGrp="1"/>
          </p:cNvSpPr>
          <p:nvPr>
            <p:ph type="title"/>
          </p:nvPr>
        </p:nvSpPr>
        <p:spPr/>
        <p:txBody>
          <a:bodyPr>
            <a:normAutofit fontScale="90000"/>
          </a:bodyPr>
          <a:lstStyle/>
          <a:p>
            <a:r>
              <a:rPr lang="cs-CZ" dirty="0"/>
              <a:t>Primární klíče pro průnikový typ</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46</a:t>
            </a:fld>
            <a:endParaRPr lang="cs-CZ"/>
          </a:p>
        </p:txBody>
      </p:sp>
    </p:spTree>
    <p:extLst>
      <p:ext uri="{BB962C8B-B14F-4D97-AF65-F5344CB8AC3E}">
        <p14:creationId xmlns:p14="http://schemas.microsoft.com/office/powerpoint/2010/main" val="219958395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Zástupný symbol pro obsah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91880" y="1406246"/>
            <a:ext cx="3574940" cy="5146185"/>
          </a:xfrm>
        </p:spPr>
      </p:pic>
      <p:sp>
        <p:nvSpPr>
          <p:cNvPr id="3" name="Zástupný symbol pro číslo snímku 2"/>
          <p:cNvSpPr>
            <a:spLocks noGrp="1"/>
          </p:cNvSpPr>
          <p:nvPr>
            <p:ph type="sldNum" sz="quarter" idx="12"/>
          </p:nvPr>
        </p:nvSpPr>
        <p:spPr/>
        <p:txBody>
          <a:bodyPr/>
          <a:lstStyle/>
          <a:p>
            <a:fld id="{5D2C69E2-DDA1-4A0F-86F5-6A3E7566DBF6}" type="slidenum">
              <a:rPr lang="cs-CZ" smtClean="0"/>
              <a:pPr/>
              <a:t>47</a:t>
            </a:fld>
            <a:endParaRPr lang="cs-CZ"/>
          </a:p>
        </p:txBody>
      </p:sp>
      <p:sp>
        <p:nvSpPr>
          <p:cNvPr id="4" name="Nadpis 3"/>
          <p:cNvSpPr>
            <a:spLocks noGrp="1"/>
          </p:cNvSpPr>
          <p:nvPr>
            <p:ph type="title"/>
          </p:nvPr>
        </p:nvSpPr>
        <p:spPr/>
        <p:txBody>
          <a:bodyPr/>
          <a:lstStyle/>
          <a:p>
            <a:r>
              <a:rPr lang="cs-CZ" dirty="0"/>
              <a:t>Příklad ERA diagramu</a:t>
            </a:r>
          </a:p>
        </p:txBody>
      </p:sp>
    </p:spTree>
    <p:extLst>
      <p:ext uri="{BB962C8B-B14F-4D97-AF65-F5344CB8AC3E}">
        <p14:creationId xmlns:p14="http://schemas.microsoft.com/office/powerpoint/2010/main" val="236220845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dirty="0"/>
              <a:t>Cílem normalizace je snížení redundance, zajištění konsistence dat, úspora paměti a jednoznačná manipulace s daty.</a:t>
            </a:r>
          </a:p>
          <a:p>
            <a:r>
              <a:rPr lang="cs-CZ" b="1" dirty="0"/>
              <a:t>Normalizace dat </a:t>
            </a:r>
            <a:r>
              <a:rPr lang="cs-CZ" dirty="0"/>
              <a:t>je metodou </a:t>
            </a:r>
            <a:r>
              <a:rPr lang="cs-CZ" i="1" dirty="0"/>
              <a:t>datové analýzy: </a:t>
            </a:r>
            <a:endParaRPr lang="cs-CZ" dirty="0"/>
          </a:p>
          <a:p>
            <a:pPr lvl="1"/>
            <a:r>
              <a:rPr lang="cs-CZ" sz="2700" dirty="0"/>
              <a:t>při návrhu struktur databáze, zejména tabulek relačního modelu .</a:t>
            </a:r>
          </a:p>
          <a:p>
            <a:pPr lvl="1"/>
            <a:r>
              <a:rPr lang="cs-CZ" sz="2700" dirty="0"/>
              <a:t>při kontrole konceptuálního návrhu.</a:t>
            </a:r>
          </a:p>
          <a:p>
            <a:r>
              <a:rPr lang="cs-CZ" sz="3100" dirty="0"/>
              <a:t>Je třeba kromě jiného, aby návrh splňoval tyto podmínky:</a:t>
            </a:r>
          </a:p>
          <a:p>
            <a:pPr lvl="1"/>
            <a:r>
              <a:rPr lang="cs-CZ" sz="2700" dirty="0"/>
              <a:t>Co nejmenší nároky na </a:t>
            </a:r>
            <a:r>
              <a:rPr lang="cs-CZ" sz="2700" b="1" dirty="0"/>
              <a:t>paměť</a:t>
            </a:r>
            <a:r>
              <a:rPr lang="cs-CZ" sz="2700" dirty="0"/>
              <a:t>.</a:t>
            </a:r>
          </a:p>
          <a:p>
            <a:pPr lvl="1"/>
            <a:r>
              <a:rPr lang="cs-CZ" sz="2700" dirty="0"/>
              <a:t>Jednoznačná </a:t>
            </a:r>
            <a:r>
              <a:rPr lang="cs-CZ" sz="2700" b="1" dirty="0"/>
              <a:t>manipulace</a:t>
            </a:r>
            <a:r>
              <a:rPr lang="cs-CZ" sz="2700" dirty="0"/>
              <a:t> s daty.</a:t>
            </a:r>
          </a:p>
          <a:p>
            <a:pPr lvl="1"/>
            <a:r>
              <a:rPr lang="cs-CZ" sz="2700" dirty="0"/>
              <a:t>Zajištění </a:t>
            </a:r>
            <a:r>
              <a:rPr lang="cs-CZ" sz="2700" b="1" dirty="0"/>
              <a:t>konzistence</a:t>
            </a:r>
            <a:r>
              <a:rPr lang="cs-CZ" sz="2700" dirty="0"/>
              <a:t> dat.</a:t>
            </a:r>
          </a:p>
          <a:p>
            <a:r>
              <a:rPr lang="cs-CZ" dirty="0"/>
              <a:t>Uvedené podmínky umožňuje splnit </a:t>
            </a:r>
            <a:r>
              <a:rPr lang="cs-CZ" b="1" i="1" dirty="0"/>
              <a:t>normalizace dat</a:t>
            </a:r>
            <a:r>
              <a:rPr lang="cs-CZ" dirty="0"/>
              <a:t>.</a:t>
            </a:r>
          </a:p>
          <a:p>
            <a:r>
              <a:rPr lang="cs-CZ" dirty="0"/>
              <a:t>Základní myšlenkou je provést rozklad nenormalizovaného relačního schéma (tj. popisu tabulek) do dílčích relačních schémat bez ztráty informace (bezeztrátová dekompozice).</a:t>
            </a:r>
          </a:p>
          <a:p>
            <a:r>
              <a:rPr lang="cs-CZ" dirty="0"/>
              <a:t>Proces normalizace dat je prováděn tzv. postupnými normalizačními kroky, přičemž vznikají jednotlivé </a:t>
            </a:r>
            <a:r>
              <a:rPr lang="cs-CZ" b="1" dirty="0"/>
              <a:t>normální formy</a:t>
            </a:r>
            <a:r>
              <a:rPr lang="cs-CZ" i="1" dirty="0"/>
              <a:t>:</a:t>
            </a:r>
            <a:endParaRPr lang="cs-CZ" dirty="0"/>
          </a:p>
          <a:p>
            <a:pPr lvl="1"/>
            <a:r>
              <a:rPr lang="cs-CZ" dirty="0"/>
              <a:t>   </a:t>
            </a:r>
            <a:r>
              <a:rPr lang="cs-CZ" b="1" dirty="0"/>
              <a:t>Nenormalizované schéma   </a:t>
            </a:r>
            <a:r>
              <a:rPr lang="de-DE" b="1" dirty="0"/>
              <a:t>-&gt;</a:t>
            </a:r>
            <a:r>
              <a:rPr lang="cs-CZ" b="1" dirty="0"/>
              <a:t>  1.normální  forma  </a:t>
            </a:r>
            <a:r>
              <a:rPr lang="de-DE" b="1" dirty="0"/>
              <a:t> -&gt;</a:t>
            </a:r>
            <a:r>
              <a:rPr lang="cs-CZ" b="1" dirty="0"/>
              <a:t>   2.normální forma   -&gt;   3.normální forma    …</a:t>
            </a:r>
            <a:endParaRPr lang="cs-CZ" dirty="0"/>
          </a:p>
          <a:p>
            <a:r>
              <a:rPr lang="cs-CZ" i="1" dirty="0"/>
              <a:t>Pozn.: Je-li relační schéma v N. normální formě , je automaticky i v (N-</a:t>
            </a:r>
            <a:r>
              <a:rPr lang="cs-CZ" i="1" dirty="0">
                <a:latin typeface="Courier New" panose="02070309020205020404" pitchFamily="49" charset="0"/>
                <a:cs typeface="Courier New" panose="02070309020205020404" pitchFamily="49" charset="0"/>
              </a:rPr>
              <a:t>1</a:t>
            </a:r>
            <a:r>
              <a:rPr lang="cs-CZ" i="1" dirty="0"/>
              <a:t>). Obráceně to neplatí. </a:t>
            </a:r>
          </a:p>
        </p:txBody>
      </p:sp>
      <p:sp>
        <p:nvSpPr>
          <p:cNvPr id="3" name="Nadpis 2"/>
          <p:cNvSpPr>
            <a:spLocks noGrp="1"/>
          </p:cNvSpPr>
          <p:nvPr>
            <p:ph type="title"/>
          </p:nvPr>
        </p:nvSpPr>
        <p:spPr/>
        <p:txBody>
          <a:bodyPr/>
          <a:lstStyle/>
          <a:p>
            <a:r>
              <a:rPr lang="cs-CZ" dirty="0">
                <a:effectLst/>
              </a:rPr>
              <a:t>Normalizace dat</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48</a:t>
            </a:fld>
            <a:endParaRPr lang="cs-CZ"/>
          </a:p>
        </p:txBody>
      </p:sp>
    </p:spTree>
    <p:extLst>
      <p:ext uri="{BB962C8B-B14F-4D97-AF65-F5344CB8AC3E}">
        <p14:creationId xmlns:p14="http://schemas.microsoft.com/office/powerpoint/2010/main" val="315766584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dirty="0"/>
              <a:t>Záznam považujeme za nenormalizovaný, obsahuje-li jednu nebo více skupin </a:t>
            </a:r>
            <a:r>
              <a:rPr lang="cs-CZ" b="1" dirty="0"/>
              <a:t>opakujících </a:t>
            </a:r>
            <a:r>
              <a:rPr lang="cs-CZ" dirty="0"/>
              <a:t>se neklíčových položek. Ilustrujme nenormalizovaný záznam na příkladu.</a:t>
            </a:r>
          </a:p>
          <a:p>
            <a:pPr marL="82296" indent="0">
              <a:buNone/>
            </a:pPr>
            <a:r>
              <a:rPr lang="cs-CZ" dirty="0"/>
              <a:t> </a:t>
            </a:r>
          </a:p>
          <a:p>
            <a:pPr lvl="1"/>
            <a:r>
              <a:rPr lang="cs-CZ" dirty="0"/>
              <a:t>Př.:   </a:t>
            </a:r>
            <a:r>
              <a:rPr lang="cs-CZ" b="1" dirty="0" err="1"/>
              <a:t>Prehled_Pracovníků</a:t>
            </a:r>
            <a:r>
              <a:rPr lang="cs-CZ" dirty="0"/>
              <a:t>(</a:t>
            </a:r>
            <a:r>
              <a:rPr lang="cs-CZ" b="1" dirty="0"/>
              <a:t> </a:t>
            </a:r>
            <a:r>
              <a:rPr lang="cs-CZ" b="1" dirty="0" err="1"/>
              <a:t>Cis_Pracovníka</a:t>
            </a:r>
            <a:r>
              <a:rPr lang="cs-CZ" b="1" dirty="0"/>
              <a:t>,</a:t>
            </a:r>
            <a:r>
              <a:rPr lang="cs-CZ" dirty="0"/>
              <a:t> </a:t>
            </a:r>
            <a:r>
              <a:rPr lang="cs-CZ" dirty="0" err="1"/>
              <a:t>Jmen_Prac</a:t>
            </a:r>
            <a:r>
              <a:rPr lang="cs-CZ" dirty="0"/>
              <a:t>, Tarif, Plat, … , </a:t>
            </a:r>
            <a:r>
              <a:rPr lang="cs-CZ" dirty="0" err="1"/>
              <a:t>Cis_Projektu</a:t>
            </a:r>
            <a:r>
              <a:rPr lang="cs-CZ" dirty="0"/>
              <a:t>,    </a:t>
            </a:r>
            <a:r>
              <a:rPr lang="cs-CZ" dirty="0" err="1"/>
              <a:t>Dat_Zahaj</a:t>
            </a:r>
            <a:r>
              <a:rPr lang="cs-CZ" dirty="0"/>
              <a:t>, </a:t>
            </a:r>
            <a:r>
              <a:rPr lang="cs-CZ" dirty="0" err="1"/>
              <a:t>Termin</a:t>
            </a:r>
            <a:r>
              <a:rPr lang="cs-CZ" dirty="0"/>
              <a:t>, </a:t>
            </a:r>
            <a:r>
              <a:rPr lang="cs-CZ" dirty="0" err="1"/>
              <a:t>Inv_Naklad</a:t>
            </a:r>
            <a:r>
              <a:rPr lang="cs-CZ" dirty="0"/>
              <a:t>, … )</a:t>
            </a:r>
          </a:p>
          <a:p>
            <a:pPr marL="82296" indent="0">
              <a:buNone/>
            </a:pPr>
            <a:r>
              <a:rPr lang="cs-CZ" dirty="0"/>
              <a:t> </a:t>
            </a:r>
          </a:p>
          <a:p>
            <a:r>
              <a:rPr lang="cs-CZ" dirty="0"/>
              <a:t>Důsledky: </a:t>
            </a:r>
          </a:p>
          <a:p>
            <a:pPr lvl="1"/>
            <a:r>
              <a:rPr lang="cs-CZ" dirty="0"/>
              <a:t>Protože projektant může pracovat na více projektech najednou, vznikají záznamy různé délky.</a:t>
            </a:r>
          </a:p>
          <a:p>
            <a:pPr lvl="1"/>
            <a:r>
              <a:rPr lang="cs-CZ" dirty="0"/>
              <a:t>Délka se může měnit i v čase (projekt je ukončen nebo se zahájí nový).</a:t>
            </a:r>
          </a:p>
          <a:p>
            <a:pPr lvl="1"/>
            <a:r>
              <a:rPr lang="cs-CZ" dirty="0"/>
              <a:t>V případě prodloužení nastávají problémy s přepisem záznamů, případně s jejich seřazením, atd.</a:t>
            </a:r>
          </a:p>
          <a:p>
            <a:pPr lvl="1"/>
            <a:r>
              <a:rPr lang="cs-CZ" dirty="0"/>
              <a:t>Nenormalizovaný tvar se velmi často vyskytuje v tabulkách Excelu</a:t>
            </a:r>
          </a:p>
          <a:p>
            <a:endParaRPr lang="cs-CZ" dirty="0"/>
          </a:p>
        </p:txBody>
      </p:sp>
      <p:sp>
        <p:nvSpPr>
          <p:cNvPr id="3" name="Nadpis 2"/>
          <p:cNvSpPr>
            <a:spLocks noGrp="1"/>
          </p:cNvSpPr>
          <p:nvPr>
            <p:ph type="title"/>
          </p:nvPr>
        </p:nvSpPr>
        <p:spPr/>
        <p:txBody>
          <a:bodyPr/>
          <a:lstStyle/>
          <a:p>
            <a:r>
              <a:rPr lang="cs-CZ" dirty="0"/>
              <a:t>Nenormalizovaný tvar</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49</a:t>
            </a:fld>
            <a:endParaRPr lang="cs-CZ"/>
          </a:p>
        </p:txBody>
      </p:sp>
    </p:spTree>
    <p:extLst>
      <p:ext uri="{BB962C8B-B14F-4D97-AF65-F5344CB8AC3E}">
        <p14:creationId xmlns:p14="http://schemas.microsoft.com/office/powerpoint/2010/main" val="36462248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extLst>
              <p:ext uri="{D42A27DB-BD31-4B8C-83A1-F6EECF244321}">
                <p14:modId xmlns:p14="http://schemas.microsoft.com/office/powerpoint/2010/main" val="1797205785"/>
              </p:ext>
            </p:extLst>
          </p:nvPr>
        </p:nvGraphicFramePr>
        <p:xfrm>
          <a:off x="1033092" y="2079432"/>
          <a:ext cx="7499348" cy="4589929"/>
        </p:xfrm>
        <a:graphic>
          <a:graphicData uri="http://schemas.openxmlformats.org/drawingml/2006/table">
            <a:tbl>
              <a:tblPr firstRow="1" bandRow="1">
                <a:tableStyleId>{5C22544A-7EE6-4342-B048-85BDC9FD1C3A}</a:tableStyleId>
              </a:tblPr>
              <a:tblGrid>
                <a:gridCol w="1059768">
                  <a:extLst>
                    <a:ext uri="{9D8B030D-6E8A-4147-A177-3AD203B41FA5}">
                      <a16:colId xmlns:a16="http://schemas.microsoft.com/office/drawing/2014/main" val="20000"/>
                    </a:ext>
                  </a:extLst>
                </a:gridCol>
                <a:gridCol w="3472228">
                  <a:extLst>
                    <a:ext uri="{9D8B030D-6E8A-4147-A177-3AD203B41FA5}">
                      <a16:colId xmlns:a16="http://schemas.microsoft.com/office/drawing/2014/main" val="20001"/>
                    </a:ext>
                  </a:extLst>
                </a:gridCol>
                <a:gridCol w="2967352">
                  <a:extLst>
                    <a:ext uri="{9D8B030D-6E8A-4147-A177-3AD203B41FA5}">
                      <a16:colId xmlns:a16="http://schemas.microsoft.com/office/drawing/2014/main" val="20002"/>
                    </a:ext>
                  </a:extLst>
                </a:gridCol>
              </a:tblGrid>
              <a:tr h="339995">
                <a:tc>
                  <a:txBody>
                    <a:bodyPr/>
                    <a:lstStyle/>
                    <a:p>
                      <a:endParaRPr lang="cs-CZ" sz="1600" dirty="0"/>
                    </a:p>
                  </a:txBody>
                  <a:tcPr/>
                </a:tc>
                <a:tc>
                  <a:txBody>
                    <a:bodyPr/>
                    <a:lstStyle/>
                    <a:p>
                      <a:r>
                        <a:rPr lang="cs-CZ" sz="1600" dirty="0"/>
                        <a:t>Výhody</a:t>
                      </a:r>
                    </a:p>
                  </a:txBody>
                  <a:tcPr/>
                </a:tc>
                <a:tc>
                  <a:txBody>
                    <a:bodyPr/>
                    <a:lstStyle/>
                    <a:p>
                      <a:r>
                        <a:rPr lang="cs-CZ" sz="1600" dirty="0"/>
                        <a:t>Nevýhody</a:t>
                      </a:r>
                    </a:p>
                  </a:txBody>
                  <a:tcPr/>
                </a:tc>
                <a:extLst>
                  <a:ext uri="{0D108BD9-81ED-4DB2-BD59-A6C34878D82A}">
                    <a16:rowId xmlns:a16="http://schemas.microsoft.com/office/drawing/2014/main" val="10000"/>
                  </a:ext>
                </a:extLst>
              </a:tr>
              <a:tr h="2379963">
                <a:tc>
                  <a:txBody>
                    <a:bodyPr/>
                    <a:lstStyle/>
                    <a:p>
                      <a:r>
                        <a:rPr lang="cs-CZ" sz="1600" dirty="0"/>
                        <a:t>Soubory</a:t>
                      </a:r>
                    </a:p>
                  </a:txBody>
                  <a:tcPr/>
                </a:tc>
                <a:tc>
                  <a:txBody>
                    <a:bodyPr/>
                    <a:lstStyle/>
                    <a:p>
                      <a:pPr marL="285750" indent="-285750">
                        <a:buFont typeface="Arial" panose="020B0604020202020204" pitchFamily="34" charset="0"/>
                        <a:buChar char="•"/>
                      </a:pPr>
                      <a:r>
                        <a:rPr lang="cs-CZ" sz="1600" dirty="0"/>
                        <a:t>Programátor může naprogramovat složitější věci šikovně</a:t>
                      </a:r>
                    </a:p>
                    <a:p>
                      <a:pPr marL="285750" indent="-285750">
                        <a:buFont typeface="Arial" panose="020B0604020202020204" pitchFamily="34" charset="0"/>
                        <a:buChar char="•"/>
                      </a:pPr>
                      <a:r>
                        <a:rPr lang="cs-CZ" sz="1600" dirty="0"/>
                        <a:t>Aplikace může být rychlejší, programátor může odhadnout dobu zpracování</a:t>
                      </a:r>
                    </a:p>
                    <a:p>
                      <a:pPr marL="285750" indent="-285750">
                        <a:buFont typeface="Arial" panose="020B0604020202020204" pitchFamily="34" charset="0"/>
                        <a:buChar char="•"/>
                      </a:pPr>
                      <a:r>
                        <a:rPr lang="cs-CZ" sz="1600" dirty="0"/>
                        <a:t>Uživatel si zakoupí jen spustitelný program, nemusí mít vývojové prostředí</a:t>
                      </a:r>
                    </a:p>
                  </a:txBody>
                  <a:tcPr/>
                </a:tc>
                <a:tc>
                  <a:txBody>
                    <a:bodyPr/>
                    <a:lstStyle/>
                    <a:p>
                      <a:pPr marL="285750" indent="-285750">
                        <a:buFont typeface="Arial" panose="020B0604020202020204" pitchFamily="34" charset="0"/>
                        <a:buChar char="•"/>
                      </a:pPr>
                      <a:r>
                        <a:rPr lang="cs-CZ" sz="1600" dirty="0"/>
                        <a:t>Programátor musí vše naprogramovat</a:t>
                      </a:r>
                    </a:p>
                    <a:p>
                      <a:pPr marL="285750" indent="-285750">
                        <a:buFont typeface="Arial" panose="020B0604020202020204" pitchFamily="34" charset="0"/>
                        <a:buChar char="•"/>
                      </a:pPr>
                      <a:r>
                        <a:rPr lang="cs-CZ" sz="1600" dirty="0"/>
                        <a:t>Vývoj aplikace je pracný a trvá</a:t>
                      </a:r>
                      <a:r>
                        <a:rPr lang="cs-CZ" sz="1600" baseline="0" dirty="0"/>
                        <a:t> dlouho</a:t>
                      </a:r>
                    </a:p>
                    <a:p>
                      <a:pPr marL="285750" indent="-285750">
                        <a:buFont typeface="Arial" panose="020B0604020202020204" pitchFamily="34" charset="0"/>
                        <a:buChar char="•"/>
                      </a:pPr>
                      <a:r>
                        <a:rPr lang="cs-CZ" sz="1600" baseline="0" dirty="0"/>
                        <a:t>Ovládání aplikace je bez obvyklého komfortu</a:t>
                      </a:r>
                      <a:endParaRPr lang="cs-CZ" sz="1600" dirty="0"/>
                    </a:p>
                  </a:txBody>
                  <a:tcPr/>
                </a:tc>
                <a:extLst>
                  <a:ext uri="{0D108BD9-81ED-4DB2-BD59-A6C34878D82A}">
                    <a16:rowId xmlns:a16="http://schemas.microsoft.com/office/drawing/2014/main" val="10001"/>
                  </a:ext>
                </a:extLst>
              </a:tr>
              <a:tr h="1869971">
                <a:tc>
                  <a:txBody>
                    <a:bodyPr/>
                    <a:lstStyle/>
                    <a:p>
                      <a:r>
                        <a:rPr lang="cs-CZ" sz="1600" dirty="0"/>
                        <a:t>Databáze</a:t>
                      </a:r>
                    </a:p>
                  </a:txBody>
                  <a:tcPr/>
                </a:tc>
                <a:tc>
                  <a:txBody>
                    <a:bodyPr/>
                    <a:lstStyle/>
                    <a:p>
                      <a:pPr marL="285750" indent="-285750">
                        <a:buFont typeface="Arial" panose="020B0604020202020204" pitchFamily="34" charset="0"/>
                        <a:buChar char="•"/>
                      </a:pPr>
                      <a:r>
                        <a:rPr lang="cs-CZ" sz="1600" dirty="0"/>
                        <a:t>Databázový</a:t>
                      </a:r>
                      <a:r>
                        <a:rPr lang="cs-CZ" sz="1600" baseline="0" dirty="0"/>
                        <a:t> stroj řadu věcí řeší sám</a:t>
                      </a:r>
                    </a:p>
                    <a:p>
                      <a:pPr marL="285750" indent="-285750">
                        <a:buFont typeface="Arial" panose="020B0604020202020204" pitchFamily="34" charset="0"/>
                        <a:buChar char="•"/>
                      </a:pPr>
                      <a:r>
                        <a:rPr lang="cs-CZ" sz="1600" baseline="0" dirty="0"/>
                        <a:t>Je zajištěn víceuživatelský přístup</a:t>
                      </a:r>
                    </a:p>
                    <a:p>
                      <a:pPr marL="285750" indent="-285750">
                        <a:buFont typeface="Arial" panose="020B0604020202020204" pitchFamily="34" charset="0"/>
                        <a:buChar char="•"/>
                      </a:pPr>
                      <a:r>
                        <a:rPr lang="cs-CZ" sz="1600" dirty="0"/>
                        <a:t>Data</a:t>
                      </a:r>
                      <a:r>
                        <a:rPr lang="cs-CZ" sz="1600" baseline="0" dirty="0"/>
                        <a:t> jsou lépe zabezpečena</a:t>
                      </a:r>
                    </a:p>
                    <a:p>
                      <a:pPr marL="285750" indent="-285750">
                        <a:buFont typeface="Arial" panose="020B0604020202020204" pitchFamily="34" charset="0"/>
                        <a:buChar char="•"/>
                      </a:pPr>
                      <a:r>
                        <a:rPr lang="cs-CZ" sz="1600" baseline="0" dirty="0"/>
                        <a:t>Vývoj aplikace je rychlejší</a:t>
                      </a:r>
                    </a:p>
                    <a:p>
                      <a:pPr marL="285750" indent="-285750">
                        <a:buFont typeface="Arial" panose="020B0604020202020204" pitchFamily="34" charset="0"/>
                        <a:buChar char="•"/>
                      </a:pPr>
                      <a:r>
                        <a:rPr lang="cs-CZ" sz="1600" baseline="0" dirty="0"/>
                        <a:t>Uživatelský vzhled  aplikace je přívětivý a moderní</a:t>
                      </a:r>
                      <a:endParaRPr lang="cs-CZ" sz="1600" dirty="0"/>
                    </a:p>
                  </a:txBody>
                  <a:tcPr/>
                </a:tc>
                <a:tc>
                  <a:txBody>
                    <a:bodyPr/>
                    <a:lstStyle/>
                    <a:p>
                      <a:pPr marL="285750" indent="-285750">
                        <a:buFont typeface="Arial" panose="020B0604020202020204" pitchFamily="34" charset="0"/>
                        <a:buChar char="•"/>
                      </a:pPr>
                      <a:r>
                        <a:rPr lang="cs-CZ" sz="1600" dirty="0"/>
                        <a:t>V řadě případů si uživatel musí koupit databázový program </a:t>
                      </a:r>
                    </a:p>
                    <a:p>
                      <a:pPr marL="285750" indent="-285750">
                        <a:buFont typeface="Arial" panose="020B0604020202020204" pitchFamily="34" charset="0"/>
                        <a:buChar char="•"/>
                      </a:pPr>
                      <a:r>
                        <a:rPr lang="cs-CZ" sz="1600" dirty="0"/>
                        <a:t>Zpracování</a:t>
                      </a:r>
                      <a:r>
                        <a:rPr lang="cs-CZ" sz="1600" baseline="0" dirty="0"/>
                        <a:t> mohou být pomalejší, zrychlení aplikace provádí specialista</a:t>
                      </a:r>
                      <a:endParaRPr lang="cs-CZ" sz="1600" dirty="0"/>
                    </a:p>
                  </a:txBody>
                  <a:tcPr/>
                </a:tc>
                <a:extLst>
                  <a:ext uri="{0D108BD9-81ED-4DB2-BD59-A6C34878D82A}">
                    <a16:rowId xmlns:a16="http://schemas.microsoft.com/office/drawing/2014/main" val="10002"/>
                  </a:ext>
                </a:extLst>
              </a:tr>
            </a:tbl>
          </a:graphicData>
        </a:graphic>
      </p:graphicFrame>
      <p:sp>
        <p:nvSpPr>
          <p:cNvPr id="3" name="Nadpis 2"/>
          <p:cNvSpPr>
            <a:spLocks noGrp="1"/>
          </p:cNvSpPr>
          <p:nvPr>
            <p:ph type="title"/>
          </p:nvPr>
        </p:nvSpPr>
        <p:spPr/>
        <p:txBody>
          <a:bodyPr>
            <a:normAutofit fontScale="90000"/>
          </a:bodyPr>
          <a:lstStyle/>
          <a:p>
            <a:r>
              <a:rPr lang="cs-CZ" dirty="0"/>
              <a:t>Porovnání práce se soubory a databázemi</a:t>
            </a:r>
          </a:p>
        </p:txBody>
      </p:sp>
      <p:sp>
        <p:nvSpPr>
          <p:cNvPr id="5" name="TextovéPole 4"/>
          <p:cNvSpPr txBox="1"/>
          <p:nvPr/>
        </p:nvSpPr>
        <p:spPr>
          <a:xfrm>
            <a:off x="1403648" y="1340768"/>
            <a:ext cx="7272808" cy="738664"/>
          </a:xfrm>
          <a:prstGeom prst="rect">
            <a:avLst/>
          </a:prstGeom>
          <a:noFill/>
        </p:spPr>
        <p:txBody>
          <a:bodyPr wrap="square" rtlCol="0">
            <a:spAutoFit/>
          </a:bodyPr>
          <a:lstStyle/>
          <a:p>
            <a:r>
              <a:rPr lang="cs-CZ" sz="1400" dirty="0"/>
              <a:t>Databáze mohou být v jednom souboru (ACCESS – soubor obsahuje tabulky, dotazy, formuláře, sestavy i programové kódy ) nebo v několika souborech (FOXPRO – každá tabulka je jeden až tři soubory, kódy jsou zvlášť)</a:t>
            </a:r>
          </a:p>
        </p:txBody>
      </p:sp>
      <p:sp>
        <p:nvSpPr>
          <p:cNvPr id="2" name="Zástupný symbol pro číslo snímku 1"/>
          <p:cNvSpPr>
            <a:spLocks noGrp="1"/>
          </p:cNvSpPr>
          <p:nvPr>
            <p:ph type="sldNum" sz="quarter" idx="12"/>
          </p:nvPr>
        </p:nvSpPr>
        <p:spPr/>
        <p:txBody>
          <a:bodyPr/>
          <a:lstStyle/>
          <a:p>
            <a:fld id="{5D2C69E2-DDA1-4A0F-86F5-6A3E7566DBF6}" type="slidenum">
              <a:rPr lang="cs-CZ" smtClean="0"/>
              <a:pPr/>
              <a:t>5</a:t>
            </a:fld>
            <a:endParaRPr lang="cs-CZ"/>
          </a:p>
        </p:txBody>
      </p:sp>
    </p:spTree>
    <p:extLst>
      <p:ext uri="{BB962C8B-B14F-4D97-AF65-F5344CB8AC3E}">
        <p14:creationId xmlns:p14="http://schemas.microsoft.com/office/powerpoint/2010/main" val="252972228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435608" y="1447800"/>
            <a:ext cx="6664784" cy="3421360"/>
          </a:xfrm>
        </p:spPr>
        <p:txBody>
          <a:bodyPr>
            <a:normAutofit fontScale="62500" lnSpcReduction="20000"/>
          </a:bodyPr>
          <a:lstStyle/>
          <a:p>
            <a:r>
              <a:rPr lang="cs-CZ" dirty="0"/>
              <a:t>V předchozím příkladu provedeme rozdělení původního jednoho entitního typu (tabulky) do dvou.</a:t>
            </a:r>
          </a:p>
          <a:p>
            <a:r>
              <a:rPr lang="cs-CZ" dirty="0"/>
              <a:t>Tím je vyřešen problém, že pracovník může pracovat na jednom i více projektech. </a:t>
            </a:r>
          </a:p>
          <a:p>
            <a:r>
              <a:rPr lang="cs-CZ" b="1" dirty="0" err="1"/>
              <a:t>Pracovnik</a:t>
            </a:r>
            <a:r>
              <a:rPr lang="cs-CZ" dirty="0"/>
              <a:t>( </a:t>
            </a:r>
            <a:r>
              <a:rPr lang="cs-CZ" b="1" dirty="0" err="1"/>
              <a:t>Cis_Pracovníka</a:t>
            </a:r>
            <a:r>
              <a:rPr lang="cs-CZ" dirty="0"/>
              <a:t>, </a:t>
            </a:r>
            <a:r>
              <a:rPr lang="cs-CZ" dirty="0" err="1"/>
              <a:t>Jmen_Prac</a:t>
            </a:r>
            <a:r>
              <a:rPr lang="cs-CZ" dirty="0"/>
              <a:t>, Tarif, Plat, … ,)</a:t>
            </a:r>
          </a:p>
          <a:p>
            <a:r>
              <a:rPr lang="cs-CZ" b="1" dirty="0"/>
              <a:t>Projekt</a:t>
            </a:r>
            <a:r>
              <a:rPr lang="cs-CZ" dirty="0"/>
              <a:t>(</a:t>
            </a:r>
            <a:r>
              <a:rPr lang="cs-CZ" b="1" dirty="0" err="1"/>
              <a:t>Cis_Projektu</a:t>
            </a:r>
            <a:r>
              <a:rPr lang="cs-CZ" dirty="0"/>
              <a:t>, </a:t>
            </a:r>
            <a:r>
              <a:rPr lang="cs-CZ" dirty="0" err="1"/>
              <a:t>Dat_Zahaj</a:t>
            </a:r>
            <a:r>
              <a:rPr lang="cs-CZ" dirty="0"/>
              <a:t>, </a:t>
            </a:r>
            <a:r>
              <a:rPr lang="cs-CZ" dirty="0" err="1"/>
              <a:t>Termin</a:t>
            </a:r>
            <a:r>
              <a:rPr lang="cs-CZ" dirty="0"/>
              <a:t>, </a:t>
            </a:r>
            <a:r>
              <a:rPr lang="cs-CZ" dirty="0" err="1"/>
              <a:t>Inv_Naklad</a:t>
            </a:r>
            <a:r>
              <a:rPr lang="cs-CZ" dirty="0"/>
              <a:t>,…,</a:t>
            </a:r>
            <a:r>
              <a:rPr lang="cs-CZ" i="1" dirty="0" err="1"/>
              <a:t>Cis_Pracovníka</a:t>
            </a:r>
            <a:r>
              <a:rPr lang="cs-CZ" dirty="0"/>
              <a:t>) </a:t>
            </a:r>
          </a:p>
          <a:p>
            <a:r>
              <a:rPr lang="cs-CZ" dirty="0"/>
              <a:t>Vazbu mezi oběma záznamy zajišťuje položka </a:t>
            </a:r>
            <a:r>
              <a:rPr lang="cs-CZ" i="1" dirty="0" err="1"/>
              <a:t>Cis_Pracovníka</a:t>
            </a:r>
            <a:r>
              <a:rPr lang="cs-CZ" dirty="0"/>
              <a:t>.</a:t>
            </a:r>
          </a:p>
          <a:p>
            <a:r>
              <a:rPr lang="cs-CZ" dirty="0"/>
              <a:t>Záznamům, kde se atributy (sloupce) neopakují, říkáme, že jsou v 1. normální formě.</a:t>
            </a:r>
          </a:p>
        </p:txBody>
      </p:sp>
      <p:sp>
        <p:nvSpPr>
          <p:cNvPr id="3" name="Nadpis 2"/>
          <p:cNvSpPr>
            <a:spLocks noGrp="1"/>
          </p:cNvSpPr>
          <p:nvPr>
            <p:ph type="title"/>
          </p:nvPr>
        </p:nvSpPr>
        <p:spPr/>
        <p:txBody>
          <a:bodyPr/>
          <a:lstStyle/>
          <a:p>
            <a:r>
              <a:rPr lang="cs-CZ" dirty="0">
                <a:effectLst/>
              </a:rPr>
              <a:t>1. normální forma</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50</a:t>
            </a:fld>
            <a:endParaRPr lang="cs-CZ"/>
          </a:p>
        </p:txBody>
      </p:sp>
      <p:pic>
        <p:nvPicPr>
          <p:cNvPr id="5" name="Obráze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1760" y="4695825"/>
            <a:ext cx="4352925" cy="1847850"/>
          </a:xfrm>
          <a:prstGeom prst="rect">
            <a:avLst/>
          </a:prstGeom>
        </p:spPr>
      </p:pic>
    </p:spTree>
    <p:extLst>
      <p:ext uri="{BB962C8B-B14F-4D97-AF65-F5344CB8AC3E}">
        <p14:creationId xmlns:p14="http://schemas.microsoft.com/office/powerpoint/2010/main" val="19092245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403648" y="1484784"/>
            <a:ext cx="7498080" cy="4800600"/>
          </a:xfrm>
        </p:spPr>
        <p:txBody>
          <a:bodyPr>
            <a:normAutofit fontScale="25000" lnSpcReduction="20000"/>
          </a:bodyPr>
          <a:lstStyle/>
          <a:p>
            <a:r>
              <a:rPr lang="cs-CZ" sz="5600" dirty="0"/>
              <a:t>Záznam je ve 2. normální formě, je-li již v1.NF a  všechny neklíčové položky jsou </a:t>
            </a:r>
            <a:r>
              <a:rPr lang="cs-CZ" sz="5600" b="1" dirty="0"/>
              <a:t>funkčně závislé na celém klíči</a:t>
            </a:r>
            <a:r>
              <a:rPr lang="cs-CZ" sz="5600" dirty="0"/>
              <a:t> (nestačí částečná závislost). </a:t>
            </a:r>
          </a:p>
          <a:p>
            <a:pPr lvl="1"/>
            <a:r>
              <a:rPr lang="cs-CZ" sz="5600" dirty="0"/>
              <a:t>Př.: Údaje o zboží a firmách, kde je vyráběno</a:t>
            </a:r>
          </a:p>
          <a:p>
            <a:endParaRPr lang="cs-CZ" dirty="0"/>
          </a:p>
          <a:p>
            <a:endParaRPr lang="cs-CZ" dirty="0"/>
          </a:p>
          <a:p>
            <a:endParaRPr lang="cs-CZ" dirty="0"/>
          </a:p>
          <a:p>
            <a:endParaRPr lang="cs-CZ" dirty="0"/>
          </a:p>
          <a:p>
            <a:endParaRPr lang="cs-CZ" dirty="0"/>
          </a:p>
          <a:p>
            <a:endParaRPr lang="cs-CZ" dirty="0"/>
          </a:p>
          <a:p>
            <a:endParaRPr lang="cs-CZ" dirty="0"/>
          </a:p>
          <a:p>
            <a:pPr lvl="1"/>
            <a:r>
              <a:rPr lang="cs-CZ" sz="5600" dirty="0"/>
              <a:t>Název zboží nezávisí na IČO</a:t>
            </a:r>
          </a:p>
          <a:p>
            <a:pPr lvl="1"/>
            <a:r>
              <a:rPr lang="cs-CZ" sz="5600" dirty="0"/>
              <a:t>Adresa nezávisí na číslo zboží</a:t>
            </a:r>
          </a:p>
          <a:p>
            <a:pPr lvl="1"/>
            <a:r>
              <a:rPr lang="cs-CZ" sz="5600" dirty="0"/>
              <a:t>Vztah M:N byl nesprávně sloučen do jediné tabulky – Množství</a:t>
            </a:r>
            <a:endParaRPr lang="cs-CZ" sz="4800" dirty="0"/>
          </a:p>
          <a:p>
            <a:r>
              <a:rPr lang="cs-CZ" sz="5600" dirty="0"/>
              <a:t>Důsledky: </a:t>
            </a:r>
          </a:p>
          <a:p>
            <a:pPr lvl="1"/>
            <a:r>
              <a:rPr lang="cs-CZ" sz="5600" dirty="0"/>
              <a:t>Velká redundance (Adresa a název zboží se mnohokrát opakují)</a:t>
            </a:r>
          </a:p>
          <a:p>
            <a:pPr lvl="1"/>
            <a:r>
              <a:rPr lang="cs-CZ" sz="5600" dirty="0"/>
              <a:t>Ztrácíme údaje o firmách, které momentálně nevyrábějí sledované zboží</a:t>
            </a:r>
          </a:p>
          <a:p>
            <a:pPr lvl="1"/>
            <a:r>
              <a:rPr lang="cs-CZ" sz="5600" dirty="0"/>
              <a:t>A naopak, ztrácíme přehled o zboží, které momentálně žádná firma nevyrábí</a:t>
            </a:r>
          </a:p>
          <a:p>
            <a:r>
              <a:rPr lang="cs-CZ" sz="5600" dirty="0"/>
              <a:t>Řešení spočívá v rozložení na tři tabulky:</a:t>
            </a:r>
          </a:p>
          <a:p>
            <a:pPr lvl="1"/>
            <a:r>
              <a:rPr lang="cs-CZ" sz="5600" dirty="0"/>
              <a:t>Firma(</a:t>
            </a:r>
            <a:r>
              <a:rPr lang="cs-CZ" sz="5600" b="1" dirty="0"/>
              <a:t>IČO</a:t>
            </a:r>
            <a:r>
              <a:rPr lang="cs-CZ" sz="5600" dirty="0"/>
              <a:t>, Adresa,…)</a:t>
            </a:r>
          </a:p>
          <a:p>
            <a:pPr lvl="1"/>
            <a:r>
              <a:rPr lang="cs-CZ" sz="5600" dirty="0"/>
              <a:t>Zboží(</a:t>
            </a:r>
            <a:r>
              <a:rPr lang="cs-CZ" sz="5600" b="1" dirty="0" err="1"/>
              <a:t>Č_Zboží</a:t>
            </a:r>
            <a:r>
              <a:rPr lang="cs-CZ" sz="5600" dirty="0"/>
              <a:t>, </a:t>
            </a:r>
            <a:r>
              <a:rPr lang="cs-CZ" sz="5600" dirty="0" err="1"/>
              <a:t>Název_Zboží</a:t>
            </a:r>
            <a:r>
              <a:rPr lang="cs-CZ" sz="5600" dirty="0"/>
              <a:t>, …)</a:t>
            </a:r>
          </a:p>
          <a:p>
            <a:pPr lvl="1"/>
            <a:r>
              <a:rPr lang="cs-CZ" sz="5600" dirty="0"/>
              <a:t>Produkce(</a:t>
            </a:r>
            <a:r>
              <a:rPr lang="cs-CZ" sz="5600" b="1" dirty="0"/>
              <a:t>IČO, </a:t>
            </a:r>
            <a:r>
              <a:rPr lang="cs-CZ" sz="5600" b="1" dirty="0" err="1"/>
              <a:t>Č_Zboží</a:t>
            </a:r>
            <a:r>
              <a:rPr lang="cs-CZ" sz="5600" dirty="0"/>
              <a:t>, Množství, … )</a:t>
            </a:r>
          </a:p>
          <a:p>
            <a:endParaRPr lang="cs-CZ" dirty="0"/>
          </a:p>
        </p:txBody>
      </p:sp>
      <p:sp>
        <p:nvSpPr>
          <p:cNvPr id="3" name="Nadpis 2"/>
          <p:cNvSpPr>
            <a:spLocks noGrp="1"/>
          </p:cNvSpPr>
          <p:nvPr>
            <p:ph type="title"/>
          </p:nvPr>
        </p:nvSpPr>
        <p:spPr/>
        <p:txBody>
          <a:bodyPr/>
          <a:lstStyle/>
          <a:p>
            <a:r>
              <a:rPr lang="cs-CZ" dirty="0"/>
              <a:t>2. </a:t>
            </a:r>
            <a:r>
              <a:rPr lang="cs-CZ" dirty="0" err="1"/>
              <a:t>nornální</a:t>
            </a:r>
            <a:r>
              <a:rPr lang="cs-CZ" dirty="0"/>
              <a:t> forma</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2276872"/>
            <a:ext cx="3888432" cy="963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51</a:t>
            </a:fld>
            <a:endParaRPr lang="cs-CZ"/>
          </a:p>
        </p:txBody>
      </p:sp>
    </p:spTree>
    <p:extLst>
      <p:ext uri="{BB962C8B-B14F-4D97-AF65-F5344CB8AC3E}">
        <p14:creationId xmlns:p14="http://schemas.microsoft.com/office/powerpoint/2010/main" val="19121169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r>
              <a:rPr lang="cs-CZ" sz="3800" dirty="0"/>
              <a:t>Třetí stupeň normalizace vyžaduje, aby záznam neobsahoval tzv. </a:t>
            </a:r>
            <a:r>
              <a:rPr lang="cs-CZ" sz="3800" b="1" dirty="0"/>
              <a:t>tranzitivní</a:t>
            </a:r>
            <a:r>
              <a:rPr lang="cs-CZ" sz="3800" dirty="0"/>
              <a:t> závislosti.</a:t>
            </a:r>
          </a:p>
          <a:p>
            <a:r>
              <a:rPr lang="cs-CZ" sz="3800" dirty="0"/>
              <a:t>Každý neklíčový atribut musí být funkčně závislý na (celém) klíči (požadavek 2. NF). Je-li tato závislost zprostředkována přes jiný neklíčový atribut, říkáme, že tento atribut je na klíči tranzitivně (zprostředkovaně) závislý.</a:t>
            </a:r>
            <a:r>
              <a:rPr lang="cs-CZ" dirty="0"/>
              <a:t> </a:t>
            </a:r>
          </a:p>
          <a:p>
            <a:r>
              <a:rPr lang="cs-CZ" dirty="0"/>
              <a:t>Př. Data přehledu zaměstnanců </a:t>
            </a:r>
          </a:p>
          <a:p>
            <a:pPr marL="82296" indent="0">
              <a:buNone/>
            </a:pPr>
            <a:r>
              <a:rPr lang="cs-CZ" dirty="0"/>
              <a:t> </a:t>
            </a:r>
          </a:p>
          <a:p>
            <a:pPr marL="82296" indent="0">
              <a:buNone/>
            </a:pPr>
            <a:r>
              <a:rPr lang="cs-CZ" dirty="0"/>
              <a:t> </a:t>
            </a:r>
          </a:p>
          <a:p>
            <a:pPr marL="82296" indent="0">
              <a:buNone/>
            </a:pPr>
            <a:r>
              <a:rPr lang="cs-CZ" dirty="0"/>
              <a:t> </a:t>
            </a:r>
          </a:p>
          <a:p>
            <a:r>
              <a:rPr lang="cs-CZ" dirty="0"/>
              <a:t>Porušení  3.NF nastalo spojením následujícího vztahu 1 : N do jednoho záznamu.</a:t>
            </a:r>
          </a:p>
          <a:p>
            <a:r>
              <a:rPr lang="cs-CZ" dirty="0"/>
              <a:t>Řešení spočívá v rozdělení na dva záznamy, propojené přes atribut </a:t>
            </a:r>
            <a:r>
              <a:rPr lang="cs-CZ" dirty="0" err="1"/>
              <a:t>Č_Prac</a:t>
            </a:r>
            <a:r>
              <a:rPr lang="cs-CZ" dirty="0"/>
              <a:t>:</a:t>
            </a:r>
          </a:p>
          <a:p>
            <a:pPr lvl="1"/>
            <a:r>
              <a:rPr lang="cs-CZ" b="1" dirty="0"/>
              <a:t>Pracovník </a:t>
            </a:r>
            <a:r>
              <a:rPr lang="cs-CZ" dirty="0"/>
              <a:t>(</a:t>
            </a:r>
            <a:r>
              <a:rPr lang="cs-CZ" b="1" dirty="0"/>
              <a:t>RČ</a:t>
            </a:r>
            <a:r>
              <a:rPr lang="cs-CZ" dirty="0"/>
              <a:t>, Jméno, Plat, </a:t>
            </a:r>
            <a:r>
              <a:rPr lang="cs-CZ" dirty="0" err="1"/>
              <a:t>Dat_Nar</a:t>
            </a:r>
            <a:r>
              <a:rPr lang="cs-CZ" dirty="0"/>
              <a:t>, </a:t>
            </a:r>
            <a:r>
              <a:rPr lang="cs-CZ" b="1" i="1" dirty="0" err="1"/>
              <a:t>Č_Prac</a:t>
            </a:r>
            <a:r>
              <a:rPr lang="cs-CZ" i="1" dirty="0"/>
              <a:t>)</a:t>
            </a:r>
            <a:endParaRPr lang="cs-CZ" dirty="0"/>
          </a:p>
          <a:p>
            <a:pPr lvl="1"/>
            <a:r>
              <a:rPr lang="cs-CZ" b="1" dirty="0"/>
              <a:t>Pracoviště </a:t>
            </a:r>
            <a:r>
              <a:rPr lang="cs-CZ" dirty="0"/>
              <a:t>(</a:t>
            </a:r>
            <a:r>
              <a:rPr lang="cs-CZ" b="1" dirty="0" err="1"/>
              <a:t>Č_Prac</a:t>
            </a:r>
            <a:r>
              <a:rPr lang="cs-CZ" dirty="0"/>
              <a:t>, </a:t>
            </a:r>
            <a:r>
              <a:rPr lang="cs-CZ" dirty="0" err="1"/>
              <a:t>Název_Prac</a:t>
            </a:r>
            <a:r>
              <a:rPr lang="cs-CZ" dirty="0"/>
              <a:t>)</a:t>
            </a:r>
          </a:p>
        </p:txBody>
      </p:sp>
      <p:sp>
        <p:nvSpPr>
          <p:cNvPr id="3" name="Nadpis 2"/>
          <p:cNvSpPr>
            <a:spLocks noGrp="1"/>
          </p:cNvSpPr>
          <p:nvPr>
            <p:ph type="title"/>
          </p:nvPr>
        </p:nvSpPr>
        <p:spPr/>
        <p:txBody>
          <a:bodyPr>
            <a:normAutofit/>
          </a:bodyPr>
          <a:lstStyle/>
          <a:p>
            <a:r>
              <a:rPr lang="cs-CZ" dirty="0">
                <a:effectLst/>
              </a:rPr>
              <a:t>3. normální forma.</a:t>
            </a:r>
            <a:endParaRPr lang="cs-CZ"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3501008"/>
            <a:ext cx="4362450" cy="800100"/>
          </a:xfrm>
          <a:prstGeom prst="rect">
            <a:avLst/>
          </a:prstGeom>
          <a:noFill/>
          <a:extLst>
            <a:ext uri="{909E8E84-426E-40DD-AFC4-6F175D3DCCD1}">
              <a14:hiddenFill xmlns:a14="http://schemas.microsoft.com/office/drawing/2010/main">
                <a:solidFill>
                  <a:srgbClr val="FFFFFF"/>
                </a:solidFill>
              </a14:hiddenFill>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52</a:t>
            </a:fld>
            <a:endParaRPr lang="cs-CZ"/>
          </a:p>
        </p:txBody>
      </p:sp>
    </p:spTree>
    <p:extLst>
      <p:ext uri="{BB962C8B-B14F-4D97-AF65-F5344CB8AC3E}">
        <p14:creationId xmlns:p14="http://schemas.microsoft.com/office/powerpoint/2010/main" val="102303827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dirty="0"/>
              <a:t>Nenormalizovaný tvar (Excel)</a:t>
            </a:r>
          </a:p>
          <a:p>
            <a:endParaRPr lang="cs-CZ" dirty="0"/>
          </a:p>
          <a:p>
            <a:endParaRPr lang="cs-CZ" dirty="0"/>
          </a:p>
        </p:txBody>
      </p:sp>
      <p:sp>
        <p:nvSpPr>
          <p:cNvPr id="3" name="Nadpis 2"/>
          <p:cNvSpPr>
            <a:spLocks noGrp="1"/>
          </p:cNvSpPr>
          <p:nvPr>
            <p:ph type="title"/>
          </p:nvPr>
        </p:nvSpPr>
        <p:spPr/>
        <p:txBody>
          <a:bodyPr>
            <a:normAutofit fontScale="90000"/>
          </a:bodyPr>
          <a:lstStyle/>
          <a:p>
            <a:r>
              <a:rPr lang="cs-CZ" dirty="0"/>
              <a:t>Příklad pro technologický postup – bez normalizace</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53</a:t>
            </a:fld>
            <a:endParaRPr lang="cs-CZ"/>
          </a:p>
        </p:txBody>
      </p:sp>
      <p:pic>
        <p:nvPicPr>
          <p:cNvPr id="6" name="Obrázek 5">
            <a:extLst>
              <a:ext uri="{FF2B5EF4-FFF2-40B4-BE49-F238E27FC236}">
                <a16:creationId xmlns:a16="http://schemas.microsoft.com/office/drawing/2014/main" id="{678C9683-46B6-40BB-BDFB-AE0729454F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916832"/>
            <a:ext cx="8172400" cy="3315870"/>
          </a:xfrm>
          <a:prstGeom prst="rect">
            <a:avLst/>
          </a:prstGeom>
        </p:spPr>
      </p:pic>
    </p:spTree>
    <p:extLst>
      <p:ext uri="{BB962C8B-B14F-4D97-AF65-F5344CB8AC3E}">
        <p14:creationId xmlns:p14="http://schemas.microsoft.com/office/powerpoint/2010/main" val="122774839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a:bodyPr>
          <a:lstStyle/>
          <a:p>
            <a:r>
              <a:rPr lang="cs-CZ" dirty="0"/>
              <a:t>Rozdělíme postup do dvou tabulek</a:t>
            </a:r>
          </a:p>
          <a:p>
            <a:pPr lvl="1"/>
            <a:r>
              <a:rPr lang="cs-CZ" dirty="0"/>
              <a:t>Díly (</a:t>
            </a:r>
            <a:r>
              <a:rPr lang="cs-CZ" sz="2700" dirty="0"/>
              <a:t>Číslo dílu, Název dílu)</a:t>
            </a:r>
          </a:p>
          <a:p>
            <a:pPr lvl="1"/>
            <a:r>
              <a:rPr lang="cs-CZ" sz="2700" dirty="0"/>
              <a:t>Operace (Číslo dílu, Číslo operace, Číslo materiálu, Přípravný čas, Kusový čas, Číslo pracoviště, Tarif pracoviště)</a:t>
            </a:r>
          </a:p>
          <a:p>
            <a:r>
              <a:rPr lang="cs-CZ" dirty="0"/>
              <a:t>Sloupce se v tabulkách již neopakují, ale </a:t>
            </a:r>
            <a:r>
              <a:rPr lang="cs-CZ" i="1" dirty="0"/>
              <a:t>Číslo materiálu </a:t>
            </a:r>
            <a:r>
              <a:rPr lang="cs-CZ" dirty="0"/>
              <a:t>nezávisí na čísle operace – porušení 2. norm. formy  a </a:t>
            </a:r>
            <a:r>
              <a:rPr lang="cs-CZ" i="1" dirty="0"/>
              <a:t>Tarif pracoviště </a:t>
            </a:r>
            <a:r>
              <a:rPr lang="cs-CZ" dirty="0"/>
              <a:t>nezávisí na čísle dílu a číslu operace, nýbrž na </a:t>
            </a:r>
            <a:r>
              <a:rPr lang="cs-CZ" i="1" dirty="0"/>
              <a:t>Čísle pracoviště </a:t>
            </a:r>
            <a:r>
              <a:rPr lang="cs-CZ" dirty="0"/>
              <a:t>– porušení 3. normální formy</a:t>
            </a:r>
            <a:endParaRPr lang="cs-CZ" i="1" dirty="0"/>
          </a:p>
          <a:p>
            <a:pPr lvl="1"/>
            <a:endParaRPr lang="cs-CZ" sz="3200" dirty="0"/>
          </a:p>
          <a:p>
            <a:endParaRPr lang="cs-CZ" dirty="0"/>
          </a:p>
        </p:txBody>
      </p:sp>
      <p:sp>
        <p:nvSpPr>
          <p:cNvPr id="3" name="Nadpis 2"/>
          <p:cNvSpPr>
            <a:spLocks noGrp="1"/>
          </p:cNvSpPr>
          <p:nvPr>
            <p:ph type="title"/>
          </p:nvPr>
        </p:nvSpPr>
        <p:spPr/>
        <p:txBody>
          <a:bodyPr>
            <a:normAutofit fontScale="90000"/>
          </a:bodyPr>
          <a:lstStyle/>
          <a:p>
            <a:r>
              <a:rPr lang="cs-CZ" dirty="0"/>
              <a:t>Příklad pro technologický postup – 1. norm. forma</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54</a:t>
            </a:fld>
            <a:endParaRPr lang="cs-CZ"/>
          </a:p>
        </p:txBody>
      </p:sp>
    </p:spTree>
    <p:extLst>
      <p:ext uri="{BB962C8B-B14F-4D97-AF65-F5344CB8AC3E}">
        <p14:creationId xmlns:p14="http://schemas.microsoft.com/office/powerpoint/2010/main" val="90805637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Zástupný symbol pro obsah 5">
            <a:extLst>
              <a:ext uri="{FF2B5EF4-FFF2-40B4-BE49-F238E27FC236}">
                <a16:creationId xmlns:a16="http://schemas.microsoft.com/office/drawing/2014/main" id="{05B66AFD-535F-434C-BE7B-74077E4110D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91880" y="1628800"/>
            <a:ext cx="3698192" cy="4800600"/>
          </a:xfrm>
        </p:spPr>
      </p:pic>
      <p:sp>
        <p:nvSpPr>
          <p:cNvPr id="3" name="Zástupný symbol pro číslo snímku 2">
            <a:extLst>
              <a:ext uri="{FF2B5EF4-FFF2-40B4-BE49-F238E27FC236}">
                <a16:creationId xmlns:a16="http://schemas.microsoft.com/office/drawing/2014/main" id="{06DC82DC-B586-4C08-B980-39C168A96484}"/>
              </a:ext>
            </a:extLst>
          </p:cNvPr>
          <p:cNvSpPr>
            <a:spLocks noGrp="1"/>
          </p:cNvSpPr>
          <p:nvPr>
            <p:ph type="sldNum" sz="quarter" idx="12"/>
          </p:nvPr>
        </p:nvSpPr>
        <p:spPr/>
        <p:txBody>
          <a:bodyPr/>
          <a:lstStyle/>
          <a:p>
            <a:fld id="{5D2C69E2-DDA1-4A0F-86F5-6A3E7566DBF6}" type="slidenum">
              <a:rPr lang="cs-CZ" smtClean="0"/>
              <a:pPr/>
              <a:t>55</a:t>
            </a:fld>
            <a:endParaRPr lang="cs-CZ"/>
          </a:p>
        </p:txBody>
      </p:sp>
      <p:sp>
        <p:nvSpPr>
          <p:cNvPr id="4" name="Nadpis 3">
            <a:extLst>
              <a:ext uri="{FF2B5EF4-FFF2-40B4-BE49-F238E27FC236}">
                <a16:creationId xmlns:a16="http://schemas.microsoft.com/office/drawing/2014/main" id="{6360F3FE-1B6F-44BA-9429-F89035DE4567}"/>
              </a:ext>
            </a:extLst>
          </p:cNvPr>
          <p:cNvSpPr>
            <a:spLocks noGrp="1"/>
          </p:cNvSpPr>
          <p:nvPr>
            <p:ph type="title"/>
          </p:nvPr>
        </p:nvSpPr>
        <p:spPr/>
        <p:txBody>
          <a:bodyPr>
            <a:normAutofit fontScale="90000"/>
          </a:bodyPr>
          <a:lstStyle/>
          <a:p>
            <a:r>
              <a:rPr lang="cs-CZ" dirty="0"/>
              <a:t>Příklad pro technologický postup – 1. </a:t>
            </a:r>
            <a:r>
              <a:rPr lang="cs-CZ" dirty="0" err="1"/>
              <a:t>norm</a:t>
            </a:r>
            <a:r>
              <a:rPr lang="cs-CZ" dirty="0"/>
              <a:t>. forma</a:t>
            </a:r>
          </a:p>
        </p:txBody>
      </p:sp>
      <p:sp>
        <p:nvSpPr>
          <p:cNvPr id="7" name="TextovéPole 6">
            <a:extLst>
              <a:ext uri="{FF2B5EF4-FFF2-40B4-BE49-F238E27FC236}">
                <a16:creationId xmlns:a16="http://schemas.microsoft.com/office/drawing/2014/main" id="{BAC80957-4E20-4B0F-AEB7-931E36FE15FE}"/>
              </a:ext>
            </a:extLst>
          </p:cNvPr>
          <p:cNvSpPr txBox="1"/>
          <p:nvPr/>
        </p:nvSpPr>
        <p:spPr>
          <a:xfrm>
            <a:off x="1789472" y="1196752"/>
            <a:ext cx="5400600" cy="461665"/>
          </a:xfrm>
          <a:prstGeom prst="rect">
            <a:avLst/>
          </a:prstGeom>
          <a:noFill/>
        </p:spPr>
        <p:txBody>
          <a:bodyPr wrap="square" rtlCol="0">
            <a:spAutoFit/>
          </a:bodyPr>
          <a:lstStyle/>
          <a:p>
            <a:r>
              <a:rPr lang="cs-CZ" dirty="0"/>
              <a:t>1. Normální forma</a:t>
            </a:r>
          </a:p>
        </p:txBody>
      </p:sp>
    </p:spTree>
    <p:extLst>
      <p:ext uri="{BB962C8B-B14F-4D97-AF65-F5344CB8AC3E}">
        <p14:creationId xmlns:p14="http://schemas.microsoft.com/office/powerpoint/2010/main" val="143957470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Přesuneme číslo materiálu do tabulky dílů</a:t>
            </a:r>
          </a:p>
          <a:p>
            <a:pPr lvl="1"/>
            <a:r>
              <a:rPr lang="cs-CZ" dirty="0"/>
              <a:t>Díly (</a:t>
            </a:r>
            <a:r>
              <a:rPr lang="cs-CZ" sz="2700" dirty="0"/>
              <a:t>Číslo dílu, Název dílu, Číslo materiálu)</a:t>
            </a:r>
          </a:p>
          <a:p>
            <a:pPr lvl="1"/>
            <a:r>
              <a:rPr lang="cs-CZ" sz="2700" dirty="0"/>
              <a:t>Operace (Číslo dílu, Číslo operace, Přípravný čas, Kusový čas, Číslo pracoviště, Tarif pracoviště)</a:t>
            </a:r>
          </a:p>
          <a:p>
            <a:r>
              <a:rPr lang="cs-CZ" sz="3100" dirty="0"/>
              <a:t> Technologický postup je ve 2. normální formě, ale stále je problém s tarifem – porušení 3. norm. formy</a:t>
            </a:r>
          </a:p>
          <a:p>
            <a:endParaRPr lang="cs-CZ" dirty="0"/>
          </a:p>
        </p:txBody>
      </p:sp>
      <p:sp>
        <p:nvSpPr>
          <p:cNvPr id="3" name="Nadpis 2"/>
          <p:cNvSpPr>
            <a:spLocks noGrp="1"/>
          </p:cNvSpPr>
          <p:nvPr>
            <p:ph type="title"/>
          </p:nvPr>
        </p:nvSpPr>
        <p:spPr/>
        <p:txBody>
          <a:bodyPr>
            <a:normAutofit fontScale="90000"/>
          </a:bodyPr>
          <a:lstStyle/>
          <a:p>
            <a:r>
              <a:rPr lang="cs-CZ" dirty="0"/>
              <a:t>Příklad pro technologický postup – 2. norm. forma</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56</a:t>
            </a:fld>
            <a:endParaRPr lang="cs-CZ"/>
          </a:p>
        </p:txBody>
      </p:sp>
    </p:spTree>
    <p:extLst>
      <p:ext uri="{BB962C8B-B14F-4D97-AF65-F5344CB8AC3E}">
        <p14:creationId xmlns:p14="http://schemas.microsoft.com/office/powerpoint/2010/main" val="334888983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a:extLst>
              <a:ext uri="{FF2B5EF4-FFF2-40B4-BE49-F238E27FC236}">
                <a16:creationId xmlns:a16="http://schemas.microsoft.com/office/drawing/2014/main" id="{5A787003-8021-49F7-BF22-8FE11DDA986C}"/>
              </a:ext>
            </a:extLst>
          </p:cNvPr>
          <p:cNvSpPr>
            <a:spLocks noGrp="1"/>
          </p:cNvSpPr>
          <p:nvPr>
            <p:ph idx="1"/>
          </p:nvPr>
        </p:nvSpPr>
        <p:spPr/>
        <p:txBody>
          <a:bodyPr/>
          <a:lstStyle/>
          <a:p>
            <a:r>
              <a:rPr lang="cs-CZ" dirty="0"/>
              <a:t>2. normální forma</a:t>
            </a:r>
          </a:p>
        </p:txBody>
      </p:sp>
      <p:sp>
        <p:nvSpPr>
          <p:cNvPr id="3" name="Zástupný symbol pro číslo snímku 2">
            <a:extLst>
              <a:ext uri="{FF2B5EF4-FFF2-40B4-BE49-F238E27FC236}">
                <a16:creationId xmlns:a16="http://schemas.microsoft.com/office/drawing/2014/main" id="{72BB9B22-4D3E-4F60-81D0-0E91DD11AA8C}"/>
              </a:ext>
            </a:extLst>
          </p:cNvPr>
          <p:cNvSpPr>
            <a:spLocks noGrp="1"/>
          </p:cNvSpPr>
          <p:nvPr>
            <p:ph type="sldNum" sz="quarter" idx="12"/>
          </p:nvPr>
        </p:nvSpPr>
        <p:spPr/>
        <p:txBody>
          <a:bodyPr/>
          <a:lstStyle/>
          <a:p>
            <a:fld id="{5D2C69E2-DDA1-4A0F-86F5-6A3E7566DBF6}" type="slidenum">
              <a:rPr lang="cs-CZ" smtClean="0"/>
              <a:pPr/>
              <a:t>57</a:t>
            </a:fld>
            <a:endParaRPr lang="cs-CZ"/>
          </a:p>
        </p:txBody>
      </p:sp>
      <p:sp>
        <p:nvSpPr>
          <p:cNvPr id="4" name="Nadpis 3">
            <a:extLst>
              <a:ext uri="{FF2B5EF4-FFF2-40B4-BE49-F238E27FC236}">
                <a16:creationId xmlns:a16="http://schemas.microsoft.com/office/drawing/2014/main" id="{B4728AC9-2CF2-4851-86D7-3AA8A61B57DB}"/>
              </a:ext>
            </a:extLst>
          </p:cNvPr>
          <p:cNvSpPr>
            <a:spLocks noGrp="1"/>
          </p:cNvSpPr>
          <p:nvPr>
            <p:ph type="title"/>
          </p:nvPr>
        </p:nvSpPr>
        <p:spPr/>
        <p:txBody>
          <a:bodyPr>
            <a:normAutofit fontScale="90000"/>
          </a:bodyPr>
          <a:lstStyle/>
          <a:p>
            <a:r>
              <a:rPr lang="cs-CZ" dirty="0"/>
              <a:t>Příklad pro technologický postup – 2. </a:t>
            </a:r>
            <a:r>
              <a:rPr lang="cs-CZ" dirty="0" err="1"/>
              <a:t>norm</a:t>
            </a:r>
            <a:r>
              <a:rPr lang="cs-CZ" dirty="0"/>
              <a:t>. forma</a:t>
            </a:r>
          </a:p>
        </p:txBody>
      </p:sp>
      <p:pic>
        <p:nvPicPr>
          <p:cNvPr id="6" name="Obrázek 5">
            <a:extLst>
              <a:ext uri="{FF2B5EF4-FFF2-40B4-BE49-F238E27FC236}">
                <a16:creationId xmlns:a16="http://schemas.microsoft.com/office/drawing/2014/main" id="{F9B62123-8AC3-4C63-A191-1722984209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3768" y="1988840"/>
            <a:ext cx="3897330" cy="4664325"/>
          </a:xfrm>
          <a:prstGeom prst="rect">
            <a:avLst/>
          </a:prstGeom>
        </p:spPr>
      </p:pic>
    </p:spTree>
    <p:extLst>
      <p:ext uri="{BB962C8B-B14F-4D97-AF65-F5344CB8AC3E}">
        <p14:creationId xmlns:p14="http://schemas.microsoft.com/office/powerpoint/2010/main" val="206577227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Zavedeme další tabulku pracovišť</a:t>
            </a:r>
          </a:p>
          <a:p>
            <a:pPr lvl="1"/>
            <a:r>
              <a:rPr lang="cs-CZ" b="1" dirty="0"/>
              <a:t>Díly</a:t>
            </a:r>
            <a:r>
              <a:rPr lang="cs-CZ" dirty="0"/>
              <a:t> (</a:t>
            </a:r>
            <a:r>
              <a:rPr lang="cs-CZ" sz="2700" dirty="0"/>
              <a:t>Číslo dílu, Název dílu, Číslo materiálu)</a:t>
            </a:r>
          </a:p>
          <a:p>
            <a:pPr lvl="1"/>
            <a:r>
              <a:rPr lang="cs-CZ" sz="2700" b="1" dirty="0"/>
              <a:t>Operace</a:t>
            </a:r>
            <a:r>
              <a:rPr lang="cs-CZ" sz="2700" dirty="0"/>
              <a:t> (Číslo dílu, Číslo operace, Přípravný čas, Kusový čas, Pracoviště)</a:t>
            </a:r>
          </a:p>
          <a:p>
            <a:pPr lvl="1"/>
            <a:r>
              <a:rPr lang="cs-CZ" sz="2700" b="1" dirty="0"/>
              <a:t>Pracoviště</a:t>
            </a:r>
            <a:r>
              <a:rPr lang="cs-CZ" sz="2700" dirty="0"/>
              <a:t> (Číslo pracoviště, Tarif pracoviště)</a:t>
            </a:r>
          </a:p>
          <a:p>
            <a:r>
              <a:rPr lang="cs-CZ" sz="3100" dirty="0"/>
              <a:t>Technologický postup je nyní znormalizován v e 3. normální formě, obvykle se další normalizace již nedělá</a:t>
            </a:r>
          </a:p>
          <a:p>
            <a:endParaRPr lang="cs-CZ" dirty="0"/>
          </a:p>
        </p:txBody>
      </p:sp>
      <p:sp>
        <p:nvSpPr>
          <p:cNvPr id="3" name="Nadpis 2"/>
          <p:cNvSpPr>
            <a:spLocks noGrp="1"/>
          </p:cNvSpPr>
          <p:nvPr>
            <p:ph type="title"/>
          </p:nvPr>
        </p:nvSpPr>
        <p:spPr/>
        <p:txBody>
          <a:bodyPr>
            <a:normAutofit fontScale="90000"/>
          </a:bodyPr>
          <a:lstStyle/>
          <a:p>
            <a:r>
              <a:rPr lang="cs-CZ" dirty="0"/>
              <a:t>Příklad pro technologický postup – 3. norm. forma</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58</a:t>
            </a:fld>
            <a:endParaRPr lang="cs-CZ"/>
          </a:p>
        </p:txBody>
      </p:sp>
    </p:spTree>
    <p:extLst>
      <p:ext uri="{BB962C8B-B14F-4D97-AF65-F5344CB8AC3E}">
        <p14:creationId xmlns:p14="http://schemas.microsoft.com/office/powerpoint/2010/main" val="192092333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a:extLst>
              <a:ext uri="{FF2B5EF4-FFF2-40B4-BE49-F238E27FC236}">
                <a16:creationId xmlns:a16="http://schemas.microsoft.com/office/drawing/2014/main" id="{8E67D7A0-61E7-4868-9E76-954BAF9AEAAB}"/>
              </a:ext>
            </a:extLst>
          </p:cNvPr>
          <p:cNvSpPr>
            <a:spLocks noGrp="1"/>
          </p:cNvSpPr>
          <p:nvPr>
            <p:ph idx="1"/>
          </p:nvPr>
        </p:nvSpPr>
        <p:spPr/>
        <p:txBody>
          <a:bodyPr/>
          <a:lstStyle/>
          <a:p>
            <a:r>
              <a:rPr lang="cs-CZ" dirty="0"/>
              <a:t>3. normální forma</a:t>
            </a:r>
          </a:p>
        </p:txBody>
      </p:sp>
      <p:sp>
        <p:nvSpPr>
          <p:cNvPr id="3" name="Zástupný symbol pro číslo snímku 2">
            <a:extLst>
              <a:ext uri="{FF2B5EF4-FFF2-40B4-BE49-F238E27FC236}">
                <a16:creationId xmlns:a16="http://schemas.microsoft.com/office/drawing/2014/main" id="{ACB8437A-9595-4A42-88C8-822C059BD74A}"/>
              </a:ext>
            </a:extLst>
          </p:cNvPr>
          <p:cNvSpPr>
            <a:spLocks noGrp="1"/>
          </p:cNvSpPr>
          <p:nvPr>
            <p:ph type="sldNum" sz="quarter" idx="12"/>
          </p:nvPr>
        </p:nvSpPr>
        <p:spPr/>
        <p:txBody>
          <a:bodyPr/>
          <a:lstStyle/>
          <a:p>
            <a:fld id="{5D2C69E2-DDA1-4A0F-86F5-6A3E7566DBF6}" type="slidenum">
              <a:rPr lang="cs-CZ" smtClean="0"/>
              <a:pPr/>
              <a:t>59</a:t>
            </a:fld>
            <a:endParaRPr lang="cs-CZ"/>
          </a:p>
        </p:txBody>
      </p:sp>
      <p:sp>
        <p:nvSpPr>
          <p:cNvPr id="4" name="Nadpis 3">
            <a:extLst>
              <a:ext uri="{FF2B5EF4-FFF2-40B4-BE49-F238E27FC236}">
                <a16:creationId xmlns:a16="http://schemas.microsoft.com/office/drawing/2014/main" id="{71DBD14A-0D7A-40DB-AD23-35031F93EF66}"/>
              </a:ext>
            </a:extLst>
          </p:cNvPr>
          <p:cNvSpPr>
            <a:spLocks noGrp="1"/>
          </p:cNvSpPr>
          <p:nvPr>
            <p:ph type="title"/>
          </p:nvPr>
        </p:nvSpPr>
        <p:spPr/>
        <p:txBody>
          <a:bodyPr>
            <a:normAutofit fontScale="90000"/>
          </a:bodyPr>
          <a:lstStyle/>
          <a:p>
            <a:r>
              <a:rPr lang="cs-CZ" dirty="0"/>
              <a:t>Příklad pro technologický postup – 3. </a:t>
            </a:r>
            <a:r>
              <a:rPr lang="cs-CZ" dirty="0" err="1"/>
              <a:t>norm</a:t>
            </a:r>
            <a:r>
              <a:rPr lang="cs-CZ" dirty="0"/>
              <a:t>. forma</a:t>
            </a:r>
          </a:p>
        </p:txBody>
      </p:sp>
      <p:pic>
        <p:nvPicPr>
          <p:cNvPr id="6" name="Obrázek 5">
            <a:extLst>
              <a:ext uri="{FF2B5EF4-FFF2-40B4-BE49-F238E27FC236}">
                <a16:creationId xmlns:a16="http://schemas.microsoft.com/office/drawing/2014/main" id="{85851AFD-BABF-4537-883B-348E8F6048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3808" y="1916832"/>
            <a:ext cx="2890751" cy="4941168"/>
          </a:xfrm>
          <a:prstGeom prst="rect">
            <a:avLst/>
          </a:prstGeom>
        </p:spPr>
      </p:pic>
    </p:spTree>
    <p:extLst>
      <p:ext uri="{BB962C8B-B14F-4D97-AF65-F5344CB8AC3E}">
        <p14:creationId xmlns:p14="http://schemas.microsoft.com/office/powerpoint/2010/main" val="9000864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435608" y="1447800"/>
            <a:ext cx="7240848" cy="3997424"/>
          </a:xfrm>
        </p:spPr>
        <p:txBody>
          <a:bodyPr/>
          <a:lstStyle/>
          <a:p>
            <a:r>
              <a:rPr lang="cs-CZ" dirty="0"/>
              <a:t>1. Aplikační program obsahuje popis dat i vlastní algoritmus jejich zpracování.</a:t>
            </a:r>
          </a:p>
        </p:txBody>
      </p:sp>
      <p:sp>
        <p:nvSpPr>
          <p:cNvPr id="3" name="Nadpis 2"/>
          <p:cNvSpPr>
            <a:spLocks noGrp="1"/>
          </p:cNvSpPr>
          <p:nvPr>
            <p:ph type="title"/>
          </p:nvPr>
        </p:nvSpPr>
        <p:spPr/>
        <p:txBody>
          <a:bodyPr>
            <a:normAutofit fontScale="90000"/>
          </a:bodyPr>
          <a:lstStyle/>
          <a:p>
            <a:r>
              <a:rPr lang="cs-CZ" dirty="0"/>
              <a:t>Vývoj technologie zpracování dat</a:t>
            </a:r>
          </a:p>
        </p:txBody>
      </p:sp>
      <p:pic>
        <p:nvPicPr>
          <p:cNvPr id="4"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3728" y="2609850"/>
            <a:ext cx="6448483" cy="2437668"/>
          </a:xfrm>
          <a:prstGeom prst="rect">
            <a:avLst/>
          </a:prstGeom>
        </p:spPr>
      </p:pic>
      <p:sp>
        <p:nvSpPr>
          <p:cNvPr id="5" name="TextovéPole 4"/>
          <p:cNvSpPr txBox="1"/>
          <p:nvPr/>
        </p:nvSpPr>
        <p:spPr>
          <a:xfrm>
            <a:off x="1331640" y="5373216"/>
            <a:ext cx="7344816" cy="1077218"/>
          </a:xfrm>
          <a:prstGeom prst="rect">
            <a:avLst/>
          </a:prstGeom>
          <a:noFill/>
        </p:spPr>
        <p:txBody>
          <a:bodyPr wrap="square" rtlCol="0">
            <a:spAutoFit/>
          </a:bodyPr>
          <a:lstStyle/>
          <a:p>
            <a:r>
              <a:rPr lang="cs-CZ" sz="1600" dirty="0"/>
              <a:t>Programy mohou přitom pracovat nad více množinami dat.</a:t>
            </a:r>
          </a:p>
          <a:p>
            <a:r>
              <a:rPr lang="cs-CZ" sz="1600" dirty="0"/>
              <a:t>Data jsou většinou ve formě souborů, s nimiž se přímo jednotlivě pracuje pomocí speciálních příkazů jazyka.</a:t>
            </a:r>
          </a:p>
          <a:p>
            <a:r>
              <a:rPr lang="cs-CZ" sz="1600" dirty="0"/>
              <a:t>Programy jsou psány v jazycích 3. generace (Cobol, Pascal, C, Ada, VB …).</a:t>
            </a:r>
          </a:p>
        </p:txBody>
      </p:sp>
      <p:sp>
        <p:nvSpPr>
          <p:cNvPr id="6" name="Zástupný symbol pro číslo snímku 5"/>
          <p:cNvSpPr>
            <a:spLocks noGrp="1"/>
          </p:cNvSpPr>
          <p:nvPr>
            <p:ph type="sldNum" sz="quarter" idx="12"/>
          </p:nvPr>
        </p:nvSpPr>
        <p:spPr/>
        <p:txBody>
          <a:bodyPr/>
          <a:lstStyle/>
          <a:p>
            <a:fld id="{5D2C69E2-DDA1-4A0F-86F5-6A3E7566DBF6}" type="slidenum">
              <a:rPr lang="cs-CZ" smtClean="0"/>
              <a:pPr/>
              <a:t>6</a:t>
            </a:fld>
            <a:endParaRPr lang="cs-CZ"/>
          </a:p>
        </p:txBody>
      </p:sp>
    </p:spTree>
    <p:extLst>
      <p:ext uri="{BB962C8B-B14F-4D97-AF65-F5344CB8AC3E}">
        <p14:creationId xmlns:p14="http://schemas.microsoft.com/office/powerpoint/2010/main" val="157160080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20000"/>
          </a:bodyPr>
          <a:lstStyle/>
          <a:p>
            <a:pPr lvl="0"/>
            <a:r>
              <a:rPr lang="cs-CZ" b="1" dirty="0"/>
              <a:t>1. Dodávka</a:t>
            </a:r>
            <a:r>
              <a:rPr lang="cs-CZ" dirty="0"/>
              <a:t>(</a:t>
            </a:r>
            <a:r>
              <a:rPr lang="cs-CZ" dirty="0" err="1"/>
              <a:t>Číslo_zboží</a:t>
            </a:r>
            <a:r>
              <a:rPr lang="cs-CZ" dirty="0"/>
              <a:t>, </a:t>
            </a:r>
            <a:r>
              <a:rPr lang="cs-CZ" dirty="0" err="1"/>
              <a:t>Název_zboží</a:t>
            </a:r>
            <a:r>
              <a:rPr lang="cs-CZ" dirty="0"/>
              <a:t>, </a:t>
            </a:r>
            <a:r>
              <a:rPr lang="cs-CZ" dirty="0" err="1"/>
              <a:t>Název_odběratele</a:t>
            </a:r>
            <a:r>
              <a:rPr lang="cs-CZ" dirty="0"/>
              <a:t>, </a:t>
            </a:r>
            <a:r>
              <a:rPr lang="cs-CZ" dirty="0" err="1"/>
              <a:t>Platební_kázeň</a:t>
            </a:r>
            <a:r>
              <a:rPr lang="cs-CZ" dirty="0"/>
              <a:t>, </a:t>
            </a:r>
            <a:r>
              <a:rPr lang="cs-CZ" dirty="0" err="1"/>
              <a:t>Odebrané_množství</a:t>
            </a:r>
            <a:r>
              <a:rPr lang="cs-CZ" dirty="0"/>
              <a:t>)</a:t>
            </a:r>
          </a:p>
          <a:p>
            <a:pPr lvl="0"/>
            <a:endParaRPr lang="cs-CZ" dirty="0"/>
          </a:p>
          <a:p>
            <a:pPr lvl="0"/>
            <a:r>
              <a:rPr lang="cs-CZ" b="1" dirty="0"/>
              <a:t>2. Cena</a:t>
            </a:r>
            <a:r>
              <a:rPr lang="cs-CZ" dirty="0"/>
              <a:t>(</a:t>
            </a:r>
            <a:r>
              <a:rPr lang="cs-CZ" dirty="0" err="1"/>
              <a:t>Číslo_výrobku</a:t>
            </a:r>
            <a:r>
              <a:rPr lang="cs-CZ" dirty="0"/>
              <a:t>, </a:t>
            </a:r>
            <a:r>
              <a:rPr lang="cs-CZ" dirty="0" err="1"/>
              <a:t>Název_výrobku</a:t>
            </a:r>
            <a:r>
              <a:rPr lang="cs-CZ" dirty="0"/>
              <a:t>, </a:t>
            </a:r>
            <a:r>
              <a:rPr lang="cs-CZ" dirty="0" err="1"/>
              <a:t>Číslo_operace</a:t>
            </a:r>
            <a:r>
              <a:rPr lang="cs-CZ" dirty="0"/>
              <a:t>, </a:t>
            </a:r>
            <a:r>
              <a:rPr lang="cs-CZ" dirty="0" err="1"/>
              <a:t>Název_operace</a:t>
            </a:r>
            <a:r>
              <a:rPr lang="cs-CZ" dirty="0"/>
              <a:t>, </a:t>
            </a:r>
            <a:r>
              <a:rPr lang="cs-CZ" dirty="0" err="1"/>
              <a:t>Cena_operace</a:t>
            </a:r>
            <a:r>
              <a:rPr lang="cs-CZ" dirty="0"/>
              <a:t>, </a:t>
            </a:r>
            <a:r>
              <a:rPr lang="cs-CZ" dirty="0" err="1"/>
              <a:t>Číslo_materiálu</a:t>
            </a:r>
            <a:r>
              <a:rPr lang="cs-CZ" dirty="0"/>
              <a:t>, </a:t>
            </a:r>
            <a:r>
              <a:rPr lang="cs-CZ" dirty="0" err="1"/>
              <a:t>Název_materiálu</a:t>
            </a:r>
            <a:r>
              <a:rPr lang="cs-CZ" dirty="0"/>
              <a:t>, Skladová jednotka, </a:t>
            </a:r>
            <a:r>
              <a:rPr lang="cs-CZ" dirty="0" err="1"/>
              <a:t>Počet_jednotek</a:t>
            </a:r>
            <a:r>
              <a:rPr lang="cs-CZ" dirty="0"/>
              <a:t>, </a:t>
            </a:r>
            <a:r>
              <a:rPr lang="cs-CZ" dirty="0" err="1"/>
              <a:t>Cena_jednotky</a:t>
            </a:r>
            <a:r>
              <a:rPr lang="cs-CZ" dirty="0"/>
              <a:t>, </a:t>
            </a:r>
            <a:r>
              <a:rPr lang="cs-CZ" dirty="0" err="1"/>
              <a:t>Cena_materiálu</a:t>
            </a:r>
            <a:r>
              <a:rPr lang="cs-CZ" dirty="0"/>
              <a:t>, Celková cena)</a:t>
            </a:r>
          </a:p>
          <a:p>
            <a:pPr lvl="0"/>
            <a:endParaRPr lang="cs-CZ" dirty="0"/>
          </a:p>
          <a:p>
            <a:pPr lvl="0"/>
            <a:r>
              <a:rPr lang="cs-CZ" b="1" dirty="0"/>
              <a:t>3. Film</a:t>
            </a:r>
            <a:r>
              <a:rPr lang="cs-CZ" dirty="0"/>
              <a:t>(</a:t>
            </a:r>
            <a:r>
              <a:rPr lang="cs-CZ" dirty="0" err="1"/>
              <a:t>Jméno_kina</a:t>
            </a:r>
            <a:r>
              <a:rPr lang="cs-CZ" dirty="0"/>
              <a:t>, Datum, </a:t>
            </a:r>
            <a:r>
              <a:rPr lang="cs-CZ" dirty="0" err="1"/>
              <a:t>Jméno_filmu,Jméno_hlavního_hrdiny</a:t>
            </a:r>
            <a:r>
              <a:rPr lang="cs-CZ" dirty="0"/>
              <a:t>, </a:t>
            </a:r>
            <a:r>
              <a:rPr lang="cs-CZ" dirty="0" err="1"/>
              <a:t>Národnost_hrdiny</a:t>
            </a:r>
            <a:r>
              <a:rPr lang="cs-CZ" dirty="0"/>
              <a:t>, </a:t>
            </a:r>
            <a:r>
              <a:rPr lang="cs-CZ" dirty="0" err="1"/>
              <a:t>Adresa_kina</a:t>
            </a:r>
            <a:r>
              <a:rPr lang="cs-CZ" dirty="0"/>
              <a:t>)</a:t>
            </a:r>
          </a:p>
        </p:txBody>
      </p:sp>
      <p:sp>
        <p:nvSpPr>
          <p:cNvPr id="3" name="Nadpis 2"/>
          <p:cNvSpPr>
            <a:spLocks noGrp="1"/>
          </p:cNvSpPr>
          <p:nvPr>
            <p:ph type="title"/>
          </p:nvPr>
        </p:nvSpPr>
        <p:spPr/>
        <p:txBody>
          <a:bodyPr>
            <a:normAutofit fontScale="90000"/>
          </a:bodyPr>
          <a:lstStyle/>
          <a:p>
            <a:r>
              <a:rPr lang="cs-CZ" dirty="0"/>
              <a:t>Další příklady na normalizaci</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60</a:t>
            </a:fld>
            <a:endParaRPr lang="cs-CZ"/>
          </a:p>
        </p:txBody>
      </p:sp>
    </p:spTree>
    <p:extLst>
      <p:ext uri="{BB962C8B-B14F-4D97-AF65-F5344CB8AC3E}">
        <p14:creationId xmlns:p14="http://schemas.microsoft.com/office/powerpoint/2010/main" val="27141967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a:extLst>
              <a:ext uri="{FF2B5EF4-FFF2-40B4-BE49-F238E27FC236}">
                <a16:creationId xmlns:a16="http://schemas.microsoft.com/office/drawing/2014/main" id="{3B30F384-7849-46E7-9538-75908149F960}"/>
              </a:ext>
            </a:extLst>
          </p:cNvPr>
          <p:cNvSpPr>
            <a:spLocks noGrp="1"/>
          </p:cNvSpPr>
          <p:nvPr>
            <p:ph idx="1"/>
          </p:nvPr>
        </p:nvSpPr>
        <p:spPr/>
        <p:txBody>
          <a:bodyPr/>
          <a:lstStyle/>
          <a:p>
            <a:r>
              <a:rPr lang="cs-CZ" dirty="0"/>
              <a:t>Zboží - Odběratelé</a:t>
            </a:r>
          </a:p>
          <a:p>
            <a:endParaRPr lang="cs-CZ" dirty="0"/>
          </a:p>
        </p:txBody>
      </p:sp>
      <p:sp>
        <p:nvSpPr>
          <p:cNvPr id="3" name="Zástupný symbol pro číslo snímku 2">
            <a:extLst>
              <a:ext uri="{FF2B5EF4-FFF2-40B4-BE49-F238E27FC236}">
                <a16:creationId xmlns:a16="http://schemas.microsoft.com/office/drawing/2014/main" id="{7A8CE3A8-09FA-4669-9929-8B6CD5EB88E4}"/>
              </a:ext>
            </a:extLst>
          </p:cNvPr>
          <p:cNvSpPr>
            <a:spLocks noGrp="1"/>
          </p:cNvSpPr>
          <p:nvPr>
            <p:ph type="sldNum" sz="quarter" idx="12"/>
          </p:nvPr>
        </p:nvSpPr>
        <p:spPr/>
        <p:txBody>
          <a:bodyPr/>
          <a:lstStyle/>
          <a:p>
            <a:fld id="{5D2C69E2-DDA1-4A0F-86F5-6A3E7566DBF6}" type="slidenum">
              <a:rPr lang="cs-CZ" smtClean="0"/>
              <a:pPr/>
              <a:t>61</a:t>
            </a:fld>
            <a:endParaRPr lang="cs-CZ"/>
          </a:p>
        </p:txBody>
      </p:sp>
      <p:sp>
        <p:nvSpPr>
          <p:cNvPr id="4" name="Nadpis 3">
            <a:extLst>
              <a:ext uri="{FF2B5EF4-FFF2-40B4-BE49-F238E27FC236}">
                <a16:creationId xmlns:a16="http://schemas.microsoft.com/office/drawing/2014/main" id="{B4CEC147-2760-4602-A907-761D19FC9B36}"/>
              </a:ext>
            </a:extLst>
          </p:cNvPr>
          <p:cNvSpPr>
            <a:spLocks noGrp="1"/>
          </p:cNvSpPr>
          <p:nvPr>
            <p:ph type="title"/>
          </p:nvPr>
        </p:nvSpPr>
        <p:spPr/>
        <p:txBody>
          <a:bodyPr/>
          <a:lstStyle/>
          <a:p>
            <a:r>
              <a:rPr lang="cs-CZ" dirty="0"/>
              <a:t>Řešení příkladů</a:t>
            </a:r>
          </a:p>
        </p:txBody>
      </p:sp>
      <p:pic>
        <p:nvPicPr>
          <p:cNvPr id="8" name="Obrázek 7">
            <a:extLst>
              <a:ext uri="{FF2B5EF4-FFF2-40B4-BE49-F238E27FC236}">
                <a16:creationId xmlns:a16="http://schemas.microsoft.com/office/drawing/2014/main" id="{83C2C393-0885-41BB-BCE4-4B0A154966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88069" y="2647634"/>
            <a:ext cx="6384331" cy="1562732"/>
          </a:xfrm>
          <a:prstGeom prst="rect">
            <a:avLst/>
          </a:prstGeom>
        </p:spPr>
      </p:pic>
    </p:spTree>
    <p:extLst>
      <p:ext uri="{BB962C8B-B14F-4D97-AF65-F5344CB8AC3E}">
        <p14:creationId xmlns:p14="http://schemas.microsoft.com/office/powerpoint/2010/main" val="270680039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a:extLst>
              <a:ext uri="{FF2B5EF4-FFF2-40B4-BE49-F238E27FC236}">
                <a16:creationId xmlns:a16="http://schemas.microsoft.com/office/drawing/2014/main" id="{3B30F384-7849-46E7-9538-75908149F960}"/>
              </a:ext>
            </a:extLst>
          </p:cNvPr>
          <p:cNvSpPr>
            <a:spLocks noGrp="1"/>
          </p:cNvSpPr>
          <p:nvPr>
            <p:ph idx="1"/>
          </p:nvPr>
        </p:nvSpPr>
        <p:spPr/>
        <p:txBody>
          <a:bodyPr/>
          <a:lstStyle/>
          <a:p>
            <a:r>
              <a:rPr lang="cs-CZ" dirty="0"/>
              <a:t>Výrobek – Operace - Materiál</a:t>
            </a:r>
          </a:p>
          <a:p>
            <a:endParaRPr lang="cs-CZ" dirty="0"/>
          </a:p>
        </p:txBody>
      </p:sp>
      <p:sp>
        <p:nvSpPr>
          <p:cNvPr id="3" name="Zástupný symbol pro číslo snímku 2">
            <a:extLst>
              <a:ext uri="{FF2B5EF4-FFF2-40B4-BE49-F238E27FC236}">
                <a16:creationId xmlns:a16="http://schemas.microsoft.com/office/drawing/2014/main" id="{7A8CE3A8-09FA-4669-9929-8B6CD5EB88E4}"/>
              </a:ext>
            </a:extLst>
          </p:cNvPr>
          <p:cNvSpPr>
            <a:spLocks noGrp="1"/>
          </p:cNvSpPr>
          <p:nvPr>
            <p:ph type="sldNum" sz="quarter" idx="12"/>
          </p:nvPr>
        </p:nvSpPr>
        <p:spPr/>
        <p:txBody>
          <a:bodyPr/>
          <a:lstStyle/>
          <a:p>
            <a:fld id="{5D2C69E2-DDA1-4A0F-86F5-6A3E7566DBF6}" type="slidenum">
              <a:rPr lang="cs-CZ" smtClean="0"/>
              <a:pPr/>
              <a:t>62</a:t>
            </a:fld>
            <a:endParaRPr lang="cs-CZ"/>
          </a:p>
        </p:txBody>
      </p:sp>
      <p:sp>
        <p:nvSpPr>
          <p:cNvPr id="4" name="Nadpis 3">
            <a:extLst>
              <a:ext uri="{FF2B5EF4-FFF2-40B4-BE49-F238E27FC236}">
                <a16:creationId xmlns:a16="http://schemas.microsoft.com/office/drawing/2014/main" id="{B4CEC147-2760-4602-A907-761D19FC9B36}"/>
              </a:ext>
            </a:extLst>
          </p:cNvPr>
          <p:cNvSpPr>
            <a:spLocks noGrp="1"/>
          </p:cNvSpPr>
          <p:nvPr>
            <p:ph type="title"/>
          </p:nvPr>
        </p:nvSpPr>
        <p:spPr/>
        <p:txBody>
          <a:bodyPr/>
          <a:lstStyle/>
          <a:p>
            <a:r>
              <a:rPr lang="cs-CZ" dirty="0"/>
              <a:t>Řešení příkladů</a:t>
            </a:r>
          </a:p>
        </p:txBody>
      </p:sp>
      <p:pic>
        <p:nvPicPr>
          <p:cNvPr id="12" name="Obrázek 11">
            <a:extLst>
              <a:ext uri="{FF2B5EF4-FFF2-40B4-BE49-F238E27FC236}">
                <a16:creationId xmlns:a16="http://schemas.microsoft.com/office/drawing/2014/main" id="{158C46C3-2ADB-4BFE-A5DA-C8AA977B24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9363" y="2108662"/>
            <a:ext cx="6365273" cy="4183166"/>
          </a:xfrm>
          <a:prstGeom prst="rect">
            <a:avLst/>
          </a:prstGeom>
        </p:spPr>
      </p:pic>
    </p:spTree>
    <p:extLst>
      <p:ext uri="{BB962C8B-B14F-4D97-AF65-F5344CB8AC3E}">
        <p14:creationId xmlns:p14="http://schemas.microsoft.com/office/powerpoint/2010/main" val="342363376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a:extLst>
              <a:ext uri="{FF2B5EF4-FFF2-40B4-BE49-F238E27FC236}">
                <a16:creationId xmlns:a16="http://schemas.microsoft.com/office/drawing/2014/main" id="{3B30F384-7849-46E7-9538-75908149F960}"/>
              </a:ext>
            </a:extLst>
          </p:cNvPr>
          <p:cNvSpPr>
            <a:spLocks noGrp="1"/>
          </p:cNvSpPr>
          <p:nvPr>
            <p:ph idx="1"/>
          </p:nvPr>
        </p:nvSpPr>
        <p:spPr>
          <a:xfrm>
            <a:off x="1435608" y="1628800"/>
            <a:ext cx="7498080" cy="4619600"/>
          </a:xfrm>
        </p:spPr>
        <p:txBody>
          <a:bodyPr/>
          <a:lstStyle/>
          <a:p>
            <a:r>
              <a:rPr lang="cs-CZ" dirty="0"/>
              <a:t>Kina - Filmy</a:t>
            </a:r>
          </a:p>
          <a:p>
            <a:endParaRPr lang="cs-CZ" dirty="0"/>
          </a:p>
        </p:txBody>
      </p:sp>
      <p:sp>
        <p:nvSpPr>
          <p:cNvPr id="3" name="Zástupný symbol pro číslo snímku 2">
            <a:extLst>
              <a:ext uri="{FF2B5EF4-FFF2-40B4-BE49-F238E27FC236}">
                <a16:creationId xmlns:a16="http://schemas.microsoft.com/office/drawing/2014/main" id="{7A8CE3A8-09FA-4669-9929-8B6CD5EB88E4}"/>
              </a:ext>
            </a:extLst>
          </p:cNvPr>
          <p:cNvSpPr>
            <a:spLocks noGrp="1"/>
          </p:cNvSpPr>
          <p:nvPr>
            <p:ph type="sldNum" sz="quarter" idx="12"/>
          </p:nvPr>
        </p:nvSpPr>
        <p:spPr/>
        <p:txBody>
          <a:bodyPr/>
          <a:lstStyle/>
          <a:p>
            <a:fld id="{5D2C69E2-DDA1-4A0F-86F5-6A3E7566DBF6}" type="slidenum">
              <a:rPr lang="cs-CZ" smtClean="0"/>
              <a:pPr/>
              <a:t>63</a:t>
            </a:fld>
            <a:endParaRPr lang="cs-CZ"/>
          </a:p>
        </p:txBody>
      </p:sp>
      <p:sp>
        <p:nvSpPr>
          <p:cNvPr id="4" name="Nadpis 3">
            <a:extLst>
              <a:ext uri="{FF2B5EF4-FFF2-40B4-BE49-F238E27FC236}">
                <a16:creationId xmlns:a16="http://schemas.microsoft.com/office/drawing/2014/main" id="{B4CEC147-2760-4602-A907-761D19FC9B36}"/>
              </a:ext>
            </a:extLst>
          </p:cNvPr>
          <p:cNvSpPr>
            <a:spLocks noGrp="1"/>
          </p:cNvSpPr>
          <p:nvPr>
            <p:ph type="title"/>
          </p:nvPr>
        </p:nvSpPr>
        <p:spPr/>
        <p:txBody>
          <a:bodyPr/>
          <a:lstStyle/>
          <a:p>
            <a:r>
              <a:rPr lang="cs-CZ" dirty="0"/>
              <a:t>Řešení příkladů</a:t>
            </a:r>
          </a:p>
        </p:txBody>
      </p:sp>
      <p:pic>
        <p:nvPicPr>
          <p:cNvPr id="11" name="Obrázek 10">
            <a:extLst>
              <a:ext uri="{FF2B5EF4-FFF2-40B4-BE49-F238E27FC236}">
                <a16:creationId xmlns:a16="http://schemas.microsoft.com/office/drawing/2014/main" id="{706BF299-434C-4F53-8747-A1FCD573CF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6589" y="2532535"/>
            <a:ext cx="6050821" cy="2696665"/>
          </a:xfrm>
          <a:prstGeom prst="rect">
            <a:avLst/>
          </a:prstGeom>
        </p:spPr>
      </p:pic>
    </p:spTree>
    <p:extLst>
      <p:ext uri="{BB962C8B-B14F-4D97-AF65-F5344CB8AC3E}">
        <p14:creationId xmlns:p14="http://schemas.microsoft.com/office/powerpoint/2010/main" val="380676426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dirty="0"/>
              <a:t>Podle zadání se sepíší spolu se zadavatelem všechny nejdůležitější informační </a:t>
            </a:r>
            <a:r>
              <a:rPr lang="cs-CZ" b="1" dirty="0"/>
              <a:t>datové položky </a:t>
            </a:r>
            <a:r>
              <a:rPr lang="cs-CZ" dirty="0"/>
              <a:t>(budoucí atributy tabulek) a udělá se jejich seznam, na který se lze dívat jako na jednu velkou tabulku, která není ani v první normální formě.</a:t>
            </a:r>
          </a:p>
          <a:p>
            <a:r>
              <a:rPr lang="cs-CZ" dirty="0"/>
              <a:t>Z těchto dat se intuitivně vytipují všechny </a:t>
            </a:r>
            <a:r>
              <a:rPr lang="cs-CZ" b="1" dirty="0"/>
              <a:t>entitní typy </a:t>
            </a:r>
            <a:r>
              <a:rPr lang="cs-CZ" dirty="0"/>
              <a:t>ET (eventuálně hned jejich primární klíče, ostatní atributy nás zatím nezajímají). Tím se získá seznam entitních typů v první normální formě.</a:t>
            </a:r>
          </a:p>
          <a:p>
            <a:r>
              <a:rPr lang="cs-CZ" dirty="0"/>
              <a:t>Nakreslí se první </a:t>
            </a:r>
            <a:r>
              <a:rPr lang="cs-CZ" b="1" dirty="0"/>
              <a:t>hrubý ER diagram</a:t>
            </a:r>
            <a:r>
              <a:rPr lang="cs-CZ" dirty="0"/>
              <a:t>, kde ET seřadí tak, aby byly blízko u sebe ty, které spolu vstupují do vztahů a vztahy se zakreslí.</a:t>
            </a:r>
          </a:p>
          <a:p>
            <a:r>
              <a:rPr lang="cs-CZ" dirty="0"/>
              <a:t>Entitní typy se zapíší do </a:t>
            </a:r>
            <a:r>
              <a:rPr lang="cs-CZ" b="1" dirty="0"/>
              <a:t>seznamu ET</a:t>
            </a:r>
            <a:r>
              <a:rPr lang="cs-CZ" dirty="0"/>
              <a:t>.</a:t>
            </a:r>
          </a:p>
          <a:p>
            <a:r>
              <a:rPr lang="cs-CZ" dirty="0"/>
              <a:t>Určí se </a:t>
            </a:r>
            <a:r>
              <a:rPr lang="cs-CZ" b="1" dirty="0"/>
              <a:t>kardinality</a:t>
            </a:r>
            <a:r>
              <a:rPr lang="cs-CZ" dirty="0"/>
              <a:t> vztahů. V souladu se zadáním se pro každý vztah formuluje množina </a:t>
            </a:r>
            <a:r>
              <a:rPr lang="cs-CZ" b="1" dirty="0"/>
              <a:t>integritních omezení</a:t>
            </a:r>
            <a:r>
              <a:rPr lang="cs-CZ" dirty="0"/>
              <a:t>.</a:t>
            </a:r>
          </a:p>
          <a:p>
            <a:r>
              <a:rPr lang="cs-CZ" dirty="0"/>
              <a:t>Pro každý vztah se nakreslí výskytový diagram a určí se jeho </a:t>
            </a:r>
            <a:r>
              <a:rPr lang="cs-CZ" b="1" dirty="0"/>
              <a:t>parcialita</a:t>
            </a:r>
            <a:r>
              <a:rPr lang="cs-CZ" dirty="0"/>
              <a:t>. Tím se získá výsledný ER diagram, případně ERA diagram (konceptuální schéma).</a:t>
            </a:r>
          </a:p>
          <a:p>
            <a:r>
              <a:rPr lang="cs-CZ" dirty="0"/>
              <a:t>Transformuje se konceptuální schéma (ER diagramu) do </a:t>
            </a:r>
            <a:r>
              <a:rPr lang="cs-CZ" b="1" dirty="0"/>
              <a:t>databázového schématu </a:t>
            </a:r>
            <a:r>
              <a:rPr lang="cs-CZ" dirty="0"/>
              <a:t>(většinou relačního). Transformace se dělá podle pravidel pro jednotlivé typy kardinality.</a:t>
            </a:r>
          </a:p>
          <a:p>
            <a:r>
              <a:rPr lang="cs-CZ" dirty="0"/>
              <a:t>Tím se získá databázové schéma, do kterého se doplní další atributy. Přitom se kontroluje, aby všechny atributy byly závislé pouze na příslušném </a:t>
            </a:r>
            <a:r>
              <a:rPr lang="cs-CZ" b="1" dirty="0"/>
              <a:t>primárním klíči </a:t>
            </a:r>
            <a:r>
              <a:rPr lang="cs-CZ" dirty="0"/>
              <a:t>(třetí normální forma).</a:t>
            </a:r>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64</a:t>
            </a:fld>
            <a:endParaRPr lang="cs-CZ"/>
          </a:p>
        </p:txBody>
      </p:sp>
      <p:sp>
        <p:nvSpPr>
          <p:cNvPr id="4" name="Nadpis 3"/>
          <p:cNvSpPr>
            <a:spLocks noGrp="1"/>
          </p:cNvSpPr>
          <p:nvPr>
            <p:ph type="title"/>
          </p:nvPr>
        </p:nvSpPr>
        <p:spPr/>
        <p:txBody>
          <a:bodyPr>
            <a:normAutofit fontScale="90000"/>
          </a:bodyPr>
          <a:lstStyle/>
          <a:p>
            <a:r>
              <a:rPr lang="cs-CZ" dirty="0"/>
              <a:t>Postup při datové analýze</a:t>
            </a:r>
          </a:p>
        </p:txBody>
      </p:sp>
    </p:spTree>
    <p:extLst>
      <p:ext uri="{BB962C8B-B14F-4D97-AF65-F5344CB8AC3E}">
        <p14:creationId xmlns:p14="http://schemas.microsoft.com/office/powerpoint/2010/main" val="32338644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lnSpcReduction="20000"/>
          </a:bodyPr>
          <a:lstStyle/>
          <a:p>
            <a:r>
              <a:rPr lang="cs-CZ" dirty="0"/>
              <a:t>Relační databázový systém obsahuje (jako každý databázový systém) databázi a systém řízení báze dat (SŘBD).</a:t>
            </a:r>
          </a:p>
          <a:p>
            <a:r>
              <a:rPr lang="cs-CZ" dirty="0"/>
              <a:t>Databáze se skládá z jednotlivých relací, které jsou realizovány pomocí tabulek. Každá tabulka odpovídá jednotlivým </a:t>
            </a:r>
            <a:r>
              <a:rPr lang="cs-CZ" b="1" dirty="0"/>
              <a:t>entitním</a:t>
            </a:r>
            <a:r>
              <a:rPr lang="cs-CZ" dirty="0"/>
              <a:t> nebo </a:t>
            </a:r>
            <a:r>
              <a:rPr lang="cs-CZ" b="1" dirty="0"/>
              <a:t>vztahovým</a:t>
            </a:r>
            <a:r>
              <a:rPr lang="cs-CZ" dirty="0"/>
              <a:t> typům.  Každá tabulka má své jméno a tvoří ji libovolný počet řádek. Každá řádka odpovídá výskytu jedné entity. Kromě řádek má tabulka pojmenované sloupce, kterým se říká</a:t>
            </a:r>
            <a:r>
              <a:rPr lang="cs-CZ" b="1" dirty="0"/>
              <a:t> atributy</a:t>
            </a:r>
            <a:r>
              <a:rPr lang="cs-CZ" dirty="0"/>
              <a:t>. </a:t>
            </a:r>
          </a:p>
          <a:p>
            <a:r>
              <a:rPr lang="cs-CZ" dirty="0"/>
              <a:t>Na uspořádání řádků ani sloupců nezáleží.</a:t>
            </a:r>
          </a:p>
          <a:p>
            <a:endParaRPr lang="cs-CZ" dirty="0"/>
          </a:p>
        </p:txBody>
      </p:sp>
      <p:sp>
        <p:nvSpPr>
          <p:cNvPr id="3" name="Nadpis 2"/>
          <p:cNvSpPr>
            <a:spLocks noGrp="1"/>
          </p:cNvSpPr>
          <p:nvPr>
            <p:ph type="title"/>
          </p:nvPr>
        </p:nvSpPr>
        <p:spPr/>
        <p:txBody>
          <a:bodyPr>
            <a:normAutofit fontScale="90000"/>
          </a:bodyPr>
          <a:lstStyle/>
          <a:p>
            <a:r>
              <a:rPr lang="cs-CZ" dirty="0">
                <a:effectLst/>
              </a:rPr>
              <a:t>Relační databázový model</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65</a:t>
            </a:fld>
            <a:endParaRPr lang="cs-CZ"/>
          </a:p>
        </p:txBody>
      </p:sp>
    </p:spTree>
    <p:extLst>
      <p:ext uri="{BB962C8B-B14F-4D97-AF65-F5344CB8AC3E}">
        <p14:creationId xmlns:p14="http://schemas.microsoft.com/office/powerpoint/2010/main" val="6885597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dirty="0"/>
              <a:t>Alespoň jeden z atributů nebo skupina atributů každé tabulky jsou </a:t>
            </a:r>
            <a:r>
              <a:rPr lang="cs-CZ" b="1" dirty="0"/>
              <a:t>klíčové</a:t>
            </a:r>
            <a:r>
              <a:rPr lang="cs-CZ" dirty="0"/>
              <a:t>. Hodnota takového atributu nebo skupiny je jedinečná v celé tabulce. Jeden z takových atributů (klíčů) je prohlášen za </a:t>
            </a:r>
            <a:r>
              <a:rPr lang="cs-CZ" b="1" dirty="0"/>
              <a:t>primární, </a:t>
            </a:r>
            <a:r>
              <a:rPr lang="cs-CZ" dirty="0"/>
              <a:t>ostatní, které jsou také jedinečné, za </a:t>
            </a:r>
            <a:r>
              <a:rPr lang="cs-CZ" b="1" dirty="0"/>
              <a:t>kandidátní </a:t>
            </a:r>
            <a:r>
              <a:rPr lang="cs-CZ" dirty="0"/>
              <a:t>(např. </a:t>
            </a:r>
            <a:r>
              <a:rPr lang="cs-CZ" dirty="0" err="1"/>
              <a:t>Rodné_číslo</a:t>
            </a:r>
            <a:r>
              <a:rPr lang="cs-CZ" dirty="0"/>
              <a:t>, </a:t>
            </a:r>
            <a:r>
              <a:rPr lang="cs-CZ" dirty="0" err="1"/>
              <a:t>Číslo_OP</a:t>
            </a:r>
            <a:r>
              <a:rPr lang="cs-CZ" dirty="0"/>
              <a:t>, </a:t>
            </a:r>
            <a:r>
              <a:rPr lang="cs-CZ" dirty="0" err="1"/>
              <a:t>Pracovní_číslo</a:t>
            </a:r>
            <a:r>
              <a:rPr lang="cs-CZ" dirty="0"/>
              <a:t>,…). </a:t>
            </a:r>
          </a:p>
          <a:p>
            <a:r>
              <a:rPr lang="cs-CZ" dirty="0"/>
              <a:t>Dále se v tabulce mohou vyskytovat klíče, které nejsou jednoznačné, tj. tatáž hodnota atributu se může vyskytnout ve více řádkách. Takové klíče se nazývají </a:t>
            </a:r>
            <a:r>
              <a:rPr lang="cs-CZ" b="1" dirty="0"/>
              <a:t>sekundární</a:t>
            </a:r>
            <a:r>
              <a:rPr lang="cs-CZ" dirty="0"/>
              <a:t> nebo také </a:t>
            </a:r>
            <a:r>
              <a:rPr lang="cs-CZ" b="1" dirty="0"/>
              <a:t>pravidelné</a:t>
            </a:r>
            <a:r>
              <a:rPr lang="cs-CZ" dirty="0"/>
              <a:t>, v závislosti na použitém databázovém systému.</a:t>
            </a:r>
          </a:p>
          <a:p>
            <a:r>
              <a:rPr lang="cs-CZ" dirty="0"/>
              <a:t>Sekundární a kandidátní klíče se velmi často vážou na </a:t>
            </a:r>
            <a:r>
              <a:rPr lang="cs-CZ" b="1" dirty="0"/>
              <a:t>primární klíče z jiné tabulky</a:t>
            </a:r>
            <a:r>
              <a:rPr lang="cs-CZ" dirty="0"/>
              <a:t>. </a:t>
            </a:r>
            <a:r>
              <a:rPr lang="de-DE" dirty="0"/>
              <a:t> </a:t>
            </a:r>
            <a:r>
              <a:rPr lang="cs-CZ" dirty="0"/>
              <a:t>V tomto případě se také hovoří o </a:t>
            </a:r>
            <a:r>
              <a:rPr lang="cs-CZ" b="1" dirty="0"/>
              <a:t>cizích</a:t>
            </a:r>
            <a:r>
              <a:rPr lang="cs-CZ" dirty="0"/>
              <a:t> klíčích. Tím vznikají relace mezi tabulkami.</a:t>
            </a:r>
          </a:p>
          <a:p>
            <a:r>
              <a:rPr lang="cs-CZ" dirty="0"/>
              <a:t>Moderní databáze dávají přednost </a:t>
            </a:r>
            <a:r>
              <a:rPr lang="cs-CZ" b="1" dirty="0"/>
              <a:t>autoinkrementálním</a:t>
            </a:r>
            <a:r>
              <a:rPr lang="cs-CZ" dirty="0"/>
              <a:t> primárním klíčům před významovými klíči</a:t>
            </a:r>
          </a:p>
        </p:txBody>
      </p:sp>
      <p:sp>
        <p:nvSpPr>
          <p:cNvPr id="3" name="Nadpis 2"/>
          <p:cNvSpPr>
            <a:spLocks noGrp="1"/>
          </p:cNvSpPr>
          <p:nvPr>
            <p:ph type="title"/>
          </p:nvPr>
        </p:nvSpPr>
        <p:spPr/>
        <p:txBody>
          <a:bodyPr/>
          <a:lstStyle/>
          <a:p>
            <a:r>
              <a:rPr lang="cs-CZ" dirty="0"/>
              <a:t>Klíče tabulky</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66</a:t>
            </a:fld>
            <a:endParaRPr lang="cs-CZ"/>
          </a:p>
        </p:txBody>
      </p:sp>
    </p:spTree>
    <p:extLst>
      <p:ext uri="{BB962C8B-B14F-4D97-AF65-F5344CB8AC3E}">
        <p14:creationId xmlns:p14="http://schemas.microsoft.com/office/powerpoint/2010/main" val="263290868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b="1" dirty="0"/>
              <a:t>Podmínky, ze kterých transformace vychází</a:t>
            </a:r>
          </a:p>
          <a:p>
            <a:pPr lvl="1"/>
            <a:r>
              <a:rPr lang="cs-CZ" sz="2900" dirty="0"/>
              <a:t>Máme navržené konceptuální schéma v E-R-A diagramu.</a:t>
            </a:r>
          </a:p>
          <a:p>
            <a:pPr lvl="1"/>
            <a:r>
              <a:rPr lang="cs-CZ" sz="2900" dirty="0"/>
              <a:t>Zápisy entitních a vztahových typů jsou v požadované normální formě, většinou je požadována </a:t>
            </a:r>
            <a:r>
              <a:rPr lang="cs-CZ" sz="2900" b="1" dirty="0"/>
              <a:t>třetí normální forma</a:t>
            </a:r>
            <a:r>
              <a:rPr lang="cs-CZ" sz="2900" dirty="0"/>
              <a:t>.</a:t>
            </a:r>
          </a:p>
          <a:p>
            <a:pPr lvl="1"/>
            <a:r>
              <a:rPr lang="cs-CZ" sz="2900" dirty="0"/>
              <a:t>Máme určeny kardinality všech vztahů</a:t>
            </a:r>
          </a:p>
          <a:p>
            <a:pPr lvl="1"/>
            <a:r>
              <a:rPr lang="cs-CZ" sz="2900" dirty="0"/>
              <a:t>Máme provedenu analýzu povinného výskytu klíčových entit ve všech vztazích (parciality).</a:t>
            </a:r>
          </a:p>
          <a:p>
            <a:pPr lvl="1"/>
            <a:r>
              <a:rPr lang="cs-CZ" sz="2900" dirty="0"/>
              <a:t>Žádný atribut žádné relace nesmí obsahovat hodnotu NULL. (Někdy se to připouští jako „černý trik“).</a:t>
            </a:r>
          </a:p>
          <a:p>
            <a:pPr lvl="1"/>
            <a:r>
              <a:rPr lang="cs-CZ" sz="2900" dirty="0"/>
              <a:t>Za těchto podmínek můžeme provést transformaci, která bude  z mnoha hledisek optimální. V případě nutnosti je možné tento návrh upravovat tak, aby lépe vyhovoval některým požadavkům (např. snadnější formulaci nejčastějších dotazů apod.).</a:t>
            </a:r>
          </a:p>
          <a:p>
            <a:r>
              <a:rPr lang="cs-CZ" sz="3300" b="1" dirty="0"/>
              <a:t>Transformace</a:t>
            </a:r>
            <a:r>
              <a:rPr lang="cs-CZ" sz="3300" dirty="0"/>
              <a:t> vychází z </a:t>
            </a:r>
            <a:r>
              <a:rPr lang="cs-CZ" sz="3300" b="1" dirty="0"/>
              <a:t>kardinality</a:t>
            </a:r>
            <a:r>
              <a:rPr lang="cs-CZ" sz="3300" dirty="0"/>
              <a:t> a </a:t>
            </a:r>
            <a:r>
              <a:rPr lang="cs-CZ" sz="3300" b="1" dirty="0"/>
              <a:t>parciality</a:t>
            </a:r>
            <a:r>
              <a:rPr lang="cs-CZ" sz="3300" dirty="0"/>
              <a:t> vztahů mezi entitními typy </a:t>
            </a:r>
          </a:p>
          <a:p>
            <a:endParaRPr lang="cs-CZ" dirty="0"/>
          </a:p>
        </p:txBody>
      </p:sp>
      <p:sp>
        <p:nvSpPr>
          <p:cNvPr id="3" name="Nadpis 2"/>
          <p:cNvSpPr>
            <a:spLocks noGrp="1"/>
          </p:cNvSpPr>
          <p:nvPr>
            <p:ph type="title"/>
          </p:nvPr>
        </p:nvSpPr>
        <p:spPr/>
        <p:txBody>
          <a:bodyPr>
            <a:noAutofit/>
          </a:bodyPr>
          <a:lstStyle/>
          <a:p>
            <a:r>
              <a:rPr lang="cs-CZ" sz="2800" dirty="0">
                <a:effectLst/>
              </a:rPr>
              <a:t>Transformace konceptuálního schématu do relačního databázového modelu</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67</a:t>
            </a:fld>
            <a:endParaRPr lang="cs-CZ"/>
          </a:p>
        </p:txBody>
      </p:sp>
    </p:spTree>
    <p:extLst>
      <p:ext uri="{BB962C8B-B14F-4D97-AF65-F5344CB8AC3E}">
        <p14:creationId xmlns:p14="http://schemas.microsoft.com/office/powerpoint/2010/main" val="288419969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dirty="0"/>
              <a:t>NC programy jsou v podniku v následujícím vztahu s výkresy (tvoří množinu integritních omezení) :</a:t>
            </a:r>
          </a:p>
          <a:p>
            <a:pPr lvl="1"/>
            <a:r>
              <a:rPr lang="cs-CZ" sz="2900" dirty="0"/>
              <a:t>Žádný výkres detailu nevyužívá více než jeden NC program.</a:t>
            </a:r>
          </a:p>
          <a:p>
            <a:pPr lvl="1"/>
            <a:r>
              <a:rPr lang="cs-CZ" sz="2900" dirty="0"/>
              <a:t>Žádný NC program se nevyskytne na více než jednom výkrese.</a:t>
            </a:r>
          </a:p>
          <a:p>
            <a:pPr lvl="1"/>
            <a:r>
              <a:rPr lang="cs-CZ" sz="2900" dirty="0"/>
              <a:t>Výkresy jsou identifikovány číslem výkresu. </a:t>
            </a:r>
          </a:p>
          <a:p>
            <a:pPr lvl="1"/>
            <a:r>
              <a:rPr lang="cs-CZ" sz="2900" dirty="0"/>
              <a:t>NC programy jsou identifikovány číslem NC programu.</a:t>
            </a:r>
          </a:p>
          <a:p>
            <a:r>
              <a:rPr lang="cs-CZ" sz="3300" dirty="0"/>
              <a:t>Konceptuální schéma v E-R modelu bude vypadat takto:</a:t>
            </a:r>
            <a:endParaRPr lang="cs-CZ" sz="2900" dirty="0"/>
          </a:p>
          <a:p>
            <a:pPr lvl="1"/>
            <a:endParaRPr lang="cs-CZ" sz="2900" dirty="0"/>
          </a:p>
          <a:p>
            <a:pPr marL="402336" lvl="1" indent="0">
              <a:buNone/>
            </a:pPr>
            <a:endParaRPr lang="cs-CZ" sz="2900" dirty="0"/>
          </a:p>
          <a:p>
            <a:pPr marL="402336" lvl="1" indent="0">
              <a:buNone/>
            </a:pPr>
            <a:endParaRPr lang="cs-CZ" sz="2900" dirty="0"/>
          </a:p>
          <a:p>
            <a:pPr lvl="1"/>
            <a:r>
              <a:rPr lang="cs-CZ" sz="2900" dirty="0"/>
              <a:t>E:  VÝKRES(</a:t>
            </a:r>
            <a:r>
              <a:rPr lang="cs-CZ" sz="2900" dirty="0" err="1"/>
              <a:t>Č_Výkresu</a:t>
            </a:r>
            <a:r>
              <a:rPr lang="cs-CZ" sz="2900" dirty="0"/>
              <a:t>, DETAIL, MATERIAL, … )</a:t>
            </a:r>
          </a:p>
          <a:p>
            <a:pPr lvl="1"/>
            <a:r>
              <a:rPr lang="cs-CZ" sz="2900" dirty="0"/>
              <a:t>E: NC_PROGRAM(Č_NC, AUTOR, …)</a:t>
            </a:r>
          </a:p>
          <a:p>
            <a:pPr lvl="1"/>
            <a:r>
              <a:rPr lang="cs-CZ" sz="2900" dirty="0"/>
              <a:t>R:VYUŽÍVÁ(Č_Výkresu, Č_NC)</a:t>
            </a:r>
          </a:p>
          <a:p>
            <a:endParaRPr lang="cs-CZ" dirty="0"/>
          </a:p>
          <a:p>
            <a:endParaRPr lang="cs-CZ" dirty="0"/>
          </a:p>
          <a:p>
            <a:endParaRPr lang="cs-CZ" dirty="0"/>
          </a:p>
          <a:p>
            <a:endParaRPr lang="cs-CZ" dirty="0"/>
          </a:p>
        </p:txBody>
      </p:sp>
      <p:sp>
        <p:nvSpPr>
          <p:cNvPr id="3" name="Nadpis 2"/>
          <p:cNvSpPr>
            <a:spLocks noGrp="1"/>
          </p:cNvSpPr>
          <p:nvPr>
            <p:ph type="title"/>
          </p:nvPr>
        </p:nvSpPr>
        <p:spPr/>
        <p:txBody>
          <a:bodyPr>
            <a:normAutofit fontScale="90000"/>
          </a:bodyPr>
          <a:lstStyle/>
          <a:p>
            <a:r>
              <a:rPr lang="cs-CZ" dirty="0">
                <a:effectLst/>
              </a:rPr>
              <a:t>Reprezentace vztahu 1 : 1 – zadání příkladu</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3645024"/>
            <a:ext cx="39814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68</a:t>
            </a:fld>
            <a:endParaRPr lang="cs-CZ"/>
          </a:p>
        </p:txBody>
      </p:sp>
    </p:spTree>
    <p:extLst>
      <p:ext uri="{BB962C8B-B14F-4D97-AF65-F5344CB8AC3E}">
        <p14:creationId xmlns:p14="http://schemas.microsoft.com/office/powerpoint/2010/main" val="271054187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dirty="0"/>
              <a:t>Doplňkové integritní omezení (v praxi nerealizovatelné):</a:t>
            </a:r>
          </a:p>
          <a:p>
            <a:pPr lvl="1"/>
            <a:r>
              <a:rPr lang="cs-CZ" dirty="0"/>
              <a:t>každý výkres obsahuje právě jeden NC program</a:t>
            </a:r>
          </a:p>
          <a:p>
            <a:pPr lvl="1"/>
            <a:r>
              <a:rPr lang="cs-CZ" dirty="0"/>
              <a:t>každý NC program je právě na jednom výkrese</a:t>
            </a:r>
          </a:p>
          <a:p>
            <a:pPr marL="402336" lvl="1" indent="0">
              <a:buNone/>
            </a:pPr>
            <a:endParaRPr lang="cs-CZ" dirty="0"/>
          </a:p>
          <a:p>
            <a:pPr lvl="1"/>
            <a:endParaRPr lang="cs-CZ" dirty="0"/>
          </a:p>
          <a:p>
            <a:pPr marL="402336" lvl="1" indent="0">
              <a:buNone/>
            </a:pPr>
            <a:endParaRPr lang="cs-CZ" dirty="0"/>
          </a:p>
          <a:p>
            <a:r>
              <a:rPr lang="cs-CZ" dirty="0"/>
              <a:t>V tomto případě můžeme atributy obou entitních typů (ET) zařadit do </a:t>
            </a:r>
            <a:r>
              <a:rPr lang="cs-CZ" b="1" dirty="0"/>
              <a:t>jedné relace</a:t>
            </a:r>
            <a:r>
              <a:rPr lang="cs-CZ" dirty="0"/>
              <a:t>. Atributy, vážící se k atributu NC_PROGRAM, mohou být považovány za další atributy ET VÝKRES a můžeme je k tomuto schématu “přilepit”. Tomuto kroku se říká </a:t>
            </a:r>
            <a:r>
              <a:rPr lang="cs-CZ" i="1" dirty="0"/>
              <a:t>slévání </a:t>
            </a:r>
            <a:r>
              <a:rPr lang="cs-CZ" dirty="0"/>
              <a:t>schémat entitní a vztahové relace.</a:t>
            </a:r>
          </a:p>
          <a:p>
            <a:r>
              <a:rPr lang="cs-CZ" b="1" dirty="0"/>
              <a:t>Primárním klíčem </a:t>
            </a:r>
            <a:r>
              <a:rPr lang="cs-CZ" dirty="0"/>
              <a:t>nové jedné relace může být libovolný z obou původních primárních klíčů, druhý se stane klíčem kandidátním</a:t>
            </a:r>
          </a:p>
          <a:p>
            <a:endParaRPr lang="cs-CZ" dirty="0"/>
          </a:p>
        </p:txBody>
      </p:sp>
      <p:sp>
        <p:nvSpPr>
          <p:cNvPr id="3" name="Nadpis 2"/>
          <p:cNvSpPr>
            <a:spLocks noGrp="1"/>
          </p:cNvSpPr>
          <p:nvPr>
            <p:ph type="title"/>
          </p:nvPr>
        </p:nvSpPr>
        <p:spPr/>
        <p:txBody>
          <a:bodyPr>
            <a:normAutofit fontScale="90000"/>
          </a:bodyPr>
          <a:lstStyle/>
          <a:p>
            <a:r>
              <a:rPr lang="cs-CZ" sz="3200" dirty="0">
                <a:effectLst/>
              </a:rPr>
              <a:t>Reprezentace vztahu 1 : 1 - </a:t>
            </a:r>
            <a:r>
              <a:rPr lang="cs-CZ" sz="3200" i="1" dirty="0">
                <a:effectLst/>
              </a:rPr>
              <a:t>Povinné členství pro oba entitní typy</a:t>
            </a:r>
            <a:endParaRPr lang="cs-CZ" sz="32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2492896"/>
            <a:ext cx="39814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69</a:t>
            </a:fld>
            <a:endParaRPr lang="cs-CZ"/>
          </a:p>
        </p:txBody>
      </p:sp>
    </p:spTree>
    <p:extLst>
      <p:ext uri="{BB962C8B-B14F-4D97-AF65-F5344CB8AC3E}">
        <p14:creationId xmlns:p14="http://schemas.microsoft.com/office/powerpoint/2010/main" val="4937691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435608" y="1196753"/>
            <a:ext cx="7240848" cy="504055"/>
          </a:xfrm>
        </p:spPr>
        <p:txBody>
          <a:bodyPr>
            <a:normAutofit fontScale="92500" lnSpcReduction="10000"/>
          </a:bodyPr>
          <a:lstStyle/>
          <a:p>
            <a:r>
              <a:rPr lang="cs-CZ" dirty="0"/>
              <a:t>1I. Systém ovládání souborů.</a:t>
            </a:r>
          </a:p>
        </p:txBody>
      </p:sp>
      <p:sp>
        <p:nvSpPr>
          <p:cNvPr id="3" name="Nadpis 2"/>
          <p:cNvSpPr>
            <a:spLocks noGrp="1"/>
          </p:cNvSpPr>
          <p:nvPr>
            <p:ph type="title"/>
          </p:nvPr>
        </p:nvSpPr>
        <p:spPr/>
        <p:txBody>
          <a:bodyPr>
            <a:normAutofit fontScale="90000"/>
          </a:bodyPr>
          <a:lstStyle/>
          <a:p>
            <a:r>
              <a:rPr lang="cs-CZ" dirty="0"/>
              <a:t>Vývoj technologie zpracování dat</a:t>
            </a:r>
          </a:p>
        </p:txBody>
      </p:sp>
      <p:sp>
        <p:nvSpPr>
          <p:cNvPr id="5" name="TextovéPole 4"/>
          <p:cNvSpPr txBox="1"/>
          <p:nvPr/>
        </p:nvSpPr>
        <p:spPr>
          <a:xfrm>
            <a:off x="1259632" y="4581128"/>
            <a:ext cx="7704856" cy="2062103"/>
          </a:xfrm>
          <a:prstGeom prst="rect">
            <a:avLst/>
          </a:prstGeom>
          <a:noFill/>
        </p:spPr>
        <p:txBody>
          <a:bodyPr wrap="square" rtlCol="0">
            <a:spAutoFit/>
          </a:bodyPr>
          <a:lstStyle/>
          <a:p>
            <a:r>
              <a:rPr lang="cs-CZ" sz="1400" dirty="0"/>
              <a:t>Aplikace nepřistupují k datům přímo, ale prostřednictvím tzv. systému pro ovládání souborů (SOS).</a:t>
            </a:r>
          </a:p>
          <a:p>
            <a:r>
              <a:rPr lang="cs-CZ" sz="1400" dirty="0"/>
              <a:t>SOS je běžnou součástí operačního systému (OS) a umožňuje programovacím jazykům poměrně komfortní přístup k datům.</a:t>
            </a:r>
          </a:p>
          <a:p>
            <a:pPr marL="285750" indent="-285750">
              <a:buFont typeface="Arial" panose="020B0604020202020204" pitchFamily="34" charset="0"/>
              <a:buChar char="•"/>
            </a:pPr>
            <a:r>
              <a:rPr lang="cs-CZ" sz="1400" dirty="0"/>
              <a:t>     SOS umožňují i současný přístup několika uživatelů k týmž souborům dat.</a:t>
            </a:r>
          </a:p>
          <a:p>
            <a:pPr marL="285750" indent="-285750">
              <a:buFont typeface="Arial" panose="020B0604020202020204" pitchFamily="34" charset="0"/>
              <a:buChar char="•"/>
            </a:pPr>
            <a:r>
              <a:rPr lang="cs-CZ" sz="1400" dirty="0"/>
              <a:t>     Popis dat je stále v aplikačních programech.</a:t>
            </a:r>
          </a:p>
          <a:p>
            <a:pPr marL="285750" indent="-285750">
              <a:buFont typeface="Arial" panose="020B0604020202020204" pitchFamily="34" charset="0"/>
              <a:buChar char="•"/>
            </a:pPr>
            <a:r>
              <a:rPr lang="cs-CZ" sz="1400" dirty="0"/>
              <a:t>     Stále se objevují stejná data v různých souborech pro různé aplikace (redundance).</a:t>
            </a:r>
          </a:p>
          <a:p>
            <a:pPr marL="285750" indent="-285750">
              <a:buFont typeface="Arial" panose="020B0604020202020204" pitchFamily="34" charset="0"/>
              <a:buChar char="•"/>
            </a:pPr>
            <a:r>
              <a:rPr lang="cs-CZ" sz="1400" dirty="0"/>
              <a:t>     Aktualizace dat není centrálně řízena (nebezpečí porušení konzistence dat).</a:t>
            </a:r>
          </a:p>
          <a:p>
            <a:pPr marL="285750" indent="-285750">
              <a:buFont typeface="Arial" panose="020B0604020202020204" pitchFamily="34" charset="0"/>
              <a:buChar char="•"/>
            </a:pPr>
            <a:r>
              <a:rPr lang="cs-CZ" sz="1400" dirty="0"/>
              <a:t>     Nejmodernější SOS mají již více či méně znaků databázového zpracování</a:t>
            </a:r>
            <a:r>
              <a:rPr lang="cs-CZ" sz="1400" b="1" dirty="0"/>
              <a:t>.</a:t>
            </a:r>
            <a:endParaRPr lang="cs-CZ" sz="1400" dirty="0"/>
          </a:p>
        </p:txBody>
      </p:sp>
      <p:pic>
        <p:nvPicPr>
          <p:cNvPr id="6" name="Obráze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7704" y="1628800"/>
            <a:ext cx="5184575" cy="2880319"/>
          </a:xfrm>
          <a:prstGeom prst="rect">
            <a:avLst/>
          </a:prstGeom>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7</a:t>
            </a:fld>
            <a:endParaRPr lang="cs-CZ"/>
          </a:p>
        </p:txBody>
      </p:sp>
    </p:spTree>
    <p:extLst>
      <p:ext uri="{BB962C8B-B14F-4D97-AF65-F5344CB8AC3E}">
        <p14:creationId xmlns:p14="http://schemas.microsoft.com/office/powerpoint/2010/main" val="377943693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62500" lnSpcReduction="20000"/>
          </a:bodyPr>
          <a:lstStyle/>
          <a:p>
            <a:r>
              <a:rPr lang="cs-CZ" dirty="0"/>
              <a:t>Doplňkové integritní omezení:</a:t>
            </a:r>
          </a:p>
          <a:p>
            <a:pPr lvl="1"/>
            <a:r>
              <a:rPr lang="cs-CZ" dirty="0"/>
              <a:t>každý NC program musí být identifikován některým výkresem</a:t>
            </a:r>
          </a:p>
          <a:p>
            <a:pPr lvl="1"/>
            <a:r>
              <a:rPr lang="cs-CZ" dirty="0"/>
              <a:t>výkres nemusí obsahovat žádný NC program (příslušný díl se nevyrábí na NC stroji)</a:t>
            </a:r>
          </a:p>
          <a:p>
            <a:pPr lvl="1"/>
            <a:endParaRPr lang="cs-CZ" dirty="0"/>
          </a:p>
          <a:p>
            <a:pPr lvl="1"/>
            <a:endParaRPr lang="cs-CZ" dirty="0"/>
          </a:p>
          <a:p>
            <a:pPr lvl="1"/>
            <a:endParaRPr lang="cs-CZ" dirty="0"/>
          </a:p>
          <a:p>
            <a:pPr lvl="1"/>
            <a:endParaRPr lang="cs-CZ" dirty="0"/>
          </a:p>
          <a:p>
            <a:r>
              <a:rPr lang="cs-CZ" dirty="0"/>
              <a:t>Každý NC program má přidělen výkres, nabízí se tedy přidat do schématu NC_PROGRAM další atribut, a to klíč </a:t>
            </a:r>
            <a:r>
              <a:rPr lang="cs-CZ" dirty="0" err="1"/>
              <a:t>Č_Výkresu</a:t>
            </a:r>
            <a:r>
              <a:rPr lang="cs-CZ" dirty="0"/>
              <a:t> (primární klíč entitního typu VÝKRES).  </a:t>
            </a:r>
            <a:endParaRPr lang="cs-CZ" sz="4400" dirty="0"/>
          </a:p>
          <a:p>
            <a:pPr lvl="1"/>
            <a:r>
              <a:rPr lang="cs-CZ" dirty="0"/>
              <a:t>   VÝKRES(</a:t>
            </a:r>
            <a:r>
              <a:rPr lang="cs-CZ" b="1" dirty="0" err="1"/>
              <a:t>Č_Výkresu</a:t>
            </a:r>
            <a:r>
              <a:rPr lang="cs-CZ" dirty="0"/>
              <a:t>, DÍL, …)</a:t>
            </a:r>
            <a:endParaRPr lang="cs-CZ" sz="4000" dirty="0"/>
          </a:p>
          <a:p>
            <a:pPr lvl="1"/>
            <a:r>
              <a:rPr lang="cs-CZ" dirty="0"/>
              <a:t>   NC_PROGRAM(</a:t>
            </a:r>
            <a:r>
              <a:rPr lang="cs-CZ" b="1" dirty="0"/>
              <a:t>Č_NC</a:t>
            </a:r>
            <a:r>
              <a:rPr lang="cs-CZ" dirty="0"/>
              <a:t>, AUTOR, …, </a:t>
            </a:r>
            <a:r>
              <a:rPr lang="cs-CZ" i="1" dirty="0" err="1"/>
              <a:t>Č_Výkresu</a:t>
            </a:r>
            <a:r>
              <a:rPr lang="cs-CZ" dirty="0"/>
              <a:t>)</a:t>
            </a:r>
            <a:endParaRPr lang="cs-CZ" sz="4400" dirty="0"/>
          </a:p>
          <a:p>
            <a:r>
              <a:rPr lang="cs-CZ" dirty="0"/>
              <a:t>Klíč </a:t>
            </a:r>
            <a:r>
              <a:rPr lang="cs-CZ" dirty="0" err="1"/>
              <a:t>Č_Výkresu</a:t>
            </a:r>
            <a:r>
              <a:rPr lang="cs-CZ" dirty="0"/>
              <a:t>, přidaný do schématu NC_PROGRAM, vyjadřuje logické spojení konkrétního NC programu na jeho výkres.  </a:t>
            </a:r>
            <a:endParaRPr lang="cs-CZ" sz="4400" dirty="0"/>
          </a:p>
          <a:p>
            <a:r>
              <a:rPr lang="cs-CZ" b="1" i="1" dirty="0" err="1"/>
              <a:t>Č_Výkresu</a:t>
            </a:r>
            <a:r>
              <a:rPr lang="cs-CZ" b="1" i="1" dirty="0"/>
              <a:t> je kandidátním klíčem !</a:t>
            </a:r>
            <a:endParaRPr lang="cs-CZ" sz="4400" dirty="0"/>
          </a:p>
          <a:p>
            <a:pPr lvl="1"/>
            <a:endParaRPr lang="cs-CZ" dirty="0"/>
          </a:p>
          <a:p>
            <a:endParaRPr lang="cs-CZ" dirty="0"/>
          </a:p>
        </p:txBody>
      </p:sp>
      <p:sp>
        <p:nvSpPr>
          <p:cNvPr id="3" name="Nadpis 2"/>
          <p:cNvSpPr>
            <a:spLocks noGrp="1"/>
          </p:cNvSpPr>
          <p:nvPr>
            <p:ph type="title"/>
          </p:nvPr>
        </p:nvSpPr>
        <p:spPr/>
        <p:txBody>
          <a:bodyPr>
            <a:normAutofit/>
          </a:bodyPr>
          <a:lstStyle/>
          <a:p>
            <a:r>
              <a:rPr lang="cs-CZ" sz="2400" dirty="0">
                <a:effectLst/>
              </a:rPr>
              <a:t>Reprezentace vztahu 1 : 1 - </a:t>
            </a:r>
            <a:r>
              <a:rPr lang="cs-CZ" sz="2400" i="1" dirty="0">
                <a:effectLst/>
              </a:rPr>
              <a:t>Povinné členství pro NC_PROGRAM, nepovinné pro VÝKRES</a:t>
            </a:r>
            <a:endParaRPr lang="cs-CZ" sz="2400" dirty="0">
              <a:effectLst/>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2276872"/>
            <a:ext cx="39814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70</a:t>
            </a:fld>
            <a:endParaRPr lang="cs-CZ"/>
          </a:p>
        </p:txBody>
      </p:sp>
    </p:spTree>
    <p:extLst>
      <p:ext uri="{BB962C8B-B14F-4D97-AF65-F5344CB8AC3E}">
        <p14:creationId xmlns:p14="http://schemas.microsoft.com/office/powerpoint/2010/main" val="119232949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sz="4300" dirty="0"/>
              <a:t>Doplňkové integritní omezení: </a:t>
            </a:r>
          </a:p>
          <a:p>
            <a:pPr lvl="1"/>
            <a:r>
              <a:rPr lang="cs-CZ" sz="4300" dirty="0"/>
              <a:t>výkresy mohou, ale nemusí odkazovat na některý NC program</a:t>
            </a:r>
          </a:p>
          <a:p>
            <a:pPr lvl="1"/>
            <a:r>
              <a:rPr lang="cs-CZ" sz="4300" dirty="0"/>
              <a:t>NC program může, ale nemusí patřit k některému výkresu</a:t>
            </a:r>
          </a:p>
          <a:p>
            <a:r>
              <a:rPr lang="cs-CZ" sz="3500" dirty="0"/>
              <a:t>Vztah </a:t>
            </a:r>
            <a:r>
              <a:rPr lang="cs-CZ" sz="3500" i="1" dirty="0"/>
              <a:t>Využívá</a:t>
            </a:r>
            <a:r>
              <a:rPr lang="cs-CZ" sz="3500" dirty="0"/>
              <a:t> nemůžeme zobrazit ani přidáním klíče schématu VÝKRES k schématu NC_PROGRAM  a naopak. V obou případech bychom museli připustit hodnoty NULL (</a:t>
            </a:r>
            <a:r>
              <a:rPr lang="cs-CZ" sz="3500" i="1" dirty="0"/>
              <a:t>pozn.: V SQL je toto řešení možné).</a:t>
            </a:r>
            <a:endParaRPr lang="cs-CZ" sz="3500" dirty="0"/>
          </a:p>
          <a:p>
            <a:endParaRPr lang="cs-CZ" dirty="0"/>
          </a:p>
          <a:p>
            <a:endParaRPr lang="cs-CZ" dirty="0"/>
          </a:p>
          <a:p>
            <a:endParaRPr lang="cs-CZ" dirty="0"/>
          </a:p>
          <a:p>
            <a:pPr marL="82296" indent="0">
              <a:buNone/>
            </a:pPr>
            <a:r>
              <a:rPr lang="cs-CZ" dirty="0"/>
              <a:t>Řešením je vytvoření vztahové relace, do níž vložíme atributy, odpovídající identifikačním klíčům  těch entitních typů, které se vztahu zúčastní. Oba jsou kandidáty na primární klíč. Primárním klíčem se stane ten atribut, z jehož hlediska převážně informace sledujeme (evidence výkresů x evidence NC programů). </a:t>
            </a:r>
          </a:p>
          <a:p>
            <a:pPr lvl="1"/>
            <a:r>
              <a:rPr lang="cs-CZ" dirty="0"/>
              <a:t>   VÝKRES(</a:t>
            </a:r>
            <a:r>
              <a:rPr lang="cs-CZ" b="1" dirty="0" err="1"/>
              <a:t>Č_Výkresu</a:t>
            </a:r>
            <a:r>
              <a:rPr lang="cs-CZ" dirty="0"/>
              <a:t>, DETAIL, …)</a:t>
            </a:r>
          </a:p>
          <a:p>
            <a:pPr lvl="1"/>
            <a:r>
              <a:rPr lang="cs-CZ" dirty="0"/>
              <a:t>   NC_PROGRAM(</a:t>
            </a:r>
            <a:r>
              <a:rPr lang="cs-CZ" b="1" dirty="0"/>
              <a:t>Č_NC</a:t>
            </a:r>
            <a:r>
              <a:rPr lang="cs-CZ" dirty="0"/>
              <a:t>, AUTOR, …)</a:t>
            </a:r>
          </a:p>
          <a:p>
            <a:pPr lvl="1"/>
            <a:r>
              <a:rPr lang="cs-CZ" dirty="0"/>
              <a:t>   VYUŽÍVÁ(</a:t>
            </a:r>
            <a:r>
              <a:rPr lang="cs-CZ" b="1" dirty="0" err="1"/>
              <a:t>Č_Výkresu</a:t>
            </a:r>
            <a:r>
              <a:rPr lang="cs-CZ" b="1" dirty="0"/>
              <a:t>, Č_NC</a:t>
            </a:r>
            <a:r>
              <a:rPr lang="cs-CZ" dirty="0"/>
              <a:t>, …)</a:t>
            </a:r>
            <a:r>
              <a:rPr lang="cs-CZ" b="1" dirty="0"/>
              <a:t> </a:t>
            </a:r>
            <a:endParaRPr lang="cs-CZ" dirty="0"/>
          </a:p>
          <a:p>
            <a:r>
              <a:rPr lang="cs-CZ" dirty="0"/>
              <a:t>Poznámka: I vztah může mít atributy (např. identifikaci pracovníka, který provedl přiřazení).  Tyto atributy umístí tam, kde jsou oba klíče </a:t>
            </a:r>
            <a:r>
              <a:rPr lang="cs-CZ" dirty="0" err="1"/>
              <a:t>Č_Výkresu</a:t>
            </a:r>
            <a:r>
              <a:rPr lang="cs-CZ" dirty="0"/>
              <a:t> a Č_NC.</a:t>
            </a:r>
          </a:p>
          <a:p>
            <a:endParaRPr lang="cs-CZ" dirty="0"/>
          </a:p>
        </p:txBody>
      </p:sp>
      <p:sp>
        <p:nvSpPr>
          <p:cNvPr id="3" name="Nadpis 2"/>
          <p:cNvSpPr>
            <a:spLocks noGrp="1"/>
          </p:cNvSpPr>
          <p:nvPr>
            <p:ph type="title"/>
          </p:nvPr>
        </p:nvSpPr>
        <p:spPr/>
        <p:txBody>
          <a:bodyPr>
            <a:normAutofit/>
          </a:bodyPr>
          <a:lstStyle/>
          <a:p>
            <a:r>
              <a:rPr lang="cs-CZ" sz="2400" dirty="0">
                <a:effectLst/>
              </a:rPr>
              <a:t>Reprezentace vztahu 1 : 1 - </a:t>
            </a:r>
            <a:r>
              <a:rPr lang="cs-CZ" sz="2400" i="1" dirty="0">
                <a:effectLst/>
              </a:rPr>
              <a:t>Nepovinné členství ve vztahu pro oba entitní typy </a:t>
            </a:r>
            <a:endParaRPr lang="cs-CZ" sz="2400" dirty="0">
              <a:effectLst/>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5950" y="3041898"/>
            <a:ext cx="398145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71</a:t>
            </a:fld>
            <a:endParaRPr lang="cs-CZ"/>
          </a:p>
        </p:txBody>
      </p:sp>
    </p:spTree>
    <p:extLst>
      <p:ext uri="{BB962C8B-B14F-4D97-AF65-F5344CB8AC3E}">
        <p14:creationId xmlns:p14="http://schemas.microsoft.com/office/powerpoint/2010/main" val="187706624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dirty="0"/>
              <a:t>Mají-li oba ET ve vztahu </a:t>
            </a:r>
            <a:r>
              <a:rPr lang="cs-CZ" i="1" dirty="0"/>
              <a:t>nepovinné členství, </a:t>
            </a:r>
            <a:r>
              <a:rPr lang="cs-CZ" dirty="0"/>
              <a:t>definujeme tři tabulky. Pro každý ET jednu, třetí pro typ vztahu. Ta bude obsahovat klíče obou předchozích, jako </a:t>
            </a:r>
            <a:r>
              <a:rPr lang="cs-CZ" i="1" dirty="0"/>
              <a:t>cizí klíče. </a:t>
            </a:r>
            <a:r>
              <a:rPr lang="cs-CZ" dirty="0"/>
              <a:t>Primárním klíčem bude libovolný z nich. Do tabulky vztahu přidáme vhodné atributy. </a:t>
            </a:r>
          </a:p>
          <a:p>
            <a:r>
              <a:rPr lang="cs-CZ" dirty="0"/>
              <a:t>Má-li jeden člen vztahu </a:t>
            </a:r>
            <a:r>
              <a:rPr lang="cs-CZ" i="1" dirty="0"/>
              <a:t>členství nepovinné </a:t>
            </a:r>
            <a:r>
              <a:rPr lang="cs-CZ" dirty="0"/>
              <a:t>(druhý je existenčně závislý na prvním), definujeme dvě schémata relací (tabulky). Existenční závislost druhého typu na prvním vyjádříme tak, že k jeho schématu přidáme atributy, odpovídající identifikačnímu klíči nezávislého entitního typu. Libovolný z těchto klíčů může být pak primární. Také atributy vztahu budou v závislém entitním typu.</a:t>
            </a:r>
          </a:p>
          <a:p>
            <a:r>
              <a:rPr lang="cs-CZ" dirty="0"/>
              <a:t>Mají-li oba členy členství ve vztahu povinné, můžeme vytvořit schéma jediné, které vznikne spojením z původních dvou. Primárním klíčem bude libovolný klíč spojených entitních typů. Atributy vztahu budou také v tomto jediném schématu.</a:t>
            </a:r>
          </a:p>
          <a:p>
            <a:endParaRPr lang="cs-CZ" dirty="0"/>
          </a:p>
        </p:txBody>
      </p:sp>
      <p:sp>
        <p:nvSpPr>
          <p:cNvPr id="3" name="Nadpis 2"/>
          <p:cNvSpPr>
            <a:spLocks noGrp="1"/>
          </p:cNvSpPr>
          <p:nvPr>
            <p:ph type="title"/>
          </p:nvPr>
        </p:nvSpPr>
        <p:spPr/>
        <p:txBody>
          <a:bodyPr>
            <a:noAutofit/>
          </a:bodyPr>
          <a:lstStyle/>
          <a:p>
            <a:r>
              <a:rPr lang="cs-CZ" sz="3600" i="1" dirty="0">
                <a:effectLst/>
              </a:rPr>
              <a:t>Shrnutí a pravidla transformace pro vztah 1 : 1.</a:t>
            </a:r>
            <a:endParaRPr lang="cs-CZ" sz="3600"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72</a:t>
            </a:fld>
            <a:endParaRPr lang="cs-CZ"/>
          </a:p>
        </p:txBody>
      </p:sp>
    </p:spTree>
    <p:extLst>
      <p:ext uri="{BB962C8B-B14F-4D97-AF65-F5344CB8AC3E}">
        <p14:creationId xmlns:p14="http://schemas.microsoft.com/office/powerpoint/2010/main" val="26621445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7500" lnSpcReduction="20000"/>
          </a:bodyPr>
          <a:lstStyle/>
          <a:p>
            <a:r>
              <a:rPr lang="cs-CZ" dirty="0"/>
              <a:t>Uvažujme relaci Stroj – Výrobek</a:t>
            </a:r>
          </a:p>
          <a:p>
            <a:endParaRPr lang="cs-CZ" dirty="0"/>
          </a:p>
          <a:p>
            <a:endParaRPr lang="cs-CZ" dirty="0"/>
          </a:p>
          <a:p>
            <a:pPr marL="82296" indent="0">
              <a:buNone/>
            </a:pPr>
            <a:endParaRPr lang="cs-CZ" dirty="0"/>
          </a:p>
          <a:p>
            <a:endParaRPr lang="cs-CZ" dirty="0"/>
          </a:p>
          <a:p>
            <a:r>
              <a:rPr lang="cs-CZ" dirty="0"/>
              <a:t>Základní množina integritních omezení :</a:t>
            </a:r>
          </a:p>
          <a:p>
            <a:pPr lvl="1"/>
            <a:r>
              <a:rPr lang="cs-CZ" dirty="0"/>
              <a:t>na jednom stroji je možno vyrábět více výrobků.</a:t>
            </a:r>
          </a:p>
          <a:p>
            <a:pPr lvl="1"/>
            <a:r>
              <a:rPr lang="cs-CZ" dirty="0"/>
              <a:t>konkrétní výrobek je možné vyrábět jen na jednom konkrétním stroji.</a:t>
            </a:r>
          </a:p>
          <a:p>
            <a:r>
              <a:rPr lang="cs-CZ" dirty="0"/>
              <a:t>Entitní typ VÝROBEK je </a:t>
            </a:r>
            <a:r>
              <a:rPr lang="cs-CZ" b="1" dirty="0"/>
              <a:t>determinantem</a:t>
            </a:r>
            <a:r>
              <a:rPr lang="cs-CZ" dirty="0"/>
              <a:t> entitního typu STROJ. Opačně to neplatí.</a:t>
            </a:r>
            <a:r>
              <a:rPr lang="cs-CZ" b="1" dirty="0"/>
              <a:t> </a:t>
            </a:r>
            <a:endParaRPr lang="cs-CZ" dirty="0"/>
          </a:p>
          <a:p>
            <a:r>
              <a:rPr lang="cs-CZ" dirty="0"/>
              <a:t>Typ členství ve vztahu u ET, který není determinantem druhého typu (STROJ) není podstatný.</a:t>
            </a:r>
          </a:p>
          <a:p>
            <a:endParaRPr lang="cs-CZ" dirty="0"/>
          </a:p>
          <a:p>
            <a:endParaRPr lang="cs-CZ" dirty="0"/>
          </a:p>
        </p:txBody>
      </p:sp>
      <p:sp>
        <p:nvSpPr>
          <p:cNvPr id="3" name="Nadpis 2"/>
          <p:cNvSpPr>
            <a:spLocks noGrp="1"/>
          </p:cNvSpPr>
          <p:nvPr>
            <p:ph type="title"/>
          </p:nvPr>
        </p:nvSpPr>
        <p:spPr/>
        <p:txBody>
          <a:bodyPr>
            <a:normAutofit fontScale="90000"/>
          </a:bodyPr>
          <a:lstStyle/>
          <a:p>
            <a:r>
              <a:rPr lang="cs-CZ" dirty="0">
                <a:effectLst/>
              </a:rPr>
              <a:t>Reprezentace vztahu 1 : N – zadání příkladu</a:t>
            </a:r>
            <a:endParaRPr lang="cs-CZ"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6513" y="2132856"/>
            <a:ext cx="3990975" cy="1181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73</a:t>
            </a:fld>
            <a:endParaRPr lang="cs-CZ"/>
          </a:p>
        </p:txBody>
      </p:sp>
    </p:spTree>
    <p:extLst>
      <p:ext uri="{BB962C8B-B14F-4D97-AF65-F5344CB8AC3E}">
        <p14:creationId xmlns:p14="http://schemas.microsoft.com/office/powerpoint/2010/main" val="280919437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0000" lnSpcReduction="20000"/>
          </a:bodyPr>
          <a:lstStyle/>
          <a:p>
            <a:r>
              <a:rPr lang="cs-CZ" sz="4500" dirty="0"/>
              <a:t>Jestliže je předepsáno povinné členství ve vztahu pro entitní typ VÝROBEK (databáze se týká pouze výrobků momentálně vyráběných), nejjednodušší reprezentace vztahu VYRÁBÍ  bude taková, že se přidá atribut Č_STROJE ke schématu VÝROBEK. Každá n-</a:t>
            </a:r>
            <a:r>
              <a:rPr lang="cs-CZ" sz="4500" dirty="0" err="1"/>
              <a:t>tice</a:t>
            </a:r>
            <a:r>
              <a:rPr lang="cs-CZ" sz="4500" dirty="0"/>
              <a:t> odpovídající relace potom bude popisovat jeden výrobek včetně informace, na kterém stroji je vyráběn.</a:t>
            </a:r>
          </a:p>
          <a:p>
            <a:endParaRPr lang="cs-CZ" dirty="0"/>
          </a:p>
          <a:p>
            <a:endParaRPr lang="cs-CZ" dirty="0"/>
          </a:p>
          <a:p>
            <a:endParaRPr lang="cs-CZ" dirty="0"/>
          </a:p>
          <a:p>
            <a:endParaRPr lang="cs-CZ" dirty="0"/>
          </a:p>
          <a:p>
            <a:endParaRPr lang="cs-CZ" dirty="0"/>
          </a:p>
          <a:p>
            <a:endParaRPr lang="cs-CZ" dirty="0"/>
          </a:p>
          <a:p>
            <a:endParaRPr lang="cs-CZ" dirty="0"/>
          </a:p>
          <a:p>
            <a:pPr marL="82296" indent="0">
              <a:buNone/>
            </a:pPr>
            <a:r>
              <a:rPr lang="cs-CZ" dirty="0"/>
              <a:t> </a:t>
            </a:r>
          </a:p>
          <a:p>
            <a:r>
              <a:rPr lang="cs-CZ" dirty="0"/>
              <a:t>Konceptuální schéma: </a:t>
            </a:r>
          </a:p>
          <a:p>
            <a:pPr lvl="1"/>
            <a:r>
              <a:rPr lang="cs-CZ" dirty="0"/>
              <a:t>E:  VÝROBEK(</a:t>
            </a:r>
            <a:r>
              <a:rPr lang="cs-CZ" b="1" dirty="0"/>
              <a:t>Č_SOUČÁSTI</a:t>
            </a:r>
            <a:r>
              <a:rPr lang="cs-CZ" dirty="0"/>
              <a:t>, …)</a:t>
            </a:r>
          </a:p>
          <a:p>
            <a:pPr lvl="1"/>
            <a:r>
              <a:rPr lang="cs-CZ" dirty="0"/>
              <a:t>     STROJ(</a:t>
            </a:r>
            <a:r>
              <a:rPr lang="cs-CZ" b="1" dirty="0"/>
              <a:t>Č_STROJE</a:t>
            </a:r>
            <a:r>
              <a:rPr lang="cs-CZ" dirty="0"/>
              <a:t>, TYP_STROJE, …)</a:t>
            </a:r>
          </a:p>
          <a:p>
            <a:pPr lvl="1"/>
            <a:r>
              <a:rPr lang="cs-CZ" dirty="0"/>
              <a:t>R: VYRÁBÍ(</a:t>
            </a:r>
            <a:r>
              <a:rPr lang="cs-CZ" b="1" dirty="0"/>
              <a:t>Č_SOUČÁSTI, Č_STROJE</a:t>
            </a:r>
            <a:r>
              <a:rPr lang="cs-CZ" dirty="0"/>
              <a:t>)</a:t>
            </a:r>
            <a:endParaRPr lang="cs-CZ" sz="3300" dirty="0"/>
          </a:p>
          <a:p>
            <a:r>
              <a:rPr lang="cs-CZ" dirty="0"/>
              <a:t>Odpovídající část relačního schématu databáze:</a:t>
            </a:r>
            <a:r>
              <a:rPr lang="cs-CZ" b="1" dirty="0"/>
              <a:t> </a:t>
            </a:r>
            <a:endParaRPr lang="cs-CZ" dirty="0"/>
          </a:p>
          <a:p>
            <a:r>
              <a:rPr lang="cs-CZ" dirty="0"/>
              <a:t>VÝROBEK(</a:t>
            </a:r>
            <a:r>
              <a:rPr lang="cs-CZ" b="1" dirty="0"/>
              <a:t>Č_SOUČÁSTI</a:t>
            </a:r>
            <a:r>
              <a:rPr lang="cs-CZ" dirty="0"/>
              <a:t>, …, </a:t>
            </a:r>
            <a:r>
              <a:rPr lang="cs-CZ" i="1" dirty="0"/>
              <a:t>Č_STROJE</a:t>
            </a:r>
            <a:r>
              <a:rPr lang="cs-CZ" dirty="0"/>
              <a:t>)</a:t>
            </a:r>
          </a:p>
          <a:p>
            <a:r>
              <a:rPr lang="cs-CZ" dirty="0"/>
              <a:t>STROJ(</a:t>
            </a:r>
            <a:r>
              <a:rPr lang="cs-CZ" b="1" dirty="0"/>
              <a:t>Č_STROJE</a:t>
            </a:r>
            <a:r>
              <a:rPr lang="cs-CZ" dirty="0"/>
              <a:t>, TYP_STROJE, …)</a:t>
            </a:r>
          </a:p>
        </p:txBody>
      </p:sp>
      <p:sp>
        <p:nvSpPr>
          <p:cNvPr id="3" name="Nadpis 2"/>
          <p:cNvSpPr>
            <a:spLocks noGrp="1"/>
          </p:cNvSpPr>
          <p:nvPr>
            <p:ph type="title"/>
          </p:nvPr>
        </p:nvSpPr>
        <p:spPr/>
        <p:txBody>
          <a:bodyPr>
            <a:normAutofit/>
          </a:bodyPr>
          <a:lstStyle/>
          <a:p>
            <a:r>
              <a:rPr lang="cs-CZ" sz="2700" dirty="0"/>
              <a:t>Representace vztahu 1: N - </a:t>
            </a:r>
            <a:r>
              <a:rPr lang="cs-CZ" sz="2700" i="1" dirty="0">
                <a:effectLst/>
              </a:rPr>
              <a:t>Povinné členství determinantu ve vztahu</a:t>
            </a:r>
            <a:endParaRPr lang="cs-CZ"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2852936"/>
            <a:ext cx="3990975"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74</a:t>
            </a:fld>
            <a:endParaRPr lang="cs-CZ"/>
          </a:p>
        </p:txBody>
      </p:sp>
    </p:spTree>
    <p:extLst>
      <p:ext uri="{BB962C8B-B14F-4D97-AF65-F5344CB8AC3E}">
        <p14:creationId xmlns:p14="http://schemas.microsoft.com/office/powerpoint/2010/main" val="253362895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62500" lnSpcReduction="20000"/>
          </a:bodyPr>
          <a:lstStyle/>
          <a:p>
            <a:r>
              <a:rPr lang="cs-CZ" dirty="0"/>
              <a:t>Výrobku nemusí být přiřazen výrobní stroj (výrobky vyráběné v kooperaci, nakupované). V tomto případě již není možné jen tak přidat ČÍSLO_STROJE ve schématu VÝROBEK, aniž bychom připustili hodnotu NULL. Řešením je trojice schémat relací.</a:t>
            </a:r>
          </a:p>
          <a:p>
            <a:endParaRPr lang="cs-CZ" dirty="0"/>
          </a:p>
          <a:p>
            <a:endParaRPr lang="cs-CZ" dirty="0"/>
          </a:p>
          <a:p>
            <a:endParaRPr lang="cs-CZ" dirty="0"/>
          </a:p>
          <a:p>
            <a:pPr marL="82296" indent="0">
              <a:buNone/>
            </a:pPr>
            <a:endParaRPr lang="cs-CZ" dirty="0"/>
          </a:p>
          <a:p>
            <a:endParaRPr lang="cs-CZ" dirty="0"/>
          </a:p>
          <a:p>
            <a:pPr marL="82296" indent="0">
              <a:buNone/>
            </a:pPr>
            <a:endParaRPr lang="cs-CZ" dirty="0"/>
          </a:p>
          <a:p>
            <a:r>
              <a:rPr lang="cs-CZ" sz="2200" dirty="0"/>
              <a:t>Odpovídající část relačního schématu databáze:</a:t>
            </a:r>
            <a:r>
              <a:rPr lang="cs-CZ" sz="2200" b="1" dirty="0"/>
              <a:t> </a:t>
            </a:r>
            <a:endParaRPr lang="cs-CZ" sz="2200" dirty="0"/>
          </a:p>
          <a:p>
            <a:pPr lvl="1"/>
            <a:r>
              <a:rPr lang="cs-CZ" sz="1800" dirty="0"/>
              <a:t>VÝROBEK(</a:t>
            </a:r>
            <a:r>
              <a:rPr lang="cs-CZ" sz="1800" b="1" dirty="0"/>
              <a:t>Č_SOUČÁSTI</a:t>
            </a:r>
            <a:r>
              <a:rPr lang="cs-CZ" sz="1800" dirty="0"/>
              <a:t>, … )</a:t>
            </a:r>
          </a:p>
          <a:p>
            <a:pPr lvl="1"/>
            <a:r>
              <a:rPr lang="cs-CZ" sz="1800" dirty="0"/>
              <a:t>STROJ(</a:t>
            </a:r>
            <a:r>
              <a:rPr lang="cs-CZ" sz="1800" b="1" dirty="0"/>
              <a:t>Č_STROJE</a:t>
            </a:r>
            <a:r>
              <a:rPr lang="cs-CZ" sz="1800" dirty="0"/>
              <a:t>, TYP_STROJE, …)</a:t>
            </a:r>
          </a:p>
          <a:p>
            <a:pPr lvl="1"/>
            <a:r>
              <a:rPr lang="cs-CZ" sz="1800" dirty="0"/>
              <a:t>SE_VYRÁBÍ_NA(</a:t>
            </a:r>
            <a:r>
              <a:rPr lang="cs-CZ" sz="1800" b="1" dirty="0"/>
              <a:t>Č_SOUČÁSTI, Č_STROJE</a:t>
            </a:r>
            <a:r>
              <a:rPr lang="cs-CZ" sz="1800" dirty="0"/>
              <a:t>, …)</a:t>
            </a:r>
          </a:p>
          <a:p>
            <a:pPr marL="82296" indent="0">
              <a:buNone/>
            </a:pPr>
            <a:r>
              <a:rPr lang="cs-CZ" sz="2200" i="1" dirty="0"/>
              <a:t>Pozn.: Oblíbený „černý“ trik programátorů je v tom, že se použije hodnota NULL, a tím se  vystačí se dvěma tabulkami jako u nepovinného členství.</a:t>
            </a:r>
          </a:p>
          <a:p>
            <a:endParaRPr lang="cs-CZ" dirty="0"/>
          </a:p>
        </p:txBody>
      </p:sp>
      <p:sp>
        <p:nvSpPr>
          <p:cNvPr id="3" name="Nadpis 2"/>
          <p:cNvSpPr>
            <a:spLocks noGrp="1"/>
          </p:cNvSpPr>
          <p:nvPr>
            <p:ph type="title"/>
          </p:nvPr>
        </p:nvSpPr>
        <p:spPr/>
        <p:txBody>
          <a:bodyPr>
            <a:normAutofit/>
          </a:bodyPr>
          <a:lstStyle/>
          <a:p>
            <a:r>
              <a:rPr lang="cs-CZ" sz="2400" dirty="0"/>
              <a:t>Representace vztahu 1: N - </a:t>
            </a:r>
            <a:r>
              <a:rPr lang="cs-CZ" sz="2400" i="1" dirty="0">
                <a:effectLst/>
              </a:rPr>
              <a:t>Nepovinné členství determinantu ve vztahu</a:t>
            </a:r>
            <a:endParaRPr lang="cs-CZ" sz="2400"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6513" y="2735188"/>
            <a:ext cx="3990975"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75</a:t>
            </a:fld>
            <a:endParaRPr lang="cs-CZ"/>
          </a:p>
        </p:txBody>
      </p:sp>
    </p:spTree>
    <p:extLst>
      <p:ext uri="{BB962C8B-B14F-4D97-AF65-F5344CB8AC3E}">
        <p14:creationId xmlns:p14="http://schemas.microsoft.com/office/powerpoint/2010/main" val="253362895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lnSpcReduction="10000"/>
          </a:bodyPr>
          <a:lstStyle/>
          <a:p>
            <a:r>
              <a:rPr lang="cs-CZ" dirty="0"/>
              <a:t>Má-li </a:t>
            </a:r>
            <a:r>
              <a:rPr lang="cs-CZ" b="1" dirty="0"/>
              <a:t>determinant</a:t>
            </a:r>
            <a:r>
              <a:rPr lang="cs-CZ" dirty="0"/>
              <a:t> vztahu </a:t>
            </a:r>
            <a:r>
              <a:rPr lang="cs-CZ" b="1" dirty="0"/>
              <a:t>povinnou</a:t>
            </a:r>
            <a:r>
              <a:rPr lang="cs-CZ" dirty="0"/>
              <a:t> účast ve vztahu, definujeme </a:t>
            </a:r>
            <a:r>
              <a:rPr lang="cs-CZ" b="1" dirty="0"/>
              <a:t>dvě schémata </a:t>
            </a:r>
            <a:r>
              <a:rPr lang="cs-CZ" dirty="0"/>
              <a:t>(pro každý entitní typ). Ke schématu determinantu přidáme atributy, odpovídající identifikačnímu klíči druhého entitního typu. Primárním klíčem je klíč determinantu.</a:t>
            </a:r>
          </a:p>
          <a:p>
            <a:r>
              <a:rPr lang="cs-CZ" dirty="0"/>
              <a:t>Má-li </a:t>
            </a:r>
            <a:r>
              <a:rPr lang="cs-CZ" b="1" dirty="0"/>
              <a:t>determinant</a:t>
            </a:r>
            <a:r>
              <a:rPr lang="cs-CZ" dirty="0"/>
              <a:t> vztahu </a:t>
            </a:r>
            <a:r>
              <a:rPr lang="cs-CZ" b="1" dirty="0"/>
              <a:t>nepovinnou účast</a:t>
            </a:r>
            <a:r>
              <a:rPr lang="cs-CZ" dirty="0"/>
              <a:t> ve vztahu, definujeme tři schémata (pro každý ET jedno, třetí bude vztahové a bude obsahovat atributy, mezi nimiž budou identifikační klíče obou ET. </a:t>
            </a:r>
          </a:p>
          <a:p>
            <a:endParaRPr lang="cs-CZ" dirty="0"/>
          </a:p>
        </p:txBody>
      </p:sp>
      <p:sp>
        <p:nvSpPr>
          <p:cNvPr id="3" name="Nadpis 2"/>
          <p:cNvSpPr>
            <a:spLocks noGrp="1"/>
          </p:cNvSpPr>
          <p:nvPr>
            <p:ph type="title"/>
          </p:nvPr>
        </p:nvSpPr>
        <p:spPr/>
        <p:txBody>
          <a:bodyPr>
            <a:normAutofit fontScale="90000"/>
          </a:bodyPr>
          <a:lstStyle/>
          <a:p>
            <a:r>
              <a:rPr lang="cs-CZ" sz="2700" i="1" dirty="0">
                <a:effectLst/>
              </a:rPr>
              <a:t>Shrnutí a pravidla transformace pro vztah      1 : N.</a:t>
            </a:r>
            <a:br>
              <a:rPr lang="cs-CZ" dirty="0">
                <a:effectLst/>
              </a:rPr>
            </a:b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76</a:t>
            </a:fld>
            <a:endParaRPr lang="cs-CZ"/>
          </a:p>
        </p:txBody>
      </p:sp>
    </p:spTree>
    <p:extLst>
      <p:ext uri="{BB962C8B-B14F-4D97-AF65-F5344CB8AC3E}">
        <p14:creationId xmlns:p14="http://schemas.microsoft.com/office/powerpoint/2010/main" val="35252397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7500" lnSpcReduction="20000"/>
          </a:bodyPr>
          <a:lstStyle/>
          <a:p>
            <a:r>
              <a:rPr lang="cs-CZ" dirty="0"/>
              <a:t>Obvykle se provádí transformace vztahu N : M v předchozích etapách analýzy. Nalezne se </a:t>
            </a:r>
            <a:r>
              <a:rPr lang="cs-CZ" b="1" dirty="0"/>
              <a:t>přirozený</a:t>
            </a:r>
            <a:r>
              <a:rPr lang="cs-CZ" dirty="0"/>
              <a:t> nebo </a:t>
            </a:r>
            <a:r>
              <a:rPr lang="cs-CZ" b="1" dirty="0"/>
              <a:t>umělý průnikový typ</a:t>
            </a:r>
            <a:r>
              <a:rPr lang="cs-CZ" dirty="0"/>
              <a:t>.</a:t>
            </a:r>
          </a:p>
          <a:p>
            <a:r>
              <a:rPr lang="cs-CZ" dirty="0"/>
              <a:t>Bez ohledu na typ členství ve vztahu definujeme </a:t>
            </a:r>
            <a:r>
              <a:rPr lang="cs-CZ" b="1" dirty="0"/>
              <a:t>tři schémata</a:t>
            </a:r>
            <a:r>
              <a:rPr lang="cs-CZ" dirty="0"/>
              <a:t>, jedno pro každý entitní typ, třetí vztahové, bude obsahovat primární klíče z obou entitních typů a další (vztahové) atributy. </a:t>
            </a:r>
          </a:p>
          <a:p>
            <a:r>
              <a:rPr lang="cs-CZ" dirty="0"/>
              <a:t>Primárním klíčem schématu může být někdy dvojice příslušných primárních klíčů, často to nejde (např. ve vztahu </a:t>
            </a:r>
            <a:r>
              <a:rPr lang="cs-CZ" i="1" dirty="0"/>
              <a:t>Díl – Pracoviště </a:t>
            </a:r>
            <a:r>
              <a:rPr lang="cs-CZ" dirty="0"/>
              <a:t>je průnikovým typem </a:t>
            </a:r>
            <a:r>
              <a:rPr lang="cs-CZ" i="1" dirty="0"/>
              <a:t>Operace,</a:t>
            </a:r>
            <a:r>
              <a:rPr lang="cs-CZ" dirty="0"/>
              <a:t> a protože se pracoviště v postupu může opakovat a také záleží na pořadí operací, pak je primárním klíčem pro </a:t>
            </a:r>
            <a:r>
              <a:rPr lang="cs-CZ" i="1" dirty="0"/>
              <a:t>Operace</a:t>
            </a:r>
            <a:r>
              <a:rPr lang="cs-CZ" dirty="0"/>
              <a:t> - </a:t>
            </a:r>
            <a:r>
              <a:rPr lang="cs-CZ" i="1" dirty="0"/>
              <a:t>Číslo dílu + Číslo operace</a:t>
            </a:r>
            <a:r>
              <a:rPr lang="cs-CZ" dirty="0"/>
              <a:t>).</a:t>
            </a:r>
          </a:p>
          <a:p>
            <a:pPr marL="82296" indent="0">
              <a:buNone/>
            </a:pPr>
            <a:endParaRPr lang="cs-CZ" dirty="0"/>
          </a:p>
        </p:txBody>
      </p:sp>
      <p:sp>
        <p:nvSpPr>
          <p:cNvPr id="3" name="Nadpis 2"/>
          <p:cNvSpPr>
            <a:spLocks noGrp="1"/>
          </p:cNvSpPr>
          <p:nvPr>
            <p:ph type="title"/>
          </p:nvPr>
        </p:nvSpPr>
        <p:spPr/>
        <p:txBody>
          <a:bodyPr>
            <a:normAutofit fontScale="90000"/>
          </a:bodyPr>
          <a:lstStyle/>
          <a:p>
            <a:r>
              <a:rPr lang="cs-CZ" i="1" dirty="0">
                <a:effectLst/>
              </a:rPr>
              <a:t>Reprezentace vztahu M : N.</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77</a:t>
            </a:fld>
            <a:endParaRPr lang="cs-CZ"/>
          </a:p>
        </p:txBody>
      </p:sp>
    </p:spTree>
    <p:extLst>
      <p:ext uri="{BB962C8B-B14F-4D97-AF65-F5344CB8AC3E}">
        <p14:creationId xmlns:p14="http://schemas.microsoft.com/office/powerpoint/2010/main" val="113621551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70000" lnSpcReduction="20000"/>
          </a:bodyPr>
          <a:lstStyle/>
          <a:p>
            <a:r>
              <a:rPr lang="cs-CZ" dirty="0"/>
              <a:t>Název informačního systému:</a:t>
            </a:r>
            <a:r>
              <a:rPr lang="cs-CZ" b="1" dirty="0"/>
              <a:t>  </a:t>
            </a:r>
            <a:r>
              <a:rPr lang="cs-CZ" b="1" i="1" dirty="0"/>
              <a:t>Skladování </a:t>
            </a:r>
            <a:r>
              <a:rPr lang="cs-CZ" dirty="0"/>
              <a:t>materiálu, polotovarů a hotových výrobků.</a:t>
            </a:r>
          </a:p>
          <a:p>
            <a:r>
              <a:rPr lang="cs-CZ" dirty="0"/>
              <a:t>Analyzujte a realizujte část informačního systému, týkající se skladování materiálu, polotovarů a výrobků v regálovém skladu. Uvažovaný systém je součástí širšího systému</a:t>
            </a:r>
            <a:r>
              <a:rPr lang="cs-CZ" b="1" i="1" dirty="0"/>
              <a:t> ZÁSOBOVÁNÍ</a:t>
            </a:r>
            <a:r>
              <a:rPr lang="cs-CZ" dirty="0"/>
              <a:t> a </a:t>
            </a:r>
            <a:r>
              <a:rPr lang="cs-CZ" b="1" i="1" dirty="0"/>
              <a:t>ODBYT</a:t>
            </a:r>
            <a:r>
              <a:rPr lang="cs-CZ" dirty="0"/>
              <a:t>. Neřeší vlastní dopravu palet, tj. řízení zakladačů a evidenci skladových míst. Obě tyto úlohy řeší podřízený systém </a:t>
            </a:r>
            <a:r>
              <a:rPr lang="cs-CZ" b="1" i="1" dirty="0"/>
              <a:t>Sklady a doprava</a:t>
            </a:r>
            <a:r>
              <a:rPr lang="cs-CZ" dirty="0"/>
              <a:t>. Systém </a:t>
            </a:r>
            <a:r>
              <a:rPr lang="cs-CZ" b="1" i="1" dirty="0"/>
              <a:t>Skladování</a:t>
            </a:r>
            <a:r>
              <a:rPr lang="cs-CZ" dirty="0"/>
              <a:t> bude používán obsluhou skladu. Nikdo jiný se systémem pracovat nebude, přístup do dat jinými uživateli (Materiál) musí být však možný. Kromě evidence uložení palet a jejich obsahu bude poskytovat služby ZASKLADŇOVÁNÍ a VYSKLADŇOVÁNÍ s příslušnými kontrolami. Vyskladňovat / zaskladňovat  se bude na základě dokumentu </a:t>
            </a:r>
            <a:r>
              <a:rPr lang="cs-CZ" i="1" dirty="0"/>
              <a:t>Výdejka/Příjemka</a:t>
            </a:r>
            <a:r>
              <a:rPr lang="cs-CZ" dirty="0"/>
              <a:t>. Detailní vazby na nadřazený (Zásobování) ani podřízený (Doprava) systém se zde neřeší, návrh však musí být v tomto směru otevřený. </a:t>
            </a:r>
          </a:p>
        </p:txBody>
      </p:sp>
      <p:sp>
        <p:nvSpPr>
          <p:cNvPr id="3" name="Nadpis 2"/>
          <p:cNvSpPr>
            <a:spLocks noGrp="1"/>
          </p:cNvSpPr>
          <p:nvPr>
            <p:ph type="title"/>
          </p:nvPr>
        </p:nvSpPr>
        <p:spPr/>
        <p:txBody>
          <a:bodyPr>
            <a:normAutofit fontScale="90000"/>
          </a:bodyPr>
          <a:lstStyle/>
          <a:p>
            <a:r>
              <a:rPr lang="cs-CZ" dirty="0">
                <a:effectLst/>
              </a:rPr>
              <a:t>Příklad datové a funkční analýzy - Formulace úlohy</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78</a:t>
            </a:fld>
            <a:endParaRPr lang="cs-CZ"/>
          </a:p>
        </p:txBody>
      </p:sp>
    </p:spTree>
    <p:extLst>
      <p:ext uri="{BB962C8B-B14F-4D97-AF65-F5344CB8AC3E}">
        <p14:creationId xmlns:p14="http://schemas.microsoft.com/office/powerpoint/2010/main" val="35291527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r>
              <a:rPr lang="cs-CZ" b="1" dirty="0"/>
              <a:t>Sklad</a:t>
            </a:r>
            <a:r>
              <a:rPr lang="cs-CZ" dirty="0"/>
              <a:t> je rozdělen na dvojice regálů, mezi kterými pojíždí zakladač. Každá ulička je určena pro jeden druh palet (viz dále). Regály jsou tvořeny buňkami příslušné velikosti, jejichž počet se pohybuje v řádech tisíců.  Buňky skladu jsou označeny adresou, která se skládá z čísla skladu, uličky, čísla sloupce, výšky a směru (vpravo, vlevo), např. 2.3.56.5.P. </a:t>
            </a:r>
          </a:p>
          <a:p>
            <a:r>
              <a:rPr lang="cs-CZ" b="1" dirty="0"/>
              <a:t>Palety</a:t>
            </a:r>
            <a:r>
              <a:rPr lang="cs-CZ" dirty="0"/>
              <a:t> jsou očíslovány v zadaném rozsahu. Existují 3 typy palet:</a:t>
            </a:r>
          </a:p>
          <a:p>
            <a:pPr lvl="1"/>
            <a:r>
              <a:rPr lang="cs-CZ" dirty="0"/>
              <a:t> malé (Europalety),</a:t>
            </a:r>
          </a:p>
          <a:p>
            <a:pPr lvl="1"/>
            <a:r>
              <a:rPr lang="cs-CZ" dirty="0"/>
              <a:t> velké (dvojnásobné velikosti),</a:t>
            </a:r>
          </a:p>
          <a:p>
            <a:pPr lvl="1"/>
            <a:r>
              <a:rPr lang="cs-CZ" dirty="0"/>
              <a:t> ploché (pro ukládání plechů).</a:t>
            </a:r>
          </a:p>
          <a:p>
            <a:r>
              <a:rPr lang="cs-CZ" dirty="0"/>
              <a:t> Počet palet v systému je větší, než je počet míst v regálech.</a:t>
            </a:r>
          </a:p>
          <a:p>
            <a:r>
              <a:rPr lang="cs-CZ" b="1" dirty="0"/>
              <a:t>Materiál </a:t>
            </a:r>
            <a:r>
              <a:rPr lang="cs-CZ" dirty="0"/>
              <a:t>je jednoznačně označen interním číslováním. Do každé palety je ukládán materiál jednoho druhu, každý materiál může být uložen ve více paletách. Materiál z různých dodávek se zde pokládá za jeden druh. V praxi bychom museli u materiálu (zvláště u takového, jako jsou plechy), rozlišovat ještě další atributy (např. </a:t>
            </a:r>
            <a:r>
              <a:rPr lang="cs-CZ" i="1" dirty="0"/>
              <a:t>číslo tavby</a:t>
            </a:r>
            <a:r>
              <a:rPr lang="cs-CZ" dirty="0"/>
              <a:t>). Takový atribut by se potom stal členem (složeného) primárního klíče.</a:t>
            </a:r>
          </a:p>
          <a:p>
            <a:endParaRPr lang="cs-CZ" dirty="0"/>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79</a:t>
            </a:fld>
            <a:endParaRPr lang="cs-CZ"/>
          </a:p>
        </p:txBody>
      </p:sp>
      <p:sp>
        <p:nvSpPr>
          <p:cNvPr id="4" name="Nadpis 3"/>
          <p:cNvSpPr>
            <a:spLocks noGrp="1"/>
          </p:cNvSpPr>
          <p:nvPr>
            <p:ph type="title"/>
          </p:nvPr>
        </p:nvSpPr>
        <p:spPr/>
        <p:txBody>
          <a:bodyPr>
            <a:normAutofit fontScale="90000"/>
          </a:bodyPr>
          <a:lstStyle/>
          <a:p>
            <a:r>
              <a:rPr lang="cs-CZ" dirty="0">
                <a:effectLst/>
              </a:rPr>
              <a:t>Příklad datové a funkční analýzy - Popis systému</a:t>
            </a:r>
            <a:endParaRPr lang="cs-CZ" dirty="0"/>
          </a:p>
        </p:txBody>
      </p:sp>
    </p:spTree>
    <p:extLst>
      <p:ext uri="{BB962C8B-B14F-4D97-AF65-F5344CB8AC3E}">
        <p14:creationId xmlns:p14="http://schemas.microsoft.com/office/powerpoint/2010/main" val="2892383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435608" y="1196753"/>
            <a:ext cx="7240848" cy="504055"/>
          </a:xfrm>
        </p:spPr>
        <p:txBody>
          <a:bodyPr>
            <a:normAutofit fontScale="85000" lnSpcReduction="10000"/>
          </a:bodyPr>
          <a:lstStyle/>
          <a:p>
            <a:r>
              <a:rPr lang="cs-CZ" dirty="0"/>
              <a:t>1I</a:t>
            </a:r>
            <a:r>
              <a:rPr lang="de-DE" dirty="0"/>
              <a:t>1</a:t>
            </a:r>
            <a:r>
              <a:rPr lang="cs-CZ" dirty="0"/>
              <a:t>. Databázová technologie zpracování dat.</a:t>
            </a:r>
          </a:p>
        </p:txBody>
      </p:sp>
      <p:sp>
        <p:nvSpPr>
          <p:cNvPr id="3" name="Nadpis 2"/>
          <p:cNvSpPr>
            <a:spLocks noGrp="1"/>
          </p:cNvSpPr>
          <p:nvPr>
            <p:ph type="title"/>
          </p:nvPr>
        </p:nvSpPr>
        <p:spPr/>
        <p:txBody>
          <a:bodyPr>
            <a:normAutofit fontScale="90000"/>
          </a:bodyPr>
          <a:lstStyle/>
          <a:p>
            <a:r>
              <a:rPr lang="cs-CZ" dirty="0"/>
              <a:t>Vývoj technologie zpracování dat</a:t>
            </a:r>
          </a:p>
        </p:txBody>
      </p:sp>
      <p:sp>
        <p:nvSpPr>
          <p:cNvPr id="5" name="TextovéPole 4"/>
          <p:cNvSpPr txBox="1"/>
          <p:nvPr/>
        </p:nvSpPr>
        <p:spPr>
          <a:xfrm>
            <a:off x="1259632" y="4365104"/>
            <a:ext cx="7488832" cy="2246769"/>
          </a:xfrm>
          <a:prstGeom prst="rect">
            <a:avLst/>
          </a:prstGeom>
          <a:noFill/>
        </p:spPr>
        <p:txBody>
          <a:bodyPr wrap="square" rtlCol="0">
            <a:spAutoFit/>
          </a:bodyPr>
          <a:lstStyle/>
          <a:p>
            <a:pPr marL="285750" indent="-285750">
              <a:buFont typeface="Arial" panose="020B0604020202020204" pitchFamily="34" charset="0"/>
              <a:buChar char="•"/>
            </a:pPr>
            <a:r>
              <a:rPr lang="cs-CZ" sz="1400" dirty="0"/>
              <a:t>Data jsou uložena v databázi, kde jsou jednotně popsána.</a:t>
            </a:r>
          </a:p>
          <a:p>
            <a:pPr marL="285750" indent="-285750">
              <a:buFont typeface="Arial" panose="020B0604020202020204" pitchFamily="34" charset="0"/>
              <a:buChar char="•"/>
            </a:pPr>
            <a:r>
              <a:rPr lang="cs-CZ" sz="1400" dirty="0"/>
              <a:t>Popis dat není součástí programů. Bývá uložen v tzv. slovníku dat, který může, ale nemusí být součástí databáze.</a:t>
            </a:r>
          </a:p>
          <a:p>
            <a:pPr marL="285750" indent="-285750">
              <a:buFont typeface="Arial" panose="020B0604020202020204" pitchFamily="34" charset="0"/>
              <a:buChar char="•"/>
            </a:pPr>
            <a:r>
              <a:rPr lang="cs-CZ" sz="1400" dirty="0"/>
              <a:t>Běžný uživatel má přístup k datům pouze přes zvláštní software, kterému se říká Systém Řízení Báze Dat (SŘBD).</a:t>
            </a:r>
          </a:p>
          <a:p>
            <a:pPr marL="285750" indent="-285750">
              <a:buFont typeface="Arial" panose="020B0604020202020204" pitchFamily="34" charset="0"/>
              <a:buChar char="•"/>
            </a:pPr>
            <a:r>
              <a:rPr lang="cs-CZ" sz="1400" dirty="0"/>
              <a:t>SŘBD data logicky centralizuje a sjednocuje práci s nimi.</a:t>
            </a:r>
          </a:p>
          <a:p>
            <a:pPr marL="285750" indent="-285750">
              <a:buFont typeface="Arial" panose="020B0604020202020204" pitchFamily="34" charset="0"/>
              <a:buChar char="•"/>
            </a:pPr>
            <a:r>
              <a:rPr lang="cs-CZ" sz="1400" dirty="0"/>
              <a:t>Aplikační programy jsou nezávislé na fyzickém uložení dat (ta mohou být uložena i na různých počítačích).</a:t>
            </a:r>
          </a:p>
          <a:p>
            <a:pPr marL="285750" indent="-285750">
              <a:buFont typeface="Arial" panose="020B0604020202020204" pitchFamily="34" charset="0"/>
              <a:buChar char="•"/>
            </a:pPr>
            <a:r>
              <a:rPr lang="cs-CZ" sz="1400" dirty="0"/>
              <a:t>Jednotný přístup k práci s daty přináší minimalizaci redundance, případně další výhody.</a:t>
            </a:r>
          </a:p>
          <a:p>
            <a:endParaRPr lang="cs-CZ" sz="1400" dirty="0"/>
          </a:p>
        </p:txBody>
      </p:sp>
      <p:pic>
        <p:nvPicPr>
          <p:cNvPr id="4"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3110" y="1628800"/>
            <a:ext cx="3028950" cy="2590800"/>
          </a:xfrm>
          <a:prstGeom prst="rect">
            <a:avLst/>
          </a:prstGeom>
        </p:spPr>
      </p:pic>
      <p:sp>
        <p:nvSpPr>
          <p:cNvPr id="6" name="Zástupný symbol pro číslo snímku 5"/>
          <p:cNvSpPr>
            <a:spLocks noGrp="1"/>
          </p:cNvSpPr>
          <p:nvPr>
            <p:ph type="sldNum" sz="quarter" idx="12"/>
          </p:nvPr>
        </p:nvSpPr>
        <p:spPr/>
        <p:txBody>
          <a:bodyPr/>
          <a:lstStyle/>
          <a:p>
            <a:fld id="{5D2C69E2-DDA1-4A0F-86F5-6A3E7566DBF6}" type="slidenum">
              <a:rPr lang="cs-CZ" smtClean="0"/>
              <a:pPr/>
              <a:t>8</a:t>
            </a:fld>
            <a:endParaRPr lang="cs-CZ"/>
          </a:p>
        </p:txBody>
      </p:sp>
    </p:spTree>
    <p:extLst>
      <p:ext uri="{BB962C8B-B14F-4D97-AF65-F5344CB8AC3E}">
        <p14:creationId xmlns:p14="http://schemas.microsoft.com/office/powerpoint/2010/main" val="174675577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10000"/>
          </a:bodyPr>
          <a:lstStyle/>
          <a:p>
            <a:r>
              <a:rPr lang="cs-CZ" dirty="0"/>
              <a:t>Navržený IS musí vykonávat následující činnosti:</a:t>
            </a:r>
          </a:p>
          <a:p>
            <a:pPr lvl="1"/>
            <a:r>
              <a:rPr lang="cs-CZ" dirty="0"/>
              <a:t>Sledovat </a:t>
            </a:r>
            <a:r>
              <a:rPr lang="cs-CZ" b="1" dirty="0"/>
              <a:t>přehled materiálu </a:t>
            </a:r>
            <a:r>
              <a:rPr lang="cs-CZ" dirty="0"/>
              <a:t>(identifikovaného číslem materiálu), jeho aktuální množství na skladě a upozornit uživatele na eventuální pokles zásoby pod minimální množství, charakteristické pro každý materiál.</a:t>
            </a:r>
          </a:p>
          <a:p>
            <a:pPr lvl="1"/>
            <a:r>
              <a:rPr lang="cs-CZ" dirty="0"/>
              <a:t>Poskytnout seznam </a:t>
            </a:r>
            <a:r>
              <a:rPr lang="cs-CZ" b="1" dirty="0"/>
              <a:t>prázdných palet</a:t>
            </a:r>
            <a:r>
              <a:rPr lang="cs-CZ" dirty="0"/>
              <a:t>.</a:t>
            </a:r>
          </a:p>
          <a:p>
            <a:pPr lvl="1"/>
            <a:r>
              <a:rPr lang="cs-CZ" dirty="0"/>
              <a:t>Dovolit změnu </a:t>
            </a:r>
            <a:r>
              <a:rPr lang="cs-CZ" b="1" dirty="0"/>
              <a:t>rezervace</a:t>
            </a:r>
            <a:r>
              <a:rPr lang="cs-CZ" dirty="0"/>
              <a:t> prázdné palety pro určitý materiál (paleta má přiděleno číslo materiálu, ale množství je nulové).</a:t>
            </a:r>
          </a:p>
          <a:p>
            <a:pPr lvl="1"/>
            <a:r>
              <a:rPr lang="cs-CZ" b="1" dirty="0"/>
              <a:t>Vyskladnit</a:t>
            </a:r>
            <a:r>
              <a:rPr lang="cs-CZ" dirty="0"/>
              <a:t> nebo </a:t>
            </a:r>
            <a:r>
              <a:rPr lang="cs-CZ" b="1" dirty="0"/>
              <a:t>zaskladnit</a:t>
            </a:r>
            <a:r>
              <a:rPr lang="cs-CZ" dirty="0"/>
              <a:t> vybranou paletu.</a:t>
            </a:r>
          </a:p>
          <a:p>
            <a:pPr lvl="1"/>
            <a:r>
              <a:rPr lang="cs-CZ" b="1" dirty="0"/>
              <a:t>Změnit obsah </a:t>
            </a:r>
            <a:r>
              <a:rPr lang="cs-CZ" dirty="0"/>
              <a:t>u vyskladněné palety s příslušnými kontrolami. </a:t>
            </a:r>
          </a:p>
          <a:p>
            <a:endParaRPr lang="cs-CZ" dirty="0"/>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80</a:t>
            </a:fld>
            <a:endParaRPr lang="cs-CZ"/>
          </a:p>
        </p:txBody>
      </p:sp>
      <p:sp>
        <p:nvSpPr>
          <p:cNvPr id="4" name="Nadpis 3"/>
          <p:cNvSpPr>
            <a:spLocks noGrp="1"/>
          </p:cNvSpPr>
          <p:nvPr>
            <p:ph type="title"/>
          </p:nvPr>
        </p:nvSpPr>
        <p:spPr/>
        <p:txBody>
          <a:bodyPr>
            <a:noAutofit/>
          </a:bodyPr>
          <a:lstStyle/>
          <a:p>
            <a:r>
              <a:rPr lang="cs-CZ" sz="2400" dirty="0">
                <a:effectLst/>
              </a:rPr>
              <a:t>Příklad datové a funkční analýzy - Funkcionalita - požadované funkce informačního systému</a:t>
            </a:r>
            <a:endParaRPr lang="cs-CZ" sz="2400" dirty="0"/>
          </a:p>
        </p:txBody>
      </p:sp>
    </p:spTree>
    <p:extLst>
      <p:ext uri="{BB962C8B-B14F-4D97-AF65-F5344CB8AC3E}">
        <p14:creationId xmlns:p14="http://schemas.microsoft.com/office/powerpoint/2010/main" val="352120549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číslo snímku 2"/>
          <p:cNvSpPr>
            <a:spLocks noGrp="1"/>
          </p:cNvSpPr>
          <p:nvPr>
            <p:ph type="sldNum" sz="quarter" idx="12"/>
          </p:nvPr>
        </p:nvSpPr>
        <p:spPr/>
        <p:txBody>
          <a:bodyPr/>
          <a:lstStyle/>
          <a:p>
            <a:fld id="{5D2C69E2-DDA1-4A0F-86F5-6A3E7566DBF6}" type="slidenum">
              <a:rPr lang="cs-CZ" smtClean="0"/>
              <a:pPr/>
              <a:t>81</a:t>
            </a:fld>
            <a:endParaRPr lang="cs-CZ"/>
          </a:p>
        </p:txBody>
      </p:sp>
      <p:sp>
        <p:nvSpPr>
          <p:cNvPr id="4" name="Nadpis 3"/>
          <p:cNvSpPr>
            <a:spLocks noGrp="1"/>
          </p:cNvSpPr>
          <p:nvPr>
            <p:ph type="title"/>
          </p:nvPr>
        </p:nvSpPr>
        <p:spPr/>
        <p:txBody>
          <a:bodyPr>
            <a:normAutofit/>
          </a:bodyPr>
          <a:lstStyle/>
          <a:p>
            <a:r>
              <a:rPr lang="cs-CZ" sz="3200" dirty="0">
                <a:effectLst/>
              </a:rPr>
              <a:t>Příklad datové a funkční analýzy - Kontextový diagram</a:t>
            </a:r>
            <a:endParaRPr lang="cs-CZ" sz="3200" dirty="0"/>
          </a:p>
        </p:txBody>
      </p:sp>
      <p:pic>
        <p:nvPicPr>
          <p:cNvPr id="327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22870" y="1914766"/>
            <a:ext cx="5723810" cy="38666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655042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0000" lnSpcReduction="20000"/>
          </a:bodyPr>
          <a:lstStyle/>
          <a:p>
            <a:r>
              <a:rPr lang="cs-CZ" sz="4500" b="1" i="1" dirty="0"/>
              <a:t>Nenormalizovaný zápis.</a:t>
            </a:r>
            <a:r>
              <a:rPr lang="cs-CZ" dirty="0"/>
              <a:t> </a:t>
            </a:r>
          </a:p>
          <a:p>
            <a:r>
              <a:rPr lang="cs-CZ" dirty="0"/>
              <a:t>Sklad(</a:t>
            </a:r>
            <a:r>
              <a:rPr lang="cs-CZ" dirty="0" err="1"/>
              <a:t>Číslo_materiálu</a:t>
            </a:r>
            <a:r>
              <a:rPr lang="cs-CZ" dirty="0"/>
              <a:t>, </a:t>
            </a:r>
            <a:r>
              <a:rPr lang="cs-CZ" dirty="0" err="1"/>
              <a:t>Název_materiálu</a:t>
            </a:r>
            <a:r>
              <a:rPr lang="cs-CZ" dirty="0"/>
              <a:t>, Měrná jednotka, </a:t>
            </a:r>
            <a:r>
              <a:rPr lang="cs-CZ" dirty="0" err="1"/>
              <a:t>Množství_celkové</a:t>
            </a:r>
            <a:r>
              <a:rPr lang="cs-CZ" dirty="0"/>
              <a:t>, </a:t>
            </a:r>
            <a:r>
              <a:rPr lang="cs-CZ" dirty="0" err="1"/>
              <a:t>Množství_minimální</a:t>
            </a:r>
            <a:r>
              <a:rPr lang="cs-CZ" dirty="0"/>
              <a:t>, </a:t>
            </a:r>
            <a:r>
              <a:rPr lang="cs-CZ" dirty="0" err="1"/>
              <a:t>Max_Množství_v_paletě</a:t>
            </a:r>
            <a:r>
              <a:rPr lang="cs-CZ" dirty="0"/>
              <a:t>, </a:t>
            </a:r>
            <a:r>
              <a:rPr lang="cs-CZ" dirty="0" err="1"/>
              <a:t>Číslo_palety</a:t>
            </a:r>
            <a:r>
              <a:rPr lang="cs-CZ" dirty="0"/>
              <a:t>, </a:t>
            </a:r>
            <a:r>
              <a:rPr lang="cs-CZ" dirty="0" err="1"/>
              <a:t>Typ_palety</a:t>
            </a:r>
            <a:r>
              <a:rPr lang="cs-CZ" dirty="0"/>
              <a:t>, </a:t>
            </a:r>
            <a:r>
              <a:rPr lang="cs-CZ" dirty="0" err="1"/>
              <a:t>Stav_palety</a:t>
            </a:r>
            <a:r>
              <a:rPr lang="cs-CZ" dirty="0"/>
              <a:t>, </a:t>
            </a:r>
            <a:r>
              <a:rPr lang="cs-CZ" dirty="0" err="1"/>
              <a:t>Adresa_uložení</a:t>
            </a:r>
            <a:r>
              <a:rPr lang="cs-CZ" dirty="0"/>
              <a:t>, </a:t>
            </a:r>
            <a:r>
              <a:rPr lang="cs-CZ" dirty="0" err="1"/>
              <a:t>Množství_v_paletě</a:t>
            </a:r>
            <a:r>
              <a:rPr lang="cs-CZ" dirty="0"/>
              <a:t>,…).</a:t>
            </a:r>
          </a:p>
          <a:p>
            <a:r>
              <a:rPr lang="cs-CZ" dirty="0"/>
              <a:t>V tomto nenormalizovaném zápisu jasně rozeznáme dva entitní typy a jejich vztahy : </a:t>
            </a:r>
            <a:r>
              <a:rPr lang="cs-CZ" b="1" dirty="0"/>
              <a:t>Materiá</a:t>
            </a:r>
            <a:r>
              <a:rPr lang="cs-CZ" dirty="0"/>
              <a:t>l a </a:t>
            </a:r>
            <a:r>
              <a:rPr lang="cs-CZ" b="1" dirty="0"/>
              <a:t>Paleta</a:t>
            </a:r>
            <a:r>
              <a:rPr lang="cs-CZ" dirty="0"/>
              <a:t>. Jejich vztah můžeme formulovat dvojím způsobem:</a:t>
            </a:r>
          </a:p>
          <a:p>
            <a:pPr lvl="1"/>
            <a:r>
              <a:rPr lang="cs-CZ" dirty="0"/>
              <a:t> paleta obsahuje materiál,</a:t>
            </a:r>
          </a:p>
          <a:p>
            <a:pPr lvl="1"/>
            <a:r>
              <a:rPr lang="cs-CZ" dirty="0"/>
              <a:t> materiál je uložen v paletě.  </a:t>
            </a:r>
          </a:p>
          <a:p>
            <a:endParaRPr lang="cs-CZ" dirty="0"/>
          </a:p>
          <a:p>
            <a:endParaRPr lang="cs-CZ" dirty="0"/>
          </a:p>
          <a:p>
            <a:pPr marL="82296" indent="0">
              <a:buNone/>
            </a:pPr>
            <a:endParaRPr lang="cs-CZ" dirty="0"/>
          </a:p>
          <a:p>
            <a:pPr marL="82296" indent="0">
              <a:buNone/>
            </a:pPr>
            <a:endParaRPr lang="cs-CZ" dirty="0"/>
          </a:p>
          <a:p>
            <a:pPr marL="82296" indent="0">
              <a:buNone/>
            </a:pPr>
            <a:endParaRPr lang="cs-CZ" dirty="0"/>
          </a:p>
          <a:p>
            <a:pPr marL="82296" indent="0">
              <a:buNone/>
            </a:pPr>
            <a:r>
              <a:rPr lang="cs-CZ" dirty="0"/>
              <a:t> </a:t>
            </a:r>
          </a:p>
          <a:p>
            <a:pPr marL="82296" indent="0">
              <a:buNone/>
            </a:pPr>
            <a:r>
              <a:rPr lang="cs-CZ" dirty="0"/>
              <a:t> </a:t>
            </a:r>
          </a:p>
          <a:p>
            <a:r>
              <a:rPr lang="cs-CZ" sz="4500" b="1" i="1" dirty="0"/>
              <a:t>Zápis ve třetí normální formě</a:t>
            </a:r>
          </a:p>
          <a:p>
            <a:r>
              <a:rPr lang="cs-CZ" dirty="0"/>
              <a:t> </a:t>
            </a:r>
          </a:p>
          <a:p>
            <a:r>
              <a:rPr lang="cs-CZ" b="1" dirty="0"/>
              <a:t>E: Materiál</a:t>
            </a:r>
            <a:r>
              <a:rPr lang="cs-CZ" dirty="0"/>
              <a:t>(</a:t>
            </a:r>
            <a:r>
              <a:rPr lang="cs-CZ" u="sng" dirty="0" err="1"/>
              <a:t>Číslo_materiálu</a:t>
            </a:r>
            <a:r>
              <a:rPr lang="cs-CZ" dirty="0"/>
              <a:t>, </a:t>
            </a:r>
            <a:r>
              <a:rPr lang="cs-CZ" dirty="0" err="1"/>
              <a:t>Název_materiálu</a:t>
            </a:r>
            <a:r>
              <a:rPr lang="cs-CZ" dirty="0"/>
              <a:t>, Měrná jednotka, </a:t>
            </a:r>
            <a:r>
              <a:rPr lang="cs-CZ" dirty="0" err="1"/>
              <a:t>Množství_minimální</a:t>
            </a:r>
            <a:r>
              <a:rPr lang="cs-CZ" dirty="0"/>
              <a:t>, </a:t>
            </a:r>
            <a:r>
              <a:rPr lang="cs-CZ" dirty="0" err="1"/>
              <a:t>Max_Množství_v_paletě</a:t>
            </a:r>
            <a:r>
              <a:rPr lang="cs-CZ" dirty="0"/>
              <a:t>,…)</a:t>
            </a:r>
          </a:p>
          <a:p>
            <a:r>
              <a:rPr lang="cs-CZ" dirty="0"/>
              <a:t>    </a:t>
            </a:r>
            <a:r>
              <a:rPr lang="cs-CZ" b="1" dirty="0"/>
              <a:t>Palety(</a:t>
            </a:r>
            <a:r>
              <a:rPr lang="cs-CZ" u="sng" dirty="0" err="1"/>
              <a:t>Číslo_palety</a:t>
            </a:r>
            <a:r>
              <a:rPr lang="cs-CZ" dirty="0"/>
              <a:t>, </a:t>
            </a:r>
            <a:r>
              <a:rPr lang="cs-CZ" dirty="0" err="1"/>
              <a:t>Typ_palety</a:t>
            </a:r>
            <a:r>
              <a:rPr lang="cs-CZ" dirty="0"/>
              <a:t>, </a:t>
            </a:r>
            <a:r>
              <a:rPr lang="cs-CZ" dirty="0" err="1"/>
              <a:t>Stav_palety</a:t>
            </a:r>
            <a:r>
              <a:rPr lang="cs-CZ" dirty="0"/>
              <a:t>, </a:t>
            </a:r>
            <a:r>
              <a:rPr lang="cs-CZ" dirty="0" err="1"/>
              <a:t>Adresa_uložení</a:t>
            </a:r>
            <a:r>
              <a:rPr lang="cs-CZ" dirty="0"/>
              <a:t>,…)</a:t>
            </a:r>
          </a:p>
          <a:p>
            <a:r>
              <a:rPr lang="cs-CZ" b="1" dirty="0"/>
              <a:t>R: Obsahuje(</a:t>
            </a:r>
            <a:r>
              <a:rPr lang="cs-CZ" u="sng" dirty="0" err="1"/>
              <a:t>Číslo_materiálu</a:t>
            </a:r>
            <a:r>
              <a:rPr lang="cs-CZ" u="sng" dirty="0"/>
              <a:t>, </a:t>
            </a:r>
            <a:r>
              <a:rPr lang="cs-CZ" u="sng" dirty="0" err="1"/>
              <a:t>Číslo_palety</a:t>
            </a:r>
            <a:r>
              <a:rPr lang="cs-CZ" u="sng" dirty="0"/>
              <a:t>, </a:t>
            </a:r>
            <a:r>
              <a:rPr lang="cs-CZ" dirty="0" err="1"/>
              <a:t>Množství_v_paletě</a:t>
            </a:r>
            <a:r>
              <a:rPr lang="cs-CZ" dirty="0"/>
              <a:t>,…)</a:t>
            </a:r>
          </a:p>
          <a:p>
            <a:endParaRPr lang="cs-CZ" dirty="0"/>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82</a:t>
            </a:fld>
            <a:endParaRPr lang="cs-CZ"/>
          </a:p>
        </p:txBody>
      </p:sp>
      <p:sp>
        <p:nvSpPr>
          <p:cNvPr id="4" name="Nadpis 3"/>
          <p:cNvSpPr>
            <a:spLocks noGrp="1"/>
          </p:cNvSpPr>
          <p:nvPr>
            <p:ph type="title"/>
          </p:nvPr>
        </p:nvSpPr>
        <p:spPr/>
        <p:txBody>
          <a:bodyPr>
            <a:noAutofit/>
          </a:bodyPr>
          <a:lstStyle/>
          <a:p>
            <a:r>
              <a:rPr lang="cs-CZ" sz="3600" dirty="0">
                <a:effectLst/>
              </a:rPr>
              <a:t>Příklad datové a funkční analýzy – </a:t>
            </a:r>
            <a:r>
              <a:rPr lang="cs-CZ" sz="3600" i="1" dirty="0">
                <a:effectLst/>
              </a:rPr>
              <a:t>Informační položky</a:t>
            </a:r>
            <a:endParaRPr lang="cs-CZ" sz="3600" dirty="0"/>
          </a:p>
        </p:txBody>
      </p:sp>
      <p:pic>
        <p:nvPicPr>
          <p:cNvPr id="33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920" y="2564904"/>
            <a:ext cx="3744416" cy="2006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912815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92500" lnSpcReduction="20000"/>
          </a:bodyPr>
          <a:lstStyle/>
          <a:p>
            <a:pPr lvl="0"/>
            <a:r>
              <a:rPr lang="cs-CZ" dirty="0"/>
              <a:t>Paleta obsahuje pouze materiál jednoho druhu.</a:t>
            </a:r>
          </a:p>
          <a:p>
            <a:pPr lvl="0"/>
            <a:r>
              <a:rPr lang="cs-CZ" dirty="0"/>
              <a:t>Některá paleta nemusí být určena pro žádný materiál, potom je volná.</a:t>
            </a:r>
          </a:p>
          <a:p>
            <a:pPr lvl="0"/>
            <a:r>
              <a:rPr lang="cs-CZ" dirty="0"/>
              <a:t>Prázdná paleta ještě nemusí být volná (je rezervovaná).</a:t>
            </a:r>
          </a:p>
          <a:p>
            <a:pPr lvl="0"/>
            <a:r>
              <a:rPr lang="cs-CZ" dirty="0"/>
              <a:t>Materiál jednoho druhu může být uložen ve více paletách.  Některý materiál nemusí být na skladě.</a:t>
            </a:r>
          </a:p>
          <a:p>
            <a:pPr lvl="0"/>
            <a:r>
              <a:rPr lang="cs-CZ" dirty="0"/>
              <a:t>Materiál z různých dodávek může být směšován (může se přidat do palety, obsahující materiál stejného druhu).  </a:t>
            </a:r>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83</a:t>
            </a:fld>
            <a:endParaRPr lang="cs-CZ"/>
          </a:p>
        </p:txBody>
      </p:sp>
      <p:sp>
        <p:nvSpPr>
          <p:cNvPr id="4" name="Nadpis 3"/>
          <p:cNvSpPr>
            <a:spLocks noGrp="1"/>
          </p:cNvSpPr>
          <p:nvPr>
            <p:ph type="title"/>
          </p:nvPr>
        </p:nvSpPr>
        <p:spPr/>
        <p:txBody>
          <a:bodyPr>
            <a:noAutofit/>
          </a:bodyPr>
          <a:lstStyle/>
          <a:p>
            <a:r>
              <a:rPr lang="cs-CZ" sz="3600" dirty="0">
                <a:effectLst/>
              </a:rPr>
              <a:t>Příklad datové a funkční analýzy – Integritní omezení</a:t>
            </a:r>
            <a:endParaRPr lang="cs-CZ" sz="3600" dirty="0"/>
          </a:p>
        </p:txBody>
      </p:sp>
    </p:spTree>
    <p:extLst>
      <p:ext uri="{BB962C8B-B14F-4D97-AF65-F5344CB8AC3E}">
        <p14:creationId xmlns:p14="http://schemas.microsoft.com/office/powerpoint/2010/main" val="153734718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číslo snímku 2"/>
          <p:cNvSpPr>
            <a:spLocks noGrp="1"/>
          </p:cNvSpPr>
          <p:nvPr>
            <p:ph type="sldNum" sz="quarter" idx="12"/>
          </p:nvPr>
        </p:nvSpPr>
        <p:spPr/>
        <p:txBody>
          <a:bodyPr/>
          <a:lstStyle/>
          <a:p>
            <a:fld id="{5D2C69E2-DDA1-4A0F-86F5-6A3E7566DBF6}" type="slidenum">
              <a:rPr lang="cs-CZ" smtClean="0"/>
              <a:pPr/>
              <a:t>84</a:t>
            </a:fld>
            <a:endParaRPr lang="cs-CZ"/>
          </a:p>
        </p:txBody>
      </p:sp>
      <p:sp>
        <p:nvSpPr>
          <p:cNvPr id="4" name="Nadpis 3"/>
          <p:cNvSpPr>
            <a:spLocks noGrp="1"/>
          </p:cNvSpPr>
          <p:nvPr>
            <p:ph type="title"/>
          </p:nvPr>
        </p:nvSpPr>
        <p:spPr>
          <a:xfrm>
            <a:off x="1619672" y="-99392"/>
            <a:ext cx="6357982" cy="1142984"/>
          </a:xfrm>
        </p:spPr>
        <p:txBody>
          <a:bodyPr>
            <a:noAutofit/>
          </a:bodyPr>
          <a:lstStyle/>
          <a:p>
            <a:r>
              <a:rPr lang="cs-CZ" sz="3200" dirty="0">
                <a:effectLst/>
              </a:rPr>
              <a:t>Příklad datové a funkční analýzy – Výskytový  a ER diagram</a:t>
            </a:r>
            <a:endParaRPr lang="cs-CZ" sz="3200" dirty="0"/>
          </a:p>
        </p:txBody>
      </p:sp>
      <p:sp>
        <p:nvSpPr>
          <p:cNvPr id="5" name="Zástupný symbol pro obsah 4"/>
          <p:cNvSpPr>
            <a:spLocks noGrp="1"/>
          </p:cNvSpPr>
          <p:nvPr>
            <p:ph idx="1"/>
          </p:nvPr>
        </p:nvSpPr>
        <p:spPr/>
        <p:txBody>
          <a:bodyPr>
            <a:normAutofit fontScale="92500" lnSpcReduction="20000"/>
          </a:bodyPr>
          <a:lstStyle/>
          <a:p>
            <a:endParaRPr lang="cs-CZ" dirty="0"/>
          </a:p>
          <a:p>
            <a:endParaRPr lang="cs-CZ" dirty="0"/>
          </a:p>
          <a:p>
            <a:endParaRPr lang="cs-CZ" dirty="0"/>
          </a:p>
          <a:p>
            <a:endParaRPr lang="cs-CZ" dirty="0"/>
          </a:p>
          <a:p>
            <a:endParaRPr lang="cs-CZ" dirty="0"/>
          </a:p>
          <a:p>
            <a:endParaRPr lang="cs-CZ" dirty="0"/>
          </a:p>
          <a:p>
            <a:pPr marL="82296" indent="0">
              <a:buNone/>
            </a:pPr>
            <a:endParaRPr lang="cs-CZ" dirty="0"/>
          </a:p>
          <a:p>
            <a:endParaRPr lang="cs-CZ" dirty="0"/>
          </a:p>
          <a:p>
            <a:r>
              <a:rPr lang="cs-CZ" sz="1900" dirty="0"/>
              <a:t>Existují dva Entitní typy</a:t>
            </a:r>
            <a:r>
              <a:rPr lang="cs-CZ" sz="1900" i="1" dirty="0"/>
              <a:t>: </a:t>
            </a:r>
            <a:r>
              <a:rPr lang="cs-CZ" sz="1900" b="1" dirty="0"/>
              <a:t>Materiál </a:t>
            </a:r>
            <a:r>
              <a:rPr lang="cs-CZ" sz="1900" dirty="0"/>
              <a:t>a </a:t>
            </a:r>
            <a:r>
              <a:rPr lang="cs-CZ" sz="1900" b="1" i="1" dirty="0"/>
              <a:t>Paleta</a:t>
            </a:r>
            <a:r>
              <a:rPr lang="cs-CZ" sz="1900" i="1" dirty="0"/>
              <a:t>.</a:t>
            </a:r>
            <a:endParaRPr lang="cs-CZ" sz="1900" dirty="0"/>
          </a:p>
          <a:p>
            <a:r>
              <a:rPr lang="cs-CZ" sz="1900" dirty="0"/>
              <a:t>Vztah JE_ULOŽEN (zleva doprava) má kardinalitu 1 : N, vztah OBSAHUJE (zprava doleva)  1 : 1.</a:t>
            </a:r>
          </a:p>
          <a:p>
            <a:r>
              <a:rPr lang="cs-CZ" sz="1900" dirty="0"/>
              <a:t>Oba členy jsou ve vztahu </a:t>
            </a:r>
            <a:r>
              <a:rPr lang="cs-CZ" sz="1900" b="1" dirty="0"/>
              <a:t>nepovinné</a:t>
            </a:r>
            <a:r>
              <a:rPr lang="cs-CZ" sz="1900" dirty="0"/>
              <a:t>.</a:t>
            </a:r>
          </a:p>
        </p:txBody>
      </p:sp>
      <p:pic>
        <p:nvPicPr>
          <p:cNvPr id="348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3825" y="1304329"/>
            <a:ext cx="3602373" cy="3636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253516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62500" lnSpcReduction="20000"/>
          </a:bodyPr>
          <a:lstStyle/>
          <a:p>
            <a:r>
              <a:rPr lang="cs-CZ" dirty="0"/>
              <a:t>Podle transformačních pravidel pro vztah </a:t>
            </a:r>
            <a:r>
              <a:rPr lang="cs-CZ" dirty="0">
                <a:latin typeface="Algerian" panose="04020705040A02060702" pitchFamily="82" charset="0"/>
              </a:rPr>
              <a:t>1 : N </a:t>
            </a:r>
            <a:r>
              <a:rPr lang="cs-CZ" dirty="0"/>
              <a:t>budou oba entitní typy reprezentovány samostatnou tabulkou. Pro reprezentaci vztahu platí, že je-li na straně </a:t>
            </a:r>
            <a:r>
              <a:rPr lang="cs-CZ" b="1" dirty="0"/>
              <a:t>N</a:t>
            </a:r>
            <a:r>
              <a:rPr lang="cs-CZ" dirty="0"/>
              <a:t> ve vztahu </a:t>
            </a:r>
            <a:r>
              <a:rPr lang="cs-CZ" b="1" dirty="0"/>
              <a:t>povinné č</a:t>
            </a:r>
            <a:r>
              <a:rPr lang="cs-CZ" dirty="0"/>
              <a:t>lenství, stačí do tabulky, reprezentující tento entitní typ (Paleta) přidat jako cizí klíč primární klíč entitního typu druhého (Materiál). </a:t>
            </a:r>
          </a:p>
          <a:p>
            <a:r>
              <a:rPr lang="cs-CZ" dirty="0"/>
              <a:t>V našem vztahu je však členství na straně N </a:t>
            </a:r>
            <a:r>
              <a:rPr lang="cs-CZ" b="1" dirty="0"/>
              <a:t>nepovinné </a:t>
            </a:r>
            <a:r>
              <a:rPr lang="cs-CZ" dirty="0"/>
              <a:t>(paleta nemusí být rezervována pro žádný materiál). V takovém případě se buď musí použít samostatná vztahová tabulka, nebo v entitním typu s nepovinným členstvím dovolit použití hodnoty NULL. Vzhledem   k charakteru úlohy je výhodné v tabulce Palety použití hodnoty NULL dovolit. </a:t>
            </a:r>
          </a:p>
          <a:p>
            <a:r>
              <a:rPr lang="cs-CZ" dirty="0"/>
              <a:t>Výsledné databázové schéma se bude skládat ze dvou relací (tabulek), pro každý entitní typ jedna. Vztah se v tomto případě vyřeší tak, že se do tabulky Palety přidá atribut </a:t>
            </a:r>
            <a:r>
              <a:rPr lang="cs-CZ" i="1" dirty="0"/>
              <a:t>Číslo materiálu</a:t>
            </a:r>
            <a:r>
              <a:rPr lang="cs-CZ" dirty="0"/>
              <a:t>.        V případě, že paleta nebude rezervována pro žádný materiál, bude hodnota tohoto atributu NULL. (Rovněž atribut </a:t>
            </a:r>
            <a:r>
              <a:rPr lang="cs-CZ" i="1" dirty="0"/>
              <a:t>Adresa uložení </a:t>
            </a:r>
            <a:r>
              <a:rPr lang="cs-CZ" dirty="0"/>
              <a:t>bude mít hodnotu NULL v případě, že paleta nebude mít přidělenou adresu).</a:t>
            </a:r>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85</a:t>
            </a:fld>
            <a:endParaRPr lang="cs-CZ"/>
          </a:p>
        </p:txBody>
      </p:sp>
      <p:sp>
        <p:nvSpPr>
          <p:cNvPr id="4" name="Nadpis 3"/>
          <p:cNvSpPr>
            <a:spLocks noGrp="1"/>
          </p:cNvSpPr>
          <p:nvPr>
            <p:ph type="title"/>
          </p:nvPr>
        </p:nvSpPr>
        <p:spPr/>
        <p:txBody>
          <a:bodyPr>
            <a:normAutofit fontScale="90000"/>
          </a:bodyPr>
          <a:lstStyle/>
          <a:p>
            <a:r>
              <a:rPr lang="cs-CZ" sz="2800" dirty="0">
                <a:effectLst/>
              </a:rPr>
              <a:t>Příklad datové a funkční analýzy- Transformace konceptuálního schématu do relačního databázového modelu</a:t>
            </a:r>
            <a:endParaRPr lang="cs-CZ" sz="2800" dirty="0"/>
          </a:p>
        </p:txBody>
      </p:sp>
    </p:spTree>
    <p:extLst>
      <p:ext uri="{BB962C8B-B14F-4D97-AF65-F5344CB8AC3E}">
        <p14:creationId xmlns:p14="http://schemas.microsoft.com/office/powerpoint/2010/main" val="300711764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sz="2000" dirty="0"/>
              <a:t>Na nejvyšší úrovni můžeme znázornit diagram datových toků</a:t>
            </a:r>
          </a:p>
        </p:txBody>
      </p:sp>
      <p:sp>
        <p:nvSpPr>
          <p:cNvPr id="3" name="Zástupný symbol pro číslo snímku 2"/>
          <p:cNvSpPr>
            <a:spLocks noGrp="1"/>
          </p:cNvSpPr>
          <p:nvPr>
            <p:ph type="sldNum" sz="quarter" idx="12"/>
          </p:nvPr>
        </p:nvSpPr>
        <p:spPr/>
        <p:txBody>
          <a:bodyPr/>
          <a:lstStyle/>
          <a:p>
            <a:fld id="{5D2C69E2-DDA1-4A0F-86F5-6A3E7566DBF6}" type="slidenum">
              <a:rPr lang="cs-CZ" smtClean="0"/>
              <a:pPr/>
              <a:t>86</a:t>
            </a:fld>
            <a:endParaRPr lang="cs-CZ"/>
          </a:p>
        </p:txBody>
      </p:sp>
      <p:sp>
        <p:nvSpPr>
          <p:cNvPr id="4" name="Nadpis 3"/>
          <p:cNvSpPr>
            <a:spLocks noGrp="1"/>
          </p:cNvSpPr>
          <p:nvPr>
            <p:ph type="title"/>
          </p:nvPr>
        </p:nvSpPr>
        <p:spPr/>
        <p:txBody>
          <a:bodyPr>
            <a:normAutofit fontScale="90000"/>
          </a:bodyPr>
          <a:lstStyle/>
          <a:p>
            <a:r>
              <a:rPr lang="cs-CZ" sz="3200" dirty="0">
                <a:effectLst/>
              </a:rPr>
              <a:t>Příklad datové a funkční analýzy- Diagram datových toků 0. úrovně</a:t>
            </a:r>
            <a:endParaRPr lang="cs-CZ" sz="3200" dirty="0"/>
          </a:p>
        </p:txBody>
      </p:sp>
      <p:pic>
        <p:nvPicPr>
          <p:cNvPr id="358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3794" y="2062631"/>
            <a:ext cx="5166518" cy="4246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32420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číslo snímku 2"/>
          <p:cNvSpPr>
            <a:spLocks noGrp="1"/>
          </p:cNvSpPr>
          <p:nvPr>
            <p:ph type="sldNum" sz="quarter" idx="12"/>
          </p:nvPr>
        </p:nvSpPr>
        <p:spPr/>
        <p:txBody>
          <a:bodyPr/>
          <a:lstStyle/>
          <a:p>
            <a:fld id="{5D2C69E2-DDA1-4A0F-86F5-6A3E7566DBF6}" type="slidenum">
              <a:rPr lang="cs-CZ" smtClean="0"/>
              <a:pPr/>
              <a:t>87</a:t>
            </a:fld>
            <a:endParaRPr lang="cs-CZ"/>
          </a:p>
        </p:txBody>
      </p:sp>
      <p:sp>
        <p:nvSpPr>
          <p:cNvPr id="4" name="Nadpis 3"/>
          <p:cNvSpPr>
            <a:spLocks noGrp="1"/>
          </p:cNvSpPr>
          <p:nvPr>
            <p:ph type="title"/>
          </p:nvPr>
        </p:nvSpPr>
        <p:spPr/>
        <p:txBody>
          <a:bodyPr>
            <a:normAutofit/>
          </a:bodyPr>
          <a:lstStyle/>
          <a:p>
            <a:r>
              <a:rPr lang="cs-CZ" sz="2800" dirty="0">
                <a:effectLst/>
              </a:rPr>
              <a:t>Příklad datové a funkční analýzy- Diagram datových toků 1. úrovně</a:t>
            </a:r>
            <a:endParaRPr lang="cs-CZ" sz="2800" dirty="0"/>
          </a:p>
        </p:txBody>
      </p:sp>
      <p:pic>
        <p:nvPicPr>
          <p:cNvPr id="3686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39752" y="1340768"/>
            <a:ext cx="4045782"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8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4065984"/>
            <a:ext cx="4176464" cy="2608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869312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číslo snímku 2"/>
          <p:cNvSpPr>
            <a:spLocks noGrp="1"/>
          </p:cNvSpPr>
          <p:nvPr>
            <p:ph type="sldNum" sz="quarter" idx="12"/>
          </p:nvPr>
        </p:nvSpPr>
        <p:spPr/>
        <p:txBody>
          <a:bodyPr/>
          <a:lstStyle/>
          <a:p>
            <a:fld id="{5D2C69E2-DDA1-4A0F-86F5-6A3E7566DBF6}" type="slidenum">
              <a:rPr lang="cs-CZ" smtClean="0"/>
              <a:pPr/>
              <a:t>88</a:t>
            </a:fld>
            <a:endParaRPr lang="cs-CZ"/>
          </a:p>
        </p:txBody>
      </p:sp>
      <p:sp>
        <p:nvSpPr>
          <p:cNvPr id="4" name="Nadpis 3"/>
          <p:cNvSpPr>
            <a:spLocks noGrp="1"/>
          </p:cNvSpPr>
          <p:nvPr>
            <p:ph type="title"/>
          </p:nvPr>
        </p:nvSpPr>
        <p:spPr/>
        <p:txBody>
          <a:bodyPr>
            <a:normAutofit fontScale="90000"/>
          </a:bodyPr>
          <a:lstStyle/>
          <a:p>
            <a:r>
              <a:rPr lang="cs-CZ" sz="4400" dirty="0">
                <a:effectLst/>
              </a:rPr>
              <a:t>Příklad datové a funkční analýzy- Stavový diagram</a:t>
            </a:r>
            <a:endParaRPr lang="cs-CZ" dirty="0"/>
          </a:p>
        </p:txBody>
      </p:sp>
      <p:pic>
        <p:nvPicPr>
          <p:cNvPr id="3789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99792" y="1484784"/>
            <a:ext cx="4200000" cy="1923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695113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číslo snímku 2"/>
          <p:cNvSpPr>
            <a:spLocks noGrp="1"/>
          </p:cNvSpPr>
          <p:nvPr>
            <p:ph type="sldNum" sz="quarter" idx="12"/>
          </p:nvPr>
        </p:nvSpPr>
        <p:spPr/>
        <p:txBody>
          <a:bodyPr/>
          <a:lstStyle/>
          <a:p>
            <a:fld id="{5D2C69E2-DDA1-4A0F-86F5-6A3E7566DBF6}" type="slidenum">
              <a:rPr lang="cs-CZ" smtClean="0"/>
              <a:pPr/>
              <a:t>89</a:t>
            </a:fld>
            <a:endParaRPr lang="cs-CZ"/>
          </a:p>
        </p:txBody>
      </p:sp>
      <p:sp>
        <p:nvSpPr>
          <p:cNvPr id="4" name="Nadpis 3"/>
          <p:cNvSpPr>
            <a:spLocks noGrp="1"/>
          </p:cNvSpPr>
          <p:nvPr>
            <p:ph type="title"/>
          </p:nvPr>
        </p:nvSpPr>
        <p:spPr/>
        <p:txBody>
          <a:bodyPr>
            <a:normAutofit/>
          </a:bodyPr>
          <a:lstStyle/>
          <a:p>
            <a:r>
              <a:rPr lang="cs-CZ" sz="2800" dirty="0">
                <a:effectLst/>
              </a:rPr>
              <a:t>Příklad datové a funkční analýzy- Ukázka vývojového diagramu 1</a:t>
            </a:r>
            <a:endParaRPr lang="cs-CZ" sz="2800" dirty="0"/>
          </a:p>
        </p:txBody>
      </p:sp>
      <p:sp>
        <p:nvSpPr>
          <p:cNvPr id="5" name="Zástupný symbol pro obsah 4"/>
          <p:cNvSpPr>
            <a:spLocks noGrp="1"/>
          </p:cNvSpPr>
          <p:nvPr>
            <p:ph idx="1"/>
          </p:nvPr>
        </p:nvSpPr>
        <p:spPr/>
        <p:txBody>
          <a:bodyPr/>
          <a:lstStyle/>
          <a:p>
            <a:pPr marL="82296" indent="0">
              <a:buNone/>
            </a:pPr>
            <a:r>
              <a:rPr lang="cs-CZ" dirty="0"/>
              <a:t>Nová Paleta		Nový materiál</a:t>
            </a:r>
          </a:p>
        </p:txBody>
      </p:sp>
      <p:pic>
        <p:nvPicPr>
          <p:cNvPr id="3891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967086"/>
            <a:ext cx="2760157" cy="448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92935" y="1976586"/>
            <a:ext cx="3019425" cy="447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1089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82296" indent="0">
              <a:buNone/>
            </a:pPr>
            <a:r>
              <a:rPr lang="cs-CZ" sz="2400" dirty="0"/>
              <a:t>Souborové zpracování            Databázové zpracování</a:t>
            </a:r>
          </a:p>
          <a:p>
            <a:endParaRPr lang="cs-CZ" dirty="0"/>
          </a:p>
        </p:txBody>
      </p:sp>
      <p:sp>
        <p:nvSpPr>
          <p:cNvPr id="3" name="Nadpis 2"/>
          <p:cNvSpPr>
            <a:spLocks noGrp="1"/>
          </p:cNvSpPr>
          <p:nvPr>
            <p:ph type="title"/>
          </p:nvPr>
        </p:nvSpPr>
        <p:spPr/>
        <p:txBody>
          <a:bodyPr>
            <a:normAutofit fontScale="90000"/>
          </a:bodyPr>
          <a:lstStyle/>
          <a:p>
            <a:r>
              <a:rPr lang="cs-CZ" dirty="0"/>
              <a:t>Vývoj technologie zpracování dat</a:t>
            </a:r>
          </a:p>
        </p:txBody>
      </p:sp>
      <p:pic>
        <p:nvPicPr>
          <p:cNvPr id="4"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830" y="1988840"/>
            <a:ext cx="3674658" cy="3312368"/>
          </a:xfrm>
          <a:prstGeom prst="rect">
            <a:avLst/>
          </a:prstGeom>
        </p:spPr>
      </p:pic>
      <p:pic>
        <p:nvPicPr>
          <p:cNvPr id="5" name="Obráze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1988840"/>
            <a:ext cx="4034622" cy="2304256"/>
          </a:xfrm>
          <a:prstGeom prst="rect">
            <a:avLst/>
          </a:prstGeom>
        </p:spPr>
      </p:pic>
      <p:sp>
        <p:nvSpPr>
          <p:cNvPr id="6" name="Zástupný symbol pro číslo snímku 5"/>
          <p:cNvSpPr>
            <a:spLocks noGrp="1"/>
          </p:cNvSpPr>
          <p:nvPr>
            <p:ph type="sldNum" sz="quarter" idx="12"/>
          </p:nvPr>
        </p:nvSpPr>
        <p:spPr/>
        <p:txBody>
          <a:bodyPr/>
          <a:lstStyle/>
          <a:p>
            <a:fld id="{5D2C69E2-DDA1-4A0F-86F5-6A3E7566DBF6}" type="slidenum">
              <a:rPr lang="cs-CZ" smtClean="0"/>
              <a:pPr/>
              <a:t>9</a:t>
            </a:fld>
            <a:endParaRPr lang="cs-CZ"/>
          </a:p>
        </p:txBody>
      </p:sp>
    </p:spTree>
    <p:extLst>
      <p:ext uri="{BB962C8B-B14F-4D97-AF65-F5344CB8AC3E}">
        <p14:creationId xmlns:p14="http://schemas.microsoft.com/office/powerpoint/2010/main" val="154184117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číslo snímku 2"/>
          <p:cNvSpPr>
            <a:spLocks noGrp="1"/>
          </p:cNvSpPr>
          <p:nvPr>
            <p:ph type="sldNum" sz="quarter" idx="12"/>
          </p:nvPr>
        </p:nvSpPr>
        <p:spPr/>
        <p:txBody>
          <a:bodyPr/>
          <a:lstStyle/>
          <a:p>
            <a:fld id="{5D2C69E2-DDA1-4A0F-86F5-6A3E7566DBF6}" type="slidenum">
              <a:rPr lang="cs-CZ" smtClean="0"/>
              <a:pPr/>
              <a:t>90</a:t>
            </a:fld>
            <a:endParaRPr lang="cs-CZ"/>
          </a:p>
        </p:txBody>
      </p:sp>
      <p:sp>
        <p:nvSpPr>
          <p:cNvPr id="4" name="Nadpis 3"/>
          <p:cNvSpPr>
            <a:spLocks noGrp="1"/>
          </p:cNvSpPr>
          <p:nvPr>
            <p:ph type="title"/>
          </p:nvPr>
        </p:nvSpPr>
        <p:spPr/>
        <p:txBody>
          <a:bodyPr>
            <a:normAutofit/>
          </a:bodyPr>
          <a:lstStyle/>
          <a:p>
            <a:r>
              <a:rPr lang="cs-CZ" sz="2800" dirty="0">
                <a:effectLst/>
              </a:rPr>
              <a:t>Příklad datové a funkční analýzy- Ukázka vývojového diagramu 2</a:t>
            </a:r>
            <a:endParaRPr lang="cs-CZ" sz="2800" dirty="0"/>
          </a:p>
        </p:txBody>
      </p:sp>
      <p:sp>
        <p:nvSpPr>
          <p:cNvPr id="5" name="Zástupný symbol pro obsah 4"/>
          <p:cNvSpPr>
            <a:spLocks noGrp="1"/>
          </p:cNvSpPr>
          <p:nvPr>
            <p:ph idx="1"/>
          </p:nvPr>
        </p:nvSpPr>
        <p:spPr/>
        <p:txBody>
          <a:bodyPr/>
          <a:lstStyle/>
          <a:p>
            <a:pPr marL="82296" indent="0">
              <a:buNone/>
            </a:pPr>
            <a:r>
              <a:rPr lang="cs-CZ" dirty="0"/>
              <a:t>Rezervace palet		Pohyby ve skladu</a:t>
            </a:r>
          </a:p>
        </p:txBody>
      </p:sp>
      <p:pic>
        <p:nvPicPr>
          <p:cNvPr id="399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976586"/>
            <a:ext cx="3019425" cy="447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9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5776" y="1988840"/>
            <a:ext cx="3312608"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332237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62500" lnSpcReduction="20000"/>
          </a:bodyPr>
          <a:lstStyle/>
          <a:p>
            <a:r>
              <a:rPr lang="cs-CZ" b="1" dirty="0"/>
              <a:t>SQL (</a:t>
            </a:r>
            <a:r>
              <a:rPr lang="en-US" b="1" dirty="0"/>
              <a:t>Structured Query Language </a:t>
            </a:r>
            <a:r>
              <a:rPr lang="cs-CZ" dirty="0"/>
              <a:t>je neprocedurální jazyk definice dat a pro manipulaci s nimi. </a:t>
            </a:r>
          </a:p>
          <a:p>
            <a:r>
              <a:rPr lang="cs-CZ" b="1" dirty="0"/>
              <a:t>Procedurální jazyky </a:t>
            </a:r>
            <a:r>
              <a:rPr lang="cs-CZ" dirty="0"/>
              <a:t>(např. Pascal, C, Simula) jsou založeny na postupech, jak získat určitou informaci, jak ji zpracovat, eventuálně zobrazit.  Ať už se jedná o neobjektově orientované jazyky, kde prvotní je algoritmus pracování dat, nebo o objektově orientované jazyky, kde jsou pro data definovány operace jejich zpracování, základní otázkou, kterou si klademe, je „JAK ZPRACOVAT“.</a:t>
            </a:r>
          </a:p>
          <a:p>
            <a:r>
              <a:rPr lang="cs-CZ" b="1" dirty="0"/>
              <a:t>Neprocedurální jazyky </a:t>
            </a:r>
            <a:r>
              <a:rPr lang="cs-CZ" dirty="0"/>
              <a:t>jsou založeny spíše na představě, co chceme udělat. Základní otázkou je „JAKÁ DATA CHCEME ZÍSKAT“ nebo „JAK SE MAJÍ DATA ZMĚNIT“.</a:t>
            </a:r>
          </a:p>
          <a:p>
            <a:r>
              <a:rPr lang="cs-CZ" b="1" dirty="0"/>
              <a:t>Definice dat </a:t>
            </a:r>
            <a:r>
              <a:rPr lang="cs-CZ" dirty="0"/>
              <a:t>umožňuje jejich popis, určuje, zda jsou numerická nebo znaková, určuje jejich obor hodnot, počet platných míst (znaků nebo číslic). Dále určuje, jaká data souvisí s jinými, např. že datový typ zaměstnanec se skládá z položek </a:t>
            </a:r>
            <a:r>
              <a:rPr lang="cs-CZ" i="1" dirty="0"/>
              <a:t>jméno, osobní číslo, plat, oddělení, telefon</a:t>
            </a:r>
            <a:r>
              <a:rPr lang="cs-CZ" dirty="0"/>
              <a:t>, atd.</a:t>
            </a:r>
          </a:p>
          <a:p>
            <a:r>
              <a:rPr lang="cs-CZ" dirty="0"/>
              <a:t>Pod pojmem </a:t>
            </a:r>
            <a:r>
              <a:rPr lang="cs-CZ" b="1" dirty="0"/>
              <a:t>manipulace s daty </a:t>
            </a:r>
            <a:r>
              <a:rPr lang="cs-CZ" dirty="0"/>
              <a:t>chápeme vytvoření, změnu a zrušení určité datové struktury.</a:t>
            </a:r>
          </a:p>
          <a:p>
            <a:pPr marL="82296" indent="0">
              <a:buNone/>
            </a:pPr>
            <a:endParaRPr lang="cs-CZ" dirty="0"/>
          </a:p>
        </p:txBody>
      </p:sp>
      <p:sp>
        <p:nvSpPr>
          <p:cNvPr id="3" name="Nadpis 2"/>
          <p:cNvSpPr>
            <a:spLocks noGrp="1"/>
          </p:cNvSpPr>
          <p:nvPr>
            <p:ph type="title"/>
          </p:nvPr>
        </p:nvSpPr>
        <p:spPr/>
        <p:txBody>
          <a:bodyPr/>
          <a:lstStyle/>
          <a:p>
            <a:r>
              <a:rPr lang="cs-CZ" dirty="0">
                <a:effectLst/>
              </a:rPr>
              <a:t>Základní pojmy SQL -1</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91</a:t>
            </a:fld>
            <a:endParaRPr lang="cs-CZ"/>
          </a:p>
        </p:txBody>
      </p:sp>
    </p:spTree>
    <p:extLst>
      <p:ext uri="{BB962C8B-B14F-4D97-AF65-F5344CB8AC3E}">
        <p14:creationId xmlns:p14="http://schemas.microsoft.com/office/powerpoint/2010/main" val="810528146"/>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0000" lnSpcReduction="20000"/>
          </a:bodyPr>
          <a:lstStyle/>
          <a:p>
            <a:r>
              <a:rPr lang="cs-CZ" b="1" dirty="0"/>
              <a:t>Doména</a:t>
            </a:r>
            <a:endParaRPr lang="cs-CZ" dirty="0"/>
          </a:p>
          <a:p>
            <a:r>
              <a:rPr lang="cs-CZ" dirty="0"/>
              <a:t>Doména je množina hodnot </a:t>
            </a:r>
            <a:r>
              <a:rPr lang="cs-CZ" b="1" dirty="0"/>
              <a:t>stejného významového typu</a:t>
            </a:r>
            <a:r>
              <a:rPr lang="cs-CZ" dirty="0"/>
              <a:t>. Doménou může být číslo materiálu nebo jeho množství na skladu. Hodnoty v doméně jsou stejného datového typu - číslo, logická hodnota, řetězec znaků, datum atd.</a:t>
            </a:r>
            <a:r>
              <a:rPr lang="cs-CZ" b="1" dirty="0"/>
              <a:t> </a:t>
            </a:r>
            <a:endParaRPr lang="cs-CZ" dirty="0"/>
          </a:p>
          <a:p>
            <a:r>
              <a:rPr lang="cs-CZ" b="1" dirty="0"/>
              <a:t>Kartézský součin množin A, B</a:t>
            </a:r>
            <a:endParaRPr lang="cs-CZ" dirty="0"/>
          </a:p>
          <a:p>
            <a:r>
              <a:rPr lang="cs-CZ" dirty="0"/>
              <a:t>Kartézský součin množin dvojic [x,y], pro které platí že (x € A) a zároveň (y € B). Počet prvků v kartézském součinu je dán součinem počtu prvků v množině A a počtu prvků v množině B. </a:t>
            </a:r>
          </a:p>
          <a:p>
            <a:r>
              <a:rPr lang="cs-CZ" dirty="0"/>
              <a:t>Př. Mějme množinu A osob, např. {Franta, Pepík} a množinu B denní doby {ráno, poledne, večer}. Pak kartézský součin C = A x B obsahuje tyto dvojice {[Franta, ráno],[Franta, poledne],[Franta, večer],[Pepík, ráno],[Pepík, poledne],[Pepík, večer]}.</a:t>
            </a:r>
          </a:p>
          <a:p>
            <a:r>
              <a:rPr lang="cs-CZ" dirty="0"/>
              <a:t>P</a:t>
            </a:r>
            <a:r>
              <a:rPr lang="cs-CZ" i="1" dirty="0"/>
              <a:t>ozor: Nepleťte si kartézský součin dvou množin (obecně různého typu) s průnikem dvou množin stejného typu C = A*B, kde prvky množiny C jsou současně obsaženy jak v A, tak v B.</a:t>
            </a:r>
            <a:endParaRPr lang="cs-CZ" dirty="0"/>
          </a:p>
          <a:p>
            <a:r>
              <a:rPr lang="cs-CZ" b="1" dirty="0"/>
              <a:t>Relace</a:t>
            </a:r>
            <a:endParaRPr lang="cs-CZ" dirty="0"/>
          </a:p>
          <a:p>
            <a:r>
              <a:rPr lang="cs-CZ" dirty="0"/>
              <a:t>Relace je libovolná </a:t>
            </a:r>
            <a:r>
              <a:rPr lang="cs-CZ" b="1" dirty="0"/>
              <a:t>podmnožina</a:t>
            </a:r>
            <a:r>
              <a:rPr lang="cs-CZ" dirty="0"/>
              <a:t> kartézského součinu.</a:t>
            </a:r>
          </a:p>
          <a:p>
            <a:r>
              <a:rPr lang="cs-CZ" dirty="0"/>
              <a:t>Př. Tabulka zaměstnanců je relace mezi kartézským součinem domén jejích položek (jméno, osobní číslo, plat …).</a:t>
            </a:r>
          </a:p>
          <a:p>
            <a:r>
              <a:rPr lang="cs-CZ" b="1" dirty="0"/>
              <a:t>Atribut</a:t>
            </a:r>
            <a:endParaRPr lang="cs-CZ" dirty="0"/>
          </a:p>
          <a:p>
            <a:r>
              <a:rPr lang="cs-CZ" dirty="0"/>
              <a:t>Atribut je </a:t>
            </a:r>
            <a:r>
              <a:rPr lang="cs-CZ" b="1" dirty="0"/>
              <a:t>název domény </a:t>
            </a:r>
            <a:r>
              <a:rPr lang="cs-CZ" dirty="0"/>
              <a:t>pro použití v relaci. Pokud uvažujeme, že data jsou v tabulkách, pak atribut je </a:t>
            </a:r>
            <a:r>
              <a:rPr lang="cs-CZ" b="1" dirty="0"/>
              <a:t>název sloupce</a:t>
            </a:r>
            <a:r>
              <a:rPr lang="cs-CZ" dirty="0"/>
              <a:t>.</a:t>
            </a:r>
          </a:p>
          <a:p>
            <a:r>
              <a:rPr lang="cs-CZ" b="1" dirty="0"/>
              <a:t>Tabulka</a:t>
            </a:r>
            <a:endParaRPr lang="cs-CZ" dirty="0"/>
          </a:p>
          <a:p>
            <a:r>
              <a:rPr lang="cs-CZ" dirty="0"/>
              <a:t>Tabulka je praktický, upravený a zjednodušený </a:t>
            </a:r>
            <a:r>
              <a:rPr lang="cs-CZ" b="1" dirty="0"/>
              <a:t>pohled na relaci</a:t>
            </a:r>
            <a:r>
              <a:rPr lang="cs-CZ" dirty="0"/>
              <a:t>. Pořadí řádek v tabulce je podstatné, pořadí sloupců je nepodstatné. Sloupec odpovídá atributu, resp. doméně, řádek instanci entitního typu.</a:t>
            </a:r>
          </a:p>
          <a:p>
            <a:pPr marL="82296" indent="0">
              <a:buNone/>
            </a:pPr>
            <a:endParaRPr lang="cs-CZ" dirty="0"/>
          </a:p>
        </p:txBody>
      </p:sp>
      <p:sp>
        <p:nvSpPr>
          <p:cNvPr id="3" name="Nadpis 2"/>
          <p:cNvSpPr>
            <a:spLocks noGrp="1"/>
          </p:cNvSpPr>
          <p:nvPr>
            <p:ph type="title"/>
          </p:nvPr>
        </p:nvSpPr>
        <p:spPr/>
        <p:txBody>
          <a:bodyPr/>
          <a:lstStyle/>
          <a:p>
            <a:r>
              <a:rPr lang="cs-CZ" dirty="0">
                <a:effectLst/>
              </a:rPr>
              <a:t>Základní pojmy SQL - 2</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92</a:t>
            </a:fld>
            <a:endParaRPr lang="cs-CZ"/>
          </a:p>
        </p:txBody>
      </p:sp>
    </p:spTree>
    <p:extLst>
      <p:ext uri="{BB962C8B-B14F-4D97-AF65-F5344CB8AC3E}">
        <p14:creationId xmlns:p14="http://schemas.microsoft.com/office/powerpoint/2010/main" val="424665050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62500" lnSpcReduction="20000"/>
          </a:bodyPr>
          <a:lstStyle/>
          <a:p>
            <a:r>
              <a:rPr lang="cs-CZ" b="1" dirty="0"/>
              <a:t>Klíč nebo identifikátor</a:t>
            </a:r>
            <a:endParaRPr lang="cs-CZ" dirty="0"/>
          </a:p>
          <a:p>
            <a:pPr lvl="1"/>
            <a:r>
              <a:rPr lang="cs-CZ" dirty="0"/>
              <a:t>Klíč nebo identifikátor je </a:t>
            </a:r>
            <a:r>
              <a:rPr lang="cs-CZ" b="1" dirty="0"/>
              <a:t>sloupec nebo skupina sloupců </a:t>
            </a:r>
            <a:r>
              <a:rPr lang="cs-CZ" dirty="0"/>
              <a:t>v tabulce identifikující řádek tabulky.</a:t>
            </a:r>
          </a:p>
          <a:p>
            <a:r>
              <a:rPr lang="cs-CZ" b="1" dirty="0"/>
              <a:t>Primární klíč</a:t>
            </a:r>
            <a:endParaRPr lang="cs-CZ" dirty="0"/>
          </a:p>
          <a:p>
            <a:pPr lvl="1"/>
            <a:r>
              <a:rPr lang="cs-CZ" dirty="0"/>
              <a:t>Klíč, který </a:t>
            </a:r>
            <a:r>
              <a:rPr lang="cs-CZ" b="1" dirty="0"/>
              <a:t>jednoznačně</a:t>
            </a:r>
            <a:r>
              <a:rPr lang="cs-CZ" dirty="0"/>
              <a:t> identifikuje řádek v tabulce. Pokud je takových klíčů více, pak je primárním klíčem obvykle ten, který má nejmenší délku.</a:t>
            </a:r>
          </a:p>
          <a:p>
            <a:r>
              <a:rPr lang="cs-CZ" b="1" dirty="0"/>
              <a:t>Kandidátní klíč</a:t>
            </a:r>
            <a:endParaRPr lang="cs-CZ" dirty="0"/>
          </a:p>
          <a:p>
            <a:pPr lvl="1"/>
            <a:r>
              <a:rPr lang="cs-CZ" dirty="0"/>
              <a:t>Kandidátní klíč také </a:t>
            </a:r>
            <a:r>
              <a:rPr lang="cs-CZ" b="1" dirty="0"/>
              <a:t>jednoznačně</a:t>
            </a:r>
            <a:r>
              <a:rPr lang="cs-CZ" dirty="0"/>
              <a:t> identifikuje řádek v tabulce. Mohl by stát primárním klíčem, pokud by primární klíč z nějakého důvodu nevyhovoval.</a:t>
            </a:r>
          </a:p>
          <a:p>
            <a:r>
              <a:rPr lang="cs-CZ" b="1" dirty="0"/>
              <a:t>Pravidelný klíč</a:t>
            </a:r>
          </a:p>
          <a:p>
            <a:pPr lvl="1"/>
            <a:r>
              <a:rPr lang="cs-CZ" dirty="0"/>
              <a:t>Pravidelný klíč </a:t>
            </a:r>
            <a:r>
              <a:rPr lang="cs-CZ" b="1" dirty="0"/>
              <a:t>není jednoznačný</a:t>
            </a:r>
            <a:r>
              <a:rPr lang="cs-CZ" dirty="0"/>
              <a:t>, obvykle identifikuje více řádek.</a:t>
            </a:r>
          </a:p>
          <a:p>
            <a:r>
              <a:rPr lang="cs-CZ" b="1" dirty="0"/>
              <a:t>Cizí klíč</a:t>
            </a:r>
            <a:endParaRPr lang="cs-CZ" dirty="0"/>
          </a:p>
          <a:p>
            <a:pPr lvl="1"/>
            <a:r>
              <a:rPr lang="cs-CZ" dirty="0"/>
              <a:t>Cizí klíč nebo také </a:t>
            </a:r>
            <a:r>
              <a:rPr lang="cs-CZ" b="1" dirty="0"/>
              <a:t>sekundární</a:t>
            </a:r>
            <a:r>
              <a:rPr lang="cs-CZ" dirty="0"/>
              <a:t> je sloupec nebo skupina sloupců použitá jako odkaz v jiné tabulce. Cizím klíčem je obvykle pravidelný klíč nebo kandidátní klíč, někdy i primární klíč nebo jeho část.</a:t>
            </a:r>
          </a:p>
          <a:p>
            <a:endParaRPr lang="cs-CZ" dirty="0"/>
          </a:p>
          <a:p>
            <a:endParaRPr lang="cs-CZ" dirty="0"/>
          </a:p>
        </p:txBody>
      </p:sp>
      <p:sp>
        <p:nvSpPr>
          <p:cNvPr id="3" name="Nadpis 2"/>
          <p:cNvSpPr>
            <a:spLocks noGrp="1"/>
          </p:cNvSpPr>
          <p:nvPr>
            <p:ph type="title"/>
          </p:nvPr>
        </p:nvSpPr>
        <p:spPr/>
        <p:txBody>
          <a:bodyPr/>
          <a:lstStyle/>
          <a:p>
            <a:r>
              <a:rPr lang="cs-CZ" dirty="0">
                <a:effectLst/>
              </a:rPr>
              <a:t>Základní pojmy SQL - 3</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93</a:t>
            </a:fld>
            <a:endParaRPr lang="cs-CZ"/>
          </a:p>
        </p:txBody>
      </p:sp>
    </p:spTree>
    <p:extLst>
      <p:ext uri="{BB962C8B-B14F-4D97-AF65-F5344CB8AC3E}">
        <p14:creationId xmlns:p14="http://schemas.microsoft.com/office/powerpoint/2010/main" val="150742369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sz="2800" dirty="0"/>
              <a:t>Množinové operace sjednocení, průnik a rozdíl    můžeme aplikovat na relace, pokud mají stejnou strukturu, tj. stejný počet sloupců v tabulce.</a:t>
            </a:r>
          </a:p>
        </p:txBody>
      </p:sp>
      <p:sp>
        <p:nvSpPr>
          <p:cNvPr id="3" name="Nadpis 2"/>
          <p:cNvSpPr>
            <a:spLocks noGrp="1"/>
          </p:cNvSpPr>
          <p:nvPr>
            <p:ph type="title"/>
          </p:nvPr>
        </p:nvSpPr>
        <p:spPr/>
        <p:txBody>
          <a:bodyPr/>
          <a:lstStyle/>
          <a:p>
            <a:r>
              <a:rPr lang="cs-CZ" dirty="0"/>
              <a:t>Relační algebra - 1</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2996952"/>
            <a:ext cx="3613404"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94</a:t>
            </a:fld>
            <a:endParaRPr lang="cs-CZ"/>
          </a:p>
        </p:txBody>
      </p:sp>
    </p:spTree>
    <p:extLst>
      <p:ext uri="{BB962C8B-B14F-4D97-AF65-F5344CB8AC3E}">
        <p14:creationId xmlns:p14="http://schemas.microsoft.com/office/powerpoint/2010/main" val="2908980394"/>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55000" lnSpcReduction="20000"/>
          </a:bodyPr>
          <a:lstStyle/>
          <a:p>
            <a:r>
              <a:rPr lang="cs-CZ" i="1" dirty="0"/>
              <a:t>Příklad sjednocení</a:t>
            </a:r>
            <a:endParaRPr lang="cs-CZ" dirty="0"/>
          </a:p>
          <a:p>
            <a:pPr lvl="1"/>
            <a:r>
              <a:rPr lang="cs-CZ" dirty="0"/>
              <a:t>Máme tabulku zaměstnanců v jednom výrobním oddělení a tabulku zaměstnanců         v druhém výrobním oddělení. Pro každého zaměstnance bez ohledu na oddělení uvažujeme stejné atributy. </a:t>
            </a:r>
          </a:p>
          <a:p>
            <a:pPr lvl="1"/>
            <a:r>
              <a:rPr lang="cs-CZ" dirty="0"/>
              <a:t>Sjednocením vytvoříme tabulku zaměstnanců v obou odděleních.</a:t>
            </a:r>
          </a:p>
          <a:p>
            <a:pPr lvl="1"/>
            <a:r>
              <a:rPr lang="cs-CZ" i="1" dirty="0"/>
              <a:t>Pozn. Průnikem získáme tabulku zaměstnanců, kteří pracují na částečný úvazek v jednom oddělení a na částečný v druhém oddělení. To ovšem znamená jiné integritní omezení i jiný datový model.</a:t>
            </a:r>
            <a:r>
              <a:rPr lang="cs-CZ" dirty="0"/>
              <a:t> </a:t>
            </a:r>
          </a:p>
          <a:p>
            <a:r>
              <a:rPr lang="cs-CZ" i="1" dirty="0"/>
              <a:t>Příklad průniku</a:t>
            </a:r>
            <a:endParaRPr lang="cs-CZ" dirty="0"/>
          </a:p>
          <a:p>
            <a:pPr lvl="1"/>
            <a:r>
              <a:rPr lang="cs-CZ" dirty="0"/>
              <a:t>Máme tabulku nerez materiálů a tabulku válcovaných materiálů. Obě tabulky mají stejné atributy (číslo materiálu, cenu za měrnou jednotku, množství na skladu, ...)</a:t>
            </a:r>
          </a:p>
          <a:p>
            <a:pPr lvl="1"/>
            <a:r>
              <a:rPr lang="cs-CZ" dirty="0"/>
              <a:t>Průnikem získáme tabulku válcovaných nerez materiálů.</a:t>
            </a:r>
          </a:p>
          <a:p>
            <a:pPr lvl="1"/>
            <a:r>
              <a:rPr lang="cs-CZ" i="1" dirty="0"/>
              <a:t>Pozn. Sjednocením získáme tabulku materiálů, které jsou buď nerez, nebo jsou válcované.</a:t>
            </a:r>
            <a:endParaRPr lang="cs-CZ" dirty="0"/>
          </a:p>
          <a:p>
            <a:r>
              <a:rPr lang="cs-CZ" i="1" dirty="0"/>
              <a:t>Příklad rozdílu</a:t>
            </a:r>
            <a:endParaRPr lang="cs-CZ" dirty="0"/>
          </a:p>
          <a:p>
            <a:pPr lvl="1"/>
            <a:r>
              <a:rPr lang="cs-CZ" dirty="0"/>
              <a:t>Máme tabulku všech materiálů a tabulku materiálů dodávaných firmou Chroust &amp; Cvrček. Rozdílem obou tabulek je tabulka materiálů dodávaných jinými firmami.</a:t>
            </a:r>
          </a:p>
          <a:p>
            <a:pPr marL="82296" indent="0">
              <a:buNone/>
            </a:pPr>
            <a:endParaRPr lang="cs-CZ" dirty="0"/>
          </a:p>
        </p:txBody>
      </p:sp>
      <p:sp>
        <p:nvSpPr>
          <p:cNvPr id="3" name="Nadpis 2"/>
          <p:cNvSpPr>
            <a:spLocks noGrp="1"/>
          </p:cNvSpPr>
          <p:nvPr>
            <p:ph type="title"/>
          </p:nvPr>
        </p:nvSpPr>
        <p:spPr/>
        <p:txBody>
          <a:bodyPr>
            <a:normAutofit fontScale="90000"/>
          </a:bodyPr>
          <a:lstStyle/>
          <a:p>
            <a:r>
              <a:rPr lang="cs-CZ" dirty="0"/>
              <a:t>Příklady základních množinových operací</a:t>
            </a:r>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95</a:t>
            </a:fld>
            <a:endParaRPr lang="cs-CZ"/>
          </a:p>
        </p:txBody>
      </p:sp>
    </p:spTree>
    <p:extLst>
      <p:ext uri="{BB962C8B-B14F-4D97-AF65-F5344CB8AC3E}">
        <p14:creationId xmlns:p14="http://schemas.microsoft.com/office/powerpoint/2010/main" val="326557355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Projekce vybírá </a:t>
            </a:r>
            <a:r>
              <a:rPr lang="cs-CZ" b="1" dirty="0"/>
              <a:t>sloupce</a:t>
            </a:r>
            <a:r>
              <a:rPr lang="cs-CZ" dirty="0"/>
              <a:t> z tabulky A do sloupců z tabulky B na základě seznamu vybíraných sloupců. Počet řádek zůstává, počet sloupců se snižuje.</a:t>
            </a:r>
          </a:p>
        </p:txBody>
      </p:sp>
      <p:sp>
        <p:nvSpPr>
          <p:cNvPr id="3" name="Nadpis 2"/>
          <p:cNvSpPr>
            <a:spLocks noGrp="1"/>
          </p:cNvSpPr>
          <p:nvPr>
            <p:ph type="title"/>
          </p:nvPr>
        </p:nvSpPr>
        <p:spPr/>
        <p:txBody>
          <a:bodyPr>
            <a:noAutofit/>
          </a:bodyPr>
          <a:lstStyle/>
          <a:p>
            <a:r>
              <a:rPr lang="cs-CZ" sz="3200" dirty="0"/>
              <a:t>Speciální množinové operace nad relacemi - </a:t>
            </a:r>
            <a:r>
              <a:rPr lang="cs-CZ" sz="3200" i="1" dirty="0"/>
              <a:t>Projekce</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4688" y="3572594"/>
            <a:ext cx="2714625" cy="295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96</a:t>
            </a:fld>
            <a:endParaRPr lang="cs-CZ"/>
          </a:p>
        </p:txBody>
      </p:sp>
    </p:spTree>
    <p:extLst>
      <p:ext uri="{BB962C8B-B14F-4D97-AF65-F5344CB8AC3E}">
        <p14:creationId xmlns:p14="http://schemas.microsoft.com/office/powerpoint/2010/main" val="1250547090"/>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a:t>Restrikce vybírá </a:t>
            </a:r>
            <a:r>
              <a:rPr lang="cs-CZ" b="1" dirty="0"/>
              <a:t>řádky</a:t>
            </a:r>
            <a:r>
              <a:rPr lang="cs-CZ" dirty="0"/>
              <a:t> z tabulky A do tabulky B řádky na základě definované podmínky. Počet sloupců zůstává a počet řádek se snižuje.</a:t>
            </a:r>
          </a:p>
          <a:p>
            <a:pPr marL="82296" indent="0">
              <a:buNone/>
            </a:pPr>
            <a:endParaRPr lang="cs-CZ" dirty="0"/>
          </a:p>
        </p:txBody>
      </p:sp>
      <p:sp>
        <p:nvSpPr>
          <p:cNvPr id="3" name="Nadpis 2"/>
          <p:cNvSpPr>
            <a:spLocks noGrp="1"/>
          </p:cNvSpPr>
          <p:nvPr>
            <p:ph type="title"/>
          </p:nvPr>
        </p:nvSpPr>
        <p:spPr/>
        <p:txBody>
          <a:bodyPr>
            <a:normAutofit/>
          </a:bodyPr>
          <a:lstStyle/>
          <a:p>
            <a:r>
              <a:rPr lang="cs-CZ" sz="3200" dirty="0"/>
              <a:t>Speciální množinové operace nad relacemi - </a:t>
            </a:r>
            <a:r>
              <a:rPr lang="cs-CZ" sz="3200" i="1" dirty="0"/>
              <a:t>Restrikce</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4688" y="3563069"/>
            <a:ext cx="2714625" cy="296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97</a:t>
            </a:fld>
            <a:endParaRPr lang="cs-CZ"/>
          </a:p>
        </p:txBody>
      </p:sp>
    </p:spTree>
    <p:extLst>
      <p:ext uri="{BB962C8B-B14F-4D97-AF65-F5344CB8AC3E}">
        <p14:creationId xmlns:p14="http://schemas.microsoft.com/office/powerpoint/2010/main" val="2387357548"/>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r>
              <a:rPr lang="cs-CZ" sz="2000" dirty="0"/>
              <a:t>Spojení tabulek představuje </a:t>
            </a:r>
            <a:r>
              <a:rPr lang="cs-CZ" sz="2000" b="1" dirty="0"/>
              <a:t>kartézský součin </a:t>
            </a:r>
            <a:r>
              <a:rPr lang="cs-CZ" sz="2000" dirty="0"/>
              <a:t>obou tabulek. Výsledná tabulka má počet řádek rovný součinu počtu řádek obou tabulek a počet sloupců rovný součtu počtu sloupců obou tabulek.</a:t>
            </a:r>
          </a:p>
        </p:txBody>
      </p:sp>
      <p:sp>
        <p:nvSpPr>
          <p:cNvPr id="3" name="Nadpis 2"/>
          <p:cNvSpPr>
            <a:spLocks noGrp="1"/>
          </p:cNvSpPr>
          <p:nvPr>
            <p:ph type="title"/>
          </p:nvPr>
        </p:nvSpPr>
        <p:spPr>
          <a:xfrm>
            <a:off x="1619672" y="-32145"/>
            <a:ext cx="6357982" cy="1142984"/>
          </a:xfrm>
        </p:spPr>
        <p:txBody>
          <a:bodyPr>
            <a:normAutofit fontScale="90000"/>
          </a:bodyPr>
          <a:lstStyle/>
          <a:p>
            <a:r>
              <a:rPr lang="cs-CZ" sz="3600" dirty="0"/>
              <a:t>Speciální množinové operace nad relacemi - </a:t>
            </a:r>
            <a:r>
              <a:rPr lang="cs-CZ" sz="3600" i="1" dirty="0">
                <a:effectLst/>
              </a:rPr>
              <a:t>Spojení tabulek</a:t>
            </a:r>
            <a:endParaRPr lang="cs-CZ"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5538" y="2420888"/>
            <a:ext cx="4352925" cy="368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ástupný symbol pro číslo snímku 3"/>
          <p:cNvSpPr>
            <a:spLocks noGrp="1"/>
          </p:cNvSpPr>
          <p:nvPr>
            <p:ph type="sldNum" sz="quarter" idx="12"/>
          </p:nvPr>
        </p:nvSpPr>
        <p:spPr/>
        <p:txBody>
          <a:bodyPr/>
          <a:lstStyle/>
          <a:p>
            <a:fld id="{5D2C69E2-DDA1-4A0F-86F5-6A3E7566DBF6}" type="slidenum">
              <a:rPr lang="cs-CZ" smtClean="0"/>
              <a:pPr/>
              <a:t>98</a:t>
            </a:fld>
            <a:endParaRPr lang="cs-CZ"/>
          </a:p>
        </p:txBody>
      </p:sp>
    </p:spTree>
    <p:extLst>
      <p:ext uri="{BB962C8B-B14F-4D97-AF65-F5344CB8AC3E}">
        <p14:creationId xmlns:p14="http://schemas.microsoft.com/office/powerpoint/2010/main" val="3119229775"/>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47500" lnSpcReduction="20000"/>
          </a:bodyPr>
          <a:lstStyle/>
          <a:p>
            <a:r>
              <a:rPr lang="cs-CZ" dirty="0"/>
              <a:t>Příkaz </a:t>
            </a:r>
            <a:r>
              <a:rPr lang="cs-CZ" b="1" dirty="0"/>
              <a:t>SELECT</a:t>
            </a:r>
            <a:r>
              <a:rPr lang="cs-CZ" dirty="0"/>
              <a:t> je základním a nejvíce využívaným příkazem jazyka SQL. </a:t>
            </a:r>
          </a:p>
          <a:p>
            <a:pPr marL="82296" indent="0">
              <a:buNone/>
            </a:pPr>
            <a:r>
              <a:rPr lang="cs-CZ" dirty="0"/>
              <a:t>	SELECT </a:t>
            </a:r>
            <a:r>
              <a:rPr lang="en-US" dirty="0"/>
              <a:t>&lt;se</a:t>
            </a:r>
            <a:r>
              <a:rPr lang="cs-CZ" dirty="0"/>
              <a:t>z</a:t>
            </a:r>
            <a:r>
              <a:rPr lang="en-US" dirty="0" err="1"/>
              <a:t>nam</a:t>
            </a:r>
            <a:r>
              <a:rPr lang="cs-CZ" dirty="0"/>
              <a:t>_</a:t>
            </a:r>
            <a:r>
              <a:rPr lang="en-US" dirty="0"/>
              <a:t>v</a:t>
            </a:r>
            <a:r>
              <a:rPr lang="cs-CZ" dirty="0"/>
              <a:t>ý</a:t>
            </a:r>
            <a:r>
              <a:rPr lang="en-US" dirty="0" err="1"/>
              <a:t>stupn</a:t>
            </a:r>
            <a:r>
              <a:rPr lang="cs-CZ" dirty="0"/>
              <a:t>í</a:t>
            </a:r>
            <a:r>
              <a:rPr lang="en-US" dirty="0" err="1"/>
              <a:t>ch</a:t>
            </a:r>
            <a:r>
              <a:rPr lang="cs-CZ" dirty="0"/>
              <a:t>_</a:t>
            </a:r>
            <a:r>
              <a:rPr lang="en-US" dirty="0" err="1"/>
              <a:t>sloupc</a:t>
            </a:r>
            <a:r>
              <a:rPr lang="cs-CZ" dirty="0"/>
              <a:t>ů</a:t>
            </a:r>
            <a:r>
              <a:rPr lang="en-US" dirty="0"/>
              <a:t>&gt;</a:t>
            </a:r>
            <a:endParaRPr lang="cs-CZ" dirty="0"/>
          </a:p>
          <a:p>
            <a:pPr marL="82296" indent="0">
              <a:buNone/>
            </a:pPr>
            <a:r>
              <a:rPr lang="cs-CZ" dirty="0"/>
              <a:t>	    FROM </a:t>
            </a:r>
            <a:r>
              <a:rPr lang="en-US" dirty="0"/>
              <a:t>&lt;</a:t>
            </a:r>
            <a:r>
              <a:rPr lang="cs-CZ" dirty="0" err="1"/>
              <a:t>seznam_tabulek</a:t>
            </a:r>
            <a:r>
              <a:rPr lang="en-US" dirty="0"/>
              <a:t>&gt;</a:t>
            </a:r>
            <a:endParaRPr lang="cs-CZ" dirty="0"/>
          </a:p>
          <a:p>
            <a:pPr marL="82296" indent="0">
              <a:buNone/>
            </a:pPr>
            <a:r>
              <a:rPr lang="cs-CZ" dirty="0"/>
              <a:t>	    [WHERE&lt;</a:t>
            </a:r>
            <a:r>
              <a:rPr lang="cs-CZ" dirty="0" err="1"/>
              <a:t>podmínka_řádku</a:t>
            </a:r>
            <a:r>
              <a:rPr lang="cs-CZ" dirty="0"/>
              <a:t>&gt;]</a:t>
            </a:r>
          </a:p>
          <a:p>
            <a:pPr marL="82296" indent="0">
              <a:buNone/>
            </a:pPr>
            <a:r>
              <a:rPr lang="cs-CZ" dirty="0"/>
              <a:t>	    [GROUP BY&lt;</a:t>
            </a:r>
            <a:r>
              <a:rPr lang="cs-CZ" dirty="0" err="1"/>
              <a:t>seznam_výrazů_seskupení</a:t>
            </a:r>
            <a:r>
              <a:rPr lang="cs-CZ" dirty="0"/>
              <a:t>&gt;]</a:t>
            </a:r>
          </a:p>
          <a:p>
            <a:pPr marL="82296" indent="0">
              <a:buNone/>
            </a:pPr>
            <a:r>
              <a:rPr lang="cs-CZ" dirty="0"/>
              <a:t>	    [HAVING&lt;</a:t>
            </a:r>
            <a:r>
              <a:rPr lang="cs-CZ" dirty="0" err="1"/>
              <a:t>podmínka_skupiny</a:t>
            </a:r>
            <a:r>
              <a:rPr lang="cs-CZ" dirty="0"/>
              <a:t>&gt;]</a:t>
            </a:r>
          </a:p>
          <a:p>
            <a:pPr marL="82296" indent="0">
              <a:buNone/>
            </a:pPr>
            <a:r>
              <a:rPr lang="cs-CZ" dirty="0"/>
              <a:t>	    [</a:t>
            </a:r>
            <a:r>
              <a:rPr lang="en-US" dirty="0"/>
              <a:t>{</a:t>
            </a:r>
            <a:r>
              <a:rPr lang="cs-CZ" dirty="0"/>
              <a:t>UNION</a:t>
            </a:r>
            <a:r>
              <a:rPr lang="en-US" dirty="0"/>
              <a:t>|</a:t>
            </a:r>
            <a:r>
              <a:rPr lang="cs-CZ" dirty="0"/>
              <a:t>UNION ALL</a:t>
            </a:r>
            <a:r>
              <a:rPr lang="en-US" dirty="0"/>
              <a:t>|</a:t>
            </a:r>
            <a:r>
              <a:rPr lang="cs-CZ" dirty="0"/>
              <a:t>  						       INTERSECT</a:t>
            </a:r>
            <a:r>
              <a:rPr lang="en-US" dirty="0"/>
              <a:t>|</a:t>
            </a:r>
            <a:r>
              <a:rPr lang="cs-CZ" dirty="0"/>
              <a:t>						 	       MINUS</a:t>
            </a:r>
            <a:r>
              <a:rPr lang="en-US" dirty="0"/>
              <a:t>}</a:t>
            </a:r>
            <a:r>
              <a:rPr lang="cs-CZ" dirty="0"/>
              <a:t>&lt;</a:t>
            </a:r>
            <a:r>
              <a:rPr lang="cs-CZ" dirty="0" err="1"/>
              <a:t>příkaz_select</a:t>
            </a:r>
            <a:r>
              <a:rPr lang="cs-CZ" dirty="0"/>
              <a:t>&gt;]</a:t>
            </a:r>
          </a:p>
          <a:p>
            <a:pPr marL="82296" indent="0">
              <a:buNone/>
            </a:pPr>
            <a:r>
              <a:rPr lang="cs-CZ" dirty="0"/>
              <a:t>	    [ORDER BY&lt;</a:t>
            </a:r>
            <a:r>
              <a:rPr lang="cs-CZ" dirty="0" err="1"/>
              <a:t>seznam_kriterií_řazení</a:t>
            </a:r>
            <a:r>
              <a:rPr lang="cs-CZ" dirty="0"/>
              <a:t>&gt;]</a:t>
            </a:r>
          </a:p>
          <a:p>
            <a:r>
              <a:rPr lang="cs-CZ" dirty="0"/>
              <a:t>Na první pohled se tento příkaz zdá být velmi složitý. Většina klausulí je ovšem nepovinná. </a:t>
            </a:r>
          </a:p>
          <a:p>
            <a:r>
              <a:rPr lang="cs-CZ" dirty="0"/>
              <a:t>Výstupními sloupci mohou být:</a:t>
            </a:r>
          </a:p>
          <a:p>
            <a:pPr lvl="1"/>
            <a:r>
              <a:rPr lang="cs-CZ" sz="2900" dirty="0"/>
              <a:t>Konstanty</a:t>
            </a:r>
          </a:p>
          <a:p>
            <a:pPr lvl="1"/>
            <a:r>
              <a:rPr lang="cs-CZ" sz="2900" dirty="0"/>
              <a:t>Sloupce z tabulek</a:t>
            </a:r>
          </a:p>
          <a:p>
            <a:pPr lvl="1"/>
            <a:r>
              <a:rPr lang="cs-CZ" sz="2900" dirty="0"/>
              <a:t>Výrazy ze sloupců (aritmetické operace, výběr na základě podmínky)</a:t>
            </a:r>
          </a:p>
          <a:p>
            <a:pPr lvl="1"/>
            <a:r>
              <a:rPr lang="cs-CZ" sz="2900" dirty="0"/>
              <a:t>Funkce (ze sloupců, výrazů, konstant) z (propojených) řádek tabulek nebo agregační funkce ze skupin řádek </a:t>
            </a:r>
          </a:p>
        </p:txBody>
      </p:sp>
      <p:sp>
        <p:nvSpPr>
          <p:cNvPr id="3" name="Nadpis 2"/>
          <p:cNvSpPr>
            <a:spLocks noGrp="1"/>
          </p:cNvSpPr>
          <p:nvPr>
            <p:ph type="title"/>
          </p:nvPr>
        </p:nvSpPr>
        <p:spPr/>
        <p:txBody>
          <a:bodyPr>
            <a:normAutofit fontScale="90000"/>
          </a:bodyPr>
          <a:lstStyle/>
          <a:p>
            <a:r>
              <a:rPr lang="cs-CZ" dirty="0"/>
              <a:t>SQL </a:t>
            </a:r>
            <a:r>
              <a:rPr lang="cs-CZ" dirty="0">
                <a:effectLst/>
              </a:rPr>
              <a:t>Příkaz SELECT – obecný tvar</a:t>
            </a:r>
            <a:endParaRPr lang="cs-CZ" dirty="0"/>
          </a:p>
        </p:txBody>
      </p:sp>
      <p:sp>
        <p:nvSpPr>
          <p:cNvPr id="4" name="Zástupný symbol pro číslo snímku 3"/>
          <p:cNvSpPr>
            <a:spLocks noGrp="1"/>
          </p:cNvSpPr>
          <p:nvPr>
            <p:ph type="sldNum" sz="quarter" idx="12"/>
          </p:nvPr>
        </p:nvSpPr>
        <p:spPr/>
        <p:txBody>
          <a:bodyPr/>
          <a:lstStyle/>
          <a:p>
            <a:fld id="{5D2C69E2-DDA1-4A0F-86F5-6A3E7566DBF6}" type="slidenum">
              <a:rPr lang="cs-CZ" smtClean="0"/>
              <a:pPr/>
              <a:t>99</a:t>
            </a:fld>
            <a:endParaRPr lang="cs-CZ"/>
          </a:p>
        </p:txBody>
      </p:sp>
    </p:spTree>
    <p:extLst>
      <p:ext uri="{BB962C8B-B14F-4D97-AF65-F5344CB8AC3E}">
        <p14:creationId xmlns:p14="http://schemas.microsoft.com/office/powerpoint/2010/main" val="423614098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unovrat">
  <a:themeElements>
    <a:clrScheme name="Slunovrat">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lunovrat">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Motiv sady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7206</TotalTime>
  <Words>22089</Words>
  <Application>Microsoft Office PowerPoint</Application>
  <PresentationFormat>Předvádění na obrazovce (4:3)</PresentationFormat>
  <Paragraphs>2243</Paragraphs>
  <Slides>229</Slides>
  <Notes>4</Notes>
  <HiddenSlides>0</HiddenSlides>
  <MMClips>0</MMClips>
  <ScaleCrop>false</ScaleCrop>
  <HeadingPairs>
    <vt:vector size="8" baseType="variant">
      <vt:variant>
        <vt:lpstr>Použitá písma</vt:lpstr>
      </vt:variant>
      <vt:variant>
        <vt:i4>8</vt:i4>
      </vt:variant>
      <vt:variant>
        <vt:lpstr>Motiv</vt:lpstr>
      </vt:variant>
      <vt:variant>
        <vt:i4>1</vt:i4>
      </vt:variant>
      <vt:variant>
        <vt:lpstr>Vložené servery OLE</vt:lpstr>
      </vt:variant>
      <vt:variant>
        <vt:i4>1</vt:i4>
      </vt:variant>
      <vt:variant>
        <vt:lpstr>Nadpisy snímků</vt:lpstr>
      </vt:variant>
      <vt:variant>
        <vt:i4>229</vt:i4>
      </vt:variant>
    </vt:vector>
  </HeadingPairs>
  <TitlesOfParts>
    <vt:vector size="239" baseType="lpstr">
      <vt:lpstr>Algerian</vt:lpstr>
      <vt:lpstr>Arial</vt:lpstr>
      <vt:lpstr>Courier New</vt:lpstr>
      <vt:lpstr>Gill Sans MT</vt:lpstr>
      <vt:lpstr>Tahoma</vt:lpstr>
      <vt:lpstr>Times New Roman</vt:lpstr>
      <vt:lpstr>Verdana</vt:lpstr>
      <vt:lpstr>Wingdings 2</vt:lpstr>
      <vt:lpstr>Slunovrat</vt:lpstr>
      <vt:lpstr>Objekt prostředí balíčkovače</vt:lpstr>
      <vt:lpstr>Počítačová podpora ve strojírenství doc. Ing. Pavel Kopeček, CSc.</vt:lpstr>
      <vt:lpstr>Data a informace</vt:lpstr>
      <vt:lpstr>Soubory a databáze</vt:lpstr>
      <vt:lpstr>Zpracování dat</vt:lpstr>
      <vt:lpstr>Porovnání práce se soubory a databázemi</vt:lpstr>
      <vt:lpstr>Vývoj technologie zpracování dat</vt:lpstr>
      <vt:lpstr>Vývoj technologie zpracování dat</vt:lpstr>
      <vt:lpstr>Vývoj technologie zpracování dat</vt:lpstr>
      <vt:lpstr>Vývoj technologie zpracování dat</vt:lpstr>
      <vt:lpstr>Základní vlastnosti z oblasti zpracování dat.</vt:lpstr>
      <vt:lpstr>Úrovně abstrakce při pohledu na data</vt:lpstr>
      <vt:lpstr>Databázové zpracování dat</vt:lpstr>
      <vt:lpstr>Databázové modely</vt:lpstr>
      <vt:lpstr>Hlavní výhody databázové technologie</vt:lpstr>
      <vt:lpstr>Další požadavky na databázové zpracování</vt:lpstr>
      <vt:lpstr>Účelový a zdrojový přístup</vt:lpstr>
      <vt:lpstr>Vlastnosti účelového přístupu</vt:lpstr>
      <vt:lpstr>Vlastnosti zdrojového přístupu</vt:lpstr>
      <vt:lpstr>Uživatelé databázových systémů</vt:lpstr>
      <vt:lpstr>Uživatelé databázových systémů</vt:lpstr>
      <vt:lpstr>Uživatelé databázových systémů</vt:lpstr>
      <vt:lpstr>Uživatelé databázových systémů</vt:lpstr>
      <vt:lpstr>Projekční technologie</vt:lpstr>
      <vt:lpstr>Datová analýza</vt:lpstr>
      <vt:lpstr>Funkční analýza</vt:lpstr>
      <vt:lpstr>Kombinace funkční a datové analýzy</vt:lpstr>
      <vt:lpstr>Etapy tvorby informačního systému</vt:lpstr>
      <vt:lpstr>Modely</vt:lpstr>
      <vt:lpstr>Kontextový diagram</vt:lpstr>
      <vt:lpstr>Diagram datových toků</vt:lpstr>
      <vt:lpstr>Základní vlastnosti DFD</vt:lpstr>
      <vt:lpstr>Notace diagramu datových toků</vt:lpstr>
      <vt:lpstr>Příklad diagramu datových toků</vt:lpstr>
      <vt:lpstr>Stavový diagram</vt:lpstr>
      <vt:lpstr>Jiný příklad stavového diagramu</vt:lpstr>
      <vt:lpstr>Vývojový diagram</vt:lpstr>
      <vt:lpstr>Vývojový diagram pro rozhodování</vt:lpstr>
      <vt:lpstr>Konceptuální modelování</vt:lpstr>
      <vt:lpstr>E-R konceptuální model</vt:lpstr>
      <vt:lpstr>Kardinalita, parcialita </vt:lpstr>
      <vt:lpstr>Výskytový diagram</vt:lpstr>
      <vt:lpstr>Základní typy kardinalit</vt:lpstr>
      <vt:lpstr>Příklady ER a výskytových diagramů</vt:lpstr>
      <vt:lpstr>Dekompozice vztahu M:N</vt:lpstr>
      <vt:lpstr>Příklad na dekompozici vztahu M:N – Kino - Film</vt:lpstr>
      <vt:lpstr>Primární klíče pro průnikový typ</vt:lpstr>
      <vt:lpstr>Příklad ERA diagramu</vt:lpstr>
      <vt:lpstr>Normalizace dat</vt:lpstr>
      <vt:lpstr>Nenormalizovaný tvar</vt:lpstr>
      <vt:lpstr>1. normální forma</vt:lpstr>
      <vt:lpstr>2. nornální forma</vt:lpstr>
      <vt:lpstr>3. normální forma.</vt:lpstr>
      <vt:lpstr>Příklad pro technologický postup – bez normalizace</vt:lpstr>
      <vt:lpstr>Příklad pro technologický postup – 1. norm. forma</vt:lpstr>
      <vt:lpstr>Příklad pro technologický postup – 1. norm. forma</vt:lpstr>
      <vt:lpstr>Příklad pro technologický postup – 2. norm. forma</vt:lpstr>
      <vt:lpstr>Příklad pro technologický postup – 2. norm. forma</vt:lpstr>
      <vt:lpstr>Příklad pro technologický postup – 3. norm. forma</vt:lpstr>
      <vt:lpstr>Příklad pro technologický postup – 3. norm. forma</vt:lpstr>
      <vt:lpstr>Další příklady na normalizaci</vt:lpstr>
      <vt:lpstr>Řešení příkladů</vt:lpstr>
      <vt:lpstr>Řešení příkladů</vt:lpstr>
      <vt:lpstr>Řešení příkladů</vt:lpstr>
      <vt:lpstr>Postup při datové analýze</vt:lpstr>
      <vt:lpstr>Relační databázový model</vt:lpstr>
      <vt:lpstr>Klíče tabulky</vt:lpstr>
      <vt:lpstr>Transformace konceptuálního schématu do relačního databázového modelu</vt:lpstr>
      <vt:lpstr>Reprezentace vztahu 1 : 1 – zadání příkladu</vt:lpstr>
      <vt:lpstr>Reprezentace vztahu 1 : 1 - Povinné členství pro oba entitní typy</vt:lpstr>
      <vt:lpstr>Reprezentace vztahu 1 : 1 - Povinné členství pro NC_PROGRAM, nepovinné pro VÝKRES</vt:lpstr>
      <vt:lpstr>Reprezentace vztahu 1 : 1 - Nepovinné členství ve vztahu pro oba entitní typy </vt:lpstr>
      <vt:lpstr>Shrnutí a pravidla transformace pro vztah 1 : 1.</vt:lpstr>
      <vt:lpstr>Reprezentace vztahu 1 : N – zadání příkladu</vt:lpstr>
      <vt:lpstr>Representace vztahu 1: N - Povinné členství determinantu ve vztahu</vt:lpstr>
      <vt:lpstr>Representace vztahu 1: N - Nepovinné členství determinantu ve vztahu</vt:lpstr>
      <vt:lpstr>Shrnutí a pravidla transformace pro vztah      1 : N. </vt:lpstr>
      <vt:lpstr>Reprezentace vztahu M : N.</vt:lpstr>
      <vt:lpstr>Příklad datové a funkční analýzy - Formulace úlohy</vt:lpstr>
      <vt:lpstr>Příklad datové a funkční analýzy - Popis systému</vt:lpstr>
      <vt:lpstr>Příklad datové a funkční analýzy - Funkcionalita - požadované funkce informačního systému</vt:lpstr>
      <vt:lpstr>Příklad datové a funkční analýzy - Kontextový diagram</vt:lpstr>
      <vt:lpstr>Příklad datové a funkční analýzy – Informační položky</vt:lpstr>
      <vt:lpstr>Příklad datové a funkční analýzy – Integritní omezení</vt:lpstr>
      <vt:lpstr>Příklad datové a funkční analýzy – Výskytový  a ER diagram</vt:lpstr>
      <vt:lpstr>Příklad datové a funkční analýzy- Transformace konceptuálního schématu do relačního databázového modelu</vt:lpstr>
      <vt:lpstr>Příklad datové a funkční analýzy- Diagram datových toků 0. úrovně</vt:lpstr>
      <vt:lpstr>Příklad datové a funkční analýzy- Diagram datových toků 1. úrovně</vt:lpstr>
      <vt:lpstr>Příklad datové a funkční analýzy- Stavový diagram</vt:lpstr>
      <vt:lpstr>Příklad datové a funkční analýzy- Ukázka vývojového diagramu 1</vt:lpstr>
      <vt:lpstr>Příklad datové a funkční analýzy- Ukázka vývojového diagramu 2</vt:lpstr>
      <vt:lpstr>Základní pojmy SQL -1</vt:lpstr>
      <vt:lpstr>Základní pojmy SQL - 2</vt:lpstr>
      <vt:lpstr>Základní pojmy SQL - 3</vt:lpstr>
      <vt:lpstr>Relační algebra - 1</vt:lpstr>
      <vt:lpstr>Příklady základních množinových operací</vt:lpstr>
      <vt:lpstr>Speciální množinové operace nad relacemi - Projekce</vt:lpstr>
      <vt:lpstr>Speciální množinové operace nad relacemi - Restrikce</vt:lpstr>
      <vt:lpstr>Speciální množinové operace nad relacemi - Spojení tabulek</vt:lpstr>
      <vt:lpstr>SQL Příkaz SELECT – obecný tvar</vt:lpstr>
      <vt:lpstr>SQL Příkaz SELECT – nejjednodušší tvar</vt:lpstr>
      <vt:lpstr>SQL Příkaz SELECT – Jednoduchá projekce</vt:lpstr>
      <vt:lpstr>SQL Příkaz SELECT – Jednoduchá restrikce</vt:lpstr>
      <vt:lpstr>SQL Příkaz SELECT – Kombinace jednoduché projekce a restrikce</vt:lpstr>
      <vt:lpstr>SQL Příkaz SELECT – Řazení řádek na výstupu</vt:lpstr>
      <vt:lpstr>SQL Příkaz SELECT – Agregační funkce</vt:lpstr>
      <vt:lpstr>SQL Příkaz SELECT – Jednoduché testování skupin</vt:lpstr>
      <vt:lpstr>SQL Příkaz SELECT – Jednoduché spojení tabulek s restrikcí s WHERE</vt:lpstr>
      <vt:lpstr>SQL Příkaz SELECT – Jednoduché spojení tabulek s restrikcí s JOIN</vt:lpstr>
      <vt:lpstr>SQL Příkaz SELECT – Vnořený příkaz SELECT</vt:lpstr>
      <vt:lpstr>SQL Příkaz SELECT – Nalezení chybějícího partnera při spojení dvou tabulek</vt:lpstr>
      <vt:lpstr>SQL Příkaz SELECT – Výběr hodnoty s maximálním výskytem</vt:lpstr>
      <vt:lpstr>SQL Příkaz SELECT – Výběr hodnoty s maximálním výskytem – jiný způsob 1</vt:lpstr>
      <vt:lpstr>SQL Příkaz SELECT – Výběr hodnoty s maximálním výskytem – jiný způsob 2</vt:lpstr>
      <vt:lpstr>SQL Příkaz SELECT – Současníci 1</vt:lpstr>
      <vt:lpstr>SQL Příkaz SELECT – Současníci 2</vt:lpstr>
      <vt:lpstr>SQL příkaz INSERT – obecný tvar pro 1 řádku</vt:lpstr>
      <vt:lpstr>SQL příkaz INSERT – příklad</vt:lpstr>
      <vt:lpstr>SQL příkaz INSERT –více řádek  Kombinace INSERT a SELECT </vt:lpstr>
      <vt:lpstr>SQL příkaz UPDATE– obecný tvar</vt:lpstr>
      <vt:lpstr>SQL příkaz UPDATE– Jednoduchá změna sloupce pro všechny řádky</vt:lpstr>
      <vt:lpstr>SQL příkaz UPDATE– Změna sloupce pro vybrané řádky</vt:lpstr>
      <vt:lpstr>SQL příkaz UPDATE– Změna sloupce pro vybraný řádek</vt:lpstr>
      <vt:lpstr>SQL příkaz UPDATE– Kombinace příkazu UPDATE a SELECT</vt:lpstr>
      <vt:lpstr>SQL příkaz UPDATE– Složitější kombinace UPDATE a SELECT</vt:lpstr>
      <vt:lpstr>SQL příkaz DELETE – obecný tvar</vt:lpstr>
      <vt:lpstr>SQL příkaz DELETE – příklady</vt:lpstr>
      <vt:lpstr>Příčiny poškození databáze</vt:lpstr>
      <vt:lpstr>Technická porucha -Zničení media</vt:lpstr>
      <vt:lpstr>Technická porucha -Výpadek napětí</vt:lpstr>
      <vt:lpstr>  Programová chyba</vt:lpstr>
      <vt:lpstr>Uživatelská chyba - Náhodné poškození dat</vt:lpstr>
      <vt:lpstr>Uživatelská chyba - Záměrné poškození dat</vt:lpstr>
      <vt:lpstr>Transakční zpracování - princip</vt:lpstr>
      <vt:lpstr>Transakční zpracování – stavy transakce</vt:lpstr>
      <vt:lpstr>Víceuživatelský přístup – příklad</vt:lpstr>
      <vt:lpstr>Víceuživatelský přístup – varianta A</vt:lpstr>
      <vt:lpstr>Víceuživatelský přístup – varianta B</vt:lpstr>
      <vt:lpstr>Víceuživatelský přístup – varianta C</vt:lpstr>
      <vt:lpstr>Víceuživatelský přístup – varianta D</vt:lpstr>
      <vt:lpstr>Víceuživatelský přístup – Organizační opatření</vt:lpstr>
      <vt:lpstr>Víceuživatelský přístup – Zamykání záznamů</vt:lpstr>
      <vt:lpstr>Víceuživatelský přístup – Detekce kolize</vt:lpstr>
      <vt:lpstr>Datová struktura</vt:lpstr>
      <vt:lpstr>Sémantika datové struktury </vt:lpstr>
      <vt:lpstr>Základní pojmy z datových struktur</vt:lpstr>
      <vt:lpstr>Klasifikace datových struktur</vt:lpstr>
      <vt:lpstr>Vybrané základní struktury</vt:lpstr>
      <vt:lpstr>Konstanty</vt:lpstr>
      <vt:lpstr>Jednoduché proměnné - Celočíselná proměnná</vt:lpstr>
      <vt:lpstr>Jednoduché proměnné -  Reálná proměnná</vt:lpstr>
      <vt:lpstr>Jednoduché proměnné -  Komplexní proměnná</vt:lpstr>
      <vt:lpstr>Jednoduché proměnné -  Logická (Booleovská) proměnná</vt:lpstr>
      <vt:lpstr>Jednoduché proměnné -  Numerická proměnná</vt:lpstr>
      <vt:lpstr>Indexované proměnné Textový řetězec</vt:lpstr>
      <vt:lpstr>Indexované proměnné - Jednorozměrné pole - vektor</vt:lpstr>
      <vt:lpstr>Indexované proměnné - Vícerozměrné pole - dvou a vícerozměrná matice</vt:lpstr>
      <vt:lpstr>Skupinová proměnná (skupina struktur)</vt:lpstr>
      <vt:lpstr>Záznam (struktura, věta, record)</vt:lpstr>
      <vt:lpstr>Soubor (File)</vt:lpstr>
      <vt:lpstr>Seznam – lineární struktura základní vlastnosti</vt:lpstr>
      <vt:lpstr>Implementace seznamu polem</vt:lpstr>
      <vt:lpstr>Implementace seznamu spojovým seznamem</vt:lpstr>
      <vt:lpstr>Zásobník – lineární struktura základní vlastnosti</vt:lpstr>
      <vt:lpstr>Implementace zásobníku polem</vt:lpstr>
      <vt:lpstr>Implementace zásobníku zřetězenými dynamicky alokovanými proměnnými</vt:lpstr>
      <vt:lpstr>Fronta – lineární struktura základní vlastnosti</vt:lpstr>
      <vt:lpstr>Fronta– implementace</vt:lpstr>
      <vt:lpstr>Fronta– implementace (cyklický buffer)</vt:lpstr>
      <vt:lpstr>Graf – nelineární struktura -definice</vt:lpstr>
      <vt:lpstr>Maticový popis grafu</vt:lpstr>
      <vt:lpstr>Graf a jeho transitivní uzávěr</vt:lpstr>
      <vt:lpstr>Implementace grafu spojovými seznamy</vt:lpstr>
      <vt:lpstr>Obecný strom – nelinární struktura - definice</vt:lpstr>
      <vt:lpstr>Obecný strom  - implementace</vt:lpstr>
      <vt:lpstr>Obecný strom - použití</vt:lpstr>
      <vt:lpstr>Binární strom - definice</vt:lpstr>
      <vt:lpstr>Binární strom - implementace</vt:lpstr>
      <vt:lpstr>Binární vyhledávací strom</vt:lpstr>
      <vt:lpstr>Vyvážený a degenerovaný binární strom</vt:lpstr>
      <vt:lpstr>Hromada - definice</vt:lpstr>
      <vt:lpstr>Hromada – operace vložení</vt:lpstr>
      <vt:lpstr>Hromada – operace výběr minimálního prvku</vt:lpstr>
      <vt:lpstr>Hromada –implementace a použití</vt:lpstr>
      <vt:lpstr>Tabulky a jejich klíčové položky</vt:lpstr>
      <vt:lpstr>Tabulky – typy a operace</vt:lpstr>
      <vt:lpstr>Vstupněsekvenční tabulka - definice</vt:lpstr>
      <vt:lpstr>Vstupněsekvenční tabulka - implementace</vt:lpstr>
      <vt:lpstr>Vstupněsekvenční tabulka - algoritmy</vt:lpstr>
      <vt:lpstr>Seřazená tabulka - definice</vt:lpstr>
      <vt:lpstr>Seřazená tabulka - implementace</vt:lpstr>
      <vt:lpstr>Seřazená tabulka - algoritmy</vt:lpstr>
      <vt:lpstr>Rozptýlená tabulka - definice</vt:lpstr>
      <vt:lpstr>Rozptýlená tabulka – jednoduchá transformační funkce</vt:lpstr>
      <vt:lpstr>Rozptýlená tabulka – obecná transformační funkce</vt:lpstr>
      <vt:lpstr>Implementace rozptýlené tabulky</vt:lpstr>
      <vt:lpstr>Rozptýlená tabulka - algoritmy</vt:lpstr>
      <vt:lpstr>Tabulky s více klíči</vt:lpstr>
      <vt:lpstr>Vybrané datové struktury          v průmyslovém inženýrství</vt:lpstr>
      <vt:lpstr>Kusovník a postup</vt:lpstr>
      <vt:lpstr>Vyráběné a nakupované položky</vt:lpstr>
      <vt:lpstr>Datová pole položky</vt:lpstr>
      <vt:lpstr>Kusovník – definice a vazby</vt:lpstr>
      <vt:lpstr>Rozpad kusovníku</vt:lpstr>
      <vt:lpstr>Obecný příklad kusovníku</vt:lpstr>
      <vt:lpstr>Kusovník jízdního kola</vt:lpstr>
      <vt:lpstr>Pracoviště</vt:lpstr>
      <vt:lpstr>Technologický postup</vt:lpstr>
      <vt:lpstr>Technologická operace</vt:lpstr>
      <vt:lpstr>Příklad technologického postupu</vt:lpstr>
      <vt:lpstr>Datový model výrobních dat</vt:lpstr>
      <vt:lpstr>Integritní omezení výrobních dat</vt:lpstr>
      <vt:lpstr>Práce s kusovníkem – kontrola zacyklení</vt:lpstr>
      <vt:lpstr>Práce s kusovníkem – tisky rozpadu kusovníku</vt:lpstr>
      <vt:lpstr>Práce s kusovníkem – výpočet úrovně</vt:lpstr>
      <vt:lpstr>Práce s kusovníkem – výpočet průběžných dob </vt:lpstr>
      <vt:lpstr>Práce s kusovníkem – určení množství</vt:lpstr>
      <vt:lpstr>Práce s postupem´- termínování operací</vt:lpstr>
      <vt:lpstr>Práce s postupem´- určení nákladů na výrobu z postupu</vt:lpstr>
      <vt:lpstr>Výpočet nákladů (ceny) výrobku</vt:lpstr>
      <vt:lpstr>Zakázka, pozice zakázky </vt:lpstr>
      <vt:lpstr>Datový model zakázky</vt:lpstr>
      <vt:lpstr>Plánování zakázky</vt:lpstr>
      <vt:lpstr>Vztah požadavku na výrobu a výrobního příkazu</vt:lpstr>
      <vt:lpstr>Příklad rozplánování 1</vt:lpstr>
      <vt:lpstr>Příklad rozplánování 2</vt:lpstr>
      <vt:lpstr>Animace plánování zakázky</vt:lpstr>
      <vt:lpstr>Příklad na plánování zakázky - zadání</vt:lpstr>
      <vt:lpstr>Příklad na plánování zakázky - řešení</vt:lpstr>
      <vt:lpstr>Prezentace aplikace PowerPoint</vt:lpstr>
    </vt:vector>
  </TitlesOfParts>
  <Company>ZCU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Simulace</dc:title>
  <dc:creator>Zdeněk Ulrych</dc:creator>
  <cp:lastModifiedBy>kopecek</cp:lastModifiedBy>
  <cp:revision>472</cp:revision>
  <cp:lastPrinted>2000-11-20T11:38:55Z</cp:lastPrinted>
  <dcterms:created xsi:type="dcterms:W3CDTF">2000-11-14T14:01:23Z</dcterms:created>
  <dcterms:modified xsi:type="dcterms:W3CDTF">2020-10-09T15:15:37Z</dcterms:modified>
</cp:coreProperties>
</file>