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342"/>
  </p:notesMasterIdLst>
  <p:handoutMasterIdLst>
    <p:handoutMasterId r:id="rId343"/>
  </p:handoutMasterIdLst>
  <p:sldIdLst>
    <p:sldId id="256" r:id="rId2"/>
    <p:sldId id="315" r:id="rId3"/>
    <p:sldId id="321" r:id="rId4"/>
    <p:sldId id="646" r:id="rId5"/>
    <p:sldId id="316" r:id="rId6"/>
    <p:sldId id="428" r:id="rId7"/>
    <p:sldId id="610" r:id="rId8"/>
    <p:sldId id="356" r:id="rId9"/>
    <p:sldId id="357" r:id="rId10"/>
    <p:sldId id="612" r:id="rId11"/>
    <p:sldId id="643" r:id="rId12"/>
    <p:sldId id="358" r:id="rId13"/>
    <p:sldId id="359" r:id="rId14"/>
    <p:sldId id="360" r:id="rId15"/>
    <p:sldId id="361" r:id="rId16"/>
    <p:sldId id="362" r:id="rId17"/>
    <p:sldId id="363" r:id="rId18"/>
    <p:sldId id="364" r:id="rId19"/>
    <p:sldId id="365" r:id="rId20"/>
    <p:sldId id="366" r:id="rId21"/>
    <p:sldId id="367" r:id="rId22"/>
    <p:sldId id="368" r:id="rId23"/>
    <p:sldId id="369" r:id="rId24"/>
    <p:sldId id="370" r:id="rId25"/>
    <p:sldId id="371" r:id="rId26"/>
    <p:sldId id="649" r:id="rId27"/>
    <p:sldId id="648" r:id="rId28"/>
    <p:sldId id="320" r:id="rId29"/>
    <p:sldId id="322" r:id="rId30"/>
    <p:sldId id="644" r:id="rId31"/>
    <p:sldId id="429" r:id="rId32"/>
    <p:sldId id="257" r:id="rId33"/>
    <p:sldId id="317" r:id="rId34"/>
    <p:sldId id="318" r:id="rId35"/>
    <p:sldId id="258" r:id="rId36"/>
    <p:sldId id="259" r:id="rId37"/>
    <p:sldId id="261" r:id="rId38"/>
    <p:sldId id="319" r:id="rId39"/>
    <p:sldId id="372" r:id="rId40"/>
    <p:sldId id="373" r:id="rId41"/>
    <p:sldId id="374" r:id="rId42"/>
    <p:sldId id="262" r:id="rId43"/>
    <p:sldId id="375" r:id="rId44"/>
    <p:sldId id="263" r:id="rId45"/>
    <p:sldId id="376" r:id="rId46"/>
    <p:sldId id="264" r:id="rId47"/>
    <p:sldId id="377" r:id="rId48"/>
    <p:sldId id="378" r:id="rId49"/>
    <p:sldId id="379" r:id="rId50"/>
    <p:sldId id="380" r:id="rId51"/>
    <p:sldId id="615" r:id="rId52"/>
    <p:sldId id="616" r:id="rId53"/>
    <p:sldId id="430" r:id="rId54"/>
    <p:sldId id="381" r:id="rId55"/>
    <p:sldId id="277" r:id="rId56"/>
    <p:sldId id="382" r:id="rId57"/>
    <p:sldId id="383" r:id="rId58"/>
    <p:sldId id="278" r:id="rId59"/>
    <p:sldId id="280" r:id="rId60"/>
    <p:sldId id="281" r:id="rId61"/>
    <p:sldId id="613" r:id="rId62"/>
    <p:sldId id="614" r:id="rId63"/>
    <p:sldId id="384" r:id="rId64"/>
    <p:sldId id="282" r:id="rId65"/>
    <p:sldId id="323" r:id="rId66"/>
    <p:sldId id="283" r:id="rId67"/>
    <p:sldId id="284" r:id="rId68"/>
    <p:sldId id="386" r:id="rId69"/>
    <p:sldId id="387" r:id="rId70"/>
    <p:sldId id="388" r:id="rId71"/>
    <p:sldId id="389" r:id="rId72"/>
    <p:sldId id="436" r:id="rId73"/>
    <p:sldId id="437" r:id="rId74"/>
    <p:sldId id="438" r:id="rId75"/>
    <p:sldId id="431" r:id="rId76"/>
    <p:sldId id="433" r:id="rId77"/>
    <p:sldId id="325" r:id="rId78"/>
    <p:sldId id="391" r:id="rId79"/>
    <p:sldId id="326" r:id="rId80"/>
    <p:sldId id="392" r:id="rId81"/>
    <p:sldId id="393" r:id="rId82"/>
    <p:sldId id="394" r:id="rId83"/>
    <p:sldId id="440" r:id="rId84"/>
    <p:sldId id="441" r:id="rId85"/>
    <p:sldId id="397" r:id="rId86"/>
    <p:sldId id="617" r:id="rId87"/>
    <p:sldId id="398" r:id="rId88"/>
    <p:sldId id="399" r:id="rId89"/>
    <p:sldId id="400" r:id="rId90"/>
    <p:sldId id="401" r:id="rId91"/>
    <p:sldId id="402" r:id="rId92"/>
    <p:sldId id="403" r:id="rId93"/>
    <p:sldId id="404" r:id="rId94"/>
    <p:sldId id="405" r:id="rId95"/>
    <p:sldId id="444" r:id="rId96"/>
    <p:sldId id="406" r:id="rId97"/>
    <p:sldId id="618" r:id="rId98"/>
    <p:sldId id="286" r:id="rId99"/>
    <p:sldId id="287" r:id="rId100"/>
    <p:sldId id="407" r:id="rId101"/>
    <p:sldId id="408" r:id="rId102"/>
    <p:sldId id="288" r:id="rId103"/>
    <p:sldId id="409" r:id="rId104"/>
    <p:sldId id="410" r:id="rId105"/>
    <p:sldId id="411" r:id="rId106"/>
    <p:sldId id="470" r:id="rId107"/>
    <p:sldId id="289" r:id="rId108"/>
    <p:sldId id="412" r:id="rId109"/>
    <p:sldId id="413" r:id="rId110"/>
    <p:sldId id="414" r:id="rId111"/>
    <p:sldId id="415" r:id="rId112"/>
    <p:sldId id="453" r:id="rId113"/>
    <p:sldId id="619" r:id="rId114"/>
    <p:sldId id="445" r:id="rId115"/>
    <p:sldId id="416" r:id="rId116"/>
    <p:sldId id="417" r:id="rId117"/>
    <p:sldId id="418" r:id="rId118"/>
    <p:sldId id="419" r:id="rId119"/>
    <p:sldId id="420" r:id="rId120"/>
    <p:sldId id="421" r:id="rId121"/>
    <p:sldId id="422" r:id="rId122"/>
    <p:sldId id="423" r:id="rId123"/>
    <p:sldId id="424" r:id="rId124"/>
    <p:sldId id="446" r:id="rId125"/>
    <p:sldId id="425" r:id="rId126"/>
    <p:sldId id="426" r:id="rId127"/>
    <p:sldId id="427" r:id="rId128"/>
    <p:sldId id="451" r:id="rId129"/>
    <p:sldId id="620" r:id="rId130"/>
    <p:sldId id="449" r:id="rId131"/>
    <p:sldId id="455" r:id="rId132"/>
    <p:sldId id="454" r:id="rId133"/>
    <p:sldId id="450" r:id="rId134"/>
    <p:sldId id="456" r:id="rId135"/>
    <p:sldId id="457" r:id="rId136"/>
    <p:sldId id="458" r:id="rId137"/>
    <p:sldId id="459" r:id="rId138"/>
    <p:sldId id="460" r:id="rId139"/>
    <p:sldId id="461" r:id="rId140"/>
    <p:sldId id="469" r:id="rId141"/>
    <p:sldId id="462" r:id="rId142"/>
    <p:sldId id="463" r:id="rId143"/>
    <p:sldId id="464" r:id="rId144"/>
    <p:sldId id="465" r:id="rId145"/>
    <p:sldId id="466" r:id="rId146"/>
    <p:sldId id="467" r:id="rId147"/>
    <p:sldId id="468" r:id="rId148"/>
    <p:sldId id="471" r:id="rId149"/>
    <p:sldId id="472" r:id="rId150"/>
    <p:sldId id="473" r:id="rId151"/>
    <p:sldId id="474" r:id="rId152"/>
    <p:sldId id="475" r:id="rId153"/>
    <p:sldId id="477" r:id="rId154"/>
    <p:sldId id="478" r:id="rId155"/>
    <p:sldId id="479" r:id="rId156"/>
    <p:sldId id="480" r:id="rId157"/>
    <p:sldId id="481" r:id="rId158"/>
    <p:sldId id="482" r:id="rId159"/>
    <p:sldId id="484" r:id="rId160"/>
    <p:sldId id="483" r:id="rId161"/>
    <p:sldId id="452" r:id="rId162"/>
    <p:sldId id="334" r:id="rId163"/>
    <p:sldId id="335" r:id="rId164"/>
    <p:sldId id="336" r:id="rId165"/>
    <p:sldId id="485" r:id="rId166"/>
    <p:sldId id="486" r:id="rId167"/>
    <p:sldId id="488" r:id="rId168"/>
    <p:sldId id="487" r:id="rId169"/>
    <p:sldId id="489" r:id="rId170"/>
    <p:sldId id="490" r:id="rId171"/>
    <p:sldId id="491" r:id="rId172"/>
    <p:sldId id="492" r:id="rId173"/>
    <p:sldId id="493" r:id="rId174"/>
    <p:sldId id="304" r:id="rId175"/>
    <p:sldId id="337" r:id="rId176"/>
    <p:sldId id="338" r:id="rId177"/>
    <p:sldId id="494" r:id="rId178"/>
    <p:sldId id="495" r:id="rId179"/>
    <p:sldId id="496" r:id="rId180"/>
    <p:sldId id="640" r:id="rId181"/>
    <p:sldId id="641" r:id="rId182"/>
    <p:sldId id="642" r:id="rId183"/>
    <p:sldId id="622" r:id="rId184"/>
    <p:sldId id="623" r:id="rId185"/>
    <p:sldId id="624" r:id="rId186"/>
    <p:sldId id="625" r:id="rId187"/>
    <p:sldId id="497" r:id="rId188"/>
    <p:sldId id="339" r:id="rId189"/>
    <p:sldId id="498" r:id="rId190"/>
    <p:sldId id="621" r:id="rId191"/>
    <p:sldId id="499" r:id="rId192"/>
    <p:sldId id="501" r:id="rId193"/>
    <p:sldId id="502" r:id="rId194"/>
    <p:sldId id="503" r:id="rId195"/>
    <p:sldId id="306" r:id="rId196"/>
    <p:sldId id="307" r:id="rId197"/>
    <p:sldId id="505" r:id="rId198"/>
    <p:sldId id="504" r:id="rId199"/>
    <p:sldId id="506" r:id="rId200"/>
    <p:sldId id="308" r:id="rId201"/>
    <p:sldId id="309" r:id="rId202"/>
    <p:sldId id="310" r:id="rId203"/>
    <p:sldId id="507" r:id="rId204"/>
    <p:sldId id="311" r:id="rId205"/>
    <p:sldId id="312" r:id="rId206"/>
    <p:sldId id="508" r:id="rId207"/>
    <p:sldId id="514" r:id="rId208"/>
    <p:sldId id="513" r:id="rId209"/>
    <p:sldId id="515" r:id="rId210"/>
    <p:sldId id="516" r:id="rId211"/>
    <p:sldId id="313" r:id="rId212"/>
    <p:sldId id="517" r:id="rId213"/>
    <p:sldId id="509" r:id="rId214"/>
    <p:sldId id="510" r:id="rId215"/>
    <p:sldId id="511" r:id="rId216"/>
    <p:sldId id="340" r:id="rId217"/>
    <p:sldId id="341" r:id="rId218"/>
    <p:sldId id="518" r:id="rId219"/>
    <p:sldId id="519" r:id="rId220"/>
    <p:sldId id="520" r:id="rId221"/>
    <p:sldId id="512" r:id="rId222"/>
    <p:sldId id="647" r:id="rId223"/>
    <p:sldId id="626" r:id="rId224"/>
    <p:sldId id="342" r:id="rId225"/>
    <p:sldId id="523" r:id="rId226"/>
    <p:sldId id="628" r:id="rId227"/>
    <p:sldId id="521" r:id="rId228"/>
    <p:sldId id="524" r:id="rId229"/>
    <p:sldId id="522" r:id="rId230"/>
    <p:sldId id="627" r:id="rId231"/>
    <p:sldId id="343" r:id="rId232"/>
    <p:sldId id="344" r:id="rId233"/>
    <p:sldId id="629" r:id="rId234"/>
    <p:sldId id="630" r:id="rId235"/>
    <p:sldId id="631" r:id="rId236"/>
    <p:sldId id="632" r:id="rId237"/>
    <p:sldId id="633" r:id="rId238"/>
    <p:sldId id="346" r:id="rId239"/>
    <p:sldId id="525" r:id="rId240"/>
    <p:sldId id="526" r:id="rId241"/>
    <p:sldId id="653" r:id="rId242"/>
    <p:sldId id="652" r:id="rId243"/>
    <p:sldId id="651" r:id="rId244"/>
    <p:sldId id="650" r:id="rId245"/>
    <p:sldId id="528" r:id="rId246"/>
    <p:sldId id="529" r:id="rId247"/>
    <p:sldId id="530" r:id="rId248"/>
    <p:sldId id="347" r:id="rId249"/>
    <p:sldId id="532" r:id="rId250"/>
    <p:sldId id="533" r:id="rId251"/>
    <p:sldId id="534" r:id="rId252"/>
    <p:sldId id="535" r:id="rId253"/>
    <p:sldId id="635" r:id="rId254"/>
    <p:sldId id="536" r:id="rId255"/>
    <p:sldId id="634" r:id="rId256"/>
    <p:sldId id="636" r:id="rId257"/>
    <p:sldId id="348" r:id="rId258"/>
    <p:sldId id="537" r:id="rId259"/>
    <p:sldId id="538" r:id="rId260"/>
    <p:sldId id="539" r:id="rId261"/>
    <p:sldId id="540" r:id="rId262"/>
    <p:sldId id="549" r:id="rId263"/>
    <p:sldId id="542" r:id="rId264"/>
    <p:sldId id="550" r:id="rId265"/>
    <p:sldId id="541" r:id="rId266"/>
    <p:sldId id="551" r:id="rId267"/>
    <p:sldId id="552" r:id="rId268"/>
    <p:sldId id="543" r:id="rId269"/>
    <p:sldId id="544" r:id="rId270"/>
    <p:sldId id="545" r:id="rId271"/>
    <p:sldId id="546" r:id="rId272"/>
    <p:sldId id="547" r:id="rId273"/>
    <p:sldId id="548" r:id="rId274"/>
    <p:sldId id="553" r:id="rId275"/>
    <p:sldId id="637" r:id="rId276"/>
    <p:sldId id="554" r:id="rId277"/>
    <p:sldId id="555" r:id="rId278"/>
    <p:sldId id="556" r:id="rId279"/>
    <p:sldId id="349" r:id="rId280"/>
    <p:sldId id="557" r:id="rId281"/>
    <p:sldId id="350" r:id="rId282"/>
    <p:sldId id="558" r:id="rId283"/>
    <p:sldId id="559" r:id="rId284"/>
    <p:sldId id="560" r:id="rId285"/>
    <p:sldId id="645" r:id="rId286"/>
    <p:sldId id="561" r:id="rId287"/>
    <p:sldId id="562" r:id="rId288"/>
    <p:sldId id="563" r:id="rId289"/>
    <p:sldId id="564" r:id="rId290"/>
    <p:sldId id="565" r:id="rId291"/>
    <p:sldId id="351" r:id="rId292"/>
    <p:sldId id="352" r:id="rId293"/>
    <p:sldId id="567" r:id="rId294"/>
    <p:sldId id="568" r:id="rId295"/>
    <p:sldId id="569" r:id="rId296"/>
    <p:sldId id="571" r:id="rId297"/>
    <p:sldId id="572" r:id="rId298"/>
    <p:sldId id="573" r:id="rId299"/>
    <p:sldId id="638" r:id="rId300"/>
    <p:sldId id="574" r:id="rId301"/>
    <p:sldId id="575" r:id="rId302"/>
    <p:sldId id="576" r:id="rId303"/>
    <p:sldId id="577" r:id="rId304"/>
    <p:sldId id="566" r:id="rId305"/>
    <p:sldId id="578" r:id="rId306"/>
    <p:sldId id="353" r:id="rId307"/>
    <p:sldId id="354" r:id="rId308"/>
    <p:sldId id="355" r:id="rId309"/>
    <p:sldId id="579" r:id="rId310"/>
    <p:sldId id="580" r:id="rId311"/>
    <p:sldId id="581" r:id="rId312"/>
    <p:sldId id="582" r:id="rId313"/>
    <p:sldId id="583" r:id="rId314"/>
    <p:sldId id="584" r:id="rId315"/>
    <p:sldId id="585" r:id="rId316"/>
    <p:sldId id="586" r:id="rId317"/>
    <p:sldId id="587" r:id="rId318"/>
    <p:sldId id="588" r:id="rId319"/>
    <p:sldId id="589" r:id="rId320"/>
    <p:sldId id="590" r:id="rId321"/>
    <p:sldId id="591" r:id="rId322"/>
    <p:sldId id="592" r:id="rId323"/>
    <p:sldId id="593" r:id="rId324"/>
    <p:sldId id="594" r:id="rId325"/>
    <p:sldId id="595" r:id="rId326"/>
    <p:sldId id="596" r:id="rId327"/>
    <p:sldId id="597" r:id="rId328"/>
    <p:sldId id="598" r:id="rId329"/>
    <p:sldId id="599" r:id="rId330"/>
    <p:sldId id="600" r:id="rId331"/>
    <p:sldId id="601" r:id="rId332"/>
    <p:sldId id="602" r:id="rId333"/>
    <p:sldId id="603" r:id="rId334"/>
    <p:sldId id="604" r:id="rId335"/>
    <p:sldId id="605" r:id="rId336"/>
    <p:sldId id="606" r:id="rId337"/>
    <p:sldId id="607" r:id="rId338"/>
    <p:sldId id="608" r:id="rId339"/>
    <p:sldId id="609" r:id="rId340"/>
    <p:sldId id="314" r:id="rId341"/>
  </p:sldIdLst>
  <p:sldSz cx="9144000" cy="6858000" type="screen4x3"/>
  <p:notesSz cx="6797675" cy="9928225"/>
  <p:defaultTextStyle>
    <a:defPPr>
      <a:defRPr lang="cs-CZ"/>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09" autoAdjust="0"/>
    <p:restoredTop sz="95218" autoAdjust="0"/>
  </p:normalViewPr>
  <p:slideViewPr>
    <p:cSldViewPr>
      <p:cViewPr varScale="1">
        <p:scale>
          <a:sx n="121" d="100"/>
          <a:sy n="121" d="100"/>
        </p:scale>
        <p:origin x="105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626" y="74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theme" Target="theme/theme1.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notesMaster" Target="notesMasters/notesMaster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viewProps" Target="viewProps.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tableStyles" Target="tableStyles.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s>
</file>

<file path=ppt/charts/_rels/chart1.xml.rels><?xml version="1.0" encoding="UTF-8" standalone="yes"?>
<Relationships xmlns="http://schemas.openxmlformats.org/package/2006/relationships"><Relationship Id="rId1" Type="http://schemas.openxmlformats.org/officeDocument/2006/relationships/oleObject" Target="file:///D:\e_learning\e_kursy_MRV\RV01_e_book161123\HTML\61\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e_learning\e_kursy_MRV\RV01_dalsi_zdroje\sklady.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D:\PREDMETY\mrv\kanba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14334803632133"/>
          <c:y val="8.314169353445898E-2"/>
          <c:w val="0.74071303587051618"/>
          <c:h val="0.82908476146364063"/>
        </c:manualLayout>
      </c:layout>
      <c:scatterChart>
        <c:scatterStyle val="smoothMarker"/>
        <c:varyColors val="0"/>
        <c:ser>
          <c:idx val="1"/>
          <c:order val="0"/>
          <c:xVal>
            <c:numRef>
              <c:f>'[7.xlsx]Optimální velikost'!$A$7:$A$28</c:f>
              <c:numCache>
                <c:formatCode>General</c:formatCode>
                <c:ptCount val="22"/>
                <c:pt idx="0">
                  <c:v>1000</c:v>
                </c:pt>
                <c:pt idx="1">
                  <c:v>1100</c:v>
                </c:pt>
                <c:pt idx="2">
                  <c:v>1200</c:v>
                </c:pt>
                <c:pt idx="3">
                  <c:v>1300</c:v>
                </c:pt>
                <c:pt idx="4">
                  <c:v>1400</c:v>
                </c:pt>
                <c:pt idx="5">
                  <c:v>1500</c:v>
                </c:pt>
                <c:pt idx="6">
                  <c:v>1600</c:v>
                </c:pt>
                <c:pt idx="7">
                  <c:v>1697</c:v>
                </c:pt>
                <c:pt idx="8">
                  <c:v>1700</c:v>
                </c:pt>
                <c:pt idx="9">
                  <c:v>1800</c:v>
                </c:pt>
                <c:pt idx="10">
                  <c:v>1900</c:v>
                </c:pt>
                <c:pt idx="11">
                  <c:v>2000</c:v>
                </c:pt>
                <c:pt idx="12">
                  <c:v>2100</c:v>
                </c:pt>
                <c:pt idx="13">
                  <c:v>2200</c:v>
                </c:pt>
                <c:pt idx="14">
                  <c:v>2300</c:v>
                </c:pt>
                <c:pt idx="15">
                  <c:v>2400</c:v>
                </c:pt>
                <c:pt idx="16">
                  <c:v>2500</c:v>
                </c:pt>
                <c:pt idx="17">
                  <c:v>2600</c:v>
                </c:pt>
                <c:pt idx="18">
                  <c:v>2700</c:v>
                </c:pt>
                <c:pt idx="19">
                  <c:v>2800</c:v>
                </c:pt>
                <c:pt idx="20">
                  <c:v>2900</c:v>
                </c:pt>
                <c:pt idx="21">
                  <c:v>3000</c:v>
                </c:pt>
              </c:numCache>
            </c:numRef>
          </c:xVal>
          <c:yVal>
            <c:numRef>
              <c:f>'[7.xlsx]Optimální velikost'!$B$7:$B$28</c:f>
              <c:numCache>
                <c:formatCode>#\ ##0.00\ "Kč"</c:formatCode>
                <c:ptCount val="22"/>
                <c:pt idx="0">
                  <c:v>48500</c:v>
                </c:pt>
                <c:pt idx="1">
                  <c:v>46477.272727272721</c:v>
                </c:pt>
                <c:pt idx="2">
                  <c:v>45000</c:v>
                </c:pt>
                <c:pt idx="3">
                  <c:v>43942.307692307688</c:v>
                </c:pt>
                <c:pt idx="4">
                  <c:v>43214.28571428571</c:v>
                </c:pt>
                <c:pt idx="5">
                  <c:v>42750</c:v>
                </c:pt>
                <c:pt idx="6">
                  <c:v>42500</c:v>
                </c:pt>
                <c:pt idx="7">
                  <c:v>42426.406894519743</c:v>
                </c:pt>
                <c:pt idx="8">
                  <c:v>42426.470588235294</c:v>
                </c:pt>
                <c:pt idx="9">
                  <c:v>42500</c:v>
                </c:pt>
                <c:pt idx="10">
                  <c:v>42697.368421052633</c:v>
                </c:pt>
                <c:pt idx="11">
                  <c:v>43000</c:v>
                </c:pt>
                <c:pt idx="12">
                  <c:v>43392.857142857145</c:v>
                </c:pt>
                <c:pt idx="13">
                  <c:v>43863.63636363636</c:v>
                </c:pt>
                <c:pt idx="14">
                  <c:v>44402.17391304348</c:v>
                </c:pt>
                <c:pt idx="15">
                  <c:v>45000</c:v>
                </c:pt>
                <c:pt idx="16">
                  <c:v>45650</c:v>
                </c:pt>
                <c:pt idx="17">
                  <c:v>46346.153846153844</c:v>
                </c:pt>
                <c:pt idx="18">
                  <c:v>47083.333333333336</c:v>
                </c:pt>
                <c:pt idx="19">
                  <c:v>47857.142857142855</c:v>
                </c:pt>
                <c:pt idx="20">
                  <c:v>48663.793103448275</c:v>
                </c:pt>
                <c:pt idx="21">
                  <c:v>49500</c:v>
                </c:pt>
              </c:numCache>
            </c:numRef>
          </c:yVal>
          <c:smooth val="1"/>
          <c:extLst>
            <c:ext xmlns:c16="http://schemas.microsoft.com/office/drawing/2014/chart" uri="{C3380CC4-5D6E-409C-BE32-E72D297353CC}">
              <c16:uniqueId val="{00000000-1CF7-47D2-94BA-FB9A8C4F98A7}"/>
            </c:ext>
          </c:extLst>
        </c:ser>
        <c:dLbls>
          <c:showLegendKey val="0"/>
          <c:showVal val="0"/>
          <c:showCatName val="0"/>
          <c:showSerName val="0"/>
          <c:showPercent val="0"/>
          <c:showBubbleSize val="0"/>
        </c:dLbls>
        <c:axId val="99078912"/>
        <c:axId val="49568000"/>
      </c:scatterChart>
      <c:valAx>
        <c:axId val="99078912"/>
        <c:scaling>
          <c:orientation val="minMax"/>
          <c:max val="3000"/>
          <c:min val="1000"/>
        </c:scaling>
        <c:delete val="0"/>
        <c:axPos val="b"/>
        <c:numFmt formatCode="General" sourceLinked="1"/>
        <c:majorTickMark val="out"/>
        <c:minorTickMark val="none"/>
        <c:tickLblPos val="nextTo"/>
        <c:crossAx val="49568000"/>
        <c:crosses val="autoZero"/>
        <c:crossBetween val="midCat"/>
      </c:valAx>
      <c:valAx>
        <c:axId val="49568000"/>
        <c:scaling>
          <c:orientation val="minMax"/>
        </c:scaling>
        <c:delete val="0"/>
        <c:axPos val="l"/>
        <c:majorGridlines/>
        <c:numFmt formatCode="#\ ##0.00\ &quot;Kč&quot;" sourceLinked="1"/>
        <c:majorTickMark val="out"/>
        <c:minorTickMark val="none"/>
        <c:tickLblPos val="nextTo"/>
        <c:crossAx val="99078912"/>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134722668197401"/>
          <c:y val="0.30929595815104571"/>
          <c:w val="0.68734309844856112"/>
          <c:h val="0.67845584332127329"/>
        </c:manualLayout>
      </c:layout>
      <c:lineChart>
        <c:grouping val="standard"/>
        <c:varyColors val="0"/>
        <c:ser>
          <c:idx val="0"/>
          <c:order val="0"/>
          <c:marker>
            <c:symbol val="none"/>
          </c:marker>
          <c:val>
            <c:numRef>
              <c:f>[sklady.xlsx]List2!$D$3:$D$368</c:f>
              <c:numCache>
                <c:formatCode>0.00</c:formatCode>
                <c:ptCount val="366"/>
                <c:pt idx="0">
                  <c:v>50</c:v>
                </c:pt>
                <c:pt idx="1">
                  <c:v>48.838999999999999</c:v>
                </c:pt>
                <c:pt idx="2">
                  <c:v>47.677</c:v>
                </c:pt>
                <c:pt idx="3">
                  <c:v>46.515999999999998</c:v>
                </c:pt>
                <c:pt idx="4">
                  <c:v>45.354999999999997</c:v>
                </c:pt>
                <c:pt idx="5">
                  <c:v>44.194000000000003</c:v>
                </c:pt>
                <c:pt idx="6">
                  <c:v>43.031999999999996</c:v>
                </c:pt>
                <c:pt idx="7">
                  <c:v>41.871000000000002</c:v>
                </c:pt>
                <c:pt idx="8">
                  <c:v>40.71</c:v>
                </c:pt>
                <c:pt idx="9">
                  <c:v>39.548000000000002</c:v>
                </c:pt>
                <c:pt idx="10">
                  <c:v>38.387</c:v>
                </c:pt>
                <c:pt idx="11">
                  <c:v>37.225999999999999</c:v>
                </c:pt>
                <c:pt idx="12">
                  <c:v>36.064999999999998</c:v>
                </c:pt>
                <c:pt idx="13">
                  <c:v>34.902999999999999</c:v>
                </c:pt>
                <c:pt idx="14">
                  <c:v>33.741999999999997</c:v>
                </c:pt>
                <c:pt idx="15">
                  <c:v>32.581000000000003</c:v>
                </c:pt>
                <c:pt idx="16">
                  <c:v>31.419</c:v>
                </c:pt>
                <c:pt idx="17">
                  <c:v>30.257999999999999</c:v>
                </c:pt>
                <c:pt idx="18">
                  <c:v>29.097000000000001</c:v>
                </c:pt>
                <c:pt idx="19">
                  <c:v>27.934999999999999</c:v>
                </c:pt>
                <c:pt idx="20">
                  <c:v>26.774000000000001</c:v>
                </c:pt>
                <c:pt idx="21">
                  <c:v>25.613</c:v>
                </c:pt>
                <c:pt idx="22">
                  <c:v>24.452000000000002</c:v>
                </c:pt>
                <c:pt idx="23">
                  <c:v>23.29</c:v>
                </c:pt>
                <c:pt idx="24">
                  <c:v>22.129000000000001</c:v>
                </c:pt>
                <c:pt idx="25">
                  <c:v>20.968</c:v>
                </c:pt>
                <c:pt idx="26">
                  <c:v>19.806000000000001</c:v>
                </c:pt>
                <c:pt idx="27">
                  <c:v>18.645</c:v>
                </c:pt>
                <c:pt idx="28">
                  <c:v>17.484000000000002</c:v>
                </c:pt>
                <c:pt idx="29">
                  <c:v>16.323</c:v>
                </c:pt>
                <c:pt idx="30">
                  <c:v>15.161</c:v>
                </c:pt>
                <c:pt idx="31">
                  <c:v>14</c:v>
                </c:pt>
                <c:pt idx="32">
                  <c:v>12.571</c:v>
                </c:pt>
                <c:pt idx="33">
                  <c:v>11.143000000000001</c:v>
                </c:pt>
                <c:pt idx="34">
                  <c:v>9.7140000000000004</c:v>
                </c:pt>
                <c:pt idx="35">
                  <c:v>8.2859999999999996</c:v>
                </c:pt>
                <c:pt idx="36">
                  <c:v>6.8570000000000002</c:v>
                </c:pt>
                <c:pt idx="37">
                  <c:v>5.4290000000000003</c:v>
                </c:pt>
                <c:pt idx="38">
                  <c:v>4</c:v>
                </c:pt>
                <c:pt idx="39">
                  <c:v>2.5710000000000002</c:v>
                </c:pt>
                <c:pt idx="40">
                  <c:v>51.143000000000001</c:v>
                </c:pt>
                <c:pt idx="41">
                  <c:v>49.713999999999999</c:v>
                </c:pt>
                <c:pt idx="42">
                  <c:v>48.286000000000001</c:v>
                </c:pt>
                <c:pt idx="43">
                  <c:v>46.856999999999999</c:v>
                </c:pt>
                <c:pt idx="44">
                  <c:v>45.429000000000002</c:v>
                </c:pt>
                <c:pt idx="45">
                  <c:v>44</c:v>
                </c:pt>
                <c:pt idx="46">
                  <c:v>42.570999999999998</c:v>
                </c:pt>
                <c:pt idx="47">
                  <c:v>41.143000000000001</c:v>
                </c:pt>
                <c:pt idx="48">
                  <c:v>39.713999999999999</c:v>
                </c:pt>
                <c:pt idx="49">
                  <c:v>38.286000000000001</c:v>
                </c:pt>
                <c:pt idx="50">
                  <c:v>36.856999999999999</c:v>
                </c:pt>
                <c:pt idx="51">
                  <c:v>35.429000000000002</c:v>
                </c:pt>
                <c:pt idx="52">
                  <c:v>34</c:v>
                </c:pt>
                <c:pt idx="53">
                  <c:v>32.570999999999998</c:v>
                </c:pt>
                <c:pt idx="54">
                  <c:v>31.143000000000001</c:v>
                </c:pt>
                <c:pt idx="55">
                  <c:v>29.713999999999999</c:v>
                </c:pt>
                <c:pt idx="56">
                  <c:v>28.286000000000001</c:v>
                </c:pt>
                <c:pt idx="57">
                  <c:v>26.856999999999999</c:v>
                </c:pt>
                <c:pt idx="58">
                  <c:v>25.428999999999998</c:v>
                </c:pt>
                <c:pt idx="59">
                  <c:v>24</c:v>
                </c:pt>
                <c:pt idx="60">
                  <c:v>22.71</c:v>
                </c:pt>
                <c:pt idx="61">
                  <c:v>21.419</c:v>
                </c:pt>
                <c:pt idx="62">
                  <c:v>20.129000000000001</c:v>
                </c:pt>
                <c:pt idx="63">
                  <c:v>18.838999999999999</c:v>
                </c:pt>
                <c:pt idx="64">
                  <c:v>17.547999999999998</c:v>
                </c:pt>
                <c:pt idx="65">
                  <c:v>16.257999999999999</c:v>
                </c:pt>
                <c:pt idx="66">
                  <c:v>14.968</c:v>
                </c:pt>
                <c:pt idx="67">
                  <c:v>13.677</c:v>
                </c:pt>
                <c:pt idx="68">
                  <c:v>12.387</c:v>
                </c:pt>
                <c:pt idx="69">
                  <c:v>11.097</c:v>
                </c:pt>
                <c:pt idx="70">
                  <c:v>9.8059999999999992</c:v>
                </c:pt>
                <c:pt idx="71">
                  <c:v>8.516</c:v>
                </c:pt>
                <c:pt idx="72">
                  <c:v>7.226</c:v>
                </c:pt>
                <c:pt idx="73">
                  <c:v>5.9349999999999996</c:v>
                </c:pt>
                <c:pt idx="74">
                  <c:v>4.6449999999999996</c:v>
                </c:pt>
                <c:pt idx="75">
                  <c:v>3.355</c:v>
                </c:pt>
                <c:pt idx="76">
                  <c:v>2.0649999999999999</c:v>
                </c:pt>
                <c:pt idx="77">
                  <c:v>0.77400000000000002</c:v>
                </c:pt>
                <c:pt idx="78">
                  <c:v>-0.51600000000000001</c:v>
                </c:pt>
                <c:pt idx="79">
                  <c:v>-1.806</c:v>
                </c:pt>
                <c:pt idx="80">
                  <c:v>-3.097</c:v>
                </c:pt>
                <c:pt idx="81">
                  <c:v>-4.3869999999999996</c:v>
                </c:pt>
                <c:pt idx="82">
                  <c:v>-5.6769999999999996</c:v>
                </c:pt>
                <c:pt idx="83">
                  <c:v>-6.968</c:v>
                </c:pt>
                <c:pt idx="84">
                  <c:v>-8.2579999999999991</c:v>
                </c:pt>
                <c:pt idx="85">
                  <c:v>-9.548</c:v>
                </c:pt>
                <c:pt idx="86">
                  <c:v>-10.839</c:v>
                </c:pt>
                <c:pt idx="87">
                  <c:v>-12.129</c:v>
                </c:pt>
                <c:pt idx="88">
                  <c:v>-13.419</c:v>
                </c:pt>
                <c:pt idx="89">
                  <c:v>-14.71</c:v>
                </c:pt>
                <c:pt idx="90">
                  <c:v>34</c:v>
                </c:pt>
                <c:pt idx="91">
                  <c:v>32.667000000000002</c:v>
                </c:pt>
                <c:pt idx="92">
                  <c:v>31.332999999999998</c:v>
                </c:pt>
                <c:pt idx="93">
                  <c:v>30</c:v>
                </c:pt>
                <c:pt idx="94">
                  <c:v>28.667000000000002</c:v>
                </c:pt>
                <c:pt idx="95">
                  <c:v>27.332999999999998</c:v>
                </c:pt>
                <c:pt idx="96">
                  <c:v>26</c:v>
                </c:pt>
                <c:pt idx="97">
                  <c:v>24.667000000000002</c:v>
                </c:pt>
                <c:pt idx="98">
                  <c:v>23.332999999999998</c:v>
                </c:pt>
                <c:pt idx="99">
                  <c:v>22</c:v>
                </c:pt>
                <c:pt idx="100">
                  <c:v>20.667000000000002</c:v>
                </c:pt>
                <c:pt idx="101">
                  <c:v>19.332999999999998</c:v>
                </c:pt>
                <c:pt idx="102">
                  <c:v>18</c:v>
                </c:pt>
                <c:pt idx="103">
                  <c:v>16.667000000000002</c:v>
                </c:pt>
                <c:pt idx="104">
                  <c:v>15.333</c:v>
                </c:pt>
                <c:pt idx="105">
                  <c:v>14</c:v>
                </c:pt>
                <c:pt idx="106">
                  <c:v>12.667</c:v>
                </c:pt>
                <c:pt idx="107">
                  <c:v>11.333</c:v>
                </c:pt>
                <c:pt idx="108">
                  <c:v>10</c:v>
                </c:pt>
                <c:pt idx="109">
                  <c:v>8.6669999999999998</c:v>
                </c:pt>
                <c:pt idx="110">
                  <c:v>7.3330000000000002</c:v>
                </c:pt>
                <c:pt idx="111">
                  <c:v>6</c:v>
                </c:pt>
                <c:pt idx="112">
                  <c:v>4.6669999999999998</c:v>
                </c:pt>
                <c:pt idx="113">
                  <c:v>3.3330000000000002</c:v>
                </c:pt>
                <c:pt idx="114">
                  <c:v>2</c:v>
                </c:pt>
                <c:pt idx="115">
                  <c:v>0.66700000000000004</c:v>
                </c:pt>
                <c:pt idx="116">
                  <c:v>-0.66700000000000004</c:v>
                </c:pt>
                <c:pt idx="117">
                  <c:v>-2</c:v>
                </c:pt>
                <c:pt idx="118">
                  <c:v>-3.3330000000000002</c:v>
                </c:pt>
                <c:pt idx="119">
                  <c:v>-4.6669999999999998</c:v>
                </c:pt>
                <c:pt idx="120">
                  <c:v>-6</c:v>
                </c:pt>
                <c:pt idx="121">
                  <c:v>-6.968</c:v>
                </c:pt>
                <c:pt idx="122">
                  <c:v>-7.9349999999999996</c:v>
                </c:pt>
                <c:pt idx="123">
                  <c:v>-8.9030000000000005</c:v>
                </c:pt>
                <c:pt idx="124">
                  <c:v>-9.8710000000000004</c:v>
                </c:pt>
                <c:pt idx="125">
                  <c:v>-10.839</c:v>
                </c:pt>
                <c:pt idx="126">
                  <c:v>-11.805999999999999</c:v>
                </c:pt>
                <c:pt idx="127">
                  <c:v>37.225999999999999</c:v>
                </c:pt>
                <c:pt idx="128">
                  <c:v>36.258000000000003</c:v>
                </c:pt>
                <c:pt idx="129">
                  <c:v>35.29</c:v>
                </c:pt>
                <c:pt idx="130">
                  <c:v>34.323</c:v>
                </c:pt>
                <c:pt idx="131">
                  <c:v>33.354999999999997</c:v>
                </c:pt>
                <c:pt idx="132">
                  <c:v>32.387</c:v>
                </c:pt>
                <c:pt idx="133">
                  <c:v>31.419</c:v>
                </c:pt>
                <c:pt idx="134">
                  <c:v>30.452000000000002</c:v>
                </c:pt>
                <c:pt idx="135">
                  <c:v>29.484000000000002</c:v>
                </c:pt>
                <c:pt idx="136">
                  <c:v>28.515999999999998</c:v>
                </c:pt>
                <c:pt idx="137">
                  <c:v>27.547999999999998</c:v>
                </c:pt>
                <c:pt idx="138">
                  <c:v>26.581</c:v>
                </c:pt>
                <c:pt idx="139">
                  <c:v>25.613</c:v>
                </c:pt>
                <c:pt idx="140">
                  <c:v>24.645</c:v>
                </c:pt>
                <c:pt idx="141">
                  <c:v>23.677</c:v>
                </c:pt>
                <c:pt idx="142">
                  <c:v>22.71</c:v>
                </c:pt>
                <c:pt idx="143">
                  <c:v>21.742000000000001</c:v>
                </c:pt>
                <c:pt idx="144">
                  <c:v>20.774000000000001</c:v>
                </c:pt>
                <c:pt idx="145">
                  <c:v>19.806000000000001</c:v>
                </c:pt>
                <c:pt idx="146">
                  <c:v>18.838999999999999</c:v>
                </c:pt>
                <c:pt idx="147">
                  <c:v>17.870999999999999</c:v>
                </c:pt>
                <c:pt idx="148">
                  <c:v>16.902999999999999</c:v>
                </c:pt>
                <c:pt idx="149">
                  <c:v>15.935</c:v>
                </c:pt>
                <c:pt idx="150">
                  <c:v>14.968</c:v>
                </c:pt>
                <c:pt idx="151">
                  <c:v>14</c:v>
                </c:pt>
                <c:pt idx="152">
                  <c:v>12.532999999999999</c:v>
                </c:pt>
                <c:pt idx="153">
                  <c:v>11.067</c:v>
                </c:pt>
                <c:pt idx="154">
                  <c:v>9.6</c:v>
                </c:pt>
                <c:pt idx="155">
                  <c:v>8.1329999999999991</c:v>
                </c:pt>
                <c:pt idx="156">
                  <c:v>6.6669999999999998</c:v>
                </c:pt>
                <c:pt idx="157">
                  <c:v>5.2</c:v>
                </c:pt>
                <c:pt idx="158">
                  <c:v>3.7330000000000001</c:v>
                </c:pt>
                <c:pt idx="159">
                  <c:v>2.2669999999999999</c:v>
                </c:pt>
                <c:pt idx="160">
                  <c:v>0.8</c:v>
                </c:pt>
                <c:pt idx="161">
                  <c:v>-0.66700000000000004</c:v>
                </c:pt>
                <c:pt idx="162">
                  <c:v>-2.133</c:v>
                </c:pt>
                <c:pt idx="163">
                  <c:v>-3.6</c:v>
                </c:pt>
                <c:pt idx="164">
                  <c:v>-5.0670000000000002</c:v>
                </c:pt>
                <c:pt idx="165">
                  <c:v>-6.5330000000000004</c:v>
                </c:pt>
                <c:pt idx="166">
                  <c:v>-8</c:v>
                </c:pt>
                <c:pt idx="167">
                  <c:v>-9.4670000000000005</c:v>
                </c:pt>
                <c:pt idx="168">
                  <c:v>-10.933</c:v>
                </c:pt>
                <c:pt idx="169">
                  <c:v>-12.4</c:v>
                </c:pt>
                <c:pt idx="170">
                  <c:v>-13.867000000000001</c:v>
                </c:pt>
                <c:pt idx="171">
                  <c:v>-15.333</c:v>
                </c:pt>
                <c:pt idx="172">
                  <c:v>33.200000000000003</c:v>
                </c:pt>
                <c:pt idx="173">
                  <c:v>31.733000000000001</c:v>
                </c:pt>
                <c:pt idx="174">
                  <c:v>30.266999999999999</c:v>
                </c:pt>
                <c:pt idx="175">
                  <c:v>28.8</c:v>
                </c:pt>
                <c:pt idx="176">
                  <c:v>27.332999999999998</c:v>
                </c:pt>
                <c:pt idx="177">
                  <c:v>25.867000000000001</c:v>
                </c:pt>
                <c:pt idx="178">
                  <c:v>24.4</c:v>
                </c:pt>
                <c:pt idx="179">
                  <c:v>22.933</c:v>
                </c:pt>
                <c:pt idx="180">
                  <c:v>21.466999999999999</c:v>
                </c:pt>
                <c:pt idx="181">
                  <c:v>20</c:v>
                </c:pt>
                <c:pt idx="182">
                  <c:v>18.968</c:v>
                </c:pt>
                <c:pt idx="183">
                  <c:v>17.934999999999999</c:v>
                </c:pt>
                <c:pt idx="184">
                  <c:v>16.902999999999999</c:v>
                </c:pt>
                <c:pt idx="185">
                  <c:v>15.871</c:v>
                </c:pt>
                <c:pt idx="186">
                  <c:v>14.839</c:v>
                </c:pt>
                <c:pt idx="187">
                  <c:v>13.805999999999999</c:v>
                </c:pt>
                <c:pt idx="188">
                  <c:v>12.773999999999999</c:v>
                </c:pt>
                <c:pt idx="189">
                  <c:v>11.742000000000001</c:v>
                </c:pt>
                <c:pt idx="190">
                  <c:v>10.71</c:v>
                </c:pt>
                <c:pt idx="191">
                  <c:v>9.6769999999999996</c:v>
                </c:pt>
                <c:pt idx="192">
                  <c:v>8.6449999999999996</c:v>
                </c:pt>
                <c:pt idx="193">
                  <c:v>7.6130000000000004</c:v>
                </c:pt>
                <c:pt idx="194">
                  <c:v>6.5810000000000004</c:v>
                </c:pt>
                <c:pt idx="195">
                  <c:v>5.548</c:v>
                </c:pt>
                <c:pt idx="196">
                  <c:v>4.516</c:v>
                </c:pt>
                <c:pt idx="197">
                  <c:v>3.484</c:v>
                </c:pt>
                <c:pt idx="198">
                  <c:v>2.452</c:v>
                </c:pt>
                <c:pt idx="199">
                  <c:v>1.419</c:v>
                </c:pt>
                <c:pt idx="200">
                  <c:v>0.38700000000000001</c:v>
                </c:pt>
                <c:pt idx="201">
                  <c:v>-0.64500000000000002</c:v>
                </c:pt>
                <c:pt idx="202">
                  <c:v>-1.677</c:v>
                </c:pt>
                <c:pt idx="203">
                  <c:v>-2.71</c:v>
                </c:pt>
                <c:pt idx="204">
                  <c:v>-3.742</c:v>
                </c:pt>
                <c:pt idx="205">
                  <c:v>-4.774</c:v>
                </c:pt>
                <c:pt idx="206">
                  <c:v>-5.806</c:v>
                </c:pt>
                <c:pt idx="207">
                  <c:v>-6.8390000000000004</c:v>
                </c:pt>
                <c:pt idx="208">
                  <c:v>42.128999999999998</c:v>
                </c:pt>
                <c:pt idx="209">
                  <c:v>41.097000000000001</c:v>
                </c:pt>
                <c:pt idx="210">
                  <c:v>40.064999999999998</c:v>
                </c:pt>
                <c:pt idx="211">
                  <c:v>39.031999999999996</c:v>
                </c:pt>
                <c:pt idx="212">
                  <c:v>38</c:v>
                </c:pt>
                <c:pt idx="213">
                  <c:v>36.71</c:v>
                </c:pt>
                <c:pt idx="214">
                  <c:v>35.418999999999997</c:v>
                </c:pt>
                <c:pt idx="215">
                  <c:v>34.128999999999998</c:v>
                </c:pt>
                <c:pt idx="216">
                  <c:v>32.838999999999999</c:v>
                </c:pt>
                <c:pt idx="217">
                  <c:v>31.547999999999998</c:v>
                </c:pt>
                <c:pt idx="218">
                  <c:v>30.257999999999999</c:v>
                </c:pt>
                <c:pt idx="219">
                  <c:v>28.968</c:v>
                </c:pt>
                <c:pt idx="220">
                  <c:v>27.677</c:v>
                </c:pt>
                <c:pt idx="221">
                  <c:v>26.387</c:v>
                </c:pt>
                <c:pt idx="222">
                  <c:v>25.097000000000001</c:v>
                </c:pt>
                <c:pt idx="223">
                  <c:v>23.806000000000001</c:v>
                </c:pt>
                <c:pt idx="224">
                  <c:v>22.515999999999998</c:v>
                </c:pt>
                <c:pt idx="225">
                  <c:v>21.225999999999999</c:v>
                </c:pt>
                <c:pt idx="226">
                  <c:v>19.934999999999999</c:v>
                </c:pt>
                <c:pt idx="227">
                  <c:v>18.645</c:v>
                </c:pt>
                <c:pt idx="228">
                  <c:v>17.355</c:v>
                </c:pt>
                <c:pt idx="229">
                  <c:v>16.065000000000001</c:v>
                </c:pt>
                <c:pt idx="230">
                  <c:v>14.773999999999999</c:v>
                </c:pt>
                <c:pt idx="231">
                  <c:v>13.484</c:v>
                </c:pt>
                <c:pt idx="232">
                  <c:v>12.194000000000001</c:v>
                </c:pt>
                <c:pt idx="233">
                  <c:v>10.903</c:v>
                </c:pt>
                <c:pt idx="234">
                  <c:v>9.6129999999999995</c:v>
                </c:pt>
                <c:pt idx="235">
                  <c:v>8.3230000000000004</c:v>
                </c:pt>
                <c:pt idx="236">
                  <c:v>7.032</c:v>
                </c:pt>
                <c:pt idx="237">
                  <c:v>5.742</c:v>
                </c:pt>
                <c:pt idx="238">
                  <c:v>4.452</c:v>
                </c:pt>
                <c:pt idx="239">
                  <c:v>3.161</c:v>
                </c:pt>
                <c:pt idx="240">
                  <c:v>1.871</c:v>
                </c:pt>
                <c:pt idx="241">
                  <c:v>0.58099999999999996</c:v>
                </c:pt>
                <c:pt idx="242">
                  <c:v>-0.71</c:v>
                </c:pt>
                <c:pt idx="243">
                  <c:v>-2</c:v>
                </c:pt>
                <c:pt idx="244">
                  <c:v>-3.3330000000000002</c:v>
                </c:pt>
                <c:pt idx="245">
                  <c:v>-4.6669999999999998</c:v>
                </c:pt>
                <c:pt idx="246">
                  <c:v>-6</c:v>
                </c:pt>
                <c:pt idx="247">
                  <c:v>-7.3330000000000002</c:v>
                </c:pt>
                <c:pt idx="248">
                  <c:v>-8.6669999999999998</c:v>
                </c:pt>
                <c:pt idx="249">
                  <c:v>-10</c:v>
                </c:pt>
                <c:pt idx="250">
                  <c:v>-11.333</c:v>
                </c:pt>
                <c:pt idx="251">
                  <c:v>-12.667</c:v>
                </c:pt>
                <c:pt idx="252">
                  <c:v>-14</c:v>
                </c:pt>
                <c:pt idx="253">
                  <c:v>-15.333</c:v>
                </c:pt>
                <c:pt idx="254">
                  <c:v>-16.667000000000002</c:v>
                </c:pt>
                <c:pt idx="255">
                  <c:v>-18</c:v>
                </c:pt>
                <c:pt idx="256">
                  <c:v>-19.332999999999998</c:v>
                </c:pt>
                <c:pt idx="257">
                  <c:v>-20.667000000000002</c:v>
                </c:pt>
                <c:pt idx="258">
                  <c:v>-22</c:v>
                </c:pt>
                <c:pt idx="259">
                  <c:v>26.667000000000002</c:v>
                </c:pt>
                <c:pt idx="260">
                  <c:v>25.332999999999998</c:v>
                </c:pt>
                <c:pt idx="261">
                  <c:v>24</c:v>
                </c:pt>
                <c:pt idx="262">
                  <c:v>22.667000000000002</c:v>
                </c:pt>
                <c:pt idx="263">
                  <c:v>21.332999999999998</c:v>
                </c:pt>
                <c:pt idx="264">
                  <c:v>20</c:v>
                </c:pt>
                <c:pt idx="265">
                  <c:v>18.667000000000002</c:v>
                </c:pt>
                <c:pt idx="266">
                  <c:v>17.332999999999998</c:v>
                </c:pt>
                <c:pt idx="267">
                  <c:v>16</c:v>
                </c:pt>
                <c:pt idx="268">
                  <c:v>14.667</c:v>
                </c:pt>
                <c:pt idx="269">
                  <c:v>13.333</c:v>
                </c:pt>
                <c:pt idx="270">
                  <c:v>12</c:v>
                </c:pt>
                <c:pt idx="271">
                  <c:v>10.667</c:v>
                </c:pt>
                <c:pt idx="272">
                  <c:v>9.3330000000000002</c:v>
                </c:pt>
                <c:pt idx="273">
                  <c:v>8</c:v>
                </c:pt>
                <c:pt idx="274">
                  <c:v>7.032</c:v>
                </c:pt>
                <c:pt idx="275">
                  <c:v>6.0650000000000004</c:v>
                </c:pt>
                <c:pt idx="276">
                  <c:v>5.0970000000000004</c:v>
                </c:pt>
                <c:pt idx="277">
                  <c:v>4.1289999999999996</c:v>
                </c:pt>
                <c:pt idx="278">
                  <c:v>3.161</c:v>
                </c:pt>
                <c:pt idx="279">
                  <c:v>2.194</c:v>
                </c:pt>
                <c:pt idx="280">
                  <c:v>1.226</c:v>
                </c:pt>
                <c:pt idx="281">
                  <c:v>0.25800000000000001</c:v>
                </c:pt>
                <c:pt idx="282">
                  <c:v>-0.71</c:v>
                </c:pt>
                <c:pt idx="283">
                  <c:v>-1.677</c:v>
                </c:pt>
                <c:pt idx="284">
                  <c:v>-2.645</c:v>
                </c:pt>
                <c:pt idx="285">
                  <c:v>-3.613</c:v>
                </c:pt>
                <c:pt idx="286">
                  <c:v>-4.5810000000000004</c:v>
                </c:pt>
                <c:pt idx="287">
                  <c:v>-5.548</c:v>
                </c:pt>
                <c:pt idx="288">
                  <c:v>-6.516</c:v>
                </c:pt>
                <c:pt idx="289">
                  <c:v>-7.484</c:v>
                </c:pt>
                <c:pt idx="290">
                  <c:v>41.548000000000002</c:v>
                </c:pt>
                <c:pt idx="291">
                  <c:v>40.581000000000003</c:v>
                </c:pt>
                <c:pt idx="292">
                  <c:v>39.613</c:v>
                </c:pt>
                <c:pt idx="293">
                  <c:v>38.645000000000003</c:v>
                </c:pt>
                <c:pt idx="294">
                  <c:v>37.677</c:v>
                </c:pt>
                <c:pt idx="295">
                  <c:v>36.71</c:v>
                </c:pt>
                <c:pt idx="296">
                  <c:v>35.741999999999997</c:v>
                </c:pt>
                <c:pt idx="297">
                  <c:v>34.774000000000001</c:v>
                </c:pt>
                <c:pt idx="298">
                  <c:v>33.805999999999997</c:v>
                </c:pt>
                <c:pt idx="299">
                  <c:v>32.838999999999999</c:v>
                </c:pt>
                <c:pt idx="300">
                  <c:v>31.870999999999999</c:v>
                </c:pt>
                <c:pt idx="301">
                  <c:v>30.902999999999999</c:v>
                </c:pt>
                <c:pt idx="302">
                  <c:v>29.934999999999999</c:v>
                </c:pt>
                <c:pt idx="303">
                  <c:v>28.968</c:v>
                </c:pt>
                <c:pt idx="304">
                  <c:v>28</c:v>
                </c:pt>
                <c:pt idx="305">
                  <c:v>26.667000000000002</c:v>
                </c:pt>
                <c:pt idx="306">
                  <c:v>25.332999999999998</c:v>
                </c:pt>
                <c:pt idx="307">
                  <c:v>24</c:v>
                </c:pt>
                <c:pt idx="308">
                  <c:v>22.667000000000002</c:v>
                </c:pt>
                <c:pt idx="309">
                  <c:v>21.332999999999998</c:v>
                </c:pt>
                <c:pt idx="310">
                  <c:v>20</c:v>
                </c:pt>
                <c:pt idx="311">
                  <c:v>18.667000000000002</c:v>
                </c:pt>
                <c:pt idx="312">
                  <c:v>17.332999999999998</c:v>
                </c:pt>
                <c:pt idx="313">
                  <c:v>16</c:v>
                </c:pt>
                <c:pt idx="314">
                  <c:v>14.667</c:v>
                </c:pt>
                <c:pt idx="315">
                  <c:v>13.333</c:v>
                </c:pt>
                <c:pt idx="316">
                  <c:v>12</c:v>
                </c:pt>
                <c:pt idx="317">
                  <c:v>10.667</c:v>
                </c:pt>
                <c:pt idx="318">
                  <c:v>9.3330000000000002</c:v>
                </c:pt>
                <c:pt idx="319">
                  <c:v>8</c:v>
                </c:pt>
                <c:pt idx="320">
                  <c:v>6.6669999999999998</c:v>
                </c:pt>
                <c:pt idx="321">
                  <c:v>5.3330000000000002</c:v>
                </c:pt>
                <c:pt idx="322">
                  <c:v>4</c:v>
                </c:pt>
                <c:pt idx="323">
                  <c:v>2.6669999999999998</c:v>
                </c:pt>
                <c:pt idx="324">
                  <c:v>1.333</c:v>
                </c:pt>
                <c:pt idx="325">
                  <c:v>0</c:v>
                </c:pt>
                <c:pt idx="326">
                  <c:v>-1.333</c:v>
                </c:pt>
                <c:pt idx="327">
                  <c:v>-2.6669999999999998</c:v>
                </c:pt>
                <c:pt idx="328">
                  <c:v>46</c:v>
                </c:pt>
                <c:pt idx="329">
                  <c:v>44.667000000000002</c:v>
                </c:pt>
                <c:pt idx="330">
                  <c:v>43.332999999999998</c:v>
                </c:pt>
                <c:pt idx="331">
                  <c:v>42</c:v>
                </c:pt>
                <c:pt idx="332">
                  <c:v>40.667000000000002</c:v>
                </c:pt>
                <c:pt idx="333">
                  <c:v>39.332999999999998</c:v>
                </c:pt>
                <c:pt idx="334">
                  <c:v>38</c:v>
                </c:pt>
                <c:pt idx="335">
                  <c:v>36.968000000000004</c:v>
                </c:pt>
                <c:pt idx="336">
                  <c:v>35.935000000000002</c:v>
                </c:pt>
                <c:pt idx="337">
                  <c:v>34.902999999999999</c:v>
                </c:pt>
                <c:pt idx="338">
                  <c:v>33.871000000000002</c:v>
                </c:pt>
                <c:pt idx="339">
                  <c:v>32.838999999999999</c:v>
                </c:pt>
                <c:pt idx="340">
                  <c:v>31.806000000000001</c:v>
                </c:pt>
                <c:pt idx="341">
                  <c:v>30.774000000000001</c:v>
                </c:pt>
                <c:pt idx="342">
                  <c:v>29.742000000000001</c:v>
                </c:pt>
                <c:pt idx="343">
                  <c:v>28.71</c:v>
                </c:pt>
                <c:pt idx="344">
                  <c:v>27.677</c:v>
                </c:pt>
                <c:pt idx="345">
                  <c:v>26.645</c:v>
                </c:pt>
                <c:pt idx="346">
                  <c:v>25.613</c:v>
                </c:pt>
                <c:pt idx="347">
                  <c:v>24.581</c:v>
                </c:pt>
                <c:pt idx="348">
                  <c:v>23.547999999999998</c:v>
                </c:pt>
                <c:pt idx="349">
                  <c:v>22.515999999999998</c:v>
                </c:pt>
                <c:pt idx="350">
                  <c:v>21.484000000000002</c:v>
                </c:pt>
                <c:pt idx="351">
                  <c:v>20.452000000000002</c:v>
                </c:pt>
                <c:pt idx="352">
                  <c:v>19.419</c:v>
                </c:pt>
                <c:pt idx="353">
                  <c:v>18.387</c:v>
                </c:pt>
                <c:pt idx="354">
                  <c:v>17.355</c:v>
                </c:pt>
                <c:pt idx="355">
                  <c:v>16.323</c:v>
                </c:pt>
                <c:pt idx="356">
                  <c:v>15.29</c:v>
                </c:pt>
                <c:pt idx="357">
                  <c:v>14.257999999999999</c:v>
                </c:pt>
                <c:pt idx="358">
                  <c:v>13.226000000000001</c:v>
                </c:pt>
                <c:pt idx="359">
                  <c:v>12.194000000000001</c:v>
                </c:pt>
                <c:pt idx="360">
                  <c:v>11.161</c:v>
                </c:pt>
                <c:pt idx="361">
                  <c:v>10.129</c:v>
                </c:pt>
                <c:pt idx="362">
                  <c:v>9.0969999999999995</c:v>
                </c:pt>
                <c:pt idx="363">
                  <c:v>8.0649999999999995</c:v>
                </c:pt>
                <c:pt idx="364">
                  <c:v>7.032</c:v>
                </c:pt>
                <c:pt idx="365">
                  <c:v>56</c:v>
                </c:pt>
              </c:numCache>
            </c:numRef>
          </c:val>
          <c:smooth val="0"/>
          <c:extLst>
            <c:ext xmlns:c16="http://schemas.microsoft.com/office/drawing/2014/chart" uri="{C3380CC4-5D6E-409C-BE32-E72D297353CC}">
              <c16:uniqueId val="{00000000-651B-49C4-A608-0BB6241B70C9}"/>
            </c:ext>
          </c:extLst>
        </c:ser>
        <c:dLbls>
          <c:showLegendKey val="0"/>
          <c:showVal val="0"/>
          <c:showCatName val="0"/>
          <c:showSerName val="0"/>
          <c:showPercent val="0"/>
          <c:showBubbleSize val="0"/>
        </c:dLbls>
        <c:smooth val="0"/>
        <c:axId val="69259264"/>
        <c:axId val="69260800"/>
      </c:lineChart>
      <c:catAx>
        <c:axId val="69259264"/>
        <c:scaling>
          <c:orientation val="minMax"/>
        </c:scaling>
        <c:delete val="0"/>
        <c:axPos val="b"/>
        <c:majorTickMark val="out"/>
        <c:minorTickMark val="none"/>
        <c:tickLblPos val="nextTo"/>
        <c:crossAx val="69260800"/>
        <c:crosses val="autoZero"/>
        <c:auto val="1"/>
        <c:lblAlgn val="ctr"/>
        <c:lblOffset val="100"/>
        <c:noMultiLvlLbl val="0"/>
      </c:catAx>
      <c:valAx>
        <c:axId val="69260800"/>
        <c:scaling>
          <c:orientation val="minMax"/>
        </c:scaling>
        <c:delete val="0"/>
        <c:axPos val="l"/>
        <c:majorGridlines/>
        <c:numFmt formatCode="0.00" sourceLinked="1"/>
        <c:majorTickMark val="out"/>
        <c:minorTickMark val="none"/>
        <c:tickLblPos val="nextTo"/>
        <c:crossAx val="6925926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dirty="0"/>
              <a:t>Počet kanban</a:t>
            </a:r>
            <a:r>
              <a:rPr lang="cs-CZ" baseline="0" dirty="0"/>
              <a:t> karet</a:t>
            </a:r>
            <a:endParaRPr lang="cs-CZ"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350427347610008E-2"/>
          <c:y val="7.8497354497354496E-2"/>
          <c:w val="0.8723041698407199"/>
          <c:h val="0.81297687789026374"/>
        </c:manualLayout>
      </c:layout>
      <c:bar3DChart>
        <c:barDir val="col"/>
        <c:grouping val="standard"/>
        <c:varyColors val="0"/>
        <c:ser>
          <c:idx val="0"/>
          <c:order val="0"/>
          <c:tx>
            <c:v>5</c:v>
          </c:tx>
          <c:spPr>
            <a:solidFill>
              <a:schemeClr val="accent1"/>
            </a:solidFill>
            <a:ln>
              <a:noFill/>
            </a:ln>
            <a:effectLst/>
            <a:sp3d/>
          </c:spPr>
          <c:invertIfNegative val="0"/>
          <c:cat>
            <c:numRef>
              <c:f>List1!$D$3:$W$3</c:f>
              <c:numCache>
                <c:formatCode>General</c:formatCode>
                <c:ptCount val="2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numCache>
            </c:numRef>
          </c:cat>
          <c:val>
            <c:numRef>
              <c:f>List1!$D$5:$W$5</c:f>
              <c:numCache>
                <c:formatCode>0.00</c:formatCode>
                <c:ptCount val="20"/>
                <c:pt idx="0">
                  <c:v>5.5</c:v>
                </c:pt>
                <c:pt idx="1">
                  <c:v>3.25</c:v>
                </c:pt>
                <c:pt idx="2">
                  <c:v>2.5</c:v>
                </c:pt>
                <c:pt idx="3">
                  <c:v>2.125</c:v>
                </c:pt>
                <c:pt idx="4">
                  <c:v>1.9</c:v>
                </c:pt>
                <c:pt idx="5">
                  <c:v>1.75</c:v>
                </c:pt>
                <c:pt idx="6">
                  <c:v>1.6428571428571428</c:v>
                </c:pt>
                <c:pt idx="7">
                  <c:v>1.5625</c:v>
                </c:pt>
                <c:pt idx="8">
                  <c:v>1.5</c:v>
                </c:pt>
                <c:pt idx="9">
                  <c:v>1.45</c:v>
                </c:pt>
                <c:pt idx="10">
                  <c:v>1.4090909090909092</c:v>
                </c:pt>
                <c:pt idx="11">
                  <c:v>1.375</c:v>
                </c:pt>
                <c:pt idx="12">
                  <c:v>1.3461538461538463</c:v>
                </c:pt>
                <c:pt idx="13">
                  <c:v>1.3214285714285714</c:v>
                </c:pt>
                <c:pt idx="14">
                  <c:v>1.3</c:v>
                </c:pt>
                <c:pt idx="15">
                  <c:v>1.28125</c:v>
                </c:pt>
                <c:pt idx="16">
                  <c:v>1.2647058823529411</c:v>
                </c:pt>
                <c:pt idx="17">
                  <c:v>1.25</c:v>
                </c:pt>
                <c:pt idx="18">
                  <c:v>1.236842105263158</c:v>
                </c:pt>
                <c:pt idx="19">
                  <c:v>1.2250000000000001</c:v>
                </c:pt>
              </c:numCache>
            </c:numRef>
          </c:val>
          <c:extLst>
            <c:ext xmlns:c16="http://schemas.microsoft.com/office/drawing/2014/chart" uri="{C3380CC4-5D6E-409C-BE32-E72D297353CC}">
              <c16:uniqueId val="{00000000-C695-4B2A-ACB5-16BD97F054DE}"/>
            </c:ext>
          </c:extLst>
        </c:ser>
        <c:ser>
          <c:idx val="1"/>
          <c:order val="1"/>
          <c:tx>
            <c:v>10</c:v>
          </c:tx>
          <c:spPr>
            <a:solidFill>
              <a:schemeClr val="accent2"/>
            </a:solidFill>
            <a:ln>
              <a:noFill/>
            </a:ln>
            <a:effectLst/>
            <a:sp3d/>
          </c:spPr>
          <c:invertIfNegative val="0"/>
          <c:cat>
            <c:numRef>
              <c:f>List1!$D$3:$W$3</c:f>
              <c:numCache>
                <c:formatCode>General</c:formatCode>
                <c:ptCount val="2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numCache>
            </c:numRef>
          </c:cat>
          <c:val>
            <c:numRef>
              <c:f>List1!$D$6:$W$6</c:f>
              <c:numCache>
                <c:formatCode>0.00</c:formatCode>
                <c:ptCount val="20"/>
                <c:pt idx="0">
                  <c:v>10</c:v>
                </c:pt>
                <c:pt idx="1">
                  <c:v>5.5</c:v>
                </c:pt>
                <c:pt idx="2">
                  <c:v>4</c:v>
                </c:pt>
                <c:pt idx="3">
                  <c:v>3.25</c:v>
                </c:pt>
                <c:pt idx="4">
                  <c:v>2.8</c:v>
                </c:pt>
                <c:pt idx="5">
                  <c:v>2.5</c:v>
                </c:pt>
                <c:pt idx="6">
                  <c:v>2.2857142857142856</c:v>
                </c:pt>
                <c:pt idx="7">
                  <c:v>2.125</c:v>
                </c:pt>
                <c:pt idx="8">
                  <c:v>2</c:v>
                </c:pt>
                <c:pt idx="9">
                  <c:v>1.9</c:v>
                </c:pt>
                <c:pt idx="10">
                  <c:v>1.8181818181818181</c:v>
                </c:pt>
                <c:pt idx="11">
                  <c:v>1.75</c:v>
                </c:pt>
                <c:pt idx="12">
                  <c:v>1.6923076923076923</c:v>
                </c:pt>
                <c:pt idx="13">
                  <c:v>1.6428571428571428</c:v>
                </c:pt>
                <c:pt idx="14">
                  <c:v>1.6</c:v>
                </c:pt>
                <c:pt idx="15">
                  <c:v>1.5625</c:v>
                </c:pt>
                <c:pt idx="16">
                  <c:v>1.5294117647058822</c:v>
                </c:pt>
                <c:pt idx="17">
                  <c:v>1.5</c:v>
                </c:pt>
                <c:pt idx="18">
                  <c:v>1.4736842105263157</c:v>
                </c:pt>
                <c:pt idx="19">
                  <c:v>1.45</c:v>
                </c:pt>
              </c:numCache>
            </c:numRef>
          </c:val>
          <c:extLst>
            <c:ext xmlns:c16="http://schemas.microsoft.com/office/drawing/2014/chart" uri="{C3380CC4-5D6E-409C-BE32-E72D297353CC}">
              <c16:uniqueId val="{00000001-C695-4B2A-ACB5-16BD97F054DE}"/>
            </c:ext>
          </c:extLst>
        </c:ser>
        <c:ser>
          <c:idx val="2"/>
          <c:order val="2"/>
          <c:tx>
            <c:v>15</c:v>
          </c:tx>
          <c:spPr>
            <a:solidFill>
              <a:schemeClr val="accent3"/>
            </a:solidFill>
            <a:ln>
              <a:noFill/>
            </a:ln>
            <a:effectLst/>
            <a:sp3d/>
          </c:spPr>
          <c:invertIfNegative val="0"/>
          <c:cat>
            <c:numRef>
              <c:f>List1!$D$3:$W$3</c:f>
              <c:numCache>
                <c:formatCode>General</c:formatCode>
                <c:ptCount val="2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numCache>
            </c:numRef>
          </c:cat>
          <c:val>
            <c:numRef>
              <c:f>List1!$D$7:$W$7</c:f>
              <c:numCache>
                <c:formatCode>0.00</c:formatCode>
                <c:ptCount val="20"/>
                <c:pt idx="0">
                  <c:v>14.5</c:v>
                </c:pt>
                <c:pt idx="1">
                  <c:v>7.75</c:v>
                </c:pt>
                <c:pt idx="2">
                  <c:v>5.5</c:v>
                </c:pt>
                <c:pt idx="3">
                  <c:v>4.375</c:v>
                </c:pt>
                <c:pt idx="4">
                  <c:v>3.7</c:v>
                </c:pt>
                <c:pt idx="5">
                  <c:v>3.25</c:v>
                </c:pt>
                <c:pt idx="6">
                  <c:v>2.9285714285714288</c:v>
                </c:pt>
                <c:pt idx="7">
                  <c:v>2.6874999999999996</c:v>
                </c:pt>
                <c:pt idx="8">
                  <c:v>2.5</c:v>
                </c:pt>
                <c:pt idx="9">
                  <c:v>2.35</c:v>
                </c:pt>
                <c:pt idx="10">
                  <c:v>2.2272727272727271</c:v>
                </c:pt>
                <c:pt idx="11">
                  <c:v>2.125</c:v>
                </c:pt>
                <c:pt idx="12">
                  <c:v>2.0384615384615379</c:v>
                </c:pt>
                <c:pt idx="13">
                  <c:v>1.9642857142857146</c:v>
                </c:pt>
                <c:pt idx="14">
                  <c:v>1.9</c:v>
                </c:pt>
                <c:pt idx="15">
                  <c:v>1.8437499999999996</c:v>
                </c:pt>
                <c:pt idx="16">
                  <c:v>1.7941176470588238</c:v>
                </c:pt>
                <c:pt idx="17">
                  <c:v>1.75</c:v>
                </c:pt>
                <c:pt idx="18">
                  <c:v>1.7105263157894735</c:v>
                </c:pt>
                <c:pt idx="19">
                  <c:v>1.6750000000000003</c:v>
                </c:pt>
              </c:numCache>
            </c:numRef>
          </c:val>
          <c:extLst>
            <c:ext xmlns:c16="http://schemas.microsoft.com/office/drawing/2014/chart" uri="{C3380CC4-5D6E-409C-BE32-E72D297353CC}">
              <c16:uniqueId val="{00000002-C695-4B2A-ACB5-16BD97F054DE}"/>
            </c:ext>
          </c:extLst>
        </c:ser>
        <c:ser>
          <c:idx val="3"/>
          <c:order val="3"/>
          <c:tx>
            <c:v>20</c:v>
          </c:tx>
          <c:spPr>
            <a:solidFill>
              <a:schemeClr val="accent4"/>
            </a:solidFill>
            <a:ln>
              <a:noFill/>
            </a:ln>
            <a:effectLst/>
            <a:sp3d/>
          </c:spPr>
          <c:invertIfNegative val="0"/>
          <c:cat>
            <c:numRef>
              <c:f>List1!$D$3:$W$3</c:f>
              <c:numCache>
                <c:formatCode>General</c:formatCode>
                <c:ptCount val="2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numCache>
            </c:numRef>
          </c:cat>
          <c:val>
            <c:numRef>
              <c:f>List1!$D$8:$W$8</c:f>
              <c:numCache>
                <c:formatCode>0.00</c:formatCode>
                <c:ptCount val="20"/>
                <c:pt idx="0">
                  <c:v>19</c:v>
                </c:pt>
                <c:pt idx="1">
                  <c:v>10</c:v>
                </c:pt>
                <c:pt idx="2">
                  <c:v>7</c:v>
                </c:pt>
                <c:pt idx="3">
                  <c:v>5.5</c:v>
                </c:pt>
                <c:pt idx="4">
                  <c:v>4.5999999999999996</c:v>
                </c:pt>
                <c:pt idx="5">
                  <c:v>4</c:v>
                </c:pt>
                <c:pt idx="6">
                  <c:v>3.5714285714285716</c:v>
                </c:pt>
                <c:pt idx="7">
                  <c:v>3.25</c:v>
                </c:pt>
                <c:pt idx="8">
                  <c:v>3</c:v>
                </c:pt>
                <c:pt idx="9">
                  <c:v>2.8</c:v>
                </c:pt>
                <c:pt idx="10">
                  <c:v>2.6363636363636362</c:v>
                </c:pt>
                <c:pt idx="11">
                  <c:v>2.5</c:v>
                </c:pt>
                <c:pt idx="12">
                  <c:v>2.3846153846153846</c:v>
                </c:pt>
                <c:pt idx="13">
                  <c:v>2.2857142857142856</c:v>
                </c:pt>
                <c:pt idx="14">
                  <c:v>2.2000000000000002</c:v>
                </c:pt>
                <c:pt idx="15">
                  <c:v>2.125</c:v>
                </c:pt>
                <c:pt idx="16">
                  <c:v>2.0588235294117645</c:v>
                </c:pt>
                <c:pt idx="17">
                  <c:v>2</c:v>
                </c:pt>
                <c:pt idx="18">
                  <c:v>1.9473684210526316</c:v>
                </c:pt>
                <c:pt idx="19">
                  <c:v>1.9</c:v>
                </c:pt>
              </c:numCache>
            </c:numRef>
          </c:val>
          <c:extLst>
            <c:ext xmlns:c16="http://schemas.microsoft.com/office/drawing/2014/chart" uri="{C3380CC4-5D6E-409C-BE32-E72D297353CC}">
              <c16:uniqueId val="{00000003-C695-4B2A-ACB5-16BD97F054DE}"/>
            </c:ext>
          </c:extLst>
        </c:ser>
        <c:ser>
          <c:idx val="4"/>
          <c:order val="4"/>
          <c:tx>
            <c:v>25</c:v>
          </c:tx>
          <c:spPr>
            <a:solidFill>
              <a:schemeClr val="accent5"/>
            </a:solidFill>
            <a:ln>
              <a:noFill/>
            </a:ln>
            <a:effectLst/>
            <a:sp3d/>
          </c:spPr>
          <c:invertIfNegative val="0"/>
          <c:cat>
            <c:numRef>
              <c:f>List1!$D$3:$W$3</c:f>
              <c:numCache>
                <c:formatCode>General</c:formatCode>
                <c:ptCount val="2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numCache>
            </c:numRef>
          </c:cat>
          <c:val>
            <c:numRef>
              <c:f>List1!$D$9:$W$9</c:f>
              <c:numCache>
                <c:formatCode>0.00</c:formatCode>
                <c:ptCount val="20"/>
                <c:pt idx="0">
                  <c:v>23.5</c:v>
                </c:pt>
                <c:pt idx="1">
                  <c:v>12.250000000000002</c:v>
                </c:pt>
                <c:pt idx="2">
                  <c:v>8.4999999999999982</c:v>
                </c:pt>
                <c:pt idx="3">
                  <c:v>6.625</c:v>
                </c:pt>
                <c:pt idx="4">
                  <c:v>5.5</c:v>
                </c:pt>
                <c:pt idx="5">
                  <c:v>4.75</c:v>
                </c:pt>
                <c:pt idx="6">
                  <c:v>4.2142857142857144</c:v>
                </c:pt>
                <c:pt idx="7">
                  <c:v>3.8125</c:v>
                </c:pt>
                <c:pt idx="8">
                  <c:v>3.5</c:v>
                </c:pt>
                <c:pt idx="9">
                  <c:v>3.25</c:v>
                </c:pt>
                <c:pt idx="10">
                  <c:v>3.0454545454545454</c:v>
                </c:pt>
                <c:pt idx="11">
                  <c:v>2.875</c:v>
                </c:pt>
                <c:pt idx="12">
                  <c:v>2.7307692307692308</c:v>
                </c:pt>
                <c:pt idx="13">
                  <c:v>2.6071428571428572</c:v>
                </c:pt>
                <c:pt idx="14">
                  <c:v>2.5</c:v>
                </c:pt>
                <c:pt idx="15">
                  <c:v>2.40625</c:v>
                </c:pt>
                <c:pt idx="16">
                  <c:v>2.3235294117647061</c:v>
                </c:pt>
                <c:pt idx="17">
                  <c:v>2.25</c:v>
                </c:pt>
                <c:pt idx="18">
                  <c:v>2.1842105263157898</c:v>
                </c:pt>
                <c:pt idx="19">
                  <c:v>2.125</c:v>
                </c:pt>
              </c:numCache>
            </c:numRef>
          </c:val>
          <c:extLst>
            <c:ext xmlns:c16="http://schemas.microsoft.com/office/drawing/2014/chart" uri="{C3380CC4-5D6E-409C-BE32-E72D297353CC}">
              <c16:uniqueId val="{00000004-C695-4B2A-ACB5-16BD97F054DE}"/>
            </c:ext>
          </c:extLst>
        </c:ser>
        <c:ser>
          <c:idx val="5"/>
          <c:order val="5"/>
          <c:tx>
            <c:v>30</c:v>
          </c:tx>
          <c:spPr>
            <a:solidFill>
              <a:schemeClr val="accent6"/>
            </a:solidFill>
            <a:ln>
              <a:noFill/>
            </a:ln>
            <a:effectLst/>
            <a:sp3d/>
          </c:spPr>
          <c:invertIfNegative val="0"/>
          <c:cat>
            <c:numRef>
              <c:f>List1!$D$3:$W$3</c:f>
              <c:numCache>
                <c:formatCode>General</c:formatCode>
                <c:ptCount val="2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numCache>
            </c:numRef>
          </c:cat>
          <c:val>
            <c:numRef>
              <c:f>List1!$D$10:$W$10</c:f>
              <c:numCache>
                <c:formatCode>0.00</c:formatCode>
                <c:ptCount val="20"/>
                <c:pt idx="0">
                  <c:v>28</c:v>
                </c:pt>
                <c:pt idx="1">
                  <c:v>14.5</c:v>
                </c:pt>
                <c:pt idx="2">
                  <c:v>10</c:v>
                </c:pt>
                <c:pt idx="3">
                  <c:v>7.75</c:v>
                </c:pt>
                <c:pt idx="4">
                  <c:v>6.4</c:v>
                </c:pt>
                <c:pt idx="5">
                  <c:v>5.5</c:v>
                </c:pt>
                <c:pt idx="6">
                  <c:v>4.8571428571428568</c:v>
                </c:pt>
                <c:pt idx="7">
                  <c:v>4.375</c:v>
                </c:pt>
                <c:pt idx="8">
                  <c:v>4</c:v>
                </c:pt>
                <c:pt idx="9">
                  <c:v>3.7</c:v>
                </c:pt>
                <c:pt idx="10">
                  <c:v>3.4545454545454546</c:v>
                </c:pt>
                <c:pt idx="11">
                  <c:v>3.25</c:v>
                </c:pt>
                <c:pt idx="12">
                  <c:v>3.0769230769230766</c:v>
                </c:pt>
                <c:pt idx="13">
                  <c:v>2.9285714285714288</c:v>
                </c:pt>
                <c:pt idx="14">
                  <c:v>2.8</c:v>
                </c:pt>
                <c:pt idx="15">
                  <c:v>2.6874999999999996</c:v>
                </c:pt>
                <c:pt idx="16">
                  <c:v>2.5882352941176472</c:v>
                </c:pt>
                <c:pt idx="17">
                  <c:v>2.5</c:v>
                </c:pt>
                <c:pt idx="18">
                  <c:v>2.4210526315789469</c:v>
                </c:pt>
                <c:pt idx="19">
                  <c:v>2.35</c:v>
                </c:pt>
              </c:numCache>
            </c:numRef>
          </c:val>
          <c:extLst>
            <c:ext xmlns:c16="http://schemas.microsoft.com/office/drawing/2014/chart" uri="{C3380CC4-5D6E-409C-BE32-E72D297353CC}">
              <c16:uniqueId val="{00000005-C695-4B2A-ACB5-16BD97F054DE}"/>
            </c:ext>
          </c:extLst>
        </c:ser>
        <c:ser>
          <c:idx val="6"/>
          <c:order val="6"/>
          <c:tx>
            <c:v>35</c:v>
          </c:tx>
          <c:spPr>
            <a:solidFill>
              <a:schemeClr val="accent1">
                <a:lumMod val="60000"/>
              </a:schemeClr>
            </a:solidFill>
            <a:ln>
              <a:noFill/>
            </a:ln>
            <a:effectLst/>
            <a:sp3d/>
          </c:spPr>
          <c:invertIfNegative val="0"/>
          <c:cat>
            <c:numRef>
              <c:f>List1!$D$3:$W$3</c:f>
              <c:numCache>
                <c:formatCode>General</c:formatCode>
                <c:ptCount val="2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numCache>
            </c:numRef>
          </c:cat>
          <c:val>
            <c:numRef>
              <c:f>List1!$D$11:$W$11</c:f>
              <c:numCache>
                <c:formatCode>0.00</c:formatCode>
                <c:ptCount val="20"/>
                <c:pt idx="0">
                  <c:v>32.5</c:v>
                </c:pt>
                <c:pt idx="1">
                  <c:v>16.75</c:v>
                </c:pt>
                <c:pt idx="2">
                  <c:v>11.5</c:v>
                </c:pt>
                <c:pt idx="3">
                  <c:v>8.875</c:v>
                </c:pt>
                <c:pt idx="4">
                  <c:v>7.3</c:v>
                </c:pt>
                <c:pt idx="5">
                  <c:v>6.25</c:v>
                </c:pt>
                <c:pt idx="6">
                  <c:v>5.5</c:v>
                </c:pt>
                <c:pt idx="7">
                  <c:v>4.9374999999999991</c:v>
                </c:pt>
                <c:pt idx="8">
                  <c:v>4.5</c:v>
                </c:pt>
                <c:pt idx="9">
                  <c:v>4.1500000000000004</c:v>
                </c:pt>
                <c:pt idx="10">
                  <c:v>3.8636363636363638</c:v>
                </c:pt>
                <c:pt idx="11">
                  <c:v>3.625</c:v>
                </c:pt>
                <c:pt idx="12">
                  <c:v>3.4230769230769234</c:v>
                </c:pt>
                <c:pt idx="13">
                  <c:v>3.25</c:v>
                </c:pt>
                <c:pt idx="14">
                  <c:v>3.0999999999999996</c:v>
                </c:pt>
                <c:pt idx="15">
                  <c:v>2.96875</c:v>
                </c:pt>
                <c:pt idx="16">
                  <c:v>2.8529411764705883</c:v>
                </c:pt>
                <c:pt idx="17">
                  <c:v>2.75</c:v>
                </c:pt>
                <c:pt idx="18">
                  <c:v>2.6578947368421053</c:v>
                </c:pt>
                <c:pt idx="19">
                  <c:v>2.5750000000000002</c:v>
                </c:pt>
              </c:numCache>
            </c:numRef>
          </c:val>
          <c:extLst>
            <c:ext xmlns:c16="http://schemas.microsoft.com/office/drawing/2014/chart" uri="{C3380CC4-5D6E-409C-BE32-E72D297353CC}">
              <c16:uniqueId val="{00000006-C695-4B2A-ACB5-16BD97F054DE}"/>
            </c:ext>
          </c:extLst>
        </c:ser>
        <c:ser>
          <c:idx val="7"/>
          <c:order val="7"/>
          <c:tx>
            <c:v>40</c:v>
          </c:tx>
          <c:spPr>
            <a:solidFill>
              <a:schemeClr val="accent2">
                <a:lumMod val="60000"/>
              </a:schemeClr>
            </a:solidFill>
            <a:ln>
              <a:noFill/>
            </a:ln>
            <a:effectLst/>
            <a:sp3d/>
          </c:spPr>
          <c:invertIfNegative val="0"/>
          <c:cat>
            <c:numRef>
              <c:f>List1!$D$3:$W$3</c:f>
              <c:numCache>
                <c:formatCode>General</c:formatCode>
                <c:ptCount val="2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numCache>
            </c:numRef>
          </c:cat>
          <c:val>
            <c:numRef>
              <c:f>List1!$D$12:$W$12</c:f>
              <c:numCache>
                <c:formatCode>0.00</c:formatCode>
                <c:ptCount val="20"/>
                <c:pt idx="0">
                  <c:v>37</c:v>
                </c:pt>
                <c:pt idx="1">
                  <c:v>19</c:v>
                </c:pt>
                <c:pt idx="2">
                  <c:v>13</c:v>
                </c:pt>
                <c:pt idx="3">
                  <c:v>10</c:v>
                </c:pt>
                <c:pt idx="4">
                  <c:v>8.1999999999999993</c:v>
                </c:pt>
                <c:pt idx="5">
                  <c:v>7</c:v>
                </c:pt>
                <c:pt idx="6">
                  <c:v>6.1428571428571432</c:v>
                </c:pt>
                <c:pt idx="7">
                  <c:v>5.5</c:v>
                </c:pt>
                <c:pt idx="8">
                  <c:v>5</c:v>
                </c:pt>
                <c:pt idx="9">
                  <c:v>4.5999999999999996</c:v>
                </c:pt>
                <c:pt idx="10">
                  <c:v>4.2727272727272725</c:v>
                </c:pt>
                <c:pt idx="11">
                  <c:v>4</c:v>
                </c:pt>
                <c:pt idx="12">
                  <c:v>3.7692307692307692</c:v>
                </c:pt>
                <c:pt idx="13">
                  <c:v>3.5714285714285716</c:v>
                </c:pt>
                <c:pt idx="14">
                  <c:v>3.4</c:v>
                </c:pt>
                <c:pt idx="15">
                  <c:v>3.25</c:v>
                </c:pt>
                <c:pt idx="16">
                  <c:v>3.1176470588235294</c:v>
                </c:pt>
                <c:pt idx="17">
                  <c:v>3</c:v>
                </c:pt>
                <c:pt idx="18">
                  <c:v>2.8947368421052633</c:v>
                </c:pt>
                <c:pt idx="19">
                  <c:v>2.8</c:v>
                </c:pt>
              </c:numCache>
            </c:numRef>
          </c:val>
          <c:extLst>
            <c:ext xmlns:c16="http://schemas.microsoft.com/office/drawing/2014/chart" uri="{C3380CC4-5D6E-409C-BE32-E72D297353CC}">
              <c16:uniqueId val="{00000007-C695-4B2A-ACB5-16BD97F054DE}"/>
            </c:ext>
          </c:extLst>
        </c:ser>
        <c:ser>
          <c:idx val="8"/>
          <c:order val="8"/>
          <c:tx>
            <c:v>45</c:v>
          </c:tx>
          <c:spPr>
            <a:solidFill>
              <a:schemeClr val="accent3">
                <a:lumMod val="60000"/>
              </a:schemeClr>
            </a:solidFill>
            <a:ln>
              <a:noFill/>
            </a:ln>
            <a:effectLst/>
            <a:sp3d/>
          </c:spPr>
          <c:invertIfNegative val="0"/>
          <c:cat>
            <c:numRef>
              <c:f>List1!$D$3:$W$3</c:f>
              <c:numCache>
                <c:formatCode>General</c:formatCode>
                <c:ptCount val="2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numCache>
            </c:numRef>
          </c:cat>
          <c:val>
            <c:numRef>
              <c:f>List1!$D$13:$W$13</c:f>
              <c:numCache>
                <c:formatCode>0.00</c:formatCode>
                <c:ptCount val="20"/>
                <c:pt idx="0">
                  <c:v>41.499999999999993</c:v>
                </c:pt>
                <c:pt idx="1">
                  <c:v>21.25</c:v>
                </c:pt>
                <c:pt idx="2">
                  <c:v>14.5</c:v>
                </c:pt>
                <c:pt idx="3">
                  <c:v>11.125</c:v>
                </c:pt>
                <c:pt idx="4">
                  <c:v>9.1</c:v>
                </c:pt>
                <c:pt idx="5">
                  <c:v>7.75</c:v>
                </c:pt>
                <c:pt idx="6">
                  <c:v>6.7857142857142856</c:v>
                </c:pt>
                <c:pt idx="7">
                  <c:v>6.0625000000000009</c:v>
                </c:pt>
                <c:pt idx="8">
                  <c:v>5.5</c:v>
                </c:pt>
                <c:pt idx="9">
                  <c:v>5.05</c:v>
                </c:pt>
                <c:pt idx="10">
                  <c:v>4.6818181818181817</c:v>
                </c:pt>
                <c:pt idx="11">
                  <c:v>4.375</c:v>
                </c:pt>
                <c:pt idx="12">
                  <c:v>4.115384615384615</c:v>
                </c:pt>
                <c:pt idx="13">
                  <c:v>3.8928571428571428</c:v>
                </c:pt>
                <c:pt idx="14">
                  <c:v>3.7</c:v>
                </c:pt>
                <c:pt idx="15">
                  <c:v>3.53125</c:v>
                </c:pt>
                <c:pt idx="16">
                  <c:v>3.3823529411764706</c:v>
                </c:pt>
                <c:pt idx="17">
                  <c:v>3.25</c:v>
                </c:pt>
                <c:pt idx="18">
                  <c:v>3.1315789473684212</c:v>
                </c:pt>
                <c:pt idx="19">
                  <c:v>3.0249999999999999</c:v>
                </c:pt>
              </c:numCache>
            </c:numRef>
          </c:val>
          <c:extLst>
            <c:ext xmlns:c16="http://schemas.microsoft.com/office/drawing/2014/chart" uri="{C3380CC4-5D6E-409C-BE32-E72D297353CC}">
              <c16:uniqueId val="{00000008-C695-4B2A-ACB5-16BD97F054DE}"/>
            </c:ext>
          </c:extLst>
        </c:ser>
        <c:ser>
          <c:idx val="9"/>
          <c:order val="9"/>
          <c:tx>
            <c:v>50</c:v>
          </c:tx>
          <c:spPr>
            <a:solidFill>
              <a:schemeClr val="accent4">
                <a:lumMod val="60000"/>
              </a:schemeClr>
            </a:solidFill>
            <a:ln>
              <a:noFill/>
            </a:ln>
            <a:effectLst/>
            <a:sp3d/>
          </c:spPr>
          <c:invertIfNegative val="0"/>
          <c:cat>
            <c:numRef>
              <c:f>List1!$D$3:$W$3</c:f>
              <c:numCache>
                <c:formatCode>General</c:formatCode>
                <c:ptCount val="2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numCache>
            </c:numRef>
          </c:cat>
          <c:val>
            <c:numRef>
              <c:f>List1!$D$14:$W$14</c:f>
              <c:numCache>
                <c:formatCode>0.00</c:formatCode>
                <c:ptCount val="20"/>
                <c:pt idx="0">
                  <c:v>45.999999999999993</c:v>
                </c:pt>
                <c:pt idx="1">
                  <c:v>23.5</c:v>
                </c:pt>
                <c:pt idx="2">
                  <c:v>16</c:v>
                </c:pt>
                <c:pt idx="3">
                  <c:v>12.250000000000002</c:v>
                </c:pt>
                <c:pt idx="4">
                  <c:v>10</c:v>
                </c:pt>
                <c:pt idx="5">
                  <c:v>8.4999999999999982</c:v>
                </c:pt>
                <c:pt idx="6">
                  <c:v>7.4285714285714288</c:v>
                </c:pt>
                <c:pt idx="7">
                  <c:v>6.625</c:v>
                </c:pt>
                <c:pt idx="8">
                  <c:v>6</c:v>
                </c:pt>
                <c:pt idx="9">
                  <c:v>5.5</c:v>
                </c:pt>
                <c:pt idx="10">
                  <c:v>5.0909090909090908</c:v>
                </c:pt>
                <c:pt idx="11">
                  <c:v>4.75</c:v>
                </c:pt>
                <c:pt idx="12">
                  <c:v>4.4615384615384617</c:v>
                </c:pt>
                <c:pt idx="13">
                  <c:v>4.2142857142857144</c:v>
                </c:pt>
                <c:pt idx="14">
                  <c:v>4</c:v>
                </c:pt>
                <c:pt idx="15">
                  <c:v>3.8125</c:v>
                </c:pt>
                <c:pt idx="16">
                  <c:v>3.6470588235294117</c:v>
                </c:pt>
                <c:pt idx="17">
                  <c:v>3.5</c:v>
                </c:pt>
                <c:pt idx="18">
                  <c:v>3.3684210526315788</c:v>
                </c:pt>
                <c:pt idx="19">
                  <c:v>3.25</c:v>
                </c:pt>
              </c:numCache>
            </c:numRef>
          </c:val>
          <c:extLst>
            <c:ext xmlns:c16="http://schemas.microsoft.com/office/drawing/2014/chart" uri="{C3380CC4-5D6E-409C-BE32-E72D297353CC}">
              <c16:uniqueId val="{00000009-C695-4B2A-ACB5-16BD97F054DE}"/>
            </c:ext>
          </c:extLst>
        </c:ser>
        <c:ser>
          <c:idx val="10"/>
          <c:order val="10"/>
          <c:tx>
            <c:v>55</c:v>
          </c:tx>
          <c:spPr>
            <a:solidFill>
              <a:schemeClr val="accent5">
                <a:lumMod val="60000"/>
              </a:schemeClr>
            </a:solidFill>
            <a:ln>
              <a:noFill/>
            </a:ln>
            <a:effectLst/>
            <a:sp3d/>
          </c:spPr>
          <c:invertIfNegative val="0"/>
          <c:cat>
            <c:numRef>
              <c:f>List1!$D$3:$W$3</c:f>
              <c:numCache>
                <c:formatCode>General</c:formatCode>
                <c:ptCount val="2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numCache>
            </c:numRef>
          </c:cat>
          <c:val>
            <c:numRef>
              <c:f>List1!$D$15:$W$15</c:f>
              <c:numCache>
                <c:formatCode>0.00</c:formatCode>
                <c:ptCount val="20"/>
                <c:pt idx="0">
                  <c:v>50.5</c:v>
                </c:pt>
                <c:pt idx="1">
                  <c:v>25.75</c:v>
                </c:pt>
                <c:pt idx="2">
                  <c:v>17.5</c:v>
                </c:pt>
                <c:pt idx="3">
                  <c:v>13.375</c:v>
                </c:pt>
                <c:pt idx="4">
                  <c:v>10.9</c:v>
                </c:pt>
                <c:pt idx="5">
                  <c:v>9.25</c:v>
                </c:pt>
                <c:pt idx="6">
                  <c:v>8.0714285714285712</c:v>
                </c:pt>
                <c:pt idx="7">
                  <c:v>7.1875</c:v>
                </c:pt>
                <c:pt idx="8">
                  <c:v>6.5</c:v>
                </c:pt>
                <c:pt idx="9">
                  <c:v>5.95</c:v>
                </c:pt>
                <c:pt idx="10">
                  <c:v>5.5</c:v>
                </c:pt>
                <c:pt idx="11">
                  <c:v>5.125</c:v>
                </c:pt>
                <c:pt idx="12">
                  <c:v>4.8076923076923075</c:v>
                </c:pt>
                <c:pt idx="13">
                  <c:v>4.5357142857142856</c:v>
                </c:pt>
                <c:pt idx="14">
                  <c:v>4.3</c:v>
                </c:pt>
                <c:pt idx="15">
                  <c:v>4.09375</c:v>
                </c:pt>
                <c:pt idx="16">
                  <c:v>3.9117647058823528</c:v>
                </c:pt>
                <c:pt idx="17">
                  <c:v>3.75</c:v>
                </c:pt>
                <c:pt idx="18">
                  <c:v>3.6052631578947367</c:v>
                </c:pt>
                <c:pt idx="19">
                  <c:v>3.4750000000000001</c:v>
                </c:pt>
              </c:numCache>
            </c:numRef>
          </c:val>
          <c:extLst>
            <c:ext xmlns:c16="http://schemas.microsoft.com/office/drawing/2014/chart" uri="{C3380CC4-5D6E-409C-BE32-E72D297353CC}">
              <c16:uniqueId val="{0000000A-C695-4B2A-ACB5-16BD97F054DE}"/>
            </c:ext>
          </c:extLst>
        </c:ser>
        <c:ser>
          <c:idx val="11"/>
          <c:order val="11"/>
          <c:tx>
            <c:v>60</c:v>
          </c:tx>
          <c:spPr>
            <a:solidFill>
              <a:schemeClr val="accent6">
                <a:lumMod val="60000"/>
              </a:schemeClr>
            </a:solidFill>
            <a:ln>
              <a:noFill/>
            </a:ln>
            <a:effectLst/>
            <a:sp3d/>
          </c:spPr>
          <c:invertIfNegative val="0"/>
          <c:cat>
            <c:numRef>
              <c:f>List1!$D$3:$W$3</c:f>
              <c:numCache>
                <c:formatCode>General</c:formatCode>
                <c:ptCount val="2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numCache>
            </c:numRef>
          </c:cat>
          <c:val>
            <c:numRef>
              <c:f>List1!$D$16:$W$16</c:f>
              <c:numCache>
                <c:formatCode>0.00</c:formatCode>
                <c:ptCount val="20"/>
                <c:pt idx="0">
                  <c:v>55</c:v>
                </c:pt>
                <c:pt idx="1">
                  <c:v>28</c:v>
                </c:pt>
                <c:pt idx="2">
                  <c:v>19</c:v>
                </c:pt>
                <c:pt idx="3">
                  <c:v>14.5</c:v>
                </c:pt>
                <c:pt idx="4">
                  <c:v>11.8</c:v>
                </c:pt>
                <c:pt idx="5">
                  <c:v>10</c:v>
                </c:pt>
                <c:pt idx="6">
                  <c:v>8.7142857142857135</c:v>
                </c:pt>
                <c:pt idx="7">
                  <c:v>7.75</c:v>
                </c:pt>
                <c:pt idx="8">
                  <c:v>7</c:v>
                </c:pt>
                <c:pt idx="9">
                  <c:v>6.4</c:v>
                </c:pt>
                <c:pt idx="10">
                  <c:v>5.9090909090909092</c:v>
                </c:pt>
                <c:pt idx="11">
                  <c:v>5.5</c:v>
                </c:pt>
                <c:pt idx="12">
                  <c:v>5.1538461538461542</c:v>
                </c:pt>
                <c:pt idx="13">
                  <c:v>4.8571428571428568</c:v>
                </c:pt>
                <c:pt idx="14">
                  <c:v>4.5999999999999996</c:v>
                </c:pt>
                <c:pt idx="15">
                  <c:v>4.375</c:v>
                </c:pt>
                <c:pt idx="16">
                  <c:v>4.1764705882352944</c:v>
                </c:pt>
                <c:pt idx="17">
                  <c:v>4</c:v>
                </c:pt>
                <c:pt idx="18">
                  <c:v>3.8421052631578947</c:v>
                </c:pt>
                <c:pt idx="19">
                  <c:v>3.7</c:v>
                </c:pt>
              </c:numCache>
            </c:numRef>
          </c:val>
          <c:extLst>
            <c:ext xmlns:c16="http://schemas.microsoft.com/office/drawing/2014/chart" uri="{C3380CC4-5D6E-409C-BE32-E72D297353CC}">
              <c16:uniqueId val="{0000000B-C695-4B2A-ACB5-16BD97F054DE}"/>
            </c:ext>
          </c:extLst>
        </c:ser>
        <c:ser>
          <c:idx val="12"/>
          <c:order val="12"/>
          <c:tx>
            <c:v>65</c:v>
          </c:tx>
          <c:spPr>
            <a:solidFill>
              <a:schemeClr val="accent1">
                <a:lumMod val="80000"/>
                <a:lumOff val="20000"/>
              </a:schemeClr>
            </a:solidFill>
            <a:ln>
              <a:noFill/>
            </a:ln>
            <a:effectLst/>
            <a:sp3d/>
          </c:spPr>
          <c:invertIfNegative val="0"/>
          <c:cat>
            <c:numRef>
              <c:f>List1!$D$3:$W$3</c:f>
              <c:numCache>
                <c:formatCode>General</c:formatCode>
                <c:ptCount val="2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numCache>
            </c:numRef>
          </c:cat>
          <c:val>
            <c:numRef>
              <c:f>List1!$D$17:$W$17</c:f>
              <c:numCache>
                <c:formatCode>0.00</c:formatCode>
                <c:ptCount val="20"/>
                <c:pt idx="0">
                  <c:v>59.5</c:v>
                </c:pt>
                <c:pt idx="1">
                  <c:v>30.25</c:v>
                </c:pt>
                <c:pt idx="2">
                  <c:v>20.5</c:v>
                </c:pt>
                <c:pt idx="3">
                  <c:v>15.625</c:v>
                </c:pt>
                <c:pt idx="4">
                  <c:v>12.7</c:v>
                </c:pt>
                <c:pt idx="5">
                  <c:v>10.75</c:v>
                </c:pt>
                <c:pt idx="6">
                  <c:v>9.3571428571428577</c:v>
                </c:pt>
                <c:pt idx="7">
                  <c:v>8.3125</c:v>
                </c:pt>
                <c:pt idx="8">
                  <c:v>7.5</c:v>
                </c:pt>
                <c:pt idx="9">
                  <c:v>6.85</c:v>
                </c:pt>
                <c:pt idx="10">
                  <c:v>6.3181818181818183</c:v>
                </c:pt>
                <c:pt idx="11">
                  <c:v>5.875</c:v>
                </c:pt>
                <c:pt idx="12">
                  <c:v>5.5</c:v>
                </c:pt>
                <c:pt idx="13">
                  <c:v>5.1785714285714288</c:v>
                </c:pt>
                <c:pt idx="14">
                  <c:v>4.8999999999999995</c:v>
                </c:pt>
                <c:pt idx="15">
                  <c:v>4.65625</c:v>
                </c:pt>
                <c:pt idx="16">
                  <c:v>4.4411764705882355</c:v>
                </c:pt>
                <c:pt idx="17">
                  <c:v>4.25</c:v>
                </c:pt>
                <c:pt idx="18">
                  <c:v>4.0789473684210522</c:v>
                </c:pt>
                <c:pt idx="19">
                  <c:v>3.9249999999999998</c:v>
                </c:pt>
              </c:numCache>
            </c:numRef>
          </c:val>
          <c:extLst>
            <c:ext xmlns:c16="http://schemas.microsoft.com/office/drawing/2014/chart" uri="{C3380CC4-5D6E-409C-BE32-E72D297353CC}">
              <c16:uniqueId val="{0000000C-C695-4B2A-ACB5-16BD97F054DE}"/>
            </c:ext>
          </c:extLst>
        </c:ser>
        <c:ser>
          <c:idx val="13"/>
          <c:order val="13"/>
          <c:tx>
            <c:v>70</c:v>
          </c:tx>
          <c:spPr>
            <a:solidFill>
              <a:schemeClr val="accent2">
                <a:lumMod val="80000"/>
                <a:lumOff val="20000"/>
              </a:schemeClr>
            </a:solidFill>
            <a:ln>
              <a:noFill/>
            </a:ln>
            <a:effectLst/>
            <a:sp3d/>
          </c:spPr>
          <c:invertIfNegative val="0"/>
          <c:cat>
            <c:numRef>
              <c:f>List1!$D$3:$W$3</c:f>
              <c:numCache>
                <c:formatCode>General</c:formatCode>
                <c:ptCount val="2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numCache>
            </c:numRef>
          </c:cat>
          <c:val>
            <c:numRef>
              <c:f>List1!$D$18:$W$18</c:f>
              <c:numCache>
                <c:formatCode>0.00</c:formatCode>
                <c:ptCount val="20"/>
                <c:pt idx="0">
                  <c:v>64</c:v>
                </c:pt>
                <c:pt idx="1">
                  <c:v>32.5</c:v>
                </c:pt>
                <c:pt idx="2">
                  <c:v>22</c:v>
                </c:pt>
                <c:pt idx="3">
                  <c:v>16.75</c:v>
                </c:pt>
                <c:pt idx="4">
                  <c:v>13.6</c:v>
                </c:pt>
                <c:pt idx="5">
                  <c:v>11.5</c:v>
                </c:pt>
                <c:pt idx="6">
                  <c:v>10</c:v>
                </c:pt>
                <c:pt idx="7">
                  <c:v>8.875</c:v>
                </c:pt>
                <c:pt idx="8">
                  <c:v>8</c:v>
                </c:pt>
                <c:pt idx="9">
                  <c:v>7.3</c:v>
                </c:pt>
                <c:pt idx="10">
                  <c:v>6.7272727272727275</c:v>
                </c:pt>
                <c:pt idx="11">
                  <c:v>6.25</c:v>
                </c:pt>
                <c:pt idx="12">
                  <c:v>5.8461538461538458</c:v>
                </c:pt>
                <c:pt idx="13">
                  <c:v>5.5</c:v>
                </c:pt>
                <c:pt idx="14">
                  <c:v>5.2</c:v>
                </c:pt>
                <c:pt idx="15">
                  <c:v>4.9374999999999991</c:v>
                </c:pt>
                <c:pt idx="16">
                  <c:v>4.7058823529411766</c:v>
                </c:pt>
                <c:pt idx="17">
                  <c:v>4.5</c:v>
                </c:pt>
                <c:pt idx="18">
                  <c:v>4.3157894736842115</c:v>
                </c:pt>
                <c:pt idx="19">
                  <c:v>4.1500000000000004</c:v>
                </c:pt>
              </c:numCache>
            </c:numRef>
          </c:val>
          <c:extLst>
            <c:ext xmlns:c16="http://schemas.microsoft.com/office/drawing/2014/chart" uri="{C3380CC4-5D6E-409C-BE32-E72D297353CC}">
              <c16:uniqueId val="{0000000D-C695-4B2A-ACB5-16BD97F054DE}"/>
            </c:ext>
          </c:extLst>
        </c:ser>
        <c:ser>
          <c:idx val="14"/>
          <c:order val="14"/>
          <c:tx>
            <c:v>75</c:v>
          </c:tx>
          <c:spPr>
            <a:solidFill>
              <a:schemeClr val="accent3">
                <a:lumMod val="80000"/>
                <a:lumOff val="20000"/>
              </a:schemeClr>
            </a:solidFill>
            <a:ln>
              <a:noFill/>
            </a:ln>
            <a:effectLst/>
            <a:sp3d/>
          </c:spPr>
          <c:invertIfNegative val="0"/>
          <c:cat>
            <c:numRef>
              <c:f>List1!$D$3:$W$3</c:f>
              <c:numCache>
                <c:formatCode>General</c:formatCode>
                <c:ptCount val="2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numCache>
            </c:numRef>
          </c:cat>
          <c:val>
            <c:numRef>
              <c:f>List1!$D$19:$W$19</c:f>
              <c:numCache>
                <c:formatCode>0.00</c:formatCode>
                <c:ptCount val="20"/>
                <c:pt idx="0">
                  <c:v>68.5</c:v>
                </c:pt>
                <c:pt idx="1">
                  <c:v>34.750000000000007</c:v>
                </c:pt>
                <c:pt idx="2">
                  <c:v>23.5</c:v>
                </c:pt>
                <c:pt idx="3">
                  <c:v>17.875</c:v>
                </c:pt>
                <c:pt idx="4">
                  <c:v>14.5</c:v>
                </c:pt>
                <c:pt idx="5">
                  <c:v>12.25</c:v>
                </c:pt>
                <c:pt idx="6">
                  <c:v>10.642857142857142</c:v>
                </c:pt>
                <c:pt idx="7">
                  <c:v>9.4375</c:v>
                </c:pt>
                <c:pt idx="8">
                  <c:v>8.5</c:v>
                </c:pt>
                <c:pt idx="9">
                  <c:v>7.75</c:v>
                </c:pt>
                <c:pt idx="10">
                  <c:v>7.1363636363636367</c:v>
                </c:pt>
                <c:pt idx="11">
                  <c:v>6.625</c:v>
                </c:pt>
                <c:pt idx="12">
                  <c:v>6.1923076923076934</c:v>
                </c:pt>
                <c:pt idx="13">
                  <c:v>5.8214285714285712</c:v>
                </c:pt>
                <c:pt idx="14">
                  <c:v>5.5</c:v>
                </c:pt>
                <c:pt idx="15">
                  <c:v>5.21875</c:v>
                </c:pt>
                <c:pt idx="16">
                  <c:v>4.9705882352941169</c:v>
                </c:pt>
                <c:pt idx="17">
                  <c:v>4.75</c:v>
                </c:pt>
                <c:pt idx="18">
                  <c:v>4.5526315789473681</c:v>
                </c:pt>
                <c:pt idx="19">
                  <c:v>4.375</c:v>
                </c:pt>
              </c:numCache>
            </c:numRef>
          </c:val>
          <c:extLst>
            <c:ext xmlns:c16="http://schemas.microsoft.com/office/drawing/2014/chart" uri="{C3380CC4-5D6E-409C-BE32-E72D297353CC}">
              <c16:uniqueId val="{0000000E-C695-4B2A-ACB5-16BD97F054DE}"/>
            </c:ext>
          </c:extLst>
        </c:ser>
        <c:ser>
          <c:idx val="15"/>
          <c:order val="15"/>
          <c:tx>
            <c:v>80</c:v>
          </c:tx>
          <c:spPr>
            <a:solidFill>
              <a:schemeClr val="accent4">
                <a:lumMod val="80000"/>
                <a:lumOff val="20000"/>
              </a:schemeClr>
            </a:solidFill>
            <a:ln>
              <a:noFill/>
            </a:ln>
            <a:effectLst/>
            <a:sp3d/>
          </c:spPr>
          <c:invertIfNegative val="0"/>
          <c:cat>
            <c:numRef>
              <c:f>List1!$D$3:$W$3</c:f>
              <c:numCache>
                <c:formatCode>General</c:formatCode>
                <c:ptCount val="2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numCache>
            </c:numRef>
          </c:cat>
          <c:val>
            <c:numRef>
              <c:f>List1!$D$20:$W$20</c:f>
              <c:numCache>
                <c:formatCode>0.00</c:formatCode>
                <c:ptCount val="20"/>
                <c:pt idx="0">
                  <c:v>73</c:v>
                </c:pt>
                <c:pt idx="1">
                  <c:v>37</c:v>
                </c:pt>
                <c:pt idx="2">
                  <c:v>25</c:v>
                </c:pt>
                <c:pt idx="3">
                  <c:v>19</c:v>
                </c:pt>
                <c:pt idx="4">
                  <c:v>15.4</c:v>
                </c:pt>
                <c:pt idx="5">
                  <c:v>13</c:v>
                </c:pt>
                <c:pt idx="6">
                  <c:v>11.285714285714286</c:v>
                </c:pt>
                <c:pt idx="7">
                  <c:v>10</c:v>
                </c:pt>
                <c:pt idx="8">
                  <c:v>9</c:v>
                </c:pt>
                <c:pt idx="9">
                  <c:v>8.1999999999999993</c:v>
                </c:pt>
                <c:pt idx="10">
                  <c:v>7.5454545454545459</c:v>
                </c:pt>
                <c:pt idx="11">
                  <c:v>7</c:v>
                </c:pt>
                <c:pt idx="12">
                  <c:v>6.5384615384615383</c:v>
                </c:pt>
                <c:pt idx="13">
                  <c:v>6.1428571428571432</c:v>
                </c:pt>
                <c:pt idx="14">
                  <c:v>5.8</c:v>
                </c:pt>
                <c:pt idx="15">
                  <c:v>5.5</c:v>
                </c:pt>
                <c:pt idx="16">
                  <c:v>5.2352941176470589</c:v>
                </c:pt>
                <c:pt idx="17">
                  <c:v>5</c:v>
                </c:pt>
                <c:pt idx="18">
                  <c:v>4.7894736842105265</c:v>
                </c:pt>
                <c:pt idx="19">
                  <c:v>4.5999999999999996</c:v>
                </c:pt>
              </c:numCache>
            </c:numRef>
          </c:val>
          <c:extLst>
            <c:ext xmlns:c16="http://schemas.microsoft.com/office/drawing/2014/chart" uri="{C3380CC4-5D6E-409C-BE32-E72D297353CC}">
              <c16:uniqueId val="{0000000F-C695-4B2A-ACB5-16BD97F054DE}"/>
            </c:ext>
          </c:extLst>
        </c:ser>
        <c:ser>
          <c:idx val="16"/>
          <c:order val="16"/>
          <c:tx>
            <c:v>85</c:v>
          </c:tx>
          <c:spPr>
            <a:solidFill>
              <a:schemeClr val="accent5">
                <a:lumMod val="80000"/>
                <a:lumOff val="20000"/>
              </a:schemeClr>
            </a:solidFill>
            <a:ln>
              <a:noFill/>
            </a:ln>
            <a:effectLst/>
            <a:sp3d/>
          </c:spPr>
          <c:invertIfNegative val="0"/>
          <c:cat>
            <c:numRef>
              <c:f>List1!$D$3:$W$3</c:f>
              <c:numCache>
                <c:formatCode>General</c:formatCode>
                <c:ptCount val="2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numCache>
            </c:numRef>
          </c:cat>
          <c:val>
            <c:numRef>
              <c:f>List1!$D$21:$W$21</c:f>
              <c:numCache>
                <c:formatCode>0.00</c:formatCode>
                <c:ptCount val="20"/>
                <c:pt idx="0">
                  <c:v>77.5</c:v>
                </c:pt>
                <c:pt idx="1">
                  <c:v>39.249999999999993</c:v>
                </c:pt>
                <c:pt idx="2">
                  <c:v>26.5</c:v>
                </c:pt>
                <c:pt idx="3">
                  <c:v>20.125</c:v>
                </c:pt>
                <c:pt idx="4">
                  <c:v>16.3</c:v>
                </c:pt>
                <c:pt idx="5">
                  <c:v>13.749999999999998</c:v>
                </c:pt>
                <c:pt idx="6">
                  <c:v>11.928571428571429</c:v>
                </c:pt>
                <c:pt idx="7">
                  <c:v>10.5625</c:v>
                </c:pt>
                <c:pt idx="8">
                  <c:v>9.5</c:v>
                </c:pt>
                <c:pt idx="9">
                  <c:v>8.65</c:v>
                </c:pt>
                <c:pt idx="10">
                  <c:v>7.9545454545454559</c:v>
                </c:pt>
                <c:pt idx="11">
                  <c:v>7.375</c:v>
                </c:pt>
                <c:pt idx="12">
                  <c:v>6.884615384615385</c:v>
                </c:pt>
                <c:pt idx="13">
                  <c:v>6.4642857142857144</c:v>
                </c:pt>
                <c:pt idx="14">
                  <c:v>6.1000000000000005</c:v>
                </c:pt>
                <c:pt idx="15">
                  <c:v>5.78125</c:v>
                </c:pt>
                <c:pt idx="16">
                  <c:v>5.5</c:v>
                </c:pt>
                <c:pt idx="17">
                  <c:v>5.25</c:v>
                </c:pt>
                <c:pt idx="18">
                  <c:v>5.0263157894736832</c:v>
                </c:pt>
                <c:pt idx="19">
                  <c:v>4.8250000000000002</c:v>
                </c:pt>
              </c:numCache>
            </c:numRef>
          </c:val>
          <c:extLst>
            <c:ext xmlns:c16="http://schemas.microsoft.com/office/drawing/2014/chart" uri="{C3380CC4-5D6E-409C-BE32-E72D297353CC}">
              <c16:uniqueId val="{00000010-C695-4B2A-ACB5-16BD97F054DE}"/>
            </c:ext>
          </c:extLst>
        </c:ser>
        <c:ser>
          <c:idx val="17"/>
          <c:order val="17"/>
          <c:tx>
            <c:v>90</c:v>
          </c:tx>
          <c:spPr>
            <a:solidFill>
              <a:schemeClr val="accent6">
                <a:lumMod val="80000"/>
                <a:lumOff val="20000"/>
              </a:schemeClr>
            </a:solidFill>
            <a:ln>
              <a:noFill/>
            </a:ln>
            <a:effectLst/>
            <a:sp3d/>
          </c:spPr>
          <c:invertIfNegative val="0"/>
          <c:cat>
            <c:numRef>
              <c:f>List1!$D$3:$W$3</c:f>
              <c:numCache>
                <c:formatCode>General</c:formatCode>
                <c:ptCount val="2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numCache>
            </c:numRef>
          </c:cat>
          <c:val>
            <c:numRef>
              <c:f>List1!$D$22:$W$22</c:f>
              <c:numCache>
                <c:formatCode>0.00</c:formatCode>
                <c:ptCount val="20"/>
                <c:pt idx="0">
                  <c:v>82</c:v>
                </c:pt>
                <c:pt idx="1">
                  <c:v>41.499999999999993</c:v>
                </c:pt>
                <c:pt idx="2">
                  <c:v>28</c:v>
                </c:pt>
                <c:pt idx="3">
                  <c:v>21.25</c:v>
                </c:pt>
                <c:pt idx="4">
                  <c:v>17.2</c:v>
                </c:pt>
                <c:pt idx="5">
                  <c:v>14.5</c:v>
                </c:pt>
                <c:pt idx="6">
                  <c:v>12.571428571428573</c:v>
                </c:pt>
                <c:pt idx="7">
                  <c:v>11.125</c:v>
                </c:pt>
                <c:pt idx="8">
                  <c:v>10</c:v>
                </c:pt>
                <c:pt idx="9">
                  <c:v>9.1</c:v>
                </c:pt>
                <c:pt idx="10">
                  <c:v>8.3636363636363633</c:v>
                </c:pt>
                <c:pt idx="11">
                  <c:v>7.75</c:v>
                </c:pt>
                <c:pt idx="12">
                  <c:v>7.2307692307692308</c:v>
                </c:pt>
                <c:pt idx="13">
                  <c:v>6.7857142857142856</c:v>
                </c:pt>
                <c:pt idx="14">
                  <c:v>6.4</c:v>
                </c:pt>
                <c:pt idx="15">
                  <c:v>6.0625000000000009</c:v>
                </c:pt>
                <c:pt idx="16">
                  <c:v>5.7647058823529411</c:v>
                </c:pt>
                <c:pt idx="17">
                  <c:v>5.5</c:v>
                </c:pt>
                <c:pt idx="18">
                  <c:v>5.2631578947368425</c:v>
                </c:pt>
                <c:pt idx="19">
                  <c:v>5.05</c:v>
                </c:pt>
              </c:numCache>
            </c:numRef>
          </c:val>
          <c:extLst>
            <c:ext xmlns:c16="http://schemas.microsoft.com/office/drawing/2014/chart" uri="{C3380CC4-5D6E-409C-BE32-E72D297353CC}">
              <c16:uniqueId val="{00000011-C695-4B2A-ACB5-16BD97F054DE}"/>
            </c:ext>
          </c:extLst>
        </c:ser>
        <c:ser>
          <c:idx val="18"/>
          <c:order val="18"/>
          <c:tx>
            <c:v>95</c:v>
          </c:tx>
          <c:spPr>
            <a:solidFill>
              <a:schemeClr val="accent1">
                <a:lumMod val="80000"/>
              </a:schemeClr>
            </a:solidFill>
            <a:ln>
              <a:noFill/>
            </a:ln>
            <a:effectLst/>
            <a:sp3d/>
          </c:spPr>
          <c:invertIfNegative val="0"/>
          <c:cat>
            <c:numRef>
              <c:f>List1!$D$3:$W$3</c:f>
              <c:numCache>
                <c:formatCode>General</c:formatCode>
                <c:ptCount val="2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numCache>
            </c:numRef>
          </c:cat>
          <c:val>
            <c:numRef>
              <c:f>List1!$D$23:$W$23</c:f>
              <c:numCache>
                <c:formatCode>0.00</c:formatCode>
                <c:ptCount val="20"/>
                <c:pt idx="0">
                  <c:v>86.5</c:v>
                </c:pt>
                <c:pt idx="1">
                  <c:v>43.750000000000007</c:v>
                </c:pt>
                <c:pt idx="2">
                  <c:v>29.5</c:v>
                </c:pt>
                <c:pt idx="3">
                  <c:v>22.375</c:v>
                </c:pt>
                <c:pt idx="4">
                  <c:v>18.100000000000001</c:v>
                </c:pt>
                <c:pt idx="5">
                  <c:v>15.25</c:v>
                </c:pt>
                <c:pt idx="6">
                  <c:v>13.214285714285714</c:v>
                </c:pt>
                <c:pt idx="7">
                  <c:v>11.687499999999998</c:v>
                </c:pt>
                <c:pt idx="8">
                  <c:v>10.5</c:v>
                </c:pt>
                <c:pt idx="9">
                  <c:v>9.5500000000000007</c:v>
                </c:pt>
                <c:pt idx="10">
                  <c:v>8.7727272727272734</c:v>
                </c:pt>
                <c:pt idx="11">
                  <c:v>8.125</c:v>
                </c:pt>
                <c:pt idx="12">
                  <c:v>7.5769230769230766</c:v>
                </c:pt>
                <c:pt idx="13">
                  <c:v>7.1071428571428568</c:v>
                </c:pt>
                <c:pt idx="14">
                  <c:v>6.7</c:v>
                </c:pt>
                <c:pt idx="15">
                  <c:v>6.34375</c:v>
                </c:pt>
                <c:pt idx="16">
                  <c:v>6.0294117647058822</c:v>
                </c:pt>
                <c:pt idx="17">
                  <c:v>5.75</c:v>
                </c:pt>
                <c:pt idx="18">
                  <c:v>5.5</c:v>
                </c:pt>
                <c:pt idx="19">
                  <c:v>5.2750000000000004</c:v>
                </c:pt>
              </c:numCache>
            </c:numRef>
          </c:val>
          <c:extLst>
            <c:ext xmlns:c16="http://schemas.microsoft.com/office/drawing/2014/chart" uri="{C3380CC4-5D6E-409C-BE32-E72D297353CC}">
              <c16:uniqueId val="{00000012-C695-4B2A-ACB5-16BD97F054DE}"/>
            </c:ext>
          </c:extLst>
        </c:ser>
        <c:ser>
          <c:idx val="19"/>
          <c:order val="19"/>
          <c:tx>
            <c:v>100</c:v>
          </c:tx>
          <c:spPr>
            <a:solidFill>
              <a:schemeClr val="accent2">
                <a:lumMod val="80000"/>
              </a:schemeClr>
            </a:solidFill>
            <a:ln>
              <a:noFill/>
            </a:ln>
            <a:effectLst/>
            <a:sp3d/>
          </c:spPr>
          <c:invertIfNegative val="0"/>
          <c:cat>
            <c:numRef>
              <c:f>List1!$D$3:$W$3</c:f>
              <c:numCache>
                <c:formatCode>General</c:formatCode>
                <c:ptCount val="2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numCache>
            </c:numRef>
          </c:cat>
          <c:val>
            <c:numRef>
              <c:f>List1!$D$24:$W$24</c:f>
              <c:numCache>
                <c:formatCode>0.00</c:formatCode>
                <c:ptCount val="20"/>
                <c:pt idx="0">
                  <c:v>91</c:v>
                </c:pt>
                <c:pt idx="1">
                  <c:v>45.999999999999993</c:v>
                </c:pt>
                <c:pt idx="2">
                  <c:v>31.000000000000004</c:v>
                </c:pt>
                <c:pt idx="3">
                  <c:v>23.5</c:v>
                </c:pt>
                <c:pt idx="4">
                  <c:v>19</c:v>
                </c:pt>
                <c:pt idx="5">
                  <c:v>16</c:v>
                </c:pt>
                <c:pt idx="6">
                  <c:v>13.857142857142856</c:v>
                </c:pt>
                <c:pt idx="7">
                  <c:v>12.250000000000002</c:v>
                </c:pt>
                <c:pt idx="8">
                  <c:v>11</c:v>
                </c:pt>
                <c:pt idx="9">
                  <c:v>10</c:v>
                </c:pt>
                <c:pt idx="10">
                  <c:v>9.1818181818181817</c:v>
                </c:pt>
                <c:pt idx="11">
                  <c:v>8.4999999999999982</c:v>
                </c:pt>
                <c:pt idx="12">
                  <c:v>7.9230769230769234</c:v>
                </c:pt>
                <c:pt idx="13">
                  <c:v>7.4285714285714288</c:v>
                </c:pt>
                <c:pt idx="14">
                  <c:v>7</c:v>
                </c:pt>
                <c:pt idx="15">
                  <c:v>6.625</c:v>
                </c:pt>
                <c:pt idx="16">
                  <c:v>6.2941176470588234</c:v>
                </c:pt>
                <c:pt idx="17">
                  <c:v>6</c:v>
                </c:pt>
                <c:pt idx="18">
                  <c:v>5.7368421052631575</c:v>
                </c:pt>
                <c:pt idx="19">
                  <c:v>5.5</c:v>
                </c:pt>
              </c:numCache>
            </c:numRef>
          </c:val>
          <c:extLst>
            <c:ext xmlns:c16="http://schemas.microsoft.com/office/drawing/2014/chart" uri="{C3380CC4-5D6E-409C-BE32-E72D297353CC}">
              <c16:uniqueId val="{00000013-C695-4B2A-ACB5-16BD97F054DE}"/>
            </c:ext>
          </c:extLst>
        </c:ser>
        <c:dLbls>
          <c:showLegendKey val="0"/>
          <c:showVal val="0"/>
          <c:showCatName val="0"/>
          <c:showSerName val="0"/>
          <c:showPercent val="0"/>
          <c:showBubbleSize val="0"/>
        </c:dLbls>
        <c:gapWidth val="150"/>
        <c:shape val="box"/>
        <c:axId val="2012243120"/>
        <c:axId val="2012244368"/>
        <c:axId val="1717823712"/>
      </c:bar3DChart>
      <c:catAx>
        <c:axId val="20122431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cs-CZ"/>
                  <a:t>Počet ks v balení</a:t>
                </a:r>
              </a:p>
            </c:rich>
          </c:tx>
          <c:layout>
            <c:manualLayout>
              <c:xMode val="edge"/>
              <c:yMode val="edge"/>
              <c:x val="0.33134380213289794"/>
              <c:y val="0.92256068297741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2012244368"/>
        <c:crosses val="autoZero"/>
        <c:auto val="1"/>
        <c:lblAlgn val="ctr"/>
        <c:lblOffset val="100"/>
        <c:noMultiLvlLbl val="0"/>
      </c:catAx>
      <c:valAx>
        <c:axId val="2012244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cs-CZ"/>
                  <a:t>Počet karet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2012243120"/>
        <c:crosses val="autoZero"/>
        <c:crossBetween val="between"/>
      </c:valAx>
      <c:serAx>
        <c:axId val="1717823712"/>
        <c:scaling>
          <c:orientation val="minMax"/>
        </c:scaling>
        <c:delete val="0"/>
        <c:axPos val="b"/>
        <c:title>
          <c:tx>
            <c:rich>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cs-CZ"/>
                  <a:t>Spotřeba za hodinu</a:t>
                </a:r>
              </a:p>
            </c:rich>
          </c:tx>
          <c:overlay val="0"/>
          <c:spPr>
            <a:noFill/>
            <a:ln>
              <a:noFill/>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2012244368"/>
        <c:crosses val="autoZero"/>
      </c:ser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346" cy="4980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760" y="0"/>
            <a:ext cx="2945346" cy="498032"/>
          </a:xfrm>
          <a:prstGeom prst="rect">
            <a:avLst/>
          </a:prstGeom>
        </p:spPr>
        <p:txBody>
          <a:bodyPr vert="horz" lIns="91440" tIns="45720" rIns="91440" bIns="45720" rtlCol="0"/>
          <a:lstStyle>
            <a:lvl1pPr algn="r">
              <a:defRPr sz="1200"/>
            </a:lvl1pPr>
          </a:lstStyle>
          <a:p>
            <a:fld id="{9D2F63E9-FF1F-444B-966B-963A781B0628}" type="datetimeFigureOut">
              <a:rPr lang="cs-CZ" smtClean="0"/>
              <a:t>04.08.2022</a:t>
            </a:fld>
            <a:endParaRPr lang="cs-CZ"/>
          </a:p>
        </p:txBody>
      </p:sp>
      <p:sp>
        <p:nvSpPr>
          <p:cNvPr id="4" name="Zástupný symbol pro zápatí 3"/>
          <p:cNvSpPr>
            <a:spLocks noGrp="1"/>
          </p:cNvSpPr>
          <p:nvPr>
            <p:ph type="ftr" sz="quarter" idx="2"/>
          </p:nvPr>
        </p:nvSpPr>
        <p:spPr>
          <a:xfrm>
            <a:off x="0" y="9430193"/>
            <a:ext cx="2945346" cy="498032"/>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760" y="9430193"/>
            <a:ext cx="2945346" cy="498032"/>
          </a:xfrm>
          <a:prstGeom prst="rect">
            <a:avLst/>
          </a:prstGeom>
        </p:spPr>
        <p:txBody>
          <a:bodyPr vert="horz" lIns="91440" tIns="45720" rIns="91440" bIns="45720" rtlCol="0" anchor="b"/>
          <a:lstStyle>
            <a:lvl1pPr algn="r">
              <a:defRPr sz="1200"/>
            </a:lvl1pPr>
          </a:lstStyle>
          <a:p>
            <a:fld id="{B6808629-F0A7-40CC-BF7A-94DC45C9B83C}" type="slidenum">
              <a:rPr lang="cs-CZ" smtClean="0"/>
              <a:t>‹#›</a:t>
            </a:fld>
            <a:endParaRPr lang="cs-CZ"/>
          </a:p>
        </p:txBody>
      </p:sp>
    </p:spTree>
    <p:extLst>
      <p:ext uri="{BB962C8B-B14F-4D97-AF65-F5344CB8AC3E}">
        <p14:creationId xmlns:p14="http://schemas.microsoft.com/office/powerpoint/2010/main" val="3731827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1"/>
            <a:ext cx="2945346" cy="496326"/>
          </a:xfrm>
          <a:prstGeom prst="rect">
            <a:avLst/>
          </a:prstGeom>
          <a:noFill/>
          <a:ln w="9525">
            <a:noFill/>
            <a:miter lim="800000"/>
            <a:headEnd/>
            <a:tailEnd/>
          </a:ln>
          <a:effectLst/>
        </p:spPr>
        <p:txBody>
          <a:bodyPr vert="horz" wrap="none" lIns="92098" tIns="46049" rIns="92098" bIns="46049" numCol="1" anchor="t" anchorCtr="0" compatLnSpc="1">
            <a:prstTxWarp prst="textNoShape">
              <a:avLst/>
            </a:prstTxWarp>
          </a:bodyPr>
          <a:lstStyle>
            <a:lvl1pPr defTabSz="920750">
              <a:defRPr sz="1200"/>
            </a:lvl1pPr>
          </a:lstStyle>
          <a:p>
            <a:endParaRPr lang="cs-CZ"/>
          </a:p>
        </p:txBody>
      </p:sp>
      <p:sp>
        <p:nvSpPr>
          <p:cNvPr id="13315" name="Rectangle 3"/>
          <p:cNvSpPr>
            <a:spLocks noGrp="1" noChangeArrowheads="1"/>
          </p:cNvSpPr>
          <p:nvPr>
            <p:ph type="dt" idx="1"/>
          </p:nvPr>
        </p:nvSpPr>
        <p:spPr bwMode="auto">
          <a:xfrm>
            <a:off x="3852331" y="1"/>
            <a:ext cx="2945345" cy="496326"/>
          </a:xfrm>
          <a:prstGeom prst="rect">
            <a:avLst/>
          </a:prstGeom>
          <a:noFill/>
          <a:ln w="9525">
            <a:noFill/>
            <a:miter lim="800000"/>
            <a:headEnd/>
            <a:tailEnd/>
          </a:ln>
          <a:effectLst/>
        </p:spPr>
        <p:txBody>
          <a:bodyPr vert="horz" wrap="none" lIns="92098" tIns="46049" rIns="92098" bIns="46049" numCol="1" anchor="t" anchorCtr="0" compatLnSpc="1">
            <a:prstTxWarp prst="textNoShape">
              <a:avLst/>
            </a:prstTxWarp>
          </a:bodyPr>
          <a:lstStyle>
            <a:lvl1pPr algn="r" defTabSz="920750">
              <a:defRPr sz="1200"/>
            </a:lvl1pPr>
          </a:lstStyle>
          <a:p>
            <a:endParaRPr lang="cs-CZ"/>
          </a:p>
        </p:txBody>
      </p:sp>
      <p:sp>
        <p:nvSpPr>
          <p:cNvPr id="13316" name="Rectangle 4"/>
          <p:cNvSpPr>
            <a:spLocks noGrp="1" noRot="1" noChangeAspect="1" noChangeArrowheads="1" noTextEdit="1"/>
          </p:cNvSpPr>
          <p:nvPr>
            <p:ph type="sldImg" idx="2"/>
          </p:nvPr>
        </p:nvSpPr>
        <p:spPr bwMode="auto">
          <a:xfrm>
            <a:off x="919163" y="746125"/>
            <a:ext cx="4960937" cy="37211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906985" y="4715950"/>
            <a:ext cx="4983706" cy="4466933"/>
          </a:xfrm>
          <a:prstGeom prst="rect">
            <a:avLst/>
          </a:prstGeom>
          <a:noFill/>
          <a:ln w="9525">
            <a:noFill/>
            <a:miter lim="800000"/>
            <a:headEnd/>
            <a:tailEnd/>
          </a:ln>
          <a:effectLst/>
        </p:spPr>
        <p:txBody>
          <a:bodyPr vert="horz" wrap="none" lIns="92098" tIns="46049" rIns="92098" bIns="46049"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3318" name="Rectangle 6"/>
          <p:cNvSpPr>
            <a:spLocks noGrp="1" noChangeArrowheads="1"/>
          </p:cNvSpPr>
          <p:nvPr>
            <p:ph type="ftr" sz="quarter" idx="4"/>
          </p:nvPr>
        </p:nvSpPr>
        <p:spPr bwMode="auto">
          <a:xfrm>
            <a:off x="0" y="9431899"/>
            <a:ext cx="2945346" cy="496326"/>
          </a:xfrm>
          <a:prstGeom prst="rect">
            <a:avLst/>
          </a:prstGeom>
          <a:noFill/>
          <a:ln w="9525">
            <a:noFill/>
            <a:miter lim="800000"/>
            <a:headEnd/>
            <a:tailEnd/>
          </a:ln>
          <a:effectLst/>
        </p:spPr>
        <p:txBody>
          <a:bodyPr vert="horz" wrap="none" lIns="92098" tIns="46049" rIns="92098" bIns="46049" numCol="1" anchor="b" anchorCtr="0" compatLnSpc="1">
            <a:prstTxWarp prst="textNoShape">
              <a:avLst/>
            </a:prstTxWarp>
          </a:bodyPr>
          <a:lstStyle>
            <a:lvl1pPr defTabSz="920750">
              <a:defRPr sz="1200"/>
            </a:lvl1pPr>
          </a:lstStyle>
          <a:p>
            <a:endParaRPr lang="cs-CZ"/>
          </a:p>
        </p:txBody>
      </p:sp>
      <p:sp>
        <p:nvSpPr>
          <p:cNvPr id="13319" name="Rectangle 7"/>
          <p:cNvSpPr>
            <a:spLocks noGrp="1" noChangeArrowheads="1"/>
          </p:cNvSpPr>
          <p:nvPr>
            <p:ph type="sldNum" sz="quarter" idx="5"/>
          </p:nvPr>
        </p:nvSpPr>
        <p:spPr bwMode="auto">
          <a:xfrm>
            <a:off x="3852331" y="9431899"/>
            <a:ext cx="2945345" cy="496326"/>
          </a:xfrm>
          <a:prstGeom prst="rect">
            <a:avLst/>
          </a:prstGeom>
          <a:noFill/>
          <a:ln w="9525">
            <a:noFill/>
            <a:miter lim="800000"/>
            <a:headEnd/>
            <a:tailEnd/>
          </a:ln>
          <a:effectLst/>
        </p:spPr>
        <p:txBody>
          <a:bodyPr vert="horz" wrap="none" lIns="92098" tIns="46049" rIns="92098" bIns="46049" numCol="1" anchor="b" anchorCtr="0" compatLnSpc="1">
            <a:prstTxWarp prst="textNoShape">
              <a:avLst/>
            </a:prstTxWarp>
          </a:bodyPr>
          <a:lstStyle>
            <a:lvl1pPr algn="r" defTabSz="920750">
              <a:defRPr sz="1200"/>
            </a:lvl1pPr>
          </a:lstStyle>
          <a:p>
            <a:fld id="{FDD11D67-223F-45FD-B5E5-C5D12B9FA0F1}" type="slidenum">
              <a:rPr lang="cs-CZ"/>
              <a:pPr/>
              <a:t>‹#›</a:t>
            </a:fld>
            <a:endParaRPr lang="cs-CZ"/>
          </a:p>
        </p:txBody>
      </p:sp>
    </p:spTree>
    <p:extLst>
      <p:ext uri="{BB962C8B-B14F-4D97-AF65-F5344CB8AC3E}">
        <p14:creationId xmlns:p14="http://schemas.microsoft.com/office/powerpoint/2010/main" val="36295138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18"/>
        <a:ea typeface="+mn-ea"/>
        <a:cs typeface="+mn-cs"/>
      </a:defRPr>
    </a:lvl1pPr>
    <a:lvl2pPr marL="457200" algn="l" rtl="0" fontAlgn="base">
      <a:spcBef>
        <a:spcPct val="30000"/>
      </a:spcBef>
      <a:spcAft>
        <a:spcPct val="0"/>
      </a:spcAft>
      <a:defRPr sz="1200" kern="1200">
        <a:solidFill>
          <a:schemeClr val="tx1"/>
        </a:solidFill>
        <a:latin typeface="Times New Roman" pitchFamily="18" charset="-18"/>
        <a:ea typeface="+mn-ea"/>
        <a:cs typeface="+mn-cs"/>
      </a:defRPr>
    </a:lvl2pPr>
    <a:lvl3pPr marL="914400" algn="l" rtl="0" fontAlgn="base">
      <a:spcBef>
        <a:spcPct val="30000"/>
      </a:spcBef>
      <a:spcAft>
        <a:spcPct val="0"/>
      </a:spcAft>
      <a:defRPr sz="1200" kern="1200">
        <a:solidFill>
          <a:schemeClr val="tx1"/>
        </a:solidFill>
        <a:latin typeface="Times New Roman" pitchFamily="18" charset="-18"/>
        <a:ea typeface="+mn-ea"/>
        <a:cs typeface="+mn-cs"/>
      </a:defRPr>
    </a:lvl3pPr>
    <a:lvl4pPr marL="1371600" algn="l" rtl="0" fontAlgn="base">
      <a:spcBef>
        <a:spcPct val="30000"/>
      </a:spcBef>
      <a:spcAft>
        <a:spcPct val="0"/>
      </a:spcAft>
      <a:defRPr sz="1200" kern="1200">
        <a:solidFill>
          <a:schemeClr val="tx1"/>
        </a:solidFill>
        <a:latin typeface="Times New Roman" pitchFamily="18" charset="-18"/>
        <a:ea typeface="+mn-ea"/>
        <a:cs typeface="+mn-cs"/>
      </a:defRPr>
    </a:lvl4pPr>
    <a:lvl5pPr marL="1828800" algn="l" rtl="0" fontAlgn="base">
      <a:spcBef>
        <a:spcPct val="30000"/>
      </a:spcBef>
      <a:spcAft>
        <a:spcPct val="0"/>
      </a:spcAft>
      <a:defRPr sz="1200" kern="1200">
        <a:solidFill>
          <a:schemeClr val="tx1"/>
        </a:solidFill>
        <a:latin typeface="Times New Roman" pitchFamily="18" charset="-1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DD11D67-223F-45FD-B5E5-C5D12B9FA0F1}" type="slidenum">
              <a:rPr lang="cs-CZ" smtClean="0"/>
              <a:pPr/>
              <a:t>191</a:t>
            </a:fld>
            <a:endParaRPr lang="cs-CZ"/>
          </a:p>
        </p:txBody>
      </p:sp>
    </p:spTree>
    <p:extLst>
      <p:ext uri="{BB962C8B-B14F-4D97-AF65-F5344CB8AC3E}">
        <p14:creationId xmlns:p14="http://schemas.microsoft.com/office/powerpoint/2010/main" val="1562275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4" name="Nadpis 13"/>
          <p:cNvSpPr>
            <a:spLocks noGrp="1"/>
          </p:cNvSpPr>
          <p:nvPr>
            <p:ph type="ctrTitle"/>
          </p:nvPr>
        </p:nvSpPr>
        <p:spPr>
          <a:xfrm>
            <a:off x="1432560" y="359898"/>
            <a:ext cx="7406640" cy="1472184"/>
          </a:xfrm>
        </p:spPr>
        <p:txBody>
          <a:bodyPr anchor="b"/>
          <a:lstStyle>
            <a:lvl1pPr algn="l">
              <a:defRPr/>
            </a:lvl1pPr>
            <a:extLst/>
          </a:lstStyle>
          <a:p>
            <a:r>
              <a:rPr kumimoji="0" lang="cs-CZ"/>
              <a:t>Klepnutím lze upravit styl předlohy nadpisů.</a:t>
            </a:r>
            <a:endParaRPr kumimoji="0" lang="en-US"/>
          </a:p>
        </p:txBody>
      </p:sp>
      <p:sp>
        <p:nvSpPr>
          <p:cNvPr id="22" name="Podnadpis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cs-CZ"/>
              <a:t>Klepnutím lze upravit styl předlohy podnadpisů.</a:t>
            </a:r>
            <a:endParaRPr kumimoji="0" lang="en-US"/>
          </a:p>
        </p:txBody>
      </p:sp>
      <p:sp>
        <p:nvSpPr>
          <p:cNvPr id="7" name="Zástupný symbol pro datum 6"/>
          <p:cNvSpPr>
            <a:spLocks noGrp="1"/>
          </p:cNvSpPr>
          <p:nvPr>
            <p:ph type="dt" sz="half" idx="10"/>
          </p:nvPr>
        </p:nvSpPr>
        <p:spPr/>
        <p:txBody>
          <a:bodyPr/>
          <a:lstStyle/>
          <a:p>
            <a:endParaRPr lang="cs-CZ"/>
          </a:p>
        </p:txBody>
      </p:sp>
      <p:sp>
        <p:nvSpPr>
          <p:cNvPr id="20" name="Zástupný symbol pro zápatí 19"/>
          <p:cNvSpPr>
            <a:spLocks noGrp="1"/>
          </p:cNvSpPr>
          <p:nvPr>
            <p:ph type="ftr" sz="quarter" idx="11"/>
          </p:nvPr>
        </p:nvSpPr>
        <p:spPr/>
        <p:txBody>
          <a:bodyPr/>
          <a:lstStyle/>
          <a:p>
            <a:endParaRPr lang="cs-CZ"/>
          </a:p>
        </p:txBody>
      </p:sp>
      <p:sp>
        <p:nvSpPr>
          <p:cNvPr id="10" name="Zástupný symbol pro číslo snímku 9"/>
          <p:cNvSpPr>
            <a:spLocks noGrp="1"/>
          </p:cNvSpPr>
          <p:nvPr>
            <p:ph type="sldNum" sz="quarter" idx="12"/>
          </p:nvPr>
        </p:nvSpPr>
        <p:spPr/>
        <p:txBody>
          <a:bodyPr/>
          <a:lstStyle/>
          <a:p>
            <a:fld id="{21246BAD-983D-4D93-8948-2707EADFCE33}" type="slidenum">
              <a:rPr lang="cs-CZ" smtClean="0"/>
              <a:pPr/>
              <a:t>‹#›</a:t>
            </a:fld>
            <a:endParaRPr lang="cs-CZ"/>
          </a:p>
        </p:txBody>
      </p:sp>
      <p:sp>
        <p:nvSpPr>
          <p:cNvPr id="8" name="Elipsa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ipsa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3B7C1DB-BAA1-46A9-A8CA-8759F7FB5953}"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58000" y="274639"/>
            <a:ext cx="1828800" cy="5851525"/>
          </a:xfrm>
        </p:spPr>
        <p:txBody>
          <a:bodyPr vert="eaVert"/>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a:xfrm>
            <a:off x="1143000" y="274640"/>
            <a:ext cx="5562600" cy="5851525"/>
          </a:xfrm>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FD47567-E9B1-42C5-B46B-BEBC6456D94E}"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D2C69E2-DDA1-4A0F-86F5-6A3E7566DBF6}" type="slidenum">
              <a:rPr lang="cs-CZ" smtClean="0"/>
              <a:pPr/>
              <a:t>‹#›</a:t>
            </a:fld>
            <a:endParaRPr lang="cs-CZ"/>
          </a:p>
        </p:txBody>
      </p:sp>
      <p:sp>
        <p:nvSpPr>
          <p:cNvPr id="7" name="Zástupný symbol pro nadpis 4"/>
          <p:cNvSpPr>
            <a:spLocks noGrp="1"/>
          </p:cNvSpPr>
          <p:nvPr>
            <p:ph type="title"/>
          </p:nvPr>
        </p:nvSpPr>
        <p:spPr>
          <a:xfrm>
            <a:off x="1643042" y="0"/>
            <a:ext cx="6357982" cy="1142984"/>
          </a:xfrm>
          <a:prstGeom prst="rect">
            <a:avLst/>
          </a:prstGeom>
        </p:spPr>
        <p:txBody>
          <a:bodyPr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kumimoji="0" lang="cs-CZ" dirty="0"/>
              <a:t>Klepnutím lze upravit styl předlohy nadpisů.</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7" name="Obdélník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cs-CZ"/>
              <a:t>Klepnutím lze upravit styl předlohy nadpisů.</a:t>
            </a:r>
            <a:endParaRPr kumimoji="0" lang="en-US"/>
          </a:p>
        </p:txBody>
      </p:sp>
      <p:sp>
        <p:nvSpPr>
          <p:cNvPr id="3" name="Zástupný symbol pro text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cs-CZ"/>
              <a:t>Klepnutím lze upravit styly předlohy textu.</a:t>
            </a:r>
          </a:p>
        </p:txBody>
      </p:sp>
      <p:sp>
        <p:nvSpPr>
          <p:cNvPr id="4" name="Zástupný symbol pro datum 3"/>
          <p:cNvSpPr>
            <a:spLocks noGrp="1"/>
          </p:cNvSpPr>
          <p:nvPr>
            <p:ph type="dt" sz="half" idx="10"/>
          </p:nvPr>
        </p:nvSpPr>
        <p:spPr/>
        <p:txBody>
          <a:bodyPr/>
          <a:lstStyle/>
          <a:p>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C76AD13-B4A1-4C16-8CF4-37F82415C8E5}" type="slidenum">
              <a:rPr lang="cs-CZ" smtClean="0"/>
              <a:pPr/>
              <a:t>‹#›</a:t>
            </a:fld>
            <a:endParaRPr lang="cs-CZ"/>
          </a:p>
        </p:txBody>
      </p:sp>
      <p:sp>
        <p:nvSpPr>
          <p:cNvPr id="10" name="Obdélník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ipsa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ipsa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3" name="Zástupný symbol pro obsah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obsah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Zástupný symbol pro datum 4"/>
          <p:cNvSpPr>
            <a:spLocks noGrp="1"/>
          </p:cNvSpPr>
          <p:nvPr>
            <p:ph type="dt" sz="half" idx="10"/>
          </p:nvPr>
        </p:nvSpPr>
        <p:spPr/>
        <p:txBody>
          <a:bodyPr/>
          <a:lstStyle/>
          <a:p>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0474EBA-C077-4EB1-8800-457D3E058C76}" type="slidenum">
              <a:rPr lang="cs-CZ" smtClean="0"/>
              <a:pPr/>
              <a:t>‹#›</a:t>
            </a:fld>
            <a:endParaRPr lang="cs-CZ"/>
          </a:p>
        </p:txBody>
      </p:sp>
      <p:sp>
        <p:nvSpPr>
          <p:cNvPr id="8" name="Zástupný symbol pro nadpis 4"/>
          <p:cNvSpPr>
            <a:spLocks noGrp="1"/>
          </p:cNvSpPr>
          <p:nvPr>
            <p:ph type="title"/>
          </p:nvPr>
        </p:nvSpPr>
        <p:spPr>
          <a:xfrm>
            <a:off x="1643042" y="0"/>
            <a:ext cx="6357982" cy="1142984"/>
          </a:xfrm>
          <a:prstGeom prst="rect">
            <a:avLst/>
          </a:prstGeom>
        </p:spPr>
        <p:txBody>
          <a:bodyPr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kumimoji="0" lang="cs-CZ" dirty="0"/>
              <a:t>Klepnutím lze upravit styl předlohy nadpisů.</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cs-CZ"/>
              <a:t>Klepnutím lze upravit styl předlohy nadpisů.</a:t>
            </a:r>
            <a:endParaRPr kumimoji="0" lang="en-US"/>
          </a:p>
        </p:txBody>
      </p:sp>
      <p:sp>
        <p:nvSpPr>
          <p:cNvPr id="3" name="Zástupný symbol pro text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a:t>Klepnutím lze upravit styly předlohy textu.</a:t>
            </a:r>
          </a:p>
        </p:txBody>
      </p:sp>
      <p:sp>
        <p:nvSpPr>
          <p:cNvPr id="4" name="Zástupný symbol pro text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a:t>Klepnutím lze upravit styly předlohy textu.</a:t>
            </a:r>
          </a:p>
        </p:txBody>
      </p:sp>
      <p:sp>
        <p:nvSpPr>
          <p:cNvPr id="5" name="Zástupný symbol pro obsah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6" name="Zástupný symbol pro obsah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7" name="Zástupný symbol pro datum 6"/>
          <p:cNvSpPr>
            <a:spLocks noGrp="1"/>
          </p:cNvSpPr>
          <p:nvPr>
            <p:ph type="dt" sz="half" idx="10"/>
          </p:nvPr>
        </p:nvSpPr>
        <p:spPr/>
        <p:txBody>
          <a:bodyPr/>
          <a:lstStyle/>
          <a:p>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E631DF7F-54B1-468C-857C-D2DE81790A42}"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6E565D07-41D4-432F-85BB-739AE19F4465}" type="slidenum">
              <a:rPr lang="cs-CZ" smtClean="0"/>
              <a:pPr/>
              <a:t>‹#›</a:t>
            </a:fld>
            <a:endParaRPr lang="cs-CZ"/>
          </a:p>
        </p:txBody>
      </p:sp>
      <p:sp>
        <p:nvSpPr>
          <p:cNvPr id="6" name="Zástupný symbol pro nadpis 4"/>
          <p:cNvSpPr>
            <a:spLocks noGrp="1"/>
          </p:cNvSpPr>
          <p:nvPr>
            <p:ph type="title"/>
          </p:nvPr>
        </p:nvSpPr>
        <p:spPr>
          <a:xfrm>
            <a:off x="1643042" y="0"/>
            <a:ext cx="6357982" cy="1142984"/>
          </a:xfrm>
          <a:prstGeom prst="rect">
            <a:avLst/>
          </a:prstGeom>
        </p:spPr>
        <p:txBody>
          <a:bodyPr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sz="3200"/>
            </a:lvl1pPr>
            <a:extLst/>
          </a:lstStyle>
          <a:p>
            <a:r>
              <a:rPr kumimoji="0" lang="cs-CZ" dirty="0"/>
              <a:t>Klepnutím lze upravit styl předlohy nadpisů.</a:t>
            </a:r>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Obdélník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Zástupný symbol pro datum 1"/>
          <p:cNvSpPr>
            <a:spLocks noGrp="1"/>
          </p:cNvSpPr>
          <p:nvPr>
            <p:ph type="dt" sz="half" idx="10"/>
          </p:nvPr>
        </p:nvSpPr>
        <p:spPr/>
        <p:txBody>
          <a:bodyPr/>
          <a:lstStyle/>
          <a:p>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E9A90838-7FE1-4B70-8BB2-9F5D93A17D69}" type="slidenum">
              <a:rPr lang="cs-CZ" smtClean="0"/>
              <a:pPr/>
              <a:t>‹#›</a:t>
            </a:fld>
            <a:endParaRPr lang="cs-CZ"/>
          </a:p>
        </p:txBody>
      </p:sp>
      <p:sp>
        <p:nvSpPr>
          <p:cNvPr id="6" name="Obdélník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cs-CZ"/>
              <a:t>Klepnutím lze upravit styl předlohy nadpisů.</a:t>
            </a:r>
            <a:endParaRPr kumimoji="0" lang="en-US"/>
          </a:p>
        </p:txBody>
      </p:sp>
      <p:sp>
        <p:nvSpPr>
          <p:cNvPr id="3" name="Zástupný symbol pro text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cs-CZ"/>
              <a:t>Klepnutím lze upravit styly předlohy textu.</a:t>
            </a:r>
          </a:p>
        </p:txBody>
      </p:sp>
      <p:sp>
        <p:nvSpPr>
          <p:cNvPr id="4" name="Zástupný symbol pro obsah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Zástupný symbol pro datum 4"/>
          <p:cNvSpPr>
            <a:spLocks noGrp="1"/>
          </p:cNvSpPr>
          <p:nvPr>
            <p:ph type="dt" sz="half" idx="10"/>
          </p:nvPr>
        </p:nvSpPr>
        <p:spPr/>
        <p:txBody>
          <a:bodyPr/>
          <a:lstStyle/>
          <a:p>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4F19C85-B02B-4199-8927-5D3FCFC1A06A}"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cs-CZ"/>
              <a:t>Klepnutím lze upravit styl předlohy nadpisů.</a:t>
            </a:r>
            <a:endParaRPr kumimoji="0" lang="en-US"/>
          </a:p>
        </p:txBody>
      </p:sp>
      <p:sp>
        <p:nvSpPr>
          <p:cNvPr id="5" name="Zástupný symbol pro datum 4"/>
          <p:cNvSpPr>
            <a:spLocks noGrp="1"/>
          </p:cNvSpPr>
          <p:nvPr>
            <p:ph type="dt" sz="half" idx="10"/>
          </p:nvPr>
        </p:nvSpPr>
        <p:spPr/>
        <p:txBody>
          <a:bodyPr/>
          <a:lstStyle/>
          <a:p>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D2C4FB4-765E-4E3A-BB10-A8B9CB8A08A2}" type="slidenum">
              <a:rPr lang="cs-CZ" smtClean="0"/>
              <a:pPr/>
              <a:t>‹#›</a:t>
            </a:fld>
            <a:endParaRPr lang="cs-CZ"/>
          </a:p>
        </p:txBody>
      </p:sp>
      <p:sp>
        <p:nvSpPr>
          <p:cNvPr id="8" name="Obdélník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Zástupný symbol pro obrázek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cs-CZ"/>
              <a:t>Klepnutím na ikonu přidáte obrázek.</a:t>
            </a:r>
            <a:endParaRPr kumimoji="0" lang="en-US" dirty="0"/>
          </a:p>
        </p:txBody>
      </p:sp>
      <p:sp>
        <p:nvSpPr>
          <p:cNvPr id="9" name="Vývojový diagram: postup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Vývojový diagram: postup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Zástupný symbol pro text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cs-CZ"/>
              <a:t>Klepnutím lze upravit styly předlohy textu.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Výseč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ipsa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stenec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Zástupný symbol pro text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cs-CZ"/>
              <a:t>Klepnutím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24" name="Zástupný symbol pro datum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cs-CZ"/>
          </a:p>
        </p:txBody>
      </p:sp>
      <p:sp>
        <p:nvSpPr>
          <p:cNvPr id="10" name="Zástupný symbol pro zápatí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cs-CZ"/>
          </a:p>
        </p:txBody>
      </p:sp>
      <p:sp>
        <p:nvSpPr>
          <p:cNvPr id="22" name="Zástupný symbol pro číslo snímku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66DC278-4D24-4271-99F9-3F72D724F4D0}" type="slidenum">
              <a:rPr lang="cs-CZ" smtClean="0"/>
              <a:pPr/>
              <a:t>‹#›</a:t>
            </a:fld>
            <a:endParaRPr lang="cs-CZ"/>
          </a:p>
        </p:txBody>
      </p:sp>
      <p:sp>
        <p:nvSpPr>
          <p:cNvPr id="15" name="Obdélník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3" name="Picture 2" descr="C:\TEMP\5\top_foto.jpg"/>
          <p:cNvPicPr>
            <a:picLocks noChangeAspect="1" noChangeArrowheads="1"/>
          </p:cNvPicPr>
          <p:nvPr/>
        </p:nvPicPr>
        <p:blipFill>
          <a:blip r:embed="rId13" cstate="print"/>
          <a:srcRect b="37013"/>
          <a:stretch>
            <a:fillRect/>
          </a:stretch>
        </p:blipFill>
        <p:spPr bwMode="auto">
          <a:xfrm>
            <a:off x="0" y="0"/>
            <a:ext cx="9144032" cy="1214422"/>
          </a:xfrm>
          <a:prstGeom prst="rect">
            <a:avLst/>
          </a:prstGeom>
          <a:noFill/>
          <a:effectLst>
            <a:softEdge rad="31750"/>
          </a:effectLst>
          <a:scene3d>
            <a:camera prst="orthographicFront"/>
            <a:lightRig rig="threePt" dir="t"/>
          </a:scene3d>
          <a:sp3d prstMaterial="translucentPowder"/>
        </p:spPr>
      </p:pic>
      <p:pic>
        <p:nvPicPr>
          <p:cNvPr id="14" name="Picture 9" descr="FST KPV logo modre"/>
          <p:cNvPicPr>
            <a:picLocks noChangeAspect="1" noChangeArrowheads="1"/>
          </p:cNvPicPr>
          <p:nvPr/>
        </p:nvPicPr>
        <p:blipFill>
          <a:blip r:embed="rId14" cstate="print">
            <a:lum bright="-28000" contrast="28000"/>
          </a:blip>
          <a:srcRect/>
          <a:stretch>
            <a:fillRect/>
          </a:stretch>
        </p:blipFill>
        <p:spPr bwMode="auto">
          <a:xfrm>
            <a:off x="8001024" y="142852"/>
            <a:ext cx="1035382" cy="681046"/>
          </a:xfrm>
          <a:prstGeom prst="rect">
            <a:avLst/>
          </a:prstGeom>
          <a:noFill/>
          <a:ln w="9525">
            <a:noFill/>
            <a:miter lim="800000"/>
            <a:headEnd/>
            <a:tailEnd/>
          </a:ln>
          <a:effectLst>
            <a:softEdge rad="31750"/>
          </a:effectLst>
          <a:scene3d>
            <a:camera prst="orthographicFront"/>
            <a:lightRig rig="threePt" dir="t"/>
          </a:scene3d>
          <a:sp3d prstMaterial="translucentPowder"/>
        </p:spPr>
      </p:pic>
      <p:sp>
        <p:nvSpPr>
          <p:cNvPr id="5" name="Zástupný symbol pro nadpis 4"/>
          <p:cNvSpPr>
            <a:spLocks noGrp="1"/>
          </p:cNvSpPr>
          <p:nvPr>
            <p:ph type="title"/>
          </p:nvPr>
        </p:nvSpPr>
        <p:spPr>
          <a:xfrm>
            <a:off x="1643042" y="0"/>
            <a:ext cx="6357982" cy="1142984"/>
          </a:xfrm>
          <a:prstGeom prst="rect">
            <a:avLst/>
          </a:prstGeom>
        </p:spPr>
        <p:txBody>
          <a:bodyPr anchor="ctr">
            <a:normAutofit/>
          </a:bodyPr>
          <a:lstStyle/>
          <a:p>
            <a:r>
              <a:rPr kumimoji="0" lang="cs-CZ" dirty="0"/>
              <a:t>Klepnutím lze upravit styl předlohy nadpisů.</a:t>
            </a:r>
            <a:endParaRPr kumimoji="0" lang="en-US" dirty="0"/>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rtl="0" eaLnBrk="1" latinLnBrk="0" hangingPunct="1">
        <a:spcBef>
          <a:spcPct val="0"/>
        </a:spcBef>
        <a:buNone/>
        <a:defRPr kumimoji="0" sz="4300" b="1" kern="1200"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90.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0.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5.gif"/></Relationships>
</file>

<file path=ppt/slides/_rels/slide192.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image" Target="../media/image76.GIF"/><Relationship Id="rId1" Type="http://schemas.openxmlformats.org/officeDocument/2006/relationships/slideLayout" Target="../slideLayouts/slideLayout2.xml"/><Relationship Id="rId4" Type="http://schemas.openxmlformats.org/officeDocument/2006/relationships/image" Target="../media/image78.gif"/></Relationships>
</file>

<file path=ppt/slides/_rels/slide193.xml.rels><?xml version="1.0" encoding="UTF-8" standalone="yes"?>
<Relationships xmlns="http://schemas.openxmlformats.org/package/2006/relationships"><Relationship Id="rId2" Type="http://schemas.openxmlformats.org/officeDocument/2006/relationships/image" Target="../media/image79.gif"/><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hyperlink" Target="mrp01.xlsx" TargetMode="Externa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87.gif"/><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8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image" Target="../media/image970.png"/><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image" Target="../media/image119.GIF"/><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432560" y="2928934"/>
            <a:ext cx="7406640" cy="1285884"/>
          </a:xfrm>
        </p:spPr>
        <p:txBody>
          <a:bodyPr>
            <a:normAutofit fontScale="90000"/>
          </a:bodyPr>
          <a:lstStyle/>
          <a:p>
            <a:r>
              <a:rPr lang="cs-CZ" dirty="0"/>
              <a:t>Řízení a plánování </a:t>
            </a:r>
            <a:br>
              <a:rPr lang="cs-CZ" dirty="0"/>
            </a:br>
            <a:r>
              <a:rPr lang="cs-CZ" dirty="0"/>
              <a:t>výroby</a:t>
            </a:r>
            <a:br>
              <a:rPr lang="cs-CZ" dirty="0"/>
            </a:br>
            <a:r>
              <a:rPr lang="cs-CZ" sz="2700" dirty="0"/>
              <a:t>doc. Ing. Pavel Kopeček, CSc.</a:t>
            </a:r>
            <a:br>
              <a:rPr lang="cs-CZ" sz="2700" dirty="0"/>
            </a:br>
            <a:r>
              <a:rPr lang="cs-CZ" sz="2700" dirty="0"/>
              <a:t>1.8.2022</a:t>
            </a:r>
          </a:p>
        </p:txBody>
      </p:sp>
      <p:pic>
        <p:nvPicPr>
          <p:cNvPr id="2050" name="Picture 2"/>
          <p:cNvPicPr>
            <a:picLocks noChangeAspect="1" noChangeArrowheads="1"/>
          </p:cNvPicPr>
          <p:nvPr/>
        </p:nvPicPr>
        <p:blipFill>
          <a:blip r:embed="rId2" cstate="print"/>
          <a:srcRect/>
          <a:stretch>
            <a:fillRect/>
          </a:stretch>
        </p:blipFill>
        <p:spPr bwMode="auto">
          <a:xfrm>
            <a:off x="6876256" y="1700808"/>
            <a:ext cx="1473696" cy="195725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b="1" dirty="0"/>
              <a:t>inovace výrobků a služeb</a:t>
            </a:r>
            <a:r>
              <a:rPr lang="cs-CZ" dirty="0"/>
              <a:t>, zahrnující objevy a vývoj nových výrobků a služeb,</a:t>
            </a:r>
          </a:p>
          <a:p>
            <a:r>
              <a:rPr lang="cs-CZ" b="1" dirty="0"/>
              <a:t>inovace výrobní základny</a:t>
            </a:r>
            <a:r>
              <a:rPr lang="cs-CZ" dirty="0"/>
              <a:t>, zahrnující metody, postupy a zařízení využívané pro výrobu zboží a poskytování služeb,</a:t>
            </a:r>
          </a:p>
          <a:p>
            <a:r>
              <a:rPr lang="cs-CZ" b="1" dirty="0"/>
              <a:t>informační technologie</a:t>
            </a:r>
            <a:r>
              <a:rPr lang="cs-CZ" dirty="0"/>
              <a:t>, zahrnující vědu a užití výpočetní techniky a dalších elektronických a zařízení pro ukládání, zpracování a zasílání informací.</a:t>
            </a:r>
          </a:p>
        </p:txBody>
      </p:sp>
      <p:sp>
        <p:nvSpPr>
          <p:cNvPr id="3" name="Nadpis 2"/>
          <p:cNvSpPr>
            <a:spLocks noGrp="1"/>
          </p:cNvSpPr>
          <p:nvPr>
            <p:ph type="title"/>
          </p:nvPr>
        </p:nvSpPr>
        <p:spPr/>
        <p:txBody>
          <a:bodyPr/>
          <a:lstStyle/>
          <a:p>
            <a:r>
              <a:rPr lang="cs-CZ" dirty="0"/>
              <a:t>Inovace</a:t>
            </a:r>
          </a:p>
        </p:txBody>
      </p:sp>
    </p:spTree>
    <p:extLst>
      <p:ext uri="{BB962C8B-B14F-4D97-AF65-F5344CB8AC3E}">
        <p14:creationId xmlns:p14="http://schemas.microsoft.com/office/powerpoint/2010/main" val="5805371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778709" y="2711797"/>
            <a:ext cx="8016017" cy="4800600"/>
          </a:xfrm>
        </p:spPr>
        <p:txBody>
          <a:bodyPr/>
          <a:lstStyle/>
          <a:p>
            <a:endParaRPr lang="cs-CZ" dirty="0"/>
          </a:p>
          <a:p>
            <a:endParaRPr lang="cs-CZ" dirty="0"/>
          </a:p>
        </p:txBody>
      </p:sp>
      <p:sp>
        <p:nvSpPr>
          <p:cNvPr id="3" name="Nadpis 2"/>
          <p:cNvSpPr>
            <a:spLocks noGrp="1"/>
          </p:cNvSpPr>
          <p:nvPr>
            <p:ph type="title"/>
          </p:nvPr>
        </p:nvSpPr>
        <p:spPr/>
        <p:txBody>
          <a:bodyPr>
            <a:normAutofit/>
          </a:bodyPr>
          <a:lstStyle/>
          <a:p>
            <a:r>
              <a:rPr lang="cs-CZ" sz="3200" dirty="0">
                <a:effectLst/>
              </a:rPr>
              <a:t>Vazby výrobního managementu na cíle podniku</a:t>
            </a:r>
            <a:endParaRPr lang="cs-CZ" sz="3200"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1268760"/>
            <a:ext cx="3024336" cy="558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721199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716869" y="2927821"/>
            <a:ext cx="7498080" cy="4800600"/>
          </a:xfrm>
        </p:spPr>
        <p:txBody>
          <a:bodyPr/>
          <a:lstStyle/>
          <a:p>
            <a:endParaRPr lang="cs-CZ" dirty="0"/>
          </a:p>
        </p:txBody>
      </p:sp>
      <p:sp>
        <p:nvSpPr>
          <p:cNvPr id="3" name="Nadpis 2"/>
          <p:cNvSpPr>
            <a:spLocks noGrp="1"/>
          </p:cNvSpPr>
          <p:nvPr>
            <p:ph type="title"/>
          </p:nvPr>
        </p:nvSpPr>
        <p:spPr/>
        <p:txBody>
          <a:bodyPr>
            <a:normAutofit fontScale="90000"/>
          </a:bodyPr>
          <a:lstStyle/>
          <a:p>
            <a:r>
              <a:rPr lang="cs-CZ" dirty="0">
                <a:effectLst/>
              </a:rPr>
              <a:t>Informační a hmotné toky</a:t>
            </a:r>
            <a:endParaRPr lang="cs-CZ"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24" y="1484784"/>
            <a:ext cx="57150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796279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cs-CZ" dirty="0"/>
              <a:t>Hierarchie plánování </a:t>
            </a:r>
          </a:p>
        </p:txBody>
      </p:sp>
      <p:sp>
        <p:nvSpPr>
          <p:cNvPr id="2" name="Zástupný symbol pro obsah 1"/>
          <p:cNvSpPr>
            <a:spLocks noGrp="1"/>
          </p:cNvSpPr>
          <p:nvPr>
            <p:ph idx="1"/>
          </p:nvPr>
        </p:nvSpPr>
        <p:spPr/>
        <p:txBody>
          <a:bodyPr/>
          <a:lstStyle/>
          <a:p>
            <a:r>
              <a:rPr lang="cs-CZ" dirty="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25" y="1412776"/>
            <a:ext cx="7065963"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482565" y="2927821"/>
            <a:ext cx="7498080" cy="4800600"/>
          </a:xfrm>
        </p:spPr>
        <p:txBody>
          <a:bodyPr/>
          <a:lstStyle/>
          <a:p>
            <a:r>
              <a:rPr lang="cs-CZ" dirty="0"/>
              <a:t> </a:t>
            </a:r>
          </a:p>
        </p:txBody>
      </p:sp>
      <p:sp>
        <p:nvSpPr>
          <p:cNvPr id="3" name="Nadpis 2"/>
          <p:cNvSpPr>
            <a:spLocks noGrp="1"/>
          </p:cNvSpPr>
          <p:nvPr>
            <p:ph type="title"/>
          </p:nvPr>
        </p:nvSpPr>
        <p:spPr/>
        <p:txBody>
          <a:bodyPr>
            <a:normAutofit fontScale="90000"/>
          </a:bodyPr>
          <a:lstStyle/>
          <a:p>
            <a:r>
              <a:rPr lang="cs-CZ" dirty="0"/>
              <a:t>Charakteristika plánovací hierarchie</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484784"/>
            <a:ext cx="4772025"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600985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55000" lnSpcReduction="20000"/>
          </a:bodyPr>
          <a:lstStyle/>
          <a:p>
            <a:r>
              <a:rPr lang="cs-CZ" dirty="0"/>
              <a:t>Horizont dlouhodobého plánování je delší než 1 rok (běžně 2-10 let).  Jedná se o strategické plánování, kdy je </a:t>
            </a:r>
            <a:r>
              <a:rPr lang="cs-CZ" b="1" dirty="0"/>
              <a:t>odhadována poptávka, možnost prosazení výrobku na trhu, kdy jsou plánovány finance a výrobní zdroje.</a:t>
            </a:r>
            <a:endParaRPr lang="cs-CZ" dirty="0"/>
          </a:p>
          <a:p>
            <a:r>
              <a:rPr lang="cs-CZ" dirty="0"/>
              <a:t>Dlouhodobé plánování má  tyto hlavní součásti:</a:t>
            </a:r>
          </a:p>
          <a:p>
            <a:pPr lvl="1"/>
            <a:r>
              <a:rPr lang="cs-CZ" b="1" dirty="0"/>
              <a:t> Strategické plánování</a:t>
            </a:r>
            <a:r>
              <a:rPr lang="cs-CZ" dirty="0"/>
              <a:t> - posuzuje perspektivní schopnosti firmy a určuje, jak je možné dosáhnout hlavní cíle firmy.</a:t>
            </a:r>
          </a:p>
          <a:p>
            <a:pPr lvl="1"/>
            <a:r>
              <a:rPr lang="cs-CZ" dirty="0"/>
              <a:t> </a:t>
            </a:r>
            <a:r>
              <a:rPr lang="cs-CZ" b="1" dirty="0"/>
              <a:t>Management poptávky</a:t>
            </a:r>
            <a:r>
              <a:rPr lang="cs-CZ" dirty="0"/>
              <a:t> - tvorba předpovědí pro dané ekonomické, sociální a politické prostředí, určování plánu požadavků na distribuci a přehledu očekávaných vstupů zákaznických objednávek. </a:t>
            </a:r>
          </a:p>
          <a:p>
            <a:pPr lvl="1"/>
            <a:r>
              <a:rPr lang="cs-CZ" dirty="0"/>
              <a:t> </a:t>
            </a:r>
            <a:r>
              <a:rPr lang="cs-CZ" b="1" dirty="0"/>
              <a:t>Plánování výrobek - trh</a:t>
            </a:r>
            <a:r>
              <a:rPr lang="cs-CZ" dirty="0"/>
              <a:t> - určuje cíle pro individuální výrobky a trhy (kvalita, cena, cíle obsazení trhu).</a:t>
            </a:r>
          </a:p>
          <a:p>
            <a:pPr lvl="1"/>
            <a:r>
              <a:rPr lang="cs-CZ" b="1" dirty="0"/>
              <a:t>Finanční plánování</a:t>
            </a:r>
            <a:r>
              <a:rPr lang="cs-CZ" dirty="0"/>
              <a:t> - porovnává požadavky na finanční zdroje potřebné pro splnění hlavních cílů firmy s dostupnými finančními zdroji a ověřuje realizovatelnost dlouhodobého plánu.</a:t>
            </a:r>
          </a:p>
          <a:p>
            <a:pPr lvl="1"/>
            <a:r>
              <a:rPr lang="cs-CZ" dirty="0"/>
              <a:t> </a:t>
            </a:r>
            <a:r>
              <a:rPr lang="cs-CZ" b="1" dirty="0"/>
              <a:t>Plánování zdrojů</a:t>
            </a:r>
            <a:r>
              <a:rPr lang="cs-CZ" dirty="0"/>
              <a:t> - určuje kapacitní požadavky na stroje, zařízení a personál, které budou potřebné na splnění dlouhodobého plánu.</a:t>
            </a:r>
          </a:p>
          <a:p>
            <a:pPr lvl="1"/>
            <a:r>
              <a:rPr lang="cs-CZ" dirty="0"/>
              <a:t> </a:t>
            </a:r>
            <a:r>
              <a:rPr lang="cs-CZ" b="1" dirty="0"/>
              <a:t>Vytváření konkurenční pozice</a:t>
            </a:r>
            <a:r>
              <a:rPr lang="cs-CZ" dirty="0"/>
              <a:t> - určení strategických záměrů z hlediska konkurenční výhody, její vazby na tržní segment.</a:t>
            </a:r>
          </a:p>
          <a:p>
            <a:endParaRPr lang="cs-CZ" dirty="0"/>
          </a:p>
        </p:txBody>
      </p:sp>
      <p:sp>
        <p:nvSpPr>
          <p:cNvPr id="3" name="Nadpis 2"/>
          <p:cNvSpPr>
            <a:spLocks noGrp="1"/>
          </p:cNvSpPr>
          <p:nvPr>
            <p:ph type="title"/>
          </p:nvPr>
        </p:nvSpPr>
        <p:spPr/>
        <p:txBody>
          <a:bodyPr>
            <a:normAutofit/>
          </a:bodyPr>
          <a:lstStyle/>
          <a:p>
            <a:r>
              <a:rPr lang="cs-CZ" dirty="0">
                <a:effectLst/>
              </a:rPr>
              <a:t>Dlouhodobé plánování</a:t>
            </a:r>
            <a:endParaRPr lang="cs-CZ" dirty="0"/>
          </a:p>
        </p:txBody>
      </p:sp>
    </p:spTree>
    <p:extLst>
      <p:ext uri="{BB962C8B-B14F-4D97-AF65-F5344CB8AC3E}">
        <p14:creationId xmlns:p14="http://schemas.microsoft.com/office/powerpoint/2010/main" val="61195854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55000" lnSpcReduction="20000"/>
          </a:bodyPr>
          <a:lstStyle/>
          <a:p>
            <a:r>
              <a:rPr lang="cs-CZ" dirty="0"/>
              <a:t>Horizont střednědobého plánování je 6-18 měsíců. Většinou se </a:t>
            </a:r>
            <a:r>
              <a:rPr lang="cs-CZ" b="1" dirty="0"/>
              <a:t>neprovádí detailní plánování</a:t>
            </a:r>
            <a:r>
              <a:rPr lang="cs-CZ" dirty="0"/>
              <a:t> materiálových a kapacitních potřeb (nemusí být ani k dispozici detailní technická specifikace. Požadavky na výrobu jsou většinou ještě stanoveny na úrovni prognóz. Plán pracuje s agregovanými požadavky na materiál a výrobní kapacity.</a:t>
            </a:r>
          </a:p>
          <a:p>
            <a:r>
              <a:rPr lang="cs-CZ" dirty="0"/>
              <a:t>Příkladem agregovaných kapacitních požadavků jsou </a:t>
            </a:r>
            <a:r>
              <a:rPr lang="cs-CZ" b="1" dirty="0"/>
              <a:t>náběhové křivky  </a:t>
            </a:r>
            <a:r>
              <a:rPr lang="cs-CZ" dirty="0"/>
              <a:t>. Ty nepracují s detailními kapacitními požadavky na úrovni výrobních operací, nýbrž sdružují požadavky na daný výrobek (sérii) na úrovni dekád a měsíců pro skupiny pracovišť a montážních ploch.</a:t>
            </a:r>
          </a:p>
          <a:p>
            <a:r>
              <a:rPr lang="cs-CZ" dirty="0"/>
              <a:t>Součástí střednědobého plánování jsou:</a:t>
            </a:r>
          </a:p>
          <a:p>
            <a:pPr lvl="1"/>
            <a:r>
              <a:rPr lang="cs-CZ" dirty="0"/>
              <a:t>Agregované plánování - určení a vyvážení skladby výroby a její sladění se zdroji</a:t>
            </a:r>
          </a:p>
          <a:p>
            <a:pPr lvl="1"/>
            <a:r>
              <a:rPr lang="cs-CZ" dirty="0"/>
              <a:t>Prognózy - tvorba hlavního plánu výroby na základě skutečných objednávek a odhadů budoucího vývoje</a:t>
            </a:r>
          </a:p>
          <a:p>
            <a:pPr lvl="1"/>
            <a:r>
              <a:rPr lang="cs-CZ" dirty="0"/>
              <a:t>Hrubé operativní plánování - rozhodování o strategii vyráběj/nakupuj, </a:t>
            </a:r>
            <a:r>
              <a:rPr lang="cs-CZ" dirty="0" err="1"/>
              <a:t>disagregace</a:t>
            </a:r>
            <a:r>
              <a:rPr lang="cs-CZ" dirty="0"/>
              <a:t> plánu na úrovni kritických dílů a kritických pracovišť</a:t>
            </a:r>
          </a:p>
          <a:p>
            <a:r>
              <a:rPr lang="cs-CZ" dirty="0"/>
              <a:t>Výsledkem střednědobého plánování je plán odbytu, někdy se hovoří o hlavním výrobním plánu (MPS).</a:t>
            </a:r>
          </a:p>
        </p:txBody>
      </p:sp>
      <p:sp>
        <p:nvSpPr>
          <p:cNvPr id="3" name="Nadpis 2"/>
          <p:cNvSpPr>
            <a:spLocks noGrp="1"/>
          </p:cNvSpPr>
          <p:nvPr>
            <p:ph type="title"/>
          </p:nvPr>
        </p:nvSpPr>
        <p:spPr/>
        <p:txBody>
          <a:bodyPr/>
          <a:lstStyle/>
          <a:p>
            <a:r>
              <a:rPr lang="cs-CZ" dirty="0">
                <a:effectLst/>
              </a:rPr>
              <a:t>Střednědobé plánování</a:t>
            </a:r>
          </a:p>
        </p:txBody>
      </p:sp>
    </p:spTree>
    <p:extLst>
      <p:ext uri="{BB962C8B-B14F-4D97-AF65-F5344CB8AC3E}">
        <p14:creationId xmlns:p14="http://schemas.microsoft.com/office/powerpoint/2010/main" val="408410451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47500" lnSpcReduction="20000"/>
          </a:bodyPr>
          <a:lstStyle/>
          <a:p>
            <a:r>
              <a:rPr lang="cs-CZ" dirty="0"/>
              <a:t>Určitou metodou, jak zjistit </a:t>
            </a:r>
            <a:r>
              <a:rPr lang="cs-CZ" b="1" dirty="0"/>
              <a:t>kapacitní průchodnost </a:t>
            </a:r>
            <a:r>
              <a:rPr lang="cs-CZ" dirty="0"/>
              <a:t>zakázky podnikem, jsou náběhové křivky  . Tato metoda patří mezi metody agregovaného plánování. V agregovaném plánování nejde o jednotlivé operace, nýbrž o </a:t>
            </a:r>
            <a:r>
              <a:rPr lang="cs-CZ" b="1" dirty="0"/>
              <a:t>celé skupiny operací </a:t>
            </a:r>
            <a:r>
              <a:rPr lang="cs-CZ" dirty="0"/>
              <a:t>rozdělených na skupiny výrobních zdrojů v hrubém časovém předstihu. Podstatou agregovaného plánování je hrubý kapacitní propočet na </a:t>
            </a:r>
            <a:r>
              <a:rPr lang="cs-CZ" b="1" dirty="0"/>
              <a:t>kritická pracoviště </a:t>
            </a:r>
            <a:r>
              <a:rPr lang="cs-CZ" dirty="0"/>
              <a:t>(skupiny pracovišť).</a:t>
            </a:r>
          </a:p>
          <a:p>
            <a:r>
              <a:rPr lang="cs-CZ" dirty="0"/>
              <a:t>Z představy kusovníkového rozpadu a rozdělení termínu jednotlivých operací v čase lze prostým součtem zjistit, jak budou kapacitně zatíženy skupiny pracovišť. Pro každou skupinu pracovišť lze vytvořit </a:t>
            </a:r>
            <a:r>
              <a:rPr lang="cs-CZ" b="1" dirty="0"/>
              <a:t>křivku kapacitních potřeb</a:t>
            </a:r>
            <a:r>
              <a:rPr lang="cs-CZ" dirty="0"/>
              <a:t>. V praxi jsou takto plánovány jen nejdůležitější, tzv. </a:t>
            </a:r>
            <a:r>
              <a:rPr lang="cs-CZ" b="1" dirty="0"/>
              <a:t>řídící díly. </a:t>
            </a:r>
          </a:p>
          <a:p>
            <a:r>
              <a:rPr lang="cs-CZ" dirty="0"/>
              <a:t>Ostatní, tzv. </a:t>
            </a:r>
            <a:r>
              <a:rPr lang="cs-CZ" b="1" dirty="0"/>
              <a:t>drobné díly</a:t>
            </a:r>
            <a:r>
              <a:rPr lang="cs-CZ" dirty="0"/>
              <a:t>, a nakupované položky nejsou touto metodou plánovány. </a:t>
            </a:r>
          </a:p>
          <a:p>
            <a:r>
              <a:rPr lang="cs-CZ" dirty="0"/>
              <a:t>Z náběhových křivek jsou zřetelné požadavky na kapacity v </a:t>
            </a:r>
            <a:r>
              <a:rPr lang="cs-CZ" b="1" dirty="0"/>
              <a:t>předstihu před termínem dokončením zakázky.</a:t>
            </a:r>
            <a:r>
              <a:rPr lang="cs-CZ" dirty="0"/>
              <a:t> Posouváním konečných termínů vůči sobě lze provádět </a:t>
            </a:r>
            <a:r>
              <a:rPr lang="cs-CZ" b="1" dirty="0"/>
              <a:t>hrubé kapacitní srovnání.</a:t>
            </a:r>
          </a:p>
          <a:p>
            <a:r>
              <a:rPr lang="cs-CZ" dirty="0"/>
              <a:t>Kapacitní křivky lze pro zjednodušení výpočtu modelovat převodem grafického vyjádření kapacit, např. počtem požadovaných normohodin v určité dekádě nebo týdnu. V případě, že požadavek na dílčí operaci (např. na montáž), překročí jednu dekádu nebo týden, je rozdělen do více částí.</a:t>
            </a:r>
          </a:p>
          <a:p>
            <a:r>
              <a:rPr lang="cs-CZ" dirty="0"/>
              <a:t>Výhodou práce s výše popsanou představou náběhových křivek je, že </a:t>
            </a:r>
            <a:r>
              <a:rPr lang="cs-CZ" b="1" dirty="0"/>
              <a:t>ani kusovník ani technologické postupy nemusí být úplné,</a:t>
            </a:r>
            <a:r>
              <a:rPr lang="cs-CZ" dirty="0"/>
              <a:t> ani přesné, pouze stačí, aby obsahovaly podstatné části výrobku a kritické operace v technologických postupech.</a:t>
            </a:r>
          </a:p>
          <a:p>
            <a:pPr marL="82296" indent="0">
              <a:buNone/>
            </a:pPr>
            <a:endParaRPr lang="cs-CZ" dirty="0"/>
          </a:p>
        </p:txBody>
      </p:sp>
      <p:sp>
        <p:nvSpPr>
          <p:cNvPr id="3" name="Nadpis 2"/>
          <p:cNvSpPr>
            <a:spLocks noGrp="1"/>
          </p:cNvSpPr>
          <p:nvPr>
            <p:ph type="title"/>
          </p:nvPr>
        </p:nvSpPr>
        <p:spPr/>
        <p:txBody>
          <a:bodyPr>
            <a:normAutofit fontScale="90000"/>
          </a:bodyPr>
          <a:lstStyle/>
          <a:p>
            <a:r>
              <a:rPr lang="cs-CZ" dirty="0"/>
              <a:t>Určení kapacitní průchodnosti zakázky</a:t>
            </a:r>
          </a:p>
        </p:txBody>
      </p:sp>
    </p:spTree>
    <p:extLst>
      <p:ext uri="{BB962C8B-B14F-4D97-AF65-F5344CB8AC3E}">
        <p14:creationId xmlns:p14="http://schemas.microsoft.com/office/powerpoint/2010/main" val="196790248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cs-CZ" dirty="0"/>
              <a:t>Agregované plánování</a:t>
            </a:r>
          </a:p>
        </p:txBody>
      </p:sp>
      <p:sp>
        <p:nvSpPr>
          <p:cNvPr id="2" name="Zástupný symbol pro obsah 1"/>
          <p:cNvSpPr>
            <a:spLocks noGrp="1"/>
          </p:cNvSpPr>
          <p:nvPr>
            <p:ph idx="1"/>
          </p:nvPr>
        </p:nvSpPr>
        <p:spPr/>
        <p:txBody>
          <a:bodyPr/>
          <a:lstStyle/>
          <a:p>
            <a:endParaRPr lang="cs-CZ"/>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1484784"/>
            <a:ext cx="6210300" cy="4706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55000" lnSpcReduction="20000"/>
          </a:bodyPr>
          <a:lstStyle/>
          <a:p>
            <a:r>
              <a:rPr lang="cs-CZ" dirty="0"/>
              <a:t>Základní funkcí operativního plánování a řízení výroby je pomáhat při vytváření souladu mezi kapacitními nároky, které vyplývají z přijatých výrobních úkolů, a kapacitními možnostmi daných výrobních zdrojů podniku. </a:t>
            </a:r>
          </a:p>
          <a:p>
            <a:r>
              <a:rPr lang="cs-CZ" dirty="0"/>
              <a:t>Plány jsou rozpisovány na </a:t>
            </a:r>
            <a:r>
              <a:rPr lang="cs-CZ" b="1" dirty="0"/>
              <a:t>skupiny </a:t>
            </a:r>
            <a:r>
              <a:rPr lang="cs-CZ" dirty="0"/>
              <a:t>(zaměnitelných) pracovišť, časový horizont jsou</a:t>
            </a:r>
            <a:r>
              <a:rPr lang="cs-CZ" b="1" dirty="0"/>
              <a:t> týdny až měsíce</a:t>
            </a:r>
            <a:r>
              <a:rPr lang="cs-CZ" dirty="0"/>
              <a:t>, přesnost plánu </a:t>
            </a:r>
            <a:r>
              <a:rPr lang="cs-CZ" b="1" dirty="0"/>
              <a:t>dny až dekády</a:t>
            </a:r>
            <a:r>
              <a:rPr lang="cs-CZ" dirty="0"/>
              <a:t>. Plánuje se na základě </a:t>
            </a:r>
            <a:r>
              <a:rPr lang="cs-CZ" b="1" dirty="0"/>
              <a:t>kusovníku </a:t>
            </a:r>
            <a:r>
              <a:rPr lang="cs-CZ" dirty="0"/>
              <a:t>a </a:t>
            </a:r>
            <a:r>
              <a:rPr lang="cs-CZ" b="1" dirty="0"/>
              <a:t>technologického postupu</a:t>
            </a:r>
            <a:r>
              <a:rPr lang="cs-CZ" dirty="0"/>
              <a:t> až na</a:t>
            </a:r>
            <a:r>
              <a:rPr lang="cs-CZ" b="1" dirty="0"/>
              <a:t> úroveň operace</a:t>
            </a:r>
            <a:r>
              <a:rPr lang="cs-CZ" dirty="0"/>
              <a:t>. Výsledkem je plán </a:t>
            </a:r>
            <a:r>
              <a:rPr lang="cs-CZ" b="1" dirty="0"/>
              <a:t>materiálových požadavků </a:t>
            </a:r>
            <a:r>
              <a:rPr lang="cs-CZ" dirty="0"/>
              <a:t>na výrobu a nákup, plán </a:t>
            </a:r>
            <a:r>
              <a:rPr lang="cs-CZ" b="1" dirty="0"/>
              <a:t>kapacitních požadavků </a:t>
            </a:r>
            <a:r>
              <a:rPr lang="cs-CZ" dirty="0"/>
              <a:t>a plán </a:t>
            </a:r>
            <a:r>
              <a:rPr lang="cs-CZ" b="1" dirty="0"/>
              <a:t>finální montáže</a:t>
            </a:r>
            <a:r>
              <a:rPr lang="cs-CZ" dirty="0"/>
              <a:t>.</a:t>
            </a:r>
          </a:p>
          <a:p>
            <a:r>
              <a:rPr lang="cs-CZ" dirty="0"/>
              <a:t>Obecně se jedná o následující úkoly:</a:t>
            </a:r>
          </a:p>
          <a:p>
            <a:pPr lvl="1"/>
            <a:r>
              <a:rPr lang="cs-CZ" dirty="0"/>
              <a:t>určení ekonomicky vhodných zakázek pro výrobu,</a:t>
            </a:r>
          </a:p>
          <a:p>
            <a:pPr lvl="1"/>
            <a:r>
              <a:rPr lang="cs-CZ" dirty="0"/>
              <a:t>určení potřeby kapacit pro tyto zakázky podle jednotlivých produktivních jednotek,</a:t>
            </a:r>
          </a:p>
          <a:p>
            <a:pPr lvl="1"/>
            <a:r>
              <a:rPr lang="cs-CZ" dirty="0"/>
              <a:t>odsouhlasené kapacitní nabídky a poptávky,</a:t>
            </a:r>
          </a:p>
          <a:p>
            <a:pPr lvl="1"/>
            <a:r>
              <a:rPr lang="cs-CZ" dirty="0"/>
              <a:t>stanovení pořadí prováděných operací,</a:t>
            </a:r>
          </a:p>
          <a:p>
            <a:pPr lvl="1"/>
            <a:r>
              <a:rPr lang="cs-CZ" dirty="0"/>
              <a:t>inicializace, kontrola a zajištění průběhu zakázky.</a:t>
            </a:r>
          </a:p>
          <a:p>
            <a:r>
              <a:rPr lang="cs-CZ" dirty="0"/>
              <a:t>Operativní plánování je </a:t>
            </a:r>
            <a:r>
              <a:rPr lang="cs-CZ" b="1" dirty="0"/>
              <a:t>závislé na typu výroby </a:t>
            </a:r>
          </a:p>
        </p:txBody>
      </p:sp>
      <p:sp>
        <p:nvSpPr>
          <p:cNvPr id="3" name="Nadpis 2"/>
          <p:cNvSpPr>
            <a:spLocks noGrp="1"/>
          </p:cNvSpPr>
          <p:nvPr>
            <p:ph type="title"/>
          </p:nvPr>
        </p:nvSpPr>
        <p:spPr/>
        <p:txBody>
          <a:bodyPr>
            <a:normAutofit fontScale="90000"/>
          </a:bodyPr>
          <a:lstStyle/>
          <a:p>
            <a:r>
              <a:rPr lang="cs-CZ" sz="3200" dirty="0">
                <a:effectLst/>
              </a:rPr>
              <a:t>Krátkodobé plánování - operativní plánování (zatěžování)</a:t>
            </a:r>
            <a:endParaRPr lang="cs-CZ" sz="3200" dirty="0"/>
          </a:p>
        </p:txBody>
      </p:sp>
    </p:spTree>
    <p:extLst>
      <p:ext uri="{BB962C8B-B14F-4D97-AF65-F5344CB8AC3E}">
        <p14:creationId xmlns:p14="http://schemas.microsoft.com/office/powerpoint/2010/main" val="169952155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stretch>
            <a:fillRect/>
          </a:stretch>
        </p:blipFill>
        <p:spPr>
          <a:xfrm>
            <a:off x="2322870" y="1667147"/>
            <a:ext cx="5723809" cy="4361905"/>
          </a:xfrm>
          <a:prstGeom prst="rect">
            <a:avLst/>
          </a:prstGeom>
        </p:spPr>
      </p:pic>
      <p:sp>
        <p:nvSpPr>
          <p:cNvPr id="3" name="Nadpis 2"/>
          <p:cNvSpPr>
            <a:spLocks noGrp="1"/>
          </p:cNvSpPr>
          <p:nvPr>
            <p:ph type="title"/>
          </p:nvPr>
        </p:nvSpPr>
        <p:spPr/>
        <p:txBody>
          <a:bodyPr/>
          <a:lstStyle/>
          <a:p>
            <a:r>
              <a:rPr lang="cs-CZ" dirty="0">
                <a:effectLst/>
              </a:rPr>
              <a:t>Soustava plánování</a:t>
            </a:r>
            <a:endParaRPr lang="cs-CZ" dirty="0"/>
          </a:p>
        </p:txBody>
      </p:sp>
    </p:spTree>
    <p:extLst>
      <p:ext uri="{BB962C8B-B14F-4D97-AF65-F5344CB8AC3E}">
        <p14:creationId xmlns:p14="http://schemas.microsoft.com/office/powerpoint/2010/main" val="1207772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a:extLst>
              <a:ext uri="{FF2B5EF4-FFF2-40B4-BE49-F238E27FC236}">
                <a16:creationId xmlns:a16="http://schemas.microsoft.com/office/drawing/2014/main" id="{FE0BB99F-20DA-4990-BC04-9AAE360983B5}"/>
              </a:ext>
            </a:extLst>
          </p:cNvPr>
          <p:cNvSpPr>
            <a:spLocks noGrp="1"/>
          </p:cNvSpPr>
          <p:nvPr>
            <p:ph idx="1"/>
          </p:nvPr>
        </p:nvSpPr>
        <p:spPr/>
        <p:txBody>
          <a:bodyPr/>
          <a:lstStyle/>
          <a:p>
            <a:pPr marL="82296" indent="0">
              <a:buNone/>
            </a:pPr>
            <a:endParaRPr lang="cs-CZ" dirty="0"/>
          </a:p>
        </p:txBody>
      </p:sp>
      <p:sp>
        <p:nvSpPr>
          <p:cNvPr id="3" name="Nadpis 2">
            <a:extLst>
              <a:ext uri="{FF2B5EF4-FFF2-40B4-BE49-F238E27FC236}">
                <a16:creationId xmlns:a16="http://schemas.microsoft.com/office/drawing/2014/main" id="{9A44A160-EB18-4553-9AC0-2C39BECB8492}"/>
              </a:ext>
            </a:extLst>
          </p:cNvPr>
          <p:cNvSpPr>
            <a:spLocks noGrp="1"/>
          </p:cNvSpPr>
          <p:nvPr>
            <p:ph type="title"/>
          </p:nvPr>
        </p:nvSpPr>
        <p:spPr/>
        <p:txBody>
          <a:bodyPr/>
          <a:lstStyle/>
          <a:p>
            <a:r>
              <a:rPr lang="cs-CZ" dirty="0"/>
              <a:t>Inovační stupně</a:t>
            </a:r>
          </a:p>
        </p:txBody>
      </p:sp>
      <p:pic>
        <p:nvPicPr>
          <p:cNvPr id="4" name="Obrázek 3" descr="RV_Tab12jpg.jpg">
            <a:extLst>
              <a:ext uri="{FF2B5EF4-FFF2-40B4-BE49-F238E27FC236}">
                <a16:creationId xmlns:a16="http://schemas.microsoft.com/office/drawing/2014/main" id="{C9069A7E-2049-42CC-87CB-8069DEDAEB99}"/>
              </a:ext>
            </a:extLst>
          </p:cNvPr>
          <p:cNvPicPr>
            <a:picLocks noChangeAspect="1"/>
          </p:cNvPicPr>
          <p:nvPr/>
        </p:nvPicPr>
        <p:blipFill>
          <a:blip r:embed="rId2" cstate="print"/>
          <a:stretch>
            <a:fillRect/>
          </a:stretch>
        </p:blipFill>
        <p:spPr>
          <a:xfrm>
            <a:off x="1600200" y="1556792"/>
            <a:ext cx="6900890" cy="4143404"/>
          </a:xfrm>
          <a:prstGeom prst="rect">
            <a:avLst/>
          </a:prstGeom>
        </p:spPr>
      </p:pic>
    </p:spTree>
    <p:extLst>
      <p:ext uri="{BB962C8B-B14F-4D97-AF65-F5344CB8AC3E}">
        <p14:creationId xmlns:p14="http://schemas.microsoft.com/office/powerpoint/2010/main" val="185329948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85000" lnSpcReduction="10000"/>
          </a:bodyPr>
          <a:lstStyle/>
          <a:p>
            <a:r>
              <a:rPr lang="cs-CZ" dirty="0"/>
              <a:t>Krátkodobý plán rozvrhuje na skupiny zaměnitelných pracovišť bez přesného stanovení pořadí. Tvoří tedy množinu operací, která má být v zadaném období provedena touto skupinou pracovišť. Úkolem rozvrhování je vytvoření </a:t>
            </a:r>
            <a:r>
              <a:rPr lang="cs-CZ" b="1" dirty="0"/>
              <a:t>front práce </a:t>
            </a:r>
            <a:r>
              <a:rPr lang="cs-CZ" dirty="0"/>
              <a:t>na konkrétní pracoviště se závazným pořadím. Pořadí operací je závazné, přesnost plánu je na hodiny. Na rozdíl od vyšších úrovní plánování, kdy se provádí zpracování dat metodami databázových systémů, se při rozvrhování používají algoritmy z operační analýzy a simulace.</a:t>
            </a:r>
          </a:p>
          <a:p>
            <a:endParaRPr lang="cs-CZ" dirty="0"/>
          </a:p>
        </p:txBody>
      </p:sp>
      <p:sp>
        <p:nvSpPr>
          <p:cNvPr id="3" name="Nadpis 2"/>
          <p:cNvSpPr>
            <a:spLocks noGrp="1"/>
          </p:cNvSpPr>
          <p:nvPr>
            <p:ph type="title"/>
          </p:nvPr>
        </p:nvSpPr>
        <p:spPr/>
        <p:txBody>
          <a:bodyPr>
            <a:normAutofit fontScale="90000"/>
          </a:bodyPr>
          <a:lstStyle/>
          <a:p>
            <a:r>
              <a:rPr lang="cs-CZ" dirty="0">
                <a:effectLst/>
              </a:rPr>
              <a:t>Denní plánování (rozvrhování)</a:t>
            </a:r>
            <a:endParaRPr lang="cs-CZ" dirty="0"/>
          </a:p>
        </p:txBody>
      </p:sp>
    </p:spTree>
    <p:extLst>
      <p:ext uri="{BB962C8B-B14F-4D97-AF65-F5344CB8AC3E}">
        <p14:creationId xmlns:p14="http://schemas.microsoft.com/office/powerpoint/2010/main" val="4597221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stretch>
            <a:fillRect/>
          </a:stretch>
        </p:blipFill>
        <p:spPr>
          <a:xfrm>
            <a:off x="3359588" y="1447800"/>
            <a:ext cx="3650373" cy="4800600"/>
          </a:xfrm>
          <a:prstGeom prst="rect">
            <a:avLst/>
          </a:prstGeom>
        </p:spPr>
      </p:pic>
      <p:sp>
        <p:nvSpPr>
          <p:cNvPr id="3" name="Nadpis 2"/>
          <p:cNvSpPr>
            <a:spLocks noGrp="1"/>
          </p:cNvSpPr>
          <p:nvPr>
            <p:ph type="title"/>
          </p:nvPr>
        </p:nvSpPr>
        <p:spPr/>
        <p:txBody>
          <a:bodyPr>
            <a:normAutofit fontScale="90000"/>
          </a:bodyPr>
          <a:lstStyle/>
          <a:p>
            <a:r>
              <a:rPr lang="cs-CZ" dirty="0">
                <a:effectLst/>
              </a:rPr>
              <a:t>Informační toky v plánování</a:t>
            </a:r>
            <a:endParaRPr lang="cs-CZ" dirty="0"/>
          </a:p>
        </p:txBody>
      </p:sp>
    </p:spTree>
    <p:extLst>
      <p:ext uri="{BB962C8B-B14F-4D97-AF65-F5344CB8AC3E}">
        <p14:creationId xmlns:p14="http://schemas.microsoft.com/office/powerpoint/2010/main" val="298979342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pPr lvl="0"/>
            <a:r>
              <a:rPr lang="cs-CZ" dirty="0"/>
              <a:t>registrace ukončení práce (odepisování operací, uvolnění pracoviště)</a:t>
            </a:r>
          </a:p>
          <a:p>
            <a:pPr lvl="0"/>
            <a:r>
              <a:rPr lang="cs-CZ" dirty="0"/>
              <a:t>přidělení další práce na uvolněné pracoviště</a:t>
            </a:r>
          </a:p>
          <a:p>
            <a:pPr lvl="0"/>
            <a:r>
              <a:rPr lang="cs-CZ" dirty="0"/>
              <a:t>mezioperační doprava</a:t>
            </a:r>
          </a:p>
          <a:p>
            <a:pPr lvl="0"/>
            <a:r>
              <a:rPr lang="cs-CZ" dirty="0"/>
              <a:t>předání na kontrolu</a:t>
            </a:r>
          </a:p>
          <a:p>
            <a:pPr lvl="0"/>
            <a:r>
              <a:rPr lang="cs-CZ" dirty="0"/>
              <a:t>potvrzení dobrých kusů a zmetků</a:t>
            </a:r>
          </a:p>
          <a:p>
            <a:pPr lvl="0"/>
            <a:r>
              <a:rPr lang="cs-CZ" dirty="0"/>
              <a:t>kontrola plnění úkolů na pracovištích</a:t>
            </a:r>
          </a:p>
          <a:p>
            <a:pPr lvl="0"/>
            <a:r>
              <a:rPr lang="cs-CZ" dirty="0"/>
              <a:t>registrace rozpracovanosti</a:t>
            </a:r>
          </a:p>
        </p:txBody>
      </p:sp>
      <p:sp>
        <p:nvSpPr>
          <p:cNvPr id="3" name="Nadpis 2"/>
          <p:cNvSpPr>
            <a:spLocks noGrp="1"/>
          </p:cNvSpPr>
          <p:nvPr>
            <p:ph type="title"/>
          </p:nvPr>
        </p:nvSpPr>
        <p:spPr/>
        <p:txBody>
          <a:bodyPr>
            <a:normAutofit/>
          </a:bodyPr>
          <a:lstStyle/>
          <a:p>
            <a:r>
              <a:rPr lang="cs-CZ" dirty="0"/>
              <a:t>Činnosti řízení</a:t>
            </a:r>
          </a:p>
        </p:txBody>
      </p:sp>
    </p:spTree>
    <p:extLst>
      <p:ext uri="{BB962C8B-B14F-4D97-AF65-F5344CB8AC3E}">
        <p14:creationId xmlns:p14="http://schemas.microsoft.com/office/powerpoint/2010/main" val="300978415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b="1" dirty="0"/>
              <a:t>Plánovač</a:t>
            </a:r>
          </a:p>
          <a:p>
            <a:r>
              <a:rPr lang="cs-CZ" b="1" dirty="0"/>
              <a:t>Mistr</a:t>
            </a:r>
          </a:p>
          <a:p>
            <a:r>
              <a:rPr lang="cs-CZ" b="1" dirty="0"/>
              <a:t>Dispečer</a:t>
            </a:r>
          </a:p>
          <a:p>
            <a:pPr marL="82296" indent="0">
              <a:buNone/>
            </a:pPr>
            <a:endParaRPr lang="cs-CZ" b="1" dirty="0"/>
          </a:p>
          <a:p>
            <a:endParaRPr lang="cs-CZ" dirty="0"/>
          </a:p>
        </p:txBody>
      </p:sp>
      <p:sp>
        <p:nvSpPr>
          <p:cNvPr id="3" name="Nadpis 2"/>
          <p:cNvSpPr>
            <a:spLocks noGrp="1"/>
          </p:cNvSpPr>
          <p:nvPr>
            <p:ph type="title"/>
          </p:nvPr>
        </p:nvSpPr>
        <p:spPr/>
        <p:txBody>
          <a:bodyPr>
            <a:normAutofit fontScale="90000"/>
          </a:bodyPr>
          <a:lstStyle/>
          <a:p>
            <a:r>
              <a:rPr lang="cs-CZ" dirty="0"/>
              <a:t>Management v přímém řízení</a:t>
            </a:r>
          </a:p>
        </p:txBody>
      </p:sp>
    </p:spTree>
    <p:extLst>
      <p:ext uri="{BB962C8B-B14F-4D97-AF65-F5344CB8AC3E}">
        <p14:creationId xmlns:p14="http://schemas.microsoft.com/office/powerpoint/2010/main" val="34471122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pPr marL="82296" indent="0">
              <a:buNone/>
            </a:pPr>
            <a:r>
              <a:rPr lang="cs-CZ" sz="6000" dirty="0"/>
              <a:t>Předpovědi a prognózy</a:t>
            </a:r>
          </a:p>
        </p:txBody>
      </p:sp>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44401728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Důvod prognózování</a:t>
            </a:r>
          </a:p>
          <a:p>
            <a:pPr lvl="1"/>
            <a:r>
              <a:rPr lang="cs-CZ" dirty="0"/>
              <a:t>Průběžné doby mohou být dlouhé</a:t>
            </a:r>
          </a:p>
          <a:p>
            <a:pPr lvl="1"/>
            <a:r>
              <a:rPr lang="cs-CZ" dirty="0"/>
              <a:t>Krátkodobý požadavek na dodací dobu</a:t>
            </a:r>
          </a:p>
          <a:p>
            <a:r>
              <a:rPr lang="cs-CZ" dirty="0"/>
              <a:t>Řešení</a:t>
            </a:r>
          </a:p>
          <a:p>
            <a:pPr lvl="1"/>
            <a:r>
              <a:rPr lang="cs-CZ" dirty="0"/>
              <a:t>Odhadnou předem požadavky zákazníka a začít vyrábět dříve, než je vyjasněn obchodní případ (opakovatelné skupiny, řídící díly)</a:t>
            </a:r>
          </a:p>
          <a:p>
            <a:pPr marL="402336" lvl="1" indent="0">
              <a:buNone/>
            </a:pPr>
            <a:endParaRPr lang="cs-CZ" dirty="0"/>
          </a:p>
        </p:txBody>
      </p:sp>
      <p:sp>
        <p:nvSpPr>
          <p:cNvPr id="3" name="Nadpis 2"/>
          <p:cNvSpPr>
            <a:spLocks noGrp="1"/>
          </p:cNvSpPr>
          <p:nvPr>
            <p:ph type="title"/>
          </p:nvPr>
        </p:nvSpPr>
        <p:spPr/>
        <p:txBody>
          <a:bodyPr>
            <a:normAutofit fontScale="90000"/>
          </a:bodyPr>
          <a:lstStyle/>
          <a:p>
            <a:r>
              <a:rPr lang="cs-CZ" dirty="0"/>
              <a:t>Předpovědi a prognózy požadavků </a:t>
            </a:r>
            <a:r>
              <a:rPr lang="cs-CZ"/>
              <a:t>na výrobu</a:t>
            </a:r>
            <a:endParaRPr lang="cs-CZ" dirty="0"/>
          </a:p>
        </p:txBody>
      </p:sp>
    </p:spTree>
    <p:extLst>
      <p:ext uri="{BB962C8B-B14F-4D97-AF65-F5344CB8AC3E}">
        <p14:creationId xmlns:p14="http://schemas.microsoft.com/office/powerpoint/2010/main" val="255270323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4430" y="1447800"/>
            <a:ext cx="5520689" cy="4800600"/>
          </a:xfrm>
        </p:spPr>
      </p:pic>
      <p:sp>
        <p:nvSpPr>
          <p:cNvPr id="3" name="Nadpis 2"/>
          <p:cNvSpPr>
            <a:spLocks noGrp="1"/>
          </p:cNvSpPr>
          <p:nvPr>
            <p:ph type="title"/>
          </p:nvPr>
        </p:nvSpPr>
        <p:spPr/>
        <p:txBody>
          <a:bodyPr/>
          <a:lstStyle/>
          <a:p>
            <a:r>
              <a:rPr lang="cs-CZ" dirty="0"/>
              <a:t>Rozdělení prognóz</a:t>
            </a:r>
          </a:p>
        </p:txBody>
      </p:sp>
    </p:spTree>
    <p:extLst>
      <p:ext uri="{BB962C8B-B14F-4D97-AF65-F5344CB8AC3E}">
        <p14:creationId xmlns:p14="http://schemas.microsoft.com/office/powerpoint/2010/main" val="329472963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pPr lvl="0"/>
            <a:r>
              <a:rPr lang="cs-CZ" dirty="0"/>
              <a:t>Co se má předpovídat a proč?</a:t>
            </a:r>
          </a:p>
          <a:p>
            <a:pPr lvl="0"/>
            <a:r>
              <a:rPr lang="cs-CZ" dirty="0"/>
              <a:t>Do jakých podrobností?</a:t>
            </a:r>
          </a:p>
          <a:p>
            <a:pPr lvl="0"/>
            <a:r>
              <a:rPr lang="cs-CZ" dirty="0"/>
              <a:t>Do jak daleké budoucnosti se má předpovídat a s jakou přesností?</a:t>
            </a:r>
          </a:p>
          <a:p>
            <a:pPr lvl="0"/>
            <a:r>
              <a:rPr lang="cs-CZ" dirty="0"/>
              <a:t>Jaké metody jsou možné v této souvislosti?</a:t>
            </a:r>
          </a:p>
          <a:p>
            <a:pPr lvl="0"/>
            <a:r>
              <a:rPr lang="cs-CZ" dirty="0"/>
              <a:t>Jaké informace jsou k dispozici, do jaké míry jsou spolehlivé, kdy jsou dostupné?</a:t>
            </a:r>
          </a:p>
          <a:p>
            <a:pPr lvl="0"/>
            <a:r>
              <a:rPr lang="cs-CZ" dirty="0"/>
              <a:t>Jak často je nová informace k dispozici?</a:t>
            </a:r>
          </a:p>
          <a:p>
            <a:pPr lvl="0"/>
            <a:r>
              <a:rPr lang="cs-CZ" dirty="0"/>
              <a:t>Jaké jsou vnější činitelé, jak je možné je předpovídat?</a:t>
            </a:r>
          </a:p>
          <a:p>
            <a:pPr lvl="0"/>
            <a:r>
              <a:rPr lang="cs-CZ" dirty="0"/>
              <a:t>Jaké jsou náklady na stanovení a použití různých metod předpovídání?</a:t>
            </a:r>
          </a:p>
          <a:p>
            <a:pPr lvl="0"/>
            <a:r>
              <a:rPr lang="cs-CZ" dirty="0"/>
              <a:t>Jaké náklady vznikají různě velkými chybami při předpovědích?</a:t>
            </a:r>
          </a:p>
          <a:p>
            <a:pPr lvl="0"/>
            <a:r>
              <a:rPr lang="cs-CZ" dirty="0"/>
              <a:t>Jak se předpověď dotkne jiných částí systému?</a:t>
            </a:r>
          </a:p>
          <a:p>
            <a:endParaRPr lang="cs-CZ" dirty="0"/>
          </a:p>
        </p:txBody>
      </p:sp>
      <p:sp>
        <p:nvSpPr>
          <p:cNvPr id="3" name="Nadpis 2"/>
          <p:cNvSpPr>
            <a:spLocks noGrp="1"/>
          </p:cNvSpPr>
          <p:nvPr>
            <p:ph type="title"/>
          </p:nvPr>
        </p:nvSpPr>
        <p:spPr/>
        <p:txBody>
          <a:bodyPr>
            <a:normAutofit fontScale="90000"/>
          </a:bodyPr>
          <a:lstStyle/>
          <a:p>
            <a:r>
              <a:rPr lang="cs-CZ" dirty="0">
                <a:effectLst/>
              </a:rPr>
              <a:t>Základní otázky předpovědí</a:t>
            </a:r>
            <a:endParaRPr lang="cs-CZ" dirty="0"/>
          </a:p>
        </p:txBody>
      </p:sp>
    </p:spTree>
    <p:extLst>
      <p:ext uri="{BB962C8B-B14F-4D97-AF65-F5344CB8AC3E}">
        <p14:creationId xmlns:p14="http://schemas.microsoft.com/office/powerpoint/2010/main" val="424623947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7500" lnSpcReduction="20000"/>
          </a:bodyPr>
          <a:lstStyle/>
          <a:p>
            <a:pPr lvl="0"/>
            <a:r>
              <a:rPr lang="cs-CZ" dirty="0"/>
              <a:t> </a:t>
            </a:r>
            <a:r>
              <a:rPr lang="cs-CZ" b="1" dirty="0"/>
              <a:t>včasnost, aktuálnost -</a:t>
            </a:r>
            <a:r>
              <a:rPr lang="cs-CZ" dirty="0"/>
              <a:t> horizont předpovědi musí pokrýt čas nutný pro implementaci potřebných změn,</a:t>
            </a:r>
          </a:p>
          <a:p>
            <a:pPr lvl="0"/>
            <a:r>
              <a:rPr lang="cs-CZ" dirty="0"/>
              <a:t> </a:t>
            </a:r>
            <a:r>
              <a:rPr lang="cs-CZ" b="1" dirty="0"/>
              <a:t>přesnost</a:t>
            </a:r>
            <a:r>
              <a:rPr lang="cs-CZ" dirty="0"/>
              <a:t> - stupeň přesnosti musí být zadán,</a:t>
            </a:r>
          </a:p>
          <a:p>
            <a:pPr lvl="0"/>
            <a:r>
              <a:rPr lang="cs-CZ" dirty="0"/>
              <a:t> </a:t>
            </a:r>
            <a:r>
              <a:rPr lang="cs-CZ" b="1" dirty="0"/>
              <a:t>spolehlivost - </a:t>
            </a:r>
            <a:r>
              <a:rPr lang="cs-CZ" dirty="0"/>
              <a:t>musí pracovat konsistentně,</a:t>
            </a:r>
          </a:p>
          <a:p>
            <a:pPr lvl="0"/>
            <a:r>
              <a:rPr lang="cs-CZ" dirty="0"/>
              <a:t> </a:t>
            </a:r>
            <a:r>
              <a:rPr lang="cs-CZ" b="1" dirty="0"/>
              <a:t>vyčíslitelnost</a:t>
            </a:r>
            <a:r>
              <a:rPr lang="cs-CZ" dirty="0"/>
              <a:t> - výsledek musí být ve smysluplných jednotkách,</a:t>
            </a:r>
          </a:p>
          <a:p>
            <a:pPr lvl="0"/>
            <a:r>
              <a:rPr lang="cs-CZ" dirty="0"/>
              <a:t> </a:t>
            </a:r>
            <a:r>
              <a:rPr lang="cs-CZ" b="1" dirty="0"/>
              <a:t>dokumentovatelnost</a:t>
            </a:r>
            <a:r>
              <a:rPr lang="cs-CZ" dirty="0"/>
              <a:t> - musí být zapsána písemně,</a:t>
            </a:r>
          </a:p>
          <a:p>
            <a:pPr lvl="0"/>
            <a:r>
              <a:rPr lang="cs-CZ" dirty="0"/>
              <a:t> </a:t>
            </a:r>
            <a:r>
              <a:rPr lang="cs-CZ" b="1" dirty="0"/>
              <a:t>jednoduchost pro porozumění, názornost</a:t>
            </a:r>
            <a:r>
              <a:rPr lang="cs-CZ" dirty="0"/>
              <a:t> - sofistikované předpovědi musí být převedeny do srozumitelné formy,</a:t>
            </a:r>
          </a:p>
          <a:p>
            <a:pPr lvl="0"/>
            <a:r>
              <a:rPr lang="cs-CZ" dirty="0"/>
              <a:t> </a:t>
            </a:r>
            <a:r>
              <a:rPr lang="cs-CZ" b="1" dirty="0"/>
              <a:t>nákladová přiměřenost</a:t>
            </a:r>
            <a:r>
              <a:rPr lang="cs-CZ" dirty="0"/>
              <a:t> - přínosy musí být větší než náklady.</a:t>
            </a:r>
          </a:p>
          <a:p>
            <a:endParaRPr lang="cs-CZ" dirty="0"/>
          </a:p>
        </p:txBody>
      </p:sp>
      <p:sp>
        <p:nvSpPr>
          <p:cNvPr id="3" name="Nadpis 2"/>
          <p:cNvSpPr>
            <a:spLocks noGrp="1"/>
          </p:cNvSpPr>
          <p:nvPr>
            <p:ph type="title"/>
          </p:nvPr>
        </p:nvSpPr>
        <p:spPr/>
        <p:txBody>
          <a:bodyPr>
            <a:normAutofit fontScale="90000"/>
          </a:bodyPr>
          <a:lstStyle/>
          <a:p>
            <a:r>
              <a:rPr lang="cs-CZ" dirty="0">
                <a:effectLst/>
              </a:rPr>
              <a:t>Požadavky na dobře připravenou předpověď</a:t>
            </a:r>
            <a:endParaRPr lang="cs-CZ" dirty="0"/>
          </a:p>
        </p:txBody>
      </p:sp>
    </p:spTree>
    <p:extLst>
      <p:ext uri="{BB962C8B-B14F-4D97-AF65-F5344CB8AC3E}">
        <p14:creationId xmlns:p14="http://schemas.microsoft.com/office/powerpoint/2010/main" val="13840608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lvl="0"/>
            <a:r>
              <a:rPr lang="cs-CZ" dirty="0"/>
              <a:t>Stanovení účelu prognózy</a:t>
            </a:r>
          </a:p>
          <a:p>
            <a:pPr lvl="0"/>
            <a:r>
              <a:rPr lang="cs-CZ" dirty="0"/>
              <a:t>Stanovení časového horizontu</a:t>
            </a:r>
          </a:p>
          <a:p>
            <a:pPr lvl="0"/>
            <a:r>
              <a:rPr lang="cs-CZ" dirty="0"/>
              <a:t>Výběr vhodných technik pro předpovědi</a:t>
            </a:r>
          </a:p>
          <a:p>
            <a:pPr lvl="0"/>
            <a:r>
              <a:rPr lang="cs-CZ" dirty="0"/>
              <a:t>Získání, čištění a analýza příslušných dat</a:t>
            </a:r>
          </a:p>
          <a:p>
            <a:pPr lvl="0"/>
            <a:r>
              <a:rPr lang="cs-CZ" dirty="0"/>
              <a:t>Vytvoření předpovědi</a:t>
            </a:r>
          </a:p>
          <a:p>
            <a:pPr lvl="0"/>
            <a:r>
              <a:rPr lang="cs-CZ" dirty="0"/>
              <a:t>Monitorování předpovědi</a:t>
            </a:r>
          </a:p>
        </p:txBody>
      </p:sp>
      <p:sp>
        <p:nvSpPr>
          <p:cNvPr id="3" name="Nadpis 2"/>
          <p:cNvSpPr>
            <a:spLocks noGrp="1"/>
          </p:cNvSpPr>
          <p:nvPr>
            <p:ph type="title"/>
          </p:nvPr>
        </p:nvSpPr>
        <p:spPr/>
        <p:txBody>
          <a:bodyPr>
            <a:normAutofit fontScale="90000"/>
          </a:bodyPr>
          <a:lstStyle/>
          <a:p>
            <a:r>
              <a:rPr lang="cs-CZ" dirty="0">
                <a:effectLst/>
              </a:rPr>
              <a:t>Kroky v procesu prognózování</a:t>
            </a:r>
            <a:endParaRPr lang="cs-CZ" dirty="0"/>
          </a:p>
        </p:txBody>
      </p:sp>
    </p:spTree>
    <p:extLst>
      <p:ext uri="{BB962C8B-B14F-4D97-AF65-F5344CB8AC3E}">
        <p14:creationId xmlns:p14="http://schemas.microsoft.com/office/powerpoint/2010/main" val="2336839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lvl="0"/>
            <a:r>
              <a:rPr lang="cs-CZ" dirty="0"/>
              <a:t>zákazníci trvale mění své požadavky,</a:t>
            </a:r>
          </a:p>
          <a:p>
            <a:pPr lvl="0"/>
            <a:r>
              <a:rPr lang="cs-CZ" dirty="0"/>
              <a:t>předpovědi prodeje jsou nespolehlivé,</a:t>
            </a:r>
          </a:p>
          <a:p>
            <a:pPr lvl="0"/>
            <a:r>
              <a:rPr lang="cs-CZ" dirty="0"/>
              <a:t>nespolehlivost se projevuje i u dodavatelů,</a:t>
            </a:r>
          </a:p>
          <a:p>
            <a:pPr lvl="0"/>
            <a:r>
              <a:rPr lang="cs-CZ" dirty="0"/>
              <a:t>ani vlastní pracovníci nemusí být zcela ideální,</a:t>
            </a:r>
          </a:p>
          <a:p>
            <a:pPr lvl="0"/>
            <a:r>
              <a:rPr lang="cs-CZ" dirty="0"/>
              <a:t>protichůdné požadavky na chování podniku (minimalizovat náklady a současně maximalizovat průtok) .</a:t>
            </a:r>
          </a:p>
          <a:p>
            <a:endParaRPr lang="cs-CZ" dirty="0"/>
          </a:p>
        </p:txBody>
      </p:sp>
      <p:sp>
        <p:nvSpPr>
          <p:cNvPr id="3" name="Nadpis 2"/>
          <p:cNvSpPr>
            <a:spLocks noGrp="1"/>
          </p:cNvSpPr>
          <p:nvPr>
            <p:ph type="title"/>
          </p:nvPr>
        </p:nvSpPr>
        <p:spPr/>
        <p:txBody>
          <a:bodyPr/>
          <a:lstStyle/>
          <a:p>
            <a:r>
              <a:rPr lang="cs-CZ" dirty="0"/>
              <a:t>Nejistota</a:t>
            </a:r>
          </a:p>
        </p:txBody>
      </p:sp>
    </p:spTree>
    <p:extLst>
      <p:ext uri="{BB962C8B-B14F-4D97-AF65-F5344CB8AC3E}">
        <p14:creationId xmlns:p14="http://schemas.microsoft.com/office/powerpoint/2010/main" val="234899688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55000" lnSpcReduction="20000"/>
          </a:bodyPr>
          <a:lstStyle/>
          <a:p>
            <a:endParaRPr lang="cs-CZ" dirty="0"/>
          </a:p>
          <a:p>
            <a:r>
              <a:rPr lang="cs-CZ" dirty="0"/>
              <a:t>Pokud se na změny veličiny v čase díváme jako na řady náhodných čísel, můžeme se snažit oddělit deterministickou a náhodnou složku. Na tomto základě potom můžeme odhadovat další vývoj této veličiny. </a:t>
            </a:r>
          </a:p>
          <a:p>
            <a:pPr lvl="1"/>
            <a:r>
              <a:rPr lang="cs-CZ" dirty="0"/>
              <a:t> konstantní,</a:t>
            </a:r>
          </a:p>
          <a:p>
            <a:pPr lvl="1"/>
            <a:r>
              <a:rPr lang="cs-CZ" sz="2700" dirty="0"/>
              <a:t> lineárně rostoucí nebo klesající,</a:t>
            </a:r>
          </a:p>
          <a:p>
            <a:pPr lvl="1"/>
            <a:r>
              <a:rPr lang="cs-CZ" sz="2700" dirty="0"/>
              <a:t> cyklický nebo sezónní,</a:t>
            </a:r>
          </a:p>
          <a:p>
            <a:pPr lvl="1"/>
            <a:r>
              <a:rPr lang="cs-CZ" sz="2700" dirty="0"/>
              <a:t> kombinaci různých trendů.</a:t>
            </a:r>
            <a:endParaRPr lang="cs-CZ" dirty="0"/>
          </a:p>
          <a:p>
            <a:r>
              <a:rPr lang="cs-CZ" dirty="0"/>
              <a:t>Velmi často se projevují další trendy:</a:t>
            </a:r>
          </a:p>
          <a:p>
            <a:pPr lvl="1"/>
            <a:r>
              <a:rPr lang="cs-CZ" sz="2700" dirty="0"/>
              <a:t> exponenciální (rostoucí nebo klesající) ,</a:t>
            </a:r>
          </a:p>
          <a:p>
            <a:pPr lvl="1"/>
            <a:r>
              <a:rPr lang="cs-CZ" sz="2700" dirty="0"/>
              <a:t> parabolický trend,</a:t>
            </a:r>
          </a:p>
          <a:p>
            <a:pPr lvl="1"/>
            <a:r>
              <a:rPr lang="cs-CZ" sz="2700" dirty="0"/>
              <a:t> růstová křivka (logistická, křivka, S křivka)</a:t>
            </a:r>
            <a:endParaRPr lang="cs-CZ" dirty="0"/>
          </a:p>
          <a:p>
            <a:r>
              <a:rPr lang="cs-CZ" dirty="0"/>
              <a:t>Mezi další jevy patří:</a:t>
            </a:r>
          </a:p>
          <a:p>
            <a:pPr lvl="1"/>
            <a:r>
              <a:rPr lang="cs-CZ" sz="2700" dirty="0"/>
              <a:t> nepravidelné odchylky,</a:t>
            </a:r>
          </a:p>
          <a:p>
            <a:pPr lvl="1"/>
            <a:r>
              <a:rPr lang="cs-CZ" sz="2700" dirty="0"/>
              <a:t> náhodné odchylky,</a:t>
            </a:r>
          </a:p>
          <a:p>
            <a:pPr lvl="1"/>
            <a:r>
              <a:rPr lang="cs-CZ" sz="2700" dirty="0"/>
              <a:t> skokové změny,</a:t>
            </a:r>
          </a:p>
          <a:p>
            <a:pPr lvl="1"/>
            <a:r>
              <a:rPr lang="cs-CZ" sz="2700" dirty="0"/>
              <a:t> čistě náhodné změny bez jakékoliv závislosti.</a:t>
            </a:r>
          </a:p>
          <a:p>
            <a:endParaRPr lang="cs-CZ" dirty="0"/>
          </a:p>
        </p:txBody>
      </p:sp>
      <p:sp>
        <p:nvSpPr>
          <p:cNvPr id="3" name="Nadpis 2"/>
          <p:cNvSpPr>
            <a:spLocks noGrp="1"/>
          </p:cNvSpPr>
          <p:nvPr>
            <p:ph type="title"/>
          </p:nvPr>
        </p:nvSpPr>
        <p:spPr/>
        <p:txBody>
          <a:bodyPr>
            <a:normAutofit fontScale="90000"/>
          </a:bodyPr>
          <a:lstStyle/>
          <a:p>
            <a:r>
              <a:rPr lang="cs-CZ" dirty="0">
                <a:effectLst/>
              </a:rPr>
              <a:t>Trendy historických údajů </a:t>
            </a:r>
            <a:endParaRPr lang="cs-CZ" dirty="0"/>
          </a:p>
        </p:txBody>
      </p:sp>
    </p:spTree>
    <p:extLst>
      <p:ext uri="{BB962C8B-B14F-4D97-AF65-F5344CB8AC3E}">
        <p14:creationId xmlns:p14="http://schemas.microsoft.com/office/powerpoint/2010/main" val="18634695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073887" y="2783805"/>
            <a:ext cx="7498080" cy="4800600"/>
          </a:xfrm>
        </p:spPr>
        <p:txBody>
          <a:bodyPr/>
          <a:lstStyle/>
          <a:p>
            <a:pPr marL="82296" indent="0">
              <a:buNone/>
            </a:pPr>
            <a:endParaRPr lang="cs-CZ" dirty="0"/>
          </a:p>
          <a:p>
            <a:pPr marL="82296" indent="0">
              <a:buNone/>
            </a:pPr>
            <a:endParaRPr lang="cs-CZ" dirty="0"/>
          </a:p>
          <a:p>
            <a:pPr marL="82296" indent="0">
              <a:buNone/>
            </a:pPr>
            <a:endParaRPr lang="cs-CZ" dirty="0"/>
          </a:p>
          <a:p>
            <a:pPr marL="82296" indent="0">
              <a:buNone/>
            </a:pPr>
            <a:endParaRPr lang="cs-CZ" dirty="0"/>
          </a:p>
          <a:p>
            <a:pPr marL="82296" indent="0">
              <a:buNone/>
            </a:pPr>
            <a:endParaRPr lang="cs-CZ" dirty="0"/>
          </a:p>
          <a:p>
            <a:pPr marL="82296" indent="0">
              <a:buNone/>
            </a:pPr>
            <a:endParaRPr lang="cs-CZ" dirty="0"/>
          </a:p>
          <a:p>
            <a:pPr marL="82296" indent="0">
              <a:buNone/>
            </a:pPr>
            <a:endParaRPr lang="cs-CZ" dirty="0"/>
          </a:p>
        </p:txBody>
      </p:sp>
      <p:sp>
        <p:nvSpPr>
          <p:cNvPr id="3" name="Nadpis 2"/>
          <p:cNvSpPr>
            <a:spLocks noGrp="1"/>
          </p:cNvSpPr>
          <p:nvPr>
            <p:ph type="title"/>
          </p:nvPr>
        </p:nvSpPr>
        <p:spPr/>
        <p:txBody>
          <a:bodyPr/>
          <a:lstStyle/>
          <a:p>
            <a:r>
              <a:rPr lang="cs-CZ" dirty="0"/>
              <a:t>Různé trendy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42" y="1340768"/>
            <a:ext cx="49339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581195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073143" y="3071837"/>
            <a:ext cx="8342648" cy="4457356"/>
          </a:xfrm>
        </p:spPr>
        <p:txBody>
          <a:bodyPr/>
          <a:lstStyle/>
          <a:p>
            <a:pPr marL="82296" indent="0">
              <a:buNone/>
            </a:pPr>
            <a:endParaRPr lang="cs-CZ" dirty="0"/>
          </a:p>
        </p:txBody>
      </p:sp>
      <p:sp>
        <p:nvSpPr>
          <p:cNvPr id="3" name="Nadpis 2"/>
          <p:cNvSpPr>
            <a:spLocks noGrp="1"/>
          </p:cNvSpPr>
          <p:nvPr>
            <p:ph type="title"/>
          </p:nvPr>
        </p:nvSpPr>
        <p:spPr/>
        <p:txBody>
          <a:bodyPr/>
          <a:lstStyle/>
          <a:p>
            <a:r>
              <a:rPr lang="cs-CZ" dirty="0"/>
              <a:t>Jiné trendy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2298" y="1628800"/>
            <a:ext cx="6358726" cy="5203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813931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411761" y="2639789"/>
            <a:ext cx="8385322" cy="4800600"/>
          </a:xfrm>
        </p:spPr>
        <p:txBody>
          <a:bodyPr/>
          <a:lstStyle/>
          <a:p>
            <a:pPr marL="82296" indent="0">
              <a:buNone/>
            </a:pPr>
            <a:endParaRPr lang="cs-CZ" dirty="0"/>
          </a:p>
        </p:txBody>
      </p:sp>
      <p:sp>
        <p:nvSpPr>
          <p:cNvPr id="3" name="Nadpis 2"/>
          <p:cNvSpPr>
            <a:spLocks noGrp="1"/>
          </p:cNvSpPr>
          <p:nvPr>
            <p:ph type="title"/>
          </p:nvPr>
        </p:nvSpPr>
        <p:spPr/>
        <p:txBody>
          <a:bodyPr>
            <a:normAutofit fontScale="90000"/>
          </a:bodyPr>
          <a:lstStyle/>
          <a:p>
            <a:r>
              <a:rPr lang="cs-CZ" dirty="0">
                <a:effectLst/>
              </a:rPr>
              <a:t>Pravděpodobnost prognózy</a:t>
            </a:r>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554" y="1196752"/>
            <a:ext cx="6252774"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92881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pPr marL="82296" indent="0">
              <a:buNone/>
            </a:pPr>
            <a:r>
              <a:rPr lang="cs-CZ" sz="6000" dirty="0"/>
              <a:t>Zásoby a sklady</a:t>
            </a:r>
          </a:p>
        </p:txBody>
      </p:sp>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311957855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pPr lvl="0"/>
            <a:r>
              <a:rPr lang="cs-CZ" dirty="0"/>
              <a:t> Sklady </a:t>
            </a:r>
            <a:r>
              <a:rPr lang="cs-CZ" b="1" dirty="0"/>
              <a:t>surovin</a:t>
            </a:r>
            <a:r>
              <a:rPr lang="cs-CZ" dirty="0"/>
              <a:t>, kde jsou skladovány materiály před zpracováním. </a:t>
            </a:r>
          </a:p>
          <a:p>
            <a:pPr lvl="0"/>
            <a:r>
              <a:rPr lang="cs-CZ" dirty="0"/>
              <a:t> Sklady </a:t>
            </a:r>
            <a:r>
              <a:rPr lang="cs-CZ" b="1" dirty="0"/>
              <a:t>rozpracovaných výrobků</a:t>
            </a:r>
            <a:r>
              <a:rPr lang="cs-CZ" dirty="0"/>
              <a:t>, v nichž se skladují materiály, které se ještě zpracovávají (výroba není dokončena), nazývané rovněž výrobními sklady. </a:t>
            </a:r>
          </a:p>
          <a:p>
            <a:pPr lvl="0"/>
            <a:r>
              <a:rPr lang="cs-CZ" dirty="0"/>
              <a:t> Sklady </a:t>
            </a:r>
            <a:r>
              <a:rPr lang="cs-CZ" b="1" dirty="0"/>
              <a:t>dokončených výrobků</a:t>
            </a:r>
            <a:r>
              <a:rPr lang="cs-CZ" dirty="0"/>
              <a:t>, v nichž se ukládají dokončené výrobky před jejich expedicí zákazníkům,</a:t>
            </a:r>
          </a:p>
          <a:p>
            <a:pPr lvl="0"/>
            <a:r>
              <a:rPr lang="cs-CZ" dirty="0"/>
              <a:t> Sklady </a:t>
            </a:r>
            <a:r>
              <a:rPr lang="cs-CZ" b="1" dirty="0"/>
              <a:t>nářadí, náhradních dílů, provozních prostředků</a:t>
            </a:r>
            <a:r>
              <a:rPr lang="cs-CZ" dirty="0"/>
              <a:t>.</a:t>
            </a:r>
          </a:p>
          <a:p>
            <a:endParaRPr lang="cs-CZ" dirty="0"/>
          </a:p>
        </p:txBody>
      </p:sp>
      <p:sp>
        <p:nvSpPr>
          <p:cNvPr id="3" name="Nadpis 2"/>
          <p:cNvSpPr>
            <a:spLocks noGrp="1"/>
          </p:cNvSpPr>
          <p:nvPr>
            <p:ph type="title"/>
          </p:nvPr>
        </p:nvSpPr>
        <p:spPr/>
        <p:txBody>
          <a:bodyPr/>
          <a:lstStyle/>
          <a:p>
            <a:r>
              <a:rPr lang="cs-CZ" dirty="0">
                <a:effectLst/>
              </a:rPr>
              <a:t>Typy zásob v podniku</a:t>
            </a:r>
          </a:p>
        </p:txBody>
      </p:sp>
    </p:spTree>
    <p:extLst>
      <p:ext uri="{BB962C8B-B14F-4D97-AF65-F5344CB8AC3E}">
        <p14:creationId xmlns:p14="http://schemas.microsoft.com/office/powerpoint/2010/main" val="346477167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Druhy skladů</a:t>
            </a:r>
          </a:p>
        </p:txBody>
      </p:sp>
      <p:pic>
        <p:nvPicPr>
          <p:cNvPr id="4" name="Zástupný symbol pro obsah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75251" y="1857624"/>
            <a:ext cx="4219048" cy="3980952"/>
          </a:xfrm>
          <a:prstGeom prst="rect">
            <a:avLst/>
          </a:prstGeom>
          <a:noFill/>
          <a:ln>
            <a:noFill/>
          </a:ln>
        </p:spPr>
      </p:pic>
    </p:spTree>
    <p:extLst>
      <p:ext uri="{BB962C8B-B14F-4D97-AF65-F5344CB8AC3E}">
        <p14:creationId xmlns:p14="http://schemas.microsoft.com/office/powerpoint/2010/main" val="103972693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7500" lnSpcReduction="20000"/>
          </a:bodyPr>
          <a:lstStyle/>
          <a:p>
            <a:r>
              <a:rPr lang="cs-CZ" dirty="0"/>
              <a:t>Zásoby v podniku </a:t>
            </a:r>
            <a:r>
              <a:rPr lang="cs-CZ" b="1" dirty="0"/>
              <a:t>snižují závislost na poruchy v dodávkách </a:t>
            </a:r>
            <a:r>
              <a:rPr lang="cs-CZ" dirty="0"/>
              <a:t>materiálu a polotovaru, umožňují </a:t>
            </a:r>
            <a:r>
              <a:rPr lang="cs-CZ" b="1" dirty="0"/>
              <a:t>množstevní slevy</a:t>
            </a:r>
            <a:r>
              <a:rPr lang="cs-CZ" dirty="0"/>
              <a:t> při nákupu a chránit před </a:t>
            </a:r>
            <a:r>
              <a:rPr lang="cs-CZ" b="1" dirty="0"/>
              <a:t>nárůstem cen</a:t>
            </a:r>
            <a:r>
              <a:rPr lang="cs-CZ" dirty="0"/>
              <a:t> nakupovaných položek, </a:t>
            </a:r>
            <a:r>
              <a:rPr lang="cs-CZ" b="1" dirty="0"/>
              <a:t>snižují kapacitní výkyvy</a:t>
            </a:r>
            <a:r>
              <a:rPr lang="cs-CZ" dirty="0"/>
              <a:t>, vyrovnávají </a:t>
            </a:r>
            <a:r>
              <a:rPr lang="cs-CZ" b="1" dirty="0"/>
              <a:t>cyklický a sezónní</a:t>
            </a:r>
            <a:r>
              <a:rPr lang="cs-CZ" dirty="0"/>
              <a:t> poptávku, </a:t>
            </a:r>
            <a:r>
              <a:rPr lang="cs-CZ" b="1" dirty="0"/>
              <a:t>snižují podíl přípravných časů</a:t>
            </a:r>
            <a:r>
              <a:rPr lang="cs-CZ" dirty="0"/>
              <a:t>, umožňují </a:t>
            </a:r>
            <a:r>
              <a:rPr lang="cs-CZ" b="1" dirty="0"/>
              <a:t>zkrátit dodací lhůty </a:t>
            </a:r>
            <a:r>
              <a:rPr lang="cs-CZ" dirty="0"/>
              <a:t>a rychle </a:t>
            </a:r>
            <a:r>
              <a:rPr lang="cs-CZ" b="1" dirty="0"/>
              <a:t>reagovat na předpokládané požadavky zákazníka</a:t>
            </a:r>
            <a:r>
              <a:rPr lang="cs-CZ" dirty="0"/>
              <a:t>.  </a:t>
            </a:r>
          </a:p>
          <a:p>
            <a:r>
              <a:rPr lang="cs-CZ" dirty="0"/>
              <a:t>Na druhé straně představují </a:t>
            </a:r>
            <a:r>
              <a:rPr lang="cs-CZ" b="1" dirty="0"/>
              <a:t>umrtvený kapitál</a:t>
            </a:r>
            <a:r>
              <a:rPr lang="cs-CZ" dirty="0"/>
              <a:t>, </a:t>
            </a:r>
            <a:r>
              <a:rPr lang="cs-CZ" b="1" dirty="0"/>
              <a:t>zvyšují náklady výroby</a:t>
            </a:r>
            <a:r>
              <a:rPr lang="cs-CZ" dirty="0"/>
              <a:t>, vyžadují </a:t>
            </a:r>
            <a:r>
              <a:rPr lang="cs-CZ" b="1" dirty="0"/>
              <a:t>skladovací plochy a mechanism</a:t>
            </a:r>
            <a:r>
              <a:rPr lang="cs-CZ" dirty="0"/>
              <a:t>y. </a:t>
            </a:r>
          </a:p>
          <a:p>
            <a:r>
              <a:rPr lang="cs-CZ" dirty="0"/>
              <a:t>Správně nastavit </a:t>
            </a:r>
            <a:r>
              <a:rPr lang="cs-CZ" b="1" dirty="0"/>
              <a:t>velikost zásob </a:t>
            </a:r>
            <a:r>
              <a:rPr lang="cs-CZ" dirty="0"/>
              <a:t>je jedním faktorů, které mají vliv na </a:t>
            </a:r>
            <a:r>
              <a:rPr lang="cs-CZ" b="1" dirty="0"/>
              <a:t>úspěšnost </a:t>
            </a:r>
            <a:r>
              <a:rPr lang="cs-CZ" dirty="0"/>
              <a:t>podniku.</a:t>
            </a:r>
          </a:p>
          <a:p>
            <a:endParaRPr lang="cs-CZ" dirty="0"/>
          </a:p>
        </p:txBody>
      </p:sp>
      <p:sp>
        <p:nvSpPr>
          <p:cNvPr id="3" name="Nadpis 2"/>
          <p:cNvSpPr>
            <a:spLocks noGrp="1"/>
          </p:cNvSpPr>
          <p:nvPr>
            <p:ph type="title"/>
          </p:nvPr>
        </p:nvSpPr>
        <p:spPr/>
        <p:txBody>
          <a:bodyPr/>
          <a:lstStyle/>
          <a:p>
            <a:r>
              <a:rPr lang="cs-CZ" dirty="0"/>
              <a:t>Vlastnosti zásob</a:t>
            </a:r>
          </a:p>
        </p:txBody>
      </p:sp>
    </p:spTree>
    <p:extLst>
      <p:ext uri="{BB962C8B-B14F-4D97-AF65-F5344CB8AC3E}">
        <p14:creationId xmlns:p14="http://schemas.microsoft.com/office/powerpoint/2010/main" val="24703452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Autofit/>
          </a:bodyPr>
          <a:lstStyle/>
          <a:p>
            <a:r>
              <a:rPr lang="cs-CZ" sz="1800" dirty="0"/>
              <a:t>Efektivní zásobování </a:t>
            </a:r>
            <a:r>
              <a:rPr lang="cs-CZ" sz="1800" b="1" dirty="0"/>
              <a:t>materiálem</a:t>
            </a:r>
            <a:r>
              <a:rPr lang="cs-CZ" sz="1800" dirty="0"/>
              <a:t>, </a:t>
            </a:r>
            <a:r>
              <a:rPr lang="cs-CZ" sz="1800" b="1" dirty="0"/>
              <a:t>surovinami</a:t>
            </a:r>
            <a:r>
              <a:rPr lang="cs-CZ" sz="1800" dirty="0"/>
              <a:t>, </a:t>
            </a:r>
            <a:r>
              <a:rPr lang="cs-CZ" sz="1800" b="1" dirty="0"/>
              <a:t>polotovary</a:t>
            </a:r>
            <a:r>
              <a:rPr lang="cs-CZ" sz="1800" dirty="0"/>
              <a:t>, </a:t>
            </a:r>
            <a:r>
              <a:rPr lang="cs-CZ" sz="1800" b="1" dirty="0"/>
              <a:t>díly </a:t>
            </a:r>
            <a:r>
              <a:rPr lang="cs-CZ" sz="1800" dirty="0"/>
              <a:t>a dílčími </a:t>
            </a:r>
            <a:r>
              <a:rPr lang="cs-CZ" sz="1800" b="1" dirty="0"/>
              <a:t>skupinami </a:t>
            </a:r>
            <a:r>
              <a:rPr lang="cs-CZ" sz="1800" dirty="0"/>
              <a:t>a </a:t>
            </a:r>
            <a:r>
              <a:rPr lang="cs-CZ" sz="1800" b="1" dirty="0"/>
              <a:t>podskupinami </a:t>
            </a:r>
            <a:r>
              <a:rPr lang="cs-CZ" sz="1800" dirty="0"/>
              <a:t>má velký vliv na plynulost výroby a její ekonomickou úspěšnost. V principu je třeba řešit tyto úlohy: </a:t>
            </a:r>
          </a:p>
          <a:p>
            <a:pPr lvl="1"/>
            <a:r>
              <a:rPr lang="cs-CZ" sz="1800" dirty="0"/>
              <a:t> </a:t>
            </a:r>
            <a:r>
              <a:rPr lang="cs-CZ" sz="1800" b="1" dirty="0"/>
              <a:t>co </a:t>
            </a:r>
            <a:r>
              <a:rPr lang="cs-CZ" sz="1800" dirty="0"/>
              <a:t>nakoupit,</a:t>
            </a:r>
          </a:p>
          <a:p>
            <a:pPr lvl="1"/>
            <a:r>
              <a:rPr lang="cs-CZ" sz="1800" dirty="0"/>
              <a:t> </a:t>
            </a:r>
            <a:r>
              <a:rPr lang="cs-CZ" sz="1800" b="1" dirty="0"/>
              <a:t>kolik </a:t>
            </a:r>
            <a:r>
              <a:rPr lang="cs-CZ" sz="1800" dirty="0"/>
              <a:t>nakoupit,</a:t>
            </a:r>
          </a:p>
          <a:p>
            <a:pPr lvl="1"/>
            <a:r>
              <a:rPr lang="cs-CZ" sz="1800" dirty="0"/>
              <a:t> </a:t>
            </a:r>
            <a:r>
              <a:rPr lang="cs-CZ" sz="1800" b="1" dirty="0"/>
              <a:t>kdy </a:t>
            </a:r>
            <a:r>
              <a:rPr lang="cs-CZ" sz="1800" dirty="0"/>
              <a:t>nakoupit,</a:t>
            </a:r>
          </a:p>
          <a:p>
            <a:pPr lvl="1"/>
            <a:r>
              <a:rPr lang="cs-CZ" sz="1800" dirty="0"/>
              <a:t> </a:t>
            </a:r>
            <a:r>
              <a:rPr lang="cs-CZ" sz="1800" b="1" dirty="0"/>
              <a:t>od koho</a:t>
            </a:r>
            <a:r>
              <a:rPr lang="cs-CZ" sz="1800" dirty="0"/>
              <a:t> nakoupit.</a:t>
            </a:r>
          </a:p>
          <a:p>
            <a:r>
              <a:rPr lang="cs-CZ" sz="1800" dirty="0"/>
              <a:t>Řízení nákupu musí:</a:t>
            </a:r>
          </a:p>
          <a:p>
            <a:pPr lvl="1"/>
            <a:r>
              <a:rPr lang="cs-CZ" sz="1800" b="1" dirty="0"/>
              <a:t>sledovat </a:t>
            </a:r>
            <a:r>
              <a:rPr lang="cs-CZ" sz="1800" dirty="0"/>
              <a:t>stav zásob k dispozici a na objednávkách,</a:t>
            </a:r>
          </a:p>
          <a:p>
            <a:pPr lvl="1"/>
            <a:r>
              <a:rPr lang="cs-CZ" sz="1800" dirty="0"/>
              <a:t>mít spolehlivou </a:t>
            </a:r>
            <a:r>
              <a:rPr lang="cs-CZ" sz="1800" b="1" dirty="0"/>
              <a:t>předpověď </a:t>
            </a:r>
            <a:r>
              <a:rPr lang="cs-CZ" sz="1800" dirty="0"/>
              <a:t>o požadavcích zahrnující odhad chyby předpovědi,</a:t>
            </a:r>
          </a:p>
          <a:p>
            <a:pPr lvl="1"/>
            <a:r>
              <a:rPr lang="cs-CZ" sz="1800" dirty="0"/>
              <a:t>znát </a:t>
            </a:r>
            <a:r>
              <a:rPr lang="cs-CZ" sz="1800" b="1" dirty="0"/>
              <a:t>dodací doby </a:t>
            </a:r>
            <a:r>
              <a:rPr lang="cs-CZ" sz="1800" dirty="0"/>
              <a:t>a odchylky od nich,</a:t>
            </a:r>
          </a:p>
          <a:p>
            <a:pPr lvl="1"/>
            <a:r>
              <a:rPr lang="cs-CZ" sz="1800" dirty="0"/>
              <a:t>rozumně odhadnout </a:t>
            </a:r>
            <a:r>
              <a:rPr lang="cs-CZ" sz="1800" b="1" dirty="0"/>
              <a:t>skladovací náklady</a:t>
            </a:r>
            <a:r>
              <a:rPr lang="cs-CZ" sz="1800" dirty="0"/>
              <a:t>, </a:t>
            </a:r>
            <a:r>
              <a:rPr lang="cs-CZ" sz="1800" b="1" dirty="0"/>
              <a:t>objednací náklady </a:t>
            </a:r>
            <a:r>
              <a:rPr lang="cs-CZ" sz="1800" dirty="0"/>
              <a:t>a náklady plynoucí z </a:t>
            </a:r>
            <a:r>
              <a:rPr lang="cs-CZ" sz="1800" b="1" dirty="0"/>
              <a:t>nedostupnosti materiálu,</a:t>
            </a:r>
            <a:endParaRPr lang="cs-CZ" sz="1800" dirty="0"/>
          </a:p>
          <a:p>
            <a:pPr lvl="1"/>
            <a:r>
              <a:rPr lang="cs-CZ" sz="1800" dirty="0"/>
              <a:t>umět klasifikovat položky na skladu. </a:t>
            </a:r>
          </a:p>
        </p:txBody>
      </p:sp>
      <p:sp>
        <p:nvSpPr>
          <p:cNvPr id="3" name="Nadpis 2"/>
          <p:cNvSpPr>
            <a:spLocks noGrp="1"/>
          </p:cNvSpPr>
          <p:nvPr>
            <p:ph type="title"/>
          </p:nvPr>
        </p:nvSpPr>
        <p:spPr/>
        <p:txBody>
          <a:bodyPr>
            <a:normAutofit/>
          </a:bodyPr>
          <a:lstStyle/>
          <a:p>
            <a:r>
              <a:rPr lang="cs-CZ" sz="4400" dirty="0">
                <a:effectLst/>
              </a:rPr>
              <a:t>Řízení nákupu</a:t>
            </a:r>
          </a:p>
        </p:txBody>
      </p:sp>
    </p:spTree>
    <p:extLst>
      <p:ext uri="{BB962C8B-B14F-4D97-AF65-F5344CB8AC3E}">
        <p14:creationId xmlns:p14="http://schemas.microsoft.com/office/powerpoint/2010/main" val="342084070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Autofit/>
          </a:bodyPr>
          <a:lstStyle/>
          <a:p>
            <a:r>
              <a:rPr lang="cs-CZ" sz="1800" dirty="0"/>
              <a:t>Plánování nákupu lze provádět dvěma základními metodami:</a:t>
            </a:r>
          </a:p>
          <a:p>
            <a:pPr lvl="1"/>
            <a:r>
              <a:rPr lang="cs-CZ" sz="1800" dirty="0"/>
              <a:t> podle </a:t>
            </a:r>
            <a:r>
              <a:rPr lang="cs-CZ" sz="1800" b="1" dirty="0"/>
              <a:t>potřeby </a:t>
            </a:r>
            <a:r>
              <a:rPr lang="cs-CZ" sz="1800" dirty="0"/>
              <a:t>(z kusovníku),</a:t>
            </a:r>
          </a:p>
          <a:p>
            <a:pPr lvl="1"/>
            <a:r>
              <a:rPr lang="cs-CZ" sz="1800" dirty="0"/>
              <a:t> podle </a:t>
            </a:r>
            <a:r>
              <a:rPr lang="cs-CZ" sz="1800" b="1" dirty="0"/>
              <a:t>spotřeby </a:t>
            </a:r>
            <a:r>
              <a:rPr lang="cs-CZ" sz="1800" dirty="0"/>
              <a:t>(extrapolací předchozího období).</a:t>
            </a:r>
          </a:p>
          <a:p>
            <a:r>
              <a:rPr lang="cs-CZ" sz="1800" dirty="0"/>
              <a:t>Při plánování podle </a:t>
            </a:r>
            <a:r>
              <a:rPr lang="cs-CZ" sz="1800" b="1" dirty="0"/>
              <a:t>potřeby </a:t>
            </a:r>
            <a:r>
              <a:rPr lang="cs-CZ" sz="1800" dirty="0"/>
              <a:t>se na základě požadavku na odbyt (plánované a potvrzené konkrétní obchodní případy a předpovědi prodeje) a výrobních parametrů výrobků (strukturních kusovníků a technologických postupů) provádí výpočet potřebného množství vyráběných a nakupovaných položek. Takto určená tzv. </a:t>
            </a:r>
            <a:r>
              <a:rPr lang="cs-CZ" sz="1800" b="1" dirty="0"/>
              <a:t>brutto </a:t>
            </a:r>
            <a:r>
              <a:rPr lang="cs-CZ" sz="1800" dirty="0"/>
              <a:t>potřeba se porovná s aktuálním stavem skladu a potvrzenými objednávkami a vypočte se skutečná, tzv. </a:t>
            </a:r>
            <a:r>
              <a:rPr lang="cs-CZ" sz="1800" b="1" dirty="0"/>
              <a:t>netto </a:t>
            </a:r>
            <a:r>
              <a:rPr lang="cs-CZ" sz="1800" dirty="0"/>
              <a:t>potřeba. Tento způsob je vhodný pro kusovou a malosériovou výrobu a pro větší a dražší díly. </a:t>
            </a:r>
          </a:p>
          <a:p>
            <a:r>
              <a:rPr lang="cs-CZ" sz="1800" dirty="0"/>
              <a:t>Pro drobné a levné díly a ve velkosériové a hromadné výrobě se provádí nákup podle </a:t>
            </a:r>
            <a:r>
              <a:rPr lang="cs-CZ" sz="1800" b="1" dirty="0"/>
              <a:t>spotřeby</a:t>
            </a:r>
            <a:r>
              <a:rPr lang="cs-CZ" sz="1800" dirty="0"/>
              <a:t>. V principu lze provádět nákup </a:t>
            </a:r>
            <a:r>
              <a:rPr lang="cs-CZ" sz="1800" b="1" dirty="0"/>
              <a:t>pevného množství v různém čase </a:t>
            </a:r>
            <a:r>
              <a:rPr lang="cs-CZ" sz="1800" dirty="0"/>
              <a:t>nebo </a:t>
            </a:r>
            <a:r>
              <a:rPr lang="cs-CZ" sz="1800" b="1" dirty="0"/>
              <a:t>různého množství v zadávaných časových intervalech</a:t>
            </a:r>
            <a:r>
              <a:rPr lang="cs-CZ" sz="1800" dirty="0"/>
              <a:t>, případně i jejich kombinace.</a:t>
            </a:r>
          </a:p>
          <a:p>
            <a:pPr marL="82296" indent="0">
              <a:buNone/>
            </a:pPr>
            <a:endParaRPr lang="cs-CZ" sz="1100" dirty="0"/>
          </a:p>
        </p:txBody>
      </p:sp>
      <p:sp>
        <p:nvSpPr>
          <p:cNvPr id="3" name="Nadpis 2"/>
          <p:cNvSpPr>
            <a:spLocks noGrp="1"/>
          </p:cNvSpPr>
          <p:nvPr>
            <p:ph type="title"/>
          </p:nvPr>
        </p:nvSpPr>
        <p:spPr/>
        <p:txBody>
          <a:bodyPr>
            <a:normAutofit fontScale="90000"/>
          </a:bodyPr>
          <a:lstStyle/>
          <a:p>
            <a:r>
              <a:rPr lang="cs-CZ" sz="4400" dirty="0">
                <a:effectLst/>
              </a:rPr>
              <a:t>Dvě metody řízení nákupu</a:t>
            </a:r>
          </a:p>
        </p:txBody>
      </p:sp>
    </p:spTree>
    <p:extLst>
      <p:ext uri="{BB962C8B-B14F-4D97-AF65-F5344CB8AC3E}">
        <p14:creationId xmlns:p14="http://schemas.microsoft.com/office/powerpoint/2010/main" val="1438149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47500" lnSpcReduction="20000"/>
          </a:bodyPr>
          <a:lstStyle/>
          <a:p>
            <a:r>
              <a:rPr lang="cs-CZ" b="1" dirty="0"/>
              <a:t>Klasická kalkulace</a:t>
            </a:r>
            <a:r>
              <a:rPr lang="cs-CZ" dirty="0"/>
              <a:t> vychází z toho, že se stanoví </a:t>
            </a:r>
            <a:r>
              <a:rPr lang="cs-CZ" b="1" dirty="0"/>
              <a:t>náklady </a:t>
            </a:r>
            <a:r>
              <a:rPr lang="cs-CZ" dirty="0"/>
              <a:t>na výrobu a připočítáním přiměřeného </a:t>
            </a:r>
            <a:r>
              <a:rPr lang="cs-CZ" b="1" dirty="0"/>
              <a:t>zisku </a:t>
            </a:r>
            <a:r>
              <a:rPr lang="cs-CZ" dirty="0"/>
              <a:t>se stanoví</a:t>
            </a:r>
            <a:r>
              <a:rPr lang="cs-CZ" b="1" dirty="0"/>
              <a:t> prodejní cena</a:t>
            </a:r>
            <a:r>
              <a:rPr lang="cs-CZ" dirty="0"/>
              <a:t>. Symbolicky to můžeme vyjádřit rovnicí:</a:t>
            </a:r>
          </a:p>
          <a:p>
            <a:r>
              <a:rPr lang="cs-CZ" dirty="0"/>
              <a:t> </a:t>
            </a:r>
          </a:p>
          <a:p>
            <a:pPr lvl="0"/>
            <a:r>
              <a:rPr lang="cs-CZ" b="1" i="1" dirty="0"/>
              <a:t>Náklady + Zisk </a:t>
            </a:r>
            <a:r>
              <a:rPr lang="en-US" b="1" i="1" dirty="0"/>
              <a:t>-&gt;</a:t>
            </a:r>
            <a:r>
              <a:rPr lang="cs-CZ" b="1" i="1" dirty="0"/>
              <a:t> Cena</a:t>
            </a:r>
            <a:r>
              <a:rPr lang="cs-CZ" b="1" dirty="0"/>
              <a:t> </a:t>
            </a:r>
            <a:endParaRPr lang="cs-CZ" dirty="0"/>
          </a:p>
          <a:p>
            <a:r>
              <a:rPr lang="cs-CZ" dirty="0"/>
              <a:t> </a:t>
            </a:r>
          </a:p>
          <a:p>
            <a:r>
              <a:rPr lang="cs-CZ" dirty="0"/>
              <a:t>Náklady jsou dány technickou přípravou výroby, nákupem, vlastní výrobou a předvýrobní, výrobní a povýrobní logistikou. V tradičním modelu vedoucí každého příslušného útvaru namítal, že tyto </a:t>
            </a:r>
            <a:r>
              <a:rPr lang="cs-CZ" b="1" dirty="0"/>
              <a:t>náklady jsou objektivní a neredukovatelné</a:t>
            </a:r>
            <a:r>
              <a:rPr lang="cs-CZ" dirty="0"/>
              <a:t>. Všeobecně se mělo za to, že když dochází k problémům v prodeji, bývá vina na </a:t>
            </a:r>
            <a:r>
              <a:rPr lang="cs-CZ" b="1" dirty="0"/>
              <a:t>nedostatečné aktivitě obchodníků</a:t>
            </a:r>
            <a:r>
              <a:rPr lang="cs-CZ" dirty="0"/>
              <a:t>.</a:t>
            </a:r>
          </a:p>
          <a:p>
            <a:r>
              <a:rPr lang="cs-CZ" dirty="0"/>
              <a:t> </a:t>
            </a:r>
          </a:p>
          <a:p>
            <a:r>
              <a:rPr lang="cs-CZ" b="1" dirty="0"/>
              <a:t>Moderní nahlížení </a:t>
            </a:r>
            <a:r>
              <a:rPr lang="cs-CZ" dirty="0"/>
              <a:t>na tyto tři parametry vychází z toho, že cenu netvoří výrobce, ale trh a </a:t>
            </a:r>
            <a:r>
              <a:rPr lang="cs-CZ" b="1" dirty="0"/>
              <a:t>konkurenční prostředí</a:t>
            </a:r>
            <a:r>
              <a:rPr lang="cs-CZ" dirty="0"/>
              <a:t>. Tradiční vztah lze symbolicky změnit na:</a:t>
            </a:r>
          </a:p>
          <a:p>
            <a:r>
              <a:rPr lang="cs-CZ" dirty="0"/>
              <a:t> </a:t>
            </a:r>
          </a:p>
          <a:p>
            <a:pPr lvl="0"/>
            <a:r>
              <a:rPr lang="cs-CZ" b="1" i="1" dirty="0"/>
              <a:t>Cena - Náklady </a:t>
            </a:r>
            <a:r>
              <a:rPr lang="en-US" b="1" i="1" dirty="0"/>
              <a:t>-&gt;</a:t>
            </a:r>
            <a:r>
              <a:rPr lang="cs-CZ" b="1" i="1" dirty="0"/>
              <a:t> Zisk</a:t>
            </a:r>
            <a:r>
              <a:rPr lang="cs-CZ" dirty="0"/>
              <a:t> </a:t>
            </a:r>
          </a:p>
          <a:p>
            <a:r>
              <a:rPr lang="cs-CZ" dirty="0"/>
              <a:t> </a:t>
            </a:r>
          </a:p>
          <a:p>
            <a:r>
              <a:rPr lang="cs-CZ" dirty="0"/>
              <a:t>Změna rovnice dle filozofie této metodiky by měla způsobit, že </a:t>
            </a:r>
            <a:r>
              <a:rPr lang="cs-CZ" b="1" dirty="0"/>
              <a:t>zákazník neplatí chyby a náklady firmy</a:t>
            </a:r>
            <a:r>
              <a:rPr lang="cs-CZ" dirty="0"/>
              <a:t>, jako v první rovnici, ale užitnou hodnotu výrobku. Je </a:t>
            </a:r>
            <a:r>
              <a:rPr lang="cs-CZ" b="1" dirty="0"/>
              <a:t>společným zájmem </a:t>
            </a:r>
            <a:r>
              <a:rPr lang="cs-CZ" dirty="0"/>
              <a:t>všech útvarů podniku, jeho zaměstnanců a majitelů, aby rozdíl mezi cenou (objektivní podle situace na trhu) a náklady (objektivní nebo subjektivní) byl kladný, v opačném případě podnik zanikne, což se dotkne jako </a:t>
            </a:r>
            <a:r>
              <a:rPr lang="cs-CZ" b="1" dirty="0"/>
              <a:t>majitelů</a:t>
            </a:r>
            <a:r>
              <a:rPr lang="cs-CZ" dirty="0"/>
              <a:t>, tak </a:t>
            </a:r>
            <a:r>
              <a:rPr lang="cs-CZ" b="1" dirty="0"/>
              <a:t>zaměstnanců</a:t>
            </a:r>
            <a:r>
              <a:rPr lang="cs-CZ" dirty="0"/>
              <a:t>.</a:t>
            </a:r>
          </a:p>
          <a:p>
            <a:endParaRPr lang="cs-CZ" dirty="0"/>
          </a:p>
        </p:txBody>
      </p:sp>
      <p:sp>
        <p:nvSpPr>
          <p:cNvPr id="3" name="Nadpis 2"/>
          <p:cNvSpPr>
            <a:spLocks noGrp="1"/>
          </p:cNvSpPr>
          <p:nvPr>
            <p:ph type="title"/>
          </p:nvPr>
        </p:nvSpPr>
        <p:spPr/>
        <p:txBody>
          <a:bodyPr>
            <a:normAutofit/>
          </a:bodyPr>
          <a:lstStyle/>
          <a:p>
            <a:r>
              <a:rPr lang="cs-CZ" dirty="0">
                <a:effectLst/>
              </a:rPr>
              <a:t>Náklady, cena a zisk</a:t>
            </a:r>
            <a:endParaRPr lang="cs-CZ" dirty="0"/>
          </a:p>
        </p:txBody>
      </p:sp>
    </p:spTree>
    <p:extLst>
      <p:ext uri="{BB962C8B-B14F-4D97-AF65-F5344CB8AC3E}">
        <p14:creationId xmlns:p14="http://schemas.microsoft.com/office/powerpoint/2010/main" val="258026036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643042" y="764704"/>
            <a:ext cx="6357982" cy="378280"/>
          </a:xfrm>
        </p:spPr>
        <p:txBody>
          <a:bodyPr>
            <a:normAutofit fontScale="90000"/>
          </a:bodyPr>
          <a:lstStyle/>
          <a:p>
            <a:r>
              <a:rPr lang="cs-CZ" sz="3100" dirty="0"/>
              <a:t>Plánování podle spotřeby – s pevnou velikostí dodávky - ideální</a:t>
            </a:r>
            <a:br>
              <a:rPr lang="cs-CZ" dirty="0"/>
            </a:br>
            <a:endParaRPr lang="cs-CZ" dirty="0"/>
          </a:p>
        </p:txBody>
      </p:sp>
      <mc:AlternateContent xmlns:mc="http://schemas.openxmlformats.org/markup-compatibility/2006" xmlns:a14="http://schemas.microsoft.com/office/drawing/2010/main">
        <mc:Choice Requires="a14">
          <p:sp>
            <p:nvSpPr>
              <p:cNvPr id="2" name="Zástupný symbol pro obsah 1"/>
              <p:cNvSpPr>
                <a:spLocks noGrp="1"/>
              </p:cNvSpPr>
              <p:nvPr>
                <p:ph idx="1"/>
              </p:nvPr>
            </p:nvSpPr>
            <p:spPr>
              <a:xfrm>
                <a:off x="1907704" y="5851095"/>
                <a:ext cx="5976665" cy="1006905"/>
              </a:xfrm>
            </p:spPr>
            <p:txBody>
              <a:bodyPr>
                <a:normAutofit/>
              </a:bodyPr>
              <a:lstStyle/>
              <a:p>
                <a:pPr marL="82296" indent="0">
                  <a:buNone/>
                </a:pPr>
                <a14:m>
                  <m:oMath xmlns:m="http://schemas.openxmlformats.org/officeDocument/2006/math">
                    <m:r>
                      <a:rPr lang="cs-CZ" b="0" i="1" smtClean="0">
                        <a:latin typeface="Cambria Math" panose="02040503050406030204" pitchFamily="18" charset="0"/>
                      </a:rPr>
                      <m:t> </m:t>
                    </m:r>
                    <m:sSub>
                      <m:sSubPr>
                        <m:ctrlPr>
                          <a:rPr lang="cs-CZ" b="0" i="1" smtClean="0">
                            <a:latin typeface="Cambria Math" panose="02040503050406030204" pitchFamily="18" charset="0"/>
                          </a:rPr>
                        </m:ctrlPr>
                      </m:sSubPr>
                      <m:e>
                        <m:r>
                          <a:rPr lang="cs-CZ" b="0" i="1" smtClean="0">
                            <a:latin typeface="Cambria Math" panose="02040503050406030204" pitchFamily="18" charset="0"/>
                          </a:rPr>
                          <m:t>𝑄</m:t>
                        </m:r>
                      </m:e>
                      <m:sub>
                        <m:r>
                          <a:rPr lang="cs-CZ" b="0" i="1" smtClean="0">
                            <a:latin typeface="Cambria Math" panose="02040503050406030204" pitchFamily="18" charset="0"/>
                          </a:rPr>
                          <m:t>𝑜𝑝𝑡</m:t>
                        </m:r>
                      </m:sub>
                    </m:sSub>
                  </m:oMath>
                </a14:m>
                <a:r>
                  <a:rPr lang="cs-CZ" dirty="0"/>
                  <a:t> = </a:t>
                </a:r>
              </a:p>
              <a:p>
                <a:pPr marL="82296" indent="0">
                  <a:buNone/>
                </a:pPr>
                <a:endParaRPr lang="cs-CZ" dirty="0"/>
              </a:p>
            </p:txBody>
          </p:sp>
        </mc:Choice>
        <mc:Fallback xmlns="">
          <p:sp>
            <p:nvSpPr>
              <p:cNvPr id="2" name="Zástupný symbol pro obsah 1"/>
              <p:cNvSpPr>
                <a:spLocks noGrp="1" noRot="1" noChangeAspect="1" noMove="1" noResize="1" noEditPoints="1" noAdjustHandles="1" noChangeArrowheads="1" noChangeShapeType="1" noTextEdit="1"/>
              </p:cNvSpPr>
              <p:nvPr>
                <p:ph idx="1"/>
              </p:nvPr>
            </p:nvSpPr>
            <p:spPr>
              <a:xfrm>
                <a:off x="1907704" y="5851095"/>
                <a:ext cx="5976665" cy="1006905"/>
              </a:xfrm>
              <a:blipFill>
                <a:blip r:embed="rId2"/>
                <a:stretch>
                  <a:fillRect t="-7879"/>
                </a:stretch>
              </a:blipFill>
            </p:spPr>
            <p:txBody>
              <a:bodyPr/>
              <a:lstStyle/>
              <a:p>
                <a:r>
                  <a:rPr lang="cs-CZ">
                    <a:noFill/>
                  </a:rPr>
                  <a:t> </a:t>
                </a:r>
              </a:p>
            </p:txBody>
          </p:sp>
        </mc:Fallback>
      </mc:AlternateContent>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173109"/>
            <a:ext cx="5687757" cy="463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955177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62500" lnSpcReduction="20000"/>
          </a:bodyPr>
          <a:lstStyle/>
          <a:p>
            <a:r>
              <a:rPr lang="cs-CZ" dirty="0"/>
              <a:t>Skutečný dodací cyklus se může od ideálního poněkud lišit. Spotřeba může </a:t>
            </a:r>
            <a:r>
              <a:rPr lang="cs-CZ" b="1" dirty="0"/>
              <a:t>kolísat</a:t>
            </a:r>
            <a:r>
              <a:rPr lang="cs-CZ" dirty="0"/>
              <a:t>. Je třeba, aby i při mírně zvýšené spotřebě nepokleslo dodané množství pod nulu. Je vždy nutné počítat s určitým </a:t>
            </a:r>
            <a:r>
              <a:rPr lang="cs-CZ" b="1" dirty="0"/>
              <a:t>pojistným </a:t>
            </a:r>
            <a:r>
              <a:rPr lang="cs-CZ" dirty="0"/>
              <a:t>množství, které je ochranou plynulosti výroby v případě mírně zvýšené spotřeby, snížení dodávky nebo při mírných skluzem dodání. Pro určení velikosti potřebného pojistného množství existují metody, které zahrnují vliv spolehlivosti dodavatele a dopravy, vliv fluktuace výrobní spotřeby a další vlivy.  </a:t>
            </a:r>
          </a:p>
          <a:p>
            <a:r>
              <a:rPr lang="cs-CZ" dirty="0"/>
              <a:t>Dalším parametrem, který je třeba zohlednit, je maximální </a:t>
            </a:r>
            <a:r>
              <a:rPr lang="cs-CZ" b="1" dirty="0"/>
              <a:t>skladová kapacita</a:t>
            </a:r>
            <a:r>
              <a:rPr lang="cs-CZ" dirty="0"/>
              <a:t>.</a:t>
            </a:r>
          </a:p>
          <a:p>
            <a:r>
              <a:rPr lang="cs-CZ" b="1" dirty="0"/>
              <a:t>Normou zásob</a:t>
            </a:r>
            <a:r>
              <a:rPr lang="cs-CZ" dirty="0"/>
              <a:t> se rozumí průměrná hodnota na skladu, při ideálním dodacím cyklu je to polovina dodacího množství. Pokud se uvažuje pojistná zásoba, pak se připočítává do normy zásob.</a:t>
            </a:r>
          </a:p>
          <a:p>
            <a:r>
              <a:rPr lang="cs-CZ" b="1" dirty="0"/>
              <a:t>Časová norma zásob</a:t>
            </a:r>
            <a:r>
              <a:rPr lang="cs-CZ" dirty="0"/>
              <a:t> je doba, po kterou vystačí při očekávané spotřebě norma zásob.</a:t>
            </a:r>
          </a:p>
          <a:p>
            <a:r>
              <a:rPr lang="cs-CZ" b="1" dirty="0"/>
              <a:t>Norma zásob v peněžním vyjádření</a:t>
            </a:r>
            <a:r>
              <a:rPr lang="cs-CZ" dirty="0"/>
              <a:t> je násobek normy zásob a ceny za jednotku.</a:t>
            </a:r>
          </a:p>
        </p:txBody>
      </p:sp>
      <p:sp>
        <p:nvSpPr>
          <p:cNvPr id="3" name="Nadpis 2"/>
          <p:cNvSpPr>
            <a:spLocks noGrp="1"/>
          </p:cNvSpPr>
          <p:nvPr>
            <p:ph type="title"/>
          </p:nvPr>
        </p:nvSpPr>
        <p:spPr/>
        <p:txBody>
          <a:bodyPr/>
          <a:lstStyle/>
          <a:p>
            <a:r>
              <a:rPr lang="cs-CZ" dirty="0"/>
              <a:t>Normy zásob</a:t>
            </a:r>
          </a:p>
        </p:txBody>
      </p:sp>
    </p:spTree>
    <p:extLst>
      <p:ext uri="{BB962C8B-B14F-4D97-AF65-F5344CB8AC3E}">
        <p14:creationId xmlns:p14="http://schemas.microsoft.com/office/powerpoint/2010/main" val="345899035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691680" y="764704"/>
            <a:ext cx="6357982" cy="288032"/>
          </a:xfrm>
        </p:spPr>
        <p:txBody>
          <a:bodyPr>
            <a:noAutofit/>
          </a:bodyPr>
          <a:lstStyle/>
          <a:p>
            <a:r>
              <a:rPr lang="cs-CZ" sz="2000" dirty="0"/>
              <a:t>Plánování podle spotřeby – s pevnou velikostí dodávky – reálné, příklad  objednávka paliva</a:t>
            </a:r>
            <a:br>
              <a:rPr lang="cs-CZ" sz="2000" dirty="0"/>
            </a:br>
            <a:endParaRPr lang="cs-CZ" sz="2000" dirty="0"/>
          </a:p>
        </p:txBody>
      </p:sp>
      <p:pic>
        <p:nvPicPr>
          <p:cNvPr id="4" name="Obrázek 23" descr="RV_Pohyb zásob.jpeg"/>
          <p:cNvPicPr>
            <a:picLocks noGrp="1"/>
          </p:cNvPicPr>
          <p:nvPr>
            <p:ph idx="1"/>
          </p:nvPr>
        </p:nvPicPr>
        <p:blipFill>
          <a:blip r:embed="rId2" cstate="print"/>
          <a:stretch>
            <a:fillRect/>
          </a:stretch>
        </p:blipFill>
        <p:spPr>
          <a:xfrm>
            <a:off x="1500166" y="1285860"/>
            <a:ext cx="7072362" cy="5357850"/>
          </a:xfrm>
          <a:prstGeom prst="rect">
            <a:avLst/>
          </a:prstGeom>
        </p:spPr>
      </p:pic>
    </p:spTree>
    <p:extLst>
      <p:ext uri="{BB962C8B-B14F-4D97-AF65-F5344CB8AC3E}">
        <p14:creationId xmlns:p14="http://schemas.microsoft.com/office/powerpoint/2010/main" val="59963138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643042" y="764704"/>
            <a:ext cx="6357982" cy="378280"/>
          </a:xfrm>
        </p:spPr>
        <p:txBody>
          <a:bodyPr>
            <a:normAutofit fontScale="90000"/>
          </a:bodyPr>
          <a:lstStyle/>
          <a:p>
            <a:r>
              <a:rPr lang="cs-CZ" sz="3600" dirty="0"/>
              <a:t>Plánování podle spotřeby – s pevnou periodou objednávky</a:t>
            </a:r>
            <a:br>
              <a:rPr lang="cs-CZ" sz="3600" dirty="0"/>
            </a:br>
            <a:br>
              <a:rPr lang="cs-CZ" dirty="0"/>
            </a:br>
            <a:endParaRPr lang="cs-CZ" dirty="0"/>
          </a:p>
        </p:txBody>
      </p:sp>
      <p:sp>
        <p:nvSpPr>
          <p:cNvPr id="2" name="Zástupný symbol pro obsah 1"/>
          <p:cNvSpPr>
            <a:spLocks noGrp="1"/>
          </p:cNvSpPr>
          <p:nvPr>
            <p:ph idx="1"/>
          </p:nvPr>
        </p:nvSpPr>
        <p:spPr/>
        <p:txBody>
          <a:bodyPr/>
          <a:lstStyle/>
          <a:p>
            <a:endParaRPr lang="cs-CZ"/>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038" y="1412776"/>
            <a:ext cx="7018337"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429697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Zástupný symbol pro obsah 1"/>
              <p:cNvSpPr>
                <a:spLocks noGrp="1"/>
              </p:cNvSpPr>
              <p:nvPr>
                <p:ph idx="1"/>
              </p:nvPr>
            </p:nvSpPr>
            <p:spPr>
              <a:xfrm>
                <a:off x="1475656" y="3024227"/>
                <a:ext cx="7498080" cy="3285093"/>
              </a:xfrm>
            </p:spPr>
            <p:txBody>
              <a:bodyPr>
                <a:normAutofit fontScale="77500" lnSpcReduction="20000"/>
              </a:bodyPr>
              <a:lstStyle/>
              <a:p>
                <a:r>
                  <a:rPr lang="cs-CZ" sz="1600" dirty="0"/>
                  <a:t>Rychlost doplňování je </a:t>
                </a:r>
                <a:r>
                  <a:rPr lang="cs-CZ" sz="1600" i="1" dirty="0"/>
                  <a:t>p</a:t>
                </a:r>
                <a:r>
                  <a:rPr lang="cs-CZ" sz="1600" dirty="0"/>
                  <a:t> a rychlost odběru je </a:t>
                </a:r>
                <a:r>
                  <a:rPr lang="cs-CZ" sz="1600" i="1" dirty="0"/>
                  <a:t>u</a:t>
                </a:r>
                <a:r>
                  <a:rPr lang="cs-CZ" sz="1600" dirty="0"/>
                  <a:t> (</a:t>
                </a:r>
                <a:r>
                  <a:rPr lang="cs-CZ" sz="1600" i="1" dirty="0"/>
                  <a:t>p&gt;u</a:t>
                </a:r>
                <a:r>
                  <a:rPr lang="cs-CZ" sz="1600" dirty="0"/>
                  <a:t>). </a:t>
                </a:r>
              </a:p>
              <a:p>
                <a:r>
                  <a:rPr lang="cs-CZ" sz="1600" dirty="0"/>
                  <a:t>Pokud by doplňování proběhlo bez současného odběru, pak by bylo na obrázku znázorněno přerušovanou modrou čarou (kumulativní výroba) se stoupáním p. Odběr bez doplňování by probíhal s klesáním u. Skutečný průběh je znázorněn hnědou lomenou čarou.</a:t>
                </a:r>
              </a:p>
              <a:p>
                <a:r>
                  <a:rPr lang="cs-CZ" sz="1600" dirty="0"/>
                  <a:t>Velikost ekonomické dávky je potom upravena na:</a:t>
                </a:r>
              </a:p>
              <a:p>
                <a14:m>
                  <m:oMath xmlns:m="http://schemas.openxmlformats.org/officeDocument/2006/math">
                    <m:sSub>
                      <m:sSubPr>
                        <m:ctrlPr>
                          <a:rPr lang="cs-CZ" sz="1600" b="0" i="1" smtClean="0">
                            <a:latin typeface="Cambria Math" panose="02040503050406030204" pitchFamily="18" charset="0"/>
                          </a:rPr>
                        </m:ctrlPr>
                      </m:sSubPr>
                      <m:e>
                        <m:r>
                          <a:rPr lang="cs-CZ" sz="1600" b="0" i="1" smtClean="0">
                            <a:latin typeface="Cambria Math" panose="02040503050406030204" pitchFamily="18" charset="0"/>
                          </a:rPr>
                          <m:t>      </m:t>
                        </m:r>
                        <m:r>
                          <a:rPr lang="cs-CZ" sz="1600" b="0" i="1" smtClean="0">
                            <a:latin typeface="Cambria Math" panose="02040503050406030204" pitchFamily="18" charset="0"/>
                          </a:rPr>
                          <m:t>𝑄</m:t>
                        </m:r>
                      </m:e>
                      <m:sub>
                        <m:r>
                          <a:rPr lang="cs-CZ" sz="1600" b="0" i="1" smtClean="0">
                            <a:latin typeface="Cambria Math" panose="02040503050406030204" pitchFamily="18" charset="0"/>
                          </a:rPr>
                          <m:t>𝑜𝑝𝑡</m:t>
                        </m:r>
                      </m:sub>
                    </m:sSub>
                    <m:r>
                      <a:rPr lang="cs-CZ" sz="1600" b="0" i="1" smtClean="0">
                        <a:latin typeface="Cambria Math" panose="02040503050406030204" pitchFamily="18" charset="0"/>
                      </a:rPr>
                      <m:t> =</m:t>
                    </m:r>
                  </m:oMath>
                </a14:m>
                <a:r>
                  <a:rPr lang="cs-CZ" sz="1600" dirty="0"/>
                  <a:t> </a:t>
                </a:r>
                <a14:m>
                  <m:oMath xmlns:m="http://schemas.openxmlformats.org/officeDocument/2006/math">
                    <m:rad>
                      <m:radPr>
                        <m:degHide m:val="on"/>
                        <m:ctrlPr>
                          <a:rPr lang="cs-CZ" sz="1600" i="1" dirty="0" smtClean="0">
                            <a:latin typeface="Cambria Math" panose="02040503050406030204" pitchFamily="18" charset="0"/>
                          </a:rPr>
                        </m:ctrlPr>
                      </m:radPr>
                      <m:deg/>
                      <m:e>
                        <m:f>
                          <m:fPr>
                            <m:ctrlPr>
                              <a:rPr lang="cs-CZ" sz="1600" i="1" dirty="0" smtClean="0">
                                <a:latin typeface="Cambria Math" panose="02040503050406030204" pitchFamily="18" charset="0"/>
                              </a:rPr>
                            </m:ctrlPr>
                          </m:fPr>
                          <m:num>
                            <m:r>
                              <a:rPr lang="cs-CZ" sz="1600" i="1" dirty="0">
                                <a:latin typeface="Cambria Math" panose="02040503050406030204" pitchFamily="18" charset="0"/>
                              </a:rPr>
                              <m:t>2∗</m:t>
                            </m:r>
                            <m:r>
                              <a:rPr lang="cs-CZ" sz="1600" i="1" dirty="0">
                                <a:latin typeface="Cambria Math" panose="02040503050406030204" pitchFamily="18" charset="0"/>
                              </a:rPr>
                              <m:t>𝐷</m:t>
                            </m:r>
                            <m:r>
                              <a:rPr lang="cs-CZ" sz="1600" i="1" dirty="0">
                                <a:latin typeface="Cambria Math" panose="02040503050406030204" pitchFamily="18" charset="0"/>
                              </a:rPr>
                              <m:t>∗</m:t>
                            </m:r>
                            <m:r>
                              <a:rPr lang="cs-CZ" sz="1600" i="1" dirty="0">
                                <a:latin typeface="Cambria Math" panose="02040503050406030204" pitchFamily="18" charset="0"/>
                              </a:rPr>
                              <m:t>𝑆</m:t>
                            </m:r>
                          </m:num>
                          <m:den>
                            <m:r>
                              <a:rPr lang="cs-CZ" sz="1600" b="0" i="1" dirty="0" smtClean="0">
                                <a:latin typeface="Cambria Math" panose="02040503050406030204" pitchFamily="18" charset="0"/>
                              </a:rPr>
                              <m:t>𝐻</m:t>
                            </m:r>
                          </m:den>
                        </m:f>
                      </m:e>
                    </m:rad>
                    <m:r>
                      <a:rPr lang="cs-CZ" sz="1600" b="0" i="1" dirty="0" smtClean="0">
                        <a:latin typeface="Cambria Math" panose="02040503050406030204" pitchFamily="18" charset="0"/>
                      </a:rPr>
                      <m:t>∗</m:t>
                    </m:r>
                    <m:rad>
                      <m:radPr>
                        <m:degHide m:val="on"/>
                        <m:ctrlPr>
                          <a:rPr lang="cs-CZ" sz="1600" b="0" i="1" dirty="0" smtClean="0">
                            <a:latin typeface="Cambria Math" panose="02040503050406030204" pitchFamily="18" charset="0"/>
                          </a:rPr>
                        </m:ctrlPr>
                      </m:radPr>
                      <m:deg/>
                      <m:e>
                        <m:f>
                          <m:fPr>
                            <m:ctrlPr>
                              <a:rPr lang="cs-CZ" sz="1600" b="0" i="1" dirty="0" smtClean="0">
                                <a:latin typeface="Cambria Math" panose="02040503050406030204" pitchFamily="18" charset="0"/>
                              </a:rPr>
                            </m:ctrlPr>
                          </m:fPr>
                          <m:num>
                            <m:r>
                              <a:rPr lang="cs-CZ" sz="1600" b="0" i="1" dirty="0" smtClean="0">
                                <a:latin typeface="Cambria Math" panose="02040503050406030204" pitchFamily="18" charset="0"/>
                              </a:rPr>
                              <m:t>𝑝</m:t>
                            </m:r>
                          </m:num>
                          <m:den>
                            <m:r>
                              <a:rPr lang="cs-CZ" sz="1600" b="0" i="1" dirty="0" smtClean="0">
                                <a:latin typeface="Cambria Math" panose="02040503050406030204" pitchFamily="18" charset="0"/>
                              </a:rPr>
                              <m:t>𝑝</m:t>
                            </m:r>
                            <m:r>
                              <a:rPr lang="cs-CZ" sz="1600" b="0" i="1" dirty="0" smtClean="0">
                                <a:latin typeface="Cambria Math" panose="02040503050406030204" pitchFamily="18" charset="0"/>
                              </a:rPr>
                              <m:t>−</m:t>
                            </m:r>
                            <m:r>
                              <a:rPr lang="cs-CZ" sz="1600" b="0" i="1" dirty="0" smtClean="0">
                                <a:latin typeface="Cambria Math" panose="02040503050406030204" pitchFamily="18" charset="0"/>
                              </a:rPr>
                              <m:t>𝑢</m:t>
                            </m:r>
                          </m:den>
                        </m:f>
                      </m:e>
                    </m:rad>
                  </m:oMath>
                </a14:m>
                <a:endParaRPr lang="cs-CZ" sz="1600" dirty="0"/>
              </a:p>
              <a:p>
                <a:r>
                  <a:rPr lang="cs-CZ" sz="1600" dirty="0"/>
                  <a:t>Cyklus doplňování a spotřeby je </a:t>
                </a:r>
                <a14:m>
                  <m:oMath xmlns:m="http://schemas.openxmlformats.org/officeDocument/2006/math">
                    <m:f>
                      <m:fPr>
                        <m:ctrlPr>
                          <a:rPr lang="cs-CZ" sz="1600" i="1" smtClean="0">
                            <a:latin typeface="Cambria Math" panose="02040503050406030204" pitchFamily="18" charset="0"/>
                          </a:rPr>
                        </m:ctrlPr>
                      </m:fPr>
                      <m:num>
                        <m:sSub>
                          <m:sSubPr>
                            <m:ctrlPr>
                              <a:rPr lang="cs-CZ" sz="1600" i="1">
                                <a:latin typeface="Cambria Math" panose="02040503050406030204" pitchFamily="18" charset="0"/>
                              </a:rPr>
                            </m:ctrlPr>
                          </m:sSubPr>
                          <m:e>
                            <m:r>
                              <a:rPr lang="cs-CZ" sz="1600" i="1">
                                <a:latin typeface="Cambria Math" panose="02040503050406030204" pitchFamily="18" charset="0"/>
                              </a:rPr>
                              <m:t>𝑄</m:t>
                            </m:r>
                          </m:e>
                          <m:sub>
                            <m:r>
                              <a:rPr lang="cs-CZ" sz="1600" i="1">
                                <a:latin typeface="Cambria Math" panose="02040503050406030204" pitchFamily="18" charset="0"/>
                              </a:rPr>
                              <m:t>𝑜𝑝𝑡</m:t>
                            </m:r>
                          </m:sub>
                        </m:sSub>
                      </m:num>
                      <m:den>
                        <m:r>
                          <a:rPr lang="cs-CZ" sz="1600" b="0" i="1" smtClean="0">
                            <a:latin typeface="Cambria Math" panose="02040503050406030204" pitchFamily="18" charset="0"/>
                          </a:rPr>
                          <m:t>𝑢</m:t>
                        </m:r>
                      </m:den>
                    </m:f>
                  </m:oMath>
                </a14:m>
                <a:r>
                  <a:rPr lang="cs-CZ" sz="1600" dirty="0"/>
                  <a:t> .</a:t>
                </a:r>
              </a:p>
              <a:p>
                <a:r>
                  <a:rPr lang="cs-CZ" sz="1600" dirty="0"/>
                  <a:t>Čas doplňování (výroba a spotřeba) je </a:t>
                </a:r>
                <a14:m>
                  <m:oMath xmlns:m="http://schemas.openxmlformats.org/officeDocument/2006/math">
                    <m:f>
                      <m:fPr>
                        <m:ctrlPr>
                          <a:rPr lang="cs-CZ" sz="1600" i="1">
                            <a:latin typeface="Cambria Math" panose="02040503050406030204" pitchFamily="18" charset="0"/>
                          </a:rPr>
                        </m:ctrlPr>
                      </m:fPr>
                      <m:num>
                        <m:sSub>
                          <m:sSubPr>
                            <m:ctrlPr>
                              <a:rPr lang="cs-CZ" sz="1600" i="1">
                                <a:latin typeface="Cambria Math" panose="02040503050406030204" pitchFamily="18" charset="0"/>
                              </a:rPr>
                            </m:ctrlPr>
                          </m:sSubPr>
                          <m:e>
                            <m:r>
                              <a:rPr lang="cs-CZ" sz="1600" i="1">
                                <a:latin typeface="Cambria Math" panose="02040503050406030204" pitchFamily="18" charset="0"/>
                              </a:rPr>
                              <m:t>𝑄</m:t>
                            </m:r>
                          </m:e>
                          <m:sub>
                            <m:r>
                              <a:rPr lang="cs-CZ" sz="1600" i="1">
                                <a:latin typeface="Cambria Math" panose="02040503050406030204" pitchFamily="18" charset="0"/>
                              </a:rPr>
                              <m:t>𝑜𝑝𝑡</m:t>
                            </m:r>
                          </m:sub>
                        </m:sSub>
                      </m:num>
                      <m:den>
                        <m:r>
                          <a:rPr lang="cs-CZ" sz="1600" b="0" i="1" smtClean="0">
                            <a:latin typeface="Cambria Math" panose="02040503050406030204" pitchFamily="18" charset="0"/>
                          </a:rPr>
                          <m:t>𝑝</m:t>
                        </m:r>
                      </m:den>
                    </m:f>
                  </m:oMath>
                </a14:m>
                <a:r>
                  <a:rPr lang="cs-CZ" sz="1600" dirty="0"/>
                  <a:t> .</a:t>
                </a:r>
              </a:p>
              <a:p>
                <a:r>
                  <a:rPr lang="cs-CZ" sz="1600" dirty="0"/>
                  <a:t>Maximální úroveň zásob je:</a:t>
                </a:r>
              </a:p>
              <a:p>
                <a14:m>
                  <m:oMath xmlns:m="http://schemas.openxmlformats.org/officeDocument/2006/math">
                    <m:sSub>
                      <m:sSubPr>
                        <m:ctrlPr>
                          <a:rPr lang="cs-CZ" sz="1600" i="1" smtClean="0">
                            <a:latin typeface="Cambria Math" panose="02040503050406030204" pitchFamily="18" charset="0"/>
                          </a:rPr>
                        </m:ctrlPr>
                      </m:sSubPr>
                      <m:e>
                        <m:r>
                          <a:rPr lang="cs-CZ" sz="1600" b="0" i="1" smtClean="0">
                            <a:latin typeface="Cambria Math" panose="02040503050406030204" pitchFamily="18" charset="0"/>
                          </a:rPr>
                          <m:t>       </m:t>
                        </m:r>
                        <m:r>
                          <a:rPr lang="cs-CZ" sz="1600" b="0" i="1" smtClean="0">
                            <a:latin typeface="Cambria Math" panose="02040503050406030204" pitchFamily="18" charset="0"/>
                          </a:rPr>
                          <m:t>𝐼</m:t>
                        </m:r>
                      </m:e>
                      <m:sub>
                        <m:r>
                          <a:rPr lang="cs-CZ" sz="1600" b="0" i="1" smtClean="0">
                            <a:latin typeface="Cambria Math" panose="02040503050406030204" pitchFamily="18" charset="0"/>
                          </a:rPr>
                          <m:t>𝑚𝑎𝑥</m:t>
                        </m:r>
                      </m:sub>
                    </m:sSub>
                    <m:r>
                      <a:rPr lang="cs-CZ" sz="1600" b="0" i="1" smtClean="0">
                        <a:latin typeface="Cambria Math" panose="02040503050406030204" pitchFamily="18" charset="0"/>
                      </a:rPr>
                      <m:t>= </m:t>
                    </m:r>
                    <m:f>
                      <m:fPr>
                        <m:ctrlPr>
                          <a:rPr lang="cs-CZ" sz="1600" b="0" i="1" smtClean="0">
                            <a:latin typeface="Cambria Math" panose="02040503050406030204" pitchFamily="18" charset="0"/>
                          </a:rPr>
                        </m:ctrlPr>
                      </m:fPr>
                      <m:num>
                        <m:sSub>
                          <m:sSubPr>
                            <m:ctrlPr>
                              <a:rPr lang="cs-CZ" sz="1600" b="0" i="1" smtClean="0">
                                <a:latin typeface="Cambria Math" panose="02040503050406030204" pitchFamily="18" charset="0"/>
                              </a:rPr>
                            </m:ctrlPr>
                          </m:sSubPr>
                          <m:e>
                            <m:r>
                              <a:rPr lang="cs-CZ" sz="1600" b="0" i="1" smtClean="0">
                                <a:latin typeface="Cambria Math" panose="02040503050406030204" pitchFamily="18" charset="0"/>
                              </a:rPr>
                              <m:t>𝑄</m:t>
                            </m:r>
                          </m:e>
                          <m:sub>
                            <m:r>
                              <a:rPr lang="cs-CZ" sz="1600" b="0" i="1" smtClean="0">
                                <a:latin typeface="Cambria Math" panose="02040503050406030204" pitchFamily="18" charset="0"/>
                              </a:rPr>
                              <m:t>𝑜𝑝𝑡</m:t>
                            </m:r>
                          </m:sub>
                        </m:sSub>
                      </m:num>
                      <m:den>
                        <m:r>
                          <a:rPr lang="cs-CZ" sz="1600" b="0" i="1" smtClean="0">
                            <a:latin typeface="Cambria Math" panose="02040503050406030204" pitchFamily="18" charset="0"/>
                          </a:rPr>
                          <m:t>𝑝</m:t>
                        </m:r>
                      </m:den>
                    </m:f>
                    <m:r>
                      <a:rPr lang="cs-CZ" sz="1600" b="0" i="1" smtClean="0">
                        <a:latin typeface="Cambria Math" panose="02040503050406030204" pitchFamily="18" charset="0"/>
                      </a:rPr>
                      <m:t> ∗ </m:t>
                    </m:r>
                    <m:d>
                      <m:dPr>
                        <m:ctrlPr>
                          <a:rPr lang="cs-CZ" sz="1600" b="0" i="1" smtClean="0">
                            <a:latin typeface="Cambria Math" panose="02040503050406030204" pitchFamily="18" charset="0"/>
                          </a:rPr>
                        </m:ctrlPr>
                      </m:dPr>
                      <m:e>
                        <m:r>
                          <a:rPr lang="cs-CZ" sz="1600" b="0" i="1" smtClean="0">
                            <a:latin typeface="Cambria Math" panose="02040503050406030204" pitchFamily="18" charset="0"/>
                          </a:rPr>
                          <m:t>𝑝</m:t>
                        </m:r>
                        <m:r>
                          <a:rPr lang="cs-CZ" sz="1600" b="0" i="1" smtClean="0">
                            <a:latin typeface="Cambria Math" panose="02040503050406030204" pitchFamily="18" charset="0"/>
                          </a:rPr>
                          <m:t>−</m:t>
                        </m:r>
                        <m:r>
                          <a:rPr lang="cs-CZ" sz="1600" b="0" i="1" smtClean="0">
                            <a:latin typeface="Cambria Math" panose="02040503050406030204" pitchFamily="18" charset="0"/>
                          </a:rPr>
                          <m:t>𝑢</m:t>
                        </m:r>
                      </m:e>
                    </m:d>
                  </m:oMath>
                </a14:m>
                <a:endParaRPr lang="cs-CZ" sz="1600" dirty="0"/>
              </a:p>
              <a:p>
                <a:r>
                  <a:rPr lang="cs-CZ" sz="1600" dirty="0"/>
                  <a:t>Průměrná úroveň zásob je:</a:t>
                </a:r>
              </a:p>
              <a:p>
                <a14:m>
                  <m:oMath xmlns:m="http://schemas.openxmlformats.org/officeDocument/2006/math">
                    <m:r>
                      <a:rPr lang="cs-CZ" sz="1600" b="0" i="1" smtClean="0">
                        <a:latin typeface="Cambria Math" panose="02040503050406030204" pitchFamily="18" charset="0"/>
                      </a:rPr>
                      <m:t>       </m:t>
                    </m:r>
                    <m:sSub>
                      <m:sSubPr>
                        <m:ctrlPr>
                          <a:rPr lang="cs-CZ" sz="1600" i="1" smtClean="0">
                            <a:latin typeface="Cambria Math" panose="02040503050406030204" pitchFamily="18" charset="0"/>
                          </a:rPr>
                        </m:ctrlPr>
                      </m:sSubPr>
                      <m:e>
                        <m:r>
                          <a:rPr lang="cs-CZ" sz="1600" b="0" i="1" smtClean="0">
                            <a:latin typeface="Cambria Math" panose="02040503050406030204" pitchFamily="18" charset="0"/>
                          </a:rPr>
                          <m:t>𝐼</m:t>
                        </m:r>
                      </m:e>
                      <m:sub>
                        <m:r>
                          <a:rPr lang="cs-CZ" sz="1600" b="0" i="1" smtClean="0">
                            <a:latin typeface="Cambria Math" panose="02040503050406030204" pitchFamily="18" charset="0"/>
                          </a:rPr>
                          <m:t>𝑝𝑟</m:t>
                        </m:r>
                        <m:r>
                          <a:rPr lang="cs-CZ" sz="1600" b="0" i="1" smtClean="0">
                            <a:latin typeface="Cambria Math" panose="02040503050406030204" pitchFamily="18" charset="0"/>
                          </a:rPr>
                          <m:t>ů</m:t>
                        </m:r>
                        <m:r>
                          <a:rPr lang="cs-CZ" sz="1600" b="0" i="1" smtClean="0">
                            <a:latin typeface="Cambria Math" panose="02040503050406030204" pitchFamily="18" charset="0"/>
                          </a:rPr>
                          <m:t>𝑚</m:t>
                        </m:r>
                      </m:sub>
                    </m:sSub>
                    <m:r>
                      <a:rPr lang="cs-CZ" sz="1600" b="0" i="1" smtClean="0">
                        <a:latin typeface="Cambria Math" panose="02040503050406030204" pitchFamily="18" charset="0"/>
                      </a:rPr>
                      <m:t>= </m:t>
                    </m:r>
                    <m:f>
                      <m:fPr>
                        <m:ctrlPr>
                          <a:rPr lang="cs-CZ" sz="1600" b="0" i="1" smtClean="0">
                            <a:latin typeface="Cambria Math" panose="02040503050406030204" pitchFamily="18" charset="0"/>
                          </a:rPr>
                        </m:ctrlPr>
                      </m:fPr>
                      <m:num>
                        <m:sSub>
                          <m:sSubPr>
                            <m:ctrlPr>
                              <a:rPr lang="cs-CZ" sz="1600" b="0" i="1" smtClean="0">
                                <a:latin typeface="Cambria Math" panose="02040503050406030204" pitchFamily="18" charset="0"/>
                              </a:rPr>
                            </m:ctrlPr>
                          </m:sSubPr>
                          <m:e>
                            <m:r>
                              <a:rPr lang="cs-CZ" sz="1600" b="0" i="1" smtClean="0">
                                <a:latin typeface="Cambria Math" panose="02040503050406030204" pitchFamily="18" charset="0"/>
                              </a:rPr>
                              <m:t>𝐼</m:t>
                            </m:r>
                          </m:e>
                          <m:sub>
                            <m:r>
                              <a:rPr lang="cs-CZ" sz="1600" b="0" i="1" smtClean="0">
                                <a:latin typeface="Cambria Math" panose="02040503050406030204" pitchFamily="18" charset="0"/>
                              </a:rPr>
                              <m:t>𝑚𝑎𝑥</m:t>
                            </m:r>
                          </m:sub>
                        </m:sSub>
                      </m:num>
                      <m:den>
                        <m:r>
                          <a:rPr lang="cs-CZ" sz="1600" b="0" i="1" smtClean="0">
                            <a:latin typeface="Cambria Math" panose="02040503050406030204" pitchFamily="18" charset="0"/>
                          </a:rPr>
                          <m:t>2</m:t>
                        </m:r>
                      </m:den>
                    </m:f>
                  </m:oMath>
                </a14:m>
                <a:r>
                  <a:rPr lang="cs-CZ" sz="1600" dirty="0"/>
                  <a:t> .</a:t>
                </a:r>
              </a:p>
            </p:txBody>
          </p:sp>
        </mc:Choice>
        <mc:Fallback xmlns="">
          <p:sp>
            <p:nvSpPr>
              <p:cNvPr id="2" name="Zástupný symbol pro obsah 1"/>
              <p:cNvSpPr>
                <a:spLocks noGrp="1" noRot="1" noChangeAspect="1" noMove="1" noResize="1" noEditPoints="1" noAdjustHandles="1" noChangeArrowheads="1" noChangeShapeType="1" noTextEdit="1"/>
              </p:cNvSpPr>
              <p:nvPr>
                <p:ph idx="1"/>
              </p:nvPr>
            </p:nvSpPr>
            <p:spPr>
              <a:xfrm>
                <a:off x="1475656" y="3024227"/>
                <a:ext cx="7498080" cy="3285093"/>
              </a:xfrm>
              <a:blipFill>
                <a:blip r:embed="rId2"/>
                <a:stretch>
                  <a:fillRect t="-1113"/>
                </a:stretch>
              </a:blipFill>
            </p:spPr>
            <p:txBody>
              <a:bodyPr/>
              <a:lstStyle/>
              <a:p>
                <a:r>
                  <a:rPr lang="cs-CZ">
                    <a:noFill/>
                  </a:rPr>
                  <a:t> </a:t>
                </a:r>
              </a:p>
            </p:txBody>
          </p:sp>
        </mc:Fallback>
      </mc:AlternateContent>
      <p:sp>
        <p:nvSpPr>
          <p:cNvPr id="3" name="Nadpis 2"/>
          <p:cNvSpPr>
            <a:spLocks noGrp="1"/>
          </p:cNvSpPr>
          <p:nvPr>
            <p:ph type="title"/>
          </p:nvPr>
        </p:nvSpPr>
        <p:spPr/>
        <p:txBody>
          <a:bodyPr>
            <a:normAutofit fontScale="90000"/>
          </a:bodyPr>
          <a:lstStyle/>
          <a:p>
            <a:r>
              <a:rPr lang="cs-CZ" dirty="0">
                <a:effectLst/>
              </a:rPr>
              <a:t>Souběh doplnění a odběru</a:t>
            </a:r>
            <a:endParaRPr lang="cs-CZ"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042" y="1290677"/>
            <a:ext cx="57150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09932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pPr marL="82296" indent="0">
              <a:buNone/>
            </a:pPr>
            <a:endParaRPr lang="cs-CZ" dirty="0"/>
          </a:p>
          <a:p>
            <a:r>
              <a:rPr lang="cs-CZ" dirty="0"/>
              <a:t>Jak správně stanovit velikost pojistné zásoby?</a:t>
            </a:r>
          </a:p>
          <a:p>
            <a:r>
              <a:rPr lang="cs-CZ" dirty="0"/>
              <a:t>Pojistná zásoba ochraňuje výrobu před kolísáním spotřeby a nepravidelností termínu a velikosti dodávek, přičemž z ekonomického hlediska představuje vázaný neproduktivní kapitál. Stanovení její velikosti lze provést: </a:t>
            </a:r>
          </a:p>
          <a:p>
            <a:pPr lvl="1"/>
            <a:r>
              <a:rPr lang="cs-CZ" dirty="0"/>
              <a:t> </a:t>
            </a:r>
            <a:r>
              <a:rPr lang="cs-CZ" b="1" dirty="0"/>
              <a:t>odhadem </a:t>
            </a:r>
            <a:r>
              <a:rPr lang="cs-CZ" dirty="0"/>
              <a:t>ze zkušenosti,</a:t>
            </a:r>
          </a:p>
          <a:p>
            <a:pPr lvl="1"/>
            <a:r>
              <a:rPr lang="cs-CZ" dirty="0"/>
              <a:t> </a:t>
            </a:r>
            <a:r>
              <a:rPr lang="cs-CZ" b="1" dirty="0"/>
              <a:t>simulací </a:t>
            </a:r>
            <a:r>
              <a:rPr lang="cs-CZ" dirty="0"/>
              <a:t>na základě historických dat,</a:t>
            </a:r>
          </a:p>
          <a:p>
            <a:pPr lvl="1"/>
            <a:r>
              <a:rPr lang="cs-CZ" dirty="0"/>
              <a:t> </a:t>
            </a:r>
            <a:r>
              <a:rPr lang="cs-CZ" b="1" dirty="0"/>
              <a:t>statistickým</a:t>
            </a:r>
            <a:r>
              <a:rPr lang="cs-CZ" dirty="0"/>
              <a:t> </a:t>
            </a:r>
            <a:r>
              <a:rPr lang="cs-CZ" b="1" dirty="0"/>
              <a:t>vzorcem </a:t>
            </a:r>
            <a:r>
              <a:rPr lang="cs-CZ" dirty="0"/>
              <a:t>na základě historických dat na základě statistického modelu.</a:t>
            </a:r>
          </a:p>
          <a:p>
            <a:r>
              <a:rPr lang="cs-CZ" dirty="0"/>
              <a:t>Vždy by se měli porovnávat náklady na vázané prostředky s případnými ztrátami způsobenými nedostatkem. Pojistná zásoba nepřepokládá zcela neobvyklé události (zemětřesení mimo seizmické aktivní oblasti, stoletou</a:t>
            </a:r>
          </a:p>
        </p:txBody>
      </p:sp>
      <p:sp>
        <p:nvSpPr>
          <p:cNvPr id="3" name="Nadpis 2"/>
          <p:cNvSpPr>
            <a:spLocks noGrp="1"/>
          </p:cNvSpPr>
          <p:nvPr>
            <p:ph type="title"/>
          </p:nvPr>
        </p:nvSpPr>
        <p:spPr/>
        <p:txBody>
          <a:bodyPr>
            <a:normAutofit/>
          </a:bodyPr>
          <a:lstStyle/>
          <a:p>
            <a:r>
              <a:rPr lang="cs-CZ" dirty="0">
                <a:effectLst/>
              </a:rPr>
              <a:t>Pojistná zásoba</a:t>
            </a:r>
            <a:endParaRPr lang="cs-CZ" dirty="0"/>
          </a:p>
        </p:txBody>
      </p:sp>
    </p:spTree>
    <p:extLst>
      <p:ext uri="{BB962C8B-B14F-4D97-AF65-F5344CB8AC3E}">
        <p14:creationId xmlns:p14="http://schemas.microsoft.com/office/powerpoint/2010/main" val="47527762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40000" lnSpcReduction="20000"/>
          </a:bodyPr>
          <a:lstStyle/>
          <a:p>
            <a:r>
              <a:rPr lang="cs-CZ" dirty="0"/>
              <a:t>Uvažujeme statistický model. Pokusíme se odhadnout charakter rozložení odchylek od spotřeby a nepravidelnosti v zásobování. Pokud si nic vhodného nepředstavíme, můžeme uvažovat o Gaussovo rozložení. Výsledný vzorec nám udává, že s určitou pravděpodobností nedojde k vyčerpání zásob. Absolutní jistotu však v tomto případě nemáme nikdy. </a:t>
            </a:r>
          </a:p>
          <a:p>
            <a:r>
              <a:rPr lang="cs-CZ" dirty="0"/>
              <a:t>Literatura udává poměrně jednoduchý vzorec pro stanovení velikosti pojistné zásoby za předpokladu, že známe měsíční spotřebu v minulém roce, cyklus dodávek ve dnech a stejnou velikost všech dodávek. Přepokládá se, že roční spotřeba je rovná součtu dodávek za rok.</a:t>
            </a:r>
          </a:p>
          <a:p>
            <a:r>
              <a:rPr lang="cs-CZ" dirty="0"/>
              <a:t> </a:t>
            </a:r>
          </a:p>
          <a:p>
            <a:r>
              <a:rPr lang="cs-CZ" i="1" dirty="0"/>
              <a:t>Pojistná zásoba = (maximální cyklus dodávky - průměrný cyklus dodávky) * průměrná denní spotřeba</a:t>
            </a:r>
            <a:r>
              <a:rPr lang="cs-CZ" dirty="0"/>
              <a:t> </a:t>
            </a:r>
            <a:r>
              <a:rPr lang="cs-CZ" i="1" dirty="0"/>
              <a:t>+ (maximální měsíční spotřeba - průměrná měsíční spotřeba) * prům</a:t>
            </a:r>
            <a:r>
              <a:rPr lang="cs-CZ" dirty="0"/>
              <a:t>ě</a:t>
            </a:r>
            <a:r>
              <a:rPr lang="cs-CZ" i="1" dirty="0"/>
              <a:t>rný cyklus dodávky/30</a:t>
            </a:r>
            <a:endParaRPr lang="cs-CZ" dirty="0"/>
          </a:p>
          <a:p>
            <a:r>
              <a:rPr lang="cs-CZ" dirty="0"/>
              <a:t> </a:t>
            </a:r>
          </a:p>
          <a:p>
            <a:r>
              <a:rPr lang="cs-CZ" dirty="0"/>
              <a:t>První sčítanec je ochranou proti skluzu v dodání druhý sčítanec je ochranou proti fluktuaci spotřeby.</a:t>
            </a:r>
          </a:p>
          <a:p>
            <a:r>
              <a:rPr lang="cs-CZ" dirty="0"/>
              <a:t> </a:t>
            </a:r>
          </a:p>
          <a:p>
            <a:r>
              <a:rPr lang="cs-CZ" dirty="0"/>
              <a:t>Jiný zdroj udává komplikovaný vzorec na základě směrodatných odchylek.</a:t>
            </a:r>
          </a:p>
          <a:p>
            <a:r>
              <a:rPr lang="cs-CZ" dirty="0"/>
              <a:t> </a:t>
            </a:r>
          </a:p>
          <a:p>
            <a:r>
              <a:rPr lang="cs-CZ" i="1" dirty="0"/>
              <a:t>Pojistná zásoba = SQRT(průměrný cyklus dodávky * SQR(směrodatná odchylka spotřeby) + SQR(průměrná  spotřeba) * SQR(směrodatná odchylka cyklu dodávky))</a:t>
            </a:r>
            <a:endParaRPr lang="cs-CZ" dirty="0"/>
          </a:p>
          <a:p>
            <a:r>
              <a:rPr lang="cs-CZ" dirty="0"/>
              <a:t> </a:t>
            </a:r>
          </a:p>
          <a:p>
            <a:r>
              <a:rPr lang="cs-CZ" dirty="0"/>
              <a:t>Současně se udává, že tato pojistná zásoba zajišťuje spotřebu pouze s pravděpodobností 84 %. Pro zajištění spotřeby s pravděpodobností 99 % je třeba pojistná zásoba zhruba 2.3 krát vyšší.</a:t>
            </a:r>
          </a:p>
          <a:p>
            <a:endParaRPr lang="cs-CZ" dirty="0"/>
          </a:p>
        </p:txBody>
      </p:sp>
      <p:sp>
        <p:nvSpPr>
          <p:cNvPr id="3" name="Nadpis 2"/>
          <p:cNvSpPr>
            <a:spLocks noGrp="1"/>
          </p:cNvSpPr>
          <p:nvPr>
            <p:ph type="title"/>
          </p:nvPr>
        </p:nvSpPr>
        <p:spPr/>
        <p:txBody>
          <a:bodyPr>
            <a:normAutofit fontScale="90000"/>
          </a:bodyPr>
          <a:lstStyle/>
          <a:p>
            <a:r>
              <a:rPr lang="cs-CZ" dirty="0"/>
              <a:t>Stanovení pojistné zásoby statistickým vzorcem</a:t>
            </a:r>
          </a:p>
        </p:txBody>
      </p:sp>
    </p:spTree>
    <p:extLst>
      <p:ext uri="{BB962C8B-B14F-4D97-AF65-F5344CB8AC3E}">
        <p14:creationId xmlns:p14="http://schemas.microsoft.com/office/powerpoint/2010/main" val="204914696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Vypočtěte pojistnou zásobu pro zadaný příklad. Předpokládáme celkem 9 dodávek materiálu za rok. Kolísá jak spotřeba, tak termíny dodávek. Velikost dodávky je konstantní.</a:t>
            </a:r>
          </a:p>
          <a:p>
            <a:endParaRPr lang="cs-CZ" dirty="0"/>
          </a:p>
        </p:txBody>
      </p:sp>
      <p:sp>
        <p:nvSpPr>
          <p:cNvPr id="3" name="Nadpis 2"/>
          <p:cNvSpPr>
            <a:spLocks noGrp="1"/>
          </p:cNvSpPr>
          <p:nvPr>
            <p:ph type="title"/>
          </p:nvPr>
        </p:nvSpPr>
        <p:spPr/>
        <p:txBody>
          <a:bodyPr>
            <a:normAutofit fontScale="90000"/>
          </a:bodyPr>
          <a:lstStyle/>
          <a:p>
            <a:r>
              <a:rPr lang="cs-CZ" dirty="0"/>
              <a:t>Příklad na pojistnou zásobu - zadání</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4221088"/>
            <a:ext cx="8066484" cy="1790700"/>
          </a:xfrm>
          <a:prstGeom prst="rect">
            <a:avLst/>
          </a:prstGeom>
        </p:spPr>
      </p:pic>
    </p:spTree>
    <p:extLst>
      <p:ext uri="{BB962C8B-B14F-4D97-AF65-F5344CB8AC3E}">
        <p14:creationId xmlns:p14="http://schemas.microsoft.com/office/powerpoint/2010/main" val="270624765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sz="2000" dirty="0"/>
              <a:t>Bez pojistní zásoby by simulace  probíhala do záporných hodnot. Proto volíme pojistnou zásobu 25 tun</a:t>
            </a:r>
          </a:p>
          <a:p>
            <a:endParaRPr lang="cs-CZ" dirty="0"/>
          </a:p>
        </p:txBody>
      </p:sp>
      <p:sp>
        <p:nvSpPr>
          <p:cNvPr id="3" name="Nadpis 2"/>
          <p:cNvSpPr>
            <a:spLocks noGrp="1"/>
          </p:cNvSpPr>
          <p:nvPr>
            <p:ph type="title"/>
          </p:nvPr>
        </p:nvSpPr>
        <p:spPr/>
        <p:txBody>
          <a:bodyPr>
            <a:normAutofit fontScale="90000"/>
          </a:bodyPr>
          <a:lstStyle/>
          <a:p>
            <a:r>
              <a:rPr lang="cs-CZ" dirty="0"/>
              <a:t>Příklad na pojistnou zásobu - simulace</a:t>
            </a:r>
          </a:p>
        </p:txBody>
      </p:sp>
      <p:graphicFrame>
        <p:nvGraphicFramePr>
          <p:cNvPr id="6" name="Graf 5"/>
          <p:cNvGraphicFramePr>
            <a:graphicFrameLocks noGrp="1"/>
          </p:cNvGraphicFramePr>
          <p:nvPr>
            <p:extLst>
              <p:ext uri="{D42A27DB-BD31-4B8C-83A1-F6EECF244321}">
                <p14:modId xmlns:p14="http://schemas.microsoft.com/office/powerpoint/2010/main" val="1887212695"/>
              </p:ext>
            </p:extLst>
          </p:nvPr>
        </p:nvGraphicFramePr>
        <p:xfrm>
          <a:off x="-77611" y="423333"/>
          <a:ext cx="9299222" cy="60113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195555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nvPr>
        </p:nvGraphicFramePr>
        <p:xfrm>
          <a:off x="1435102" y="1953163"/>
          <a:ext cx="7499346" cy="3789874"/>
        </p:xfrm>
        <a:graphic>
          <a:graphicData uri="http://schemas.openxmlformats.org/drawingml/2006/table">
            <a:tbl>
              <a:tblPr>
                <a:tableStyleId>{5C22544A-7EE6-4342-B048-85BDC9FD1C3A}</a:tableStyleId>
              </a:tblPr>
              <a:tblGrid>
                <a:gridCol w="879234">
                  <a:extLst>
                    <a:ext uri="{9D8B030D-6E8A-4147-A177-3AD203B41FA5}">
                      <a16:colId xmlns:a16="http://schemas.microsoft.com/office/drawing/2014/main" val="3528500127"/>
                    </a:ext>
                  </a:extLst>
                </a:gridCol>
                <a:gridCol w="551676">
                  <a:extLst>
                    <a:ext uri="{9D8B030D-6E8A-4147-A177-3AD203B41FA5}">
                      <a16:colId xmlns:a16="http://schemas.microsoft.com/office/drawing/2014/main" val="431708764"/>
                    </a:ext>
                  </a:extLst>
                </a:gridCol>
                <a:gridCol w="551676">
                  <a:extLst>
                    <a:ext uri="{9D8B030D-6E8A-4147-A177-3AD203B41FA5}">
                      <a16:colId xmlns:a16="http://schemas.microsoft.com/office/drawing/2014/main" val="2671358948"/>
                    </a:ext>
                  </a:extLst>
                </a:gridCol>
                <a:gridCol w="551676">
                  <a:extLst>
                    <a:ext uri="{9D8B030D-6E8A-4147-A177-3AD203B41FA5}">
                      <a16:colId xmlns:a16="http://schemas.microsoft.com/office/drawing/2014/main" val="1521080059"/>
                    </a:ext>
                  </a:extLst>
                </a:gridCol>
                <a:gridCol w="551676">
                  <a:extLst>
                    <a:ext uri="{9D8B030D-6E8A-4147-A177-3AD203B41FA5}">
                      <a16:colId xmlns:a16="http://schemas.microsoft.com/office/drawing/2014/main" val="2296318908"/>
                    </a:ext>
                  </a:extLst>
                </a:gridCol>
                <a:gridCol w="551676">
                  <a:extLst>
                    <a:ext uri="{9D8B030D-6E8A-4147-A177-3AD203B41FA5}">
                      <a16:colId xmlns:a16="http://schemas.microsoft.com/office/drawing/2014/main" val="265674158"/>
                    </a:ext>
                  </a:extLst>
                </a:gridCol>
                <a:gridCol w="551676">
                  <a:extLst>
                    <a:ext uri="{9D8B030D-6E8A-4147-A177-3AD203B41FA5}">
                      <a16:colId xmlns:a16="http://schemas.microsoft.com/office/drawing/2014/main" val="2191517575"/>
                    </a:ext>
                  </a:extLst>
                </a:gridCol>
                <a:gridCol w="551676">
                  <a:extLst>
                    <a:ext uri="{9D8B030D-6E8A-4147-A177-3AD203B41FA5}">
                      <a16:colId xmlns:a16="http://schemas.microsoft.com/office/drawing/2014/main" val="1533444765"/>
                    </a:ext>
                  </a:extLst>
                </a:gridCol>
                <a:gridCol w="551676">
                  <a:extLst>
                    <a:ext uri="{9D8B030D-6E8A-4147-A177-3AD203B41FA5}">
                      <a16:colId xmlns:a16="http://schemas.microsoft.com/office/drawing/2014/main" val="2831071035"/>
                    </a:ext>
                  </a:extLst>
                </a:gridCol>
                <a:gridCol w="551676">
                  <a:extLst>
                    <a:ext uri="{9D8B030D-6E8A-4147-A177-3AD203B41FA5}">
                      <a16:colId xmlns:a16="http://schemas.microsoft.com/office/drawing/2014/main" val="268532591"/>
                    </a:ext>
                  </a:extLst>
                </a:gridCol>
                <a:gridCol w="551676">
                  <a:extLst>
                    <a:ext uri="{9D8B030D-6E8A-4147-A177-3AD203B41FA5}">
                      <a16:colId xmlns:a16="http://schemas.microsoft.com/office/drawing/2014/main" val="1269741482"/>
                    </a:ext>
                  </a:extLst>
                </a:gridCol>
                <a:gridCol w="551676">
                  <a:extLst>
                    <a:ext uri="{9D8B030D-6E8A-4147-A177-3AD203B41FA5}">
                      <a16:colId xmlns:a16="http://schemas.microsoft.com/office/drawing/2014/main" val="2819107670"/>
                    </a:ext>
                  </a:extLst>
                </a:gridCol>
                <a:gridCol w="551676">
                  <a:extLst>
                    <a:ext uri="{9D8B030D-6E8A-4147-A177-3AD203B41FA5}">
                      <a16:colId xmlns:a16="http://schemas.microsoft.com/office/drawing/2014/main" val="3653038963"/>
                    </a:ext>
                  </a:extLst>
                </a:gridCol>
              </a:tblGrid>
              <a:tr h="172267">
                <a:tc gridSpan="2">
                  <a:txBody>
                    <a:bodyPr/>
                    <a:lstStyle/>
                    <a:p>
                      <a:pPr algn="l" fontAlgn="b"/>
                      <a:r>
                        <a:rPr lang="cs-CZ" sz="1000" u="none" strike="noStrike">
                          <a:effectLst/>
                        </a:rPr>
                        <a:t>Celková spotřeba za rok</a:t>
                      </a:r>
                      <a:endParaRPr lang="cs-CZ" sz="1000" b="0" i="0" u="none" strike="noStrike">
                        <a:solidFill>
                          <a:srgbClr val="000000"/>
                        </a:solidFill>
                        <a:effectLst/>
                        <a:latin typeface="Calibri" panose="020F0502020204030204" pitchFamily="34" charset="0"/>
                      </a:endParaRPr>
                    </a:p>
                  </a:txBody>
                  <a:tcPr marL="8613" marR="8613" marT="8613" marB="0" anchor="b"/>
                </a:tc>
                <a:tc hMerge="1">
                  <a:txBody>
                    <a:bodyPr/>
                    <a:lstStyle/>
                    <a:p>
                      <a:endParaRPr lang="cs-CZ"/>
                    </a:p>
                  </a:txBody>
                  <a:tcPr/>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r" fontAlgn="b"/>
                      <a:r>
                        <a:rPr lang="cs-CZ" sz="1000" u="none" strike="noStrike">
                          <a:effectLst/>
                        </a:rPr>
                        <a:t>444</a:t>
                      </a:r>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extLst>
                  <a:ext uri="{0D108BD9-81ED-4DB2-BD59-A6C34878D82A}">
                    <a16:rowId xmlns:a16="http://schemas.microsoft.com/office/drawing/2014/main" val="1705861555"/>
                  </a:ext>
                </a:extLst>
              </a:tr>
              <a:tr h="172267">
                <a:tc gridSpan="3">
                  <a:txBody>
                    <a:bodyPr/>
                    <a:lstStyle/>
                    <a:p>
                      <a:pPr algn="l" fontAlgn="b"/>
                      <a:r>
                        <a:rPr lang="cs-CZ" sz="1000" u="none" strike="noStrike">
                          <a:effectLst/>
                        </a:rPr>
                        <a:t>Průměrná spotřeba za měsíc:</a:t>
                      </a:r>
                      <a:endParaRPr lang="cs-CZ" sz="1000" b="0" i="0" u="none" strike="noStrike">
                        <a:solidFill>
                          <a:srgbClr val="000000"/>
                        </a:solidFill>
                        <a:effectLst/>
                        <a:latin typeface="Calibri" panose="020F0502020204030204" pitchFamily="34" charset="0"/>
                      </a:endParaRPr>
                    </a:p>
                  </a:txBody>
                  <a:tcPr marL="8613" marR="8613" marT="8613" marB="0" anchor="b"/>
                </a:tc>
                <a:tc hMerge="1">
                  <a:txBody>
                    <a:bodyPr/>
                    <a:lstStyle/>
                    <a:p>
                      <a:endParaRPr lang="cs-CZ"/>
                    </a:p>
                  </a:txBody>
                  <a:tcPr/>
                </a:tc>
                <a:tc hMerge="1">
                  <a:txBody>
                    <a:bodyPr/>
                    <a:lstStyle/>
                    <a:p>
                      <a:endParaRPr lang="cs-CZ"/>
                    </a:p>
                  </a:txBody>
                  <a:tcPr/>
                </a:tc>
                <a:tc>
                  <a:txBody>
                    <a:bodyPr/>
                    <a:lstStyle/>
                    <a:p>
                      <a:pPr algn="r" fontAlgn="b"/>
                      <a:r>
                        <a:rPr lang="cs-CZ" sz="1000" u="none" strike="noStrike">
                          <a:effectLst/>
                        </a:rPr>
                        <a:t>37</a:t>
                      </a:r>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extLst>
                  <a:ext uri="{0D108BD9-81ED-4DB2-BD59-A6C34878D82A}">
                    <a16:rowId xmlns:a16="http://schemas.microsoft.com/office/drawing/2014/main" val="1565142159"/>
                  </a:ext>
                </a:extLst>
              </a:tr>
              <a:tr h="172267">
                <a:tc gridSpan="3">
                  <a:txBody>
                    <a:bodyPr/>
                    <a:lstStyle/>
                    <a:p>
                      <a:pPr algn="l" fontAlgn="b"/>
                      <a:r>
                        <a:rPr lang="cs-CZ" sz="1000" u="none" strike="noStrike">
                          <a:effectLst/>
                        </a:rPr>
                        <a:t>Průměrná spotřeba za den:</a:t>
                      </a:r>
                      <a:endParaRPr lang="cs-CZ" sz="1000" b="0" i="0" u="none" strike="noStrike">
                        <a:solidFill>
                          <a:srgbClr val="000000"/>
                        </a:solidFill>
                        <a:effectLst/>
                        <a:latin typeface="Calibri" panose="020F0502020204030204" pitchFamily="34" charset="0"/>
                      </a:endParaRPr>
                    </a:p>
                  </a:txBody>
                  <a:tcPr marL="8613" marR="8613" marT="8613" marB="0" anchor="b"/>
                </a:tc>
                <a:tc hMerge="1">
                  <a:txBody>
                    <a:bodyPr/>
                    <a:lstStyle/>
                    <a:p>
                      <a:endParaRPr lang="cs-CZ"/>
                    </a:p>
                  </a:txBody>
                  <a:tcPr/>
                </a:tc>
                <a:tc hMerge="1">
                  <a:txBody>
                    <a:bodyPr/>
                    <a:lstStyle/>
                    <a:p>
                      <a:endParaRPr lang="cs-CZ"/>
                    </a:p>
                  </a:txBody>
                  <a:tcPr/>
                </a:tc>
                <a:tc>
                  <a:txBody>
                    <a:bodyPr/>
                    <a:lstStyle/>
                    <a:p>
                      <a:pPr algn="r" fontAlgn="b"/>
                      <a:r>
                        <a:rPr lang="cs-CZ" sz="1000" u="none" strike="noStrike">
                          <a:effectLst/>
                        </a:rPr>
                        <a:t>1,22</a:t>
                      </a:r>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dirty="0">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extLst>
                  <a:ext uri="{0D108BD9-81ED-4DB2-BD59-A6C34878D82A}">
                    <a16:rowId xmlns:a16="http://schemas.microsoft.com/office/drawing/2014/main" val="2861870123"/>
                  </a:ext>
                </a:extLst>
              </a:tr>
              <a:tr h="172267">
                <a:tc gridSpan="3">
                  <a:txBody>
                    <a:bodyPr/>
                    <a:lstStyle/>
                    <a:p>
                      <a:pPr algn="l" fontAlgn="b"/>
                      <a:r>
                        <a:rPr lang="cs-CZ" sz="1000" u="none" strike="noStrike">
                          <a:effectLst/>
                        </a:rPr>
                        <a:t>Maximální spotřeba za měsíc</a:t>
                      </a:r>
                      <a:endParaRPr lang="cs-CZ" sz="1000" b="0" i="0" u="none" strike="noStrike">
                        <a:solidFill>
                          <a:srgbClr val="000000"/>
                        </a:solidFill>
                        <a:effectLst/>
                        <a:latin typeface="Calibri" panose="020F0502020204030204" pitchFamily="34" charset="0"/>
                      </a:endParaRPr>
                    </a:p>
                  </a:txBody>
                  <a:tcPr marL="8613" marR="8613" marT="8613" marB="0" anchor="b"/>
                </a:tc>
                <a:tc hMerge="1">
                  <a:txBody>
                    <a:bodyPr/>
                    <a:lstStyle/>
                    <a:p>
                      <a:endParaRPr lang="cs-CZ"/>
                    </a:p>
                  </a:txBody>
                  <a:tcPr/>
                </a:tc>
                <a:tc hMerge="1">
                  <a:txBody>
                    <a:bodyPr/>
                    <a:lstStyle/>
                    <a:p>
                      <a:endParaRPr lang="cs-CZ"/>
                    </a:p>
                  </a:txBody>
                  <a:tcPr/>
                </a:tc>
                <a:tc>
                  <a:txBody>
                    <a:bodyPr/>
                    <a:lstStyle/>
                    <a:p>
                      <a:pPr algn="r" fontAlgn="b"/>
                      <a:r>
                        <a:rPr lang="cs-CZ" sz="1000" u="none" strike="noStrike">
                          <a:effectLst/>
                        </a:rPr>
                        <a:t>44</a:t>
                      </a:r>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extLst>
                  <a:ext uri="{0D108BD9-81ED-4DB2-BD59-A6C34878D82A}">
                    <a16:rowId xmlns:a16="http://schemas.microsoft.com/office/drawing/2014/main" val="3058461466"/>
                  </a:ext>
                </a:extLst>
              </a:tr>
              <a:tr h="172267">
                <a:tc gridSpan="2">
                  <a:txBody>
                    <a:bodyPr/>
                    <a:lstStyle/>
                    <a:p>
                      <a:pPr algn="l" fontAlgn="b"/>
                      <a:r>
                        <a:rPr lang="cs-CZ" sz="1000" u="none" strike="noStrike">
                          <a:effectLst/>
                        </a:rPr>
                        <a:t>Průměrný cyklus dodávky:</a:t>
                      </a:r>
                      <a:endParaRPr lang="cs-CZ" sz="1000" b="0" i="0" u="none" strike="noStrike">
                        <a:solidFill>
                          <a:srgbClr val="000000"/>
                        </a:solidFill>
                        <a:effectLst/>
                        <a:latin typeface="Calibri" panose="020F0502020204030204" pitchFamily="34" charset="0"/>
                      </a:endParaRPr>
                    </a:p>
                  </a:txBody>
                  <a:tcPr marL="8613" marR="8613" marT="8613" marB="0" anchor="b"/>
                </a:tc>
                <a:tc hMerge="1">
                  <a:txBody>
                    <a:bodyPr/>
                    <a:lstStyle/>
                    <a:p>
                      <a:endParaRPr lang="cs-CZ"/>
                    </a:p>
                  </a:txBody>
                  <a:tcPr/>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r" fontAlgn="b"/>
                      <a:r>
                        <a:rPr lang="cs-CZ" sz="1000" u="none" strike="noStrike">
                          <a:effectLst/>
                        </a:rPr>
                        <a:t>40,56</a:t>
                      </a:r>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r>
                        <a:rPr lang="cs-CZ" sz="1000" u="none" strike="noStrike">
                          <a:effectLst/>
                        </a:rPr>
                        <a:t> dní tj.</a:t>
                      </a:r>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r" fontAlgn="b"/>
                      <a:r>
                        <a:rPr lang="cs-CZ" sz="1000" u="none" strike="noStrike">
                          <a:effectLst/>
                        </a:rPr>
                        <a:t>1,351852</a:t>
                      </a:r>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r>
                        <a:rPr lang="cs-CZ" sz="1000" u="none" strike="noStrike">
                          <a:effectLst/>
                        </a:rPr>
                        <a:t>  měsíců</a:t>
                      </a:r>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extLst>
                  <a:ext uri="{0D108BD9-81ED-4DB2-BD59-A6C34878D82A}">
                    <a16:rowId xmlns:a16="http://schemas.microsoft.com/office/drawing/2014/main" val="3322581888"/>
                  </a:ext>
                </a:extLst>
              </a:tr>
              <a:tr h="172267">
                <a:tc gridSpan="3">
                  <a:txBody>
                    <a:bodyPr/>
                    <a:lstStyle/>
                    <a:p>
                      <a:pPr algn="l" fontAlgn="b"/>
                      <a:r>
                        <a:rPr lang="cs-CZ" sz="1000" u="none" strike="noStrike">
                          <a:effectLst/>
                        </a:rPr>
                        <a:t>Maximální cyklus dodávky:</a:t>
                      </a:r>
                      <a:endParaRPr lang="cs-CZ" sz="1000" b="0" i="0" u="none" strike="noStrike">
                        <a:solidFill>
                          <a:srgbClr val="000000"/>
                        </a:solidFill>
                        <a:effectLst/>
                        <a:latin typeface="Calibri" panose="020F0502020204030204" pitchFamily="34" charset="0"/>
                      </a:endParaRPr>
                    </a:p>
                  </a:txBody>
                  <a:tcPr marL="8613" marR="8613" marT="8613" marB="0" anchor="b"/>
                </a:tc>
                <a:tc hMerge="1">
                  <a:txBody>
                    <a:bodyPr/>
                    <a:lstStyle/>
                    <a:p>
                      <a:endParaRPr lang="cs-CZ"/>
                    </a:p>
                  </a:txBody>
                  <a:tcPr/>
                </a:tc>
                <a:tc hMerge="1">
                  <a:txBody>
                    <a:bodyPr/>
                    <a:lstStyle/>
                    <a:p>
                      <a:endParaRPr lang="cs-CZ"/>
                    </a:p>
                  </a:txBody>
                  <a:tcPr/>
                </a:tc>
                <a:tc>
                  <a:txBody>
                    <a:bodyPr/>
                    <a:lstStyle/>
                    <a:p>
                      <a:pPr algn="r" fontAlgn="b"/>
                      <a:r>
                        <a:rPr lang="cs-CZ" sz="1000" u="none" strike="noStrike">
                          <a:effectLst/>
                        </a:rPr>
                        <a:t>51</a:t>
                      </a:r>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extLst>
                  <a:ext uri="{0D108BD9-81ED-4DB2-BD59-A6C34878D82A}">
                    <a16:rowId xmlns:a16="http://schemas.microsoft.com/office/drawing/2014/main" val="3202888888"/>
                  </a:ext>
                </a:extLst>
              </a:tr>
              <a:tr h="172267">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extLst>
                  <a:ext uri="{0D108BD9-81ED-4DB2-BD59-A6C34878D82A}">
                    <a16:rowId xmlns:a16="http://schemas.microsoft.com/office/drawing/2014/main" val="2930412902"/>
                  </a:ext>
                </a:extLst>
              </a:tr>
              <a:tr h="172267">
                <a:tc gridSpan="3">
                  <a:txBody>
                    <a:bodyPr/>
                    <a:lstStyle/>
                    <a:p>
                      <a:pPr algn="l" fontAlgn="b"/>
                      <a:r>
                        <a:rPr lang="cs-CZ" sz="1000" u="none" strike="noStrike">
                          <a:effectLst/>
                        </a:rPr>
                        <a:t>Pojistná zásoba podle  [14]</a:t>
                      </a:r>
                      <a:endParaRPr lang="cs-CZ" sz="1000" b="0" i="0" u="none" strike="noStrike">
                        <a:solidFill>
                          <a:srgbClr val="000000"/>
                        </a:solidFill>
                        <a:effectLst/>
                        <a:latin typeface="Calibri" panose="020F0502020204030204" pitchFamily="34" charset="0"/>
                      </a:endParaRPr>
                    </a:p>
                  </a:txBody>
                  <a:tcPr marL="8613" marR="8613" marT="8613" marB="0" anchor="b"/>
                </a:tc>
                <a:tc hMerge="1">
                  <a:txBody>
                    <a:bodyPr/>
                    <a:lstStyle/>
                    <a:p>
                      <a:endParaRPr lang="cs-CZ"/>
                    </a:p>
                  </a:txBody>
                  <a:tcPr/>
                </a:tc>
                <a:tc hMerge="1">
                  <a:txBody>
                    <a:bodyPr/>
                    <a:lstStyle/>
                    <a:p>
                      <a:endParaRPr lang="cs-CZ"/>
                    </a:p>
                  </a:txBody>
                  <a:tcPr/>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extLst>
                  <a:ext uri="{0D108BD9-81ED-4DB2-BD59-A6C34878D82A}">
                    <a16:rowId xmlns:a16="http://schemas.microsoft.com/office/drawing/2014/main" val="3745202227"/>
                  </a:ext>
                </a:extLst>
              </a:tr>
              <a:tr h="172267">
                <a:tc gridSpan="2">
                  <a:txBody>
                    <a:bodyPr/>
                    <a:lstStyle/>
                    <a:p>
                      <a:pPr algn="l" fontAlgn="b"/>
                      <a:r>
                        <a:rPr lang="cs-CZ" sz="1000" u="none" strike="noStrike">
                          <a:effectLst/>
                        </a:rPr>
                        <a:t>Odhad pojistné zásoby:</a:t>
                      </a:r>
                      <a:endParaRPr lang="cs-CZ" sz="1000" b="0" i="0" u="none" strike="noStrike">
                        <a:solidFill>
                          <a:srgbClr val="000000"/>
                        </a:solidFill>
                        <a:effectLst/>
                        <a:latin typeface="Calibri" panose="020F0502020204030204" pitchFamily="34" charset="0"/>
                      </a:endParaRPr>
                    </a:p>
                  </a:txBody>
                  <a:tcPr marL="8613" marR="8613" marT="8613" marB="0" anchor="b"/>
                </a:tc>
                <a:tc hMerge="1">
                  <a:txBody>
                    <a:bodyPr/>
                    <a:lstStyle/>
                    <a:p>
                      <a:endParaRPr lang="cs-CZ"/>
                    </a:p>
                  </a:txBody>
                  <a:tcPr/>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gridSpan="9">
                  <a:txBody>
                    <a:bodyPr/>
                    <a:lstStyle/>
                    <a:p>
                      <a:pPr algn="l" fontAlgn="b"/>
                      <a:r>
                        <a:rPr lang="cs-CZ" sz="1000" u="none" strike="noStrike">
                          <a:effectLst/>
                        </a:rPr>
                        <a:t>(maximální cyklus dodávky - průměrný cyklus dodávky) * průměrná denní spotřeba + </a:t>
                      </a:r>
                      <a:endParaRPr lang="cs-CZ" sz="1000" b="0" i="0" u="none" strike="noStrike">
                        <a:solidFill>
                          <a:srgbClr val="000000"/>
                        </a:solidFill>
                        <a:effectLst/>
                        <a:latin typeface="Calibri" panose="020F0502020204030204" pitchFamily="34" charset="0"/>
                      </a:endParaRPr>
                    </a:p>
                  </a:txBody>
                  <a:tcPr marL="8613" marR="8613" marT="8613"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extLst>
                  <a:ext uri="{0D108BD9-81ED-4DB2-BD59-A6C34878D82A}">
                    <a16:rowId xmlns:a16="http://schemas.microsoft.com/office/drawing/2014/main" val="3507677190"/>
                  </a:ext>
                </a:extLst>
              </a:tr>
              <a:tr h="172267">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gridSpan="9">
                  <a:txBody>
                    <a:bodyPr/>
                    <a:lstStyle/>
                    <a:p>
                      <a:pPr algn="l" fontAlgn="b"/>
                      <a:r>
                        <a:rPr lang="cs-CZ" sz="1000" u="none" strike="noStrike">
                          <a:effectLst/>
                        </a:rPr>
                        <a:t>(maximálná měsícní spotřeba - průměrná měsícní spotřeba) * průměrný cyklus dodávky/30</a:t>
                      </a:r>
                      <a:endParaRPr lang="cs-CZ" sz="1000" b="0" i="0" u="none" strike="noStrike">
                        <a:solidFill>
                          <a:srgbClr val="000000"/>
                        </a:solidFill>
                        <a:effectLst/>
                        <a:latin typeface="Calibri" panose="020F0502020204030204" pitchFamily="34" charset="0"/>
                      </a:endParaRPr>
                    </a:p>
                  </a:txBody>
                  <a:tcPr marL="8613" marR="8613" marT="8613"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extLst>
                  <a:ext uri="{0D108BD9-81ED-4DB2-BD59-A6C34878D82A}">
                    <a16:rowId xmlns:a16="http://schemas.microsoft.com/office/drawing/2014/main" val="1319342669"/>
                  </a:ext>
                </a:extLst>
              </a:tr>
              <a:tr h="172267">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extLst>
                  <a:ext uri="{0D108BD9-81ED-4DB2-BD59-A6C34878D82A}">
                    <a16:rowId xmlns:a16="http://schemas.microsoft.com/office/drawing/2014/main" val="3278469054"/>
                  </a:ext>
                </a:extLst>
              </a:tr>
              <a:tr h="172267">
                <a:tc>
                  <a:txBody>
                    <a:bodyPr/>
                    <a:lstStyle/>
                    <a:p>
                      <a:pPr algn="l" fontAlgn="b"/>
                      <a:r>
                        <a:rPr lang="cs-CZ" sz="1000" u="none" strike="noStrike">
                          <a:effectLst/>
                        </a:rPr>
                        <a:t>Dosadíme:</a:t>
                      </a:r>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r" fontAlgn="b"/>
                      <a:r>
                        <a:rPr lang="cs-CZ" sz="1000" u="none" strike="noStrike">
                          <a:effectLst/>
                        </a:rPr>
                        <a:t>22,17</a:t>
                      </a:r>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extLst>
                  <a:ext uri="{0D108BD9-81ED-4DB2-BD59-A6C34878D82A}">
                    <a16:rowId xmlns:a16="http://schemas.microsoft.com/office/drawing/2014/main" val="1773719577"/>
                  </a:ext>
                </a:extLst>
              </a:tr>
              <a:tr h="172267">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extLst>
                  <a:ext uri="{0D108BD9-81ED-4DB2-BD59-A6C34878D82A}">
                    <a16:rowId xmlns:a16="http://schemas.microsoft.com/office/drawing/2014/main" val="4046880580"/>
                  </a:ext>
                </a:extLst>
              </a:tr>
              <a:tr h="172267">
                <a:tc gridSpan="3">
                  <a:txBody>
                    <a:bodyPr/>
                    <a:lstStyle/>
                    <a:p>
                      <a:pPr algn="l" fontAlgn="b"/>
                      <a:r>
                        <a:rPr lang="cs-CZ" sz="1000" u="none" strike="noStrike">
                          <a:effectLst/>
                        </a:rPr>
                        <a:t>Pojistná zásoba podle  [15]</a:t>
                      </a:r>
                      <a:endParaRPr lang="cs-CZ" sz="1000" b="0" i="0" u="none" strike="noStrike">
                        <a:solidFill>
                          <a:srgbClr val="000000"/>
                        </a:solidFill>
                        <a:effectLst/>
                        <a:latin typeface="Calibri" panose="020F0502020204030204" pitchFamily="34" charset="0"/>
                      </a:endParaRPr>
                    </a:p>
                  </a:txBody>
                  <a:tcPr marL="8613" marR="8613" marT="8613" marB="0" anchor="b"/>
                </a:tc>
                <a:tc hMerge="1">
                  <a:txBody>
                    <a:bodyPr/>
                    <a:lstStyle/>
                    <a:p>
                      <a:endParaRPr lang="cs-CZ"/>
                    </a:p>
                  </a:txBody>
                  <a:tcPr/>
                </a:tc>
                <a:tc hMerge="1">
                  <a:txBody>
                    <a:bodyPr/>
                    <a:lstStyle/>
                    <a:p>
                      <a:endParaRPr lang="cs-CZ"/>
                    </a:p>
                  </a:txBody>
                  <a:tcPr/>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extLst>
                  <a:ext uri="{0D108BD9-81ED-4DB2-BD59-A6C34878D82A}">
                    <a16:rowId xmlns:a16="http://schemas.microsoft.com/office/drawing/2014/main" val="3927758417"/>
                  </a:ext>
                </a:extLst>
              </a:tr>
              <a:tr h="172267">
                <a:tc gridSpan="2">
                  <a:txBody>
                    <a:bodyPr/>
                    <a:lstStyle/>
                    <a:p>
                      <a:pPr algn="l" fontAlgn="b"/>
                      <a:r>
                        <a:rPr lang="cs-CZ" sz="1000" u="none" strike="noStrike">
                          <a:effectLst/>
                        </a:rPr>
                        <a:t>Odhad pojistné zásoby:</a:t>
                      </a:r>
                      <a:endParaRPr lang="cs-CZ" sz="1000" b="0" i="0" u="none" strike="noStrike">
                        <a:solidFill>
                          <a:srgbClr val="000000"/>
                        </a:solidFill>
                        <a:effectLst/>
                        <a:latin typeface="Calibri" panose="020F0502020204030204" pitchFamily="34" charset="0"/>
                      </a:endParaRPr>
                    </a:p>
                  </a:txBody>
                  <a:tcPr marL="8613" marR="8613" marT="8613" marB="0" anchor="b"/>
                </a:tc>
                <a:tc hMerge="1">
                  <a:txBody>
                    <a:bodyPr/>
                    <a:lstStyle/>
                    <a:p>
                      <a:endParaRPr lang="cs-CZ"/>
                    </a:p>
                  </a:txBody>
                  <a:tcPr/>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gridSpan="8">
                  <a:txBody>
                    <a:bodyPr/>
                    <a:lstStyle/>
                    <a:p>
                      <a:pPr algn="l" fontAlgn="b"/>
                      <a:r>
                        <a:rPr lang="cs-CZ" sz="1000" u="none" strike="noStrike">
                          <a:effectLst/>
                        </a:rPr>
                        <a:t>2,3*SQRT(průmerný cyklus  dodávky * SQR(směrodatná odchylka spotřeby) + </a:t>
                      </a:r>
                      <a:endParaRPr lang="cs-CZ" sz="1000" b="0" i="0" u="none" strike="noStrike">
                        <a:solidFill>
                          <a:srgbClr val="000000"/>
                        </a:solidFill>
                        <a:effectLst/>
                        <a:latin typeface="Calibri" panose="020F0502020204030204" pitchFamily="34" charset="0"/>
                      </a:endParaRPr>
                    </a:p>
                  </a:txBody>
                  <a:tcPr marL="8613" marR="8613" marT="8613"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extLst>
                  <a:ext uri="{0D108BD9-81ED-4DB2-BD59-A6C34878D82A}">
                    <a16:rowId xmlns:a16="http://schemas.microsoft.com/office/drawing/2014/main" val="2096053392"/>
                  </a:ext>
                </a:extLst>
              </a:tr>
              <a:tr h="172267">
                <a:tc gridSpan="2">
                  <a:txBody>
                    <a:bodyPr/>
                    <a:lstStyle/>
                    <a:p>
                      <a:pPr algn="l" fontAlgn="b"/>
                      <a:r>
                        <a:rPr lang="cs-CZ" sz="1000" u="none" strike="noStrike">
                          <a:effectLst/>
                        </a:rPr>
                        <a:t>(99% pravděpodobnost)</a:t>
                      </a:r>
                      <a:endParaRPr lang="cs-CZ" sz="1000" b="0" i="0" u="none" strike="noStrike">
                        <a:solidFill>
                          <a:srgbClr val="000000"/>
                        </a:solidFill>
                        <a:effectLst/>
                        <a:latin typeface="Calibri" panose="020F0502020204030204" pitchFamily="34" charset="0"/>
                      </a:endParaRPr>
                    </a:p>
                  </a:txBody>
                  <a:tcPr marL="8613" marR="8613" marT="8613" marB="0" anchor="b"/>
                </a:tc>
                <a:tc hMerge="1">
                  <a:txBody>
                    <a:bodyPr/>
                    <a:lstStyle/>
                    <a:p>
                      <a:endParaRPr lang="cs-CZ"/>
                    </a:p>
                  </a:txBody>
                  <a:tcPr/>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gridSpan="8">
                  <a:txBody>
                    <a:bodyPr/>
                    <a:lstStyle/>
                    <a:p>
                      <a:pPr algn="l" fontAlgn="b"/>
                      <a:r>
                        <a:rPr lang="cs-CZ" sz="1000" u="none" strike="noStrike">
                          <a:effectLst/>
                        </a:rPr>
                        <a:t>            SQR(průměrná  spotřeba) * SQR(směrodatná odchylka cyklu dodávky))</a:t>
                      </a:r>
                      <a:endParaRPr lang="cs-CZ" sz="1000" b="0" i="0" u="none" strike="noStrike">
                        <a:solidFill>
                          <a:srgbClr val="000000"/>
                        </a:solidFill>
                        <a:effectLst/>
                        <a:latin typeface="Calibri" panose="020F0502020204030204" pitchFamily="34" charset="0"/>
                      </a:endParaRPr>
                    </a:p>
                  </a:txBody>
                  <a:tcPr marL="8613" marR="8613" marT="8613"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extLst>
                  <a:ext uri="{0D108BD9-81ED-4DB2-BD59-A6C34878D82A}">
                    <a16:rowId xmlns:a16="http://schemas.microsoft.com/office/drawing/2014/main" val="1927028360"/>
                  </a:ext>
                </a:extLst>
              </a:tr>
              <a:tr h="172267">
                <a:tc gridSpan="3">
                  <a:txBody>
                    <a:bodyPr/>
                    <a:lstStyle/>
                    <a:p>
                      <a:pPr algn="l" fontAlgn="b"/>
                      <a:r>
                        <a:rPr lang="cs-CZ" sz="1000" u="none" strike="noStrike">
                          <a:effectLst/>
                        </a:rPr>
                        <a:t>Směrodatná odchylka spotřeby:</a:t>
                      </a:r>
                      <a:endParaRPr lang="cs-CZ" sz="1000" b="0" i="0" u="none" strike="noStrike">
                        <a:solidFill>
                          <a:srgbClr val="000000"/>
                        </a:solidFill>
                        <a:effectLst/>
                        <a:latin typeface="Calibri" panose="020F0502020204030204" pitchFamily="34" charset="0"/>
                      </a:endParaRPr>
                    </a:p>
                  </a:txBody>
                  <a:tcPr marL="8613" marR="8613" marT="8613" marB="0" anchor="b"/>
                </a:tc>
                <a:tc hMerge="1">
                  <a:txBody>
                    <a:bodyPr/>
                    <a:lstStyle/>
                    <a:p>
                      <a:endParaRPr lang="cs-CZ"/>
                    </a:p>
                  </a:txBody>
                  <a:tcPr/>
                </a:tc>
                <a:tc hMerge="1">
                  <a:txBody>
                    <a:bodyPr/>
                    <a:lstStyle/>
                    <a:p>
                      <a:endParaRPr lang="cs-CZ"/>
                    </a:p>
                  </a:txBody>
                  <a:tcPr/>
                </a:tc>
                <a:tc>
                  <a:txBody>
                    <a:bodyPr/>
                    <a:lstStyle/>
                    <a:p>
                      <a:pPr algn="r" fontAlgn="b"/>
                      <a:r>
                        <a:rPr lang="cs-CZ" sz="1000" u="none" strike="noStrike">
                          <a:effectLst/>
                        </a:rPr>
                        <a:t>4,58</a:t>
                      </a:r>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extLst>
                  <a:ext uri="{0D108BD9-81ED-4DB2-BD59-A6C34878D82A}">
                    <a16:rowId xmlns:a16="http://schemas.microsoft.com/office/drawing/2014/main" val="3117789406"/>
                  </a:ext>
                </a:extLst>
              </a:tr>
              <a:tr h="172267">
                <a:tc gridSpan="3">
                  <a:txBody>
                    <a:bodyPr/>
                    <a:lstStyle/>
                    <a:p>
                      <a:pPr algn="l" fontAlgn="b"/>
                      <a:r>
                        <a:rPr lang="cs-CZ" sz="1000" u="none" strike="noStrike">
                          <a:effectLst/>
                        </a:rPr>
                        <a:t>Směrodatná odchylka cyklu:</a:t>
                      </a:r>
                      <a:endParaRPr lang="cs-CZ" sz="1000" b="0" i="0" u="none" strike="noStrike">
                        <a:solidFill>
                          <a:srgbClr val="000000"/>
                        </a:solidFill>
                        <a:effectLst/>
                        <a:latin typeface="Calibri" panose="020F0502020204030204" pitchFamily="34" charset="0"/>
                      </a:endParaRPr>
                    </a:p>
                  </a:txBody>
                  <a:tcPr marL="8613" marR="8613" marT="8613" marB="0" anchor="b"/>
                </a:tc>
                <a:tc hMerge="1">
                  <a:txBody>
                    <a:bodyPr/>
                    <a:lstStyle/>
                    <a:p>
                      <a:endParaRPr lang="cs-CZ"/>
                    </a:p>
                  </a:txBody>
                  <a:tcPr/>
                </a:tc>
                <a:tc hMerge="1">
                  <a:txBody>
                    <a:bodyPr/>
                    <a:lstStyle/>
                    <a:p>
                      <a:endParaRPr lang="cs-CZ"/>
                    </a:p>
                  </a:txBody>
                  <a:tcPr/>
                </a:tc>
                <a:tc>
                  <a:txBody>
                    <a:bodyPr/>
                    <a:lstStyle/>
                    <a:p>
                      <a:pPr algn="r" fontAlgn="b"/>
                      <a:r>
                        <a:rPr lang="cs-CZ" sz="1000" u="none" strike="noStrike">
                          <a:effectLst/>
                        </a:rPr>
                        <a:t>0,21</a:t>
                      </a:r>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gridSpan="4">
                  <a:txBody>
                    <a:bodyPr/>
                    <a:lstStyle/>
                    <a:p>
                      <a:pPr algn="l" fontAlgn="b"/>
                      <a:r>
                        <a:rPr lang="pl-PL" sz="1000" u="none" strike="noStrike">
                          <a:effectLst/>
                        </a:rPr>
                        <a:t>// převádíme ze dní na měsíce, proto /30</a:t>
                      </a:r>
                      <a:endParaRPr lang="pl-PL" sz="1000" b="0" i="0" u="none" strike="noStrike">
                        <a:solidFill>
                          <a:srgbClr val="000000"/>
                        </a:solidFill>
                        <a:effectLst/>
                        <a:latin typeface="Calibri" panose="020F0502020204030204" pitchFamily="34" charset="0"/>
                      </a:endParaRPr>
                    </a:p>
                  </a:txBody>
                  <a:tcPr marL="8613" marR="8613" marT="8613" marB="0" anchor="b"/>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extLst>
                  <a:ext uri="{0D108BD9-81ED-4DB2-BD59-A6C34878D82A}">
                    <a16:rowId xmlns:a16="http://schemas.microsoft.com/office/drawing/2014/main" val="1173308538"/>
                  </a:ext>
                </a:extLst>
              </a:tr>
              <a:tr h="172267">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gridSpan="8">
                  <a:txBody>
                    <a:bodyPr/>
                    <a:lstStyle/>
                    <a:p>
                      <a:pPr algn="l" fontAlgn="b"/>
                      <a:r>
                        <a:rPr lang="cs-CZ" sz="1000" u="none" strike="noStrike">
                          <a:effectLst/>
                        </a:rPr>
                        <a:t>// koeficient 2,3 určen z tabulek pro dosažení 99 % spolehlivosti (Gauss rozdělení)</a:t>
                      </a:r>
                      <a:endParaRPr lang="cs-CZ" sz="1000" b="0" i="0" u="none" strike="noStrike">
                        <a:solidFill>
                          <a:srgbClr val="000000"/>
                        </a:solidFill>
                        <a:effectLst/>
                        <a:latin typeface="Calibri" panose="020F0502020204030204" pitchFamily="34" charset="0"/>
                      </a:endParaRPr>
                    </a:p>
                  </a:txBody>
                  <a:tcPr marL="8613" marR="8613" marT="8613" marB="0" anchor="b"/>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542735105"/>
                  </a:ext>
                </a:extLst>
              </a:tr>
              <a:tr h="172267">
                <a:tc>
                  <a:txBody>
                    <a:bodyPr/>
                    <a:lstStyle/>
                    <a:p>
                      <a:pPr algn="l" fontAlgn="b"/>
                      <a:r>
                        <a:rPr lang="cs-CZ" sz="1000" u="none" strike="noStrike">
                          <a:effectLst/>
                        </a:rPr>
                        <a:t>Dosadíme:</a:t>
                      </a:r>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r" fontAlgn="b"/>
                      <a:r>
                        <a:rPr lang="cs-CZ" sz="1000" u="none" strike="noStrike">
                          <a:effectLst/>
                        </a:rPr>
                        <a:t>21,77</a:t>
                      </a:r>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extLst>
                  <a:ext uri="{0D108BD9-81ED-4DB2-BD59-A6C34878D82A}">
                    <a16:rowId xmlns:a16="http://schemas.microsoft.com/office/drawing/2014/main" val="409875993"/>
                  </a:ext>
                </a:extLst>
              </a:tr>
              <a:tr h="172267">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extLst>
                  <a:ext uri="{0D108BD9-81ED-4DB2-BD59-A6C34878D82A}">
                    <a16:rowId xmlns:a16="http://schemas.microsoft.com/office/drawing/2014/main" val="572448309"/>
                  </a:ext>
                </a:extLst>
              </a:tr>
              <a:tr h="172267">
                <a:tc gridSpan="2">
                  <a:txBody>
                    <a:bodyPr/>
                    <a:lstStyle/>
                    <a:p>
                      <a:pPr algn="l" fontAlgn="b"/>
                      <a:r>
                        <a:rPr lang="cs-CZ" sz="1000" u="none" strike="noStrike">
                          <a:effectLst/>
                        </a:rPr>
                        <a:t>Poj zásoba ze simulace:</a:t>
                      </a:r>
                      <a:endParaRPr lang="cs-CZ" sz="1000" b="0" i="0" u="none" strike="noStrike">
                        <a:solidFill>
                          <a:srgbClr val="000000"/>
                        </a:solidFill>
                        <a:effectLst/>
                        <a:latin typeface="Calibri" panose="020F0502020204030204" pitchFamily="34" charset="0"/>
                      </a:endParaRPr>
                    </a:p>
                  </a:txBody>
                  <a:tcPr marL="8613" marR="8613" marT="8613" marB="0" anchor="b"/>
                </a:tc>
                <a:tc hMerge="1">
                  <a:txBody>
                    <a:bodyPr/>
                    <a:lstStyle/>
                    <a:p>
                      <a:endParaRPr lang="cs-CZ"/>
                    </a:p>
                  </a:txBody>
                  <a:tcPr/>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r" fontAlgn="b"/>
                      <a:r>
                        <a:rPr lang="cs-CZ" sz="1000" u="none" strike="noStrike">
                          <a:effectLst/>
                        </a:rPr>
                        <a:t>22</a:t>
                      </a:r>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a:solidFill>
                          <a:srgbClr val="000000"/>
                        </a:solidFill>
                        <a:effectLst/>
                        <a:latin typeface="Calibri" panose="020F0502020204030204" pitchFamily="34" charset="0"/>
                      </a:endParaRPr>
                    </a:p>
                  </a:txBody>
                  <a:tcPr marL="8613" marR="8613" marT="8613" marB="0" anchor="b"/>
                </a:tc>
                <a:tc>
                  <a:txBody>
                    <a:bodyPr/>
                    <a:lstStyle/>
                    <a:p>
                      <a:pPr algn="l" fontAlgn="b"/>
                      <a:endParaRPr lang="cs-CZ" sz="1000" b="0" i="0" u="none" strike="noStrike" dirty="0">
                        <a:solidFill>
                          <a:srgbClr val="000000"/>
                        </a:solidFill>
                        <a:effectLst/>
                        <a:latin typeface="Calibri" panose="020F0502020204030204" pitchFamily="34" charset="0"/>
                      </a:endParaRPr>
                    </a:p>
                  </a:txBody>
                  <a:tcPr marL="8613" marR="8613" marT="8613" marB="0" anchor="b"/>
                </a:tc>
                <a:extLst>
                  <a:ext uri="{0D108BD9-81ED-4DB2-BD59-A6C34878D82A}">
                    <a16:rowId xmlns:a16="http://schemas.microsoft.com/office/drawing/2014/main" val="229845502"/>
                  </a:ext>
                </a:extLst>
              </a:tr>
            </a:tbl>
          </a:graphicData>
        </a:graphic>
      </p:graphicFrame>
      <p:sp>
        <p:nvSpPr>
          <p:cNvPr id="3" name="Nadpis 2"/>
          <p:cNvSpPr>
            <a:spLocks noGrp="1"/>
          </p:cNvSpPr>
          <p:nvPr>
            <p:ph type="title"/>
          </p:nvPr>
        </p:nvSpPr>
        <p:spPr/>
        <p:txBody>
          <a:bodyPr>
            <a:normAutofit fontScale="90000"/>
          </a:bodyPr>
          <a:lstStyle/>
          <a:p>
            <a:r>
              <a:rPr lang="cs-CZ" dirty="0"/>
              <a:t>Příklad na pojistnou zásobu – vzorce v Excelu</a:t>
            </a:r>
          </a:p>
        </p:txBody>
      </p:sp>
    </p:spTree>
    <p:extLst>
      <p:ext uri="{BB962C8B-B14F-4D97-AF65-F5344CB8AC3E}">
        <p14:creationId xmlns:p14="http://schemas.microsoft.com/office/powerpoint/2010/main" val="1970478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47500" lnSpcReduction="20000"/>
          </a:bodyPr>
          <a:lstStyle/>
          <a:p>
            <a:r>
              <a:rPr lang="cs-CZ" dirty="0"/>
              <a:t>Klasický model technické přípravy výroby předpokládal </a:t>
            </a:r>
            <a:r>
              <a:rPr lang="cs-CZ" b="1" dirty="0"/>
              <a:t>dávkový přenos dokumentace </a:t>
            </a:r>
            <a:r>
              <a:rPr lang="cs-CZ" dirty="0"/>
              <a:t>mezi útvary. Po dokončení vyjasnění zakázky v odbytu bylo provedeno zpracování podkladů v konstrukci. Po dokončení konstrukčního zpracování byla zakázka přesunuta do technologie. Po kompletaci technologických údajů byly generovány požadavky na nákup a provedeno rozplánování výroby. Po příchodu materiálu byla zahájena výroba. Tzv. řídící díly a montážní plochy byly podrobně sledovány, drobné a ostatní díly se řídily podle skluzu termínů. Průběžná doba od přijetí zakázky až k expedici byla tudíž velmi dlouhá.</a:t>
            </a:r>
          </a:p>
          <a:p>
            <a:r>
              <a:rPr lang="cs-CZ" dirty="0"/>
              <a:t> </a:t>
            </a:r>
          </a:p>
          <a:p>
            <a:r>
              <a:rPr lang="cs-CZ" dirty="0"/>
              <a:t>Prvým krokem pro urychlení bylo objednávání materiálu a subdodávek s </a:t>
            </a:r>
            <a:r>
              <a:rPr lang="cs-CZ" b="1" dirty="0"/>
              <a:t>dlouhou dobou předstihu v předstihu </a:t>
            </a:r>
            <a:r>
              <a:rPr lang="cs-CZ" dirty="0"/>
              <a:t>ještě v průběhu zpracování technické přípravy výroby. Dalším krokem byla </a:t>
            </a:r>
            <a:r>
              <a:rPr lang="cs-CZ" b="1" dirty="0"/>
              <a:t>identifikace zakázkově neutrálních dílů </a:t>
            </a:r>
            <a:r>
              <a:rPr lang="cs-CZ" dirty="0"/>
              <a:t>s dlouhou dobou výroby (odlitky, výkovky) a jejich objednání a dále pak výroba ještě před úplným vyjasněním odbytové zakázky.</a:t>
            </a:r>
          </a:p>
          <a:p>
            <a:r>
              <a:rPr lang="cs-CZ" dirty="0"/>
              <a:t> </a:t>
            </a:r>
          </a:p>
          <a:p>
            <a:r>
              <a:rPr lang="cs-CZ" dirty="0"/>
              <a:t>Moderní přístup spočívá v </a:t>
            </a:r>
            <a:r>
              <a:rPr lang="cs-CZ" b="1" dirty="0"/>
              <a:t>úplném odstranění hranic (zdí) </a:t>
            </a:r>
            <a:r>
              <a:rPr lang="cs-CZ" dirty="0"/>
              <a:t>mezi útvary, souběžná (concurrent) práce na již vyjasněných částech výrobku, úzká spolupráce odbytu, nákupu, konstrukce a technologie. Do technické přípravy výroby i do samotné výroby jsou zadávány pouze požadavky, které jsou termínově na řadě. Tím se předejde zahlcování pracovišť a skluzům ve výrobě.</a:t>
            </a:r>
          </a:p>
        </p:txBody>
      </p:sp>
      <p:sp>
        <p:nvSpPr>
          <p:cNvPr id="3" name="Nadpis 2"/>
          <p:cNvSpPr>
            <a:spLocks noGrp="1"/>
          </p:cNvSpPr>
          <p:nvPr>
            <p:ph type="title"/>
          </p:nvPr>
        </p:nvSpPr>
        <p:spPr/>
        <p:txBody>
          <a:bodyPr>
            <a:normAutofit fontScale="90000"/>
          </a:bodyPr>
          <a:lstStyle/>
          <a:p>
            <a:r>
              <a:rPr lang="cs-CZ" dirty="0">
                <a:effectLst/>
              </a:rPr>
              <a:t> </a:t>
            </a:r>
            <a:br>
              <a:rPr lang="cs-CZ" dirty="0">
                <a:effectLst/>
              </a:rPr>
            </a:br>
            <a:r>
              <a:rPr lang="cs-CZ" dirty="0">
                <a:effectLst/>
              </a:rPr>
              <a:t>Následně nebo souběžně</a:t>
            </a:r>
            <a:br>
              <a:rPr lang="cs-CZ" dirty="0">
                <a:effectLst/>
              </a:rPr>
            </a:br>
            <a:endParaRPr lang="cs-CZ" dirty="0"/>
          </a:p>
        </p:txBody>
      </p:sp>
    </p:spTree>
    <p:extLst>
      <p:ext uri="{BB962C8B-B14F-4D97-AF65-F5344CB8AC3E}">
        <p14:creationId xmlns:p14="http://schemas.microsoft.com/office/powerpoint/2010/main" val="297199141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pPr lvl="0"/>
            <a:r>
              <a:rPr lang="cs-CZ" dirty="0"/>
              <a:t>Zjištění potřeby plánovačem</a:t>
            </a:r>
          </a:p>
          <a:p>
            <a:pPr lvl="0"/>
            <a:r>
              <a:rPr lang="cs-CZ" dirty="0"/>
              <a:t>Hlášení potřeby  nákupčímu</a:t>
            </a:r>
          </a:p>
          <a:p>
            <a:pPr lvl="0"/>
            <a:r>
              <a:rPr lang="cs-CZ" dirty="0"/>
              <a:t>Zhromadnění potřeb nákupčím</a:t>
            </a:r>
          </a:p>
          <a:p>
            <a:pPr lvl="0"/>
            <a:r>
              <a:rPr lang="cs-CZ" dirty="0"/>
              <a:t>Výběr dodavatelů</a:t>
            </a:r>
          </a:p>
          <a:p>
            <a:pPr lvl="0"/>
            <a:r>
              <a:rPr lang="cs-CZ" dirty="0"/>
              <a:t>Poptávka</a:t>
            </a:r>
          </a:p>
          <a:p>
            <a:pPr lvl="0"/>
            <a:r>
              <a:rPr lang="cs-CZ" dirty="0"/>
              <a:t>Srovnání nabídek</a:t>
            </a:r>
          </a:p>
          <a:p>
            <a:pPr lvl="0"/>
            <a:r>
              <a:rPr lang="cs-CZ" dirty="0"/>
              <a:t>Volba nabídky</a:t>
            </a:r>
          </a:p>
          <a:p>
            <a:pPr lvl="0"/>
            <a:r>
              <a:rPr lang="cs-CZ" dirty="0"/>
              <a:t>Objednávka - smlouva</a:t>
            </a:r>
          </a:p>
          <a:p>
            <a:pPr lvl="0"/>
            <a:r>
              <a:rPr lang="cs-CZ" dirty="0"/>
              <a:t>Sledování objednávky na dodržení termínu a množství</a:t>
            </a:r>
          </a:p>
          <a:p>
            <a:pPr lvl="0"/>
            <a:r>
              <a:rPr lang="cs-CZ" dirty="0"/>
              <a:t>Vyhodnocení dodavatele</a:t>
            </a:r>
          </a:p>
          <a:p>
            <a:endParaRPr lang="cs-CZ" dirty="0"/>
          </a:p>
        </p:txBody>
      </p:sp>
      <p:sp>
        <p:nvSpPr>
          <p:cNvPr id="3" name="Nadpis 2"/>
          <p:cNvSpPr>
            <a:spLocks noGrp="1"/>
          </p:cNvSpPr>
          <p:nvPr>
            <p:ph type="title"/>
          </p:nvPr>
        </p:nvSpPr>
        <p:spPr/>
        <p:txBody>
          <a:bodyPr>
            <a:normAutofit/>
          </a:bodyPr>
          <a:lstStyle/>
          <a:p>
            <a:r>
              <a:rPr lang="cs-CZ" dirty="0">
                <a:effectLst/>
              </a:rPr>
              <a:t>Průběh nákupu</a:t>
            </a:r>
            <a:endParaRPr lang="cs-CZ" dirty="0"/>
          </a:p>
        </p:txBody>
      </p:sp>
    </p:spTree>
    <p:extLst>
      <p:ext uri="{BB962C8B-B14F-4D97-AF65-F5344CB8AC3E}">
        <p14:creationId xmlns:p14="http://schemas.microsoft.com/office/powerpoint/2010/main" val="379535997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sz="6000" dirty="0"/>
              <a:t>Klasifikace produktů</a:t>
            </a:r>
          </a:p>
        </p:txBody>
      </p:sp>
      <p:sp>
        <p:nvSpPr>
          <p:cNvPr id="3" name="Nadpis 2"/>
          <p:cNvSpPr>
            <a:spLocks noGrp="1"/>
          </p:cNvSpPr>
          <p:nvPr>
            <p:ph type="title"/>
          </p:nvPr>
        </p:nvSpPr>
        <p:spPr/>
        <p:txBody>
          <a:bodyPr/>
          <a:lstStyle/>
          <a:p>
            <a:endParaRPr lang="cs-CZ" dirty="0"/>
          </a:p>
        </p:txBody>
      </p:sp>
    </p:spTree>
    <p:extLst>
      <p:ext uri="{BB962C8B-B14F-4D97-AF65-F5344CB8AC3E}">
        <p14:creationId xmlns:p14="http://schemas.microsoft.com/office/powerpoint/2010/main" val="402375549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475656" y="1484784"/>
            <a:ext cx="7498080" cy="4800600"/>
          </a:xfrm>
        </p:spPr>
        <p:txBody>
          <a:bodyPr>
            <a:normAutofit fontScale="55000" lnSpcReduction="20000"/>
          </a:bodyPr>
          <a:lstStyle/>
          <a:p>
            <a:r>
              <a:rPr lang="cs-CZ" dirty="0"/>
              <a:t>Pro orientaci v širokém sortimentu materiálů a nakupovaných dílů, potřebných k zabezpečení výroby, slouží metoda ABC analýza.</a:t>
            </a:r>
          </a:p>
          <a:p>
            <a:r>
              <a:rPr lang="cs-CZ" dirty="0"/>
              <a:t>Tato metoda umožňuje roztřídit jednotlivé druhy materiálu a nakupovaných dílů na tři skupiny podle jejich významu pro ekonomiku podniku. </a:t>
            </a:r>
          </a:p>
          <a:p>
            <a:r>
              <a:rPr lang="cs-CZ" dirty="0"/>
              <a:t>Materiály se seřadí sestupně podle hodnoty ve skladu nebo podle ročního obratu a posléze se provede kumulativní součet. </a:t>
            </a:r>
          </a:p>
          <a:p>
            <a:pPr lvl="1"/>
            <a:r>
              <a:rPr lang="cs-CZ" dirty="0"/>
              <a:t>Ukazuje se z praxe, že cca 20% materiálů s nejvyšší hodnotou, popř. obratem představuje 80% celkové ceny. Tyto materiály zařadíme do skupiny A.</a:t>
            </a:r>
          </a:p>
          <a:p>
            <a:pPr lvl="1"/>
            <a:r>
              <a:rPr lang="cs-CZ" dirty="0"/>
              <a:t>Dalších 30% doplní hodnotu na 95%. Tyto materiály zařadíme do skupiny B. </a:t>
            </a:r>
          </a:p>
          <a:p>
            <a:pPr lvl="1"/>
            <a:r>
              <a:rPr lang="cs-CZ" sz="2700" dirty="0"/>
              <a:t>Zbývajících 50% materiálů se na celkové hodnotě podílí jen asi 5%. Ty zařadíme do skupiny C. </a:t>
            </a:r>
            <a:endParaRPr lang="cs-CZ" dirty="0"/>
          </a:p>
          <a:p>
            <a:r>
              <a:rPr lang="cs-CZ" dirty="0"/>
              <a:t>Pro zásobování z toho plyne, že nejvýznamnější sortimentní skupině A je třeba věnovat největší pozornost z hlediska určení velikosti a frekvence dodávek a také z hlediska  velikosti pojistné zásoby. Menší pozornost je možné věnovat skupině B a nejméně náročná na přesnost určení je skupina C. </a:t>
            </a:r>
          </a:p>
        </p:txBody>
      </p:sp>
      <p:sp>
        <p:nvSpPr>
          <p:cNvPr id="3" name="Nadpis 2"/>
          <p:cNvSpPr>
            <a:spLocks noGrp="1"/>
          </p:cNvSpPr>
          <p:nvPr>
            <p:ph type="title"/>
          </p:nvPr>
        </p:nvSpPr>
        <p:spPr/>
        <p:txBody>
          <a:bodyPr/>
          <a:lstStyle/>
          <a:p>
            <a:r>
              <a:rPr lang="cs-CZ" dirty="0"/>
              <a:t>ABC analýza</a:t>
            </a:r>
          </a:p>
        </p:txBody>
      </p:sp>
    </p:spTree>
    <p:extLst>
      <p:ext uri="{BB962C8B-B14F-4D97-AF65-F5344CB8AC3E}">
        <p14:creationId xmlns:p14="http://schemas.microsoft.com/office/powerpoint/2010/main" val="346511382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266541" y="2855813"/>
            <a:ext cx="7498080" cy="4800600"/>
          </a:xfrm>
        </p:spPr>
        <p:txBody>
          <a:bodyPr/>
          <a:lstStyle/>
          <a:p>
            <a:endParaRPr lang="cs-CZ" dirty="0"/>
          </a:p>
        </p:txBody>
      </p:sp>
      <p:sp>
        <p:nvSpPr>
          <p:cNvPr id="3" name="Nadpis 2"/>
          <p:cNvSpPr>
            <a:spLocks noGrp="1"/>
          </p:cNvSpPr>
          <p:nvPr>
            <p:ph type="title"/>
          </p:nvPr>
        </p:nvSpPr>
        <p:spPr/>
        <p:txBody>
          <a:bodyPr/>
          <a:lstStyle/>
          <a:p>
            <a:r>
              <a:rPr lang="cs-CZ" dirty="0"/>
              <a:t>ABC analýza - obrázek</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412776"/>
            <a:ext cx="5715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958273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259633" y="1412776"/>
            <a:ext cx="7632848" cy="6243637"/>
          </a:xfrm>
        </p:spPr>
        <p:txBody>
          <a:bodyPr>
            <a:normAutofit/>
          </a:bodyPr>
          <a:lstStyle/>
          <a:p>
            <a:r>
              <a:rPr lang="cs-CZ" sz="1600" dirty="0"/>
              <a:t>Možná opatření pro položky A jsou: </a:t>
            </a:r>
          </a:p>
          <a:p>
            <a:pPr lvl="1"/>
            <a:r>
              <a:rPr lang="cs-CZ" sz="1600" dirty="0"/>
              <a:t> podrobnější pozorování a analýza trhu ,</a:t>
            </a:r>
          </a:p>
          <a:p>
            <a:pPr lvl="1"/>
            <a:r>
              <a:rPr lang="cs-CZ" sz="1600" dirty="0"/>
              <a:t> přesné stanovení množství a kvality,</a:t>
            </a:r>
          </a:p>
          <a:p>
            <a:pPr lvl="1"/>
            <a:r>
              <a:rPr lang="cs-CZ" sz="1600" dirty="0"/>
              <a:t> systematické prověřování pořizovací ceny a kvality,</a:t>
            </a:r>
          </a:p>
          <a:p>
            <a:pPr lvl="1"/>
            <a:r>
              <a:rPr lang="cs-CZ" sz="1600" dirty="0"/>
              <a:t> volba spolehlivých a výkonných dodavatelů,</a:t>
            </a:r>
          </a:p>
          <a:p>
            <a:pPr lvl="1"/>
            <a:r>
              <a:rPr lang="cs-CZ" sz="1600" dirty="0"/>
              <a:t> rychlé vyrovnání účtů kvůli využití rabatu,</a:t>
            </a:r>
          </a:p>
          <a:p>
            <a:pPr lvl="1"/>
            <a:r>
              <a:rPr lang="cs-CZ" sz="1600" dirty="0"/>
              <a:t> přednostní sledování materiálů,</a:t>
            </a:r>
          </a:p>
          <a:p>
            <a:pPr lvl="1"/>
            <a:r>
              <a:rPr lang="cs-CZ" sz="1600" dirty="0"/>
              <a:t> neodkladná evidence příchodů a odchodů materiálů.</a:t>
            </a:r>
          </a:p>
          <a:p>
            <a:r>
              <a:rPr lang="cs-CZ" sz="1600" dirty="0"/>
              <a:t>Pozorné sledování položek A prostřednictvím přesné analýzy a pozorování trhu vede k:</a:t>
            </a:r>
          </a:p>
          <a:p>
            <a:pPr lvl="1"/>
            <a:r>
              <a:rPr lang="cs-CZ" sz="1600" dirty="0"/>
              <a:t> vysokým materiálovým úsporám,</a:t>
            </a:r>
          </a:p>
          <a:p>
            <a:pPr lvl="1"/>
            <a:r>
              <a:rPr lang="cs-CZ" sz="1600" dirty="0"/>
              <a:t> minimalizaci skladovacích časů,</a:t>
            </a:r>
          </a:p>
          <a:p>
            <a:pPr lvl="1"/>
            <a:r>
              <a:rPr lang="cs-CZ" sz="1600" dirty="0"/>
              <a:t> optimalizaci průběžných dob.</a:t>
            </a:r>
          </a:p>
          <a:p>
            <a:r>
              <a:rPr lang="cs-CZ" sz="1600" dirty="0"/>
              <a:t>Zjednodušené zacházení s položkami C vede k: </a:t>
            </a:r>
          </a:p>
          <a:p>
            <a:pPr lvl="1"/>
            <a:r>
              <a:rPr lang="cs-CZ" sz="1600" dirty="0"/>
              <a:t> velkorysému stanovení pojistných zásob,</a:t>
            </a:r>
          </a:p>
          <a:p>
            <a:pPr lvl="1"/>
            <a:r>
              <a:rPr lang="cs-CZ" sz="1600" dirty="0"/>
              <a:t> dohodám o souhrnných fakturách s dodavatelem,</a:t>
            </a:r>
          </a:p>
          <a:p>
            <a:pPr lvl="1"/>
            <a:r>
              <a:rPr lang="cs-CZ" sz="1600" dirty="0"/>
              <a:t>zjednodušení objednacích činností.</a:t>
            </a:r>
          </a:p>
          <a:p>
            <a:endParaRPr lang="cs-CZ" dirty="0"/>
          </a:p>
        </p:txBody>
      </p:sp>
      <p:sp>
        <p:nvSpPr>
          <p:cNvPr id="3" name="Nadpis 2"/>
          <p:cNvSpPr>
            <a:spLocks noGrp="1"/>
          </p:cNvSpPr>
          <p:nvPr>
            <p:ph type="title"/>
          </p:nvPr>
        </p:nvSpPr>
        <p:spPr/>
        <p:txBody>
          <a:bodyPr/>
          <a:lstStyle/>
          <a:p>
            <a:r>
              <a:rPr lang="cs-CZ" dirty="0"/>
              <a:t>ABC analýza - opatření</a:t>
            </a:r>
          </a:p>
        </p:txBody>
      </p:sp>
    </p:spTree>
    <p:extLst>
      <p:ext uri="{BB962C8B-B14F-4D97-AF65-F5344CB8AC3E}">
        <p14:creationId xmlns:p14="http://schemas.microsoft.com/office/powerpoint/2010/main" val="366236905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r>
              <a:rPr lang="cs-CZ" dirty="0"/>
              <a:t>ABC analýza prováděla rozdělení materiálu a nakupovaných dílů podle jejich objemu nebo obratu.</a:t>
            </a:r>
          </a:p>
          <a:p>
            <a:r>
              <a:rPr lang="cs-CZ" b="1" dirty="0"/>
              <a:t>XYZ analýza </a:t>
            </a:r>
            <a:r>
              <a:rPr lang="cs-CZ" dirty="0"/>
              <a:t>provádí rozdělení nakupovaných položek z hlediska možnosti předvídání jejich spotřeby.</a:t>
            </a:r>
          </a:p>
          <a:p>
            <a:pPr lvl="1"/>
            <a:r>
              <a:rPr lang="cs-CZ" b="1" dirty="0"/>
              <a:t>X položky</a:t>
            </a:r>
            <a:r>
              <a:rPr lang="cs-CZ" dirty="0"/>
              <a:t> jsou položky s rovnoměrnou spotřebou a přesnou předpovědí jen s výjimečnými výkyvy (cca 50%)</a:t>
            </a:r>
          </a:p>
          <a:p>
            <a:pPr lvl="1"/>
            <a:r>
              <a:rPr lang="cs-CZ" b="1" dirty="0"/>
              <a:t>Y položky</a:t>
            </a:r>
            <a:r>
              <a:rPr lang="cs-CZ" dirty="0"/>
              <a:t> vykazují velké výkyvy ve spotřebě a střední přesnost předpovědi (cca 20%)</a:t>
            </a:r>
          </a:p>
          <a:p>
            <a:pPr lvl="1"/>
            <a:r>
              <a:rPr lang="cs-CZ" b="1" dirty="0"/>
              <a:t>Z položky</a:t>
            </a:r>
            <a:r>
              <a:rPr lang="cs-CZ" dirty="0"/>
              <a:t> jsou položky se zcela nepředvídanou spotřebou a nízkou přesností předpovědi (cca. 30%)</a:t>
            </a:r>
          </a:p>
          <a:p>
            <a:r>
              <a:rPr lang="cs-CZ" dirty="0"/>
              <a:t>X položky lze objednávat na přesné termíny (JIT), Y položky je možno objednávat s jistým odhadem také podle spotřeby a Z položky lze objednávat jen podle potřeby.</a:t>
            </a:r>
          </a:p>
        </p:txBody>
      </p:sp>
      <p:sp>
        <p:nvSpPr>
          <p:cNvPr id="3" name="Nadpis 2"/>
          <p:cNvSpPr>
            <a:spLocks noGrp="1"/>
          </p:cNvSpPr>
          <p:nvPr>
            <p:ph type="title"/>
          </p:nvPr>
        </p:nvSpPr>
        <p:spPr/>
        <p:txBody>
          <a:bodyPr/>
          <a:lstStyle/>
          <a:p>
            <a:r>
              <a:rPr lang="cs-CZ" dirty="0"/>
              <a:t>XYZ analýza</a:t>
            </a:r>
          </a:p>
        </p:txBody>
      </p:sp>
    </p:spTree>
    <p:extLst>
      <p:ext uri="{BB962C8B-B14F-4D97-AF65-F5344CB8AC3E}">
        <p14:creationId xmlns:p14="http://schemas.microsoft.com/office/powerpoint/2010/main" val="123549588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numCol="2">
            <a:normAutofit fontScale="25000" lnSpcReduction="20000"/>
          </a:bodyPr>
          <a:lstStyle/>
          <a:p>
            <a:r>
              <a:rPr lang="cs-CZ" sz="5600" dirty="0"/>
              <a:t>Kombinací ABC a XYZ analýzy vznikne celkem 9 klasifikačních skupin.</a:t>
            </a:r>
          </a:p>
          <a:p>
            <a:r>
              <a:rPr lang="cs-CZ" sz="4800" b="1" dirty="0"/>
              <a:t>XA	</a:t>
            </a:r>
            <a:endParaRPr lang="cs-CZ" sz="4800" dirty="0"/>
          </a:p>
          <a:p>
            <a:pPr lvl="1"/>
            <a:r>
              <a:rPr lang="cs-CZ" sz="4400" dirty="0"/>
              <a:t> vysoká hodnota,</a:t>
            </a:r>
          </a:p>
          <a:p>
            <a:pPr lvl="1"/>
            <a:r>
              <a:rPr lang="cs-CZ" sz="4400" dirty="0"/>
              <a:t> vysoká přesnost předpovědi,</a:t>
            </a:r>
          </a:p>
          <a:p>
            <a:pPr lvl="1"/>
            <a:r>
              <a:rPr lang="cs-CZ" sz="4400" dirty="0"/>
              <a:t> rovnoměrná spotřeba. </a:t>
            </a:r>
          </a:p>
          <a:p>
            <a:r>
              <a:rPr lang="cs-CZ" sz="4800" b="1" dirty="0"/>
              <a:t>XB</a:t>
            </a:r>
            <a:endParaRPr lang="cs-CZ" sz="4800" dirty="0"/>
          </a:p>
          <a:p>
            <a:pPr lvl="1"/>
            <a:r>
              <a:rPr lang="cs-CZ" sz="4800" dirty="0"/>
              <a:t> </a:t>
            </a:r>
            <a:r>
              <a:rPr lang="cs-CZ" sz="4400" dirty="0"/>
              <a:t>střední hodnota,</a:t>
            </a:r>
          </a:p>
          <a:p>
            <a:pPr lvl="1"/>
            <a:r>
              <a:rPr lang="cs-CZ" sz="4400" dirty="0"/>
              <a:t> vysoká přesnost předpovědi,</a:t>
            </a:r>
          </a:p>
          <a:p>
            <a:pPr lvl="1"/>
            <a:r>
              <a:rPr lang="cs-CZ" sz="4400" dirty="0"/>
              <a:t> rovnoměrná spotřeba.</a:t>
            </a:r>
          </a:p>
          <a:p>
            <a:r>
              <a:rPr lang="cs-CZ" sz="4800" b="1" dirty="0"/>
              <a:t>XC</a:t>
            </a:r>
            <a:endParaRPr lang="cs-CZ" sz="4800" dirty="0"/>
          </a:p>
          <a:p>
            <a:pPr lvl="1"/>
            <a:r>
              <a:rPr lang="cs-CZ" sz="4400" dirty="0"/>
              <a:t> nízká hodnota,</a:t>
            </a:r>
          </a:p>
          <a:p>
            <a:pPr lvl="1"/>
            <a:r>
              <a:rPr lang="cs-CZ" sz="4400" dirty="0"/>
              <a:t> vysoká přesnost předpovědi,</a:t>
            </a:r>
          </a:p>
          <a:p>
            <a:pPr lvl="1"/>
            <a:r>
              <a:rPr lang="cs-CZ" sz="4400" dirty="0"/>
              <a:t> rovnoměrná spotřeba.</a:t>
            </a:r>
          </a:p>
          <a:p>
            <a:r>
              <a:rPr lang="cs-CZ" sz="4800" b="1" dirty="0"/>
              <a:t>YA</a:t>
            </a:r>
            <a:endParaRPr lang="cs-CZ" sz="4800" dirty="0"/>
          </a:p>
          <a:p>
            <a:pPr lvl="1"/>
            <a:r>
              <a:rPr lang="cs-CZ" sz="4800" dirty="0"/>
              <a:t> </a:t>
            </a:r>
            <a:r>
              <a:rPr lang="cs-CZ" sz="4400" dirty="0"/>
              <a:t>vysoká hodnota,</a:t>
            </a:r>
          </a:p>
          <a:p>
            <a:pPr lvl="1"/>
            <a:r>
              <a:rPr lang="cs-CZ" sz="4400" dirty="0"/>
              <a:t> střední přesnost předpovědi,</a:t>
            </a:r>
          </a:p>
          <a:p>
            <a:pPr lvl="1"/>
            <a:r>
              <a:rPr lang="cs-CZ" sz="4400" dirty="0"/>
              <a:t> kolísající spotřeba.</a:t>
            </a:r>
          </a:p>
          <a:p>
            <a:r>
              <a:rPr lang="cs-CZ" sz="4800" b="1" dirty="0"/>
              <a:t>YB</a:t>
            </a:r>
            <a:endParaRPr lang="cs-CZ" sz="4800" dirty="0"/>
          </a:p>
          <a:p>
            <a:pPr lvl="1"/>
            <a:r>
              <a:rPr lang="cs-CZ" sz="4800" dirty="0"/>
              <a:t> </a:t>
            </a:r>
            <a:r>
              <a:rPr lang="cs-CZ" sz="4400" dirty="0"/>
              <a:t>střední hodnota,</a:t>
            </a:r>
          </a:p>
          <a:p>
            <a:pPr lvl="1"/>
            <a:r>
              <a:rPr lang="cs-CZ" sz="4400" dirty="0"/>
              <a:t> střední přesnost předpovědi,</a:t>
            </a:r>
          </a:p>
          <a:p>
            <a:pPr lvl="1"/>
            <a:r>
              <a:rPr lang="cs-CZ" sz="4400" dirty="0"/>
              <a:t> kolísající spotřeba.</a:t>
            </a:r>
          </a:p>
          <a:p>
            <a:pPr lvl="1"/>
            <a:endParaRPr lang="cs-CZ" sz="4400" dirty="0"/>
          </a:p>
          <a:p>
            <a:pPr lvl="1"/>
            <a:endParaRPr lang="cs-CZ" sz="4400" dirty="0"/>
          </a:p>
          <a:p>
            <a:r>
              <a:rPr lang="cs-CZ" sz="4800" b="1" dirty="0"/>
              <a:t>YC</a:t>
            </a:r>
            <a:endParaRPr lang="cs-CZ" sz="4800" dirty="0"/>
          </a:p>
          <a:p>
            <a:pPr lvl="1"/>
            <a:r>
              <a:rPr lang="cs-CZ" sz="4400" dirty="0"/>
              <a:t> nízká hodnota,</a:t>
            </a:r>
          </a:p>
          <a:p>
            <a:pPr lvl="1"/>
            <a:r>
              <a:rPr lang="cs-CZ" sz="4400" dirty="0"/>
              <a:t> střední přesnost předpovědi,</a:t>
            </a:r>
          </a:p>
          <a:p>
            <a:pPr lvl="1"/>
            <a:r>
              <a:rPr lang="cs-CZ" sz="4400" dirty="0"/>
              <a:t> kolísající spotřeba.</a:t>
            </a:r>
          </a:p>
          <a:p>
            <a:r>
              <a:rPr lang="cs-CZ" sz="4800" b="1" dirty="0"/>
              <a:t>ZA</a:t>
            </a:r>
            <a:endParaRPr lang="cs-CZ" sz="4800" dirty="0"/>
          </a:p>
          <a:p>
            <a:pPr lvl="1"/>
            <a:r>
              <a:rPr lang="cs-CZ" sz="4400" dirty="0"/>
              <a:t> vysoká hodnota,</a:t>
            </a:r>
          </a:p>
          <a:p>
            <a:pPr lvl="1"/>
            <a:r>
              <a:rPr lang="cs-CZ" sz="4400" dirty="0"/>
              <a:t> nízká přesnost předpovědi,</a:t>
            </a:r>
          </a:p>
          <a:p>
            <a:pPr lvl="1"/>
            <a:r>
              <a:rPr lang="cs-CZ" sz="4400" dirty="0"/>
              <a:t> nepravidelná spotřeba.</a:t>
            </a:r>
          </a:p>
          <a:p>
            <a:r>
              <a:rPr lang="cs-CZ" sz="4800" b="1" dirty="0"/>
              <a:t>ZB</a:t>
            </a:r>
            <a:endParaRPr lang="cs-CZ" sz="4800" dirty="0"/>
          </a:p>
          <a:p>
            <a:pPr lvl="1"/>
            <a:r>
              <a:rPr lang="cs-CZ" sz="4400" dirty="0"/>
              <a:t> střední hodnota,</a:t>
            </a:r>
          </a:p>
          <a:p>
            <a:pPr lvl="1"/>
            <a:r>
              <a:rPr lang="cs-CZ" sz="4400" dirty="0"/>
              <a:t> nízká přesnost předpovědi,</a:t>
            </a:r>
          </a:p>
          <a:p>
            <a:pPr lvl="1"/>
            <a:r>
              <a:rPr lang="cs-CZ" sz="4400" dirty="0"/>
              <a:t> nepravidelná spotřeba.</a:t>
            </a:r>
          </a:p>
          <a:p>
            <a:r>
              <a:rPr lang="cs-CZ" sz="4800" b="1" dirty="0"/>
              <a:t>ZC  </a:t>
            </a:r>
            <a:endParaRPr lang="cs-CZ" sz="4800" dirty="0"/>
          </a:p>
          <a:p>
            <a:pPr lvl="1"/>
            <a:r>
              <a:rPr lang="cs-CZ" sz="4400" dirty="0"/>
              <a:t> nízká hodnota,</a:t>
            </a:r>
          </a:p>
          <a:p>
            <a:pPr lvl="1"/>
            <a:r>
              <a:rPr lang="cs-CZ" sz="4400" dirty="0"/>
              <a:t> nízká přesnost předpovědi,</a:t>
            </a:r>
          </a:p>
          <a:p>
            <a:pPr lvl="1"/>
            <a:r>
              <a:rPr lang="cs-CZ" sz="4400" dirty="0"/>
              <a:t> nepravidelná spotřeba.</a:t>
            </a:r>
          </a:p>
          <a:p>
            <a:r>
              <a:rPr lang="cs-CZ" sz="4800" dirty="0"/>
              <a:t> </a:t>
            </a:r>
          </a:p>
          <a:p>
            <a:r>
              <a:rPr lang="cs-CZ" sz="5600" dirty="0"/>
              <a:t>Zásadně se hodí položky AX,BX a AY pro synchronní objednávání (JIT). Naproti tomu musí být minimalizován rozsah objednávek pro malou hodnotu a nízkou přesnost předpovědi (položky CZ). Položky ležící mimo tyto skupiny by měly být posuzovány podle jednotlivých případů.</a:t>
            </a:r>
          </a:p>
          <a:p>
            <a:endParaRPr lang="cs-CZ" dirty="0"/>
          </a:p>
        </p:txBody>
      </p:sp>
      <p:sp>
        <p:nvSpPr>
          <p:cNvPr id="3" name="Nadpis 2"/>
          <p:cNvSpPr>
            <a:spLocks noGrp="1"/>
          </p:cNvSpPr>
          <p:nvPr>
            <p:ph type="title"/>
          </p:nvPr>
        </p:nvSpPr>
        <p:spPr/>
        <p:txBody>
          <a:bodyPr>
            <a:normAutofit fontScale="90000"/>
          </a:bodyPr>
          <a:lstStyle/>
          <a:p>
            <a:r>
              <a:rPr lang="cs-CZ" dirty="0">
                <a:effectLst/>
              </a:rPr>
              <a:t>Kombinace ABC a XYZ analýzy</a:t>
            </a:r>
            <a:endParaRPr lang="cs-CZ" dirty="0"/>
          </a:p>
        </p:txBody>
      </p:sp>
    </p:spTree>
    <p:extLst>
      <p:ext uri="{BB962C8B-B14F-4D97-AF65-F5344CB8AC3E}">
        <p14:creationId xmlns:p14="http://schemas.microsoft.com/office/powerpoint/2010/main" val="332458791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r>
              <a:rPr lang="cs-CZ" dirty="0"/>
              <a:t>GMK analýza se věnuje zejména logistickým aspektům. Klasifikuje dodávané objekty v závislosti na jejich objemech, popř. obtížné manipulovatelnosti a skladovatelnosti.</a:t>
            </a:r>
          </a:p>
          <a:p>
            <a:pPr lvl="1"/>
            <a:r>
              <a:rPr lang="cs-CZ" dirty="0"/>
              <a:t>G-položky - </a:t>
            </a:r>
            <a:r>
              <a:rPr lang="cs-CZ" b="1" dirty="0"/>
              <a:t>velkoobjemové</a:t>
            </a:r>
            <a:endParaRPr lang="cs-CZ" dirty="0"/>
          </a:p>
          <a:p>
            <a:pPr lvl="1"/>
            <a:r>
              <a:rPr lang="cs-CZ" dirty="0"/>
              <a:t>M-položky . </a:t>
            </a:r>
            <a:r>
              <a:rPr lang="cs-CZ" b="1" dirty="0"/>
              <a:t>středně objemové</a:t>
            </a:r>
            <a:r>
              <a:rPr lang="cs-CZ" dirty="0"/>
              <a:t> </a:t>
            </a:r>
          </a:p>
          <a:p>
            <a:pPr lvl="1"/>
            <a:r>
              <a:rPr lang="cs-CZ" dirty="0"/>
              <a:t>K-položky . </a:t>
            </a:r>
            <a:r>
              <a:rPr lang="cs-CZ" b="1" dirty="0"/>
              <a:t>maloobjemové </a:t>
            </a:r>
            <a:endParaRPr lang="cs-CZ" dirty="0"/>
          </a:p>
          <a:p>
            <a:r>
              <a:rPr lang="cs-CZ" dirty="0"/>
              <a:t>Nakupované G-položky vyžadují velkoobjemové transportní kapacity, zároveň však nízké náklady z nevyužité transportní kapacity, takže jsou vhodné pro synchronní dodávky. Pokud ale vznikají kvůli omezené velikosti náklady z nevyužité transportní kapacity, snažíme se změnit snížení dodávané frekvence, tedy dodávat v cenově příznivějších transportních množstvích.</a:t>
            </a:r>
          </a:p>
          <a:p>
            <a:r>
              <a:rPr lang="cs-CZ" dirty="0"/>
              <a:t>Kombinací všech tří analýz (ABC, XYZ a GMK) vznikne celkem 27 kategorií se specifickými požadavky na strategie jejich obsluhy.</a:t>
            </a:r>
          </a:p>
          <a:p>
            <a:endParaRPr lang="cs-CZ" dirty="0"/>
          </a:p>
        </p:txBody>
      </p:sp>
      <p:sp>
        <p:nvSpPr>
          <p:cNvPr id="3" name="Nadpis 2"/>
          <p:cNvSpPr>
            <a:spLocks noGrp="1"/>
          </p:cNvSpPr>
          <p:nvPr>
            <p:ph type="title"/>
          </p:nvPr>
        </p:nvSpPr>
        <p:spPr/>
        <p:txBody>
          <a:bodyPr/>
          <a:lstStyle/>
          <a:p>
            <a:r>
              <a:rPr lang="cs-CZ" dirty="0"/>
              <a:t>GMK analýza</a:t>
            </a:r>
          </a:p>
        </p:txBody>
      </p:sp>
    </p:spTree>
    <p:extLst>
      <p:ext uri="{BB962C8B-B14F-4D97-AF65-F5344CB8AC3E}">
        <p14:creationId xmlns:p14="http://schemas.microsoft.com/office/powerpoint/2010/main" val="70377665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pPr marL="82296" indent="0">
              <a:buNone/>
            </a:pPr>
            <a:r>
              <a:rPr lang="cs-CZ" sz="6000" dirty="0"/>
              <a:t>Vyrovnání kapacit</a:t>
            </a:r>
          </a:p>
        </p:txBody>
      </p:sp>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214505682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r>
              <a:rPr lang="cs-CZ" dirty="0"/>
              <a:t>Pesimistický – extrémní přístup</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772816"/>
            <a:ext cx="4972822" cy="3929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3930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r>
              <a:rPr lang="cs-CZ" dirty="0"/>
              <a:t>Klasická dělba práce při zpracování zakázky předpokládala předávání dat</a:t>
            </a:r>
            <a:r>
              <a:rPr lang="cs-CZ" b="1" dirty="0"/>
              <a:t> </a:t>
            </a:r>
            <a:r>
              <a:rPr lang="cs-CZ" dirty="0"/>
              <a:t>mezi útvary </a:t>
            </a:r>
            <a:r>
              <a:rPr lang="cs-CZ" b="1" dirty="0"/>
              <a:t>dávkově</a:t>
            </a:r>
            <a:r>
              <a:rPr lang="cs-CZ" dirty="0"/>
              <a:t>. </a:t>
            </a:r>
            <a:r>
              <a:rPr lang="cs-CZ" b="1" dirty="0"/>
              <a:t>Procesní </a:t>
            </a:r>
            <a:r>
              <a:rPr lang="cs-CZ" dirty="0"/>
              <a:t>dělba práce je založena na </a:t>
            </a:r>
            <a:r>
              <a:rPr lang="cs-CZ" b="1" dirty="0"/>
              <a:t>tvorbě týmů </a:t>
            </a:r>
            <a:r>
              <a:rPr lang="cs-CZ" dirty="0"/>
              <a:t>specialistů z jednotlivých útvarů společně řešících jednu zakázku. Jedná se vlastně o dotažení myšlenky maticové funkční struktury. Veškerá činnost je optimalizovaná z hlediska průchodu zakázky podnikem nikoliv podle útvarové specializace. </a:t>
            </a:r>
          </a:p>
          <a:p>
            <a:r>
              <a:rPr lang="cs-CZ" dirty="0"/>
              <a:t>V </a:t>
            </a:r>
            <a:r>
              <a:rPr lang="cs-CZ" b="1" dirty="0"/>
              <a:t>procesním </a:t>
            </a:r>
            <a:r>
              <a:rPr lang="cs-CZ" dirty="0"/>
              <a:t>chápání podniku se neprovádí dekompozice na útvary, ale na </a:t>
            </a:r>
            <a:r>
              <a:rPr lang="cs-CZ" b="1" dirty="0"/>
              <a:t>procesy</a:t>
            </a:r>
            <a:r>
              <a:rPr lang="cs-CZ" dirty="0"/>
              <a:t>, přičemž proces se chápe jako posloupnost činností, jež transformuje vstupy na výstupy a přidává hodnotu, která má význam pro zákazníka procesu.</a:t>
            </a:r>
          </a:p>
          <a:p>
            <a:r>
              <a:rPr lang="cs-CZ" dirty="0"/>
              <a:t>Zákazníkem hlavního procesu je skutečný zákazník procesu. Při dekompozici procesu na podprocesy je zákazníkem podprocesu "majitel" dalšího podprocesu. </a:t>
            </a:r>
          </a:p>
          <a:p>
            <a:r>
              <a:rPr lang="cs-CZ" dirty="0"/>
              <a:t>Proces má přiřazen své zdroje a měří se jeho efektivnost</a:t>
            </a:r>
          </a:p>
        </p:txBody>
      </p:sp>
      <p:sp>
        <p:nvSpPr>
          <p:cNvPr id="3" name="Nadpis 2"/>
          <p:cNvSpPr>
            <a:spLocks noGrp="1"/>
          </p:cNvSpPr>
          <p:nvPr>
            <p:ph type="title"/>
          </p:nvPr>
        </p:nvSpPr>
        <p:spPr/>
        <p:txBody>
          <a:bodyPr>
            <a:normAutofit/>
          </a:bodyPr>
          <a:lstStyle/>
          <a:p>
            <a:r>
              <a:rPr lang="cs-CZ" dirty="0">
                <a:effectLst/>
              </a:rPr>
              <a:t>Funkčně nebo procesně</a:t>
            </a:r>
            <a:endParaRPr lang="cs-CZ" dirty="0"/>
          </a:p>
        </p:txBody>
      </p:sp>
    </p:spTree>
    <p:extLst>
      <p:ext uri="{BB962C8B-B14F-4D97-AF65-F5344CB8AC3E}">
        <p14:creationId xmlns:p14="http://schemas.microsoft.com/office/powerpoint/2010/main" val="290985486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410557" y="2855813"/>
            <a:ext cx="7498080" cy="4800600"/>
          </a:xfrm>
        </p:spPr>
        <p:txBody>
          <a:bodyPr/>
          <a:lstStyle/>
          <a:p>
            <a:r>
              <a:rPr lang="cs-CZ" dirty="0"/>
              <a:t> </a:t>
            </a:r>
          </a:p>
        </p:txBody>
      </p:sp>
      <p:sp>
        <p:nvSpPr>
          <p:cNvPr id="3" name="Nadpis 2"/>
          <p:cNvSpPr>
            <a:spLocks noGrp="1"/>
          </p:cNvSpPr>
          <p:nvPr>
            <p:ph type="title"/>
          </p:nvPr>
        </p:nvSpPr>
        <p:spPr/>
        <p:txBody>
          <a:bodyPr>
            <a:normAutofit fontScale="90000"/>
          </a:bodyPr>
          <a:lstStyle/>
          <a:p>
            <a:r>
              <a:rPr lang="cs-CZ" dirty="0"/>
              <a:t>Optimistický – rizikový přístup</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412776"/>
            <a:ext cx="349567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8812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r>
              <a:rPr lang="cs-CZ" dirty="0">
                <a:effectLst/>
              </a:rPr>
              <a:t>Vyrovnání kapacit na průměrné požadavky</a:t>
            </a:r>
            <a:endParaRPr lang="cs-CZ"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700808"/>
            <a:ext cx="349567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9228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r>
              <a:rPr lang="cs-CZ" dirty="0">
                <a:effectLst/>
              </a:rPr>
              <a:t>Kapacitní plán sledující předpokládané požadavky</a:t>
            </a:r>
            <a:endParaRPr lang="cs-CZ"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916832"/>
            <a:ext cx="349567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496729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55000" lnSpcReduction="20000"/>
          </a:bodyPr>
          <a:lstStyle/>
          <a:p>
            <a:endParaRPr lang="cs-CZ" dirty="0"/>
          </a:p>
          <a:p>
            <a:r>
              <a:rPr lang="cs-CZ" dirty="0"/>
              <a:t>Regulací poptávky</a:t>
            </a:r>
          </a:p>
          <a:p>
            <a:pPr lvl="1"/>
            <a:r>
              <a:rPr lang="cs-CZ" dirty="0"/>
              <a:t>kolísáním ceny - tímto způsobem se řeší například sezónní poptávky (výprodej, kolo štěstí)</a:t>
            </a:r>
          </a:p>
          <a:p>
            <a:pPr lvl="1"/>
            <a:r>
              <a:rPr lang="cs-CZ" dirty="0"/>
              <a:t> reklamní kampaně</a:t>
            </a:r>
          </a:p>
          <a:p>
            <a:r>
              <a:rPr lang="cs-CZ" dirty="0"/>
              <a:t>Alternativními výrobky</a:t>
            </a:r>
          </a:p>
          <a:p>
            <a:pPr lvl="1"/>
            <a:r>
              <a:rPr lang="cs-CZ" dirty="0"/>
              <a:t>Doplňkovou výrobou lze řešit sezónní kolísání (zahradní nábytek, hrabla a zábrany na sníh) nebo mezinárodní situaci (např. Tři kamarádi - změna výroby písmen na kulky a obráceně).</a:t>
            </a:r>
          </a:p>
          <a:p>
            <a:r>
              <a:rPr lang="cs-CZ" dirty="0"/>
              <a:t>Plánovanou údržbou</a:t>
            </a:r>
          </a:p>
          <a:p>
            <a:pPr lvl="1"/>
            <a:r>
              <a:rPr lang="cs-CZ" dirty="0"/>
              <a:t>Využití dovolených, svátků a víkendů.</a:t>
            </a:r>
          </a:p>
          <a:p>
            <a:r>
              <a:rPr lang="cs-CZ" dirty="0"/>
              <a:t>Řízením objednávek na čas</a:t>
            </a:r>
          </a:p>
          <a:p>
            <a:pPr lvl="1"/>
            <a:r>
              <a:rPr lang="cs-CZ" dirty="0"/>
              <a:t>Jedná se o princip uplatňovaných ve službách (autoservisy, lékaři, holiči).</a:t>
            </a:r>
          </a:p>
          <a:p>
            <a:r>
              <a:rPr lang="cs-CZ" dirty="0"/>
              <a:t>Přesunem ze špičkového období na mimošpičkové</a:t>
            </a:r>
          </a:p>
          <a:p>
            <a:pPr lvl="1"/>
            <a:r>
              <a:rPr lang="cs-CZ" dirty="0"/>
              <a:t>Opatření je velmi účinné v energetice (noční proud) a  komunikacích (večerní a nedělní hovory na nízký paušál.</a:t>
            </a:r>
          </a:p>
          <a:p>
            <a:r>
              <a:rPr lang="cs-CZ" dirty="0"/>
              <a:t>Zpožděním dodávek</a:t>
            </a:r>
          </a:p>
          <a:p>
            <a:pPr lvl="1"/>
            <a:r>
              <a:rPr lang="cs-CZ" dirty="0"/>
              <a:t>Jedná se o nepopulární opatření, které může být pro podnik do budoucna nepříznivé.</a:t>
            </a:r>
          </a:p>
        </p:txBody>
      </p:sp>
      <p:sp>
        <p:nvSpPr>
          <p:cNvPr id="3" name="Nadpis 2"/>
          <p:cNvSpPr>
            <a:spLocks noGrp="1"/>
          </p:cNvSpPr>
          <p:nvPr>
            <p:ph type="title"/>
          </p:nvPr>
        </p:nvSpPr>
        <p:spPr/>
        <p:txBody>
          <a:bodyPr>
            <a:normAutofit fontScale="90000"/>
          </a:bodyPr>
          <a:lstStyle/>
          <a:p>
            <a:r>
              <a:rPr lang="cs-CZ" dirty="0">
                <a:effectLst/>
              </a:rPr>
              <a:t> </a:t>
            </a:r>
            <a:br>
              <a:rPr lang="cs-CZ" dirty="0">
                <a:effectLst/>
              </a:rPr>
            </a:br>
            <a:r>
              <a:rPr lang="cs-CZ" dirty="0">
                <a:effectLst/>
              </a:rPr>
              <a:t>Další možnosti hrubého vyrovnání kapacit</a:t>
            </a:r>
            <a:br>
              <a:rPr lang="cs-CZ" dirty="0">
                <a:effectLst/>
              </a:rPr>
            </a:br>
            <a:endParaRPr lang="cs-CZ" dirty="0"/>
          </a:p>
        </p:txBody>
      </p:sp>
    </p:spTree>
    <p:extLst>
      <p:ext uri="{BB962C8B-B14F-4D97-AF65-F5344CB8AC3E}">
        <p14:creationId xmlns:p14="http://schemas.microsoft.com/office/powerpoint/2010/main" val="88725490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sz="6000" b="1" dirty="0"/>
              <a:t>Dílenské řízení výroby</a:t>
            </a:r>
            <a:endParaRPr lang="cs-CZ" sz="6000" dirty="0"/>
          </a:p>
        </p:txBody>
      </p:sp>
      <p:sp>
        <p:nvSpPr>
          <p:cNvPr id="3" name="Nadpis 2"/>
          <p:cNvSpPr>
            <a:spLocks noGrp="1"/>
          </p:cNvSpPr>
          <p:nvPr>
            <p:ph type="title"/>
          </p:nvPr>
        </p:nvSpPr>
        <p:spPr/>
        <p:txBody>
          <a:bodyPr/>
          <a:lstStyle/>
          <a:p>
            <a:r>
              <a:rPr lang="cs-CZ" dirty="0">
                <a:effectLst/>
              </a:rPr>
              <a:t> </a:t>
            </a:r>
            <a:endParaRPr lang="cs-CZ" dirty="0"/>
          </a:p>
        </p:txBody>
      </p:sp>
    </p:spTree>
    <p:extLst>
      <p:ext uri="{BB962C8B-B14F-4D97-AF65-F5344CB8AC3E}">
        <p14:creationId xmlns:p14="http://schemas.microsoft.com/office/powerpoint/2010/main" val="407193791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a:t>Dílenské řízení výroby začíná </a:t>
            </a:r>
            <a:r>
              <a:rPr lang="cs-CZ" b="1" dirty="0"/>
              <a:t>uvolněním </a:t>
            </a:r>
            <a:r>
              <a:rPr lang="cs-CZ" dirty="0"/>
              <a:t>výrobních dávek a operací z operativního plánu, pokračuje</a:t>
            </a:r>
            <a:r>
              <a:rPr lang="cs-CZ" b="1" dirty="0"/>
              <a:t> přidělením práce </a:t>
            </a:r>
            <a:r>
              <a:rPr lang="cs-CZ" dirty="0"/>
              <a:t>na konkrétní uvolněné pracoviště, </a:t>
            </a:r>
            <a:r>
              <a:rPr lang="cs-CZ" b="1" dirty="0"/>
              <a:t>registrací ukončení práce </a:t>
            </a:r>
            <a:r>
              <a:rPr lang="cs-CZ" dirty="0"/>
              <a:t>(odepisování operací, uvolnění pracoviště), řízením </a:t>
            </a:r>
            <a:r>
              <a:rPr lang="cs-CZ" b="1" dirty="0"/>
              <a:t>mezioperační dopravy</a:t>
            </a:r>
            <a:r>
              <a:rPr lang="cs-CZ" dirty="0"/>
              <a:t>, předáním výrobní dávky na </a:t>
            </a:r>
            <a:r>
              <a:rPr lang="cs-CZ" b="1" dirty="0"/>
              <a:t>kontrolu</a:t>
            </a:r>
            <a:r>
              <a:rPr lang="cs-CZ" dirty="0"/>
              <a:t>, potvrzením dobrých kusů a zmetků, </a:t>
            </a:r>
            <a:r>
              <a:rPr lang="cs-CZ" b="1" dirty="0"/>
              <a:t>kontrolou plnění úkolů </a:t>
            </a:r>
            <a:r>
              <a:rPr lang="cs-CZ" dirty="0"/>
              <a:t>na pracovištích.</a:t>
            </a:r>
          </a:p>
          <a:p>
            <a:endParaRPr lang="cs-CZ" dirty="0"/>
          </a:p>
        </p:txBody>
      </p:sp>
      <p:sp>
        <p:nvSpPr>
          <p:cNvPr id="3" name="Nadpis 2"/>
          <p:cNvSpPr>
            <a:spLocks noGrp="1"/>
          </p:cNvSpPr>
          <p:nvPr>
            <p:ph type="title"/>
          </p:nvPr>
        </p:nvSpPr>
        <p:spPr/>
        <p:txBody>
          <a:bodyPr>
            <a:normAutofit fontScale="90000"/>
          </a:bodyPr>
          <a:lstStyle/>
          <a:p>
            <a:r>
              <a:rPr lang="cs-CZ" dirty="0">
                <a:effectLst/>
              </a:rPr>
              <a:t>Vymezení dílenského řízení výroby</a:t>
            </a:r>
          </a:p>
        </p:txBody>
      </p:sp>
    </p:spTree>
    <p:extLst>
      <p:ext uri="{BB962C8B-B14F-4D97-AF65-F5344CB8AC3E}">
        <p14:creationId xmlns:p14="http://schemas.microsoft.com/office/powerpoint/2010/main" val="178096743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053538" y="2331368"/>
            <a:ext cx="7498080" cy="4800600"/>
          </a:xfrm>
        </p:spPr>
        <p:txBody>
          <a:bodyPr/>
          <a:lstStyle/>
          <a:p>
            <a:endParaRPr lang="cs-CZ" dirty="0"/>
          </a:p>
        </p:txBody>
      </p:sp>
      <p:sp>
        <p:nvSpPr>
          <p:cNvPr id="3" name="Nadpis 2"/>
          <p:cNvSpPr>
            <a:spLocks noGrp="1"/>
          </p:cNvSpPr>
          <p:nvPr>
            <p:ph type="title"/>
          </p:nvPr>
        </p:nvSpPr>
        <p:spPr/>
        <p:txBody>
          <a:bodyPr/>
          <a:lstStyle/>
          <a:p>
            <a:r>
              <a:rPr lang="cs-CZ" dirty="0">
                <a:effectLst/>
              </a:rPr>
              <a:t>Pořizování dat z výroby</a:t>
            </a:r>
            <a:endParaRPr lang="cs-CZ" dirty="0"/>
          </a:p>
        </p:txBody>
      </p:sp>
      <p:sp>
        <p:nvSpPr>
          <p:cNvPr id="4" name="Rectangle 2"/>
          <p:cNvSpPr>
            <a:spLocks noChangeArrowheads="1"/>
          </p:cNvSpPr>
          <p:nvPr/>
        </p:nvSpPr>
        <p:spPr bwMode="auto">
          <a:xfrm>
            <a:off x="1617930" y="8835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pic>
        <p:nvPicPr>
          <p:cNvPr id="1740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930" y="1340768"/>
            <a:ext cx="5715000" cy="5114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617930" y="645569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1000" b="1" i="0" u="none" strike="noStrike" cap="none" normalizeH="0" baseline="0">
                <a:ln>
                  <a:noFill/>
                </a:ln>
                <a:solidFill>
                  <a:srgbClr val="000000"/>
                </a:solidFill>
                <a:effectLst/>
                <a:latin typeface="Arial" panose="020B0604020202020204" pitchFamily="34" charset="0"/>
                <a:ea typeface="SymbolMT"/>
                <a:cs typeface="Arial" panose="020B0604020202020204" pitchFamily="34" charset="0"/>
              </a:rPr>
              <a:t>Obrázek 2.19-1 Pořizování dat z výroby</a:t>
            </a:r>
            <a:endParaRPr kumimoji="0" lang="cs-CZ" altLang="cs-CZ"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7731562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b="1" dirty="0"/>
              <a:t>Plánovači </a:t>
            </a:r>
            <a:r>
              <a:rPr lang="cs-CZ" dirty="0"/>
              <a:t>jsou součástí plánování výroby v procesu tvorby operativního plánu výroby. Jen v nejsložitějších výrobách jsou plánovači zároveň součástí dílenského managementu.</a:t>
            </a:r>
          </a:p>
          <a:p>
            <a:endParaRPr lang="cs-CZ" dirty="0"/>
          </a:p>
        </p:txBody>
      </p:sp>
      <p:sp>
        <p:nvSpPr>
          <p:cNvPr id="3" name="Nadpis 2"/>
          <p:cNvSpPr>
            <a:spLocks noGrp="1"/>
          </p:cNvSpPr>
          <p:nvPr>
            <p:ph type="title"/>
          </p:nvPr>
        </p:nvSpPr>
        <p:spPr/>
        <p:txBody>
          <a:bodyPr>
            <a:normAutofit fontScale="90000"/>
          </a:bodyPr>
          <a:lstStyle/>
          <a:p>
            <a:r>
              <a:rPr lang="cs-CZ" dirty="0">
                <a:effectLst/>
              </a:rPr>
              <a:t> </a:t>
            </a:r>
            <a:r>
              <a:rPr lang="cs-CZ" sz="3600" dirty="0">
                <a:effectLst/>
              </a:rPr>
              <a:t>Role dílenského managementu - Plánovač</a:t>
            </a:r>
            <a:endParaRPr lang="cs-CZ" sz="3600" dirty="0"/>
          </a:p>
        </p:txBody>
      </p:sp>
    </p:spTree>
    <p:extLst>
      <p:ext uri="{BB962C8B-B14F-4D97-AF65-F5344CB8AC3E}">
        <p14:creationId xmlns:p14="http://schemas.microsoft.com/office/powerpoint/2010/main" val="43460162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47500" lnSpcReduction="20000"/>
          </a:bodyPr>
          <a:lstStyle/>
          <a:p>
            <a:r>
              <a:rPr lang="cs-CZ" b="1" dirty="0"/>
              <a:t>Mistr </a:t>
            </a:r>
            <a:r>
              <a:rPr lang="cs-CZ" dirty="0"/>
              <a:t>ve výrobě má dva úkoly: </a:t>
            </a:r>
          </a:p>
          <a:p>
            <a:pPr lvl="1"/>
            <a:r>
              <a:rPr lang="cs-CZ" dirty="0"/>
              <a:t> personální a technické vedení dělníků,</a:t>
            </a:r>
          </a:p>
          <a:p>
            <a:pPr lvl="1"/>
            <a:r>
              <a:rPr lang="cs-CZ" dirty="0"/>
              <a:t> výběr a přidělování práce na pracoviště.</a:t>
            </a:r>
          </a:p>
          <a:p>
            <a:r>
              <a:rPr lang="cs-CZ" b="1" dirty="0"/>
              <a:t>Funkce mistra</a:t>
            </a:r>
            <a:r>
              <a:rPr lang="cs-CZ" dirty="0"/>
              <a:t> řídícího výrobu se projevuje v zadávání dílčích výrobních úkolů (výroba konkrétních součástí, montáž určitých skupin, celková montáž jednotlivých výrobků) dělníkům na příslušných pracovištích, a sice s takovými termíny zahájení a ukončení příslušných dílčích výrobních úkolů, jejichž splnění zabezpečí:</a:t>
            </a:r>
          </a:p>
          <a:p>
            <a:pPr lvl="1"/>
            <a:r>
              <a:rPr lang="cs-CZ" dirty="0"/>
              <a:t> splnění komplexního výrobního úkolu (zakázky) v kvalitě a termínu slíbeném zákazníkovi,</a:t>
            </a:r>
          </a:p>
          <a:p>
            <a:pPr lvl="1"/>
            <a:r>
              <a:rPr lang="cs-CZ" dirty="0"/>
              <a:t> rytmičnost (pravidelnost) výrobního procesu s racionálním využitím výrobních kapacit,</a:t>
            </a:r>
          </a:p>
          <a:p>
            <a:pPr lvl="1"/>
            <a:r>
              <a:rPr lang="cs-CZ" dirty="0"/>
              <a:t> nízké výrobní náklady.</a:t>
            </a:r>
          </a:p>
          <a:p>
            <a:r>
              <a:rPr lang="cs-CZ" dirty="0"/>
              <a:t>Před vydáním výrobního příkazu, by měl mistr zkontrolovat a ve svém rozhodnutí respektovat kontrolou zjištěné skutečnosti v těchto oblastech:</a:t>
            </a:r>
          </a:p>
          <a:p>
            <a:pPr lvl="1"/>
            <a:r>
              <a:rPr lang="cs-CZ" dirty="0"/>
              <a:t>Připravenost výroby z hlediska</a:t>
            </a:r>
            <a:r>
              <a:rPr lang="cs-CZ" b="1" dirty="0"/>
              <a:t> kompletnosti technické dokumentace </a:t>
            </a:r>
            <a:r>
              <a:rPr lang="cs-CZ" dirty="0"/>
              <a:t>a výrobních dokladů. </a:t>
            </a:r>
          </a:p>
          <a:p>
            <a:pPr lvl="0"/>
            <a:r>
              <a:rPr lang="cs-CZ" dirty="0"/>
              <a:t> Zajištěnost výroby </a:t>
            </a:r>
            <a:r>
              <a:rPr lang="cs-CZ" b="1" dirty="0"/>
              <a:t>výrobními činiteli </a:t>
            </a:r>
            <a:r>
              <a:rPr lang="cs-CZ" dirty="0"/>
              <a:t>- tj. především:</a:t>
            </a:r>
          </a:p>
          <a:p>
            <a:pPr lvl="1"/>
            <a:r>
              <a:rPr lang="cs-CZ" dirty="0"/>
              <a:t> kapacitami pracovníků příslušných profesí,</a:t>
            </a:r>
          </a:p>
          <a:p>
            <a:pPr lvl="1"/>
            <a:r>
              <a:rPr lang="cs-CZ" dirty="0"/>
              <a:t> materiálem a nakupovanými díly,</a:t>
            </a:r>
          </a:p>
          <a:p>
            <a:pPr lvl="1"/>
            <a:r>
              <a:rPr lang="cs-CZ" dirty="0"/>
              <a:t> kapacitami strojů a zařízení,</a:t>
            </a:r>
          </a:p>
          <a:p>
            <a:pPr lvl="1"/>
            <a:r>
              <a:rPr lang="cs-CZ" dirty="0"/>
              <a:t> nářadím a výrobními pomůckami.</a:t>
            </a:r>
          </a:p>
          <a:p>
            <a:pPr lvl="0"/>
            <a:r>
              <a:rPr lang="cs-CZ" dirty="0"/>
              <a:t>Ostatní podmínky nutné ke splnění výrobního úkolu tak, aby za jeho splnění mohli pracovníci nést odpovědnost.</a:t>
            </a:r>
          </a:p>
          <a:p>
            <a:endParaRPr lang="cs-CZ" dirty="0"/>
          </a:p>
        </p:txBody>
      </p:sp>
      <p:sp>
        <p:nvSpPr>
          <p:cNvPr id="3" name="Nadpis 2"/>
          <p:cNvSpPr>
            <a:spLocks noGrp="1"/>
          </p:cNvSpPr>
          <p:nvPr>
            <p:ph type="title"/>
          </p:nvPr>
        </p:nvSpPr>
        <p:spPr/>
        <p:txBody>
          <a:bodyPr>
            <a:normAutofit fontScale="90000"/>
          </a:bodyPr>
          <a:lstStyle/>
          <a:p>
            <a:r>
              <a:rPr lang="cs-CZ" dirty="0">
                <a:effectLst/>
              </a:rPr>
              <a:t> </a:t>
            </a:r>
            <a:r>
              <a:rPr lang="cs-CZ" sz="3600" dirty="0">
                <a:effectLst/>
              </a:rPr>
              <a:t>Role dílenského managementu - Mistr</a:t>
            </a:r>
            <a:endParaRPr lang="cs-CZ" sz="3600" dirty="0"/>
          </a:p>
        </p:txBody>
      </p:sp>
    </p:spTree>
    <p:extLst>
      <p:ext uri="{BB962C8B-B14F-4D97-AF65-F5344CB8AC3E}">
        <p14:creationId xmlns:p14="http://schemas.microsoft.com/office/powerpoint/2010/main" val="72052655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55000" lnSpcReduction="20000"/>
          </a:bodyPr>
          <a:lstStyle/>
          <a:p>
            <a:r>
              <a:rPr lang="cs-CZ" b="1" dirty="0"/>
              <a:t>Výrobní dispečeři</a:t>
            </a:r>
            <a:r>
              <a:rPr lang="cs-CZ" dirty="0"/>
              <a:t> se vyskytují ve složitějších výrobách. Zatímco role mistra spočívá především ve výběru a zajištění provedení operací v rámci svého výrobního střediska, role dispečera spočívá zejména ve sledovaní zajištění výroby materiálem, dodržení termínů a stanovení priorit jednotlivých výrobních dávek a společně s mistrem přidělování operací na skupiny strojů a konkrétní pracoviště.</a:t>
            </a:r>
          </a:p>
          <a:p>
            <a:r>
              <a:rPr lang="cs-CZ" b="1" dirty="0"/>
              <a:t>Dispečerské řízení výroby </a:t>
            </a:r>
            <a:r>
              <a:rPr lang="cs-CZ" dirty="0"/>
              <a:t>spočívá především v zadávání dílčích výrobních úkolů v souladu s operativním plánem výroby, který je zpracován tak, že přesně určuje každému technologickému pracovišti obsahově i časově určené úkoly. Dispečer pak porovnává skutečný průběh výrobního procesu s plánovaným průběhem a zároveň přijímá rozhodnutí k odstraňování zjištěných odchylek od plánu - k obnově souladu skutečnosti s plánem. </a:t>
            </a:r>
          </a:p>
          <a:p>
            <a:r>
              <a:rPr lang="cs-CZ" b="1" dirty="0"/>
              <a:t>Dispečer kooperací </a:t>
            </a:r>
            <a:r>
              <a:rPr lang="cs-CZ" dirty="0"/>
              <a:t>zajišťuje odchod na kooperace, sleduje termíny jejich plnění a návrat z kooperace.</a:t>
            </a:r>
          </a:p>
          <a:p>
            <a:r>
              <a:rPr lang="cs-CZ" dirty="0"/>
              <a:t>Mistři s dispečery řeší společně kapacitní, termínové a poruchové problémy v rámci možností na jejich úrovni. </a:t>
            </a:r>
          </a:p>
          <a:p>
            <a:r>
              <a:rPr lang="cs-CZ" dirty="0"/>
              <a:t>Na čele dílny stojí </a:t>
            </a:r>
            <a:r>
              <a:rPr lang="cs-CZ" b="1" dirty="0"/>
              <a:t>vedoucí dílny </a:t>
            </a:r>
            <a:r>
              <a:rPr lang="cs-CZ" dirty="0"/>
              <a:t>jako odpovědný pracovník za výrobní činnost dílny.</a:t>
            </a:r>
          </a:p>
          <a:p>
            <a:endParaRPr lang="cs-CZ" dirty="0"/>
          </a:p>
        </p:txBody>
      </p:sp>
      <p:sp>
        <p:nvSpPr>
          <p:cNvPr id="3" name="Nadpis 2"/>
          <p:cNvSpPr>
            <a:spLocks noGrp="1"/>
          </p:cNvSpPr>
          <p:nvPr>
            <p:ph type="title"/>
          </p:nvPr>
        </p:nvSpPr>
        <p:spPr/>
        <p:txBody>
          <a:bodyPr>
            <a:normAutofit fontScale="90000"/>
          </a:bodyPr>
          <a:lstStyle/>
          <a:p>
            <a:r>
              <a:rPr lang="cs-CZ" dirty="0">
                <a:effectLst/>
              </a:rPr>
              <a:t> </a:t>
            </a:r>
            <a:r>
              <a:rPr lang="cs-CZ" sz="3600" dirty="0">
                <a:effectLst/>
              </a:rPr>
              <a:t>Role dílenského managementu - Dispečer</a:t>
            </a:r>
            <a:endParaRPr lang="cs-CZ" sz="3600" dirty="0"/>
          </a:p>
        </p:txBody>
      </p:sp>
    </p:spTree>
    <p:extLst>
      <p:ext uri="{BB962C8B-B14F-4D97-AF65-F5344CB8AC3E}">
        <p14:creationId xmlns:p14="http://schemas.microsoft.com/office/powerpoint/2010/main" val="1540933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40000" lnSpcReduction="20000"/>
          </a:bodyPr>
          <a:lstStyle/>
          <a:p>
            <a:r>
              <a:rPr lang="cs-CZ" b="1" dirty="0"/>
              <a:t>Tradiční </a:t>
            </a:r>
            <a:r>
              <a:rPr lang="cs-CZ" dirty="0"/>
              <a:t>uvažování výrobního managementu vycházelo z představy, že čím lépe budou využívána výrobní zařízení, tím více se vyrobí výrobků, a tudíž obrat bude co možná nejvyšší. </a:t>
            </a:r>
          </a:p>
          <a:p>
            <a:r>
              <a:rPr lang="cs-CZ" dirty="0"/>
              <a:t>Tento názor funguje v dobách, kdy </a:t>
            </a:r>
            <a:r>
              <a:rPr lang="cs-CZ" b="1" dirty="0"/>
              <a:t>poptávka značně převažuje nabídku </a:t>
            </a:r>
            <a:r>
              <a:rPr lang="cs-CZ" dirty="0"/>
              <a:t>(extenzivní rozvoj, válečná výroba).</a:t>
            </a:r>
          </a:p>
          <a:p>
            <a:r>
              <a:rPr lang="cs-CZ" dirty="0"/>
              <a:t>Dnes lze uvést řadu argumentů, proč maximální využití výrobních zařízení není primárním cílem řízení výroby, ale jen určitým dalším hlediskem při rozhodování.</a:t>
            </a:r>
          </a:p>
          <a:p>
            <a:pPr lvl="0"/>
            <a:r>
              <a:rPr lang="cs-CZ" dirty="0"/>
              <a:t>Usilovat o vysoké využití zařízení, které je dlouhodobě </a:t>
            </a:r>
            <a:r>
              <a:rPr lang="cs-CZ" b="1" dirty="0"/>
              <a:t>kapacitně nevytíženo</a:t>
            </a:r>
            <a:r>
              <a:rPr lang="cs-CZ" dirty="0"/>
              <a:t>, pro které nelze získat ani externí úkoly, ale je nutné z hlediska výrobní technologie, </a:t>
            </a:r>
            <a:r>
              <a:rPr lang="cs-CZ" b="1" dirty="0"/>
              <a:t>nemá smysl</a:t>
            </a:r>
            <a:r>
              <a:rPr lang="cs-CZ" dirty="0"/>
              <a:t>.</a:t>
            </a:r>
          </a:p>
          <a:p>
            <a:pPr lvl="0"/>
            <a:r>
              <a:rPr lang="cs-CZ" dirty="0"/>
              <a:t>Z teorie omezení vyplývá, že každý výrobní systém obsahuje alespoň jedno určité omezení. Zvyšovat využití zařízení, které </a:t>
            </a:r>
            <a:r>
              <a:rPr lang="cs-CZ" b="1" dirty="0"/>
              <a:t>není omezením</a:t>
            </a:r>
            <a:r>
              <a:rPr lang="cs-CZ" dirty="0"/>
              <a:t>, nepřináší </a:t>
            </a:r>
            <a:r>
              <a:rPr lang="cs-CZ" b="1" dirty="0"/>
              <a:t>žádný pozitivní efekt</a:t>
            </a:r>
            <a:r>
              <a:rPr lang="cs-CZ" dirty="0"/>
              <a:t>, stejně jako nemá smysl za účelem zvýšení pevnosti zesilovat článek řetězu, který není nejslabší.</a:t>
            </a:r>
          </a:p>
          <a:p>
            <a:pPr lvl="0"/>
            <a:r>
              <a:rPr lang="cs-CZ" dirty="0"/>
              <a:t>Zvýšení využití výrobních zařízení je často spojováno s </a:t>
            </a:r>
            <a:r>
              <a:rPr lang="cs-CZ" b="1" dirty="0"/>
              <a:t>uvolněním většího množství</a:t>
            </a:r>
            <a:r>
              <a:rPr lang="cs-CZ" dirty="0"/>
              <a:t> výrobních zakázek do systému. To má za důsledek </a:t>
            </a:r>
            <a:r>
              <a:rPr lang="cs-CZ" b="1" dirty="0"/>
              <a:t>prodloužení průběžných dob </a:t>
            </a:r>
            <a:r>
              <a:rPr lang="cs-CZ" dirty="0"/>
              <a:t>výroby, zvýšení rozpracovanosti a ohrožení termínové kázně.</a:t>
            </a:r>
          </a:p>
          <a:p>
            <a:r>
              <a:rPr lang="cs-CZ" dirty="0"/>
              <a:t>Současné paradigma řízení výroby upřednostňuje </a:t>
            </a:r>
            <a:r>
              <a:rPr lang="cs-CZ" b="1" dirty="0"/>
              <a:t>nízkou rozpracovanost</a:t>
            </a:r>
            <a:r>
              <a:rPr lang="cs-CZ" dirty="0"/>
              <a:t>, </a:t>
            </a:r>
            <a:r>
              <a:rPr lang="cs-CZ" b="1" dirty="0"/>
              <a:t>krátké průběžné doby</a:t>
            </a:r>
            <a:r>
              <a:rPr lang="cs-CZ" dirty="0"/>
              <a:t>, </a:t>
            </a:r>
            <a:r>
              <a:rPr lang="cs-CZ" b="1" dirty="0"/>
              <a:t>dodržování termínů</a:t>
            </a:r>
            <a:r>
              <a:rPr lang="cs-CZ" dirty="0"/>
              <a:t>. Je třeba oddělit sledování využití výrobních zařízení od využití lidských zdrojů. Vysoké využití lidských zdrojů vyžaduje jak </a:t>
            </a:r>
            <a:r>
              <a:rPr lang="cs-CZ" b="1" dirty="0"/>
              <a:t>novou dělbu práce </a:t>
            </a:r>
            <a:r>
              <a:rPr lang="cs-CZ" dirty="0"/>
              <a:t>(vysoce kvalifikovaní seřizovači, zaučení operátoři), tak univerzálnější dělníky schopné přejít z jednoho pracoviště na druhé.</a:t>
            </a:r>
          </a:p>
          <a:p>
            <a:r>
              <a:rPr lang="cs-CZ" dirty="0"/>
              <a:t>Kritériem úspěšné výroby je ekonomický prospěch firmy, zisk, nízké výrobní náklady, kvalita výrobku, krátké průběžné doby, dodržování termínů a pružnost při plnění konkrétního přání zákazníka. V současné době </a:t>
            </a:r>
            <a:r>
              <a:rPr lang="cs-CZ" b="1" dirty="0"/>
              <a:t>převažuje nabídka nad poptávkou</a:t>
            </a:r>
            <a:r>
              <a:rPr lang="cs-CZ" dirty="0"/>
              <a:t>, výrobní kapacity jsou v řadě případů (automobilový a spotřební průmysl) naddimenzovány (překročeny).</a:t>
            </a:r>
          </a:p>
        </p:txBody>
      </p:sp>
      <p:sp>
        <p:nvSpPr>
          <p:cNvPr id="3" name="Nadpis 2"/>
          <p:cNvSpPr>
            <a:spLocks noGrp="1"/>
          </p:cNvSpPr>
          <p:nvPr>
            <p:ph type="title"/>
          </p:nvPr>
        </p:nvSpPr>
        <p:spPr/>
        <p:txBody>
          <a:bodyPr>
            <a:normAutofit/>
          </a:bodyPr>
          <a:lstStyle/>
          <a:p>
            <a:r>
              <a:rPr lang="cs-CZ" sz="3200" dirty="0">
                <a:effectLst/>
              </a:rPr>
              <a:t>Využití kapacit nebo dodržení krátkých dodacích dob</a:t>
            </a:r>
            <a:endParaRPr lang="cs-CZ" sz="3200" dirty="0"/>
          </a:p>
        </p:txBody>
      </p:sp>
    </p:spTree>
    <p:extLst>
      <p:ext uri="{BB962C8B-B14F-4D97-AF65-F5344CB8AC3E}">
        <p14:creationId xmlns:p14="http://schemas.microsoft.com/office/powerpoint/2010/main" val="14791119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47500" lnSpcReduction="20000"/>
          </a:bodyPr>
          <a:lstStyle/>
          <a:p>
            <a:r>
              <a:rPr lang="cs-CZ" b="1" dirty="0"/>
              <a:t>Výrobně dispečerský odbor</a:t>
            </a:r>
            <a:r>
              <a:rPr lang="cs-CZ" dirty="0"/>
              <a:t> se vnitřně člení na tato oddělení: </a:t>
            </a:r>
          </a:p>
          <a:p>
            <a:r>
              <a:rPr lang="cs-CZ" i="1" dirty="0"/>
              <a:t>Oddělení operativního plánování výroby	</a:t>
            </a:r>
            <a:endParaRPr lang="cs-CZ" dirty="0"/>
          </a:p>
          <a:p>
            <a:pPr lvl="1"/>
            <a:r>
              <a:rPr lang="cs-CZ" dirty="0"/>
              <a:t>Spolupracuje při zakázkovém řízení s ostatními odbornými útvary podniku, tj. s obchodním oddělením, oddělením technické přípravy výroby, oddělením zásobování, atd. Zpracovává plán výroby a provádí rozpis tohoto plánu na výrobní úseky. Prověřuje plán výroby z hlediska kapacit, zajištěnosti materiálem a z hlediska ekonomických ukazatelů. Vydává příslušné výrobní příkazy.</a:t>
            </a:r>
          </a:p>
          <a:p>
            <a:r>
              <a:rPr lang="cs-CZ" i="1" dirty="0"/>
              <a:t>Dispečerské oddělení</a:t>
            </a:r>
            <a:endParaRPr lang="cs-CZ" dirty="0"/>
          </a:p>
          <a:p>
            <a:pPr lvl="1"/>
            <a:r>
              <a:rPr lang="cs-CZ" dirty="0"/>
              <a:t>Zajišťuje úkoly určené operativním plánem výroby kontrolou připravenosti materiálu, nakupovaných dílů, polotovarů vlastní výroby, připravenosti nářadí, atd. Sleduje využití kapacit strojů, zařízení a dělníků. Kontroluje časový průběh zakázek a sleduje splnění termínu jejich zakončení.</a:t>
            </a:r>
          </a:p>
          <a:p>
            <a:r>
              <a:rPr lang="cs-CZ" i="1" dirty="0"/>
              <a:t>Oddělení kooperace</a:t>
            </a:r>
            <a:endParaRPr lang="cs-CZ" dirty="0"/>
          </a:p>
          <a:p>
            <a:pPr lvl="1"/>
            <a:r>
              <a:rPr lang="cs-CZ" dirty="0"/>
              <a:t>Zabezpečuje práci ve mzdě u externích výrobních podniků, tj. práci, kterou podnik nemůže provést vlastními silami z technologických, nebo kapacitních důvodů. Dále zajišťuje práce v kooperaci pro cizí výrobní podniky ve vlastním podniku v zájmu lepšího využití volných kapacit.</a:t>
            </a:r>
          </a:p>
          <a:p>
            <a:r>
              <a:rPr lang="cs-CZ" i="1" dirty="0"/>
              <a:t>Oddělení řízení meziskladů</a:t>
            </a:r>
            <a:endParaRPr lang="cs-CZ" dirty="0"/>
          </a:p>
          <a:p>
            <a:pPr lvl="1"/>
            <a:r>
              <a:rPr lang="cs-CZ" dirty="0"/>
              <a:t>Zabezpečuje skladování rozpracovaných výrobků. Zajišťuje operativní evidenci nedokončené výroby. Plní funkci vyrovnávacího článku mezi útvary operativního řízení výroby a zásobování. Ve všeobecnosti lze říci, že náročnost a složitost operativního řízení výroby je závislá významnou měrou na typu výroby. Tato závislost se dá jednoduše vyjádřit takto: Nejmenší složitost v řízení vykazuje hromadná a velkosériová výroba. Nejnáročnější a nejsložitější je řízení kusové výroby.</a:t>
            </a:r>
          </a:p>
          <a:p>
            <a:endParaRPr lang="cs-CZ" dirty="0"/>
          </a:p>
        </p:txBody>
      </p:sp>
      <p:sp>
        <p:nvSpPr>
          <p:cNvPr id="3" name="Nadpis 2"/>
          <p:cNvSpPr>
            <a:spLocks noGrp="1"/>
          </p:cNvSpPr>
          <p:nvPr>
            <p:ph type="title"/>
          </p:nvPr>
        </p:nvSpPr>
        <p:spPr/>
        <p:txBody>
          <a:bodyPr>
            <a:normAutofit fontScale="90000"/>
          </a:bodyPr>
          <a:lstStyle/>
          <a:p>
            <a:r>
              <a:rPr lang="cs-CZ" dirty="0">
                <a:effectLst/>
              </a:rPr>
              <a:t>Výrobně dispečerský odbor</a:t>
            </a:r>
          </a:p>
        </p:txBody>
      </p:sp>
    </p:spTree>
    <p:extLst>
      <p:ext uri="{BB962C8B-B14F-4D97-AF65-F5344CB8AC3E}">
        <p14:creationId xmlns:p14="http://schemas.microsoft.com/office/powerpoint/2010/main" val="206332503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pPr marL="82296" indent="0">
              <a:buNone/>
            </a:pPr>
            <a:r>
              <a:rPr lang="cs-CZ" sz="6000" dirty="0"/>
              <a:t>Moderní metody plánování a řízení</a:t>
            </a:r>
          </a:p>
        </p:txBody>
      </p:sp>
      <p:sp>
        <p:nvSpPr>
          <p:cNvPr id="3" name="Nadpis 2"/>
          <p:cNvSpPr>
            <a:spLocks noGrp="1"/>
          </p:cNvSpPr>
          <p:nvPr>
            <p:ph type="title"/>
          </p:nvPr>
        </p:nvSpPr>
        <p:spPr/>
        <p:txBody>
          <a:bodyPr>
            <a:normAutofit/>
          </a:bodyPr>
          <a:lstStyle/>
          <a:p>
            <a:endParaRPr lang="cs-CZ" dirty="0"/>
          </a:p>
        </p:txBody>
      </p:sp>
    </p:spTree>
    <p:extLst>
      <p:ext uri="{BB962C8B-B14F-4D97-AF65-F5344CB8AC3E}">
        <p14:creationId xmlns:p14="http://schemas.microsoft.com/office/powerpoint/2010/main" val="351877568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dirty="0"/>
          </a:p>
        </p:txBody>
      </p:sp>
      <p:sp>
        <p:nvSpPr>
          <p:cNvPr id="3" name="Nadpis 2"/>
          <p:cNvSpPr>
            <a:spLocks noGrp="1"/>
          </p:cNvSpPr>
          <p:nvPr>
            <p:ph type="title"/>
          </p:nvPr>
        </p:nvSpPr>
        <p:spPr/>
        <p:txBody>
          <a:bodyPr/>
          <a:lstStyle/>
          <a:p>
            <a:r>
              <a:rPr lang="cs-CZ" dirty="0"/>
              <a:t>Logistické Y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463" y="1576388"/>
            <a:ext cx="6901953" cy="4300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213510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114425" y="1447800"/>
            <a:ext cx="7129983" cy="4800600"/>
          </a:xfrm>
        </p:spPr>
        <p:txBody>
          <a:bodyPr/>
          <a:lstStyle/>
          <a:p>
            <a:endParaRPr lang="cs-CZ" dirty="0"/>
          </a:p>
        </p:txBody>
      </p:sp>
      <p:sp>
        <p:nvSpPr>
          <p:cNvPr id="3" name="Nadpis 2"/>
          <p:cNvSpPr>
            <a:spLocks noGrp="1"/>
          </p:cNvSpPr>
          <p:nvPr>
            <p:ph type="title"/>
          </p:nvPr>
        </p:nvSpPr>
        <p:spPr/>
        <p:txBody>
          <a:bodyPr/>
          <a:lstStyle/>
          <a:p>
            <a:r>
              <a:rPr lang="cs-CZ" dirty="0"/>
              <a:t>Bod rozpojení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425" y="1624013"/>
            <a:ext cx="6913563"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535314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115616" y="1412776"/>
            <a:ext cx="7818072" cy="4835624"/>
          </a:xfrm>
        </p:spPr>
        <p:txBody>
          <a:bodyPr/>
          <a:lstStyle/>
          <a:p>
            <a:r>
              <a:rPr lang="cs-CZ" dirty="0"/>
              <a:t> </a:t>
            </a:r>
          </a:p>
        </p:txBody>
      </p:sp>
      <p:sp>
        <p:nvSpPr>
          <p:cNvPr id="3" name="Nadpis 2"/>
          <p:cNvSpPr>
            <a:spLocks noGrp="1"/>
          </p:cNvSpPr>
          <p:nvPr>
            <p:ph type="title"/>
          </p:nvPr>
        </p:nvSpPr>
        <p:spPr/>
        <p:txBody>
          <a:bodyPr>
            <a:normAutofit fontScale="90000"/>
          </a:bodyPr>
          <a:lstStyle/>
          <a:p>
            <a:r>
              <a:rPr lang="cs-CZ" dirty="0"/>
              <a:t>Základní polohy bodu rozpojení </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412776"/>
            <a:ext cx="7128792"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30236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62500" lnSpcReduction="20000"/>
          </a:bodyPr>
          <a:lstStyle/>
          <a:p>
            <a:r>
              <a:rPr lang="cs-CZ" dirty="0"/>
              <a:t>MTS je</a:t>
            </a:r>
            <a:r>
              <a:rPr lang="cs-CZ" b="1" dirty="0"/>
              <a:t> výroba na sklad</a:t>
            </a:r>
            <a:r>
              <a:rPr lang="cs-CZ" dirty="0"/>
              <a:t>, včetně montáže, při které jsou v okamžiku přijímání rozhodnutí o zařazení výrobního plánu známy veškeré údaje o výrobku. </a:t>
            </a:r>
          </a:p>
          <a:p>
            <a:r>
              <a:rPr lang="cs-CZ" dirty="0"/>
              <a:t>Tento model je vyvinut pro společnosti s nespojitou výrobou, které vyrábějí určité </a:t>
            </a:r>
            <a:r>
              <a:rPr lang="cs-CZ" b="1" dirty="0"/>
              <a:t>standardní výrobky </a:t>
            </a:r>
            <a:r>
              <a:rPr lang="cs-CZ" dirty="0"/>
              <a:t>na sklad. Může se jednat jak o výrobu malých, tak velkých objemů výrobků, např. výrobu oděvů, spotřební elektroniky, jízdních kol, kancelářských potřeb apod.</a:t>
            </a:r>
          </a:p>
          <a:p>
            <a:r>
              <a:rPr lang="cs-CZ" dirty="0"/>
              <a:t>Znaky výrobce MTS jsou tyto:</a:t>
            </a:r>
          </a:p>
          <a:p>
            <a:pPr lvl="1"/>
            <a:r>
              <a:rPr lang="cs-CZ" dirty="0"/>
              <a:t> nespojitá výroba,</a:t>
            </a:r>
          </a:p>
          <a:p>
            <a:pPr lvl="1"/>
            <a:r>
              <a:rPr lang="cs-CZ" dirty="0"/>
              <a:t> výroba a prodej probíhá podle dlouhodobých plánů a prodejních předpovědí,</a:t>
            </a:r>
          </a:p>
          <a:p>
            <a:pPr lvl="1"/>
            <a:r>
              <a:rPr lang="cs-CZ" dirty="0"/>
              <a:t> plánování má svou hierarchii (hlavní plán, plán potřeb a plán výroby),</a:t>
            </a:r>
          </a:p>
          <a:p>
            <a:pPr lvl="1"/>
            <a:r>
              <a:rPr lang="cs-CZ" dirty="0"/>
              <a:t> plánovací funkce jsou orientovány hlavně na materiál při malých objemech výroby a na kapacity při velkých objemech výroby,</a:t>
            </a:r>
          </a:p>
          <a:p>
            <a:pPr lvl="1"/>
            <a:r>
              <a:rPr lang="cs-CZ" dirty="0"/>
              <a:t> úzké vztahy s dodavateli, JIT,</a:t>
            </a:r>
          </a:p>
          <a:p>
            <a:pPr lvl="1"/>
            <a:r>
              <a:rPr lang="cs-CZ" dirty="0"/>
              <a:t> výběr sortimentu je velmi provázán s vývojem a marketingem,</a:t>
            </a:r>
          </a:p>
          <a:p>
            <a:pPr lvl="1"/>
            <a:r>
              <a:rPr lang="cs-CZ" dirty="0"/>
              <a:t> klíčové jsou předpovědi prodejů a plánování strategické úrovně zásob.</a:t>
            </a:r>
          </a:p>
          <a:p>
            <a:endParaRPr lang="cs-CZ" dirty="0"/>
          </a:p>
        </p:txBody>
      </p:sp>
      <p:sp>
        <p:nvSpPr>
          <p:cNvPr id="3" name="Nadpis 2"/>
          <p:cNvSpPr>
            <a:spLocks noGrp="1"/>
          </p:cNvSpPr>
          <p:nvPr>
            <p:ph type="title"/>
          </p:nvPr>
        </p:nvSpPr>
        <p:spPr/>
        <p:txBody>
          <a:bodyPr>
            <a:normAutofit fontScale="90000"/>
          </a:bodyPr>
          <a:lstStyle/>
          <a:p>
            <a:r>
              <a:rPr lang="cs-CZ" dirty="0">
                <a:effectLst/>
              </a:rPr>
              <a:t>MTS - Manufacturing to Stock - Výroba na sklad</a:t>
            </a:r>
            <a:endParaRPr lang="cs-CZ" dirty="0"/>
          </a:p>
        </p:txBody>
      </p:sp>
    </p:spTree>
    <p:extLst>
      <p:ext uri="{BB962C8B-B14F-4D97-AF65-F5344CB8AC3E}">
        <p14:creationId xmlns:p14="http://schemas.microsoft.com/office/powerpoint/2010/main" val="333908639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55000" lnSpcReduction="20000"/>
          </a:bodyPr>
          <a:lstStyle/>
          <a:p>
            <a:r>
              <a:rPr lang="cs-CZ" dirty="0"/>
              <a:t>ATO je </a:t>
            </a:r>
            <a:r>
              <a:rPr lang="cs-CZ" b="1" dirty="0"/>
              <a:t>montáž na zakázku </a:t>
            </a:r>
            <a:r>
              <a:rPr lang="cs-CZ" dirty="0"/>
              <a:t>a představuje využití stávajících jednoúrovňových kusovníků pro zajištění plánování a řízení.</a:t>
            </a:r>
          </a:p>
          <a:p>
            <a:r>
              <a:rPr lang="cs-CZ" dirty="0"/>
              <a:t>Tento model je určen především podnikům působícím v elektronickém průmyslu. Mezi základní vlastnosti tohoto průmyslu patří jeho enormní dynamičnost, krátké životní cykly výrobků, vysoká konkurence, silná míra inovace, krátký čas existence výrobku na trhu, výrazná globalizace trhu, rostoucí složitost výrobků, vysoká míra služeb zákazníkům. </a:t>
            </a:r>
          </a:p>
          <a:p>
            <a:r>
              <a:rPr lang="cs-CZ" dirty="0"/>
              <a:t>Výrobce ATO lze popsat následujícími znaky, které také podporuje model:</a:t>
            </a:r>
          </a:p>
          <a:p>
            <a:pPr lvl="1"/>
            <a:r>
              <a:rPr lang="cs-CZ" sz="3300" dirty="0"/>
              <a:t> krátká doba potřebná k realizaci finální montáže,</a:t>
            </a:r>
          </a:p>
          <a:p>
            <a:pPr lvl="1"/>
            <a:r>
              <a:rPr lang="cs-CZ" sz="3300" dirty="0"/>
              <a:t> modularita výrobků, výroba se orientuje podle potřeb a požadavků zákazníků,</a:t>
            </a:r>
          </a:p>
          <a:p>
            <a:pPr lvl="1"/>
            <a:r>
              <a:rPr lang="cs-CZ" sz="3300" dirty="0"/>
              <a:t> standardizace součástek,</a:t>
            </a:r>
          </a:p>
          <a:p>
            <a:pPr lvl="1"/>
            <a:r>
              <a:rPr lang="cs-CZ" sz="3300" dirty="0"/>
              <a:t> hierarchie v plánování, podpora hlavního plánu, plánu potřeb a produkčního plánu,</a:t>
            </a:r>
          </a:p>
          <a:p>
            <a:pPr lvl="1"/>
            <a:r>
              <a:rPr lang="cs-CZ" sz="3300" dirty="0"/>
              <a:t> plánovací funkce jsou zaměřeny spíše na materiál než na kapacity,</a:t>
            </a:r>
          </a:p>
          <a:p>
            <a:pPr lvl="1"/>
            <a:r>
              <a:rPr lang="cs-CZ" sz="3300" dirty="0"/>
              <a:t> větší závislost na dodavatelích a užší vztahy s dodavateli, důraz na JIT (Just in Time),</a:t>
            </a:r>
          </a:p>
          <a:p>
            <a:pPr lvl="1"/>
            <a:r>
              <a:rPr lang="cs-CZ" sz="3300" dirty="0"/>
              <a:t> důraz na řízení kvality, servis a zákaznickou podporu.</a:t>
            </a:r>
          </a:p>
          <a:p>
            <a:pPr marL="82296" indent="0">
              <a:buNone/>
            </a:pPr>
            <a:endParaRPr lang="cs-CZ" dirty="0"/>
          </a:p>
        </p:txBody>
      </p:sp>
      <p:sp>
        <p:nvSpPr>
          <p:cNvPr id="3" name="Nadpis 2"/>
          <p:cNvSpPr>
            <a:spLocks noGrp="1"/>
          </p:cNvSpPr>
          <p:nvPr>
            <p:ph type="title"/>
          </p:nvPr>
        </p:nvSpPr>
        <p:spPr/>
        <p:txBody>
          <a:bodyPr>
            <a:normAutofit fontScale="90000"/>
          </a:bodyPr>
          <a:lstStyle/>
          <a:p>
            <a:r>
              <a:rPr lang="cs-CZ" dirty="0">
                <a:effectLst/>
              </a:rPr>
              <a:t>ATO - Assembly to Order - Montáž na zakázku</a:t>
            </a:r>
            <a:endParaRPr lang="cs-CZ" dirty="0"/>
          </a:p>
        </p:txBody>
      </p:sp>
    </p:spTree>
    <p:extLst>
      <p:ext uri="{BB962C8B-B14F-4D97-AF65-F5344CB8AC3E}">
        <p14:creationId xmlns:p14="http://schemas.microsoft.com/office/powerpoint/2010/main" val="65181690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MTO je </a:t>
            </a:r>
            <a:r>
              <a:rPr lang="cs-CZ" b="1" dirty="0"/>
              <a:t>výroba na zakázku</a:t>
            </a:r>
            <a:r>
              <a:rPr lang="cs-CZ" dirty="0"/>
              <a:t> již realizuje výrobu dle víceúrovňové struktury výrobku. Jejich finální tvar může být generován dle přání zákazníka případně za jeho přímé účasti pomocí tzv. konfigurátorů produktů.</a:t>
            </a:r>
          </a:p>
          <a:p>
            <a:r>
              <a:rPr lang="cs-CZ" dirty="0"/>
              <a:t>Tento model je kompromisem mezi ETO a ATO.</a:t>
            </a:r>
          </a:p>
          <a:p>
            <a:endParaRPr lang="cs-CZ" dirty="0"/>
          </a:p>
        </p:txBody>
      </p:sp>
      <p:sp>
        <p:nvSpPr>
          <p:cNvPr id="3" name="Nadpis 2"/>
          <p:cNvSpPr>
            <a:spLocks noGrp="1"/>
          </p:cNvSpPr>
          <p:nvPr>
            <p:ph type="title"/>
          </p:nvPr>
        </p:nvSpPr>
        <p:spPr/>
        <p:txBody>
          <a:bodyPr>
            <a:normAutofit fontScale="90000"/>
          </a:bodyPr>
          <a:lstStyle/>
          <a:p>
            <a:r>
              <a:rPr lang="cs-CZ" dirty="0">
                <a:effectLst/>
              </a:rPr>
              <a:t>MTO - Manufacturing to Order - Výroba na zakázku</a:t>
            </a:r>
            <a:endParaRPr lang="cs-CZ" dirty="0"/>
          </a:p>
        </p:txBody>
      </p:sp>
    </p:spTree>
    <p:extLst>
      <p:ext uri="{BB962C8B-B14F-4D97-AF65-F5344CB8AC3E}">
        <p14:creationId xmlns:p14="http://schemas.microsoft.com/office/powerpoint/2010/main" val="262143457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55000" lnSpcReduction="20000"/>
          </a:bodyPr>
          <a:lstStyle/>
          <a:p>
            <a:r>
              <a:rPr lang="cs-CZ" dirty="0"/>
              <a:t>ETO je </a:t>
            </a:r>
            <a:r>
              <a:rPr lang="cs-CZ" b="1" dirty="0"/>
              <a:t>vývoj a výroba na zakázku</a:t>
            </a:r>
            <a:r>
              <a:rPr lang="cs-CZ" dirty="0"/>
              <a:t>. Jedná se o jeden z nejobtížnějších aplikací, protože výroba je plánována a řízena na základě dokumentace, která vzniká na základě postupné specifikace, tzn. souběžné je dokončována datová podoba kusovníku i technologického postupu.</a:t>
            </a:r>
          </a:p>
          <a:p>
            <a:r>
              <a:rPr lang="cs-CZ" dirty="0"/>
              <a:t>Tento model je určen podnikům ve strojírenském a těžkém průmyslu, které vyvíjejí produkty podle požadavků zákazníků, které mají vlastní vývojové oddělení, výrobu, instalační oddělení a oddělení údržby. Tento model je ještě rozšířen o tzv. PDM (Product Data Management) modul. Toto rozšíření podporuje firmu při vývojové činnosti </a:t>
            </a:r>
          </a:p>
          <a:p>
            <a:r>
              <a:rPr lang="cs-CZ" dirty="0"/>
              <a:t>Znaky výrobce ETO:</a:t>
            </a:r>
          </a:p>
          <a:p>
            <a:pPr lvl="1"/>
            <a:r>
              <a:rPr lang="cs-CZ" sz="3300" dirty="0"/>
              <a:t> čas potřebný na uskutečnění projektu není předem daný,</a:t>
            </a:r>
          </a:p>
          <a:p>
            <a:pPr lvl="1"/>
            <a:r>
              <a:rPr lang="cs-CZ" sz="3300" dirty="0"/>
              <a:t> nutnost reagovat na průběžně se měnící specifikace produktu v průběhu definice projektu,</a:t>
            </a:r>
          </a:p>
          <a:p>
            <a:pPr lvl="1"/>
            <a:r>
              <a:rPr lang="cs-CZ" sz="3300" dirty="0"/>
              <a:t> plánovací funkce jsou zaměřeny na materiál i na kapacity,</a:t>
            </a:r>
          </a:p>
          <a:p>
            <a:pPr lvl="1"/>
            <a:r>
              <a:rPr lang="cs-CZ" sz="3300" dirty="0"/>
              <a:t> využití rozhodovacích procedur vyráběj/nakupuj (make/buy),</a:t>
            </a:r>
          </a:p>
          <a:p>
            <a:pPr lvl="1"/>
            <a:r>
              <a:rPr lang="cs-CZ" sz="3300" dirty="0"/>
              <a:t> trend k outsourcingu částí projektu,</a:t>
            </a:r>
          </a:p>
          <a:p>
            <a:pPr lvl="1"/>
            <a:r>
              <a:rPr lang="cs-CZ" sz="3300" dirty="0"/>
              <a:t> časté výkyvy disponibilních peněžních prostředků,</a:t>
            </a:r>
          </a:p>
          <a:p>
            <a:endParaRPr lang="cs-CZ" dirty="0"/>
          </a:p>
        </p:txBody>
      </p:sp>
      <p:sp>
        <p:nvSpPr>
          <p:cNvPr id="3" name="Nadpis 2"/>
          <p:cNvSpPr>
            <a:spLocks noGrp="1"/>
          </p:cNvSpPr>
          <p:nvPr>
            <p:ph type="title"/>
          </p:nvPr>
        </p:nvSpPr>
        <p:spPr/>
        <p:txBody>
          <a:bodyPr>
            <a:normAutofit fontScale="90000"/>
          </a:bodyPr>
          <a:lstStyle/>
          <a:p>
            <a:r>
              <a:rPr lang="cs-CZ" dirty="0">
                <a:effectLst/>
              </a:rPr>
              <a:t>ETO - Engineer to Order - Vývoj na zakázku</a:t>
            </a:r>
            <a:endParaRPr lang="cs-CZ" dirty="0"/>
          </a:p>
        </p:txBody>
      </p:sp>
    </p:spTree>
    <p:extLst>
      <p:ext uri="{BB962C8B-B14F-4D97-AF65-F5344CB8AC3E}">
        <p14:creationId xmlns:p14="http://schemas.microsoft.com/office/powerpoint/2010/main" val="117272468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r>
              <a:rPr lang="cs-CZ" dirty="0"/>
              <a:t>Model byl vyvinut pro podniky vyrábějící dávkovou procesní výrobou, tedy velké série výrobků ve výrobních dávkách. Jedná se o výrobky denní potřeby, např. nápoje, jídlo, kosmetika, drogistické zboží.</a:t>
            </a:r>
          </a:p>
          <a:p>
            <a:r>
              <a:rPr lang="cs-CZ" dirty="0"/>
              <a:t>Hlavními znaky tohoto druhu výroby jsou:</a:t>
            </a:r>
          </a:p>
          <a:p>
            <a:pPr lvl="1"/>
            <a:r>
              <a:rPr lang="cs-CZ" dirty="0"/>
              <a:t> krátké výrobní cykly výrobku, množství produkce přímo závisí na marketingu,</a:t>
            </a:r>
          </a:p>
          <a:p>
            <a:pPr lvl="1"/>
            <a:r>
              <a:rPr lang="cs-CZ" dirty="0"/>
              <a:t> suroviny, meziprodukt a konečný produkt musí být často kontrolovány pro svou omezenou dobu trvanlivosti,</a:t>
            </a:r>
          </a:p>
          <a:p>
            <a:pPr lvl="1"/>
            <a:r>
              <a:rPr lang="cs-CZ" dirty="0"/>
              <a:t> vstupující materiál je často velmi levný,</a:t>
            </a:r>
          </a:p>
          <a:p>
            <a:pPr lvl="1"/>
            <a:r>
              <a:rPr lang="cs-CZ" dirty="0"/>
              <a:t> výroba a balení probíhají v řízené výrobní lince,</a:t>
            </a:r>
          </a:p>
          <a:p>
            <a:pPr lvl="1"/>
            <a:r>
              <a:rPr lang="cs-CZ" dirty="0"/>
              <a:t> plánování produkce je zaměřeno především na kapacity,</a:t>
            </a:r>
          </a:p>
          <a:p>
            <a:pPr lvl="1"/>
            <a:r>
              <a:rPr lang="cs-CZ" dirty="0"/>
              <a:t> velké nároky na výstupní kvalitu jsou důvodem pro časté inspekce kvality,</a:t>
            </a:r>
          </a:p>
          <a:p>
            <a:pPr lvl="1"/>
            <a:r>
              <a:rPr lang="cs-CZ" dirty="0"/>
              <a:t> úzké vztahy celého produkčního řetězce podmíněné krátkou dobou použitelnosti surovin a výrobků.</a:t>
            </a:r>
          </a:p>
          <a:p>
            <a:endParaRPr lang="cs-CZ" dirty="0"/>
          </a:p>
        </p:txBody>
      </p:sp>
      <p:sp>
        <p:nvSpPr>
          <p:cNvPr id="3" name="Nadpis 2"/>
          <p:cNvSpPr>
            <a:spLocks noGrp="1"/>
          </p:cNvSpPr>
          <p:nvPr>
            <p:ph type="title"/>
          </p:nvPr>
        </p:nvSpPr>
        <p:spPr/>
        <p:txBody>
          <a:bodyPr>
            <a:normAutofit/>
          </a:bodyPr>
          <a:lstStyle/>
          <a:p>
            <a:r>
              <a:rPr lang="cs-CZ" sz="2800" dirty="0">
                <a:effectLst/>
              </a:rPr>
              <a:t>BPM - Batch Process Manufacturing - Dávková procesní výroba </a:t>
            </a:r>
            <a:endParaRPr lang="cs-CZ" sz="2800" dirty="0"/>
          </a:p>
        </p:txBody>
      </p:sp>
    </p:spTree>
    <p:extLst>
      <p:ext uri="{BB962C8B-B14F-4D97-AF65-F5344CB8AC3E}">
        <p14:creationId xmlns:p14="http://schemas.microsoft.com/office/powerpoint/2010/main" val="330563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a:bodyPr>
          <a:lstStyle/>
          <a:p>
            <a:r>
              <a:rPr lang="cs-CZ" dirty="0"/>
              <a:t>Během průmyslové revoluce docházelo k zužování rozmanitosti výrobků a současně pro užší sortiment vzrůstal objem jednotlivých vyráběných typů výrobků. Tento trend se zlomil v padesátých létech minulého století po zacelení válečných škod a zvýšení důrazu na zákazníka. V současné době opět v průmyslově vyspělých zemích tento trend pokračuje, zatímco v rozvojových zemích se ještě projevuje opačná tendence </a:t>
            </a:r>
          </a:p>
        </p:txBody>
      </p:sp>
      <p:sp>
        <p:nvSpPr>
          <p:cNvPr id="3" name="Nadpis 2"/>
          <p:cNvSpPr>
            <a:spLocks noGrp="1"/>
          </p:cNvSpPr>
          <p:nvPr>
            <p:ph type="title"/>
          </p:nvPr>
        </p:nvSpPr>
        <p:spPr/>
        <p:txBody>
          <a:bodyPr>
            <a:normAutofit fontScale="90000"/>
          </a:bodyPr>
          <a:lstStyle/>
          <a:p>
            <a:r>
              <a:rPr lang="cs-CZ" dirty="0">
                <a:effectLst/>
              </a:rPr>
              <a:t>Objem nebo rozmanitost </a:t>
            </a:r>
          </a:p>
        </p:txBody>
      </p:sp>
    </p:spTree>
    <p:extLst>
      <p:ext uri="{BB962C8B-B14F-4D97-AF65-F5344CB8AC3E}">
        <p14:creationId xmlns:p14="http://schemas.microsoft.com/office/powerpoint/2010/main" val="227935702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sz="6000" dirty="0"/>
              <a:t>Plánování materiálových požadavků</a:t>
            </a:r>
          </a:p>
        </p:txBody>
      </p:sp>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283874176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47500" lnSpcReduction="20000"/>
          </a:bodyPr>
          <a:lstStyle/>
          <a:p>
            <a:r>
              <a:rPr lang="cs-CZ" dirty="0"/>
              <a:t>Princip automatického plánování materiálových požadavků pochází ze šedesátých let minulého století. Je rozdíl, zda se jedná o kusovou nebo sériovou výrobu. Zatímco u kusové výroby jsou obvykle vstupem do plánování konkrétní obchodní případy, u sériové výroby jsou to obecně prognózy a marketingové požadavky. Konkrétní obchodní případy a prognózy tvoří </a:t>
            </a:r>
            <a:r>
              <a:rPr lang="cs-CZ" b="1" dirty="0"/>
              <a:t>hlavní plán výroby</a:t>
            </a:r>
            <a:r>
              <a:rPr lang="cs-CZ" dirty="0"/>
              <a:t> (MPS). </a:t>
            </a:r>
          </a:p>
          <a:p>
            <a:r>
              <a:rPr lang="cs-CZ" b="1" dirty="0"/>
              <a:t>Definice MRP</a:t>
            </a:r>
            <a:endParaRPr lang="cs-CZ" dirty="0"/>
          </a:p>
          <a:p>
            <a:pPr lvl="1"/>
            <a:r>
              <a:rPr lang="cs-CZ" b="1" dirty="0"/>
              <a:t>Plánování materiálových požadavků </a:t>
            </a:r>
            <a:r>
              <a:rPr lang="cs-CZ" dirty="0"/>
              <a:t>(MRP) je metodika plánování materiálů vyvinutá v roce 1970 s využitím výpočetní techniky. Hlavní rysy MRP je vytvoření požadavků na materiál prostřednictvím rozpadu kusovníků, a časového posunu požadavků pomocí průměrné lhůty dodání. MRP II byl vyvinut jako druhá generace MRP, a to představuje systém uzavřené smyčky: plánování výroby odvozené z </a:t>
            </a:r>
            <a:r>
              <a:rPr lang="cs-CZ" b="1" dirty="0"/>
              <a:t>hlavního plánu výroby</a:t>
            </a:r>
            <a:r>
              <a:rPr lang="cs-CZ" dirty="0"/>
              <a:t> (MPS), který řídí plán materiálu, který je vstupem do kapacitního plánu. </a:t>
            </a:r>
          </a:p>
          <a:p>
            <a:pPr marL="365760" lvl="1" indent="-283464">
              <a:spcBef>
                <a:spcPts val="600"/>
              </a:spcBef>
              <a:buSzPct val="80000"/>
              <a:buFont typeface="Wingdings 2"/>
              <a:buChar char=""/>
            </a:pPr>
            <a:r>
              <a:rPr lang="cs-CZ" sz="3200" dirty="0"/>
              <a:t>Zpětnovazební smyčky zajišťují vstup do nižší úrovně jako </a:t>
            </a:r>
            <a:r>
              <a:rPr lang="cs-CZ" sz="3200" b="1" dirty="0"/>
              <a:t>rekurzivní</a:t>
            </a:r>
            <a:r>
              <a:rPr lang="cs-CZ" sz="3200" dirty="0"/>
              <a:t> proces. MRP techniky v podstatě řídily rozvoj standardního softwarových balíků řízení výroby s využitím integrované databáze. Tyto systémy se vyvinuly do toho, co je nyní známo jako systémy </a:t>
            </a:r>
            <a:r>
              <a:rPr lang="cs-CZ" sz="3200" b="1" dirty="0"/>
              <a:t>Plánování podnikových zdrojů </a:t>
            </a:r>
            <a:r>
              <a:rPr lang="cs-CZ" sz="3200" dirty="0"/>
              <a:t>(ERP).</a:t>
            </a:r>
            <a:endParaRPr lang="cs-CZ" dirty="0"/>
          </a:p>
          <a:p>
            <a:r>
              <a:rPr lang="cs-CZ" dirty="0"/>
              <a:t>V </a:t>
            </a:r>
            <a:r>
              <a:rPr lang="cs-CZ" b="1" dirty="0"/>
              <a:t>Plánování výrobních zdrojů </a:t>
            </a:r>
            <a:r>
              <a:rPr lang="cs-CZ" dirty="0"/>
              <a:t>(MRP II) jsou prognózy kombinovány a přizpůsobeny objednávkám zákazníků a jsou zdrojem modulu hlavního plánu. Jakmile je nastaven hlavní plán, proces MRP rozpadá kusovníky, obvykle přes noc nebo o víkendech, a vytváří požadavky na materiály. Požadavky na materiál jsou zdrojem pro modul </a:t>
            </a:r>
            <a:r>
              <a:rPr lang="cs-CZ" b="1" dirty="0"/>
              <a:t>plánování kapacit</a:t>
            </a:r>
            <a:r>
              <a:rPr lang="cs-CZ" dirty="0"/>
              <a:t>, který testuje plán vytvořený MRP proti současným kapacitám. Tato zpětná vazba smyčka vytvoří dvě alternativy: </a:t>
            </a:r>
            <a:r>
              <a:rPr lang="cs-CZ" b="1" dirty="0"/>
              <a:t>zvýšení kapacity</a:t>
            </a:r>
            <a:r>
              <a:rPr lang="cs-CZ" dirty="0"/>
              <a:t> nebo </a:t>
            </a:r>
            <a:r>
              <a:rPr lang="cs-CZ" b="1" dirty="0"/>
              <a:t>úpravu hlavního plánu</a:t>
            </a:r>
            <a:r>
              <a:rPr lang="cs-CZ" dirty="0"/>
              <a:t>. Započtení disponibilních zásob a rozpracované výroby je zahrnuto jako regenerativní proces.</a:t>
            </a:r>
          </a:p>
        </p:txBody>
      </p:sp>
      <p:sp>
        <p:nvSpPr>
          <p:cNvPr id="3" name="Nadpis 2"/>
          <p:cNvSpPr>
            <a:spLocks noGrp="1"/>
          </p:cNvSpPr>
          <p:nvPr>
            <p:ph type="title"/>
          </p:nvPr>
        </p:nvSpPr>
        <p:spPr/>
        <p:txBody>
          <a:bodyPr>
            <a:normAutofit/>
          </a:bodyPr>
          <a:lstStyle/>
          <a:p>
            <a:r>
              <a:rPr lang="cs-CZ" sz="3200" dirty="0">
                <a:effectLst/>
              </a:rPr>
              <a:t>Princip plánování materiálových požadavků v čase</a:t>
            </a:r>
            <a:endParaRPr lang="cs-CZ" sz="3200" dirty="0"/>
          </a:p>
        </p:txBody>
      </p:sp>
    </p:spTree>
    <p:extLst>
      <p:ext uri="{BB962C8B-B14F-4D97-AF65-F5344CB8AC3E}">
        <p14:creationId xmlns:p14="http://schemas.microsoft.com/office/powerpoint/2010/main" val="153397933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55000" lnSpcReduction="20000"/>
          </a:bodyPr>
          <a:lstStyle/>
          <a:p>
            <a:r>
              <a:rPr lang="cs-CZ" dirty="0"/>
              <a:t>Plánování potřeb materiálu jakékoliv generace předpokládá </a:t>
            </a:r>
            <a:r>
              <a:rPr lang="cs-CZ" b="1" dirty="0"/>
              <a:t>jemně vyladěný systém dat</a:t>
            </a:r>
            <a:r>
              <a:rPr lang="cs-CZ" dirty="0"/>
              <a:t>, což se stává zřídka. Funguje také na základě průběžné (dodací) lhůty, což je chybný předpoklad, protože jak vnější, tak vnitřní dodací lhůty jsou dynamické a mění denně. MRP také předpokládá nekonečnou kapacitu, což je nereálné a obtížně se zajistí. Konečným výsledkem je obvykle</a:t>
            </a:r>
            <a:r>
              <a:rPr lang="cs-CZ" b="1" dirty="0"/>
              <a:t> zvýšení zásob</a:t>
            </a:r>
            <a:r>
              <a:rPr lang="cs-CZ" dirty="0"/>
              <a:t>, způsobené výrobou nesprávných dílů, což mělo být právě pomocí MRP řešeno. Jedním z důvodů vytváření nadměrných zásob je, že </a:t>
            </a:r>
            <a:r>
              <a:rPr lang="cs-CZ" b="1" dirty="0"/>
              <a:t>systém dat </a:t>
            </a:r>
            <a:r>
              <a:rPr lang="cs-CZ" dirty="0"/>
              <a:t>a jejich přesnost vyžadovaná pro správné spuštění MRP je </a:t>
            </a:r>
            <a:r>
              <a:rPr lang="cs-CZ" b="1" dirty="0"/>
              <a:t>obtížné dodržet</a:t>
            </a:r>
            <a:r>
              <a:rPr lang="cs-CZ" dirty="0"/>
              <a:t>, a systém MRP přehledů notoricky vede k tisku tun nepoužitelných přehledů materiálových požadavků.  </a:t>
            </a:r>
          </a:p>
          <a:p>
            <a:r>
              <a:rPr lang="cs-CZ" dirty="0"/>
              <a:t>To také vyžaduje odkládání (snížení priority) požadavků, aby se zabránilo nadměrnému množství zásob, což se málokdy podaří, neboť se to provádí s malou prioritou.</a:t>
            </a:r>
          </a:p>
          <a:p>
            <a:r>
              <a:rPr lang="cs-CZ" dirty="0"/>
              <a:t>Konečně MRP, využívající metodiku posunutého bodu objednání, je</a:t>
            </a:r>
            <a:r>
              <a:rPr lang="cs-CZ" b="1" dirty="0"/>
              <a:t> tlakový systém</a:t>
            </a:r>
            <a:r>
              <a:rPr lang="cs-CZ" dirty="0"/>
              <a:t>, který spíše předpokládá požadavky, než reaguje na skutečné požadavky, jak je to v technologii toku požadavků. </a:t>
            </a:r>
          </a:p>
          <a:p>
            <a:r>
              <a:rPr lang="cs-CZ" dirty="0"/>
              <a:t>Pokud je MRP spouštěn předpovědí, jak se předpokládá, reaguje na nejistotu prognózy a produkuje díly, které snad někdo bude potřebovat.</a:t>
            </a:r>
          </a:p>
          <a:p>
            <a:endParaRPr lang="cs-CZ" dirty="0"/>
          </a:p>
        </p:txBody>
      </p:sp>
      <p:sp>
        <p:nvSpPr>
          <p:cNvPr id="3" name="Nadpis 2"/>
          <p:cNvSpPr>
            <a:spLocks noGrp="1"/>
          </p:cNvSpPr>
          <p:nvPr>
            <p:ph type="title"/>
          </p:nvPr>
        </p:nvSpPr>
        <p:spPr/>
        <p:txBody>
          <a:bodyPr/>
          <a:lstStyle/>
          <a:p>
            <a:r>
              <a:rPr lang="cs-CZ" dirty="0"/>
              <a:t>Problémy MRP</a:t>
            </a:r>
          </a:p>
        </p:txBody>
      </p:sp>
    </p:spTree>
    <p:extLst>
      <p:ext uri="{BB962C8B-B14F-4D97-AF65-F5344CB8AC3E}">
        <p14:creationId xmlns:p14="http://schemas.microsoft.com/office/powerpoint/2010/main" val="25550092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85000" lnSpcReduction="10000"/>
          </a:bodyPr>
          <a:lstStyle/>
          <a:p>
            <a:r>
              <a:rPr lang="cs-CZ" dirty="0"/>
              <a:t>Techniky plánování materiálových požadavků se ukázaly jako </a:t>
            </a:r>
            <a:r>
              <a:rPr lang="cs-CZ" b="1" dirty="0"/>
              <a:t>neefektivní na mikroúrovni</a:t>
            </a:r>
            <a:r>
              <a:rPr lang="cs-CZ" dirty="0"/>
              <a:t>. Pokud je však oddělena od exekutivního systému, poskytuje dobrou metodiku pro prognózování jak vnitřních tak i dodavatelských požadavků na kapacitu. Je třeba provádět "ostrý řez" mezi plánováním a prováděním. To znamená užívat MRP pro předpověď požadavků na vyšší úrovni, ale používat technologii toku požadavků s omezenými kapacitami a skutečnými tahovými systémy, jako je Kanban, pro potřeby denní výroby.</a:t>
            </a:r>
          </a:p>
          <a:p>
            <a:endParaRPr lang="cs-CZ" dirty="0"/>
          </a:p>
        </p:txBody>
      </p:sp>
      <p:sp>
        <p:nvSpPr>
          <p:cNvPr id="3" name="Nadpis 2"/>
          <p:cNvSpPr>
            <a:spLocks noGrp="1"/>
          </p:cNvSpPr>
          <p:nvPr>
            <p:ph type="title"/>
          </p:nvPr>
        </p:nvSpPr>
        <p:spPr/>
        <p:txBody>
          <a:bodyPr>
            <a:normAutofit fontScale="90000"/>
          </a:bodyPr>
          <a:lstStyle/>
          <a:p>
            <a:r>
              <a:rPr lang="cs-CZ" dirty="0"/>
              <a:t>Pragmatické používání</a:t>
            </a:r>
            <a:br>
              <a:rPr lang="cs-CZ" dirty="0"/>
            </a:br>
            <a:r>
              <a:rPr lang="cs-CZ" dirty="0"/>
              <a:t> MRP</a:t>
            </a:r>
          </a:p>
        </p:txBody>
      </p:sp>
    </p:spTree>
    <p:extLst>
      <p:ext uri="{BB962C8B-B14F-4D97-AF65-F5344CB8AC3E}">
        <p14:creationId xmlns:p14="http://schemas.microsoft.com/office/powerpoint/2010/main" val="117887024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643042" y="500042"/>
            <a:ext cx="6357982" cy="642942"/>
          </a:xfrm>
        </p:spPr>
        <p:txBody>
          <a:bodyPr>
            <a:normAutofit fontScale="90000"/>
          </a:bodyPr>
          <a:lstStyle/>
          <a:p>
            <a:r>
              <a:rPr lang="cs-CZ" dirty="0"/>
              <a:t>Plánování materiálových požadavků (MRP)</a:t>
            </a:r>
            <a:br>
              <a:rPr lang="cs-CZ" dirty="0"/>
            </a:br>
            <a:endParaRPr lang="cs-CZ" dirty="0"/>
          </a:p>
        </p:txBody>
      </p:sp>
      <p:pic>
        <p:nvPicPr>
          <p:cNvPr id="4" name="Obrázek 19" descr="Výkres3.png"/>
          <p:cNvPicPr>
            <a:picLocks noGrp="1"/>
          </p:cNvPicPr>
          <p:nvPr>
            <p:ph idx="1"/>
          </p:nvPr>
        </p:nvPicPr>
        <p:blipFill>
          <a:blip r:embed="rId2" cstate="print"/>
          <a:stretch>
            <a:fillRect/>
          </a:stretch>
        </p:blipFill>
        <p:spPr>
          <a:xfrm>
            <a:off x="1643042" y="1447800"/>
            <a:ext cx="6786610" cy="5053034"/>
          </a:xfrm>
          <a:prstGeom prst="rect">
            <a:avLst/>
          </a:prstGeom>
        </p:spPr>
      </p:pic>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 </a:t>
            </a:r>
          </a:p>
        </p:txBody>
      </p:sp>
      <p:sp>
        <p:nvSpPr>
          <p:cNvPr id="3" name="Nadpis 2"/>
          <p:cNvSpPr>
            <a:spLocks noGrp="1"/>
          </p:cNvSpPr>
          <p:nvPr>
            <p:ph type="title"/>
          </p:nvPr>
        </p:nvSpPr>
        <p:spPr/>
        <p:txBody>
          <a:bodyPr/>
          <a:lstStyle/>
          <a:p>
            <a:r>
              <a:rPr lang="cs-CZ" dirty="0"/>
              <a:t>Výrobní stupně</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74" y="1340768"/>
            <a:ext cx="6543625"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228820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82296" indent="0">
              <a:buNone/>
            </a:pPr>
            <a:endParaRPr lang="cs-CZ" dirty="0"/>
          </a:p>
        </p:txBody>
      </p:sp>
      <p:sp>
        <p:nvSpPr>
          <p:cNvPr id="3" name="Nadpis 2"/>
          <p:cNvSpPr>
            <a:spLocks noGrp="1"/>
          </p:cNvSpPr>
          <p:nvPr>
            <p:ph type="title"/>
          </p:nvPr>
        </p:nvSpPr>
        <p:spPr/>
        <p:txBody>
          <a:bodyPr/>
          <a:lstStyle/>
          <a:p>
            <a:r>
              <a:rPr lang="cs-CZ" dirty="0"/>
              <a:t>Dispoziční stupně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488" y="1412776"/>
            <a:ext cx="5915025" cy="4697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11172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073887" y="2855813"/>
            <a:ext cx="7498080" cy="4800600"/>
          </a:xfrm>
        </p:spPr>
        <p:txBody>
          <a:bodyPr/>
          <a:lstStyle/>
          <a:p>
            <a:r>
              <a:rPr lang="cs-CZ" dirty="0"/>
              <a:t> </a:t>
            </a:r>
          </a:p>
        </p:txBody>
      </p:sp>
      <p:sp>
        <p:nvSpPr>
          <p:cNvPr id="3" name="Nadpis 2"/>
          <p:cNvSpPr>
            <a:spLocks noGrp="1"/>
          </p:cNvSpPr>
          <p:nvPr>
            <p:ph type="title"/>
          </p:nvPr>
        </p:nvSpPr>
        <p:spPr/>
        <p:txBody>
          <a:bodyPr>
            <a:normAutofit fontScale="90000"/>
          </a:bodyPr>
          <a:lstStyle/>
          <a:p>
            <a:r>
              <a:rPr lang="cs-CZ" dirty="0">
                <a:effectLst/>
              </a:rPr>
              <a:t>Dispoziční stupně jako graf</a:t>
            </a:r>
            <a:endParaRPr lang="cs-CZ"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42" y="1412776"/>
            <a:ext cx="57150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448851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194533" y="2927821"/>
            <a:ext cx="7498080" cy="4800600"/>
          </a:xfrm>
        </p:spPr>
        <p:txBody>
          <a:bodyPr/>
          <a:lstStyle/>
          <a:p>
            <a:endParaRPr lang="cs-CZ" dirty="0"/>
          </a:p>
        </p:txBody>
      </p:sp>
      <p:sp>
        <p:nvSpPr>
          <p:cNvPr id="3" name="Nadpis 2"/>
          <p:cNvSpPr>
            <a:spLocks noGrp="1"/>
          </p:cNvSpPr>
          <p:nvPr>
            <p:ph type="title"/>
          </p:nvPr>
        </p:nvSpPr>
        <p:spPr/>
        <p:txBody>
          <a:bodyPr/>
          <a:lstStyle/>
          <a:p>
            <a:r>
              <a:rPr lang="cs-CZ" dirty="0">
                <a:effectLst/>
              </a:rPr>
              <a:t>Souhrnný kusovník</a:t>
            </a:r>
            <a:endParaRPr lang="cs-CZ"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484784"/>
            <a:ext cx="57150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383356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err="1">
                <a:effectLst/>
              </a:rPr>
              <a:t>Gozinto</a:t>
            </a:r>
            <a:r>
              <a:rPr lang="cs-CZ" dirty="0">
                <a:effectLst/>
              </a:rPr>
              <a:t> graf</a:t>
            </a:r>
            <a:endParaRPr lang="cs-CZ" dirty="0"/>
          </a:p>
        </p:txBody>
      </p:sp>
      <p:pic>
        <p:nvPicPr>
          <p:cNvPr id="7" name="Zástupný symbol pro obsah 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27632" y="1557624"/>
            <a:ext cx="5714286" cy="4580952"/>
          </a:xfrm>
          <a:prstGeom prst="rect">
            <a:avLst/>
          </a:prstGeom>
          <a:noFill/>
          <a:ln>
            <a:noFill/>
          </a:ln>
        </p:spPr>
      </p:pic>
    </p:spTree>
    <p:extLst>
      <p:ext uri="{BB962C8B-B14F-4D97-AF65-F5344CB8AC3E}">
        <p14:creationId xmlns:p14="http://schemas.microsoft.com/office/powerpoint/2010/main" val="2395705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r>
              <a:rPr lang="cs-CZ" dirty="0">
                <a:effectLst/>
              </a:rPr>
              <a:t>Objem nebo rozmanitost </a:t>
            </a:r>
          </a:p>
        </p:txBody>
      </p:sp>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785" y="1290339"/>
            <a:ext cx="5944430" cy="4277322"/>
          </a:xfrm>
          <a:prstGeom prst="rect">
            <a:avLst/>
          </a:prstGeom>
        </p:spPr>
      </p:pic>
    </p:spTree>
    <p:extLst>
      <p:ext uri="{BB962C8B-B14F-4D97-AF65-F5344CB8AC3E}">
        <p14:creationId xmlns:p14="http://schemas.microsoft.com/office/powerpoint/2010/main" val="52013745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Zástupný symbol pro obsah 4">
            <a:extLst>
              <a:ext uri="{FF2B5EF4-FFF2-40B4-BE49-F238E27FC236}">
                <a16:creationId xmlns:a16="http://schemas.microsoft.com/office/drawing/2014/main" id="{B7AF8F6C-64AE-488C-9BAC-05AEAC4B1EEB}"/>
              </a:ext>
            </a:extLst>
          </p:cNvPr>
          <p:cNvGraphicFramePr>
            <a:graphicFrameLocks noGrp="1"/>
          </p:cNvGraphicFramePr>
          <p:nvPr>
            <p:ph idx="1"/>
            <p:extLst>
              <p:ext uri="{D42A27DB-BD31-4B8C-83A1-F6EECF244321}">
                <p14:modId xmlns:p14="http://schemas.microsoft.com/office/powerpoint/2010/main" val="3680762827"/>
              </p:ext>
            </p:extLst>
          </p:nvPr>
        </p:nvGraphicFramePr>
        <p:xfrm>
          <a:off x="1643042" y="2636912"/>
          <a:ext cx="3721046" cy="2330506"/>
        </p:xfrm>
        <a:graphic>
          <a:graphicData uri="http://schemas.openxmlformats.org/drawingml/2006/table">
            <a:tbl>
              <a:tblPr firstRow="1" firstCol="1" bandRow="1">
                <a:tableStyleId>{5C22544A-7EE6-4342-B048-85BDC9FD1C3A}</a:tableStyleId>
              </a:tblPr>
              <a:tblGrid>
                <a:gridCol w="538421">
                  <a:extLst>
                    <a:ext uri="{9D8B030D-6E8A-4147-A177-3AD203B41FA5}">
                      <a16:colId xmlns:a16="http://schemas.microsoft.com/office/drawing/2014/main" val="727845034"/>
                    </a:ext>
                  </a:extLst>
                </a:gridCol>
                <a:gridCol w="889066">
                  <a:extLst>
                    <a:ext uri="{9D8B030D-6E8A-4147-A177-3AD203B41FA5}">
                      <a16:colId xmlns:a16="http://schemas.microsoft.com/office/drawing/2014/main" val="2116573242"/>
                    </a:ext>
                  </a:extLst>
                </a:gridCol>
                <a:gridCol w="1082590">
                  <a:extLst>
                    <a:ext uri="{9D8B030D-6E8A-4147-A177-3AD203B41FA5}">
                      <a16:colId xmlns:a16="http://schemas.microsoft.com/office/drawing/2014/main" val="2229066888"/>
                    </a:ext>
                  </a:extLst>
                </a:gridCol>
                <a:gridCol w="1210969">
                  <a:extLst>
                    <a:ext uri="{9D8B030D-6E8A-4147-A177-3AD203B41FA5}">
                      <a16:colId xmlns:a16="http://schemas.microsoft.com/office/drawing/2014/main" val="3644711847"/>
                    </a:ext>
                  </a:extLst>
                </a:gridCol>
              </a:tblGrid>
              <a:tr h="898696">
                <a:tc>
                  <a:txBody>
                    <a:bodyPr/>
                    <a:lstStyle/>
                    <a:p>
                      <a:pPr algn="l">
                        <a:lnSpc>
                          <a:spcPct val="107000"/>
                        </a:lnSpc>
                        <a:spcAft>
                          <a:spcPts val="0"/>
                        </a:spcAft>
                      </a:pPr>
                      <a:r>
                        <a:rPr lang="cs-CZ" sz="1800" dirty="0">
                          <a:effectLst/>
                        </a:rPr>
                        <a:t>Jméno</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dirty="0">
                          <a:effectLst/>
                        </a:rPr>
                        <a:t>Požadovaný počet</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a:effectLst/>
                        </a:rPr>
                        <a:t>Plánovaný počet</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dirty="0">
                          <a:effectLst/>
                        </a:rPr>
                        <a:t>Nízká/Dispoziční úroveň</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66852439"/>
                  </a:ext>
                </a:extLst>
              </a:tr>
              <a:tr h="286362">
                <a:tc>
                  <a:txBody>
                    <a:bodyPr/>
                    <a:lstStyle/>
                    <a:p>
                      <a:pPr algn="l">
                        <a:lnSpc>
                          <a:spcPct val="107000"/>
                        </a:lnSpc>
                        <a:spcAft>
                          <a:spcPts val="0"/>
                        </a:spcAft>
                      </a:pPr>
                      <a:r>
                        <a:rPr lang="cs-CZ" sz="1800">
                          <a:effectLst/>
                        </a:rPr>
                        <a:t>A</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a:effectLst/>
                        </a:rPr>
                        <a:t>1</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dirty="0">
                          <a:effectLst/>
                        </a:rPr>
                        <a:t> </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30354984"/>
                  </a:ext>
                </a:extLst>
              </a:tr>
              <a:tr h="286362">
                <a:tc>
                  <a:txBody>
                    <a:bodyPr/>
                    <a:lstStyle/>
                    <a:p>
                      <a:pPr algn="l">
                        <a:lnSpc>
                          <a:spcPct val="107000"/>
                        </a:lnSpc>
                        <a:spcAft>
                          <a:spcPts val="0"/>
                        </a:spcAft>
                      </a:pPr>
                      <a:r>
                        <a:rPr lang="cs-CZ" sz="1800">
                          <a:effectLst/>
                        </a:rPr>
                        <a:t>B</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a:effectLst/>
                        </a:rPr>
                        <a:t>2</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82288674"/>
                  </a:ext>
                </a:extLst>
              </a:tr>
              <a:tr h="286362">
                <a:tc>
                  <a:txBody>
                    <a:bodyPr/>
                    <a:lstStyle/>
                    <a:p>
                      <a:pPr algn="l">
                        <a:lnSpc>
                          <a:spcPct val="107000"/>
                        </a:lnSpc>
                        <a:spcAft>
                          <a:spcPts val="0"/>
                        </a:spcAft>
                      </a:pPr>
                      <a:r>
                        <a:rPr lang="cs-CZ" sz="1800">
                          <a:effectLst/>
                        </a:rPr>
                        <a:t>C</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a:effectLst/>
                        </a:rPr>
                        <a:t>0</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93199284"/>
                  </a:ext>
                </a:extLst>
              </a:tr>
              <a:tr h="286362">
                <a:tc>
                  <a:txBody>
                    <a:bodyPr/>
                    <a:lstStyle/>
                    <a:p>
                      <a:pPr algn="l">
                        <a:lnSpc>
                          <a:spcPct val="107000"/>
                        </a:lnSpc>
                        <a:spcAft>
                          <a:spcPts val="0"/>
                        </a:spcAft>
                      </a:pPr>
                      <a:r>
                        <a:rPr lang="cs-CZ" sz="1800">
                          <a:effectLst/>
                        </a:rPr>
                        <a:t>D</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a:effectLst/>
                        </a:rPr>
                        <a:t>2</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05572006"/>
                  </a:ext>
                </a:extLst>
              </a:tr>
              <a:tr h="286362">
                <a:tc>
                  <a:txBody>
                    <a:bodyPr/>
                    <a:lstStyle/>
                    <a:p>
                      <a:pPr algn="l">
                        <a:lnSpc>
                          <a:spcPct val="107000"/>
                        </a:lnSpc>
                        <a:spcAft>
                          <a:spcPts val="0"/>
                        </a:spcAft>
                      </a:pPr>
                      <a:r>
                        <a:rPr lang="cs-CZ" sz="1800">
                          <a:effectLst/>
                        </a:rPr>
                        <a:t>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a:effectLst/>
                        </a:rPr>
                        <a:t>0</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a:effectLst/>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dirty="0">
                          <a:effectLst/>
                        </a:rPr>
                        <a:t> </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04650210"/>
                  </a:ext>
                </a:extLst>
              </a:tr>
            </a:tbl>
          </a:graphicData>
        </a:graphic>
      </p:graphicFrame>
      <p:sp>
        <p:nvSpPr>
          <p:cNvPr id="3" name="Zástupný symbol pro číslo snímku 2">
            <a:extLst>
              <a:ext uri="{FF2B5EF4-FFF2-40B4-BE49-F238E27FC236}">
                <a16:creationId xmlns:a16="http://schemas.microsoft.com/office/drawing/2014/main" id="{8241C2B0-D6E6-4042-92D1-1C464563B9D5}"/>
              </a:ext>
            </a:extLst>
          </p:cNvPr>
          <p:cNvSpPr>
            <a:spLocks noGrp="1"/>
          </p:cNvSpPr>
          <p:nvPr>
            <p:ph type="sldNum" sz="quarter" idx="12"/>
          </p:nvPr>
        </p:nvSpPr>
        <p:spPr/>
        <p:txBody>
          <a:bodyPr/>
          <a:lstStyle/>
          <a:p>
            <a:fld id="{5D2C69E2-DDA1-4A0F-86F5-6A3E7566DBF6}" type="slidenum">
              <a:rPr lang="cs-CZ" smtClean="0"/>
              <a:pPr/>
              <a:t>180</a:t>
            </a:fld>
            <a:endParaRPr lang="cs-CZ"/>
          </a:p>
        </p:txBody>
      </p:sp>
      <p:sp>
        <p:nvSpPr>
          <p:cNvPr id="4" name="Nadpis 3">
            <a:extLst>
              <a:ext uri="{FF2B5EF4-FFF2-40B4-BE49-F238E27FC236}">
                <a16:creationId xmlns:a16="http://schemas.microsoft.com/office/drawing/2014/main" id="{7764CF33-B989-484F-AD45-66DCF8BB71AE}"/>
              </a:ext>
            </a:extLst>
          </p:cNvPr>
          <p:cNvSpPr>
            <a:spLocks noGrp="1"/>
          </p:cNvSpPr>
          <p:nvPr>
            <p:ph type="title"/>
          </p:nvPr>
        </p:nvSpPr>
        <p:spPr/>
        <p:txBody>
          <a:bodyPr>
            <a:normAutofit fontScale="90000"/>
          </a:bodyPr>
          <a:lstStyle/>
          <a:p>
            <a:r>
              <a:rPr lang="cs-CZ" dirty="0"/>
              <a:t>Zadání příkladu na plánování množství</a:t>
            </a:r>
          </a:p>
        </p:txBody>
      </p:sp>
      <p:graphicFrame>
        <p:nvGraphicFramePr>
          <p:cNvPr id="6" name="Tabulka 5">
            <a:extLst>
              <a:ext uri="{FF2B5EF4-FFF2-40B4-BE49-F238E27FC236}">
                <a16:creationId xmlns:a16="http://schemas.microsoft.com/office/drawing/2014/main" id="{8A327389-5784-46F6-A016-CCE980E30970}"/>
              </a:ext>
            </a:extLst>
          </p:cNvPr>
          <p:cNvGraphicFramePr>
            <a:graphicFrameLocks noGrp="1"/>
          </p:cNvGraphicFramePr>
          <p:nvPr>
            <p:extLst/>
          </p:nvPr>
        </p:nvGraphicFramePr>
        <p:xfrm>
          <a:off x="5508104" y="2636911"/>
          <a:ext cx="2736303" cy="2330506"/>
        </p:xfrm>
        <a:graphic>
          <a:graphicData uri="http://schemas.openxmlformats.org/drawingml/2006/table">
            <a:tbl>
              <a:tblPr firstRow="1" firstCol="1" bandRow="1">
                <a:tableStyleId>{5C22544A-7EE6-4342-B048-85BDC9FD1C3A}</a:tableStyleId>
              </a:tblPr>
              <a:tblGrid>
                <a:gridCol w="995286">
                  <a:extLst>
                    <a:ext uri="{9D8B030D-6E8A-4147-A177-3AD203B41FA5}">
                      <a16:colId xmlns:a16="http://schemas.microsoft.com/office/drawing/2014/main" val="3330617355"/>
                    </a:ext>
                  </a:extLst>
                </a:gridCol>
                <a:gridCol w="995286">
                  <a:extLst>
                    <a:ext uri="{9D8B030D-6E8A-4147-A177-3AD203B41FA5}">
                      <a16:colId xmlns:a16="http://schemas.microsoft.com/office/drawing/2014/main" val="1532113188"/>
                    </a:ext>
                  </a:extLst>
                </a:gridCol>
                <a:gridCol w="745731">
                  <a:extLst>
                    <a:ext uri="{9D8B030D-6E8A-4147-A177-3AD203B41FA5}">
                      <a16:colId xmlns:a16="http://schemas.microsoft.com/office/drawing/2014/main" val="2022313237"/>
                    </a:ext>
                  </a:extLst>
                </a:gridCol>
              </a:tblGrid>
              <a:tr h="842756">
                <a:tc>
                  <a:txBody>
                    <a:bodyPr/>
                    <a:lstStyle/>
                    <a:p>
                      <a:pPr algn="l">
                        <a:lnSpc>
                          <a:spcPct val="107000"/>
                        </a:lnSpc>
                        <a:spcAft>
                          <a:spcPts val="0"/>
                        </a:spcAft>
                      </a:pPr>
                      <a:r>
                        <a:rPr lang="cs-CZ" sz="1800" dirty="0">
                          <a:effectLst/>
                        </a:rPr>
                        <a:t>Vyšší položka</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dirty="0">
                          <a:effectLst/>
                        </a:rPr>
                        <a:t>Nižší položka</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dirty="0">
                          <a:effectLst/>
                        </a:rPr>
                        <a:t>Počet</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66571435"/>
                  </a:ext>
                </a:extLst>
              </a:tr>
              <a:tr h="297550">
                <a:tc>
                  <a:txBody>
                    <a:bodyPr/>
                    <a:lstStyle/>
                    <a:p>
                      <a:pPr algn="l">
                        <a:lnSpc>
                          <a:spcPct val="107000"/>
                        </a:lnSpc>
                        <a:spcAft>
                          <a:spcPts val="0"/>
                        </a:spcAft>
                      </a:pPr>
                      <a:r>
                        <a:rPr lang="cs-CZ" sz="1800" dirty="0">
                          <a:effectLst/>
                        </a:rPr>
                        <a:t>E</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a:effectLst/>
                        </a:rPr>
                        <a:t>C</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a:effectLst/>
                        </a:rPr>
                        <a:t>2</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99082782"/>
                  </a:ext>
                </a:extLst>
              </a:tr>
              <a:tr h="297550">
                <a:tc>
                  <a:txBody>
                    <a:bodyPr/>
                    <a:lstStyle/>
                    <a:p>
                      <a:pPr algn="l">
                        <a:lnSpc>
                          <a:spcPct val="107000"/>
                        </a:lnSpc>
                        <a:spcAft>
                          <a:spcPts val="0"/>
                        </a:spcAft>
                      </a:pPr>
                      <a:r>
                        <a:rPr lang="cs-CZ" sz="1800" dirty="0">
                          <a:effectLst/>
                        </a:rPr>
                        <a:t>E</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a:effectLst/>
                        </a:rPr>
                        <a:t>B</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a:effectLst/>
                        </a:rPr>
                        <a:t>2</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73508034"/>
                  </a:ext>
                </a:extLst>
              </a:tr>
              <a:tr h="297550">
                <a:tc>
                  <a:txBody>
                    <a:bodyPr/>
                    <a:lstStyle/>
                    <a:p>
                      <a:pPr algn="l">
                        <a:lnSpc>
                          <a:spcPct val="107000"/>
                        </a:lnSpc>
                        <a:spcAft>
                          <a:spcPts val="0"/>
                        </a:spcAft>
                      </a:pPr>
                      <a:r>
                        <a:rPr lang="cs-CZ" sz="1800">
                          <a:effectLst/>
                        </a:rPr>
                        <a:t>B</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dirty="0">
                          <a:effectLst/>
                        </a:rPr>
                        <a:t>A</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a:effectLst/>
                        </a:rPr>
                        <a:t>4</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42958202"/>
                  </a:ext>
                </a:extLst>
              </a:tr>
              <a:tr h="297550">
                <a:tc>
                  <a:txBody>
                    <a:bodyPr/>
                    <a:lstStyle/>
                    <a:p>
                      <a:pPr algn="l">
                        <a:lnSpc>
                          <a:spcPct val="107000"/>
                        </a:lnSpc>
                        <a:spcAft>
                          <a:spcPts val="0"/>
                        </a:spcAft>
                      </a:pPr>
                      <a:r>
                        <a:rPr lang="cs-CZ" sz="1800">
                          <a:effectLst/>
                        </a:rPr>
                        <a:t>D</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a:effectLst/>
                        </a:rPr>
                        <a:t>A</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a:effectLst/>
                        </a:rPr>
                        <a:t>3</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60358525"/>
                  </a:ext>
                </a:extLst>
              </a:tr>
              <a:tr h="297550">
                <a:tc>
                  <a:txBody>
                    <a:bodyPr/>
                    <a:lstStyle/>
                    <a:p>
                      <a:pPr algn="l">
                        <a:lnSpc>
                          <a:spcPct val="107000"/>
                        </a:lnSpc>
                        <a:spcAft>
                          <a:spcPts val="0"/>
                        </a:spcAft>
                      </a:pPr>
                      <a:r>
                        <a:rPr lang="cs-CZ" sz="1800">
                          <a:effectLst/>
                        </a:rPr>
                        <a:t>D</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a:effectLst/>
                        </a:rPr>
                        <a:t>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dirty="0">
                          <a:effectLst/>
                        </a:rPr>
                        <a:t>1</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72193670"/>
                  </a:ext>
                </a:extLst>
              </a:tr>
            </a:tbl>
          </a:graphicData>
        </a:graphic>
      </p:graphicFrame>
      <p:sp>
        <p:nvSpPr>
          <p:cNvPr id="7" name="Rectangle 1">
            <a:extLst>
              <a:ext uri="{FF2B5EF4-FFF2-40B4-BE49-F238E27FC236}">
                <a16:creationId xmlns:a16="http://schemas.microsoft.com/office/drawing/2014/main" id="{080F114D-9CD3-4D01-83D2-DD160B5BD654}"/>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Položky											KSV vazby </a:t>
            </a:r>
            <a:endParaRPr kumimoji="0" lang="cs-CZ" altLang="cs-CZ" sz="7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8568570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Zástupný symbol pro obsah 7">
            <a:extLst>
              <a:ext uri="{FF2B5EF4-FFF2-40B4-BE49-F238E27FC236}">
                <a16:creationId xmlns:a16="http://schemas.microsoft.com/office/drawing/2014/main" id="{FCEDBE9C-8621-4716-8A98-469B9EED26E1}"/>
              </a:ext>
            </a:extLst>
          </p:cNvPr>
          <p:cNvGraphicFramePr>
            <a:graphicFrameLocks noGrp="1"/>
          </p:cNvGraphicFramePr>
          <p:nvPr>
            <p:ph idx="1"/>
            <p:extLst/>
          </p:nvPr>
        </p:nvGraphicFramePr>
        <p:xfrm>
          <a:off x="1763688" y="2586607"/>
          <a:ext cx="3528391" cy="2527557"/>
        </p:xfrm>
        <a:graphic>
          <a:graphicData uri="http://schemas.openxmlformats.org/drawingml/2006/table">
            <a:tbl>
              <a:tblPr firstRow="1" firstCol="1" bandRow="1">
                <a:tableStyleId>{5C22544A-7EE6-4342-B048-85BDC9FD1C3A}</a:tableStyleId>
              </a:tblPr>
              <a:tblGrid>
                <a:gridCol w="510545">
                  <a:extLst>
                    <a:ext uri="{9D8B030D-6E8A-4147-A177-3AD203B41FA5}">
                      <a16:colId xmlns:a16="http://schemas.microsoft.com/office/drawing/2014/main" val="644251874"/>
                    </a:ext>
                  </a:extLst>
                </a:gridCol>
                <a:gridCol w="843035">
                  <a:extLst>
                    <a:ext uri="{9D8B030D-6E8A-4147-A177-3AD203B41FA5}">
                      <a16:colId xmlns:a16="http://schemas.microsoft.com/office/drawing/2014/main" val="3401624789"/>
                    </a:ext>
                  </a:extLst>
                </a:gridCol>
                <a:gridCol w="1026540">
                  <a:extLst>
                    <a:ext uri="{9D8B030D-6E8A-4147-A177-3AD203B41FA5}">
                      <a16:colId xmlns:a16="http://schemas.microsoft.com/office/drawing/2014/main" val="92061265"/>
                    </a:ext>
                  </a:extLst>
                </a:gridCol>
                <a:gridCol w="1148271">
                  <a:extLst>
                    <a:ext uri="{9D8B030D-6E8A-4147-A177-3AD203B41FA5}">
                      <a16:colId xmlns:a16="http://schemas.microsoft.com/office/drawing/2014/main" val="2643761032"/>
                    </a:ext>
                  </a:extLst>
                </a:gridCol>
              </a:tblGrid>
              <a:tr h="761468">
                <a:tc>
                  <a:txBody>
                    <a:bodyPr/>
                    <a:lstStyle/>
                    <a:p>
                      <a:pPr algn="l">
                        <a:lnSpc>
                          <a:spcPct val="107000"/>
                        </a:lnSpc>
                        <a:spcAft>
                          <a:spcPts val="0"/>
                        </a:spcAft>
                      </a:pPr>
                      <a:r>
                        <a:rPr lang="cs-CZ" sz="1800">
                          <a:effectLst/>
                        </a:rPr>
                        <a:t>Jméno</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a:effectLst/>
                        </a:rPr>
                        <a:t>Požadovaný počet</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dirty="0">
                          <a:effectLst/>
                        </a:rPr>
                        <a:t>Plánovaný počet</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dirty="0">
                          <a:effectLst/>
                        </a:rPr>
                        <a:t>Nízká/ Dispoziční úroveň</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96293471"/>
                  </a:ext>
                </a:extLst>
              </a:tr>
              <a:tr h="502052">
                <a:tc>
                  <a:txBody>
                    <a:bodyPr/>
                    <a:lstStyle/>
                    <a:p>
                      <a:pPr algn="l">
                        <a:lnSpc>
                          <a:spcPct val="107000"/>
                        </a:lnSpc>
                        <a:spcAft>
                          <a:spcPts val="0"/>
                        </a:spcAft>
                      </a:pPr>
                      <a:r>
                        <a:rPr lang="cs-CZ" sz="1800" dirty="0">
                          <a:effectLst/>
                        </a:rPr>
                        <a:t>A</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a:effectLst/>
                        </a:rPr>
                        <a:t>1</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a:effectLst/>
                        </a:rPr>
                        <a:t>1+6+24=31</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1800" strike="sngStrike">
                          <a:effectLst/>
                        </a:rPr>
                        <a:t>012</a:t>
                      </a:r>
                      <a:r>
                        <a:rPr lang="en-US" sz="1800">
                          <a:effectLst/>
                        </a:rPr>
                        <a:t>3</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7994779"/>
                  </a:ext>
                </a:extLst>
              </a:tr>
              <a:tr h="242635">
                <a:tc>
                  <a:txBody>
                    <a:bodyPr/>
                    <a:lstStyle/>
                    <a:p>
                      <a:pPr algn="l">
                        <a:lnSpc>
                          <a:spcPct val="107000"/>
                        </a:lnSpc>
                        <a:spcAft>
                          <a:spcPts val="0"/>
                        </a:spcAft>
                      </a:pPr>
                      <a:r>
                        <a:rPr lang="cs-CZ" sz="1800">
                          <a:effectLst/>
                        </a:rPr>
                        <a:t>B</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a:effectLst/>
                        </a:rPr>
                        <a:t>2</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a:effectLst/>
                        </a:rPr>
                        <a:t>2+4=6</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strike="sngStrike">
                          <a:effectLst/>
                        </a:rPr>
                        <a:t>01</a:t>
                      </a:r>
                      <a:r>
                        <a:rPr lang="cs-CZ" sz="1800">
                          <a:effectLst/>
                        </a:rPr>
                        <a:t>2</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97320107"/>
                  </a:ext>
                </a:extLst>
              </a:tr>
              <a:tr h="242635">
                <a:tc>
                  <a:txBody>
                    <a:bodyPr/>
                    <a:lstStyle/>
                    <a:p>
                      <a:pPr algn="l">
                        <a:lnSpc>
                          <a:spcPct val="107000"/>
                        </a:lnSpc>
                        <a:spcAft>
                          <a:spcPts val="0"/>
                        </a:spcAft>
                      </a:pPr>
                      <a:r>
                        <a:rPr lang="cs-CZ" sz="1800">
                          <a:effectLst/>
                        </a:rPr>
                        <a:t>C</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a:effectLst/>
                        </a:rPr>
                        <a:t>0</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a:effectLst/>
                        </a:rPr>
                        <a:t>4</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strike="sngStrike">
                          <a:effectLst/>
                        </a:rPr>
                        <a:t>01</a:t>
                      </a:r>
                      <a:r>
                        <a:rPr lang="cs-CZ" sz="1800">
                          <a:effectLst/>
                        </a:rPr>
                        <a:t>2</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85759794"/>
                  </a:ext>
                </a:extLst>
              </a:tr>
              <a:tr h="242635">
                <a:tc>
                  <a:txBody>
                    <a:bodyPr/>
                    <a:lstStyle/>
                    <a:p>
                      <a:pPr algn="l">
                        <a:lnSpc>
                          <a:spcPct val="107000"/>
                        </a:lnSpc>
                        <a:spcAft>
                          <a:spcPts val="0"/>
                        </a:spcAft>
                      </a:pPr>
                      <a:r>
                        <a:rPr lang="cs-CZ" sz="1800">
                          <a:effectLst/>
                        </a:rPr>
                        <a:t>D</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a:effectLst/>
                        </a:rPr>
                        <a:t>2</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a:effectLst/>
                        </a:rPr>
                        <a:t>2</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a:effectLst/>
                        </a:rPr>
                        <a:t>0</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41359106"/>
                  </a:ext>
                </a:extLst>
              </a:tr>
              <a:tr h="242635">
                <a:tc>
                  <a:txBody>
                    <a:bodyPr/>
                    <a:lstStyle/>
                    <a:p>
                      <a:pPr algn="l">
                        <a:lnSpc>
                          <a:spcPct val="107000"/>
                        </a:lnSpc>
                        <a:spcAft>
                          <a:spcPts val="0"/>
                        </a:spcAft>
                      </a:pPr>
                      <a:r>
                        <a:rPr lang="cs-CZ" sz="1800">
                          <a:effectLst/>
                        </a:rPr>
                        <a:t>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a:effectLst/>
                        </a:rPr>
                        <a:t>0</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a:effectLst/>
                        </a:rPr>
                        <a:t>2</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strike="sngStrike" dirty="0">
                          <a:effectLst/>
                        </a:rPr>
                        <a:t>0</a:t>
                      </a:r>
                      <a:r>
                        <a:rPr lang="cs-CZ" sz="1800" dirty="0">
                          <a:effectLst/>
                        </a:rPr>
                        <a:t>1</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27707154"/>
                  </a:ext>
                </a:extLst>
              </a:tr>
            </a:tbl>
          </a:graphicData>
        </a:graphic>
      </p:graphicFrame>
      <p:sp>
        <p:nvSpPr>
          <p:cNvPr id="3" name="Zástupný symbol pro číslo snímku 2">
            <a:extLst>
              <a:ext uri="{FF2B5EF4-FFF2-40B4-BE49-F238E27FC236}">
                <a16:creationId xmlns:a16="http://schemas.microsoft.com/office/drawing/2014/main" id="{E16738FF-F81D-4B1B-BBA6-AF43AFFAA63C}"/>
              </a:ext>
            </a:extLst>
          </p:cNvPr>
          <p:cNvSpPr>
            <a:spLocks noGrp="1"/>
          </p:cNvSpPr>
          <p:nvPr>
            <p:ph type="sldNum" sz="quarter" idx="12"/>
          </p:nvPr>
        </p:nvSpPr>
        <p:spPr/>
        <p:txBody>
          <a:bodyPr/>
          <a:lstStyle/>
          <a:p>
            <a:fld id="{5D2C69E2-DDA1-4A0F-86F5-6A3E7566DBF6}" type="slidenum">
              <a:rPr lang="cs-CZ" smtClean="0"/>
              <a:pPr/>
              <a:t>181</a:t>
            </a:fld>
            <a:endParaRPr lang="cs-CZ"/>
          </a:p>
        </p:txBody>
      </p:sp>
      <p:sp>
        <p:nvSpPr>
          <p:cNvPr id="4" name="Nadpis 3">
            <a:extLst>
              <a:ext uri="{FF2B5EF4-FFF2-40B4-BE49-F238E27FC236}">
                <a16:creationId xmlns:a16="http://schemas.microsoft.com/office/drawing/2014/main" id="{7426108A-A825-4CEF-8F9B-31F3AF436D78}"/>
              </a:ext>
            </a:extLst>
          </p:cNvPr>
          <p:cNvSpPr>
            <a:spLocks noGrp="1"/>
          </p:cNvSpPr>
          <p:nvPr>
            <p:ph type="title"/>
          </p:nvPr>
        </p:nvSpPr>
        <p:spPr/>
        <p:txBody>
          <a:bodyPr>
            <a:normAutofit fontScale="90000"/>
          </a:bodyPr>
          <a:lstStyle/>
          <a:p>
            <a:r>
              <a:rPr lang="cs-CZ" dirty="0"/>
              <a:t>Řešení příkladu na výpočet množství</a:t>
            </a:r>
          </a:p>
        </p:txBody>
      </p:sp>
      <p:graphicFrame>
        <p:nvGraphicFramePr>
          <p:cNvPr id="9" name="Tabulka 8">
            <a:extLst>
              <a:ext uri="{FF2B5EF4-FFF2-40B4-BE49-F238E27FC236}">
                <a16:creationId xmlns:a16="http://schemas.microsoft.com/office/drawing/2014/main" id="{115FF598-0E77-4BDC-9D92-D519066F01C3}"/>
              </a:ext>
            </a:extLst>
          </p:cNvPr>
          <p:cNvGraphicFramePr>
            <a:graphicFrameLocks noGrp="1"/>
          </p:cNvGraphicFramePr>
          <p:nvPr>
            <p:extLst/>
          </p:nvPr>
        </p:nvGraphicFramePr>
        <p:xfrm>
          <a:off x="5652119" y="2586608"/>
          <a:ext cx="2736304" cy="2527557"/>
        </p:xfrm>
        <a:graphic>
          <a:graphicData uri="http://schemas.openxmlformats.org/drawingml/2006/table">
            <a:tbl>
              <a:tblPr firstRow="1" firstCol="1" bandRow="1">
                <a:tableStyleId>{5C22544A-7EE6-4342-B048-85BDC9FD1C3A}</a:tableStyleId>
              </a:tblPr>
              <a:tblGrid>
                <a:gridCol w="995286">
                  <a:extLst>
                    <a:ext uri="{9D8B030D-6E8A-4147-A177-3AD203B41FA5}">
                      <a16:colId xmlns:a16="http://schemas.microsoft.com/office/drawing/2014/main" val="203836426"/>
                    </a:ext>
                  </a:extLst>
                </a:gridCol>
                <a:gridCol w="995286">
                  <a:extLst>
                    <a:ext uri="{9D8B030D-6E8A-4147-A177-3AD203B41FA5}">
                      <a16:colId xmlns:a16="http://schemas.microsoft.com/office/drawing/2014/main" val="2311915323"/>
                    </a:ext>
                  </a:extLst>
                </a:gridCol>
                <a:gridCol w="745732">
                  <a:extLst>
                    <a:ext uri="{9D8B030D-6E8A-4147-A177-3AD203B41FA5}">
                      <a16:colId xmlns:a16="http://schemas.microsoft.com/office/drawing/2014/main" val="2145905817"/>
                    </a:ext>
                  </a:extLst>
                </a:gridCol>
              </a:tblGrid>
              <a:tr h="739822">
                <a:tc>
                  <a:txBody>
                    <a:bodyPr/>
                    <a:lstStyle/>
                    <a:p>
                      <a:pPr algn="l">
                        <a:lnSpc>
                          <a:spcPct val="107000"/>
                        </a:lnSpc>
                        <a:spcAft>
                          <a:spcPts val="0"/>
                        </a:spcAft>
                      </a:pPr>
                      <a:r>
                        <a:rPr lang="cs-CZ" sz="1800">
                          <a:effectLst/>
                        </a:rPr>
                        <a:t>Vyšší položka</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dirty="0">
                          <a:effectLst/>
                        </a:rPr>
                        <a:t>Nižší položka</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a:effectLst/>
                        </a:rPr>
                        <a:t>Počet</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07906993"/>
                  </a:ext>
                </a:extLst>
              </a:tr>
              <a:tr h="357547">
                <a:tc>
                  <a:txBody>
                    <a:bodyPr/>
                    <a:lstStyle/>
                    <a:p>
                      <a:pPr algn="l">
                        <a:lnSpc>
                          <a:spcPct val="107000"/>
                        </a:lnSpc>
                        <a:spcAft>
                          <a:spcPts val="0"/>
                        </a:spcAft>
                      </a:pPr>
                      <a:r>
                        <a:rPr lang="cs-CZ" sz="1800">
                          <a:effectLst/>
                        </a:rPr>
                        <a:t>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a:effectLst/>
                        </a:rPr>
                        <a:t>C</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a:effectLst/>
                        </a:rPr>
                        <a:t>2</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27154631"/>
                  </a:ext>
                </a:extLst>
              </a:tr>
              <a:tr h="357547">
                <a:tc>
                  <a:txBody>
                    <a:bodyPr/>
                    <a:lstStyle/>
                    <a:p>
                      <a:pPr algn="l">
                        <a:lnSpc>
                          <a:spcPct val="107000"/>
                        </a:lnSpc>
                        <a:spcAft>
                          <a:spcPts val="0"/>
                        </a:spcAft>
                      </a:pPr>
                      <a:r>
                        <a:rPr lang="cs-CZ" sz="1800">
                          <a:effectLst/>
                        </a:rPr>
                        <a:t>E</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a:effectLst/>
                        </a:rPr>
                        <a:t>B</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a:effectLst/>
                        </a:rPr>
                        <a:t>2</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76541001"/>
                  </a:ext>
                </a:extLst>
              </a:tr>
              <a:tr h="357547">
                <a:tc>
                  <a:txBody>
                    <a:bodyPr/>
                    <a:lstStyle/>
                    <a:p>
                      <a:pPr algn="l">
                        <a:lnSpc>
                          <a:spcPct val="107000"/>
                        </a:lnSpc>
                        <a:spcAft>
                          <a:spcPts val="0"/>
                        </a:spcAft>
                      </a:pPr>
                      <a:r>
                        <a:rPr lang="cs-CZ" sz="1800">
                          <a:effectLst/>
                        </a:rPr>
                        <a:t>B</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a:effectLst/>
                        </a:rPr>
                        <a:t>A</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a:effectLst/>
                        </a:rPr>
                        <a:t>4</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51683960"/>
                  </a:ext>
                </a:extLst>
              </a:tr>
              <a:tr h="357547">
                <a:tc>
                  <a:txBody>
                    <a:bodyPr/>
                    <a:lstStyle/>
                    <a:p>
                      <a:pPr algn="l">
                        <a:lnSpc>
                          <a:spcPct val="107000"/>
                        </a:lnSpc>
                        <a:spcAft>
                          <a:spcPts val="0"/>
                        </a:spcAft>
                      </a:pPr>
                      <a:r>
                        <a:rPr lang="cs-CZ" sz="1800">
                          <a:effectLst/>
                        </a:rPr>
                        <a:t>D</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a:effectLst/>
                        </a:rPr>
                        <a:t>A</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a:effectLst/>
                        </a:rPr>
                        <a:t>3</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55640617"/>
                  </a:ext>
                </a:extLst>
              </a:tr>
              <a:tr h="357547">
                <a:tc>
                  <a:txBody>
                    <a:bodyPr/>
                    <a:lstStyle/>
                    <a:p>
                      <a:pPr algn="l">
                        <a:lnSpc>
                          <a:spcPct val="107000"/>
                        </a:lnSpc>
                        <a:spcAft>
                          <a:spcPts val="0"/>
                        </a:spcAft>
                      </a:pPr>
                      <a:r>
                        <a:rPr lang="cs-CZ" sz="1800">
                          <a:effectLst/>
                        </a:rPr>
                        <a:t>D</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dirty="0">
                          <a:effectLst/>
                        </a:rPr>
                        <a:t>E</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800" dirty="0">
                          <a:effectLst/>
                        </a:rPr>
                        <a:t>1</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58460347"/>
                  </a:ext>
                </a:extLst>
              </a:tr>
            </a:tbl>
          </a:graphicData>
        </a:graphic>
      </p:graphicFrame>
    </p:spTree>
    <p:extLst>
      <p:ext uri="{BB962C8B-B14F-4D97-AF65-F5344CB8AC3E}">
        <p14:creationId xmlns:p14="http://schemas.microsoft.com/office/powerpoint/2010/main" val="109168496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sah 5">
            <a:extLst>
              <a:ext uri="{FF2B5EF4-FFF2-40B4-BE49-F238E27FC236}">
                <a16:creationId xmlns:a16="http://schemas.microsoft.com/office/drawing/2014/main" id="{C1437D6E-95FC-4370-9050-3F640A74F0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9850" y="1842807"/>
            <a:ext cx="4829849" cy="4010585"/>
          </a:xfrm>
        </p:spPr>
      </p:pic>
      <p:sp>
        <p:nvSpPr>
          <p:cNvPr id="3" name="Zástupný symbol pro číslo snímku 2">
            <a:extLst>
              <a:ext uri="{FF2B5EF4-FFF2-40B4-BE49-F238E27FC236}">
                <a16:creationId xmlns:a16="http://schemas.microsoft.com/office/drawing/2014/main" id="{0C4BBB7E-653C-4FAA-9D7E-9637FB847493}"/>
              </a:ext>
            </a:extLst>
          </p:cNvPr>
          <p:cNvSpPr>
            <a:spLocks noGrp="1"/>
          </p:cNvSpPr>
          <p:nvPr>
            <p:ph type="sldNum" sz="quarter" idx="12"/>
          </p:nvPr>
        </p:nvSpPr>
        <p:spPr/>
        <p:txBody>
          <a:bodyPr/>
          <a:lstStyle/>
          <a:p>
            <a:fld id="{5D2C69E2-DDA1-4A0F-86F5-6A3E7566DBF6}" type="slidenum">
              <a:rPr lang="cs-CZ" smtClean="0"/>
              <a:pPr/>
              <a:t>182</a:t>
            </a:fld>
            <a:endParaRPr lang="cs-CZ"/>
          </a:p>
        </p:txBody>
      </p:sp>
      <p:sp>
        <p:nvSpPr>
          <p:cNvPr id="4" name="Nadpis 3">
            <a:extLst>
              <a:ext uri="{FF2B5EF4-FFF2-40B4-BE49-F238E27FC236}">
                <a16:creationId xmlns:a16="http://schemas.microsoft.com/office/drawing/2014/main" id="{4229824E-6BDE-4D61-9B97-AF9336D184B2}"/>
              </a:ext>
            </a:extLst>
          </p:cNvPr>
          <p:cNvSpPr>
            <a:spLocks noGrp="1"/>
          </p:cNvSpPr>
          <p:nvPr>
            <p:ph type="title"/>
          </p:nvPr>
        </p:nvSpPr>
        <p:spPr/>
        <p:txBody>
          <a:bodyPr>
            <a:normAutofit fontScale="90000"/>
          </a:bodyPr>
          <a:lstStyle/>
          <a:p>
            <a:r>
              <a:rPr lang="cs-CZ" dirty="0"/>
              <a:t>Grafické řešení výpočtu množství</a:t>
            </a:r>
          </a:p>
        </p:txBody>
      </p:sp>
    </p:spTree>
    <p:extLst>
      <p:ext uri="{BB962C8B-B14F-4D97-AF65-F5344CB8AC3E}">
        <p14:creationId xmlns:p14="http://schemas.microsoft.com/office/powerpoint/2010/main" val="116397534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82296" indent="0">
              <a:buNone/>
            </a:pPr>
            <a:r>
              <a:rPr lang="cs-CZ" dirty="0"/>
              <a:t>Plánuje se ve dvou krocích</a:t>
            </a:r>
          </a:p>
          <a:p>
            <a:r>
              <a:rPr lang="cs-CZ" dirty="0"/>
              <a:t>1. Určení dispozičního stupně</a:t>
            </a:r>
          </a:p>
          <a:p>
            <a:r>
              <a:rPr lang="cs-CZ" dirty="0"/>
              <a:t>2. Propočet souhrnných potřeb materiálu</a:t>
            </a:r>
          </a:p>
        </p:txBody>
      </p:sp>
      <p:sp>
        <p:nvSpPr>
          <p:cNvPr id="3" name="Nadpis 2"/>
          <p:cNvSpPr>
            <a:spLocks noGrp="1"/>
          </p:cNvSpPr>
          <p:nvPr>
            <p:ph type="title"/>
          </p:nvPr>
        </p:nvSpPr>
        <p:spPr/>
        <p:txBody>
          <a:bodyPr>
            <a:normAutofit/>
          </a:bodyPr>
          <a:lstStyle/>
          <a:p>
            <a:r>
              <a:rPr lang="cs-CZ" sz="3200" dirty="0"/>
              <a:t>Souhrnné plánování potřeb materiálu bez určení termínů</a:t>
            </a:r>
          </a:p>
        </p:txBody>
      </p:sp>
    </p:spTree>
    <p:extLst>
      <p:ext uri="{BB962C8B-B14F-4D97-AF65-F5344CB8AC3E}">
        <p14:creationId xmlns:p14="http://schemas.microsoft.com/office/powerpoint/2010/main" val="105668540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pPr marL="596646" indent="-514350">
              <a:buFont typeface="+mj-lt"/>
              <a:buAutoNum type="arabicPeriod"/>
            </a:pPr>
            <a:r>
              <a:rPr lang="cs-CZ" dirty="0"/>
              <a:t>Dispoziční stupně pro všechny plánované položky (nakupované díly, skupiny a materiály) se vynulují</a:t>
            </a:r>
          </a:p>
          <a:p>
            <a:pPr marL="596646" indent="-514350">
              <a:buFont typeface="+mj-lt"/>
              <a:buAutoNum type="arabicPeriod"/>
            </a:pPr>
            <a:r>
              <a:rPr lang="cs-CZ" dirty="0"/>
              <a:t>Prostupuje se se od úrovně 0 tak dlouho, dokud dojde k rozpadu kusovníku</a:t>
            </a:r>
          </a:p>
          <a:p>
            <a:pPr marL="596646" indent="-514350">
              <a:buFont typeface="+mj-lt"/>
              <a:buAutoNum type="arabicPeriod"/>
            </a:pPr>
            <a:r>
              <a:rPr lang="cs-CZ" dirty="0"/>
              <a:t>Pro každou položku aktuální úrovně se pomocí kusovníkových vazeb určí všechna položky nižší úrovně a přiřadí se jim hodnota úrovně o 1 větší</a:t>
            </a:r>
          </a:p>
        </p:txBody>
      </p:sp>
      <p:sp>
        <p:nvSpPr>
          <p:cNvPr id="3" name="Nadpis 2"/>
          <p:cNvSpPr>
            <a:spLocks noGrp="1"/>
          </p:cNvSpPr>
          <p:nvPr>
            <p:ph type="title"/>
          </p:nvPr>
        </p:nvSpPr>
        <p:spPr/>
        <p:txBody>
          <a:bodyPr>
            <a:normAutofit fontScale="90000"/>
          </a:bodyPr>
          <a:lstStyle/>
          <a:p>
            <a:r>
              <a:rPr lang="cs-CZ" dirty="0"/>
              <a:t>Určení dispozičního stupně</a:t>
            </a:r>
          </a:p>
        </p:txBody>
      </p:sp>
    </p:spTree>
    <p:extLst>
      <p:ext uri="{BB962C8B-B14F-4D97-AF65-F5344CB8AC3E}">
        <p14:creationId xmlns:p14="http://schemas.microsoft.com/office/powerpoint/2010/main" val="364902428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10000"/>
          </a:bodyPr>
          <a:lstStyle/>
          <a:p>
            <a:pPr marL="596646" indent="-514350">
              <a:buFont typeface="+mj-lt"/>
              <a:buAutoNum type="arabicPeriod"/>
            </a:pPr>
            <a:r>
              <a:rPr lang="cs-CZ" dirty="0"/>
              <a:t>Požadované množství se pro každou položku zkopíruje do plánovaného množství</a:t>
            </a:r>
          </a:p>
          <a:p>
            <a:pPr marL="596646" indent="-514350">
              <a:buFont typeface="+mj-lt"/>
              <a:buAutoNum type="arabicPeriod"/>
            </a:pPr>
            <a:r>
              <a:rPr lang="cs-CZ" dirty="0"/>
              <a:t>Postupuje se od úrovně 0 tak dlouho, dokud není ukončen rozpad (neexistuje již žádná podřazená položka)</a:t>
            </a:r>
          </a:p>
          <a:p>
            <a:pPr marL="596646" indent="-514350">
              <a:buFont typeface="+mj-lt"/>
              <a:buAutoNum type="arabicPeriod"/>
            </a:pPr>
            <a:r>
              <a:rPr lang="cs-CZ" dirty="0"/>
              <a:t>Pro každou položku aktuální úrovně se její dosud naplánované množství pomocí kusovníkových vazeb vynásobí množstvím v kusovníku a přičte se do plánovaného množství nižší úrovně</a:t>
            </a:r>
          </a:p>
          <a:p>
            <a:pPr marL="596646" indent="-514350">
              <a:buFont typeface="+mj-lt"/>
              <a:buAutoNum type="arabicPeriod"/>
            </a:pPr>
            <a:endParaRPr lang="cs-CZ" dirty="0"/>
          </a:p>
        </p:txBody>
      </p:sp>
      <p:sp>
        <p:nvSpPr>
          <p:cNvPr id="3" name="Nadpis 2"/>
          <p:cNvSpPr>
            <a:spLocks noGrp="1"/>
          </p:cNvSpPr>
          <p:nvPr>
            <p:ph type="title"/>
          </p:nvPr>
        </p:nvSpPr>
        <p:spPr/>
        <p:txBody>
          <a:bodyPr>
            <a:normAutofit fontScale="90000"/>
          </a:bodyPr>
          <a:lstStyle/>
          <a:p>
            <a:r>
              <a:rPr lang="cs-CZ" dirty="0"/>
              <a:t>Propočet souhrnných potřeb materiálu</a:t>
            </a:r>
          </a:p>
        </p:txBody>
      </p:sp>
    </p:spTree>
    <p:extLst>
      <p:ext uri="{BB962C8B-B14F-4D97-AF65-F5344CB8AC3E}">
        <p14:creationId xmlns:p14="http://schemas.microsoft.com/office/powerpoint/2010/main" val="293560730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Získáme celkovou potřebu materiálu (nakupovaných i vyráběných položek)</a:t>
            </a:r>
          </a:p>
          <a:p>
            <a:r>
              <a:rPr lang="cs-CZ" dirty="0"/>
              <a:t>Slučují se požadavky pro stejné položky, které se v kusovníku opakují</a:t>
            </a:r>
          </a:p>
          <a:p>
            <a:r>
              <a:rPr lang="cs-CZ" dirty="0"/>
              <a:t>Lze sloučit i souhrnnou potřebu různých zakázek</a:t>
            </a:r>
          </a:p>
          <a:p>
            <a:r>
              <a:rPr lang="cs-CZ" dirty="0"/>
              <a:t>Neexistují termíny pro nákup a výrobu </a:t>
            </a:r>
          </a:p>
        </p:txBody>
      </p:sp>
      <p:sp>
        <p:nvSpPr>
          <p:cNvPr id="3" name="Nadpis 2"/>
          <p:cNvSpPr>
            <a:spLocks noGrp="1"/>
          </p:cNvSpPr>
          <p:nvPr>
            <p:ph type="title"/>
          </p:nvPr>
        </p:nvSpPr>
        <p:spPr/>
        <p:txBody>
          <a:bodyPr>
            <a:normAutofit fontScale="90000"/>
          </a:bodyPr>
          <a:lstStyle/>
          <a:p>
            <a:r>
              <a:rPr lang="cs-CZ" dirty="0"/>
              <a:t>Výhody a nevýhody souhrnného plánovaní</a:t>
            </a:r>
          </a:p>
        </p:txBody>
      </p:sp>
    </p:spTree>
    <p:extLst>
      <p:ext uri="{BB962C8B-B14F-4D97-AF65-F5344CB8AC3E}">
        <p14:creationId xmlns:p14="http://schemas.microsoft.com/office/powerpoint/2010/main" val="129921384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85000" lnSpcReduction="20000"/>
          </a:bodyPr>
          <a:lstStyle/>
          <a:p>
            <a:r>
              <a:rPr lang="cs-CZ" dirty="0"/>
              <a:t>Při běhu MRP jsou postupně na jednotlivých úrovních sčítány </a:t>
            </a:r>
            <a:r>
              <a:rPr lang="cs-CZ" b="1" dirty="0"/>
              <a:t>primární potřeby </a:t>
            </a:r>
            <a:r>
              <a:rPr lang="cs-CZ" dirty="0"/>
              <a:t>s již vygenerovanými </a:t>
            </a:r>
            <a:r>
              <a:rPr lang="cs-CZ" b="1" dirty="0"/>
              <a:t>sekundárními potřebami  </a:t>
            </a:r>
            <a:r>
              <a:rPr lang="cs-CZ" dirty="0"/>
              <a:t>. Vznikne tak hrubý (</a:t>
            </a:r>
            <a:r>
              <a:rPr lang="cs-CZ" b="1" dirty="0"/>
              <a:t>brutto</a:t>
            </a:r>
            <a:r>
              <a:rPr lang="cs-CZ" dirty="0"/>
              <a:t>) požadavek. Pokud je tento hrubý požadavek menší než součet položek na skladě, potvrzených a generovaných výrobních a nákupních objednávek, jsou generovány další návrhy nákupních objednávek a návrhy výrobních příkazů. Z návrhů výrobních příkazů jsou vypočítávány na základě kusovníkových vazeb a průběžných dob výroby další sekundární potřeby. Začíná se všemi položkami na dispoziční úrovni 0 a postupuje se až na maximální úroveň.</a:t>
            </a:r>
          </a:p>
        </p:txBody>
      </p:sp>
      <p:sp>
        <p:nvSpPr>
          <p:cNvPr id="3" name="Nadpis 2"/>
          <p:cNvSpPr>
            <a:spLocks noGrp="1"/>
          </p:cNvSpPr>
          <p:nvPr>
            <p:ph type="title"/>
          </p:nvPr>
        </p:nvSpPr>
        <p:spPr/>
        <p:txBody>
          <a:bodyPr>
            <a:noAutofit/>
          </a:bodyPr>
          <a:lstStyle/>
          <a:p>
            <a:r>
              <a:rPr lang="cs-CZ" sz="3200" dirty="0">
                <a:effectLst/>
              </a:rPr>
              <a:t>MRP generování sekundárních potřeb a tvorba výrobních a nákupních objednávek</a:t>
            </a:r>
            <a:endParaRPr lang="cs-CZ" sz="3200" dirty="0"/>
          </a:p>
        </p:txBody>
      </p:sp>
    </p:spTree>
    <p:extLst>
      <p:ext uri="{BB962C8B-B14F-4D97-AF65-F5344CB8AC3E}">
        <p14:creationId xmlns:p14="http://schemas.microsoft.com/office/powerpoint/2010/main" val="412706235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82296" indent="0">
              <a:buNone/>
            </a:pPr>
            <a:r>
              <a:rPr lang="cs-CZ" dirty="0"/>
              <a:t> </a:t>
            </a:r>
          </a:p>
        </p:txBody>
      </p:sp>
      <p:sp>
        <p:nvSpPr>
          <p:cNvPr id="3" name="Nadpis 2"/>
          <p:cNvSpPr>
            <a:spLocks noGrp="1"/>
          </p:cNvSpPr>
          <p:nvPr>
            <p:ph type="title"/>
          </p:nvPr>
        </p:nvSpPr>
        <p:spPr/>
        <p:txBody>
          <a:bodyPr>
            <a:normAutofit fontScale="90000"/>
          </a:bodyPr>
          <a:lstStyle/>
          <a:p>
            <a:r>
              <a:rPr lang="cs-CZ" dirty="0"/>
              <a:t>Druhy materiálových potřeb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1340768"/>
            <a:ext cx="5429250"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671211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32500" lnSpcReduction="20000"/>
          </a:bodyPr>
          <a:lstStyle/>
          <a:p>
            <a:r>
              <a:rPr lang="cs-CZ" sz="3700" dirty="0"/>
              <a:t>Každá plánovaná položka (nakupovaná nebo vyráběná) má stanovenu </a:t>
            </a:r>
            <a:r>
              <a:rPr lang="cs-CZ" sz="3700" b="1" dirty="0"/>
              <a:t>průběžnou dobu</a:t>
            </a:r>
            <a:r>
              <a:rPr lang="cs-CZ" sz="3700" dirty="0"/>
              <a:t> výroby (zadanou nebo stanovenou na základě technologického postupu a přechodových časů mezi pracovišti).</a:t>
            </a:r>
          </a:p>
          <a:p>
            <a:r>
              <a:rPr lang="cs-CZ" sz="3700" dirty="0"/>
              <a:t>Je-li potřeba pro krytí primárních a sekundárních požadavků položky </a:t>
            </a:r>
            <a:r>
              <a:rPr lang="cs-CZ" sz="3700" i="1" dirty="0"/>
              <a:t>A </a:t>
            </a:r>
            <a:r>
              <a:rPr lang="cs-CZ" sz="3700" dirty="0"/>
              <a:t>v čase </a:t>
            </a:r>
            <a:r>
              <a:rPr lang="cs-CZ" sz="3700" i="1" dirty="0"/>
              <a:t>T</a:t>
            </a:r>
            <a:r>
              <a:rPr lang="cs-CZ" sz="3700" dirty="0"/>
              <a:t> s průběžnou dobou výroby </a:t>
            </a:r>
            <a:r>
              <a:rPr lang="cs-CZ" sz="3700" i="1" dirty="0"/>
              <a:t>P</a:t>
            </a:r>
            <a:r>
              <a:rPr lang="cs-CZ" sz="3700" dirty="0"/>
              <a:t> </a:t>
            </a:r>
            <a:r>
              <a:rPr lang="cs-CZ" sz="3700" i="1" dirty="0"/>
              <a:t>X</a:t>
            </a:r>
            <a:r>
              <a:rPr lang="cs-CZ" sz="3700" dirty="0"/>
              <a:t> jednotek položky </a:t>
            </a:r>
            <a:r>
              <a:rPr lang="cs-CZ" sz="3700" i="1" dirty="0"/>
              <a:t>B</a:t>
            </a:r>
            <a:r>
              <a:rPr lang="cs-CZ" sz="3700" dirty="0"/>
              <a:t>, potom je těchto </a:t>
            </a:r>
            <a:r>
              <a:rPr lang="cs-CZ" sz="3700" i="1" dirty="0"/>
              <a:t>X</a:t>
            </a:r>
            <a:r>
              <a:rPr lang="cs-CZ" sz="3700" dirty="0"/>
              <a:t> jednotek potřebných v čase </a:t>
            </a:r>
            <a:r>
              <a:rPr lang="cs-CZ" sz="3700" i="1" dirty="0"/>
              <a:t>T - P </a:t>
            </a:r>
            <a:r>
              <a:rPr lang="cs-CZ" sz="3700" dirty="0"/>
              <a:t>. Tento kusovníkový rozpad v čase si lze modelovat třírozměrným grafem (s nezávislými proměnnými </a:t>
            </a:r>
            <a:r>
              <a:rPr lang="cs-CZ" sz="3700" i="1" dirty="0"/>
              <a:t>čas </a:t>
            </a:r>
            <a:r>
              <a:rPr lang="cs-CZ" sz="3700" dirty="0"/>
              <a:t>a </a:t>
            </a:r>
            <a:r>
              <a:rPr lang="cs-CZ" sz="3700" i="1" dirty="0"/>
              <a:t>číslo položky</a:t>
            </a:r>
            <a:r>
              <a:rPr lang="cs-CZ" sz="3700" dirty="0"/>
              <a:t> a závislou proměnnou </a:t>
            </a:r>
            <a:r>
              <a:rPr lang="cs-CZ" sz="3700" i="1" dirty="0"/>
              <a:t>množství</a:t>
            </a:r>
            <a:r>
              <a:rPr lang="cs-CZ" sz="3700" dirty="0"/>
              <a:t>) nebo soustavou dvourozměrných grafů pro každou položku (závislost množství požadavků na čase). Požadavky na </a:t>
            </a:r>
            <a:r>
              <a:rPr lang="cs-CZ" sz="3700" b="1" dirty="0"/>
              <a:t>odběr a rezervované zásoby </a:t>
            </a:r>
            <a:r>
              <a:rPr lang="cs-CZ" sz="3700" dirty="0"/>
              <a:t>jsou zobrazeny jako </a:t>
            </a:r>
            <a:r>
              <a:rPr lang="cs-CZ" sz="3700" b="1" dirty="0"/>
              <a:t>záporné </a:t>
            </a:r>
            <a:r>
              <a:rPr lang="cs-CZ" sz="3700" dirty="0"/>
              <a:t>množství, skladová </a:t>
            </a:r>
            <a:r>
              <a:rPr lang="cs-CZ" sz="3700" b="1" dirty="0"/>
              <a:t>zásoba</a:t>
            </a:r>
            <a:r>
              <a:rPr lang="cs-CZ" sz="3700" dirty="0"/>
              <a:t>, potvrzené a naplánované </a:t>
            </a:r>
            <a:r>
              <a:rPr lang="cs-CZ" sz="3700" b="1" dirty="0"/>
              <a:t>požadavky na nákup a výrobu </a:t>
            </a:r>
            <a:r>
              <a:rPr lang="cs-CZ" sz="3700" dirty="0"/>
              <a:t>(nákupní a výrobní příkazy) jako </a:t>
            </a:r>
            <a:r>
              <a:rPr lang="cs-CZ" sz="3700" b="1" dirty="0"/>
              <a:t>kladné </a:t>
            </a:r>
            <a:r>
              <a:rPr lang="cs-CZ" sz="3700" dirty="0"/>
              <a:t>množství.</a:t>
            </a:r>
          </a:p>
          <a:p>
            <a:r>
              <a:rPr lang="cs-CZ" sz="3700" dirty="0"/>
              <a:t>Výsledkem plánování je doplnění plánovaných požadavků do grafu tak, aby kumulativní součet všech požadavků na odběr, skladových zásob, plánovaných a potvrzených nákupních a výrobních příkazů nebyl v žádném okamžiku záporný.</a:t>
            </a:r>
          </a:p>
          <a:p>
            <a:r>
              <a:rPr lang="cs-CZ" sz="3700" dirty="0"/>
              <a:t>Plánovací úloha </a:t>
            </a:r>
            <a:r>
              <a:rPr lang="cs-CZ" sz="3700" b="1" dirty="0"/>
              <a:t>má řešení </a:t>
            </a:r>
            <a:r>
              <a:rPr lang="cs-CZ" sz="3700" dirty="0"/>
              <a:t>jen pokud lze všechny nákupní a výrobní příkazy zadat v </a:t>
            </a:r>
            <a:r>
              <a:rPr lang="cs-CZ" sz="3700" b="1" dirty="0"/>
              <a:t>budoucím čase</a:t>
            </a:r>
            <a:r>
              <a:rPr lang="cs-CZ" sz="3700" dirty="0"/>
              <a:t> (po okamžiku rozvrhování). Pokud tomu tak není, plánovací úloha nemá řešení a musí se provést korekce plánu: </a:t>
            </a:r>
          </a:p>
          <a:p>
            <a:pPr lvl="1"/>
            <a:r>
              <a:rPr lang="cs-CZ" sz="3700" dirty="0"/>
              <a:t> posunutím </a:t>
            </a:r>
            <a:r>
              <a:rPr lang="cs-CZ" sz="3700" b="1" dirty="0"/>
              <a:t>termínu primárních </a:t>
            </a:r>
            <a:r>
              <a:rPr lang="cs-CZ" sz="3700" dirty="0"/>
              <a:t>požadavků do budoucnosti</a:t>
            </a:r>
          </a:p>
          <a:p>
            <a:pPr lvl="1"/>
            <a:r>
              <a:rPr lang="cs-CZ" sz="3700" dirty="0"/>
              <a:t> změnou </a:t>
            </a:r>
            <a:r>
              <a:rPr lang="cs-CZ" sz="3700" b="1" dirty="0"/>
              <a:t>vyráběných</a:t>
            </a:r>
            <a:r>
              <a:rPr lang="cs-CZ" sz="3700" dirty="0"/>
              <a:t> položek na </a:t>
            </a:r>
            <a:r>
              <a:rPr lang="cs-CZ" sz="3700" b="1" dirty="0"/>
              <a:t>nakupované </a:t>
            </a:r>
            <a:r>
              <a:rPr lang="cs-CZ" sz="3700" dirty="0"/>
              <a:t>s průběžnou dobou nákupu kratší, než je průběžná doba výroby</a:t>
            </a:r>
          </a:p>
          <a:p>
            <a:pPr lvl="1"/>
            <a:r>
              <a:rPr lang="cs-CZ" sz="3700" dirty="0"/>
              <a:t> zkrácením </a:t>
            </a:r>
            <a:r>
              <a:rPr lang="cs-CZ" sz="3700" b="1" dirty="0"/>
              <a:t>průběžných </a:t>
            </a:r>
            <a:r>
              <a:rPr lang="cs-CZ" sz="3700" dirty="0"/>
              <a:t>dob výroby</a:t>
            </a:r>
          </a:p>
          <a:p>
            <a:pPr lvl="1"/>
            <a:r>
              <a:rPr lang="cs-CZ" sz="3700" dirty="0"/>
              <a:t> změnou </a:t>
            </a:r>
            <a:r>
              <a:rPr lang="cs-CZ" sz="3700" b="1" dirty="0"/>
              <a:t>dodavatele </a:t>
            </a:r>
            <a:r>
              <a:rPr lang="cs-CZ" sz="3700" dirty="0"/>
              <a:t>(výběr podle doby dodání)</a:t>
            </a:r>
          </a:p>
          <a:p>
            <a:r>
              <a:rPr lang="cs-CZ" sz="3700" b="1" dirty="0"/>
              <a:t>Zkrácení průběžných dob</a:t>
            </a:r>
            <a:r>
              <a:rPr lang="cs-CZ" sz="3700" dirty="0"/>
              <a:t> výroby lze provést </a:t>
            </a:r>
            <a:r>
              <a:rPr lang="cs-CZ" sz="3700" b="1" dirty="0"/>
              <a:t>zkrácením přechodových časů</a:t>
            </a:r>
            <a:r>
              <a:rPr lang="cs-CZ" sz="3700" dirty="0"/>
              <a:t> mezi pracovišti (při postupném způsobu předávání mezi pracovišti až na dobu převozu nebo změnou postupného předávání na souběžný nebo smíšený). Toto plánované zkrácení může způsobit obtíže při kapacitním vyvažování a zvýší nároky na dílenské řízení (zvýšení priorit vyráběných položek s takto zkrácenou průběžnou dobou).</a:t>
            </a:r>
          </a:p>
          <a:p>
            <a:r>
              <a:rPr lang="cs-CZ" sz="3700" i="1" dirty="0"/>
              <a:t>Pozn.: Kromě primárních požadavků (z obchodního případu) a sekundárních požadavků (vzniklých jednostupňovým kusovníkovým rozpadem) se někde uvažují i tzv. </a:t>
            </a:r>
            <a:r>
              <a:rPr lang="cs-CZ" sz="3700" b="1" i="1" dirty="0"/>
              <a:t>terciární </a:t>
            </a:r>
            <a:r>
              <a:rPr lang="cs-CZ" sz="3700" i="1" dirty="0"/>
              <a:t>požadavky daných jako interní potřeba provozních a pomocných materiálů. Tyto požadavky lze plánovat stejně jako primární nebo sekundární.</a:t>
            </a:r>
            <a:endParaRPr lang="cs-CZ" sz="3700" dirty="0"/>
          </a:p>
          <a:p>
            <a:endParaRPr lang="cs-CZ" dirty="0"/>
          </a:p>
        </p:txBody>
      </p:sp>
      <p:sp>
        <p:nvSpPr>
          <p:cNvPr id="3" name="Nadpis 2"/>
          <p:cNvSpPr>
            <a:spLocks noGrp="1"/>
          </p:cNvSpPr>
          <p:nvPr>
            <p:ph type="title"/>
          </p:nvPr>
        </p:nvSpPr>
        <p:spPr/>
        <p:txBody>
          <a:bodyPr>
            <a:normAutofit fontScale="90000"/>
          </a:bodyPr>
          <a:lstStyle/>
          <a:p>
            <a:r>
              <a:rPr lang="cs-CZ" dirty="0"/>
              <a:t>MRP plánuje v čase a množství</a:t>
            </a:r>
          </a:p>
        </p:txBody>
      </p:sp>
    </p:spTree>
    <p:extLst>
      <p:ext uri="{BB962C8B-B14F-4D97-AF65-F5344CB8AC3E}">
        <p14:creationId xmlns:p14="http://schemas.microsoft.com/office/powerpoint/2010/main" val="2611617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62500" lnSpcReduction="20000"/>
          </a:bodyPr>
          <a:lstStyle/>
          <a:p>
            <a:r>
              <a:rPr lang="cs-CZ" dirty="0"/>
              <a:t>Pokud uvažujeme, že jednotlivé díly jsou </a:t>
            </a:r>
            <a:r>
              <a:rPr lang="cs-CZ" b="1" dirty="0"/>
              <a:t>zakázkově neutrální</a:t>
            </a:r>
            <a:r>
              <a:rPr lang="cs-CZ" dirty="0"/>
              <a:t>, tzn., že díl je </a:t>
            </a:r>
            <a:r>
              <a:rPr lang="cs-CZ" b="1" dirty="0"/>
              <a:t>jednoznačně technicky specifikován svým číslem </a:t>
            </a:r>
            <a:r>
              <a:rPr lang="cs-CZ" dirty="0"/>
              <a:t>a připouštíme, že se při plánování mohou slučovat díly z různých zakázek do výrobních dávek, dochází ke zjednodušování při změnách a sledování termínů, řešení náhrad za zmetky a možnost výroby dílů na sklad za účelem zkrácení průběžných dob a zlepšení ekonomie výroby (optimální výrobní dávka). Během výroby se může přiřazení výrobní dávky k odbytové zakázce měnit, rovnováha mezi výrobní dávkou a odbytovou zakázkou je </a:t>
            </a:r>
            <a:r>
              <a:rPr lang="cs-CZ" b="1" dirty="0"/>
              <a:t>dynamická</a:t>
            </a:r>
            <a:r>
              <a:rPr lang="cs-CZ" dirty="0"/>
              <a:t>. Na výrobní dokumentaci je jako identifikace pouze číslo dílu. </a:t>
            </a:r>
          </a:p>
          <a:p>
            <a:r>
              <a:rPr lang="cs-CZ" dirty="0"/>
              <a:t>Při </a:t>
            </a:r>
            <a:r>
              <a:rPr lang="cs-CZ" b="1" dirty="0"/>
              <a:t>zakázkově </a:t>
            </a:r>
            <a:r>
              <a:rPr lang="cs-CZ" dirty="0"/>
              <a:t>orientované výrobě se lépe sleduje termínové a nákladové plnění zakázky, lze provádět technické úpravy dílů v závislosti na zakázce. Rovnováha je </a:t>
            </a:r>
            <a:r>
              <a:rPr lang="cs-CZ" b="1" dirty="0"/>
              <a:t>statická</a:t>
            </a:r>
            <a:r>
              <a:rPr lang="cs-CZ" dirty="0"/>
              <a:t>. Nelze vyrábět díly na sklad. Slučují se pouze požadavky na stejné díly v rámci jedné zakázky. V případě zmetku je třeba vydat zakázkově orientovanou náhradu za zmetky nebo poněkud složitějším způsobem provádět nutná zapůjčení dílů ze zakázky na zakázku. Na výrobní dokumentaci je jako identifikace číslo zakázky a číslo dílu.</a:t>
            </a:r>
          </a:p>
          <a:p>
            <a:endParaRPr lang="cs-CZ" dirty="0"/>
          </a:p>
        </p:txBody>
      </p:sp>
      <p:sp>
        <p:nvSpPr>
          <p:cNvPr id="3" name="Nadpis 2"/>
          <p:cNvSpPr>
            <a:spLocks noGrp="1"/>
          </p:cNvSpPr>
          <p:nvPr>
            <p:ph type="title"/>
          </p:nvPr>
        </p:nvSpPr>
        <p:spPr/>
        <p:txBody>
          <a:bodyPr>
            <a:normAutofit fontScale="90000"/>
          </a:bodyPr>
          <a:lstStyle/>
          <a:p>
            <a:r>
              <a:rPr lang="cs-CZ" dirty="0">
                <a:effectLst/>
              </a:rPr>
              <a:t>Plánovat zakázkově nebo neutrálně</a:t>
            </a:r>
            <a:endParaRPr lang="cs-CZ" dirty="0"/>
          </a:p>
        </p:txBody>
      </p:sp>
    </p:spTree>
    <p:extLst>
      <p:ext uri="{BB962C8B-B14F-4D97-AF65-F5344CB8AC3E}">
        <p14:creationId xmlns:p14="http://schemas.microsoft.com/office/powerpoint/2010/main" val="78333212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10000"/>
          </a:bodyPr>
          <a:lstStyle/>
          <a:p>
            <a:r>
              <a:rPr lang="cs-CZ" dirty="0"/>
              <a:t>Ruční plánování</a:t>
            </a:r>
          </a:p>
          <a:p>
            <a:pPr lvl="1"/>
            <a:r>
              <a:rPr lang="cs-CZ" dirty="0"/>
              <a:t>Plánuje se nespojitě na určité úseky  (den, týden), na které se zaokrouhlují průběžné doby</a:t>
            </a:r>
          </a:p>
          <a:p>
            <a:pPr lvl="1"/>
            <a:r>
              <a:rPr lang="cs-CZ" dirty="0"/>
              <a:t>Pro složité výrobky velká pravděpodobnost vzniku chyb, často řešená nadměrnými zásobami</a:t>
            </a:r>
          </a:p>
          <a:p>
            <a:pPr lvl="1"/>
            <a:r>
              <a:rPr lang="cs-CZ" dirty="0"/>
              <a:t>Dají se využít Excel tabulky s naprogramovanými výpočty</a:t>
            </a:r>
          </a:p>
          <a:p>
            <a:r>
              <a:rPr lang="cs-CZ" dirty="0"/>
              <a:t>Počítačové plánování</a:t>
            </a:r>
          </a:p>
          <a:p>
            <a:pPr lvl="1"/>
            <a:r>
              <a:rPr lang="cs-CZ" dirty="0"/>
              <a:t>Plánuje se na přesnější termíny a průběžné doby (hodiny i minuty). Každá položka se plánuje na samostatné plánovací ose.</a:t>
            </a:r>
          </a:p>
          <a:p>
            <a:pPr marL="402336" lvl="1" indent="0">
              <a:buNone/>
            </a:pPr>
            <a:endParaRPr lang="cs-CZ" dirty="0"/>
          </a:p>
        </p:txBody>
      </p:sp>
      <p:sp>
        <p:nvSpPr>
          <p:cNvPr id="3" name="Nadpis 2"/>
          <p:cNvSpPr>
            <a:spLocks noGrp="1"/>
          </p:cNvSpPr>
          <p:nvPr>
            <p:ph type="title"/>
          </p:nvPr>
        </p:nvSpPr>
        <p:spPr/>
        <p:txBody>
          <a:bodyPr>
            <a:normAutofit fontScale="90000"/>
          </a:bodyPr>
          <a:lstStyle/>
          <a:p>
            <a:r>
              <a:rPr lang="cs-CZ" dirty="0"/>
              <a:t>MRP ruční a počítačové algoritmy</a:t>
            </a:r>
          </a:p>
        </p:txBody>
      </p:sp>
    </p:spTree>
    <p:extLst>
      <p:ext uri="{BB962C8B-B14F-4D97-AF65-F5344CB8AC3E}">
        <p14:creationId xmlns:p14="http://schemas.microsoft.com/office/powerpoint/2010/main" val="420402817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35100" y="1340768"/>
            <a:ext cx="7499350" cy="3042189"/>
          </a:xfrm>
        </p:spPr>
      </p:pic>
      <p:sp>
        <p:nvSpPr>
          <p:cNvPr id="3" name="Nadpis 2"/>
          <p:cNvSpPr>
            <a:spLocks noGrp="1"/>
          </p:cNvSpPr>
          <p:nvPr>
            <p:ph type="title"/>
          </p:nvPr>
        </p:nvSpPr>
        <p:spPr/>
        <p:txBody>
          <a:bodyPr>
            <a:normAutofit fontScale="90000"/>
          </a:bodyPr>
          <a:lstStyle/>
          <a:p>
            <a:r>
              <a:rPr lang="cs-CZ" dirty="0"/>
              <a:t>Příklad na plánování produktu CASE 1</a:t>
            </a:r>
          </a:p>
        </p:txBody>
      </p:sp>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4836" y="4382957"/>
            <a:ext cx="5553075" cy="2095500"/>
          </a:xfrm>
          <a:prstGeom prst="rect">
            <a:avLst/>
          </a:prstGeom>
        </p:spPr>
      </p:pic>
    </p:spTree>
    <p:extLst>
      <p:ext uri="{BB962C8B-B14F-4D97-AF65-F5344CB8AC3E}">
        <p14:creationId xmlns:p14="http://schemas.microsoft.com/office/powerpoint/2010/main" val="77204541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3042" y="1196752"/>
            <a:ext cx="5040560" cy="1892421"/>
          </a:xfrm>
        </p:spPr>
      </p:pic>
      <p:sp>
        <p:nvSpPr>
          <p:cNvPr id="3" name="Nadpis 2"/>
          <p:cNvSpPr>
            <a:spLocks noGrp="1"/>
          </p:cNvSpPr>
          <p:nvPr>
            <p:ph type="title"/>
          </p:nvPr>
        </p:nvSpPr>
        <p:spPr/>
        <p:txBody>
          <a:bodyPr>
            <a:normAutofit fontScale="90000"/>
          </a:bodyPr>
          <a:lstStyle/>
          <a:p>
            <a:r>
              <a:rPr lang="cs-CZ" dirty="0"/>
              <a:t>Příklad na plánování produktu CASE 2</a:t>
            </a:r>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5" y="2996952"/>
            <a:ext cx="5184576" cy="1920872"/>
          </a:xfrm>
          <a:prstGeom prst="rect">
            <a:avLst/>
          </a:prstGeom>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4797152"/>
            <a:ext cx="5063930" cy="1938263"/>
          </a:xfrm>
          <a:prstGeom prst="rect">
            <a:avLst/>
          </a:prstGeom>
        </p:spPr>
      </p:pic>
    </p:spTree>
    <p:extLst>
      <p:ext uri="{BB962C8B-B14F-4D97-AF65-F5344CB8AC3E}">
        <p14:creationId xmlns:p14="http://schemas.microsoft.com/office/powerpoint/2010/main" val="24001592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r>
              <a:rPr lang="cs-CZ" dirty="0"/>
              <a:t>Příklad na plánování produktu CASE 3</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1340768"/>
            <a:ext cx="5419725" cy="1990725"/>
          </a:xfrm>
        </p:spPr>
      </p:pic>
      <p:pic>
        <p:nvPicPr>
          <p:cNvPr id="8" name="Obráze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2555" y="3284984"/>
            <a:ext cx="5419725" cy="1990725"/>
          </a:xfrm>
          <a:prstGeom prst="rect">
            <a:avLst/>
          </a:prstGeom>
        </p:spPr>
      </p:pic>
    </p:spTree>
    <p:extLst>
      <p:ext uri="{BB962C8B-B14F-4D97-AF65-F5344CB8AC3E}">
        <p14:creationId xmlns:p14="http://schemas.microsoft.com/office/powerpoint/2010/main" val="373349779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mrp01.xlsx</a:t>
            </a:r>
            <a:endParaRPr lang="cs-CZ" dirty="0">
              <a:hlinkClick r:id="rId2" action="ppaction://hlinkfile"/>
            </a:endParaRPr>
          </a:p>
          <a:p>
            <a:pPr marL="82296" indent="0">
              <a:buNone/>
            </a:pPr>
            <a:endParaRPr lang="cs-CZ" dirty="0"/>
          </a:p>
        </p:txBody>
      </p:sp>
      <p:sp>
        <p:nvSpPr>
          <p:cNvPr id="3" name="Nadpis 2"/>
          <p:cNvSpPr>
            <a:spLocks noGrp="1"/>
          </p:cNvSpPr>
          <p:nvPr>
            <p:ph type="title"/>
          </p:nvPr>
        </p:nvSpPr>
        <p:spPr/>
        <p:txBody>
          <a:bodyPr>
            <a:normAutofit fontScale="90000"/>
          </a:bodyPr>
          <a:lstStyle/>
          <a:p>
            <a:r>
              <a:rPr lang="cs-CZ" dirty="0"/>
              <a:t>Automatické rozvržení case</a:t>
            </a:r>
          </a:p>
        </p:txBody>
      </p:sp>
    </p:spTree>
    <p:extLst>
      <p:ext uri="{BB962C8B-B14F-4D97-AF65-F5344CB8AC3E}">
        <p14:creationId xmlns:p14="http://schemas.microsoft.com/office/powerpoint/2010/main" val="323406551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10000"/>
          </a:bodyPr>
          <a:lstStyle/>
          <a:p>
            <a:pPr lvl="0"/>
            <a:r>
              <a:rPr lang="cs-CZ" dirty="0"/>
              <a:t>Metoda objednávání přesného množství (</a:t>
            </a:r>
            <a:r>
              <a:rPr lang="en-US" dirty="0"/>
              <a:t>Lot for Lot</a:t>
            </a:r>
            <a:r>
              <a:rPr lang="cs-CZ" dirty="0"/>
              <a:t>)</a:t>
            </a:r>
          </a:p>
          <a:p>
            <a:pPr lvl="0"/>
            <a:r>
              <a:rPr lang="cs-CZ" dirty="0"/>
              <a:t>Metoda fixního sjednávacího množství</a:t>
            </a:r>
          </a:p>
          <a:p>
            <a:pPr lvl="0"/>
            <a:r>
              <a:rPr lang="cs-CZ" dirty="0"/>
              <a:t>Metoda ekonomického objednávání množství</a:t>
            </a:r>
          </a:p>
          <a:p>
            <a:pPr lvl="0"/>
            <a:r>
              <a:rPr lang="cs-CZ" dirty="0"/>
              <a:t>Metoda pevných objednacích period</a:t>
            </a:r>
          </a:p>
          <a:p>
            <a:pPr lvl="0"/>
            <a:r>
              <a:rPr lang="cs-CZ" dirty="0"/>
              <a:t>Metoda periodicky objednávaného množství</a:t>
            </a:r>
          </a:p>
          <a:p>
            <a:pPr lvl="0"/>
            <a:r>
              <a:rPr lang="cs-CZ" dirty="0"/>
              <a:t>Metoda minimálního objednávaného množství</a:t>
            </a:r>
          </a:p>
          <a:p>
            <a:pPr lvl="0"/>
            <a:r>
              <a:rPr lang="cs-CZ" dirty="0"/>
              <a:t>Metoda násobků objednávaného množství</a:t>
            </a:r>
          </a:p>
          <a:p>
            <a:pPr>
              <a:buNone/>
            </a:pPr>
            <a:endParaRPr lang="cs-CZ" dirty="0"/>
          </a:p>
        </p:txBody>
      </p:sp>
      <p:sp>
        <p:nvSpPr>
          <p:cNvPr id="3" name="Nadpis 2"/>
          <p:cNvSpPr>
            <a:spLocks noGrp="1"/>
          </p:cNvSpPr>
          <p:nvPr>
            <p:ph type="title"/>
          </p:nvPr>
        </p:nvSpPr>
        <p:spPr/>
        <p:txBody>
          <a:bodyPr>
            <a:normAutofit/>
          </a:bodyPr>
          <a:lstStyle/>
          <a:p>
            <a:r>
              <a:rPr lang="cs-CZ" dirty="0"/>
              <a:t>Metody dávkování</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435608" y="2357430"/>
            <a:ext cx="7498080" cy="3890970"/>
          </a:xfrm>
        </p:spPr>
        <p:txBody>
          <a:bodyPr/>
          <a:lstStyle/>
          <a:p>
            <a:endParaRPr lang="cs-CZ" dirty="0"/>
          </a:p>
          <a:p>
            <a:endParaRPr lang="cs-CZ" dirty="0"/>
          </a:p>
        </p:txBody>
      </p:sp>
      <p:sp>
        <p:nvSpPr>
          <p:cNvPr id="3" name="Nadpis 2"/>
          <p:cNvSpPr>
            <a:spLocks noGrp="1"/>
          </p:cNvSpPr>
          <p:nvPr>
            <p:ph type="title"/>
          </p:nvPr>
        </p:nvSpPr>
        <p:spPr>
          <a:xfrm>
            <a:off x="1643042" y="500042"/>
            <a:ext cx="6357982" cy="642942"/>
          </a:xfrm>
        </p:spPr>
        <p:txBody>
          <a:bodyPr>
            <a:normAutofit fontScale="90000"/>
          </a:bodyPr>
          <a:lstStyle/>
          <a:p>
            <a:r>
              <a:rPr lang="cs-CZ" sz="3200" dirty="0"/>
              <a:t>Generování výrobních příkazů – „lot </a:t>
            </a:r>
            <a:r>
              <a:rPr lang="cs-CZ" sz="3200" dirty="0" err="1"/>
              <a:t>for</a:t>
            </a:r>
            <a:r>
              <a:rPr lang="cs-CZ" sz="3200" dirty="0"/>
              <a:t> lot“ bez skladu</a:t>
            </a:r>
          </a:p>
        </p:txBody>
      </p:sp>
      <p:sp>
        <p:nvSpPr>
          <p:cNvPr id="5" name="Obdélník 4"/>
          <p:cNvSpPr/>
          <p:nvPr/>
        </p:nvSpPr>
        <p:spPr>
          <a:xfrm>
            <a:off x="1142976" y="1351508"/>
            <a:ext cx="7643866" cy="830997"/>
          </a:xfrm>
          <a:prstGeom prst="rect">
            <a:avLst/>
          </a:prstGeom>
        </p:spPr>
        <p:txBody>
          <a:bodyPr wrap="square">
            <a:spAutoFit/>
          </a:bodyPr>
          <a:lstStyle/>
          <a:p>
            <a:r>
              <a:rPr lang="cs-CZ" sz="1600" dirty="0"/>
              <a:t>Na skladu není žádná zásoba, na základě rozpadu kusovníku byly vygenerovány v čase požadavky A,B,C a D. Pro každý požadavek je vygenerován výrobní příkaz E, F, G a H.</a:t>
            </a:r>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2759" y="2861473"/>
            <a:ext cx="1962150" cy="3200400"/>
          </a:xfrm>
          <a:prstGeom prst="rect">
            <a:avLst/>
          </a:prstGeom>
        </p:spPr>
      </p:pic>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435608" y="2357430"/>
            <a:ext cx="7498080" cy="3890970"/>
          </a:xfrm>
        </p:spPr>
        <p:txBody>
          <a:bodyPr/>
          <a:lstStyle/>
          <a:p>
            <a:endParaRPr lang="cs-CZ" dirty="0"/>
          </a:p>
          <a:p>
            <a:endParaRPr lang="cs-CZ" dirty="0"/>
          </a:p>
        </p:txBody>
      </p:sp>
      <p:sp>
        <p:nvSpPr>
          <p:cNvPr id="3" name="Nadpis 2"/>
          <p:cNvSpPr>
            <a:spLocks noGrp="1"/>
          </p:cNvSpPr>
          <p:nvPr>
            <p:ph type="title"/>
          </p:nvPr>
        </p:nvSpPr>
        <p:spPr>
          <a:xfrm>
            <a:off x="1643042" y="500042"/>
            <a:ext cx="6357982" cy="642942"/>
          </a:xfrm>
        </p:spPr>
        <p:txBody>
          <a:bodyPr>
            <a:normAutofit fontScale="90000"/>
          </a:bodyPr>
          <a:lstStyle/>
          <a:p>
            <a:r>
              <a:rPr lang="cs-CZ" sz="3600" dirty="0"/>
              <a:t>Generování výrobních příkazů – „lot </a:t>
            </a:r>
            <a:r>
              <a:rPr lang="cs-CZ" sz="3600" dirty="0" err="1"/>
              <a:t>for</a:t>
            </a:r>
            <a:r>
              <a:rPr lang="cs-CZ" sz="3600" dirty="0"/>
              <a:t> lot“ se skladem</a:t>
            </a:r>
            <a:br>
              <a:rPr lang="cs-CZ" dirty="0"/>
            </a:br>
            <a:endParaRPr lang="cs-CZ" dirty="0"/>
          </a:p>
        </p:txBody>
      </p:sp>
      <p:sp>
        <p:nvSpPr>
          <p:cNvPr id="5" name="Obdélník 4"/>
          <p:cNvSpPr/>
          <p:nvPr/>
        </p:nvSpPr>
        <p:spPr>
          <a:xfrm>
            <a:off x="1142976" y="1351508"/>
            <a:ext cx="7643866" cy="830997"/>
          </a:xfrm>
          <a:prstGeom prst="rect">
            <a:avLst/>
          </a:prstGeom>
        </p:spPr>
        <p:txBody>
          <a:bodyPr wrap="square">
            <a:spAutoFit/>
          </a:bodyPr>
          <a:lstStyle/>
          <a:p>
            <a:r>
              <a:rPr lang="cs-CZ" sz="1600" dirty="0"/>
              <a:t>Na skladu je 5 kusů, na základě rozpadu kusovníku byly vygenerovány v čase požadavky A,B,C a D. Požadavky A </a:t>
            </a:r>
            <a:r>
              <a:rPr lang="cs-CZ" sz="1600" dirty="0" err="1"/>
              <a:t>a</a:t>
            </a:r>
            <a:r>
              <a:rPr lang="cs-CZ" sz="1600" dirty="0"/>
              <a:t> B jsou kryty skladem, pro další dva požadavky jsou vygenerovány výrobní příkaz E a F.</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2182505"/>
            <a:ext cx="2390775" cy="3829050"/>
          </a:xfrm>
          <a:prstGeom prst="rect">
            <a:avLst/>
          </a:prstGeom>
        </p:spPr>
      </p:pic>
    </p:spTree>
    <p:extLst>
      <p:ext uri="{BB962C8B-B14F-4D97-AF65-F5344CB8AC3E}">
        <p14:creationId xmlns:p14="http://schemas.microsoft.com/office/powerpoint/2010/main" val="54980066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435608" y="2357430"/>
            <a:ext cx="7498080" cy="3890970"/>
          </a:xfrm>
        </p:spPr>
        <p:txBody>
          <a:bodyPr/>
          <a:lstStyle/>
          <a:p>
            <a:endParaRPr lang="cs-CZ" dirty="0"/>
          </a:p>
          <a:p>
            <a:endParaRPr lang="cs-CZ" dirty="0"/>
          </a:p>
        </p:txBody>
      </p:sp>
      <p:sp>
        <p:nvSpPr>
          <p:cNvPr id="3" name="Nadpis 2"/>
          <p:cNvSpPr>
            <a:spLocks noGrp="1"/>
          </p:cNvSpPr>
          <p:nvPr>
            <p:ph type="title"/>
          </p:nvPr>
        </p:nvSpPr>
        <p:spPr>
          <a:xfrm>
            <a:off x="1643042" y="500042"/>
            <a:ext cx="6357982" cy="642942"/>
          </a:xfrm>
        </p:spPr>
        <p:txBody>
          <a:bodyPr>
            <a:normAutofit fontScale="90000"/>
          </a:bodyPr>
          <a:lstStyle/>
          <a:p>
            <a:r>
              <a:rPr lang="cs-CZ" sz="3600" dirty="0"/>
              <a:t>Generování výrobních příkazů – se skladem a </a:t>
            </a:r>
            <a:r>
              <a:rPr lang="cs-CZ" sz="3600" dirty="0" err="1"/>
              <a:t>shromadněním</a:t>
            </a:r>
            <a:br>
              <a:rPr lang="cs-CZ" dirty="0"/>
            </a:br>
            <a:endParaRPr lang="cs-CZ" dirty="0"/>
          </a:p>
        </p:txBody>
      </p:sp>
      <p:pic>
        <p:nvPicPr>
          <p:cNvPr id="4" name="Obrázek 10" descr="Výkres1g.png"/>
          <p:cNvPicPr/>
          <p:nvPr/>
        </p:nvPicPr>
        <p:blipFill>
          <a:blip r:embed="rId2" cstate="print"/>
          <a:stretch>
            <a:fillRect/>
          </a:stretch>
        </p:blipFill>
        <p:spPr>
          <a:xfrm>
            <a:off x="2800350" y="2571744"/>
            <a:ext cx="3543300" cy="4000528"/>
          </a:xfrm>
          <a:prstGeom prst="rect">
            <a:avLst/>
          </a:prstGeom>
        </p:spPr>
      </p:pic>
      <p:sp>
        <p:nvSpPr>
          <p:cNvPr id="5" name="Obdélník 4"/>
          <p:cNvSpPr/>
          <p:nvPr/>
        </p:nvSpPr>
        <p:spPr>
          <a:xfrm>
            <a:off x="1142976" y="1351508"/>
            <a:ext cx="7643866" cy="1323439"/>
          </a:xfrm>
          <a:prstGeom prst="rect">
            <a:avLst/>
          </a:prstGeom>
        </p:spPr>
        <p:txBody>
          <a:bodyPr wrap="square">
            <a:spAutoFit/>
          </a:bodyPr>
          <a:lstStyle/>
          <a:p>
            <a:r>
              <a:rPr lang="cs-CZ" sz="1600" dirty="0"/>
              <a:t>Máme na skladu 5 kusů, na základě rozpadu kusovníku byly vygenerovány v čase požadavky A,B,C a D. Požadavky A </a:t>
            </a:r>
            <a:r>
              <a:rPr lang="cs-CZ" sz="1600" dirty="0" err="1"/>
              <a:t>a</a:t>
            </a:r>
            <a:r>
              <a:rPr lang="cs-CZ" sz="1600" dirty="0"/>
              <a:t> B jsou kryty skladem, zůstává jeden kus k dispozici, ten kryje částečně požadavek C (1 kus), pro zbylé dva kusy požadavku c a požadavek C je vytvořen výrobní příkaz F s termínem splnění v čase požadavku C. </a:t>
            </a:r>
          </a:p>
        </p:txBody>
      </p:sp>
    </p:spTree>
    <p:extLst>
      <p:ext uri="{BB962C8B-B14F-4D97-AF65-F5344CB8AC3E}">
        <p14:creationId xmlns:p14="http://schemas.microsoft.com/office/powerpoint/2010/main" val="209008227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435608" y="2357430"/>
            <a:ext cx="7498080" cy="3890970"/>
          </a:xfrm>
        </p:spPr>
        <p:txBody>
          <a:bodyPr/>
          <a:lstStyle/>
          <a:p>
            <a:endParaRPr lang="cs-CZ" dirty="0"/>
          </a:p>
          <a:p>
            <a:endParaRPr lang="cs-CZ" dirty="0"/>
          </a:p>
        </p:txBody>
      </p:sp>
      <p:sp>
        <p:nvSpPr>
          <p:cNvPr id="3" name="Nadpis 2"/>
          <p:cNvSpPr>
            <a:spLocks noGrp="1"/>
          </p:cNvSpPr>
          <p:nvPr>
            <p:ph type="title"/>
          </p:nvPr>
        </p:nvSpPr>
        <p:spPr>
          <a:xfrm>
            <a:off x="1643042" y="500042"/>
            <a:ext cx="6357982" cy="642942"/>
          </a:xfrm>
        </p:spPr>
        <p:txBody>
          <a:bodyPr>
            <a:normAutofit fontScale="90000"/>
          </a:bodyPr>
          <a:lstStyle/>
          <a:p>
            <a:r>
              <a:rPr lang="cs-CZ" sz="3600" dirty="0"/>
              <a:t>Generování výrobních příkazů – s pevnou velikostí dávky</a:t>
            </a:r>
            <a:br>
              <a:rPr lang="cs-CZ" dirty="0"/>
            </a:br>
            <a:endParaRPr lang="cs-CZ" dirty="0"/>
          </a:p>
        </p:txBody>
      </p:sp>
      <p:sp>
        <p:nvSpPr>
          <p:cNvPr id="5" name="Obdélník 4"/>
          <p:cNvSpPr/>
          <p:nvPr/>
        </p:nvSpPr>
        <p:spPr>
          <a:xfrm>
            <a:off x="1142976" y="1351508"/>
            <a:ext cx="7643866" cy="1323439"/>
          </a:xfrm>
          <a:prstGeom prst="rect">
            <a:avLst/>
          </a:prstGeom>
        </p:spPr>
        <p:txBody>
          <a:bodyPr wrap="square">
            <a:spAutoFit/>
          </a:bodyPr>
          <a:lstStyle/>
          <a:p>
            <a:r>
              <a:rPr lang="cs-CZ" sz="1600" dirty="0"/>
              <a:t>Máme na skladu 5 kusů, na základě rozpadu kusovníku byly vygenerovány v čase požadavky A,B,C a D. Požadavky A </a:t>
            </a:r>
            <a:r>
              <a:rPr lang="cs-CZ" sz="1600" dirty="0" err="1"/>
              <a:t>a</a:t>
            </a:r>
            <a:r>
              <a:rPr lang="cs-CZ" sz="1600" dirty="0"/>
              <a:t> B jsou kryty skladem, zůstává jeden kus k dispozici, ten kryje částečně požadavek C (1 kus), pro zbylé dva kusy požadavku c a požadavek C je vytvořen výrobní příkaz F s termínem splnění v čase požadavku C. </a:t>
            </a:r>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2492897"/>
            <a:ext cx="2664296" cy="3960634"/>
          </a:xfrm>
          <a:prstGeom prst="rect">
            <a:avLst/>
          </a:prstGeom>
        </p:spPr>
      </p:pic>
    </p:spTree>
    <p:extLst>
      <p:ext uri="{BB962C8B-B14F-4D97-AF65-F5344CB8AC3E}">
        <p14:creationId xmlns:p14="http://schemas.microsoft.com/office/powerpoint/2010/main" val="578652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Historie řízení výroby</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2527616" y="1447800"/>
            <a:ext cx="5314317" cy="48006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Autofit/>
          </a:bodyPr>
          <a:lstStyle/>
          <a:p>
            <a:r>
              <a:rPr lang="cs-CZ" sz="1200" dirty="0"/>
              <a:t>Rostoucí spolupráce a kooperace mezi podniky vede k častějším nákupům zboží a služeb. Dnes prakticky žádný podnik nepokrývá celý řetězec činností od těžby surovin a jejich zpracování, výroby dílů, předmontáže, montáže, expedice, uvedení do provozu, servisu a likvidace. </a:t>
            </a:r>
            <a:endParaRPr lang="en-US" sz="1200" dirty="0"/>
          </a:p>
          <a:p>
            <a:r>
              <a:rPr lang="cs-CZ" sz="1200" dirty="0"/>
              <a:t>Je třeba uvažovat ziskový bod zlomu (pro malé množství až po bod zlomu se vyplatí nakupovat, pro větší vyrábět)</a:t>
            </a:r>
          </a:p>
          <a:p>
            <a:r>
              <a:rPr lang="cs-CZ" sz="1200" dirty="0"/>
              <a:t>Proč se rozhodovat, zda </a:t>
            </a:r>
            <a:r>
              <a:rPr lang="cs-CZ" sz="1200" b="1" dirty="0"/>
              <a:t>vyrábět</a:t>
            </a:r>
            <a:r>
              <a:rPr lang="cs-CZ" sz="1200" dirty="0"/>
              <a:t>, či </a:t>
            </a:r>
            <a:r>
              <a:rPr lang="cs-CZ" sz="1200" b="1" dirty="0"/>
              <a:t>nakoupit</a:t>
            </a:r>
            <a:r>
              <a:rPr lang="cs-CZ" sz="1200" dirty="0"/>
              <a:t>:</a:t>
            </a:r>
          </a:p>
          <a:p>
            <a:r>
              <a:rPr lang="cs-CZ" sz="1200" dirty="0"/>
              <a:t>a) </a:t>
            </a:r>
            <a:r>
              <a:rPr lang="cs-CZ" sz="1200" b="1" dirty="0"/>
              <a:t>nakoupit:</a:t>
            </a:r>
            <a:endParaRPr lang="cs-CZ" sz="1200" dirty="0"/>
          </a:p>
          <a:p>
            <a:pPr lvl="1">
              <a:spcBef>
                <a:spcPts val="0"/>
              </a:spcBef>
            </a:pPr>
            <a:r>
              <a:rPr lang="cs-CZ" sz="1200" dirty="0"/>
              <a:t> nevhodnost výrobku vzhledem k našemu oboru,</a:t>
            </a:r>
          </a:p>
          <a:p>
            <a:pPr lvl="1">
              <a:spcBef>
                <a:spcPts val="0"/>
              </a:spcBef>
            </a:pPr>
            <a:r>
              <a:rPr lang="cs-CZ" sz="1200" dirty="0"/>
              <a:t> výrobek či služba není předmětem hlavní činnosti, </a:t>
            </a:r>
          </a:p>
          <a:p>
            <a:pPr lvl="1">
              <a:spcBef>
                <a:spcPts val="0"/>
              </a:spcBef>
            </a:pPr>
            <a:r>
              <a:rPr lang="cs-CZ" sz="1200" dirty="0"/>
              <a:t> žádná zkušenost - náklady na vývoj jsou velké, </a:t>
            </a:r>
          </a:p>
          <a:p>
            <a:pPr lvl="1">
              <a:spcBef>
                <a:spcPts val="0"/>
              </a:spcBef>
            </a:pPr>
            <a:r>
              <a:rPr lang="cs-CZ" sz="1200" dirty="0"/>
              <a:t> nedostatečná kapacita - nelze ji zvýšit, nebo se to nevyplatí,</a:t>
            </a:r>
          </a:p>
          <a:p>
            <a:pPr lvl="1">
              <a:spcBef>
                <a:spcPts val="0"/>
              </a:spcBef>
            </a:pPr>
            <a:r>
              <a:rPr lang="cs-CZ" sz="1200" dirty="0"/>
              <a:t> nelze snížit náklady - avšak jiný podnik to zvládne (má např. nižší personální náklady, nižší požadavky na ochranu životního prostředí),</a:t>
            </a:r>
          </a:p>
          <a:p>
            <a:pPr lvl="1">
              <a:spcBef>
                <a:spcPts val="0"/>
              </a:spcBef>
            </a:pPr>
            <a:r>
              <a:rPr lang="cs-CZ" sz="1200" dirty="0"/>
              <a:t> menší specializovaný podnik je užší a pružnější,</a:t>
            </a:r>
          </a:p>
          <a:p>
            <a:pPr lvl="1">
              <a:spcBef>
                <a:spcPts val="0"/>
              </a:spcBef>
            </a:pPr>
            <a:r>
              <a:rPr lang="cs-CZ" sz="1200" dirty="0"/>
              <a:t> vyskytují se množstevní slevy,</a:t>
            </a:r>
          </a:p>
          <a:p>
            <a:pPr lvl="1">
              <a:spcBef>
                <a:spcPts val="0"/>
              </a:spcBef>
            </a:pPr>
            <a:r>
              <a:rPr lang="cs-CZ" sz="1200" dirty="0"/>
              <a:t>dobrá zkušenost s dodavateli.</a:t>
            </a:r>
          </a:p>
          <a:p>
            <a:r>
              <a:rPr lang="cs-CZ" sz="1200" dirty="0"/>
              <a:t>b) </a:t>
            </a:r>
            <a:r>
              <a:rPr lang="cs-CZ" sz="1200" b="1" dirty="0"/>
              <a:t>vyrábět:</a:t>
            </a:r>
            <a:endParaRPr lang="cs-CZ" sz="1200" dirty="0"/>
          </a:p>
          <a:p>
            <a:pPr lvl="1">
              <a:spcBef>
                <a:spcPts val="0"/>
              </a:spcBef>
            </a:pPr>
            <a:r>
              <a:rPr lang="cs-CZ" sz="1200" dirty="0"/>
              <a:t> dostatečný přehled - lze přijmout interní opatření,</a:t>
            </a:r>
          </a:p>
          <a:p>
            <a:pPr lvl="1">
              <a:spcBef>
                <a:spcPts val="0"/>
              </a:spcBef>
            </a:pPr>
            <a:r>
              <a:rPr lang="cs-CZ" sz="1200" dirty="0"/>
              <a:t> zabránění úniku know-how,</a:t>
            </a:r>
          </a:p>
          <a:p>
            <a:pPr lvl="1">
              <a:spcBef>
                <a:spcPts val="0"/>
              </a:spcBef>
            </a:pPr>
            <a:r>
              <a:rPr lang="cs-CZ" sz="1200" dirty="0"/>
              <a:t> zmenšení logistických nákladů,</a:t>
            </a:r>
          </a:p>
          <a:p>
            <a:pPr lvl="1">
              <a:spcBef>
                <a:spcPts val="0"/>
              </a:spcBef>
            </a:pPr>
            <a:r>
              <a:rPr lang="cs-CZ" sz="1200" dirty="0"/>
              <a:t> výrazně levnější výroba,</a:t>
            </a:r>
          </a:p>
          <a:p>
            <a:pPr lvl="1">
              <a:spcBef>
                <a:spcPts val="0"/>
              </a:spcBef>
            </a:pPr>
            <a:r>
              <a:rPr lang="cs-CZ" sz="1200" dirty="0"/>
              <a:t> snížení rizika z nespolehlivosti dodávky.</a:t>
            </a:r>
          </a:p>
        </p:txBody>
      </p:sp>
      <p:sp>
        <p:nvSpPr>
          <p:cNvPr id="3" name="Nadpis 2"/>
          <p:cNvSpPr>
            <a:spLocks noGrp="1"/>
          </p:cNvSpPr>
          <p:nvPr>
            <p:ph type="title"/>
          </p:nvPr>
        </p:nvSpPr>
        <p:spPr/>
        <p:txBody>
          <a:bodyPr>
            <a:normAutofit fontScale="90000"/>
          </a:bodyPr>
          <a:lstStyle/>
          <a:p>
            <a:r>
              <a:rPr lang="cs-CZ" dirty="0"/>
              <a:t>Vyrábět nebo nakupovat</a:t>
            </a:r>
          </a:p>
        </p:txBody>
      </p:sp>
    </p:spTree>
    <p:extLst>
      <p:ext uri="{BB962C8B-B14F-4D97-AF65-F5344CB8AC3E}">
        <p14:creationId xmlns:p14="http://schemas.microsoft.com/office/powerpoint/2010/main" val="2899526658"/>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435608" y="1447800"/>
            <a:ext cx="7498080" cy="1052506"/>
          </a:xfrm>
        </p:spPr>
        <p:txBody>
          <a:bodyPr>
            <a:normAutofit lnSpcReduction="10000"/>
          </a:bodyPr>
          <a:lstStyle/>
          <a:p>
            <a:pPr>
              <a:buNone/>
            </a:pPr>
            <a:r>
              <a:rPr lang="cs-CZ" sz="1600" dirty="0"/>
              <a:t>Existují požadavky A, B, C a D. Dále existují již vygenerované fixní příkazy F a G. Jejich termín splnění je bohužel pozdě. Pro krytí požadavků A, B, C a D je vygenerován výrobní příkaz F. Po rozplánování je plánovač upozorněn a to, že F a G nekryjí žádný požadavek a jsou podstatě vyráběny na sklad.</a:t>
            </a:r>
          </a:p>
        </p:txBody>
      </p:sp>
      <p:sp>
        <p:nvSpPr>
          <p:cNvPr id="3" name="Nadpis 2"/>
          <p:cNvSpPr>
            <a:spLocks noGrp="1"/>
          </p:cNvSpPr>
          <p:nvPr>
            <p:ph type="title"/>
          </p:nvPr>
        </p:nvSpPr>
        <p:spPr>
          <a:xfrm>
            <a:off x="1643042" y="500042"/>
            <a:ext cx="6357982" cy="642942"/>
          </a:xfrm>
        </p:spPr>
        <p:txBody>
          <a:bodyPr>
            <a:normAutofit fontScale="90000"/>
          </a:bodyPr>
          <a:lstStyle/>
          <a:p>
            <a:r>
              <a:rPr lang="cs-CZ" sz="3600" dirty="0"/>
              <a:t>Generování výrobních příkazů – s nezahrnutými fixními příkazy</a:t>
            </a:r>
            <a:br>
              <a:rPr lang="cs-CZ" dirty="0"/>
            </a:br>
            <a:endParaRPr lang="cs-CZ" dirty="0"/>
          </a:p>
        </p:txBody>
      </p:sp>
      <p:pic>
        <p:nvPicPr>
          <p:cNvPr id="4" name="Obrázek 11" descr="Výkres2g.png"/>
          <p:cNvPicPr/>
          <p:nvPr/>
        </p:nvPicPr>
        <p:blipFill>
          <a:blip r:embed="rId2" cstate="print"/>
          <a:stretch>
            <a:fillRect/>
          </a:stretch>
        </p:blipFill>
        <p:spPr>
          <a:xfrm>
            <a:off x="2800350" y="2357430"/>
            <a:ext cx="3543300" cy="4357718"/>
          </a:xfrm>
          <a:prstGeom prst="rect">
            <a:avLst/>
          </a:prstGeom>
        </p:spPr>
      </p:pic>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435608" y="1447800"/>
            <a:ext cx="7498080" cy="1123944"/>
          </a:xfrm>
        </p:spPr>
        <p:txBody>
          <a:bodyPr>
            <a:normAutofit/>
          </a:bodyPr>
          <a:lstStyle/>
          <a:p>
            <a:r>
              <a:rPr lang="cs-CZ" sz="1600" dirty="0"/>
              <a:t>Existují požadavky A, B, C a D. Pro generování nového výrobního příkazu je stanoveno, že velikost výrobních příkazů bude pevná – 5 kusů. Jsou vygenerovány dva příkazy, příkaz E kryje požadavky A, B a jeden kus z C. Zbylé dva kusy z C a požadavek D je kryt vygenerovaným příkazem F. Jeden kus se vyrábí na sklad.</a:t>
            </a:r>
          </a:p>
          <a:p>
            <a:endParaRPr lang="cs-CZ" sz="1600" dirty="0"/>
          </a:p>
        </p:txBody>
      </p:sp>
      <p:sp>
        <p:nvSpPr>
          <p:cNvPr id="3" name="Nadpis 2"/>
          <p:cNvSpPr>
            <a:spLocks noGrp="1"/>
          </p:cNvSpPr>
          <p:nvPr>
            <p:ph type="title"/>
          </p:nvPr>
        </p:nvSpPr>
        <p:spPr>
          <a:xfrm>
            <a:off x="1643042" y="428604"/>
            <a:ext cx="6357982" cy="714380"/>
          </a:xfrm>
        </p:spPr>
        <p:txBody>
          <a:bodyPr>
            <a:normAutofit fontScale="90000"/>
          </a:bodyPr>
          <a:lstStyle/>
          <a:p>
            <a:r>
              <a:rPr lang="cs-CZ" sz="3600" dirty="0"/>
              <a:t>Generování výrobních příkazů – s pevnou velikostí dávky</a:t>
            </a:r>
            <a:br>
              <a:rPr lang="cs-CZ" dirty="0"/>
            </a:br>
            <a:endParaRPr lang="cs-CZ" dirty="0"/>
          </a:p>
        </p:txBody>
      </p:sp>
      <p:pic>
        <p:nvPicPr>
          <p:cNvPr id="4" name="Obrázek 12" descr="Výkres3g.png"/>
          <p:cNvPicPr/>
          <p:nvPr/>
        </p:nvPicPr>
        <p:blipFill>
          <a:blip r:embed="rId2" cstate="print"/>
          <a:stretch>
            <a:fillRect/>
          </a:stretch>
        </p:blipFill>
        <p:spPr>
          <a:xfrm>
            <a:off x="2800350" y="2500306"/>
            <a:ext cx="3771914" cy="4000528"/>
          </a:xfrm>
          <a:prstGeom prst="rect">
            <a:avLst/>
          </a:prstGeom>
        </p:spPr>
      </p:pic>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435608" y="1447800"/>
            <a:ext cx="7498080" cy="981068"/>
          </a:xfrm>
        </p:spPr>
        <p:txBody>
          <a:bodyPr>
            <a:normAutofit/>
          </a:bodyPr>
          <a:lstStyle/>
          <a:p>
            <a:pPr>
              <a:buNone/>
            </a:pPr>
            <a:r>
              <a:rPr lang="cs-CZ" sz="1600" dirty="0"/>
              <a:t>Existují požadavky A, B, C a D. Dále dva fixní výrobní příkazy E a F. Příkaz E kryje požadavek A. Příkaz F kryje požadavek D a dva kusy požadavku C. Pro zbývající jeden kus požadavku C a požadavek B je vygenerován příkaz G.</a:t>
            </a:r>
          </a:p>
          <a:p>
            <a:endParaRPr lang="cs-CZ" sz="1600" dirty="0"/>
          </a:p>
        </p:txBody>
      </p:sp>
      <p:sp>
        <p:nvSpPr>
          <p:cNvPr id="3" name="Nadpis 2"/>
          <p:cNvSpPr>
            <a:spLocks noGrp="1"/>
          </p:cNvSpPr>
          <p:nvPr>
            <p:ph type="title"/>
          </p:nvPr>
        </p:nvSpPr>
        <p:spPr>
          <a:xfrm>
            <a:off x="1643042" y="500042"/>
            <a:ext cx="6357982" cy="642942"/>
          </a:xfrm>
        </p:spPr>
        <p:txBody>
          <a:bodyPr>
            <a:normAutofit fontScale="90000"/>
          </a:bodyPr>
          <a:lstStyle/>
          <a:p>
            <a:r>
              <a:rPr lang="cs-CZ" dirty="0"/>
              <a:t>Generování výrobních příkazů – s fixními příkazy</a:t>
            </a:r>
            <a:br>
              <a:rPr lang="cs-CZ" dirty="0"/>
            </a:br>
            <a:endParaRPr lang="cs-CZ" dirty="0"/>
          </a:p>
        </p:txBody>
      </p:sp>
      <p:pic>
        <p:nvPicPr>
          <p:cNvPr id="4" name="Obrázek 13" descr="Výkres4g.png"/>
          <p:cNvPicPr/>
          <p:nvPr/>
        </p:nvPicPr>
        <p:blipFill>
          <a:blip r:embed="rId2" cstate="print"/>
          <a:stretch>
            <a:fillRect/>
          </a:stretch>
        </p:blipFill>
        <p:spPr>
          <a:xfrm>
            <a:off x="2800350" y="2285992"/>
            <a:ext cx="3543300" cy="4286280"/>
          </a:xfrm>
          <a:prstGeom prst="rect">
            <a:avLst/>
          </a:prstGeom>
        </p:spPr>
      </p:pic>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a:t>V informačních systémech existuje řada parametrů, kterými se může řídit stanovení výrobních příkazů a velikost dávky. Z těchto parametrů mohou dále vyplývat např. následující strategie dávkování: </a:t>
            </a:r>
          </a:p>
          <a:p>
            <a:pPr lvl="1"/>
            <a:r>
              <a:rPr lang="cs-CZ" dirty="0"/>
              <a:t>minimální velikost dávky,</a:t>
            </a:r>
          </a:p>
          <a:p>
            <a:pPr lvl="1"/>
            <a:r>
              <a:rPr lang="cs-CZ" dirty="0"/>
              <a:t>násobek minimální velikosti dávky,</a:t>
            </a:r>
          </a:p>
          <a:p>
            <a:pPr lvl="1"/>
            <a:r>
              <a:rPr lang="cs-CZ" dirty="0"/>
              <a:t>maximální velikost dávky,</a:t>
            </a:r>
          </a:p>
          <a:p>
            <a:pPr lvl="1"/>
            <a:r>
              <a:rPr lang="cs-CZ" dirty="0"/>
              <a:t>ekonomická velikost dávky (</a:t>
            </a:r>
            <a:r>
              <a:rPr lang="cs-CZ" dirty="0" err="1"/>
              <a:t>Andlerův</a:t>
            </a:r>
            <a:r>
              <a:rPr lang="cs-CZ" dirty="0"/>
              <a:t> vzorec).</a:t>
            </a:r>
          </a:p>
          <a:p>
            <a:endParaRPr lang="cs-CZ" dirty="0"/>
          </a:p>
        </p:txBody>
      </p:sp>
      <p:sp>
        <p:nvSpPr>
          <p:cNvPr id="3" name="Nadpis 2"/>
          <p:cNvSpPr>
            <a:spLocks noGrp="1"/>
          </p:cNvSpPr>
          <p:nvPr>
            <p:ph type="title"/>
          </p:nvPr>
        </p:nvSpPr>
        <p:spPr/>
        <p:txBody>
          <a:bodyPr>
            <a:normAutofit fontScale="90000"/>
          </a:bodyPr>
          <a:lstStyle/>
          <a:p>
            <a:r>
              <a:rPr lang="cs-CZ" dirty="0"/>
              <a:t>Generování výrobních příkazů – další strategie</a:t>
            </a:r>
          </a:p>
        </p:txBody>
      </p:sp>
    </p:spTree>
    <p:extLst>
      <p:ext uri="{BB962C8B-B14F-4D97-AF65-F5344CB8AC3E}">
        <p14:creationId xmlns:p14="http://schemas.microsoft.com/office/powerpoint/2010/main" val="216328538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643042" y="500042"/>
            <a:ext cx="6357982" cy="642942"/>
          </a:xfrm>
        </p:spPr>
        <p:txBody>
          <a:bodyPr>
            <a:normAutofit fontScale="90000"/>
          </a:bodyPr>
          <a:lstStyle/>
          <a:p>
            <a:r>
              <a:rPr lang="cs-CZ" dirty="0"/>
              <a:t>Rozpad výrobku v čase a množství</a:t>
            </a:r>
            <a:br>
              <a:rPr lang="cs-CZ" dirty="0"/>
            </a:br>
            <a:endParaRPr lang="cs-CZ" dirty="0"/>
          </a:p>
        </p:txBody>
      </p:sp>
      <p:pic>
        <p:nvPicPr>
          <p:cNvPr id="4" name="Zástupný symbol pro obsah 3"/>
          <p:cNvPicPr>
            <a:picLocks noGrp="1"/>
          </p:cNvPicPr>
          <p:nvPr>
            <p:ph idx="1"/>
          </p:nvPr>
        </p:nvPicPr>
        <p:blipFill>
          <a:blip r:embed="rId2" cstate="print"/>
          <a:srcRect/>
          <a:stretch>
            <a:fillRect/>
          </a:stretch>
        </p:blipFill>
        <p:spPr bwMode="auto">
          <a:xfrm>
            <a:off x="1428728" y="1428736"/>
            <a:ext cx="6613190" cy="4786346"/>
          </a:xfrm>
          <a:prstGeom prst="rect">
            <a:avLst/>
          </a:prstGeom>
          <a:noFill/>
          <a:ln w="9525">
            <a:noFill/>
            <a:miter lim="800000"/>
            <a:headEnd/>
            <a:tailEnd/>
          </a:ln>
        </p:spPr>
      </p:pic>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r>
              <a:rPr lang="cs-CZ" dirty="0"/>
              <a:t>Rozpad jízdního kola v čase a množství</a:t>
            </a:r>
          </a:p>
        </p:txBody>
      </p:sp>
      <p:pic>
        <p:nvPicPr>
          <p:cNvPr id="4" name="Obrázek 14" descr="Časový rozpad_velký_1.gif"/>
          <p:cNvPicPr>
            <a:picLocks noGrp="1"/>
          </p:cNvPicPr>
          <p:nvPr>
            <p:ph idx="1"/>
          </p:nvPr>
        </p:nvPicPr>
        <p:blipFill>
          <a:blip r:embed="rId2" cstate="print"/>
          <a:stretch>
            <a:fillRect/>
          </a:stretch>
        </p:blipFill>
        <p:spPr>
          <a:xfrm>
            <a:off x="1142976" y="1500174"/>
            <a:ext cx="7643866" cy="4714908"/>
          </a:xfrm>
          <a:prstGeom prst="rect">
            <a:avLst/>
          </a:prstGeom>
        </p:spPr>
      </p:pic>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r>
              <a:rPr lang="cs-CZ" dirty="0"/>
              <a:t>V MRP se pracuje jen s kusovníky a průběžnými dobami nákupu a výroby položek</a:t>
            </a:r>
          </a:p>
          <a:p>
            <a:r>
              <a:rPr lang="cs-CZ" dirty="0"/>
              <a:t>V MRP II jsou navíc uvažovány operace (jako součást technologického postupu)</a:t>
            </a:r>
          </a:p>
          <a:p>
            <a:r>
              <a:rPr lang="cs-CZ" dirty="0"/>
              <a:t>Průběžnou dobu vyráběných položek lze vypočítat na základě kalkulačního množství, dávkového (seřízení, přípravy a zakončení) a jednotkového (kusového) času, někdy se přesto zadává průběžná doba (řeší se tím směnnost, kapacitní kalendář)</a:t>
            </a:r>
          </a:p>
          <a:p>
            <a:r>
              <a:rPr lang="cs-CZ" dirty="0"/>
              <a:t>Výrobní úkoly jsou plánovány do neomezených kapacit</a:t>
            </a:r>
          </a:p>
          <a:p>
            <a:r>
              <a:rPr lang="cs-CZ" dirty="0"/>
              <a:t>Z termínů a dob operací lze určit kapacity, řešení vyrovnání kapacit není předmětem MRP II a řeší se změnou zadání (fixními termíny a výrobními příkazy s předstihem) </a:t>
            </a:r>
          </a:p>
        </p:txBody>
      </p:sp>
      <p:sp>
        <p:nvSpPr>
          <p:cNvPr id="3" name="Nadpis 2"/>
          <p:cNvSpPr>
            <a:spLocks noGrp="1"/>
          </p:cNvSpPr>
          <p:nvPr>
            <p:ph type="title"/>
          </p:nvPr>
        </p:nvSpPr>
        <p:spPr/>
        <p:txBody>
          <a:bodyPr/>
          <a:lstStyle/>
          <a:p>
            <a:r>
              <a:rPr lang="cs-CZ" dirty="0"/>
              <a:t>Plánování MRP II</a:t>
            </a:r>
          </a:p>
        </p:txBody>
      </p:sp>
    </p:spTree>
    <p:extLst>
      <p:ext uri="{BB962C8B-B14F-4D97-AF65-F5344CB8AC3E}">
        <p14:creationId xmlns:p14="http://schemas.microsoft.com/office/powerpoint/2010/main" val="33589055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986621" y="2783805"/>
            <a:ext cx="7498080" cy="4800600"/>
          </a:xfrm>
        </p:spPr>
        <p:txBody>
          <a:bodyPr/>
          <a:lstStyle/>
          <a:p>
            <a:r>
              <a:rPr lang="cs-CZ" dirty="0"/>
              <a:t> </a:t>
            </a:r>
          </a:p>
        </p:txBody>
      </p:sp>
      <p:sp>
        <p:nvSpPr>
          <p:cNvPr id="3" name="Nadpis 2"/>
          <p:cNvSpPr>
            <a:spLocks noGrp="1"/>
          </p:cNvSpPr>
          <p:nvPr>
            <p:ph type="title"/>
          </p:nvPr>
        </p:nvSpPr>
        <p:spPr/>
        <p:txBody>
          <a:bodyPr/>
          <a:lstStyle/>
          <a:p>
            <a:r>
              <a:rPr lang="cs-CZ" dirty="0"/>
              <a:t>Schéma MPR II</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268760"/>
            <a:ext cx="2752725" cy="554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5100738"/>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55000" lnSpcReduction="20000"/>
          </a:bodyPr>
          <a:lstStyle/>
          <a:p>
            <a:r>
              <a:rPr lang="cs-CZ" dirty="0"/>
              <a:t>Standardní MPR (</a:t>
            </a:r>
            <a:r>
              <a:rPr lang="cs-CZ" dirty="0" err="1"/>
              <a:t>Material</a:t>
            </a:r>
            <a:r>
              <a:rPr lang="cs-CZ" dirty="0"/>
              <a:t> </a:t>
            </a:r>
            <a:r>
              <a:rPr lang="cs-CZ" dirty="0" err="1"/>
              <a:t>Requirment</a:t>
            </a:r>
            <a:r>
              <a:rPr lang="cs-CZ" dirty="0"/>
              <a:t> </a:t>
            </a:r>
            <a:r>
              <a:rPr lang="cs-CZ" dirty="0" err="1"/>
              <a:t>Planning</a:t>
            </a:r>
            <a:r>
              <a:rPr lang="cs-CZ" dirty="0"/>
              <a:t>) plánování </a:t>
            </a:r>
            <a:r>
              <a:rPr lang="cs-CZ" b="1" dirty="0"/>
              <a:t>nepočítalo s operacemi ani s kapacitami</a:t>
            </a:r>
            <a:r>
              <a:rPr lang="cs-CZ" dirty="0"/>
              <a:t>. Proto byly vyvinuty metody označované jako MRP II   (Manufacturing </a:t>
            </a:r>
            <a:r>
              <a:rPr lang="cs-CZ" dirty="0" err="1"/>
              <a:t>Resource</a:t>
            </a:r>
            <a:r>
              <a:rPr lang="cs-CZ" dirty="0"/>
              <a:t> </a:t>
            </a:r>
            <a:r>
              <a:rPr lang="cs-CZ" dirty="0" err="1"/>
              <a:t>Planning</a:t>
            </a:r>
            <a:r>
              <a:rPr lang="cs-CZ" dirty="0"/>
              <a:t>), které zahrnovaly i plánování technologických operací. Průběžné doby se počítají z technologických časů jednotlivých operací a mezioperačních časů. Po rozvržení termínů zahájení a dokončení nákupu a výroby jednotlivých položek zakázek se stanovily termíny i pro jednotlivé  operace. </a:t>
            </a:r>
          </a:p>
          <a:p>
            <a:r>
              <a:rPr lang="cs-CZ" dirty="0"/>
              <a:t>Při </a:t>
            </a:r>
            <a:r>
              <a:rPr lang="cs-CZ" b="1" dirty="0"/>
              <a:t>běhu MRP není uvažováno kapacitní omezení</a:t>
            </a:r>
            <a:r>
              <a:rPr lang="cs-CZ" dirty="0"/>
              <a:t>. To se nazývá metodou rozvrhování do </a:t>
            </a:r>
            <a:r>
              <a:rPr lang="cs-CZ" b="1" dirty="0"/>
              <a:t>neomezených </a:t>
            </a:r>
            <a:r>
              <a:rPr lang="cs-CZ" dirty="0"/>
              <a:t>kapacit. Rozvrhování do </a:t>
            </a:r>
            <a:r>
              <a:rPr lang="cs-CZ" b="1" dirty="0"/>
              <a:t>omezených </a:t>
            </a:r>
            <a:r>
              <a:rPr lang="cs-CZ" dirty="0"/>
              <a:t>kapacit je mnohem složitější, používají se simulační běhy:</a:t>
            </a:r>
          </a:p>
          <a:p>
            <a:pPr lvl="0"/>
            <a:r>
              <a:rPr lang="cs-CZ" dirty="0"/>
              <a:t> </a:t>
            </a:r>
            <a:r>
              <a:rPr lang="cs-CZ" b="1" dirty="0"/>
              <a:t>dopředný</a:t>
            </a:r>
            <a:r>
              <a:rPr lang="cs-CZ" dirty="0"/>
              <a:t>, kdy se vychází z nejdříve možného termínu zahájení a postupuje se do budoucnosti s uvažováním konečných kapacit,</a:t>
            </a:r>
          </a:p>
          <a:p>
            <a:pPr lvl="0"/>
            <a:r>
              <a:rPr lang="cs-CZ" dirty="0"/>
              <a:t> </a:t>
            </a:r>
            <a:r>
              <a:rPr lang="cs-CZ" b="1" dirty="0"/>
              <a:t>zpětný</a:t>
            </a:r>
            <a:r>
              <a:rPr lang="cs-CZ" dirty="0"/>
              <a:t>, kdy se vychází z termínu nejpozději nutného termínu dokončení a postupuje se zpět až k rozvržení začátku nákupu a výroby.</a:t>
            </a:r>
          </a:p>
          <a:p>
            <a:r>
              <a:rPr lang="cs-CZ" dirty="0"/>
              <a:t>Pokud se uvažují konečné kapacity a nelze splnit termíny, je třeba zvýšit kapacity (přesčasy, směnnost, kooperace, změna </a:t>
            </a:r>
            <a:r>
              <a:rPr lang="cs-CZ" b="1" dirty="0"/>
              <a:t>nakoupit/vyrábět</a:t>
            </a:r>
            <a:r>
              <a:rPr lang="cs-CZ" dirty="0"/>
              <a:t>, nákup strojů).</a:t>
            </a:r>
          </a:p>
          <a:p>
            <a:endParaRPr lang="cs-CZ" dirty="0"/>
          </a:p>
        </p:txBody>
      </p:sp>
      <p:sp>
        <p:nvSpPr>
          <p:cNvPr id="3" name="Nadpis 2"/>
          <p:cNvSpPr>
            <a:spLocks noGrp="1"/>
          </p:cNvSpPr>
          <p:nvPr>
            <p:ph type="title"/>
          </p:nvPr>
        </p:nvSpPr>
        <p:spPr/>
        <p:txBody>
          <a:bodyPr>
            <a:normAutofit/>
          </a:bodyPr>
          <a:lstStyle/>
          <a:p>
            <a:r>
              <a:rPr lang="cs-CZ" sz="3200" dirty="0">
                <a:effectLst/>
              </a:rPr>
              <a:t>MPR II, plánování do omezených a neomezených kapacit</a:t>
            </a:r>
            <a:endParaRPr lang="cs-CZ" sz="3200" dirty="0"/>
          </a:p>
        </p:txBody>
      </p:sp>
    </p:spTree>
    <p:extLst>
      <p:ext uri="{BB962C8B-B14F-4D97-AF65-F5344CB8AC3E}">
        <p14:creationId xmlns:p14="http://schemas.microsoft.com/office/powerpoint/2010/main" val="267130243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40000" lnSpcReduction="20000"/>
          </a:bodyPr>
          <a:lstStyle/>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r>
              <a:rPr lang="cs-CZ" dirty="0"/>
              <a:t>APS systémy plánují </a:t>
            </a:r>
            <a:r>
              <a:rPr lang="cs-CZ" b="1" dirty="0"/>
              <a:t>současně v čase, množství, kapacitě a nákladech</a:t>
            </a:r>
            <a:r>
              <a:rPr lang="cs-CZ" dirty="0"/>
              <a:t>, včetně uvažování konečné kapacity pracovišť</a:t>
            </a:r>
          </a:p>
          <a:p>
            <a:r>
              <a:rPr lang="cs-CZ" dirty="0"/>
              <a:t>Z uvedeného obrázku je zřejmé, jak APS pracuje. Podle zákaznických objednávek, stavu skladových zásob a kapacitních možností pracovišť vyhodnocuje tu </a:t>
            </a:r>
            <a:r>
              <a:rPr lang="cs-CZ" b="1" dirty="0"/>
              <a:t>nejlepší možnou variantu</a:t>
            </a:r>
            <a:r>
              <a:rPr lang="cs-CZ" dirty="0"/>
              <a:t>. Pokud je například pracoviště </a:t>
            </a:r>
            <a:r>
              <a:rPr lang="cs-CZ" i="1" dirty="0"/>
              <a:t>soustruh 1</a:t>
            </a:r>
            <a:r>
              <a:rPr lang="cs-CZ" dirty="0"/>
              <a:t> obsazené, nemusí se čekat na jeho uvolnění, ale systém sám doporučí alternativní pracoviště </a:t>
            </a:r>
            <a:r>
              <a:rPr lang="cs-CZ" i="1" dirty="0"/>
              <a:t>soustruh 2</a:t>
            </a:r>
            <a:r>
              <a:rPr lang="cs-CZ" dirty="0"/>
              <a:t>. Stejný postup aplikuje při nedosažitelnosti jednoho materiálu, který nahradí druhým, byť za cenu delšího času opracování. Jak je vidět z obrázku, jsou zohledňovány i náklady jednotlivých položek. Systém je schopen reagovat velmi rychle na změny vstupů a priorit a konfrontuje plánovače s možnými variantami. Je evidentní, že rozsáhlé strukturní kusovníky musí být zpracovávány adekvátním výpočetním výkonem. Pro jednodušší typy výrob může být ovšem odezva tak rychlá, že se pro tyto případy vžil termín „odpověď na zavolání“, tzn., že APS systém je schopen odpovědět na zadání zákazníka v průběhu jednoho telefonního hovoru.  </a:t>
            </a:r>
          </a:p>
        </p:txBody>
      </p:sp>
      <p:sp>
        <p:nvSpPr>
          <p:cNvPr id="3" name="Nadpis 2"/>
          <p:cNvSpPr>
            <a:spLocks noGrp="1"/>
          </p:cNvSpPr>
          <p:nvPr>
            <p:ph type="title"/>
          </p:nvPr>
        </p:nvSpPr>
        <p:spPr/>
        <p:txBody>
          <a:bodyPr>
            <a:normAutofit fontScale="90000"/>
          </a:bodyPr>
          <a:lstStyle/>
          <a:p>
            <a:r>
              <a:rPr lang="cs-CZ" dirty="0"/>
              <a:t>Systémy pokročilého plánování výroby - APS</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1142984"/>
            <a:ext cx="5791200" cy="2181225"/>
          </a:xfrm>
          <a:prstGeom prst="rect">
            <a:avLst/>
          </a:prstGeom>
        </p:spPr>
      </p:pic>
    </p:spTree>
    <p:extLst>
      <p:ext uri="{BB962C8B-B14F-4D97-AF65-F5344CB8AC3E}">
        <p14:creationId xmlns:p14="http://schemas.microsoft.com/office/powerpoint/2010/main" val="3951322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435608" y="1447800"/>
            <a:ext cx="4648560" cy="4800600"/>
          </a:xfrm>
        </p:spPr>
        <p:txBody>
          <a:bodyPr>
            <a:normAutofit fontScale="47500" lnSpcReduction="20000"/>
          </a:bodyPr>
          <a:lstStyle/>
          <a:p>
            <a:r>
              <a:rPr lang="cs-CZ" dirty="0"/>
              <a:t>Dlouhou dobu byly považovány </a:t>
            </a:r>
            <a:r>
              <a:rPr lang="cs-CZ" b="1" dirty="0"/>
              <a:t>nízké náklady </a:t>
            </a:r>
            <a:r>
              <a:rPr lang="cs-CZ" dirty="0"/>
              <a:t>za kritérium úspěšnosti výroby (Japonsko mezi světovými válkami, státy jihovýchodní Asie dosud, státy východní Evropy před rokem 1989). S ohledem na nároky zákazníka se stále zvyšovaly požadavky na </a:t>
            </a:r>
            <a:r>
              <a:rPr lang="cs-CZ" b="1" dirty="0"/>
              <a:t>kvalitu</a:t>
            </a:r>
            <a:r>
              <a:rPr lang="cs-CZ" dirty="0"/>
              <a:t>, </a:t>
            </a:r>
            <a:r>
              <a:rPr lang="cs-CZ" b="1" dirty="0"/>
              <a:t>dodací lhůty</a:t>
            </a:r>
            <a:r>
              <a:rPr lang="cs-CZ" dirty="0"/>
              <a:t>) a rychlou pružnost na požadavky zákazníků. Díky tomu se v rozvinutém poválečném světě ustavil jakýsi "</a:t>
            </a:r>
            <a:r>
              <a:rPr lang="cs-CZ" b="1" dirty="0"/>
              <a:t>Magický trojúhelník</a:t>
            </a:r>
            <a:r>
              <a:rPr lang="cs-CZ" dirty="0"/>
              <a:t>" neboli  </a:t>
            </a:r>
            <a:r>
              <a:rPr lang="cs-CZ" b="1" dirty="0"/>
              <a:t>Kvalita - Náklady - Pružnost</a:t>
            </a:r>
            <a:r>
              <a:rPr lang="cs-CZ" dirty="0"/>
              <a:t>.</a:t>
            </a:r>
          </a:p>
          <a:p>
            <a:r>
              <a:rPr lang="cs-CZ" dirty="0"/>
              <a:t>Položíme-li si otázku, co tedy může být další konkurenční výhodou v globalizovaném světě, můžeme si odpovědět, že to je </a:t>
            </a:r>
            <a:r>
              <a:rPr lang="cs-CZ" b="1" dirty="0"/>
              <a:t>individualizace </a:t>
            </a:r>
            <a:r>
              <a:rPr lang="cs-CZ" dirty="0"/>
              <a:t>požadavků zákazníka. Již v 70. letech minulého století začaly automobilky v hromadné výrobě aut vyrábět podle </a:t>
            </a:r>
            <a:r>
              <a:rPr lang="cs-CZ" b="1" dirty="0"/>
              <a:t>"zaškrtávacích" seznamů zákazníka </a:t>
            </a:r>
            <a:r>
              <a:rPr lang="cs-CZ" dirty="0"/>
              <a:t>(barva, střešní okno, výrobce rádia, klimatizace, druh motoru, převodovky…).</a:t>
            </a:r>
          </a:p>
          <a:p>
            <a:r>
              <a:rPr lang="cs-CZ" dirty="0"/>
              <a:t>Od "Magického trojúhelníku" jsme se tedy dostali k "</a:t>
            </a:r>
            <a:r>
              <a:rPr lang="cs-CZ" b="1" dirty="0"/>
              <a:t>Magickému čtyřúhelníku</a:t>
            </a:r>
            <a:r>
              <a:rPr lang="cs-CZ" dirty="0"/>
              <a:t>" neboli </a:t>
            </a:r>
            <a:r>
              <a:rPr lang="cs-CZ" b="1" dirty="0"/>
              <a:t>Kvalita </a:t>
            </a:r>
            <a:r>
              <a:rPr lang="cs-CZ" dirty="0"/>
              <a:t>- </a:t>
            </a:r>
            <a:r>
              <a:rPr lang="cs-CZ" b="1" dirty="0"/>
              <a:t>Náklady </a:t>
            </a:r>
            <a:r>
              <a:rPr lang="cs-CZ" dirty="0"/>
              <a:t>- </a:t>
            </a:r>
            <a:r>
              <a:rPr lang="cs-CZ" b="1" dirty="0"/>
              <a:t>Pružnost </a:t>
            </a:r>
            <a:r>
              <a:rPr lang="cs-CZ" dirty="0"/>
              <a:t>- </a:t>
            </a:r>
            <a:r>
              <a:rPr lang="cs-CZ" b="1" dirty="0"/>
              <a:t>Individualizace </a:t>
            </a:r>
            <a:r>
              <a:rPr lang="cs-CZ" dirty="0"/>
              <a:t>s vyváženým důrazem na </a:t>
            </a:r>
            <a:r>
              <a:rPr lang="cs-CZ" b="1" dirty="0"/>
              <a:t>všechny jeho vrcholy</a:t>
            </a:r>
            <a:r>
              <a:rPr lang="cs-CZ" dirty="0"/>
              <a:t>. </a:t>
            </a:r>
          </a:p>
          <a:p>
            <a:endParaRPr lang="cs-CZ" dirty="0"/>
          </a:p>
        </p:txBody>
      </p:sp>
      <p:sp>
        <p:nvSpPr>
          <p:cNvPr id="3" name="Nadpis 2"/>
          <p:cNvSpPr>
            <a:spLocks noGrp="1"/>
          </p:cNvSpPr>
          <p:nvPr>
            <p:ph type="title"/>
          </p:nvPr>
        </p:nvSpPr>
        <p:spPr/>
        <p:txBody>
          <a:bodyPr>
            <a:normAutofit fontScale="90000"/>
          </a:bodyPr>
          <a:lstStyle/>
          <a:p>
            <a:r>
              <a:rPr lang="cs-CZ" dirty="0" err="1"/>
              <a:t>Mgickýtrojúhelník</a:t>
            </a:r>
            <a:r>
              <a:rPr lang="cs-CZ" dirty="0"/>
              <a:t>/ čtyřúhelník</a:t>
            </a: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903" y="1196752"/>
            <a:ext cx="3171825"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4023810"/>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r>
              <a:rPr lang="cs-CZ" dirty="0"/>
              <a:t>Podobnou roli jako mají APS systémy uvnitř podniku, řeší SCM (Supply </a:t>
            </a:r>
            <a:r>
              <a:rPr lang="cs-CZ" dirty="0" err="1"/>
              <a:t>Chain</a:t>
            </a:r>
            <a:r>
              <a:rPr lang="cs-CZ" dirty="0"/>
              <a:t> Management) systémy směrem vně podniku. Je to řízení a koordinace logistických řetězců dodavatelů podniku. Principy jsou obdobné jako při řízení dodávek z vlastního skladu, ale samozřejmě je nutné kompatibilní softwarové vybavení u zákazníka a dodavatele. Pro systémy, které optimalizují plánování uvnitř i vně podniku se používá termín APS/SCM. </a:t>
            </a:r>
          </a:p>
          <a:p>
            <a:r>
              <a:rPr lang="cs-CZ" dirty="0"/>
              <a:t>Implementace APS nebo APS/SCM systému je metodicky složitější než implementace MRP II. Implementační firmy obvykle používají vlastní metodologie, které jsou součástí dodávky. Nasazení APS systému je rovněž poměrně nákladnou záležitostí. Na druhou stranu je možné APS systémy nasadit poměrně rychle a okamžitě využít i nestrukturovaná a nezávislá data z různých zdrojů, na rozdíl od MRP II, které vyžaduje konzistentní a stále udržovanou datovou základnu. </a:t>
            </a:r>
          </a:p>
          <a:p>
            <a:endParaRPr lang="cs-CZ" dirty="0"/>
          </a:p>
        </p:txBody>
      </p:sp>
      <p:sp>
        <p:nvSpPr>
          <p:cNvPr id="3" name="Nadpis 2"/>
          <p:cNvSpPr>
            <a:spLocks noGrp="1"/>
          </p:cNvSpPr>
          <p:nvPr>
            <p:ph type="title"/>
          </p:nvPr>
        </p:nvSpPr>
        <p:spPr/>
        <p:txBody>
          <a:bodyPr/>
          <a:lstStyle/>
          <a:p>
            <a:r>
              <a:rPr lang="cs-CZ" dirty="0"/>
              <a:t>Další plánovací systémy</a:t>
            </a:r>
          </a:p>
        </p:txBody>
      </p:sp>
    </p:spTree>
    <p:extLst>
      <p:ext uri="{BB962C8B-B14F-4D97-AF65-F5344CB8AC3E}">
        <p14:creationId xmlns:p14="http://schemas.microsoft.com/office/powerpoint/2010/main" val="203727846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b="1" dirty="0"/>
              <a:t>Řešení změn kapacit</a:t>
            </a:r>
          </a:p>
          <a:p>
            <a:endParaRPr lang="cs-CZ" b="1" dirty="0"/>
          </a:p>
          <a:p>
            <a:pPr>
              <a:buNone/>
            </a:pPr>
            <a:endParaRPr lang="cs-CZ" dirty="0"/>
          </a:p>
        </p:txBody>
      </p:sp>
      <p:sp>
        <p:nvSpPr>
          <p:cNvPr id="3" name="Nadpis 2"/>
          <p:cNvSpPr>
            <a:spLocks noGrp="1"/>
          </p:cNvSpPr>
          <p:nvPr>
            <p:ph type="title"/>
          </p:nvPr>
        </p:nvSpPr>
        <p:spPr/>
        <p:txBody>
          <a:bodyPr>
            <a:normAutofit fontScale="90000"/>
          </a:bodyPr>
          <a:lstStyle/>
          <a:p>
            <a:r>
              <a:rPr lang="cs-CZ" dirty="0"/>
              <a:t>Kapacitní plánování</a:t>
            </a:r>
            <a:br>
              <a:rPr lang="cs-CZ" dirty="0"/>
            </a:br>
            <a:endParaRPr lang="cs-CZ"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38" y="2060848"/>
            <a:ext cx="5953125"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55000" lnSpcReduction="20000"/>
          </a:bodyPr>
          <a:lstStyle/>
          <a:p>
            <a:r>
              <a:rPr lang="cs-CZ" b="1" dirty="0"/>
              <a:t>Dlouhodobá kapacitní opatření</a:t>
            </a:r>
            <a:r>
              <a:rPr lang="cs-CZ" dirty="0"/>
              <a:t> </a:t>
            </a:r>
          </a:p>
          <a:p>
            <a:pPr lvl="1"/>
            <a:r>
              <a:rPr lang="cs-CZ" dirty="0"/>
              <a:t> změna zařízení,</a:t>
            </a:r>
          </a:p>
          <a:p>
            <a:pPr lvl="1"/>
            <a:r>
              <a:rPr lang="cs-CZ" dirty="0"/>
              <a:t> změna kapitálového vybavení (budovy apod.),</a:t>
            </a:r>
          </a:p>
          <a:p>
            <a:pPr lvl="1"/>
            <a:r>
              <a:rPr lang="cs-CZ" dirty="0"/>
              <a:t> změna pracovních sil,</a:t>
            </a:r>
          </a:p>
          <a:p>
            <a:pPr lvl="1"/>
            <a:r>
              <a:rPr lang="cs-CZ" dirty="0"/>
              <a:t> doplňkové výrobky.</a:t>
            </a:r>
          </a:p>
          <a:p>
            <a:r>
              <a:rPr lang="cs-CZ" b="1" dirty="0"/>
              <a:t>Střednědobá kapacitní opatření</a:t>
            </a:r>
            <a:endParaRPr lang="cs-CZ" dirty="0"/>
          </a:p>
          <a:p>
            <a:pPr lvl="1"/>
            <a:r>
              <a:rPr lang="cs-CZ" dirty="0"/>
              <a:t> změna vyrobit/nakoupit,</a:t>
            </a:r>
          </a:p>
          <a:p>
            <a:pPr lvl="1"/>
            <a:r>
              <a:rPr lang="cs-CZ" dirty="0"/>
              <a:t> plánování alternativních výrobních postupů,</a:t>
            </a:r>
          </a:p>
          <a:p>
            <a:pPr lvl="1"/>
            <a:r>
              <a:rPr lang="cs-CZ" dirty="0"/>
              <a:t> subdodávky na dlouhé období,</a:t>
            </a:r>
          </a:p>
          <a:p>
            <a:pPr lvl="1"/>
            <a:r>
              <a:rPr lang="cs-CZ" dirty="0"/>
              <a:t> přemístění pracovníků, změna pracovníků,</a:t>
            </a:r>
          </a:p>
          <a:p>
            <a:pPr lvl="1"/>
            <a:r>
              <a:rPr lang="cs-CZ" dirty="0"/>
              <a:t> doplnění dodatečných zařízení - kooperace.</a:t>
            </a:r>
          </a:p>
          <a:p>
            <a:r>
              <a:rPr lang="cs-CZ" b="1" dirty="0"/>
              <a:t>Krátkodobá kapacitní opatření</a:t>
            </a:r>
            <a:endParaRPr lang="cs-CZ" dirty="0"/>
          </a:p>
          <a:p>
            <a:pPr lvl="1"/>
            <a:r>
              <a:rPr lang="cs-CZ" dirty="0"/>
              <a:t> </a:t>
            </a:r>
            <a:r>
              <a:rPr lang="cs-CZ" sz="2300" dirty="0"/>
              <a:t>plánování přesčasů,</a:t>
            </a:r>
          </a:p>
          <a:p>
            <a:pPr lvl="1"/>
            <a:r>
              <a:rPr lang="cs-CZ" sz="2300" dirty="0"/>
              <a:t> subdodávka v kratších periodách,</a:t>
            </a:r>
          </a:p>
          <a:p>
            <a:pPr lvl="1"/>
            <a:r>
              <a:rPr lang="cs-CZ" sz="2300" dirty="0"/>
              <a:t> výběr alternativních výrobních postupů,</a:t>
            </a:r>
          </a:p>
          <a:p>
            <a:pPr lvl="1"/>
            <a:r>
              <a:rPr lang="cs-CZ" sz="2300" dirty="0"/>
              <a:t> přemístění pracovníků,</a:t>
            </a:r>
          </a:p>
          <a:p>
            <a:pPr lvl="1"/>
            <a:r>
              <a:rPr lang="cs-CZ" sz="2300" dirty="0"/>
              <a:t> trhání (rozdělení) výrobních dávek.</a:t>
            </a:r>
          </a:p>
          <a:p>
            <a:endParaRPr lang="cs-CZ" dirty="0"/>
          </a:p>
        </p:txBody>
      </p:sp>
      <p:sp>
        <p:nvSpPr>
          <p:cNvPr id="3" name="Nadpis 2"/>
          <p:cNvSpPr>
            <a:spLocks noGrp="1"/>
          </p:cNvSpPr>
          <p:nvPr>
            <p:ph type="title"/>
          </p:nvPr>
        </p:nvSpPr>
        <p:spPr/>
        <p:txBody>
          <a:bodyPr/>
          <a:lstStyle/>
          <a:p>
            <a:r>
              <a:rPr lang="cs-CZ" dirty="0"/>
              <a:t>Kapacitní opatření</a:t>
            </a:r>
          </a:p>
        </p:txBody>
      </p:sp>
    </p:spTree>
    <p:extLst>
      <p:ext uri="{BB962C8B-B14F-4D97-AF65-F5344CB8AC3E}">
        <p14:creationId xmlns:p14="http://schemas.microsoft.com/office/powerpoint/2010/main" val="2958836819"/>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85000" lnSpcReduction="20000"/>
          </a:bodyPr>
          <a:lstStyle/>
          <a:p>
            <a:r>
              <a:rPr lang="cs-CZ" dirty="0"/>
              <a:t>Při běhu MRP se vychází z průběžných dob jednotlivých rozvrhovaných položek. Tyto průběžné doby se skládají z</a:t>
            </a:r>
            <a:r>
              <a:rPr lang="cs-CZ" b="1" dirty="0"/>
              <a:t> dob operace</a:t>
            </a:r>
            <a:r>
              <a:rPr lang="cs-CZ" dirty="0"/>
              <a:t>, které </a:t>
            </a:r>
            <a:r>
              <a:rPr lang="cs-CZ" b="1" dirty="0"/>
              <a:t>nelze </a:t>
            </a:r>
            <a:r>
              <a:rPr lang="cs-CZ" dirty="0"/>
              <a:t>většinou podstatně </a:t>
            </a:r>
            <a:r>
              <a:rPr lang="cs-CZ" b="1" dirty="0"/>
              <a:t>zkrátit</a:t>
            </a:r>
            <a:r>
              <a:rPr lang="cs-CZ" dirty="0"/>
              <a:t>, a mezioperačních časů, skládajících se z dob přesunu a dob čekání (vytváření plánované rozpracovanosti). </a:t>
            </a:r>
          </a:p>
          <a:p>
            <a:r>
              <a:rPr lang="cs-CZ" b="1" dirty="0"/>
              <a:t>Doby čekání zkrátit jdou </a:t>
            </a:r>
            <a:r>
              <a:rPr lang="cs-CZ" dirty="0"/>
              <a:t>za cenu možných </a:t>
            </a:r>
            <a:r>
              <a:rPr lang="cs-CZ" b="1" dirty="0"/>
              <a:t>obtíží při kapacitní bilanci</a:t>
            </a:r>
            <a:r>
              <a:rPr lang="cs-CZ" dirty="0"/>
              <a:t>. Další rezerva je ve směnnosti, většinou se pracuje na jednu nebo dvě směny. Průběžné doby lze vypočítat na základě technologických postupů a kusovníků. Velmi často se také odhadují (pokud není TPV kompletní a kvalitní).</a:t>
            </a:r>
          </a:p>
          <a:p>
            <a:endParaRPr lang="cs-CZ" dirty="0"/>
          </a:p>
        </p:txBody>
      </p:sp>
      <p:sp>
        <p:nvSpPr>
          <p:cNvPr id="3" name="Nadpis 2"/>
          <p:cNvSpPr>
            <a:spLocks noGrp="1"/>
          </p:cNvSpPr>
          <p:nvPr>
            <p:ph type="title"/>
          </p:nvPr>
        </p:nvSpPr>
        <p:spPr/>
        <p:txBody>
          <a:bodyPr>
            <a:normAutofit fontScale="90000"/>
          </a:bodyPr>
          <a:lstStyle/>
          <a:p>
            <a:r>
              <a:rPr lang="cs-CZ" sz="3600" dirty="0">
                <a:effectLst/>
              </a:rPr>
              <a:t>Řešení termínových skluzů - Zkrácení průběžných dob</a:t>
            </a:r>
            <a:endParaRPr lang="cs-CZ" dirty="0"/>
          </a:p>
        </p:txBody>
      </p:sp>
    </p:spTree>
    <p:extLst>
      <p:ext uri="{BB962C8B-B14F-4D97-AF65-F5344CB8AC3E}">
        <p14:creationId xmlns:p14="http://schemas.microsoft.com/office/powerpoint/2010/main" val="50537895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62500" lnSpcReduction="20000"/>
          </a:bodyPr>
          <a:lstStyle/>
          <a:p>
            <a:r>
              <a:rPr lang="cs-CZ" dirty="0"/>
              <a:t>V případě, že pří běhu MRP není dodržen termín dokončení zakázky, lze přijmou určitá opatření na dlouhodobější i krátkodobější úrovni:</a:t>
            </a:r>
          </a:p>
          <a:p>
            <a:pPr lvl="1"/>
            <a:r>
              <a:rPr lang="cs-CZ" dirty="0"/>
              <a:t> </a:t>
            </a:r>
            <a:r>
              <a:rPr lang="cs-CZ" b="1" dirty="0"/>
              <a:t>navýšení kapacit </a:t>
            </a:r>
            <a:r>
              <a:rPr lang="cs-CZ" dirty="0"/>
              <a:t>(zvýšení směnnosti, kooperace pro kritické operace),</a:t>
            </a:r>
          </a:p>
          <a:p>
            <a:pPr lvl="1"/>
            <a:r>
              <a:rPr lang="cs-CZ" dirty="0"/>
              <a:t> volba </a:t>
            </a:r>
            <a:r>
              <a:rPr lang="cs-CZ" b="1" dirty="0"/>
              <a:t>jiných </a:t>
            </a:r>
            <a:r>
              <a:rPr lang="cs-CZ" dirty="0"/>
              <a:t>(patrně dražších) </a:t>
            </a:r>
            <a:r>
              <a:rPr lang="cs-CZ" b="1" dirty="0"/>
              <a:t>technologických postupů,</a:t>
            </a:r>
            <a:endParaRPr lang="cs-CZ" dirty="0"/>
          </a:p>
          <a:p>
            <a:pPr lvl="1"/>
            <a:r>
              <a:rPr lang="cs-CZ" dirty="0"/>
              <a:t> změna některých </a:t>
            </a:r>
            <a:r>
              <a:rPr lang="cs-CZ" b="1" dirty="0"/>
              <a:t>vyráběných </a:t>
            </a:r>
            <a:r>
              <a:rPr lang="cs-CZ" dirty="0"/>
              <a:t>komponent na </a:t>
            </a:r>
            <a:r>
              <a:rPr lang="cs-CZ" b="1" dirty="0"/>
              <a:t>nakupované,</a:t>
            </a:r>
            <a:endParaRPr lang="cs-CZ" dirty="0"/>
          </a:p>
          <a:p>
            <a:pPr lvl="1"/>
            <a:r>
              <a:rPr lang="cs-CZ" dirty="0"/>
              <a:t> </a:t>
            </a:r>
            <a:r>
              <a:rPr lang="cs-CZ" b="1" dirty="0"/>
              <a:t>snížení velikosti dávek </a:t>
            </a:r>
            <a:r>
              <a:rPr lang="cs-CZ" dirty="0"/>
              <a:t>s dlouhou průběžnou dobou včetně roztržení již vydaní a částečně zpracované výrobní dávky,</a:t>
            </a:r>
          </a:p>
          <a:p>
            <a:pPr lvl="1"/>
            <a:r>
              <a:rPr lang="cs-CZ" dirty="0"/>
              <a:t> změna </a:t>
            </a:r>
            <a:r>
              <a:rPr lang="cs-CZ" b="1" dirty="0"/>
              <a:t>předávání </a:t>
            </a:r>
            <a:r>
              <a:rPr lang="cs-CZ" dirty="0"/>
              <a:t>z operace na operaci z </a:t>
            </a:r>
            <a:r>
              <a:rPr lang="cs-CZ" b="1" dirty="0"/>
              <a:t>postupného </a:t>
            </a:r>
            <a:r>
              <a:rPr lang="cs-CZ" dirty="0"/>
              <a:t>na </a:t>
            </a:r>
            <a:r>
              <a:rPr lang="cs-CZ" b="1" dirty="0"/>
              <a:t>smíšený </a:t>
            </a:r>
            <a:r>
              <a:rPr lang="cs-CZ" dirty="0"/>
              <a:t>nebo </a:t>
            </a:r>
            <a:r>
              <a:rPr lang="cs-CZ" b="1" dirty="0"/>
              <a:t>souběžný.</a:t>
            </a:r>
            <a:endParaRPr lang="cs-CZ" dirty="0"/>
          </a:p>
          <a:p>
            <a:r>
              <a:rPr lang="cs-CZ" dirty="0"/>
              <a:t>Tyto změny obvykle prodražují výrobu a je třeba rozhodnout na příslušné úrovni managementu, zda je prvořadé dodržení termínu nebo zvýšení nákladů.</a:t>
            </a:r>
          </a:p>
          <a:p>
            <a:r>
              <a:rPr lang="cs-CZ" dirty="0"/>
              <a:t>Prakticky lze </a:t>
            </a:r>
            <a:r>
              <a:rPr lang="cs-CZ" b="1" dirty="0"/>
              <a:t>opakovat běh MRP </a:t>
            </a:r>
            <a:r>
              <a:rPr lang="cs-CZ" dirty="0"/>
              <a:t>s nastavením </a:t>
            </a:r>
            <a:r>
              <a:rPr lang="cs-CZ" b="1" dirty="0"/>
              <a:t>parametru zkrácení průběžných dob </a:t>
            </a:r>
            <a:r>
              <a:rPr lang="cs-CZ" dirty="0"/>
              <a:t>pro všechny položky zakázky nebo jen pro položky na </a:t>
            </a:r>
            <a:r>
              <a:rPr lang="cs-CZ" b="1" dirty="0"/>
              <a:t>kritické cestě </a:t>
            </a:r>
            <a:r>
              <a:rPr lang="cs-CZ" dirty="0"/>
              <a:t>výroby.</a:t>
            </a:r>
          </a:p>
          <a:p>
            <a:endParaRPr lang="cs-CZ" dirty="0"/>
          </a:p>
        </p:txBody>
      </p:sp>
      <p:sp>
        <p:nvSpPr>
          <p:cNvPr id="3" name="Nadpis 2"/>
          <p:cNvSpPr>
            <a:spLocks noGrp="1"/>
          </p:cNvSpPr>
          <p:nvPr>
            <p:ph type="title"/>
          </p:nvPr>
        </p:nvSpPr>
        <p:spPr/>
        <p:txBody>
          <a:bodyPr>
            <a:normAutofit fontScale="90000"/>
          </a:bodyPr>
          <a:lstStyle/>
          <a:p>
            <a:r>
              <a:rPr lang="cs-CZ" sz="3200" dirty="0">
                <a:effectLst/>
              </a:rPr>
              <a:t>Řešení termínových skluzů - Krátkodobá a dlouhodobá opatření</a:t>
            </a:r>
          </a:p>
        </p:txBody>
      </p:sp>
    </p:spTree>
    <p:extLst>
      <p:ext uri="{BB962C8B-B14F-4D97-AF65-F5344CB8AC3E}">
        <p14:creationId xmlns:p14="http://schemas.microsoft.com/office/powerpoint/2010/main" val="365725399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r>
              <a:rPr lang="cs-CZ" dirty="0"/>
              <a:t>Další možnost je před novým během MRP zadat </a:t>
            </a:r>
            <a:r>
              <a:rPr lang="cs-CZ" b="1" dirty="0"/>
              <a:t>ručně </a:t>
            </a:r>
            <a:r>
              <a:rPr lang="cs-CZ" dirty="0"/>
              <a:t>určité výrobní příkazy s </a:t>
            </a:r>
            <a:r>
              <a:rPr lang="cs-CZ" b="1" dirty="0"/>
              <a:t>předstihem </a:t>
            </a:r>
            <a:r>
              <a:rPr lang="cs-CZ" dirty="0"/>
              <a:t>(fixní příkazy). Při běhu MRP se tyto ruční příkazy zahrnou do bilance a může dojít ke zkrácení průběhu. </a:t>
            </a:r>
          </a:p>
          <a:p>
            <a:r>
              <a:rPr lang="cs-CZ" dirty="0"/>
              <a:t>Je třeba si uvědomit, že jakákoliv metoda </a:t>
            </a:r>
            <a:r>
              <a:rPr lang="cs-CZ" b="1" dirty="0"/>
              <a:t>zkracování termínů </a:t>
            </a:r>
            <a:r>
              <a:rPr lang="cs-CZ" dirty="0"/>
              <a:t>může způsobit komplikace s </a:t>
            </a:r>
            <a:r>
              <a:rPr lang="cs-CZ" b="1" dirty="0"/>
              <a:t>vyrovnáním kapacit</a:t>
            </a:r>
            <a:r>
              <a:rPr lang="cs-CZ" dirty="0"/>
              <a:t>. Zde je nutná zkušenost a vhodné rozhodnutí na úrovni managementu (vedení podniku, obchodníků, vedoucích výroby, plánovačů a mistrů). </a:t>
            </a:r>
          </a:p>
          <a:p>
            <a:r>
              <a:rPr lang="cs-CZ" dirty="0"/>
              <a:t>Řízení výroby je </a:t>
            </a:r>
            <a:r>
              <a:rPr lang="cs-CZ" b="1" dirty="0"/>
              <a:t>mnohoparametrická optimalizační </a:t>
            </a:r>
            <a:r>
              <a:rPr lang="cs-CZ" dirty="0"/>
              <a:t>činnost a lze konstatovat, že v řadě případů se nejedná o ryze </a:t>
            </a:r>
            <a:r>
              <a:rPr lang="cs-CZ" b="1" dirty="0"/>
              <a:t>deterministicky </a:t>
            </a:r>
            <a:r>
              <a:rPr lang="cs-CZ" dirty="0"/>
              <a:t>inženýrskou, ale o </a:t>
            </a:r>
            <a:r>
              <a:rPr lang="cs-CZ" b="1" dirty="0"/>
              <a:t>náhodně kreativní</a:t>
            </a:r>
            <a:r>
              <a:rPr lang="cs-CZ" dirty="0"/>
              <a:t> činnost s </a:t>
            </a:r>
            <a:r>
              <a:rPr lang="cs-CZ" b="1" dirty="0"/>
              <a:t>intuitivními, uměleckými a zkušenostními </a:t>
            </a:r>
            <a:r>
              <a:rPr lang="cs-CZ" dirty="0"/>
              <a:t>prvky.</a:t>
            </a:r>
          </a:p>
        </p:txBody>
      </p:sp>
      <p:sp>
        <p:nvSpPr>
          <p:cNvPr id="3" name="Nadpis 2"/>
          <p:cNvSpPr>
            <a:spLocks noGrp="1"/>
          </p:cNvSpPr>
          <p:nvPr>
            <p:ph type="title"/>
          </p:nvPr>
        </p:nvSpPr>
        <p:spPr/>
        <p:txBody>
          <a:bodyPr>
            <a:normAutofit/>
          </a:bodyPr>
          <a:lstStyle/>
          <a:p>
            <a:r>
              <a:rPr lang="cs-CZ" sz="3200" dirty="0">
                <a:effectLst/>
              </a:rPr>
              <a:t>Řešení termínových skluzů – Další možnosti</a:t>
            </a:r>
          </a:p>
        </p:txBody>
      </p:sp>
    </p:spTree>
    <p:extLst>
      <p:ext uri="{BB962C8B-B14F-4D97-AF65-F5344CB8AC3E}">
        <p14:creationId xmlns:p14="http://schemas.microsoft.com/office/powerpoint/2010/main" val="177226200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7500" lnSpcReduction="20000"/>
          </a:bodyPr>
          <a:lstStyle/>
          <a:p>
            <a:r>
              <a:rPr lang="cs-CZ" dirty="0"/>
              <a:t>chráněné patenty a vzory,</a:t>
            </a:r>
          </a:p>
          <a:p>
            <a:r>
              <a:rPr lang="cs-CZ" dirty="0"/>
              <a:t>odpadá nutnost zajištění speciálních strojů a nářadí,</a:t>
            </a:r>
          </a:p>
          <a:p>
            <a:r>
              <a:rPr lang="cs-CZ" dirty="0"/>
              <a:t>nižší skladovací náklady,</a:t>
            </a:r>
          </a:p>
          <a:p>
            <a:r>
              <a:rPr lang="cs-CZ" dirty="0"/>
              <a:t>možné nižší dopravní náklady,</a:t>
            </a:r>
          </a:p>
          <a:p>
            <a:r>
              <a:rPr lang="cs-CZ" dirty="0"/>
              <a:t>zkušenost dodavatele,</a:t>
            </a:r>
          </a:p>
          <a:p>
            <a:r>
              <a:rPr lang="cs-CZ" dirty="0"/>
              <a:t>znalost speciálních postupů,</a:t>
            </a:r>
          </a:p>
          <a:p>
            <a:r>
              <a:rPr lang="cs-CZ" dirty="0"/>
              <a:t>odpadá potřeba na nové pracovní síly,</a:t>
            </a:r>
          </a:p>
          <a:p>
            <a:r>
              <a:rPr lang="cs-CZ" dirty="0"/>
              <a:t>odpadá potřeba investic,</a:t>
            </a:r>
          </a:p>
          <a:p>
            <a:r>
              <a:rPr lang="cs-CZ" dirty="0"/>
              <a:t>možnost pružnější reakce na vlastní odbyt,</a:t>
            </a:r>
          </a:p>
          <a:p>
            <a:r>
              <a:rPr lang="cs-CZ" dirty="0"/>
              <a:t>menší finanční zatížení,</a:t>
            </a:r>
          </a:p>
          <a:p>
            <a:r>
              <a:rPr lang="cs-CZ" dirty="0"/>
              <a:t>větší prostor pro změny.</a:t>
            </a:r>
            <a:endParaRPr lang="cs-CZ" dirty="0">
              <a:effectLst/>
            </a:endParaRPr>
          </a:p>
        </p:txBody>
      </p:sp>
      <p:sp>
        <p:nvSpPr>
          <p:cNvPr id="3" name="Nadpis 2"/>
          <p:cNvSpPr>
            <a:spLocks noGrp="1"/>
          </p:cNvSpPr>
          <p:nvPr>
            <p:ph type="title"/>
          </p:nvPr>
        </p:nvSpPr>
        <p:spPr/>
        <p:txBody>
          <a:bodyPr>
            <a:normAutofit fontScale="90000"/>
          </a:bodyPr>
          <a:lstStyle/>
          <a:p>
            <a:r>
              <a:rPr lang="cs-CZ" dirty="0"/>
              <a:t>Nakupovat nebo vyrábět </a:t>
            </a:r>
            <a:br>
              <a:rPr lang="cs-CZ" dirty="0"/>
            </a:br>
            <a:r>
              <a:rPr lang="cs-CZ" dirty="0"/>
              <a:t>Pro nákup</a:t>
            </a:r>
          </a:p>
        </p:txBody>
      </p:sp>
    </p:spTree>
    <p:extLst>
      <p:ext uri="{BB962C8B-B14F-4D97-AF65-F5344CB8AC3E}">
        <p14:creationId xmlns:p14="http://schemas.microsoft.com/office/powerpoint/2010/main" val="22552214"/>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7500" lnSpcReduction="20000"/>
          </a:bodyPr>
          <a:lstStyle/>
          <a:p>
            <a:r>
              <a:rPr lang="cs-CZ" dirty="0"/>
              <a:t>snaha o uzavřenost výrobního procesu,</a:t>
            </a:r>
          </a:p>
          <a:p>
            <a:r>
              <a:rPr lang="cs-CZ" dirty="0"/>
              <a:t>možné nižší dopravní náklady,</a:t>
            </a:r>
          </a:p>
          <a:p>
            <a:r>
              <a:rPr lang="cs-CZ" dirty="0"/>
              <a:t>redukce skladových nákladů,</a:t>
            </a:r>
          </a:p>
          <a:p>
            <a:r>
              <a:rPr lang="cs-CZ" dirty="0"/>
              <a:t>možnost využití koproduktů (odpadu),</a:t>
            </a:r>
          </a:p>
          <a:p>
            <a:r>
              <a:rPr lang="cs-CZ" dirty="0"/>
              <a:t>lepší možnost řízené kvality,</a:t>
            </a:r>
          </a:p>
          <a:p>
            <a:r>
              <a:rPr lang="cs-CZ" dirty="0"/>
              <a:t>speciální vlastní požadavky,</a:t>
            </a:r>
          </a:p>
          <a:p>
            <a:r>
              <a:rPr lang="cs-CZ" dirty="0"/>
              <a:t>vlastní zkušenosti,</a:t>
            </a:r>
          </a:p>
          <a:p>
            <a:r>
              <a:rPr lang="cs-CZ" dirty="0"/>
              <a:t>lepší vyrovnávání kapacit a pracovních sil,</a:t>
            </a:r>
          </a:p>
          <a:p>
            <a:r>
              <a:rPr lang="cs-CZ" dirty="0"/>
              <a:t>možnost rozdělení výroby do stupňů,</a:t>
            </a:r>
          </a:p>
          <a:p>
            <a:r>
              <a:rPr lang="cs-CZ" dirty="0"/>
              <a:t>ochrana tajemství,</a:t>
            </a:r>
          </a:p>
          <a:p>
            <a:r>
              <a:rPr lang="cs-CZ" dirty="0"/>
              <a:t>rychlejší reakce na požadavky zákazníků,</a:t>
            </a:r>
          </a:p>
          <a:p>
            <a:r>
              <a:rPr lang="cs-CZ" dirty="0"/>
              <a:t>komplexní přístup k hospodárnosti výroby.</a:t>
            </a:r>
            <a:endParaRPr lang="cs-CZ" dirty="0">
              <a:effectLst/>
            </a:endParaRPr>
          </a:p>
        </p:txBody>
      </p:sp>
      <p:sp>
        <p:nvSpPr>
          <p:cNvPr id="3" name="Nadpis 2"/>
          <p:cNvSpPr>
            <a:spLocks noGrp="1"/>
          </p:cNvSpPr>
          <p:nvPr>
            <p:ph type="title"/>
          </p:nvPr>
        </p:nvSpPr>
        <p:spPr/>
        <p:txBody>
          <a:bodyPr>
            <a:normAutofit fontScale="90000"/>
          </a:bodyPr>
          <a:lstStyle/>
          <a:p>
            <a:r>
              <a:rPr lang="cs-CZ" dirty="0"/>
              <a:t>Nakupovat nebo vyrábět </a:t>
            </a:r>
            <a:br>
              <a:rPr lang="cs-CZ" dirty="0"/>
            </a:br>
            <a:r>
              <a:rPr lang="cs-CZ" dirty="0"/>
              <a:t>Pro vlastní výrobu</a:t>
            </a:r>
          </a:p>
        </p:txBody>
      </p:sp>
    </p:spTree>
    <p:extLst>
      <p:ext uri="{BB962C8B-B14F-4D97-AF65-F5344CB8AC3E}">
        <p14:creationId xmlns:p14="http://schemas.microsoft.com/office/powerpoint/2010/main" val="2311449004"/>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r>
              <a:rPr lang="cs-CZ" dirty="0"/>
              <a:t>Podnik vyrábějící stroje se rozhoduje, zda má určitý drobný díl nakupovat nebo vyrábět. V případě výroby si musí pořídit stroj s ročními fixními náklady 30000 Kč. Variabilní náklady na jeden díl jsou potom 3,50 Kč/ks.</a:t>
            </a:r>
          </a:p>
          <a:p>
            <a:r>
              <a:rPr lang="cs-CZ" dirty="0"/>
              <a:t> </a:t>
            </a:r>
          </a:p>
          <a:p>
            <a:r>
              <a:rPr lang="cs-CZ" dirty="0"/>
              <a:t>1. Proveďte analýzu, pro jakou variantu se v závislosti na velikosti objemu vaší výroby rozhodnete, pokud v případě nákupu zaplatíte 9 Kč za kus. </a:t>
            </a:r>
          </a:p>
          <a:p>
            <a:r>
              <a:rPr lang="cs-CZ" dirty="0"/>
              <a:t> </a:t>
            </a:r>
          </a:p>
          <a:p>
            <a:r>
              <a:rPr lang="cs-CZ" dirty="0"/>
              <a:t>2. V případě že můžete zakoupit za 9 Kč/ks po malé nákupy ( do 10 000 ks) a 6 Kč/ks pro větší množství, proveďte analýzu, kdy se v závislosti na objemu vaší výroby vyplatí nakupovat a kdy vyrábět.</a:t>
            </a:r>
          </a:p>
          <a:p>
            <a:r>
              <a:rPr lang="cs-CZ" dirty="0"/>
              <a:t>Nakreslete průběh nákladů.</a:t>
            </a:r>
          </a:p>
          <a:p>
            <a:endParaRPr lang="cs-CZ" dirty="0"/>
          </a:p>
        </p:txBody>
      </p:sp>
      <p:sp>
        <p:nvSpPr>
          <p:cNvPr id="3" name="Nadpis 2"/>
          <p:cNvSpPr>
            <a:spLocks noGrp="1"/>
          </p:cNvSpPr>
          <p:nvPr>
            <p:ph type="title"/>
          </p:nvPr>
        </p:nvSpPr>
        <p:spPr/>
        <p:txBody>
          <a:bodyPr>
            <a:normAutofit fontScale="90000"/>
          </a:bodyPr>
          <a:lstStyle/>
          <a:p>
            <a:r>
              <a:rPr lang="cs-CZ" dirty="0"/>
              <a:t>Příklad Nakupovat/ vyrábět - zadání</a:t>
            </a:r>
          </a:p>
        </p:txBody>
      </p:sp>
    </p:spTree>
    <p:extLst>
      <p:ext uri="{BB962C8B-B14F-4D97-AF65-F5344CB8AC3E}">
        <p14:creationId xmlns:p14="http://schemas.microsoft.com/office/powerpoint/2010/main" val="1081529846"/>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r>
              <a:rPr lang="cs-CZ" b="1" dirty="0"/>
              <a:t>Řešení 1.</a:t>
            </a:r>
            <a:r>
              <a:rPr lang="cs-CZ" dirty="0"/>
              <a:t> </a:t>
            </a:r>
          </a:p>
          <a:p>
            <a:r>
              <a:rPr lang="cs-CZ" dirty="0"/>
              <a:t>Průběh nákladů pro variantu "vyrábět":</a:t>
            </a:r>
          </a:p>
          <a:p>
            <a:r>
              <a:rPr lang="cs-CZ" dirty="0"/>
              <a:t>     N = 30 000 + 3,50 * Q</a:t>
            </a:r>
          </a:p>
          <a:p>
            <a:r>
              <a:rPr lang="cs-CZ" dirty="0"/>
              <a:t>Průběh nákladů pro variantu "nakupovat":</a:t>
            </a:r>
          </a:p>
          <a:p>
            <a:r>
              <a:rPr lang="cs-CZ" dirty="0"/>
              <a:t>     N = 9 * Q</a:t>
            </a:r>
          </a:p>
          <a:p>
            <a:r>
              <a:rPr lang="cs-CZ" dirty="0"/>
              <a:t>shodné náklady nastanou pro:</a:t>
            </a:r>
          </a:p>
          <a:p>
            <a:r>
              <a:rPr lang="cs-CZ" dirty="0"/>
              <a:t>      30 000 + 3,50 * Q = 9 *Q        </a:t>
            </a:r>
          </a:p>
          <a:p>
            <a:r>
              <a:rPr lang="cs-CZ" dirty="0"/>
              <a:t>&gt;=       Q = 5454,55 ks, N = 49 091 Kč.</a:t>
            </a:r>
          </a:p>
          <a:p>
            <a:r>
              <a:rPr lang="cs-CZ" dirty="0"/>
              <a:t>Vyplatí se nakupovat pro velikost výroby do 5454 ks, vyrábět od 5455 ks.</a:t>
            </a:r>
          </a:p>
          <a:p>
            <a:r>
              <a:rPr lang="cs-CZ" b="1" dirty="0"/>
              <a:t>Řešení 2.</a:t>
            </a:r>
            <a:endParaRPr lang="cs-CZ" dirty="0"/>
          </a:p>
          <a:p>
            <a:r>
              <a:rPr lang="cs-CZ" dirty="0"/>
              <a:t>Průsečík varianty 6 Kč/ks s náklady na vlastní výrobu je 12 000 ks, náklady 72 000 Kč.</a:t>
            </a:r>
          </a:p>
          <a:p>
            <a:endParaRPr lang="cs-CZ" dirty="0"/>
          </a:p>
        </p:txBody>
      </p:sp>
      <p:sp>
        <p:nvSpPr>
          <p:cNvPr id="3" name="Nadpis 2"/>
          <p:cNvSpPr>
            <a:spLocks noGrp="1"/>
          </p:cNvSpPr>
          <p:nvPr>
            <p:ph type="title"/>
          </p:nvPr>
        </p:nvSpPr>
        <p:spPr/>
        <p:txBody>
          <a:bodyPr>
            <a:normAutofit fontScale="90000"/>
          </a:bodyPr>
          <a:lstStyle/>
          <a:p>
            <a:r>
              <a:rPr lang="cs-CZ" dirty="0"/>
              <a:t>Příklad Nakupovat/ vyrábět - řešení</a:t>
            </a:r>
          </a:p>
        </p:txBody>
      </p:sp>
    </p:spTree>
    <p:extLst>
      <p:ext uri="{BB962C8B-B14F-4D97-AF65-F5344CB8AC3E}">
        <p14:creationId xmlns:p14="http://schemas.microsoft.com/office/powerpoint/2010/main" val="3653498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cs-CZ" sz="3200" dirty="0">
                <a:effectLst/>
              </a:rPr>
              <a:t>Pracovat s rezervou nebo odstranit problémy předem</a:t>
            </a:r>
            <a:endParaRPr lang="cs-CZ" sz="3200"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396688"/>
            <a:ext cx="5715000" cy="15716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435608" y="2930823"/>
            <a:ext cx="623273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Standardní přístup k řízení výroby považuje výrobní nepředvídatelné problémy za obvyklou součást denních problémů. Proti těmto nepředvídatelným problémům se bráníme:</a:t>
            </a:r>
            <a:endParaRPr kumimoji="0" lang="cs-CZ" altLang="cs-CZ"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rezervami ve </a:t>
            </a:r>
            <a:r>
              <a:rPr kumimoji="0" lang="cs-CZ" altLang="cs-CZ"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výkonu,</a:t>
            </a:r>
            <a:endParaRPr kumimoji="0" lang="cs-CZ" altLang="cs-CZ"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rezervami v </a:t>
            </a:r>
            <a:r>
              <a:rPr kumimoji="0" lang="cs-CZ" altLang="cs-CZ"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množství,</a:t>
            </a:r>
            <a:endParaRPr kumimoji="0" lang="cs-CZ" altLang="cs-CZ"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rezervami v </a:t>
            </a:r>
            <a:r>
              <a:rPr kumimoji="0" lang="cs-CZ" altLang="cs-CZ"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termínech.</a:t>
            </a:r>
            <a:endParaRPr kumimoji="0" lang="cs-CZ" altLang="cs-CZ"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Při bližší analýze se ukazuje, že řada </a:t>
            </a:r>
            <a:r>
              <a:rPr kumimoji="0" lang="cs-CZ" altLang="cs-CZ"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problémů </a:t>
            </a:r>
            <a:r>
              <a:rPr kumimoji="0" lang="cs-CZ" altLang="cs-CZ"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není tak docela nepředvídatelná, že problémy je třeba roztřídit, analyzovat a postupně </a:t>
            </a:r>
            <a:r>
              <a:rPr kumimoji="0" lang="cs-CZ" altLang="cs-CZ"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odstraňovat </a:t>
            </a:r>
            <a:r>
              <a:rPr kumimoji="0" lang="cs-CZ" altLang="cs-CZ"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největší z nich. Po jejich eliminaci (ve statistickém smyslu) lze všechny druhy </a:t>
            </a:r>
            <a:r>
              <a:rPr kumimoji="0" lang="cs-CZ" altLang="cs-CZ"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rezerv snížit</a:t>
            </a:r>
            <a:r>
              <a:rPr kumimoji="0" lang="cs-CZ" altLang="cs-CZ"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To vede k principu, který je znám pod jménem "štíhlá výroba".</a:t>
            </a:r>
            <a:endParaRPr kumimoji="0" lang="cs-CZ" altLang="cs-CZ"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89109303"/>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r>
              <a:rPr lang="cs-CZ" dirty="0"/>
              <a:t>Příklad Nakupovat/ vyrábět – grafické řešení</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6020" y="1268760"/>
            <a:ext cx="477202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5955" y="2655742"/>
            <a:ext cx="57150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266314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Moderní metody</a:t>
            </a:r>
          </a:p>
        </p:txBody>
      </p:sp>
      <p:sp>
        <p:nvSpPr>
          <p:cNvPr id="3" name="Nadpis 2"/>
          <p:cNvSpPr>
            <a:spLocks noGrp="1"/>
          </p:cNvSpPr>
          <p:nvPr>
            <p:ph type="title"/>
          </p:nvPr>
        </p:nvSpPr>
        <p:spPr/>
        <p:txBody>
          <a:bodyPr/>
          <a:lstStyle/>
          <a:p>
            <a:r>
              <a:rPr lang="cs-CZ" dirty="0"/>
              <a:t>Moderní metody</a:t>
            </a:r>
          </a:p>
        </p:txBody>
      </p:sp>
    </p:spTree>
    <p:extLst>
      <p:ext uri="{BB962C8B-B14F-4D97-AF65-F5344CB8AC3E}">
        <p14:creationId xmlns:p14="http://schemas.microsoft.com/office/powerpoint/2010/main" val="3524879630"/>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a:extLst>
              <a:ext uri="{FF2B5EF4-FFF2-40B4-BE49-F238E27FC236}">
                <a16:creationId xmlns:a16="http://schemas.microsoft.com/office/drawing/2014/main" id="{28F54FDF-0248-499C-B490-79536801A0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1908" y="1556793"/>
            <a:ext cx="5122420" cy="4217606"/>
          </a:xfrm>
        </p:spPr>
      </p:pic>
      <p:sp>
        <p:nvSpPr>
          <p:cNvPr id="3" name="Nadpis 2">
            <a:extLst>
              <a:ext uri="{FF2B5EF4-FFF2-40B4-BE49-F238E27FC236}">
                <a16:creationId xmlns:a16="http://schemas.microsoft.com/office/drawing/2014/main" id="{4CC6FB0D-A18B-4488-B0BE-FB423DF3BC0F}"/>
              </a:ext>
            </a:extLst>
          </p:cNvPr>
          <p:cNvSpPr>
            <a:spLocks noGrp="1"/>
          </p:cNvSpPr>
          <p:nvPr>
            <p:ph type="title"/>
          </p:nvPr>
        </p:nvSpPr>
        <p:spPr/>
        <p:txBody>
          <a:bodyPr>
            <a:normAutofit fontScale="90000"/>
          </a:bodyPr>
          <a:lstStyle/>
          <a:p>
            <a:r>
              <a:rPr lang="cs-CZ" dirty="0"/>
              <a:t>Proces a jeho zlepšování</a:t>
            </a:r>
          </a:p>
        </p:txBody>
      </p:sp>
    </p:spTree>
    <p:extLst>
      <p:ext uri="{BB962C8B-B14F-4D97-AF65-F5344CB8AC3E}">
        <p14:creationId xmlns:p14="http://schemas.microsoft.com/office/powerpoint/2010/main" val="120301324"/>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7500" lnSpcReduction="20000"/>
          </a:bodyPr>
          <a:lstStyle/>
          <a:p>
            <a:r>
              <a:rPr lang="cs-CZ" dirty="0"/>
              <a:t>V sériové a hromadné výrobě, a jistým způsobem i kusové a malosériové výrobě, se v klasických systémech dává přednost výrobě v minimálních ekonomických nebo optimálních výrobních dávkách. To vyžaduje vyšší úroveň rozpracované výroby. Štíhlá výroba se snaží tuto rozpracovanost snížit. V tomto smyslu se stává ideálem "jednokusová výroba".</a:t>
            </a:r>
            <a:br>
              <a:rPr lang="cs-CZ" dirty="0"/>
            </a:br>
            <a:endParaRPr lang="cs-CZ" dirty="0"/>
          </a:p>
          <a:p>
            <a:r>
              <a:rPr lang="cs-CZ" dirty="0"/>
              <a:t>Co je předpokladem snižování výrobních dávek?:</a:t>
            </a:r>
          </a:p>
          <a:p>
            <a:pPr lvl="1"/>
            <a:r>
              <a:rPr lang="cs-CZ" b="1" dirty="0"/>
              <a:t>automatická výkonná mezioperační manipulace</a:t>
            </a:r>
            <a:r>
              <a:rPr lang="cs-CZ" dirty="0"/>
              <a:t> - nízké transportní dávky,</a:t>
            </a:r>
          </a:p>
          <a:p>
            <a:pPr lvl="1"/>
            <a:r>
              <a:rPr lang="cs-CZ" b="1" dirty="0"/>
              <a:t>nízké seřizovací časy -</a:t>
            </a:r>
            <a:r>
              <a:rPr lang="cs-CZ" dirty="0"/>
              <a:t> pružná pracoviště s automatickou výměnnou nástrojů a seřízením výrobku na pracovišti (automatické upínání, technologické palety).</a:t>
            </a:r>
          </a:p>
          <a:p>
            <a:endParaRPr lang="cs-CZ" dirty="0"/>
          </a:p>
        </p:txBody>
      </p:sp>
      <p:sp>
        <p:nvSpPr>
          <p:cNvPr id="3" name="Nadpis 2"/>
          <p:cNvSpPr>
            <a:spLocks noGrp="1"/>
          </p:cNvSpPr>
          <p:nvPr>
            <p:ph type="title"/>
          </p:nvPr>
        </p:nvSpPr>
        <p:spPr/>
        <p:txBody>
          <a:bodyPr/>
          <a:lstStyle/>
          <a:p>
            <a:r>
              <a:rPr lang="cs-CZ" dirty="0"/>
              <a:t>Pojem „štíhlá výroba“</a:t>
            </a:r>
          </a:p>
        </p:txBody>
      </p:sp>
    </p:spTree>
    <p:extLst>
      <p:ext uri="{BB962C8B-B14F-4D97-AF65-F5344CB8AC3E}">
        <p14:creationId xmlns:p14="http://schemas.microsoft.com/office/powerpoint/2010/main" val="1766844200"/>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82296" indent="0">
              <a:buNone/>
            </a:pPr>
            <a:r>
              <a:rPr lang="cs-CZ" dirty="0"/>
              <a:t> </a:t>
            </a:r>
          </a:p>
        </p:txBody>
      </p:sp>
      <p:sp>
        <p:nvSpPr>
          <p:cNvPr id="3" name="Nadpis 2"/>
          <p:cNvSpPr>
            <a:spLocks noGrp="1"/>
          </p:cNvSpPr>
          <p:nvPr>
            <p:ph type="title"/>
          </p:nvPr>
        </p:nvSpPr>
        <p:spPr/>
        <p:txBody>
          <a:bodyPr/>
          <a:lstStyle/>
          <a:p>
            <a:r>
              <a:rPr lang="cs-CZ" dirty="0"/>
              <a:t>Plýtvání </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6013" y="1443038"/>
            <a:ext cx="4371975"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712425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47500" lnSpcReduction="20000"/>
          </a:bodyPr>
          <a:lstStyle/>
          <a:p>
            <a:endParaRPr lang="cs-CZ" dirty="0"/>
          </a:p>
          <a:p>
            <a:pPr lvl="1"/>
            <a:r>
              <a:rPr lang="cs-CZ" sz="3700" b="1" dirty="0"/>
              <a:t>velké zásoby</a:t>
            </a:r>
            <a:r>
              <a:rPr lang="cs-CZ" sz="3700" dirty="0"/>
              <a:t> - ve skladech nebo i ve výrobě je větší množství materiálu, než je ve skutečnosti potřeba, </a:t>
            </a:r>
          </a:p>
          <a:p>
            <a:pPr lvl="1"/>
            <a:r>
              <a:rPr lang="cs-CZ" sz="3700" b="1" dirty="0"/>
              <a:t> čekání - doby prostojů způsobených čekáním na práci, čekání na dodání materiálu, nástrojů,... </a:t>
            </a:r>
          </a:p>
          <a:p>
            <a:pPr lvl="1"/>
            <a:r>
              <a:rPr lang="cs-CZ" sz="3700" b="1" dirty="0"/>
              <a:t> čekání – dlouhé průběžné doby zakázky (vázaný kapitál)</a:t>
            </a:r>
          </a:p>
          <a:p>
            <a:pPr lvl="1"/>
            <a:r>
              <a:rPr lang="cs-CZ" sz="3700" b="1" dirty="0"/>
              <a:t> nadbytečná výroba - výroba produktů, jež nemají zákazníka = odběratele, tzn. vyrábí se na sklad, </a:t>
            </a:r>
          </a:p>
          <a:p>
            <a:pPr lvl="1"/>
            <a:r>
              <a:rPr lang="cs-CZ" sz="3700" b="1" dirty="0"/>
              <a:t> kontrola kvality - kvalita se musí kontrolovat na konci procesu, místo aby její tvorba byla přímo do něj zabudována,</a:t>
            </a:r>
          </a:p>
          <a:p>
            <a:pPr lvl="1"/>
            <a:r>
              <a:rPr lang="cs-CZ" sz="3700" b="1" dirty="0"/>
              <a:t> opravy a přepracování,</a:t>
            </a:r>
          </a:p>
          <a:p>
            <a:pPr lvl="1"/>
            <a:r>
              <a:rPr lang="cs-CZ" sz="3700" b="1" dirty="0"/>
              <a:t> neefektivní pohyby a manipulace - více a delších pohybů než je pro práci na produktu potřeba,</a:t>
            </a:r>
          </a:p>
          <a:p>
            <a:pPr lvl="1"/>
            <a:r>
              <a:rPr lang="cs-CZ" sz="3700" b="1" dirty="0"/>
              <a:t> zbytečná manipulace s materiálem - pohyb materiálu mezi sklady a procesy,</a:t>
            </a:r>
          </a:p>
          <a:p>
            <a:pPr lvl="1"/>
            <a:r>
              <a:rPr lang="cs-CZ" sz="3700" b="1" dirty="0"/>
              <a:t> nevyužitá kreativita pracovníků.</a:t>
            </a:r>
            <a:endParaRPr lang="cs-CZ" sz="3700" dirty="0"/>
          </a:p>
          <a:p>
            <a:endParaRPr lang="cs-CZ" dirty="0"/>
          </a:p>
        </p:txBody>
      </p:sp>
      <p:sp>
        <p:nvSpPr>
          <p:cNvPr id="3" name="Nadpis 2"/>
          <p:cNvSpPr>
            <a:spLocks noGrp="1"/>
          </p:cNvSpPr>
          <p:nvPr>
            <p:ph type="title"/>
          </p:nvPr>
        </p:nvSpPr>
        <p:spPr/>
        <p:txBody>
          <a:bodyPr>
            <a:normAutofit fontScale="90000"/>
          </a:bodyPr>
          <a:lstStyle/>
          <a:p>
            <a:pPr lvl="0"/>
            <a:r>
              <a:rPr lang="cs-CZ" sz="4400" dirty="0"/>
              <a:t>Druhy plýtvání, které odstraňuje štíhlá výroba: </a:t>
            </a:r>
          </a:p>
        </p:txBody>
      </p:sp>
    </p:spTree>
    <p:extLst>
      <p:ext uri="{BB962C8B-B14F-4D97-AF65-F5344CB8AC3E}">
        <p14:creationId xmlns:p14="http://schemas.microsoft.com/office/powerpoint/2010/main" val="361083159"/>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85000" lnSpcReduction="20000"/>
          </a:bodyPr>
          <a:lstStyle/>
          <a:p>
            <a:endParaRPr lang="cs-CZ" dirty="0"/>
          </a:p>
          <a:p>
            <a:r>
              <a:rPr lang="cs-CZ" sz="3700" dirty="0"/>
              <a:t>Dalšími druhy plýtvání jsou:</a:t>
            </a:r>
          </a:p>
          <a:p>
            <a:pPr lvl="1"/>
            <a:r>
              <a:rPr lang="cs-CZ" sz="3700" dirty="0"/>
              <a:t> </a:t>
            </a:r>
            <a:r>
              <a:rPr lang="cs-CZ" sz="3700" b="1" dirty="0"/>
              <a:t>nevyužití konstrukčních možností stroje,</a:t>
            </a:r>
          </a:p>
          <a:p>
            <a:pPr lvl="1"/>
            <a:r>
              <a:rPr lang="cs-CZ" sz="3700" b="1" dirty="0"/>
              <a:t> volba nevhodných nástrojů,</a:t>
            </a:r>
          </a:p>
          <a:p>
            <a:pPr lvl="1"/>
            <a:r>
              <a:rPr lang="cs-CZ" sz="3700" b="1" dirty="0"/>
              <a:t> nevyužití koproduktů, </a:t>
            </a:r>
          </a:p>
          <a:p>
            <a:pPr lvl="1"/>
            <a:r>
              <a:rPr lang="cs-CZ" sz="3700" b="1" dirty="0"/>
              <a:t> nevhodná sekvence rozvržených operací,</a:t>
            </a:r>
          </a:p>
          <a:p>
            <a:pPr lvl="1"/>
            <a:r>
              <a:rPr lang="cs-CZ" sz="3700" b="1" dirty="0"/>
              <a:t> nevyužití vícestrojové obsluhy a bezobslužného chodu</a:t>
            </a:r>
          </a:p>
          <a:p>
            <a:pPr lvl="1"/>
            <a:r>
              <a:rPr lang="cs-CZ" sz="3700" b="1" dirty="0"/>
              <a:t> nevhodné pracovní prostředí.</a:t>
            </a:r>
          </a:p>
          <a:p>
            <a:endParaRPr lang="cs-CZ" dirty="0"/>
          </a:p>
        </p:txBody>
      </p:sp>
      <p:sp>
        <p:nvSpPr>
          <p:cNvPr id="3" name="Nadpis 2"/>
          <p:cNvSpPr>
            <a:spLocks noGrp="1"/>
          </p:cNvSpPr>
          <p:nvPr>
            <p:ph type="title"/>
          </p:nvPr>
        </p:nvSpPr>
        <p:spPr/>
        <p:txBody>
          <a:bodyPr>
            <a:normAutofit fontScale="90000"/>
          </a:bodyPr>
          <a:lstStyle/>
          <a:p>
            <a:pPr lvl="0"/>
            <a:r>
              <a:rPr lang="cs-CZ" sz="4400" dirty="0"/>
              <a:t>Druhy plýtvání, které odstraňuje štíhlá výroba: </a:t>
            </a:r>
          </a:p>
        </p:txBody>
      </p:sp>
    </p:spTree>
    <p:extLst>
      <p:ext uri="{BB962C8B-B14F-4D97-AF65-F5344CB8AC3E}">
        <p14:creationId xmlns:p14="http://schemas.microsoft.com/office/powerpoint/2010/main" val="201947618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Autofit/>
          </a:bodyPr>
          <a:lstStyle/>
          <a:p>
            <a:r>
              <a:rPr lang="cs-CZ" sz="1600" dirty="0"/>
              <a:t>Jako první definoval plýtvání již v roce 1913 </a:t>
            </a:r>
            <a:r>
              <a:rPr lang="cs-CZ" sz="1600" b="1" dirty="0"/>
              <a:t>Henry Ford</a:t>
            </a:r>
            <a:r>
              <a:rPr lang="cs-CZ" sz="1600" dirty="0"/>
              <a:t>: „Obvykle peníze vložené do surovin nebo do zásob hotových výrobků</a:t>
            </a:r>
            <a:r>
              <a:rPr lang="cs-CZ" sz="1600" i="1" dirty="0"/>
              <a:t> </a:t>
            </a:r>
            <a:r>
              <a:rPr lang="cs-CZ" sz="1600" dirty="0"/>
              <a:t>jsou považovány za živé peníze. Jsou to sice peníze v obchodě, to je pravda, ale mít zásobu surovin nebo hotových výrobků</a:t>
            </a:r>
            <a:r>
              <a:rPr lang="cs-CZ" sz="1600" i="1" dirty="0"/>
              <a:t> </a:t>
            </a:r>
            <a:r>
              <a:rPr lang="cs-CZ" sz="1600" dirty="0"/>
              <a:t>přesahující požadavky je plýtvání, které jako každé jiné </a:t>
            </a:r>
            <a:r>
              <a:rPr lang="cs-CZ" sz="1600" b="1" dirty="0"/>
              <a:t>plýtvání </a:t>
            </a:r>
            <a:r>
              <a:rPr lang="cs-CZ" sz="1600" dirty="0"/>
              <a:t>má za následek zvýšení cen a nižší mzdy“.</a:t>
            </a:r>
          </a:p>
          <a:p>
            <a:r>
              <a:rPr lang="cs-CZ" sz="1600" dirty="0"/>
              <a:t>Společnost Toyota pak ve svém produkčním systému - </a:t>
            </a:r>
            <a:r>
              <a:rPr lang="en-US" sz="1600" dirty="0"/>
              <a:t>Toyota Production System </a:t>
            </a:r>
            <a:r>
              <a:rPr lang="cs-CZ" sz="1600" dirty="0"/>
              <a:t>(TPS) rozvinula Fordův výrobní systém, dokonale zvládla procesy a využila všechny existující „zdravé a rozumné“ přístupy. Dodnes je tento systém považovaný za nepřekonaný a dokonale propracovaný výrobní systém, jehož otcem byl výrobní ředitel Toyoty </a:t>
            </a:r>
            <a:r>
              <a:rPr lang="cs-CZ" sz="1600" b="1" dirty="0"/>
              <a:t>Taiichi Ohno</a:t>
            </a:r>
            <a:r>
              <a:rPr lang="cs-CZ" sz="1600" dirty="0"/>
              <a:t>.</a:t>
            </a:r>
          </a:p>
          <a:p>
            <a:r>
              <a:rPr lang="cs-CZ" sz="1600" dirty="0"/>
              <a:t>Fordovy myšlenky rovněž dokonale uplatnil ve svých závodech i </a:t>
            </a:r>
            <a:r>
              <a:rPr lang="cs-CZ" sz="1600" b="1" dirty="0"/>
              <a:t>Tomáš Baťa</a:t>
            </a:r>
            <a:r>
              <a:rPr lang="cs-CZ" sz="1600" dirty="0"/>
              <a:t>. V roce 1919 se vypravil na další cestu do USA, aby se důkladně seznámil s organizací, obchodní politikou a technologiemi automobilových závodů Henryho Forda. Poučen příkladem amerických Fordových závodů a vybaven vlastními zkušenostmi prováděl od let 1923-1924 rozsáhlou přestavbu a reorganizaci výroby v celé továrně. Do nových budov instaloval nejdokonalejší stroje a s tím i od roku 1924 spojoval důslednou racionalizaci a specializaci výrobních postupů, zejména zavedením proudové výroby s gravitačním dopravníkem. Nová organizace výroby vedla k uspořádání dílen podle druhů výrobků a pracovní operace se normovaly podle Američana Taylora.</a:t>
            </a:r>
          </a:p>
        </p:txBody>
      </p:sp>
      <p:sp>
        <p:nvSpPr>
          <p:cNvPr id="3" name="Nadpis 2"/>
          <p:cNvSpPr>
            <a:spLocks noGrp="1"/>
          </p:cNvSpPr>
          <p:nvPr>
            <p:ph type="title"/>
          </p:nvPr>
        </p:nvSpPr>
        <p:spPr/>
        <p:txBody>
          <a:bodyPr>
            <a:normAutofit fontScale="90000"/>
          </a:bodyPr>
          <a:lstStyle/>
          <a:p>
            <a:r>
              <a:rPr lang="cs-CZ" dirty="0"/>
              <a:t>Štíhlá výrova – stručná historie</a:t>
            </a:r>
          </a:p>
        </p:txBody>
      </p:sp>
    </p:spTree>
    <p:extLst>
      <p:ext uri="{BB962C8B-B14F-4D97-AF65-F5344CB8AC3E}">
        <p14:creationId xmlns:p14="http://schemas.microsoft.com/office/powerpoint/2010/main" val="3280383062"/>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pPr marL="82296" indent="0">
              <a:buNone/>
            </a:pPr>
            <a:r>
              <a:rPr lang="cs-CZ" dirty="0"/>
              <a:t> </a:t>
            </a:r>
          </a:p>
          <a:p>
            <a:pPr marL="596646" lvl="0" indent="-514350">
              <a:buFont typeface="+mj-lt"/>
              <a:buAutoNum type="arabicPeriod"/>
            </a:pPr>
            <a:r>
              <a:rPr lang="cs-CZ" dirty="0"/>
              <a:t>určit </a:t>
            </a:r>
            <a:r>
              <a:rPr lang="cs-CZ" b="1" dirty="0"/>
              <a:t>hodnotu </a:t>
            </a:r>
            <a:r>
              <a:rPr lang="cs-CZ" dirty="0"/>
              <a:t>v očích zákazníka,</a:t>
            </a:r>
          </a:p>
          <a:p>
            <a:pPr marL="596646" lvl="0" indent="-514350">
              <a:buFont typeface="+mj-lt"/>
              <a:buAutoNum type="arabicPeriod"/>
            </a:pPr>
            <a:r>
              <a:rPr lang="cs-CZ" dirty="0"/>
              <a:t>identifikovat </a:t>
            </a:r>
            <a:r>
              <a:rPr lang="cs-CZ" b="1" dirty="0"/>
              <a:t>tok hodnot </a:t>
            </a:r>
            <a:r>
              <a:rPr lang="cs-CZ" dirty="0"/>
              <a:t>a zamezit plýtvání,</a:t>
            </a:r>
          </a:p>
          <a:p>
            <a:pPr marL="596646" lvl="0" indent="-514350">
              <a:buFont typeface="+mj-lt"/>
              <a:buAutoNum type="arabicPeriod"/>
            </a:pPr>
            <a:r>
              <a:rPr lang="cs-CZ" dirty="0"/>
              <a:t>vytvořit tok hodnot „</a:t>
            </a:r>
            <a:r>
              <a:rPr lang="cs-CZ" b="1" dirty="0"/>
              <a:t>tažený</a:t>
            </a:r>
            <a:r>
              <a:rPr lang="cs-CZ" dirty="0"/>
              <a:t>“ zákazníkem,</a:t>
            </a:r>
          </a:p>
          <a:p>
            <a:pPr marL="596646" lvl="0" indent="-514350">
              <a:buFont typeface="+mj-lt"/>
              <a:buAutoNum type="arabicPeriod"/>
            </a:pPr>
            <a:r>
              <a:rPr lang="cs-CZ" dirty="0"/>
              <a:t>zapojit a zplnomocnit </a:t>
            </a:r>
            <a:r>
              <a:rPr lang="cs-CZ" b="1" dirty="0"/>
              <a:t>zaměstnance</a:t>
            </a:r>
            <a:r>
              <a:rPr lang="cs-CZ" dirty="0"/>
              <a:t>,</a:t>
            </a:r>
          </a:p>
          <a:p>
            <a:pPr marL="596646" lvl="0" indent="-514350">
              <a:buFont typeface="+mj-lt"/>
              <a:buAutoNum type="arabicPeriod"/>
            </a:pPr>
            <a:r>
              <a:rPr lang="cs-CZ" dirty="0"/>
              <a:t>neustálé zlepšování ve snaze o </a:t>
            </a:r>
            <a:r>
              <a:rPr lang="cs-CZ" b="1" dirty="0"/>
              <a:t>dokonalost</a:t>
            </a:r>
            <a:r>
              <a:rPr lang="cs-CZ" dirty="0"/>
              <a:t>.</a:t>
            </a:r>
          </a:p>
          <a:p>
            <a:endParaRPr lang="cs-CZ" dirty="0"/>
          </a:p>
        </p:txBody>
      </p:sp>
      <p:sp>
        <p:nvSpPr>
          <p:cNvPr id="3" name="Nadpis 2"/>
          <p:cNvSpPr>
            <a:spLocks noGrp="1"/>
          </p:cNvSpPr>
          <p:nvPr>
            <p:ph type="title"/>
          </p:nvPr>
        </p:nvSpPr>
        <p:spPr/>
        <p:txBody>
          <a:bodyPr>
            <a:normAutofit fontScale="90000"/>
          </a:bodyPr>
          <a:lstStyle/>
          <a:p>
            <a:r>
              <a:rPr lang="cs-CZ" dirty="0">
                <a:effectLst/>
              </a:rPr>
              <a:t>Základní principy a pilíře štíhlé výroby</a:t>
            </a:r>
            <a:endParaRPr lang="cs-CZ" dirty="0"/>
          </a:p>
        </p:txBody>
      </p:sp>
    </p:spTree>
    <p:extLst>
      <p:ext uri="{BB962C8B-B14F-4D97-AF65-F5344CB8AC3E}">
        <p14:creationId xmlns:p14="http://schemas.microsoft.com/office/powerpoint/2010/main" val="3053809637"/>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85000" lnSpcReduction="20000"/>
          </a:bodyPr>
          <a:lstStyle/>
          <a:p>
            <a:r>
              <a:rPr lang="cs-CZ" dirty="0"/>
              <a:t>Japonci využívají pro označení problémů, které je potřebné okamžitě řešit termín „3Mu“, který pochází ze tří japonských slov, začínajících písmeny „Mu“:</a:t>
            </a:r>
          </a:p>
          <a:p>
            <a:pPr lvl="1"/>
            <a:r>
              <a:rPr lang="cs-CZ" b="1" dirty="0" err="1"/>
              <a:t>Muda</a:t>
            </a:r>
            <a:r>
              <a:rPr lang="cs-CZ" b="1" dirty="0"/>
              <a:t>  </a:t>
            </a:r>
            <a:r>
              <a:rPr lang="cs-CZ" dirty="0"/>
              <a:t>- ztráta, nadbytečnost, plýtvání,</a:t>
            </a:r>
          </a:p>
          <a:p>
            <a:pPr lvl="1"/>
            <a:r>
              <a:rPr lang="cs-CZ" b="1" dirty="0"/>
              <a:t>Mura   - </a:t>
            </a:r>
            <a:r>
              <a:rPr lang="cs-CZ" dirty="0"/>
              <a:t>nerovnoměrnost, nepravidelnost, odchylka</a:t>
            </a:r>
          </a:p>
          <a:p>
            <a:pPr lvl="1"/>
            <a:r>
              <a:rPr lang="cs-CZ" b="1" dirty="0" err="1"/>
              <a:t>Muri</a:t>
            </a:r>
            <a:r>
              <a:rPr lang="cs-CZ" b="1" dirty="0"/>
              <a:t>    - </a:t>
            </a:r>
            <a:r>
              <a:rPr lang="cs-CZ" dirty="0"/>
              <a:t>vypětím přetížení, nepřiměřenost.</a:t>
            </a:r>
          </a:p>
          <a:p>
            <a:r>
              <a:rPr lang="cs-CZ" dirty="0"/>
              <a:t>Japonci přísně dodržují zásadu, že problém musí být řešený přímo na místě, kde se vyskytuje (GENBA). Základními atributy Štíhlé výroby jsou:</a:t>
            </a:r>
          </a:p>
          <a:p>
            <a:pPr lvl="1"/>
            <a:r>
              <a:rPr lang="cs-CZ" dirty="0"/>
              <a:t>eliminace všech druhů plýtvání,</a:t>
            </a:r>
          </a:p>
          <a:p>
            <a:pPr lvl="1"/>
            <a:r>
              <a:rPr lang="cs-CZ" dirty="0"/>
              <a:t>dokonalý proces,</a:t>
            </a:r>
          </a:p>
          <a:p>
            <a:pPr lvl="1"/>
            <a:r>
              <a:rPr lang="cs-CZ" dirty="0"/>
              <a:t>plynulý tok.</a:t>
            </a:r>
          </a:p>
          <a:p>
            <a:endParaRPr lang="cs-CZ" dirty="0"/>
          </a:p>
        </p:txBody>
      </p:sp>
      <p:sp>
        <p:nvSpPr>
          <p:cNvPr id="3" name="Nadpis 2"/>
          <p:cNvSpPr>
            <a:spLocks noGrp="1"/>
          </p:cNvSpPr>
          <p:nvPr>
            <p:ph type="title"/>
          </p:nvPr>
        </p:nvSpPr>
        <p:spPr/>
        <p:txBody>
          <a:bodyPr/>
          <a:lstStyle/>
          <a:p>
            <a:r>
              <a:rPr lang="cs-CZ" dirty="0"/>
              <a:t>3Mu</a:t>
            </a:r>
          </a:p>
        </p:txBody>
      </p:sp>
    </p:spTree>
    <p:extLst>
      <p:ext uri="{BB962C8B-B14F-4D97-AF65-F5344CB8AC3E}">
        <p14:creationId xmlns:p14="http://schemas.microsoft.com/office/powerpoint/2010/main" val="1057188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55000" lnSpcReduction="20000"/>
          </a:bodyPr>
          <a:lstStyle/>
          <a:p>
            <a:r>
              <a:rPr lang="cs-CZ" dirty="0"/>
              <a:t>Teorie omezení zavádí nové principy v rozhodování o přínosech přijaté odbytové zakázky.</a:t>
            </a:r>
          </a:p>
          <a:p>
            <a:r>
              <a:rPr lang="cs-CZ" dirty="0"/>
              <a:t>Představme si příklad: Máte firmu, jednoho zaměstnance, jeden soustruh. Zaměstnanec má mzdové náklady včetně zdravotního a sociálního pojištění 200 Kč/hod. V nákladovém účetnictví je stanovena režie pracoviště 300%. Zahrnuje odpisy, energie a další náklady firmy. Tedy hranice ekonomické výhodnosti zakázky je 800 Kč/hod. Pracovník je plně vytížen dlouhodobými závazky. </a:t>
            </a:r>
          </a:p>
          <a:p>
            <a:r>
              <a:rPr lang="cs-CZ" dirty="0"/>
              <a:t>Nyní se objeví možnost získat další zakázky v rozsahu využití další směny. Je tedy třeba přijmout nového pracovníka za 200 Kč/hod. Problém je v tom, že doplňující zakázka je jen za 600 Kč/hod. Podíváte se na strukturu režie. Kromě mzdy dalšího pracovníka stoupnou další přímé náklady na zakázku (např. energie). Tento nárůst odhadnete na 100 Kč/hod. </a:t>
            </a:r>
          </a:p>
          <a:p>
            <a:r>
              <a:rPr lang="cs-CZ" dirty="0"/>
              <a:t>Přijmete zakázku a najmete dalšího soustružníka nebo odmítnete další zakázku? </a:t>
            </a:r>
          </a:p>
          <a:p>
            <a:pPr lvl="1"/>
            <a:r>
              <a:rPr lang="cs-CZ" dirty="0"/>
              <a:t>Nákladové účetnictví říká, že se jedná o ztrátovou zakázku (-200 Kč/hod).</a:t>
            </a:r>
          </a:p>
          <a:p>
            <a:pPr lvl="1"/>
            <a:r>
              <a:rPr lang="cs-CZ" dirty="0"/>
              <a:t>Průtokové účetnictví říká, že se jedná o ziskovou zakázku (+300 Kč/hod).</a:t>
            </a:r>
          </a:p>
          <a:p>
            <a:pPr lvl="1"/>
            <a:r>
              <a:rPr lang="cs-CZ" dirty="0"/>
              <a:t>Jak se rozhodnete Vy?</a:t>
            </a:r>
          </a:p>
          <a:p>
            <a:endParaRPr lang="cs-CZ" dirty="0"/>
          </a:p>
        </p:txBody>
      </p:sp>
      <p:sp>
        <p:nvSpPr>
          <p:cNvPr id="3" name="Nadpis 2"/>
          <p:cNvSpPr>
            <a:spLocks noGrp="1"/>
          </p:cNvSpPr>
          <p:nvPr>
            <p:ph type="title"/>
          </p:nvPr>
        </p:nvSpPr>
        <p:spPr/>
        <p:txBody>
          <a:bodyPr>
            <a:normAutofit fontScale="90000"/>
          </a:bodyPr>
          <a:lstStyle/>
          <a:p>
            <a:r>
              <a:rPr lang="cs-CZ" dirty="0">
                <a:effectLst/>
              </a:rPr>
              <a:t>Účtovat nákladově nebo průtokově</a:t>
            </a:r>
          </a:p>
        </p:txBody>
      </p:sp>
    </p:spTree>
    <p:extLst>
      <p:ext uri="{BB962C8B-B14F-4D97-AF65-F5344CB8AC3E}">
        <p14:creationId xmlns:p14="http://schemas.microsoft.com/office/powerpoint/2010/main" val="3371164347"/>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7500" lnSpcReduction="20000"/>
          </a:bodyPr>
          <a:lstStyle/>
          <a:p>
            <a:r>
              <a:rPr lang="cs-CZ" dirty="0"/>
              <a:t>Testovací okruhy</a:t>
            </a:r>
          </a:p>
          <a:p>
            <a:pPr marL="596646" indent="-514350">
              <a:buFont typeface="+mj-lt"/>
              <a:buAutoNum type="arabicPeriod"/>
            </a:pPr>
            <a:r>
              <a:rPr lang="cs-CZ" dirty="0"/>
              <a:t>Lidská pracovní síla</a:t>
            </a:r>
          </a:p>
          <a:p>
            <a:pPr marL="596646" indent="-514350">
              <a:buFont typeface="+mj-lt"/>
              <a:buAutoNum type="arabicPeriod"/>
            </a:pPr>
            <a:r>
              <a:rPr lang="cs-CZ" dirty="0"/>
              <a:t>Technika</a:t>
            </a:r>
          </a:p>
          <a:p>
            <a:pPr marL="596646" indent="-514350">
              <a:buFont typeface="+mj-lt"/>
              <a:buAutoNum type="arabicPeriod"/>
            </a:pPr>
            <a:r>
              <a:rPr lang="cs-CZ" dirty="0"/>
              <a:t>Metoda</a:t>
            </a:r>
          </a:p>
          <a:p>
            <a:pPr marL="596646" indent="-514350">
              <a:buFont typeface="+mj-lt"/>
              <a:buAutoNum type="arabicPeriod"/>
            </a:pPr>
            <a:r>
              <a:rPr lang="cs-CZ" dirty="0"/>
              <a:t>Čas</a:t>
            </a:r>
          </a:p>
          <a:p>
            <a:pPr marL="596646" indent="-514350">
              <a:buFont typeface="+mj-lt"/>
              <a:buAutoNum type="arabicPeriod"/>
            </a:pPr>
            <a:r>
              <a:rPr lang="cs-CZ" dirty="0"/>
              <a:t>Vybavení</a:t>
            </a:r>
          </a:p>
          <a:p>
            <a:pPr marL="596646" indent="-514350">
              <a:buFont typeface="+mj-lt"/>
              <a:buAutoNum type="arabicPeriod"/>
            </a:pPr>
            <a:r>
              <a:rPr lang="cs-CZ" dirty="0"/>
              <a:t>Přípravky a nářadí</a:t>
            </a:r>
          </a:p>
          <a:p>
            <a:pPr marL="596646" indent="-514350">
              <a:buFont typeface="+mj-lt"/>
              <a:buAutoNum type="arabicPeriod"/>
            </a:pPr>
            <a:r>
              <a:rPr lang="cs-CZ" dirty="0"/>
              <a:t>Materiál</a:t>
            </a:r>
          </a:p>
          <a:p>
            <a:pPr marL="596646" indent="-514350">
              <a:buFont typeface="+mj-lt"/>
              <a:buAutoNum type="arabicPeriod"/>
            </a:pPr>
            <a:r>
              <a:rPr lang="cs-CZ" dirty="0"/>
              <a:t>Míra produktivity</a:t>
            </a:r>
          </a:p>
          <a:p>
            <a:pPr marL="596646" indent="-514350">
              <a:buFont typeface="+mj-lt"/>
              <a:buAutoNum type="arabicPeriod"/>
            </a:pPr>
            <a:r>
              <a:rPr lang="cs-CZ" dirty="0"/>
              <a:t>Zásoby</a:t>
            </a:r>
          </a:p>
          <a:p>
            <a:pPr marL="596646" indent="-514350">
              <a:buFont typeface="+mj-lt"/>
              <a:buAutoNum type="arabicPeriod"/>
            </a:pPr>
            <a:r>
              <a:rPr lang="cs-CZ" dirty="0"/>
              <a:t>Místo</a:t>
            </a:r>
          </a:p>
          <a:p>
            <a:pPr marL="596646" indent="-514350">
              <a:buFont typeface="+mj-lt"/>
              <a:buAutoNum type="arabicPeriod"/>
            </a:pPr>
            <a:r>
              <a:rPr lang="cs-CZ" dirty="0"/>
              <a:t>Způsob myšlení</a:t>
            </a:r>
          </a:p>
          <a:p>
            <a:pPr marL="596646" indent="-514350">
              <a:buFont typeface="+mj-lt"/>
              <a:buAutoNum type="arabicPeriod"/>
            </a:pPr>
            <a:endParaRPr lang="cs-CZ" dirty="0"/>
          </a:p>
        </p:txBody>
      </p:sp>
      <p:sp>
        <p:nvSpPr>
          <p:cNvPr id="3" name="Nadpis 2"/>
          <p:cNvSpPr>
            <a:spLocks noGrp="1"/>
          </p:cNvSpPr>
          <p:nvPr>
            <p:ph type="title"/>
          </p:nvPr>
        </p:nvSpPr>
        <p:spPr/>
        <p:txBody>
          <a:bodyPr/>
          <a:lstStyle/>
          <a:p>
            <a:r>
              <a:rPr lang="cs-CZ" dirty="0"/>
              <a:t>Testování 3 Mu</a:t>
            </a:r>
          </a:p>
        </p:txBody>
      </p:sp>
    </p:spTree>
    <p:extLst>
      <p:ext uri="{BB962C8B-B14F-4D97-AF65-F5344CB8AC3E}">
        <p14:creationId xmlns:p14="http://schemas.microsoft.com/office/powerpoint/2010/main" val="4176381545"/>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82296" indent="0">
              <a:buNone/>
            </a:pPr>
            <a:r>
              <a:rPr lang="cs-CZ" dirty="0"/>
              <a:t> </a:t>
            </a:r>
          </a:p>
        </p:txBody>
      </p:sp>
      <p:sp>
        <p:nvSpPr>
          <p:cNvPr id="3" name="Nadpis 2"/>
          <p:cNvSpPr>
            <a:spLocks noGrp="1"/>
          </p:cNvSpPr>
          <p:nvPr>
            <p:ph type="title"/>
          </p:nvPr>
        </p:nvSpPr>
        <p:spPr/>
        <p:txBody>
          <a:bodyPr/>
          <a:lstStyle/>
          <a:p>
            <a:r>
              <a:rPr lang="cs-CZ" dirty="0"/>
              <a:t>Heijunka - vyrovnání </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5475" y="1556792"/>
            <a:ext cx="5353050"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3964992"/>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b="1" dirty="0"/>
              <a:t>Seiri (Roztřídit)</a:t>
            </a:r>
          </a:p>
          <a:p>
            <a:r>
              <a:rPr lang="cs-CZ" b="1" dirty="0"/>
              <a:t>Seiton (Srovnat)</a:t>
            </a:r>
          </a:p>
          <a:p>
            <a:r>
              <a:rPr lang="cs-CZ" b="1" dirty="0"/>
              <a:t>Seiso (Vyčistit)</a:t>
            </a:r>
          </a:p>
          <a:p>
            <a:r>
              <a:rPr lang="cs-CZ" b="1" dirty="0"/>
              <a:t>Seiketsu (Systematizovat)</a:t>
            </a:r>
          </a:p>
          <a:p>
            <a:r>
              <a:rPr lang="cs-CZ" b="1" dirty="0"/>
              <a:t>Shitsuke (Standardizovat)</a:t>
            </a:r>
            <a:endParaRPr lang="cs-CZ" dirty="0"/>
          </a:p>
        </p:txBody>
      </p:sp>
      <p:sp>
        <p:nvSpPr>
          <p:cNvPr id="3" name="Nadpis 2"/>
          <p:cNvSpPr>
            <a:spLocks noGrp="1"/>
          </p:cNvSpPr>
          <p:nvPr>
            <p:ph type="title"/>
          </p:nvPr>
        </p:nvSpPr>
        <p:spPr/>
        <p:txBody>
          <a:bodyPr/>
          <a:lstStyle/>
          <a:p>
            <a:r>
              <a:rPr lang="cs-CZ" dirty="0"/>
              <a:t> 5 S</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1196753"/>
            <a:ext cx="2376264" cy="1944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2810114"/>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r>
              <a:rPr lang="cs-CZ" dirty="0"/>
              <a:t>První krok,</a:t>
            </a:r>
            <a:r>
              <a:rPr lang="cs-CZ" i="1" dirty="0"/>
              <a:t> seiri,</a:t>
            </a:r>
            <a:r>
              <a:rPr lang="cs-CZ" dirty="0"/>
              <a:t> zahrnuje klasifikaci všech položek na pracovišti do dvou kategorií - nezbytné a zbytečné - a odstranění těch zbytečných. Jednoduchým základním pravidlem je odstranit vše, co nebude použito v nejbližších 7 dnech. V této fázi musí být určen maximální počet položek - dílů a zásob, rozpracovaných produktů, obrobků atd. - které mohou na pracovišti zůstat.</a:t>
            </a:r>
            <a:br>
              <a:rPr lang="cs-CZ" dirty="0"/>
            </a:br>
            <a:endParaRPr lang="cs-CZ" dirty="0"/>
          </a:p>
          <a:p>
            <a:r>
              <a:rPr lang="cs-CZ" dirty="0"/>
              <a:t>Roztřídění se vztahuje na:</a:t>
            </a:r>
          </a:p>
          <a:p>
            <a:pPr lvl="1"/>
            <a:r>
              <a:rPr lang="cs-CZ" b="1" dirty="0"/>
              <a:t>rozpracovanost</a:t>
            </a:r>
            <a:endParaRPr lang="cs-CZ" dirty="0"/>
          </a:p>
          <a:p>
            <a:pPr lvl="1"/>
            <a:r>
              <a:rPr lang="cs-CZ" dirty="0"/>
              <a:t>nepotřebné</a:t>
            </a:r>
            <a:r>
              <a:rPr lang="cs-CZ" b="1" dirty="0"/>
              <a:t> nářadí</a:t>
            </a:r>
            <a:endParaRPr lang="cs-CZ" dirty="0"/>
          </a:p>
          <a:p>
            <a:pPr lvl="1"/>
            <a:r>
              <a:rPr lang="cs-CZ" dirty="0"/>
              <a:t>nepotřebné</a:t>
            </a:r>
            <a:r>
              <a:rPr lang="cs-CZ" b="1" dirty="0"/>
              <a:t> stroje</a:t>
            </a:r>
            <a:endParaRPr lang="cs-CZ" dirty="0"/>
          </a:p>
          <a:p>
            <a:pPr lvl="1"/>
            <a:r>
              <a:rPr lang="cs-CZ" b="1" dirty="0"/>
              <a:t>vadné</a:t>
            </a:r>
            <a:r>
              <a:rPr lang="cs-CZ" dirty="0"/>
              <a:t> díly</a:t>
            </a:r>
          </a:p>
          <a:p>
            <a:pPr lvl="1"/>
            <a:r>
              <a:rPr lang="cs-CZ" dirty="0"/>
              <a:t>papíry a</a:t>
            </a:r>
            <a:r>
              <a:rPr lang="cs-CZ" b="1" dirty="0"/>
              <a:t> dokumenty</a:t>
            </a:r>
            <a:endParaRPr lang="cs-CZ" dirty="0"/>
          </a:p>
          <a:p>
            <a:endParaRPr lang="cs-CZ" dirty="0"/>
          </a:p>
        </p:txBody>
      </p:sp>
      <p:sp>
        <p:nvSpPr>
          <p:cNvPr id="3" name="Nadpis 2"/>
          <p:cNvSpPr>
            <a:spLocks noGrp="1"/>
          </p:cNvSpPr>
          <p:nvPr>
            <p:ph type="title"/>
          </p:nvPr>
        </p:nvSpPr>
        <p:spPr/>
        <p:txBody>
          <a:bodyPr/>
          <a:lstStyle/>
          <a:p>
            <a:r>
              <a:rPr lang="cs-CZ" dirty="0"/>
              <a:t>1. Seiri (Roztřídit)</a:t>
            </a:r>
          </a:p>
        </p:txBody>
      </p:sp>
    </p:spTree>
    <p:extLst>
      <p:ext uri="{BB962C8B-B14F-4D97-AF65-F5344CB8AC3E}">
        <p14:creationId xmlns:p14="http://schemas.microsoft.com/office/powerpoint/2010/main" val="1940017392"/>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85000" lnSpcReduction="20000"/>
          </a:bodyPr>
          <a:lstStyle/>
          <a:p>
            <a:r>
              <a:rPr lang="cs-CZ" dirty="0"/>
              <a:t>Jakmile proběhl krok</a:t>
            </a:r>
            <a:r>
              <a:rPr lang="cs-CZ" i="1" dirty="0"/>
              <a:t> seiri, na</a:t>
            </a:r>
            <a:r>
              <a:rPr lang="cs-CZ" dirty="0"/>
              <a:t> pracovišti zůstal pouze minimální počet věcí skutečně potřebných. Ale tyto potřebné věci, jako třeba pracovní nástroje, by měli být snadno k dosažení a bez hledání. To nás přivádí k dalšímu, kroku správného hospodaření -</a:t>
            </a:r>
            <a:r>
              <a:rPr lang="cs-CZ" i="1" dirty="0"/>
              <a:t> seiton.</a:t>
            </a:r>
            <a:endParaRPr lang="cs-CZ" dirty="0"/>
          </a:p>
          <a:p>
            <a:r>
              <a:rPr lang="cs-CZ" dirty="0"/>
              <a:t>Seiton znamená věci klasifikovat podle jejich použití a seřadit tak, aby jejich nalezení vyžadovalo minimum času a úsilí. Abychom toho dosáhli, každá položka musí mít své místo určení, název a objem či počet. Nejenom místo, ale i maximální počet položek povolených na pracovišti musí být specifikováno</a:t>
            </a:r>
          </a:p>
          <a:p>
            <a:endParaRPr lang="cs-CZ" dirty="0"/>
          </a:p>
        </p:txBody>
      </p:sp>
      <p:sp>
        <p:nvSpPr>
          <p:cNvPr id="3" name="Nadpis 2"/>
          <p:cNvSpPr>
            <a:spLocks noGrp="1"/>
          </p:cNvSpPr>
          <p:nvPr>
            <p:ph type="title"/>
          </p:nvPr>
        </p:nvSpPr>
        <p:spPr/>
        <p:txBody>
          <a:bodyPr/>
          <a:lstStyle/>
          <a:p>
            <a:r>
              <a:rPr lang="cs-CZ" dirty="0"/>
              <a:t>2. Seiton (Srovnat)</a:t>
            </a:r>
          </a:p>
        </p:txBody>
      </p:sp>
    </p:spTree>
    <p:extLst>
      <p:ext uri="{BB962C8B-B14F-4D97-AF65-F5344CB8AC3E}">
        <p14:creationId xmlns:p14="http://schemas.microsoft.com/office/powerpoint/2010/main" val="2812559954"/>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r>
              <a:rPr lang="cs-CZ" i="1" dirty="0"/>
              <a:t>Seiso</a:t>
            </a:r>
            <a:r>
              <a:rPr lang="cs-CZ" dirty="0"/>
              <a:t> znamená vyčistit pracoviště, tedy stroje a nástroje, ale také podlahy, zdi a další místa. Existuje rovněž poučka</a:t>
            </a:r>
            <a:r>
              <a:rPr lang="cs-CZ" i="1" dirty="0"/>
              <a:t> "Seiso</a:t>
            </a:r>
            <a:r>
              <a:rPr lang="cs-CZ" dirty="0"/>
              <a:t> znamená kontrolu". Obsluha stroje může během čištění narazit na různé drobné poruchy a nedostatky. Je-li stroj pokrytý mastnotou, sazemi a prachem, je těžké odhalit jakékoli problémy, které se mohou na stroji objevit. Během čištění je však snadné zaznamenat únik oleje, prasklinu v krytu, či uvolněné matice a šrouby. Jakmile jsou tyto problémy odhaleny, je snadné je uvést do pořádku.</a:t>
            </a:r>
          </a:p>
        </p:txBody>
      </p:sp>
      <p:sp>
        <p:nvSpPr>
          <p:cNvPr id="3" name="Nadpis 2"/>
          <p:cNvSpPr>
            <a:spLocks noGrp="1"/>
          </p:cNvSpPr>
          <p:nvPr>
            <p:ph type="title"/>
          </p:nvPr>
        </p:nvSpPr>
        <p:spPr/>
        <p:txBody>
          <a:bodyPr/>
          <a:lstStyle/>
          <a:p>
            <a:r>
              <a:rPr lang="cs-CZ" dirty="0"/>
              <a:t>3. Seiso (Vyčistit)</a:t>
            </a:r>
          </a:p>
        </p:txBody>
      </p:sp>
    </p:spTree>
    <p:extLst>
      <p:ext uri="{BB962C8B-B14F-4D97-AF65-F5344CB8AC3E}">
        <p14:creationId xmlns:p14="http://schemas.microsoft.com/office/powerpoint/2010/main" val="1303825219"/>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i="1" dirty="0"/>
              <a:t>Seiketsu</a:t>
            </a:r>
            <a:r>
              <a:rPr lang="cs-CZ" dirty="0"/>
              <a:t> znamená udržovat osobní čistotu v tom smyslu, že má člověk na sobě vhodný pracovní oděv, ochranné brýle, rukavice a pracovní boty, a že je pracoviště udržováno v čistém a zdravotně nezávadném stavu. Další interpretací výrazu</a:t>
            </a:r>
            <a:r>
              <a:rPr lang="cs-CZ" i="1" dirty="0"/>
              <a:t> seiketsu</a:t>
            </a:r>
            <a:r>
              <a:rPr lang="cs-CZ" dirty="0"/>
              <a:t> je pokračovat neustále a každodenně v práci na</a:t>
            </a:r>
            <a:r>
              <a:rPr lang="cs-CZ" i="1" dirty="0"/>
              <a:t> seiri, seiton</a:t>
            </a:r>
            <a:r>
              <a:rPr lang="cs-CZ" dirty="0"/>
              <a:t> a</a:t>
            </a:r>
            <a:r>
              <a:rPr lang="cs-CZ" i="1" dirty="0"/>
              <a:t> seiso.</a:t>
            </a:r>
            <a:endParaRPr lang="cs-CZ" dirty="0"/>
          </a:p>
        </p:txBody>
      </p:sp>
      <p:sp>
        <p:nvSpPr>
          <p:cNvPr id="3" name="Nadpis 2"/>
          <p:cNvSpPr>
            <a:spLocks noGrp="1"/>
          </p:cNvSpPr>
          <p:nvPr>
            <p:ph type="title"/>
          </p:nvPr>
        </p:nvSpPr>
        <p:spPr/>
        <p:txBody>
          <a:bodyPr>
            <a:normAutofit fontScale="90000"/>
          </a:bodyPr>
          <a:lstStyle/>
          <a:p>
            <a:r>
              <a:rPr lang="cs-CZ" dirty="0"/>
              <a:t>4. Seiketsu (Osobní čistota)</a:t>
            </a:r>
          </a:p>
        </p:txBody>
      </p:sp>
    </p:spTree>
    <p:extLst>
      <p:ext uri="{BB962C8B-B14F-4D97-AF65-F5344CB8AC3E}">
        <p14:creationId xmlns:p14="http://schemas.microsoft.com/office/powerpoint/2010/main" val="125911876"/>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i="1" dirty="0"/>
              <a:t>Shitsuke</a:t>
            </a:r>
            <a:r>
              <a:rPr lang="cs-CZ" dirty="0"/>
              <a:t> znamená sebedisciplina. Lidé, kteří praktikují</a:t>
            </a:r>
            <a:r>
              <a:rPr lang="cs-CZ" i="1" dirty="0"/>
              <a:t> seiri, seiton, seiso</a:t>
            </a:r>
            <a:r>
              <a:rPr lang="cs-CZ" dirty="0"/>
              <a:t> a</a:t>
            </a:r>
            <a:r>
              <a:rPr lang="cs-CZ" i="1" dirty="0"/>
              <a:t> seiketsu</a:t>
            </a:r>
            <a:r>
              <a:rPr lang="cs-CZ" dirty="0"/>
              <a:t> kontinuálně - tedy lidé, u nichž jsou tyto činnosti součástí každodenní rutiny, získávají sebedisciplinu.</a:t>
            </a:r>
          </a:p>
        </p:txBody>
      </p:sp>
      <p:sp>
        <p:nvSpPr>
          <p:cNvPr id="3" name="Nadpis 2"/>
          <p:cNvSpPr>
            <a:spLocks noGrp="1"/>
          </p:cNvSpPr>
          <p:nvPr>
            <p:ph type="title"/>
          </p:nvPr>
        </p:nvSpPr>
        <p:spPr/>
        <p:txBody>
          <a:bodyPr>
            <a:normAutofit fontScale="90000"/>
          </a:bodyPr>
          <a:lstStyle/>
          <a:p>
            <a:r>
              <a:rPr lang="cs-CZ" dirty="0"/>
              <a:t>5. Shitsuke </a:t>
            </a:r>
            <a:r>
              <a:rPr lang="cs-CZ" sz="3600" dirty="0"/>
              <a:t>(Standardizovat  </a:t>
            </a:r>
            <a:r>
              <a:rPr lang="cs-CZ" sz="3600" dirty="0" err="1"/>
              <a:t>disdiplína</a:t>
            </a:r>
            <a:r>
              <a:rPr lang="cs-CZ" sz="3600" dirty="0"/>
              <a:t>)</a:t>
            </a:r>
          </a:p>
        </p:txBody>
      </p:sp>
    </p:spTree>
    <p:extLst>
      <p:ext uri="{BB962C8B-B14F-4D97-AF65-F5344CB8AC3E}">
        <p14:creationId xmlns:p14="http://schemas.microsoft.com/office/powerpoint/2010/main" val="3750543769"/>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numCol="2">
            <a:normAutofit fontScale="62500" lnSpcReduction="20000"/>
          </a:bodyPr>
          <a:lstStyle/>
          <a:p>
            <a:r>
              <a:rPr lang="cs-CZ" b="1" dirty="0"/>
              <a:t>Kdo (</a:t>
            </a:r>
            <a:r>
              <a:rPr lang="cs-CZ" b="1" dirty="0" err="1"/>
              <a:t>who</a:t>
            </a:r>
            <a:r>
              <a:rPr lang="cs-CZ" b="1" dirty="0"/>
              <a:t>)?</a:t>
            </a:r>
            <a:endParaRPr lang="cs-CZ" dirty="0"/>
          </a:p>
          <a:p>
            <a:pPr lvl="1"/>
            <a:r>
              <a:rPr lang="cs-CZ" dirty="0"/>
              <a:t>Kdo to obvykle dělá?</a:t>
            </a:r>
          </a:p>
          <a:p>
            <a:pPr lvl="1"/>
            <a:r>
              <a:rPr lang="cs-CZ" dirty="0"/>
              <a:t>Kdo to dělá teď?</a:t>
            </a:r>
          </a:p>
          <a:p>
            <a:pPr lvl="1"/>
            <a:r>
              <a:rPr lang="cs-CZ" dirty="0"/>
              <a:t>Kdo by to měl dělat?</a:t>
            </a:r>
          </a:p>
          <a:p>
            <a:pPr lvl="1"/>
            <a:r>
              <a:rPr lang="cs-CZ" dirty="0"/>
              <a:t>Kdo jiný to může udělat?</a:t>
            </a:r>
          </a:p>
          <a:p>
            <a:pPr lvl="1"/>
            <a:r>
              <a:rPr lang="cs-CZ" dirty="0"/>
              <a:t>Kdo další by to měl dělat? </a:t>
            </a:r>
          </a:p>
          <a:p>
            <a:r>
              <a:rPr lang="cs-CZ" b="1" dirty="0"/>
              <a:t>Co (</a:t>
            </a:r>
            <a:r>
              <a:rPr lang="cs-CZ" b="1" dirty="0" err="1"/>
              <a:t>what</a:t>
            </a:r>
            <a:r>
              <a:rPr lang="cs-CZ" b="1" dirty="0"/>
              <a:t>)?</a:t>
            </a:r>
            <a:endParaRPr lang="cs-CZ" dirty="0"/>
          </a:p>
          <a:p>
            <a:pPr lvl="1"/>
            <a:r>
              <a:rPr lang="cs-CZ" dirty="0"/>
              <a:t>Co se má dělat?</a:t>
            </a:r>
          </a:p>
          <a:p>
            <a:pPr lvl="1"/>
            <a:r>
              <a:rPr lang="cs-CZ" dirty="0"/>
              <a:t>Co se dělá?</a:t>
            </a:r>
          </a:p>
          <a:p>
            <a:pPr lvl="1"/>
            <a:r>
              <a:rPr lang="cs-CZ" dirty="0"/>
              <a:t>Co by se mělo dělat?</a:t>
            </a:r>
          </a:p>
          <a:p>
            <a:pPr lvl="1"/>
            <a:r>
              <a:rPr lang="cs-CZ" dirty="0"/>
              <a:t>Co by se ještě dalo dělat?</a:t>
            </a:r>
          </a:p>
          <a:p>
            <a:pPr lvl="1"/>
            <a:r>
              <a:rPr lang="cs-CZ" dirty="0"/>
              <a:t>Co by se ještě mělo udělat?</a:t>
            </a:r>
          </a:p>
          <a:p>
            <a:pPr lvl="1"/>
            <a:endParaRPr lang="cs-CZ" dirty="0"/>
          </a:p>
          <a:p>
            <a:pPr lvl="1"/>
            <a:endParaRPr lang="cs-CZ" dirty="0"/>
          </a:p>
          <a:p>
            <a:pPr lvl="1"/>
            <a:endParaRPr lang="cs-CZ" dirty="0"/>
          </a:p>
          <a:p>
            <a:r>
              <a:rPr lang="cs-CZ" b="1" dirty="0"/>
              <a:t>Kde (</a:t>
            </a:r>
            <a:r>
              <a:rPr lang="cs-CZ" b="1" dirty="0" err="1"/>
              <a:t>where</a:t>
            </a:r>
            <a:r>
              <a:rPr lang="cs-CZ" b="1" dirty="0"/>
              <a:t>)?</a:t>
            </a:r>
            <a:endParaRPr lang="cs-CZ" dirty="0"/>
          </a:p>
          <a:p>
            <a:pPr lvl="1"/>
            <a:r>
              <a:rPr lang="cs-CZ" dirty="0"/>
              <a:t>Kde to dělat?</a:t>
            </a:r>
          </a:p>
          <a:p>
            <a:pPr lvl="1"/>
            <a:r>
              <a:rPr lang="cs-CZ" dirty="0"/>
              <a:t>Kde je to děláno?</a:t>
            </a:r>
          </a:p>
          <a:p>
            <a:pPr lvl="1"/>
            <a:r>
              <a:rPr lang="cs-CZ" dirty="0"/>
              <a:t>Kde by to mělo být děláno?</a:t>
            </a:r>
          </a:p>
          <a:p>
            <a:pPr lvl="1"/>
            <a:r>
              <a:rPr lang="cs-CZ" dirty="0"/>
              <a:t>kde by to mohlo být děláno?</a:t>
            </a:r>
          </a:p>
          <a:p>
            <a:pPr lvl="1"/>
            <a:r>
              <a:rPr lang="cs-CZ" dirty="0"/>
              <a:t>Kde ještě by to mělo být děláno?</a:t>
            </a:r>
          </a:p>
          <a:p>
            <a:r>
              <a:rPr lang="cs-CZ" b="1" dirty="0"/>
              <a:t>Kdy (</a:t>
            </a:r>
            <a:r>
              <a:rPr lang="cs-CZ" b="1" dirty="0" err="1"/>
              <a:t>when</a:t>
            </a:r>
            <a:r>
              <a:rPr lang="cs-CZ" b="1" dirty="0"/>
              <a:t>)?</a:t>
            </a:r>
            <a:endParaRPr lang="cs-CZ" dirty="0"/>
          </a:p>
          <a:p>
            <a:pPr lvl="1"/>
            <a:r>
              <a:rPr lang="cs-CZ" dirty="0"/>
              <a:t>Kdy to dělat?</a:t>
            </a:r>
          </a:p>
          <a:p>
            <a:pPr lvl="1"/>
            <a:r>
              <a:rPr lang="cs-CZ" dirty="0"/>
              <a:t>Kdy se to dělá?</a:t>
            </a:r>
          </a:p>
          <a:p>
            <a:pPr lvl="1"/>
            <a:r>
              <a:rPr lang="cs-CZ" dirty="0"/>
              <a:t>Kdy by se to mělo dělat?</a:t>
            </a:r>
          </a:p>
          <a:p>
            <a:pPr lvl="1"/>
            <a:r>
              <a:rPr lang="cs-CZ" dirty="0"/>
              <a:t>Kdy jindy se to dá dělat?</a:t>
            </a:r>
          </a:p>
          <a:p>
            <a:pPr lvl="1"/>
            <a:r>
              <a:rPr lang="cs-CZ" dirty="0"/>
              <a:t>Kdy jindy by se to mělo dělat?</a:t>
            </a:r>
          </a:p>
          <a:p>
            <a:pPr marL="82296" indent="0">
              <a:buNone/>
            </a:pPr>
            <a:br>
              <a:rPr lang="cs-CZ" dirty="0"/>
            </a:br>
            <a:endParaRPr lang="cs-CZ" dirty="0"/>
          </a:p>
        </p:txBody>
      </p:sp>
      <p:sp>
        <p:nvSpPr>
          <p:cNvPr id="3" name="Nadpis 2"/>
          <p:cNvSpPr>
            <a:spLocks noGrp="1"/>
          </p:cNvSpPr>
          <p:nvPr>
            <p:ph type="title"/>
          </p:nvPr>
        </p:nvSpPr>
        <p:spPr/>
        <p:txBody>
          <a:bodyPr/>
          <a:lstStyle/>
          <a:p>
            <a:r>
              <a:rPr lang="cs-CZ" dirty="0"/>
              <a:t>Analýza 5W1H – 1.</a:t>
            </a:r>
          </a:p>
        </p:txBody>
      </p:sp>
    </p:spTree>
    <p:extLst>
      <p:ext uri="{BB962C8B-B14F-4D97-AF65-F5344CB8AC3E}">
        <p14:creationId xmlns:p14="http://schemas.microsoft.com/office/powerpoint/2010/main" val="3096474619"/>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numCol="2">
            <a:normAutofit/>
          </a:bodyPr>
          <a:lstStyle/>
          <a:p>
            <a:r>
              <a:rPr lang="cs-CZ" sz="2000" b="1" dirty="0"/>
              <a:t>5) Proč (why)?</a:t>
            </a:r>
          </a:p>
          <a:p>
            <a:pPr lvl="1">
              <a:lnSpc>
                <a:spcPct val="80000"/>
              </a:lnSpc>
            </a:pPr>
            <a:r>
              <a:rPr lang="cs-CZ" sz="1800" dirty="0"/>
              <a:t>Proč to dělá?</a:t>
            </a:r>
          </a:p>
          <a:p>
            <a:pPr lvl="1">
              <a:lnSpc>
                <a:spcPct val="80000"/>
              </a:lnSpc>
            </a:pPr>
            <a:r>
              <a:rPr lang="cs-CZ" sz="1800" dirty="0"/>
              <a:t>Proč to dělat?</a:t>
            </a:r>
          </a:p>
          <a:p>
            <a:pPr lvl="1">
              <a:lnSpc>
                <a:spcPct val="80000"/>
              </a:lnSpc>
            </a:pPr>
            <a:r>
              <a:rPr lang="cs-CZ" sz="1800" dirty="0"/>
              <a:t>Proč to dělat tam?</a:t>
            </a:r>
          </a:p>
          <a:p>
            <a:pPr lvl="1">
              <a:lnSpc>
                <a:spcPct val="80000"/>
              </a:lnSpc>
            </a:pPr>
            <a:r>
              <a:rPr lang="cs-CZ" sz="1800" dirty="0"/>
              <a:t>Proč to dělat zrovna tehdy?</a:t>
            </a:r>
          </a:p>
          <a:p>
            <a:pPr lvl="1">
              <a:lnSpc>
                <a:spcPct val="80000"/>
              </a:lnSpc>
            </a:pPr>
            <a:r>
              <a:rPr lang="cs-CZ" sz="1800" dirty="0"/>
              <a:t>Proč to dělat zrovna tak?</a:t>
            </a:r>
            <a:br>
              <a:rPr lang="cs-CZ" sz="1000" dirty="0"/>
            </a:br>
            <a:endParaRPr lang="cs-CZ" sz="1000" dirty="0"/>
          </a:p>
          <a:p>
            <a:r>
              <a:rPr lang="cs-CZ" sz="2000" b="1" dirty="0"/>
              <a:t>1) Jak (how)?;</a:t>
            </a:r>
          </a:p>
          <a:p>
            <a:pPr lvl="1">
              <a:lnSpc>
                <a:spcPct val="80000"/>
              </a:lnSpc>
            </a:pPr>
            <a:r>
              <a:rPr lang="cs-CZ" sz="1800" dirty="0"/>
              <a:t>Jak to dělat?</a:t>
            </a:r>
          </a:p>
          <a:p>
            <a:pPr lvl="1">
              <a:lnSpc>
                <a:spcPct val="80000"/>
              </a:lnSpc>
            </a:pPr>
            <a:r>
              <a:rPr lang="cs-CZ" sz="1800" dirty="0"/>
              <a:t>Jak je to děláno?</a:t>
            </a:r>
          </a:p>
          <a:p>
            <a:pPr lvl="1">
              <a:lnSpc>
                <a:spcPct val="80000"/>
              </a:lnSpc>
            </a:pPr>
            <a:r>
              <a:rPr lang="cs-CZ" sz="1800" dirty="0"/>
              <a:t>Jak by to mělo být děláno?</a:t>
            </a:r>
          </a:p>
          <a:p>
            <a:pPr lvl="1">
              <a:lnSpc>
                <a:spcPct val="80000"/>
              </a:lnSpc>
            </a:pPr>
            <a:r>
              <a:rPr lang="cs-CZ" sz="1800" dirty="0"/>
              <a:t>Jak by mohla být tato metoda použita i v jiných oblastech?</a:t>
            </a:r>
          </a:p>
          <a:p>
            <a:pPr lvl="1">
              <a:lnSpc>
                <a:spcPct val="80000"/>
              </a:lnSpc>
            </a:pPr>
            <a:r>
              <a:rPr lang="cs-CZ" sz="1800" dirty="0"/>
              <a:t>Existuje i jiný způsob, jak to dělat?</a:t>
            </a:r>
          </a:p>
          <a:p>
            <a:pPr marL="82296" indent="0">
              <a:buNone/>
            </a:pPr>
            <a:br>
              <a:rPr lang="cs-CZ" dirty="0"/>
            </a:br>
            <a:endParaRPr lang="cs-CZ" dirty="0"/>
          </a:p>
        </p:txBody>
      </p:sp>
      <p:sp>
        <p:nvSpPr>
          <p:cNvPr id="3" name="Nadpis 2"/>
          <p:cNvSpPr>
            <a:spLocks noGrp="1"/>
          </p:cNvSpPr>
          <p:nvPr>
            <p:ph type="title"/>
          </p:nvPr>
        </p:nvSpPr>
        <p:spPr/>
        <p:txBody>
          <a:bodyPr/>
          <a:lstStyle/>
          <a:p>
            <a:r>
              <a:rPr lang="cs-CZ" dirty="0"/>
              <a:t>Analýza 5W1H – 2.</a:t>
            </a:r>
          </a:p>
        </p:txBody>
      </p:sp>
    </p:spTree>
    <p:extLst>
      <p:ext uri="{BB962C8B-B14F-4D97-AF65-F5344CB8AC3E}">
        <p14:creationId xmlns:p14="http://schemas.microsoft.com/office/powerpoint/2010/main" val="3889117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770597" y="3215853"/>
            <a:ext cx="7498080" cy="4800600"/>
          </a:xfrm>
        </p:spPr>
        <p:txBody>
          <a:bodyPr/>
          <a:lstStyle/>
          <a:p>
            <a:pPr marL="82296" indent="0">
              <a:buNone/>
            </a:pPr>
            <a:endParaRPr lang="cs-CZ" dirty="0"/>
          </a:p>
        </p:txBody>
      </p:sp>
      <p:sp>
        <p:nvSpPr>
          <p:cNvPr id="3" name="Nadpis 2"/>
          <p:cNvSpPr>
            <a:spLocks noGrp="1"/>
          </p:cNvSpPr>
          <p:nvPr>
            <p:ph type="title"/>
          </p:nvPr>
        </p:nvSpPr>
        <p:spPr/>
        <p:txBody>
          <a:bodyPr>
            <a:normAutofit fontScale="90000"/>
          </a:bodyPr>
          <a:lstStyle/>
          <a:p>
            <a:r>
              <a:rPr lang="cs-CZ" dirty="0">
                <a:effectLst/>
              </a:rPr>
              <a:t>Staré a nové pojetí výroby</a:t>
            </a:r>
            <a:endParaRPr lang="cs-CZ"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363240"/>
            <a:ext cx="6408712" cy="4298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2420475"/>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10000"/>
          </a:bodyPr>
          <a:lstStyle/>
          <a:p>
            <a:r>
              <a:rPr lang="cs-CZ" dirty="0"/>
              <a:t>Jedná se o proměnné, se kterými pracuje výrobní systém, aby vytvořil hodnotu pro zákazníka. První tři jsou zdroje, čtvrtý je způsob, jak jsou zdroje užity:</a:t>
            </a:r>
          </a:p>
          <a:p>
            <a:pPr lvl="1"/>
            <a:r>
              <a:rPr lang="cs-CZ" dirty="0"/>
              <a:t> </a:t>
            </a:r>
            <a:r>
              <a:rPr lang="cs-CZ" b="1" dirty="0"/>
              <a:t>Materiál </a:t>
            </a:r>
            <a:r>
              <a:rPr lang="cs-CZ" dirty="0"/>
              <a:t>- žádné zmetky nebo chybějící díly</a:t>
            </a:r>
          </a:p>
          <a:p>
            <a:pPr lvl="1"/>
            <a:r>
              <a:rPr lang="cs-CZ" dirty="0"/>
              <a:t>Stroj (</a:t>
            </a:r>
            <a:r>
              <a:rPr lang="cs-CZ" b="1" dirty="0"/>
              <a:t>machine</a:t>
            </a:r>
            <a:r>
              <a:rPr lang="cs-CZ" dirty="0"/>
              <a:t>) - žádné výpadky, poruchy nebo neplánovaná zastavení</a:t>
            </a:r>
          </a:p>
          <a:p>
            <a:pPr lvl="1"/>
            <a:r>
              <a:rPr lang="cs-CZ" dirty="0"/>
              <a:t>Člověk (</a:t>
            </a:r>
            <a:r>
              <a:rPr lang="cs-CZ" b="1" dirty="0"/>
              <a:t>man</a:t>
            </a:r>
            <a:r>
              <a:rPr lang="cs-CZ" dirty="0"/>
              <a:t>) - dobré pracovní návyky, potřebná kvalifikace, přesnost a neplánovaná absence</a:t>
            </a:r>
          </a:p>
          <a:p>
            <a:pPr lvl="1"/>
            <a:r>
              <a:rPr lang="cs-CZ" b="1" dirty="0"/>
              <a:t>Metody</a:t>
            </a:r>
            <a:r>
              <a:rPr lang="cs-CZ" dirty="0"/>
              <a:t> - standardní procesy údržba a management</a:t>
            </a:r>
          </a:p>
          <a:p>
            <a:endParaRPr lang="cs-CZ" dirty="0"/>
          </a:p>
        </p:txBody>
      </p:sp>
      <p:sp>
        <p:nvSpPr>
          <p:cNvPr id="3" name="Nadpis 2"/>
          <p:cNvSpPr>
            <a:spLocks noGrp="1"/>
          </p:cNvSpPr>
          <p:nvPr>
            <p:ph type="title"/>
          </p:nvPr>
        </p:nvSpPr>
        <p:spPr/>
        <p:txBody>
          <a:bodyPr/>
          <a:lstStyle/>
          <a:p>
            <a:r>
              <a:rPr lang="cs-CZ" dirty="0"/>
              <a:t>4M</a:t>
            </a:r>
          </a:p>
        </p:txBody>
      </p:sp>
    </p:spTree>
    <p:extLst>
      <p:ext uri="{BB962C8B-B14F-4D97-AF65-F5344CB8AC3E}">
        <p14:creationId xmlns:p14="http://schemas.microsoft.com/office/powerpoint/2010/main" val="2207402132"/>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numCol="2">
            <a:normAutofit fontScale="92500"/>
          </a:bodyPr>
          <a:lstStyle/>
          <a:p>
            <a:r>
              <a:rPr lang="cs-CZ" b="1" dirty="0"/>
              <a:t>Materiál</a:t>
            </a:r>
            <a:endParaRPr lang="cs-CZ" dirty="0"/>
          </a:p>
          <a:p>
            <a:pPr lvl="0"/>
            <a:r>
              <a:rPr lang="cs-CZ" dirty="0"/>
              <a:t>Jsou chyby v množství?</a:t>
            </a:r>
          </a:p>
          <a:p>
            <a:pPr lvl="0"/>
            <a:r>
              <a:rPr lang="cs-CZ" dirty="0"/>
              <a:t>Jsou chyby v jakosti?</a:t>
            </a:r>
          </a:p>
          <a:p>
            <a:pPr lvl="0"/>
            <a:r>
              <a:rPr lang="cs-CZ" dirty="0"/>
              <a:t>Jsou chyby ve značce?</a:t>
            </a:r>
          </a:p>
          <a:p>
            <a:pPr lvl="0"/>
            <a:r>
              <a:rPr lang="cs-CZ" dirty="0"/>
              <a:t>Obsahuje nečistoty?</a:t>
            </a:r>
          </a:p>
          <a:p>
            <a:pPr lvl="0"/>
            <a:r>
              <a:rPr lang="cs-CZ" dirty="0"/>
              <a:t>Je množství zásob přiměřené?</a:t>
            </a:r>
          </a:p>
          <a:p>
            <a:pPr lvl="0"/>
            <a:r>
              <a:rPr lang="cs-CZ" dirty="0"/>
              <a:t>Plýtvá se materiálem?</a:t>
            </a:r>
          </a:p>
          <a:p>
            <a:pPr lvl="0"/>
            <a:r>
              <a:rPr lang="cs-CZ" dirty="0"/>
              <a:t>Je zacházení přiměřené?</a:t>
            </a:r>
          </a:p>
          <a:p>
            <a:pPr lvl="0"/>
            <a:r>
              <a:rPr lang="cs-CZ" dirty="0"/>
              <a:t>Je vykonávaná práce naráz zanechána?</a:t>
            </a:r>
          </a:p>
          <a:p>
            <a:pPr lvl="0"/>
            <a:r>
              <a:rPr lang="cs-CZ" dirty="0"/>
              <a:t>Je plán přiměřený?</a:t>
            </a:r>
          </a:p>
          <a:p>
            <a:pPr lvl="0"/>
            <a:r>
              <a:rPr lang="cs-CZ" dirty="0"/>
              <a:t>Je přiměřený kvalitativní standard?</a:t>
            </a:r>
          </a:p>
        </p:txBody>
      </p:sp>
      <p:sp>
        <p:nvSpPr>
          <p:cNvPr id="3" name="Nadpis 2"/>
          <p:cNvSpPr>
            <a:spLocks noGrp="1"/>
          </p:cNvSpPr>
          <p:nvPr>
            <p:ph type="title"/>
          </p:nvPr>
        </p:nvSpPr>
        <p:spPr/>
        <p:txBody>
          <a:bodyPr>
            <a:normAutofit/>
          </a:bodyPr>
          <a:lstStyle/>
          <a:p>
            <a:r>
              <a:rPr lang="cs-CZ" sz="2600" dirty="0">
                <a:solidFill>
                  <a:schemeClr val="tx1"/>
                </a:solidFill>
                <a:latin typeface="+mn-lt"/>
                <a:ea typeface="+mn-ea"/>
                <a:cs typeface="+mn-cs"/>
              </a:rPr>
              <a:t>4M - materiál</a:t>
            </a:r>
          </a:p>
        </p:txBody>
      </p:sp>
    </p:spTree>
    <p:extLst>
      <p:ext uri="{BB962C8B-B14F-4D97-AF65-F5344CB8AC3E}">
        <p14:creationId xmlns:p14="http://schemas.microsoft.com/office/powerpoint/2010/main" val="71732647"/>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numCol="2">
            <a:normAutofit fontScale="92500" lnSpcReduction="10000"/>
          </a:bodyPr>
          <a:lstStyle/>
          <a:p>
            <a:r>
              <a:rPr lang="cs-CZ" b="1" dirty="0"/>
              <a:t>Stroj (zařízení)</a:t>
            </a:r>
            <a:endParaRPr lang="cs-CZ" dirty="0"/>
          </a:p>
          <a:p>
            <a:pPr lvl="0"/>
            <a:r>
              <a:rPr lang="cs-CZ" dirty="0"/>
              <a:t>Splňuje požadavky na produkci?</a:t>
            </a:r>
          </a:p>
          <a:p>
            <a:pPr lvl="0"/>
            <a:r>
              <a:rPr lang="cs-CZ" dirty="0"/>
              <a:t>Vyhovuje pracovním podmínkám?</a:t>
            </a:r>
          </a:p>
          <a:p>
            <a:pPr lvl="0"/>
            <a:r>
              <a:rPr lang="cs-CZ" dirty="0"/>
              <a:t>Je mazání adekvátní?</a:t>
            </a:r>
          </a:p>
          <a:p>
            <a:pPr lvl="0"/>
            <a:r>
              <a:rPr lang="cs-CZ" dirty="0"/>
              <a:t>Je kontrola adekvátní?</a:t>
            </a:r>
          </a:p>
          <a:p>
            <a:pPr lvl="0"/>
            <a:r>
              <a:rPr lang="cs-CZ" dirty="0"/>
              <a:t>Je provoz často přerušen z důvodů mechanické závady?</a:t>
            </a:r>
          </a:p>
          <a:p>
            <a:pPr lvl="0"/>
            <a:r>
              <a:rPr lang="cs-CZ" dirty="0"/>
              <a:t>Vyhovuje požadavkům na přesnost?</a:t>
            </a:r>
          </a:p>
          <a:p>
            <a:pPr lvl="0"/>
            <a:r>
              <a:rPr lang="cs-CZ" dirty="0"/>
              <a:t>Dělá neobvyklé zvuky?</a:t>
            </a:r>
          </a:p>
          <a:p>
            <a:pPr lvl="0"/>
            <a:r>
              <a:rPr lang="cs-CZ" dirty="0"/>
              <a:t>Je plán přiměřený?</a:t>
            </a:r>
          </a:p>
          <a:p>
            <a:pPr lvl="0"/>
            <a:r>
              <a:rPr lang="cs-CZ" dirty="0"/>
              <a:t>Je strojů dostatek?</a:t>
            </a:r>
          </a:p>
          <a:p>
            <a:pPr lvl="0"/>
            <a:r>
              <a:rPr lang="cs-CZ" dirty="0"/>
              <a:t>Je vše v pořádku?</a:t>
            </a:r>
          </a:p>
        </p:txBody>
      </p:sp>
      <p:sp>
        <p:nvSpPr>
          <p:cNvPr id="3" name="Nadpis 2"/>
          <p:cNvSpPr>
            <a:spLocks noGrp="1"/>
          </p:cNvSpPr>
          <p:nvPr>
            <p:ph type="title"/>
          </p:nvPr>
        </p:nvSpPr>
        <p:spPr/>
        <p:txBody>
          <a:bodyPr>
            <a:normAutofit/>
          </a:bodyPr>
          <a:lstStyle/>
          <a:p>
            <a:r>
              <a:rPr lang="cs-CZ" sz="2600" dirty="0">
                <a:solidFill>
                  <a:schemeClr val="tx1"/>
                </a:solidFill>
                <a:latin typeface="+mn-lt"/>
                <a:ea typeface="+mn-ea"/>
                <a:cs typeface="+mn-cs"/>
              </a:rPr>
              <a:t>4M - Stroj (zařízení)</a:t>
            </a:r>
            <a:br>
              <a:rPr lang="cs-CZ" sz="2600" dirty="0">
                <a:solidFill>
                  <a:schemeClr val="tx1"/>
                </a:solidFill>
                <a:latin typeface="+mn-lt"/>
                <a:ea typeface="+mn-ea"/>
                <a:cs typeface="+mn-cs"/>
              </a:rPr>
            </a:br>
            <a:endParaRPr lang="cs-CZ" sz="2600" dirty="0">
              <a:solidFill>
                <a:schemeClr val="tx1"/>
              </a:solidFill>
              <a:latin typeface="+mn-lt"/>
              <a:ea typeface="+mn-ea"/>
              <a:cs typeface="+mn-cs"/>
            </a:endParaRPr>
          </a:p>
        </p:txBody>
      </p:sp>
    </p:spTree>
    <p:extLst>
      <p:ext uri="{BB962C8B-B14F-4D97-AF65-F5344CB8AC3E}">
        <p14:creationId xmlns:p14="http://schemas.microsoft.com/office/powerpoint/2010/main" val="382751684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numCol="2">
            <a:normAutofit/>
          </a:bodyPr>
          <a:lstStyle/>
          <a:p>
            <a:r>
              <a:rPr lang="cs-CZ" b="1" dirty="0"/>
              <a:t>Člověk</a:t>
            </a:r>
            <a:endParaRPr lang="cs-CZ" dirty="0"/>
          </a:p>
          <a:p>
            <a:pPr lvl="0"/>
            <a:r>
              <a:rPr lang="cs-CZ" dirty="0"/>
              <a:t>Řídí se pravidly?</a:t>
            </a:r>
          </a:p>
          <a:p>
            <a:pPr lvl="0"/>
            <a:r>
              <a:rPr lang="cs-CZ" dirty="0"/>
              <a:t>Je jeho pracovní efektivita přijatelná?</a:t>
            </a:r>
          </a:p>
          <a:p>
            <a:pPr lvl="0"/>
            <a:r>
              <a:rPr lang="cs-CZ" dirty="0"/>
              <a:t>Je si vědom problému?</a:t>
            </a:r>
          </a:p>
          <a:p>
            <a:pPr lvl="0"/>
            <a:r>
              <a:rPr lang="cs-CZ" dirty="0"/>
              <a:t>Je zodpovědný?</a:t>
            </a:r>
          </a:p>
          <a:p>
            <a:pPr lvl="0"/>
            <a:r>
              <a:rPr lang="cs-CZ" dirty="0"/>
              <a:t>Je kvalifikovaný?</a:t>
            </a:r>
          </a:p>
          <a:p>
            <a:pPr lvl="0"/>
            <a:r>
              <a:rPr lang="cs-CZ" dirty="0"/>
              <a:t>Je zkušený?</a:t>
            </a:r>
          </a:p>
          <a:p>
            <a:pPr lvl="0"/>
            <a:r>
              <a:rPr lang="cs-CZ" dirty="0"/>
              <a:t>Je mu přidělena správná funkce?</a:t>
            </a:r>
          </a:p>
          <a:p>
            <a:pPr lvl="0"/>
            <a:r>
              <a:rPr lang="cs-CZ" dirty="0"/>
              <a:t>Je ochoten se zlepšit?</a:t>
            </a:r>
          </a:p>
          <a:p>
            <a:pPr lvl="0"/>
            <a:r>
              <a:rPr lang="cs-CZ" dirty="0"/>
              <a:t>Má dobré mezilidské vtahy?</a:t>
            </a:r>
          </a:p>
          <a:p>
            <a:pPr lvl="0"/>
            <a:r>
              <a:rPr lang="cs-CZ" dirty="0"/>
              <a:t>Je zdravý?</a:t>
            </a:r>
          </a:p>
        </p:txBody>
      </p:sp>
      <p:sp>
        <p:nvSpPr>
          <p:cNvPr id="3" name="Nadpis 2"/>
          <p:cNvSpPr>
            <a:spLocks noGrp="1"/>
          </p:cNvSpPr>
          <p:nvPr>
            <p:ph type="title"/>
          </p:nvPr>
        </p:nvSpPr>
        <p:spPr/>
        <p:txBody>
          <a:bodyPr>
            <a:normAutofit/>
          </a:bodyPr>
          <a:lstStyle/>
          <a:p>
            <a:r>
              <a:rPr lang="cs-CZ" sz="2600" dirty="0">
                <a:solidFill>
                  <a:schemeClr val="tx1"/>
                </a:solidFill>
                <a:latin typeface="+mn-lt"/>
                <a:ea typeface="+mn-ea"/>
                <a:cs typeface="+mn-cs"/>
              </a:rPr>
              <a:t>4M - Člověk</a:t>
            </a:r>
            <a:br>
              <a:rPr lang="cs-CZ" sz="2600" dirty="0">
                <a:solidFill>
                  <a:schemeClr val="tx1"/>
                </a:solidFill>
                <a:latin typeface="+mn-lt"/>
                <a:ea typeface="+mn-ea"/>
                <a:cs typeface="+mn-cs"/>
              </a:rPr>
            </a:br>
            <a:endParaRPr lang="cs-CZ" sz="2600" dirty="0">
              <a:solidFill>
                <a:schemeClr val="tx1"/>
              </a:solidFill>
              <a:latin typeface="+mn-lt"/>
              <a:ea typeface="+mn-ea"/>
              <a:cs typeface="+mn-cs"/>
            </a:endParaRPr>
          </a:p>
        </p:txBody>
      </p:sp>
    </p:spTree>
    <p:extLst>
      <p:ext uri="{BB962C8B-B14F-4D97-AF65-F5344CB8AC3E}">
        <p14:creationId xmlns:p14="http://schemas.microsoft.com/office/powerpoint/2010/main" val="54070621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numCol="2">
            <a:normAutofit fontScale="85000" lnSpcReduction="10000"/>
          </a:bodyPr>
          <a:lstStyle/>
          <a:p>
            <a:r>
              <a:rPr lang="cs-CZ" b="1" dirty="0"/>
              <a:t>Metody práce</a:t>
            </a:r>
            <a:endParaRPr lang="cs-CZ" dirty="0"/>
          </a:p>
          <a:p>
            <a:pPr lvl="0"/>
            <a:r>
              <a:rPr lang="cs-CZ" dirty="0"/>
              <a:t>Jsou pracovní standardy přiměřené?</a:t>
            </a:r>
          </a:p>
          <a:p>
            <a:pPr lvl="0"/>
            <a:r>
              <a:rPr lang="cs-CZ" dirty="0"/>
              <a:t>Jsou pracovní standardy obměňovány?</a:t>
            </a:r>
          </a:p>
          <a:p>
            <a:pPr lvl="0"/>
            <a:r>
              <a:rPr lang="cs-CZ" dirty="0"/>
              <a:t>Je metoda bezpečná?</a:t>
            </a:r>
          </a:p>
          <a:p>
            <a:pPr lvl="0"/>
            <a:r>
              <a:rPr lang="cs-CZ" dirty="0"/>
              <a:t>Zajišťuje metoda výrobu dobrého produktu?</a:t>
            </a:r>
          </a:p>
          <a:p>
            <a:pPr lvl="0"/>
            <a:r>
              <a:rPr lang="cs-CZ" dirty="0"/>
              <a:t>Je metoda efektivní?</a:t>
            </a:r>
          </a:p>
          <a:p>
            <a:pPr lvl="0"/>
            <a:r>
              <a:rPr lang="cs-CZ" dirty="0"/>
              <a:t>Je posloupnost práce přiměřená?</a:t>
            </a:r>
          </a:p>
          <a:p>
            <a:pPr lvl="0"/>
            <a:r>
              <a:rPr lang="cs-CZ" dirty="0"/>
              <a:t>Je systém přiměřený?</a:t>
            </a:r>
          </a:p>
          <a:p>
            <a:pPr lvl="0"/>
            <a:r>
              <a:rPr lang="cs-CZ" dirty="0"/>
              <a:t>Je přiměřená teplota a vlhkost?</a:t>
            </a:r>
          </a:p>
          <a:p>
            <a:pPr lvl="0"/>
            <a:r>
              <a:rPr lang="cs-CZ" dirty="0"/>
              <a:t>Je přiměřené světlo a větrání?</a:t>
            </a:r>
          </a:p>
          <a:p>
            <a:pPr lvl="0"/>
            <a:r>
              <a:rPr lang="cs-CZ" dirty="0"/>
              <a:t>Jsou přiměřené kontakty s předchozím a následujícím procesem?</a:t>
            </a:r>
          </a:p>
        </p:txBody>
      </p:sp>
      <p:sp>
        <p:nvSpPr>
          <p:cNvPr id="3" name="Nadpis 2"/>
          <p:cNvSpPr>
            <a:spLocks noGrp="1"/>
          </p:cNvSpPr>
          <p:nvPr>
            <p:ph type="title"/>
          </p:nvPr>
        </p:nvSpPr>
        <p:spPr/>
        <p:txBody>
          <a:bodyPr>
            <a:normAutofit/>
          </a:bodyPr>
          <a:lstStyle/>
          <a:p>
            <a:r>
              <a:rPr lang="cs-CZ" sz="2600" dirty="0">
                <a:solidFill>
                  <a:schemeClr val="tx1"/>
                </a:solidFill>
                <a:latin typeface="+mn-lt"/>
                <a:ea typeface="+mn-ea"/>
                <a:cs typeface="+mn-cs"/>
              </a:rPr>
              <a:t>4M - Metody práce</a:t>
            </a:r>
            <a:br>
              <a:rPr lang="cs-CZ" sz="2600" dirty="0">
                <a:solidFill>
                  <a:schemeClr val="tx1"/>
                </a:solidFill>
                <a:latin typeface="+mn-lt"/>
                <a:ea typeface="+mn-ea"/>
                <a:cs typeface="+mn-cs"/>
              </a:rPr>
            </a:br>
            <a:endParaRPr lang="cs-CZ" sz="2600" dirty="0">
              <a:solidFill>
                <a:schemeClr val="tx1"/>
              </a:solidFill>
              <a:latin typeface="+mn-lt"/>
              <a:ea typeface="+mn-ea"/>
              <a:cs typeface="+mn-cs"/>
            </a:endParaRPr>
          </a:p>
        </p:txBody>
      </p:sp>
    </p:spTree>
    <p:extLst>
      <p:ext uri="{BB962C8B-B14F-4D97-AF65-F5344CB8AC3E}">
        <p14:creationId xmlns:p14="http://schemas.microsoft.com/office/powerpoint/2010/main" val="2350924931"/>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47500" lnSpcReduction="20000"/>
          </a:bodyPr>
          <a:lstStyle/>
          <a:p>
            <a:r>
              <a:rPr lang="cs-CZ" b="1" dirty="0"/>
              <a:t>Kanban</a:t>
            </a:r>
            <a:r>
              <a:rPr lang="cs-CZ" dirty="0"/>
              <a:t> je heuristika vyvinutá japonským automobilovým výrobcem Toyota pro necentrální řízení materiálového toku ve vícestupňové výrobě. Prvně byly principy metody KANBAN použity již panem Taiichi Ohno v jednom výrobním závodu Toyoty již v roce 1953 s cílem optimalizovat zásoby při opakované sériové výrobě. KANBAN vychází z myšlenky, že je možné pracoviště rozdělit na prodavače a kupující a je přesně definován okruh pracovišť, které si dodávají a odebírají materiál. O tom jaké části budou jednotlivá pracoviště potřebovat, informují štítky (kanban), které cirkulují v rámci jednotlivých dílen. </a:t>
            </a:r>
          </a:p>
          <a:p>
            <a:r>
              <a:rPr lang="cs-CZ" dirty="0"/>
              <a:t>Východiskem metody je </a:t>
            </a:r>
            <a:r>
              <a:rPr lang="cs-CZ" b="1" dirty="0"/>
              <a:t>tažný princip </a:t>
            </a:r>
            <a:r>
              <a:rPr lang="cs-CZ" dirty="0"/>
              <a:t>výrobních míst: Na rozdíl od tradičních PPS-systémů, ve kterých jsou dodávány díly z předchozích míst na základě centrálních pokynů nejpozději do termínu montáže (tlakový princip), musí spotřebitelská místa požadovat pro ně potřebné díly včas na předchozích místech. Dodávky se uskutečňují bezprostředně z vyrovnávacích zásobníků; při odběru se objedná na dodavatelském místě výrobní příkaz, který opět naplní mezisklad.</a:t>
            </a:r>
          </a:p>
          <a:p>
            <a:r>
              <a:rPr lang="cs-CZ" dirty="0"/>
              <a:t>Centrálně jsou zadávány jen </a:t>
            </a:r>
            <a:r>
              <a:rPr lang="cs-CZ" b="1" dirty="0"/>
              <a:t>výrobní příkazy </a:t>
            </a:r>
            <a:r>
              <a:rPr lang="cs-CZ" dirty="0"/>
              <a:t>na </a:t>
            </a:r>
            <a:r>
              <a:rPr lang="cs-CZ" b="1" dirty="0"/>
              <a:t>konečný výrobek </a:t>
            </a:r>
            <a:r>
              <a:rPr lang="cs-CZ" dirty="0"/>
              <a:t>a jejich požadavky na zatížení </a:t>
            </a:r>
            <a:r>
              <a:rPr lang="cs-CZ" b="1" dirty="0"/>
              <a:t>posledních výrobních stupňů</a:t>
            </a:r>
            <a:r>
              <a:rPr lang="cs-CZ" dirty="0"/>
              <a:t>. Ty odebírají na začátku zpracování příkazu potřebné montážní díly a materiály z </a:t>
            </a:r>
            <a:r>
              <a:rPr lang="cs-CZ" b="1" dirty="0"/>
              <a:t>vyrovnávacích zásobníků předcházejících výrobních míst </a:t>
            </a:r>
            <a:r>
              <a:rPr lang="cs-CZ" dirty="0"/>
              <a:t>a spouští tím výrobu. Tato místa opět dávají příkaz k vyskladnění pro ně potřebných dílů z vyrovnávacích zásobníků nižších výrobních stupňů a dávají podnět, aby se ujaly výroby a opět naplnily sklad. Výrobní příkaz na koncový stupeň řeší tím nepřímo výrobu všech výrobních stupňů a táhne tak jistým způsobem požadované výchozí výrobky celým výrobním systémem.</a:t>
            </a:r>
          </a:p>
        </p:txBody>
      </p:sp>
      <p:sp>
        <p:nvSpPr>
          <p:cNvPr id="3" name="Nadpis 2"/>
          <p:cNvSpPr>
            <a:spLocks noGrp="1"/>
          </p:cNvSpPr>
          <p:nvPr>
            <p:ph type="title"/>
          </p:nvPr>
        </p:nvSpPr>
        <p:spPr/>
        <p:txBody>
          <a:bodyPr/>
          <a:lstStyle/>
          <a:p>
            <a:r>
              <a:rPr lang="cs-CZ" dirty="0"/>
              <a:t>Kanban - princip</a:t>
            </a:r>
          </a:p>
        </p:txBody>
      </p:sp>
    </p:spTree>
    <p:extLst>
      <p:ext uri="{BB962C8B-B14F-4D97-AF65-F5344CB8AC3E}">
        <p14:creationId xmlns:p14="http://schemas.microsoft.com/office/powerpoint/2010/main" val="3458708949"/>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40000" lnSpcReduction="20000"/>
          </a:bodyPr>
          <a:lstStyle/>
          <a:p>
            <a:r>
              <a:rPr lang="cs-CZ" sz="3500" dirty="0"/>
              <a:t>Pro KANBAN jsou charakteristické dva pomocné organizační prostředky:</a:t>
            </a:r>
          </a:p>
          <a:p>
            <a:pPr lvl="0"/>
            <a:r>
              <a:rPr lang="cs-CZ" sz="3500" dirty="0"/>
              <a:t> „KANBAN-</a:t>
            </a:r>
            <a:r>
              <a:rPr lang="cs-CZ" sz="3500" b="1" dirty="0"/>
              <a:t>kontejnery</a:t>
            </a:r>
            <a:r>
              <a:rPr lang="cs-CZ" sz="3500" dirty="0"/>
              <a:t>“ ve kterých jsou meziskladovány přepravovány díly a montážní skupiny,</a:t>
            </a:r>
          </a:p>
          <a:p>
            <a:pPr lvl="0"/>
            <a:r>
              <a:rPr lang="cs-CZ" sz="3500" dirty="0"/>
              <a:t> „KANBAN-</a:t>
            </a:r>
            <a:r>
              <a:rPr lang="cs-CZ" sz="3500" b="1" dirty="0"/>
              <a:t>štítky</a:t>
            </a:r>
            <a:r>
              <a:rPr lang="cs-CZ" sz="3500" dirty="0"/>
              <a:t>“, které řídí materiálový tok mezi dodavatelským a odběratelským místem. </a:t>
            </a:r>
          </a:p>
          <a:p>
            <a:r>
              <a:rPr lang="cs-CZ" sz="3500" dirty="0"/>
              <a:t>Pro každý </a:t>
            </a:r>
            <a:r>
              <a:rPr lang="cs-CZ" sz="3500" b="1" dirty="0"/>
              <a:t>meziprodukt </a:t>
            </a:r>
            <a:r>
              <a:rPr lang="cs-CZ" sz="3500" dirty="0"/>
              <a:t>je stanoven </a:t>
            </a:r>
            <a:r>
              <a:rPr lang="cs-CZ" sz="3500" b="1" dirty="0"/>
              <a:t>jeden typ kontejneru </a:t>
            </a:r>
            <a:r>
              <a:rPr lang="cs-CZ" sz="3500" dirty="0"/>
              <a:t>s určitou kapacitou. Při odběru materiálu z vyrovnávacího skladu je zaměněn prázdný kontejner za plný, předcházející výrobní stupeň musí tedy zaplnit prázdný kontejner požadovaným množstvím. Protože je odběr přípustný pouze tehdy, když je vyprázdněn kontejner a může být naplněn jen na plnou kapacitu, je zajištěno, že ve všech výrobních stupních jsou dodrženy </a:t>
            </a:r>
            <a:r>
              <a:rPr lang="cs-CZ" sz="3500" b="1" dirty="0"/>
              <a:t>pevné výrobní dávky</a:t>
            </a:r>
            <a:r>
              <a:rPr lang="cs-CZ" sz="3500" dirty="0"/>
              <a:t>, jejichž velikost je stanovena na vyšší úrovni.</a:t>
            </a:r>
          </a:p>
          <a:p>
            <a:r>
              <a:rPr lang="cs-CZ" sz="3500" dirty="0"/>
              <a:t>Označení kanban je třeba redukovat na druhý pomocný prostředek, KANBAN-štítek (japonsky kanban = štítek, karta). Slouží bezprostředně pro řízení a kontrole toku materiálu mezi dvěma vzájemně následujícími výrobními místy. KANBAN-štítek opravňuje odběr materiálu z vyrovnávacího zásobníku a uvolňuje vydání dávky pro doplnění tohoto vyrovnávacího zásobníku. Tím slouží tyto štítky jako nosič informací pro identifikaci a specifikaci materiálů a dílů, které mají být vyrobeny a zpracovány.</a:t>
            </a:r>
          </a:p>
          <a:p>
            <a:r>
              <a:rPr lang="cs-CZ" sz="3500" b="1" dirty="0"/>
              <a:t>Principiálně </a:t>
            </a:r>
            <a:r>
              <a:rPr lang="cs-CZ" sz="3500" dirty="0"/>
              <a:t>by stačilo, kdyby obíhal jen </a:t>
            </a:r>
            <a:r>
              <a:rPr lang="cs-CZ" sz="3500" b="1" dirty="0"/>
              <a:t>jeden typ štítků </a:t>
            </a:r>
            <a:r>
              <a:rPr lang="cs-CZ" sz="3500" dirty="0"/>
              <a:t>mezi dodavatelským a odběratelským místem. Často jsou však použity </a:t>
            </a:r>
            <a:r>
              <a:rPr lang="cs-CZ" sz="3500" b="1" dirty="0"/>
              <a:t>dva druhy karetních štítků</a:t>
            </a:r>
            <a:r>
              <a:rPr lang="cs-CZ" sz="3500" dirty="0"/>
              <a:t>, </a:t>
            </a:r>
            <a:r>
              <a:rPr lang="cs-CZ" sz="3500" b="1" dirty="0"/>
              <a:t>dopravní </a:t>
            </a:r>
            <a:r>
              <a:rPr lang="cs-CZ" sz="3500" dirty="0"/>
              <a:t>kanban a </a:t>
            </a:r>
            <a:r>
              <a:rPr lang="cs-CZ" sz="3500" b="1" dirty="0"/>
              <a:t>výrobní </a:t>
            </a:r>
            <a:r>
              <a:rPr lang="cs-CZ" sz="3500" dirty="0"/>
              <a:t>kanban. Výrobní kanbany souží pro řízení materiálového toku mezi dodávacím místem a vyrovnávacím zásobníkem, dopravní kanbany k řízení mezi dopravy mezi vyrovnávacím zásobníkem a přijímacím místem. Toto </a:t>
            </a:r>
            <a:r>
              <a:rPr lang="cs-CZ" sz="3500" b="1" dirty="0"/>
              <a:t>rozlišení </a:t>
            </a:r>
            <a:r>
              <a:rPr lang="cs-CZ" sz="3500" dirty="0"/>
              <a:t>dovoluje přidat na transportní kanban </a:t>
            </a:r>
            <a:r>
              <a:rPr lang="cs-CZ" sz="3500" b="1" dirty="0"/>
              <a:t>dodatečné </a:t>
            </a:r>
            <a:r>
              <a:rPr lang="cs-CZ" sz="3500" dirty="0"/>
              <a:t>informace o dodávacím a přijímacím místě, jakož i dopravní cestě, na výrobní kanban údaje o potřebných operacích, zvláštní specifikace a označení kvality.</a:t>
            </a:r>
          </a:p>
          <a:p>
            <a:endParaRPr lang="cs-CZ" dirty="0"/>
          </a:p>
        </p:txBody>
      </p:sp>
      <p:sp>
        <p:nvSpPr>
          <p:cNvPr id="3" name="Nadpis 2"/>
          <p:cNvSpPr>
            <a:spLocks noGrp="1"/>
          </p:cNvSpPr>
          <p:nvPr>
            <p:ph type="title"/>
          </p:nvPr>
        </p:nvSpPr>
        <p:spPr/>
        <p:txBody>
          <a:bodyPr/>
          <a:lstStyle/>
          <a:p>
            <a:r>
              <a:rPr lang="cs-CZ" dirty="0"/>
              <a:t>Kanban - prostředky</a:t>
            </a:r>
          </a:p>
        </p:txBody>
      </p:sp>
    </p:spTree>
    <p:extLst>
      <p:ext uri="{BB962C8B-B14F-4D97-AF65-F5344CB8AC3E}">
        <p14:creationId xmlns:p14="http://schemas.microsoft.com/office/powerpoint/2010/main" val="395862277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762552" y="2876872"/>
            <a:ext cx="7498080" cy="4800600"/>
          </a:xfrm>
        </p:spPr>
        <p:txBody>
          <a:bodyPr/>
          <a:lstStyle/>
          <a:p>
            <a:endParaRPr lang="cs-CZ" dirty="0"/>
          </a:p>
        </p:txBody>
      </p:sp>
      <p:sp>
        <p:nvSpPr>
          <p:cNvPr id="3" name="Nadpis 2"/>
          <p:cNvSpPr>
            <a:spLocks noGrp="1"/>
          </p:cNvSpPr>
          <p:nvPr>
            <p:ph type="title"/>
          </p:nvPr>
        </p:nvSpPr>
        <p:spPr/>
        <p:txBody>
          <a:bodyPr/>
          <a:lstStyle/>
          <a:p>
            <a:r>
              <a:rPr lang="cs-CZ" dirty="0"/>
              <a:t>Kanban - </a:t>
            </a:r>
            <a:r>
              <a:rPr lang="cs-CZ" dirty="0" err="1"/>
              <a:t>stítek</a:t>
            </a:r>
            <a:endParaRPr lang="cs-CZ"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707" y="1433835"/>
            <a:ext cx="57150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7778759"/>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82296" indent="0">
              <a:buNone/>
            </a:pPr>
            <a:r>
              <a:rPr lang="cs-CZ" dirty="0"/>
              <a:t> </a:t>
            </a:r>
          </a:p>
        </p:txBody>
      </p:sp>
      <p:sp>
        <p:nvSpPr>
          <p:cNvPr id="3" name="Nadpis 2"/>
          <p:cNvSpPr>
            <a:spLocks noGrp="1"/>
          </p:cNvSpPr>
          <p:nvPr>
            <p:ph type="title"/>
          </p:nvPr>
        </p:nvSpPr>
        <p:spPr/>
        <p:txBody>
          <a:bodyPr/>
          <a:lstStyle/>
          <a:p>
            <a:r>
              <a:rPr lang="cs-CZ" dirty="0" err="1"/>
              <a:t>Schema</a:t>
            </a:r>
            <a:r>
              <a:rPr lang="cs-CZ" dirty="0"/>
              <a:t> kanbanu </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1263" y="1412776"/>
            <a:ext cx="4181475"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668634"/>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40000" lnSpcReduction="20000"/>
          </a:bodyPr>
          <a:lstStyle/>
          <a:p>
            <a:r>
              <a:rPr lang="cs-CZ" sz="3500" dirty="0"/>
              <a:t>Výroba přijímacího místa je spuštěna příchodem výrobního kanbanu z následného výrobního místa nebo výrobním příkazem pro výrobek. K tomu je třeba nejdříve použít disponibilní zásoby.</a:t>
            </a:r>
          </a:p>
          <a:p>
            <a:r>
              <a:rPr lang="cs-CZ" sz="3500" dirty="0"/>
              <a:t>Pokud jsou spotřebovány, je odebrán kontejner s dalšími díly z vyrovnávacího zásobníku. S tím jsou svázány následující akce:</a:t>
            </a:r>
          </a:p>
          <a:p>
            <a:pPr marL="596646" lvl="0" indent="-514350">
              <a:buFont typeface="+mj-lt"/>
              <a:buAutoNum type="arabicPeriod"/>
            </a:pPr>
            <a:r>
              <a:rPr lang="cs-CZ" sz="3500" dirty="0"/>
              <a:t>Přijímající místo </a:t>
            </a:r>
            <a:r>
              <a:rPr lang="cs-CZ" sz="3500" b="1" dirty="0"/>
              <a:t>obdrží zakázku </a:t>
            </a:r>
            <a:r>
              <a:rPr lang="cs-CZ" sz="3500" dirty="0"/>
              <a:t>od následujícího místa (ve formě výrobních kanbanů).</a:t>
            </a:r>
          </a:p>
          <a:p>
            <a:pPr marL="596646" lvl="0" indent="-514350">
              <a:buFont typeface="+mj-lt"/>
              <a:buAutoNum type="arabicPeriod"/>
            </a:pPr>
            <a:r>
              <a:rPr lang="cs-CZ" sz="3500" dirty="0"/>
              <a:t>K výrobě se potřebuje díl, který je vyroben dodávajícím místem. Ze sběrného boxu přijímajícího místa je odebrán </a:t>
            </a:r>
            <a:r>
              <a:rPr lang="cs-CZ" sz="3500" b="1" dirty="0"/>
              <a:t>transportní kanban </a:t>
            </a:r>
            <a:r>
              <a:rPr lang="cs-CZ" sz="3500" dirty="0"/>
              <a:t>a převezen s prázdným materiálovým kontejnerem na dodávající místo.</a:t>
            </a:r>
          </a:p>
          <a:p>
            <a:pPr marL="596646" lvl="0" indent="-514350">
              <a:buFont typeface="+mj-lt"/>
              <a:buAutoNum type="arabicPeriod"/>
            </a:pPr>
            <a:r>
              <a:rPr lang="cs-CZ" sz="3500" dirty="0"/>
              <a:t>Tam je transportní kanban dále převeden do vyrovnávacího zásobníku a připevněn na </a:t>
            </a:r>
            <a:r>
              <a:rPr lang="cs-CZ" sz="3500" b="1" dirty="0"/>
              <a:t>plný kontejner</a:t>
            </a:r>
            <a:r>
              <a:rPr lang="cs-CZ" sz="3500" dirty="0"/>
              <a:t>. Ten je z vyrovnávacího zásobníku dopraven</a:t>
            </a:r>
            <a:r>
              <a:rPr lang="cs-CZ" sz="3500" b="1" dirty="0"/>
              <a:t> na výrobní místo</a:t>
            </a:r>
            <a:r>
              <a:rPr lang="cs-CZ" sz="3500" dirty="0"/>
              <a:t>. Současně je odebrán</a:t>
            </a:r>
            <a:r>
              <a:rPr lang="cs-CZ" sz="3500" b="1" dirty="0"/>
              <a:t> výrobní kanban </a:t>
            </a:r>
            <a:r>
              <a:rPr lang="cs-CZ" sz="3500" dirty="0"/>
              <a:t>ze sběrného boxu a připevněn na </a:t>
            </a:r>
            <a:r>
              <a:rPr lang="cs-CZ" sz="3500" b="1" dirty="0"/>
              <a:t>prázdný kontejner</a:t>
            </a:r>
            <a:r>
              <a:rPr lang="cs-CZ" sz="3500" dirty="0"/>
              <a:t>.</a:t>
            </a:r>
          </a:p>
          <a:p>
            <a:pPr marL="596646" lvl="0" indent="-514350">
              <a:buFont typeface="+mj-lt"/>
              <a:buAutoNum type="arabicPeriod"/>
            </a:pPr>
            <a:r>
              <a:rPr lang="cs-CZ" sz="3500" b="1" dirty="0"/>
              <a:t>Prázdný </a:t>
            </a:r>
            <a:r>
              <a:rPr lang="cs-CZ" sz="3500" dirty="0"/>
              <a:t>kontejner je převezen s </a:t>
            </a:r>
            <a:r>
              <a:rPr lang="cs-CZ" sz="3500" b="1" dirty="0"/>
              <a:t>výrobním </a:t>
            </a:r>
            <a:r>
              <a:rPr lang="cs-CZ" sz="3500" dirty="0"/>
              <a:t>kanbanem na dodávající místo, aby tam byl naplněn.</a:t>
            </a:r>
          </a:p>
          <a:p>
            <a:pPr marL="596646" lvl="0" indent="-514350">
              <a:buFont typeface="+mj-lt"/>
              <a:buAutoNum type="arabicPeriod"/>
            </a:pPr>
            <a:r>
              <a:rPr lang="cs-CZ" sz="3500" dirty="0"/>
              <a:t>Prázdným kontejnerem s výrobním kanbanem je na dodávajícím místě </a:t>
            </a:r>
            <a:r>
              <a:rPr lang="cs-CZ" sz="3500" b="1" dirty="0"/>
              <a:t>spuštěn výrobní příkaz</a:t>
            </a:r>
            <a:r>
              <a:rPr lang="cs-CZ" sz="3500" dirty="0"/>
              <a:t>. Z naplněného kontejneru je odebrán štítek kanban a dán do sběrného boxu.</a:t>
            </a:r>
          </a:p>
          <a:p>
            <a:pPr marL="596646" lvl="0" indent="-514350">
              <a:buFont typeface="+mj-lt"/>
              <a:buAutoNum type="arabicPeriod"/>
            </a:pPr>
            <a:r>
              <a:rPr lang="cs-CZ" sz="3500" dirty="0"/>
              <a:t>Výroba na dodávajícím místě je spouští následující pohyby:</a:t>
            </a:r>
          </a:p>
          <a:p>
            <a:pPr marL="82296" indent="0">
              <a:buNone/>
            </a:pPr>
            <a:r>
              <a:rPr lang="cs-CZ" sz="3500" dirty="0"/>
              <a:t>	a) Aby se mohlo vyrábět, vyžaduje se materiál na předchozím místě. Proto se zašle 	 	kanban (kontejner a štítek) na předchozí místo.</a:t>
            </a:r>
          </a:p>
          <a:p>
            <a:pPr marL="82296" indent="0">
              <a:buNone/>
            </a:pPr>
            <a:r>
              <a:rPr lang="cs-CZ" sz="3500" dirty="0"/>
              <a:t>   	 b) Po výrobě od něj požadovaných dílů tyto díly zašle do vyrovnávacího skladu.</a:t>
            </a:r>
          </a:p>
          <a:p>
            <a:r>
              <a:rPr lang="cs-CZ" sz="3500" dirty="0"/>
              <a:t>Potřeba materiálu na svázaná s výrobou dodávajícího místa vede k výrobním příkazům na předcházejících místech, které jsou řízeny obdobnými regulačními okruhy.</a:t>
            </a:r>
          </a:p>
          <a:p>
            <a:endParaRPr lang="cs-CZ" dirty="0"/>
          </a:p>
        </p:txBody>
      </p:sp>
      <p:sp>
        <p:nvSpPr>
          <p:cNvPr id="3" name="Nadpis 2"/>
          <p:cNvSpPr>
            <a:spLocks noGrp="1"/>
          </p:cNvSpPr>
          <p:nvPr>
            <p:ph type="title"/>
          </p:nvPr>
        </p:nvSpPr>
        <p:spPr/>
        <p:txBody>
          <a:bodyPr/>
          <a:lstStyle/>
          <a:p>
            <a:r>
              <a:rPr lang="cs-CZ" dirty="0"/>
              <a:t>Popis </a:t>
            </a:r>
            <a:r>
              <a:rPr lang="cs-CZ" dirty="0" err="1"/>
              <a:t>schema</a:t>
            </a:r>
            <a:r>
              <a:rPr lang="cs-CZ" dirty="0"/>
              <a:t> kanbanu </a:t>
            </a:r>
          </a:p>
        </p:txBody>
      </p:sp>
    </p:spTree>
    <p:extLst>
      <p:ext uri="{BB962C8B-B14F-4D97-AF65-F5344CB8AC3E}">
        <p14:creationId xmlns:p14="http://schemas.microsoft.com/office/powerpoint/2010/main" val="3669457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82296" indent="0">
              <a:buNone/>
            </a:pPr>
            <a:r>
              <a:rPr lang="cs-CZ" dirty="0"/>
              <a:t> </a:t>
            </a:r>
          </a:p>
        </p:txBody>
      </p:sp>
      <p:sp>
        <p:nvSpPr>
          <p:cNvPr id="3" name="Nadpis 2"/>
          <p:cNvSpPr>
            <a:spLocks noGrp="1"/>
          </p:cNvSpPr>
          <p:nvPr>
            <p:ph type="title"/>
          </p:nvPr>
        </p:nvSpPr>
        <p:spPr/>
        <p:txBody>
          <a:bodyPr>
            <a:normAutofit fontScale="90000"/>
          </a:bodyPr>
          <a:lstStyle/>
          <a:p>
            <a:r>
              <a:rPr lang="cs-CZ" dirty="0">
                <a:effectLst/>
              </a:rPr>
              <a:t>Tradiční a moderně řízený podnik </a:t>
            </a:r>
            <a:endParaRPr lang="cs-CZ"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152294"/>
            <a:ext cx="4086225" cy="6304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199921"/>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55000" lnSpcReduction="20000"/>
          </a:bodyPr>
          <a:lstStyle/>
          <a:p>
            <a:r>
              <a:rPr lang="cs-CZ" b="1" dirty="0"/>
              <a:t>Kanban štítky</a:t>
            </a:r>
            <a:r>
              <a:rPr lang="cs-CZ" dirty="0"/>
              <a:t> neslouží jen k tomu, aby </a:t>
            </a:r>
            <a:r>
              <a:rPr lang="cs-CZ" b="1" dirty="0"/>
              <a:t>spouštěly </a:t>
            </a:r>
            <a:r>
              <a:rPr lang="cs-CZ" dirty="0"/>
              <a:t>výrobu, s jejich pomocí může být také </a:t>
            </a:r>
            <a:r>
              <a:rPr lang="cs-CZ" b="1" dirty="0"/>
              <a:t>řízen vyrovnávající zásobník a pojistné zásoby</a:t>
            </a:r>
            <a:r>
              <a:rPr lang="cs-CZ" dirty="0"/>
              <a:t>. Zatímco jsou velikosti dávek dané kapacitou materiálového kontejneru, stav skladu je dán počten v systému obíhajících lístků; maximální zásoba vyrovnávacího zásobníku je rovna součinu počtu obíhajících štítků a kapacity kontejneru. Při stanovení těchto parametrů dominují kvalitativní zvážení mezi stanovením cílů výroby JIT, která vyžaduje redukci vyrovnávacího zásobníku a zvážení bezpečnosti, které vede k jeho navýšení. Stále chybí modely, které kvantifikují tyto aspekty a určují optimálně parametry. </a:t>
            </a:r>
          </a:p>
          <a:p>
            <a:r>
              <a:rPr lang="cs-CZ" dirty="0"/>
              <a:t>Na KANBAN se může hledět jako na obecné </a:t>
            </a:r>
            <a:r>
              <a:rPr lang="cs-CZ" b="1" dirty="0"/>
              <a:t>uspořádání </a:t>
            </a:r>
            <a:r>
              <a:rPr lang="cs-CZ" dirty="0"/>
              <a:t>pro řízení výroby ve vícestupňové výrobě. Činí explicitní kusovníkový rozpad nadbytečným; stejně se lze zříci centrálního plánování obsazení strojů. Protože tato základní jednoduchá pravidla jsou jednoznačně racionalizována a lehce kontrolována prostřednictvím kanban kontejnerů a kanban štítků, mohou být delegovány materiálové dispozice a zatěžování výrobních příkazů na podřazenou úroveň. Tím není odlehčeno jen plánování kapacit, ale i jsou motivování i zaměstnanci ve výrobě, kterým se otevírají zdánlivé dispoziční prostory a tím je osloveno i vědomí jejích odpovědnosti.</a:t>
            </a:r>
          </a:p>
          <a:p>
            <a:endParaRPr lang="cs-CZ" dirty="0"/>
          </a:p>
        </p:txBody>
      </p:sp>
      <p:sp>
        <p:nvSpPr>
          <p:cNvPr id="3" name="Nadpis 2"/>
          <p:cNvSpPr>
            <a:spLocks noGrp="1"/>
          </p:cNvSpPr>
          <p:nvPr>
            <p:ph type="title"/>
          </p:nvPr>
        </p:nvSpPr>
        <p:spPr/>
        <p:txBody>
          <a:bodyPr/>
          <a:lstStyle/>
          <a:p>
            <a:r>
              <a:rPr lang="cs-CZ" dirty="0"/>
              <a:t>Kanban - poznámky</a:t>
            </a:r>
          </a:p>
        </p:txBody>
      </p:sp>
    </p:spTree>
    <p:extLst>
      <p:ext uri="{BB962C8B-B14F-4D97-AF65-F5344CB8AC3E}">
        <p14:creationId xmlns:p14="http://schemas.microsoft.com/office/powerpoint/2010/main" val="1393171522"/>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Zástupný symbol pro obsah 1"/>
              <p:cNvSpPr>
                <a:spLocks noGrp="1"/>
              </p:cNvSpPr>
              <p:nvPr>
                <p:ph idx="1"/>
              </p:nvPr>
            </p:nvSpPr>
            <p:spPr/>
            <p:txBody>
              <a:bodyPr>
                <a:normAutofit fontScale="55000" lnSpcReduction="20000"/>
              </a:bodyPr>
              <a:lstStyle/>
              <a:p>
                <a:r>
                  <a:rPr lang="cs-CZ" dirty="0"/>
                  <a:t>Před zavedením systému Kanban je třeba zjistit počet kontejnerů v oběhu a jejich kapacitu. Přitom je třeba zajistit průběžný materiálový tok a minimální zásoby, a tím omezené kapitálové náklady. Při malém počtu kontejnerů může být výroba přerušena. Naproti tomu vede výšený počet kanbanů k vysokým zásobám, a tím skladovým nákladům.</a:t>
                </a:r>
              </a:p>
              <a:p>
                <a:r>
                  <a:rPr lang="cs-CZ" dirty="0"/>
                  <a:t>Literatura uvádí jednoduchý vzorec pro určení počtu kanbanů v oběhu:</a:t>
                </a:r>
              </a:p>
              <a:p>
                <a:pPr lvl="1"/>
                <a:r>
                  <a:rPr lang="cs-CZ" dirty="0"/>
                  <a:t> </a:t>
                </a:r>
                <a14:m>
                  <m:oMath xmlns:m="http://schemas.openxmlformats.org/officeDocument/2006/math">
                    <m:r>
                      <a:rPr lang="cs-CZ" b="0" i="1" smtClean="0">
                        <a:latin typeface="Cambria Math" panose="02040503050406030204" pitchFamily="18" charset="0"/>
                      </a:rPr>
                      <m:t>𝑌</m:t>
                    </m:r>
                    <m:r>
                      <a:rPr lang="cs-CZ" b="0" i="1" smtClean="0">
                        <a:latin typeface="Cambria Math" panose="02040503050406030204" pitchFamily="18" charset="0"/>
                      </a:rPr>
                      <m:t> =</m:t>
                    </m:r>
                    <m:f>
                      <m:fPr>
                        <m:ctrlPr>
                          <a:rPr lang="cs-CZ" b="0" i="1" smtClean="0">
                            <a:latin typeface="Cambria Math" panose="02040503050406030204" pitchFamily="18" charset="0"/>
                          </a:rPr>
                        </m:ctrlPr>
                      </m:fPr>
                      <m:num>
                        <m:r>
                          <a:rPr lang="cs-CZ" b="0" i="1" smtClean="0">
                            <a:latin typeface="Cambria Math" panose="02040503050406030204" pitchFamily="18" charset="0"/>
                          </a:rPr>
                          <m:t>𝐷</m:t>
                        </m:r>
                        <m:r>
                          <a:rPr lang="cs-CZ" b="0" i="1" smtClean="0">
                            <a:latin typeface="Cambria Math" panose="02040503050406030204" pitchFamily="18" charset="0"/>
                          </a:rPr>
                          <m:t>∗</m:t>
                        </m:r>
                        <m:sSub>
                          <m:sSubPr>
                            <m:ctrlPr>
                              <a:rPr lang="cs-CZ" b="0" i="1" smtClean="0">
                                <a:latin typeface="Cambria Math" panose="02040503050406030204" pitchFamily="18" charset="0"/>
                              </a:rPr>
                            </m:ctrlPr>
                          </m:sSubPr>
                          <m:e>
                            <m:r>
                              <a:rPr lang="cs-CZ" b="0" i="1" smtClean="0">
                                <a:latin typeface="Cambria Math" panose="02040503050406030204" pitchFamily="18" charset="0"/>
                              </a:rPr>
                              <m:t>𝑡</m:t>
                            </m:r>
                          </m:e>
                          <m:sub>
                            <m:r>
                              <a:rPr lang="cs-CZ" b="0" i="1" smtClean="0">
                                <a:latin typeface="Cambria Math" panose="02040503050406030204" pitchFamily="18" charset="0"/>
                              </a:rPr>
                              <m:t>𝑤</m:t>
                            </m:r>
                          </m:sub>
                        </m:sSub>
                        <m:r>
                          <a:rPr lang="cs-CZ" b="0" i="1" smtClean="0">
                            <a:latin typeface="Cambria Math" panose="02040503050406030204" pitchFamily="18" charset="0"/>
                          </a:rPr>
                          <m:t>∗(1+</m:t>
                        </m:r>
                        <m:r>
                          <m:rPr>
                            <m:sty m:val="p"/>
                          </m:rPr>
                          <a:rPr lang="el-GR" b="0" i="1" smtClean="0">
                            <a:latin typeface="Cambria Math" panose="02040503050406030204" pitchFamily="18" charset="0"/>
                          </a:rPr>
                          <m:t>λ</m:t>
                        </m:r>
                        <m:r>
                          <a:rPr lang="cs-CZ" b="0" i="1" smtClean="0">
                            <a:latin typeface="Cambria Math" panose="02040503050406030204" pitchFamily="18" charset="0"/>
                          </a:rPr>
                          <m:t>)</m:t>
                        </m:r>
                      </m:num>
                      <m:den>
                        <m:r>
                          <a:rPr lang="cs-CZ" b="0" i="1" smtClean="0">
                            <a:latin typeface="Cambria Math" panose="02040503050406030204" pitchFamily="18" charset="0"/>
                          </a:rPr>
                          <m:t>𝑘</m:t>
                        </m:r>
                      </m:den>
                    </m:f>
                  </m:oMath>
                </a14:m>
                <a:endParaRPr lang="cs-CZ" b="0" dirty="0"/>
              </a:p>
              <a:p>
                <a:pPr lvl="1"/>
                <a14:m>
                  <m:oMath xmlns:m="http://schemas.openxmlformats.org/officeDocument/2006/math">
                    <m:r>
                      <a:rPr lang="cs-CZ" b="0" i="1" smtClean="0">
                        <a:latin typeface="Cambria Math" panose="02040503050406030204" pitchFamily="18" charset="0"/>
                      </a:rPr>
                      <m:t> </m:t>
                    </m:r>
                    <m:r>
                      <a:rPr lang="cs-CZ" b="0" i="1" smtClean="0">
                        <a:latin typeface="Cambria Math" panose="02040503050406030204" pitchFamily="18" charset="0"/>
                      </a:rPr>
                      <m:t>𝐷</m:t>
                    </m:r>
                    <m:r>
                      <a:rPr lang="cs-CZ" b="0" i="1" smtClean="0">
                        <a:latin typeface="Cambria Math" panose="02040503050406030204" pitchFamily="18" charset="0"/>
                      </a:rPr>
                      <m:t> =</m:t>
                    </m:r>
                    <m:f>
                      <m:fPr>
                        <m:ctrlPr>
                          <a:rPr lang="cs-CZ" b="0" i="1" smtClean="0">
                            <a:latin typeface="Cambria Math" panose="02040503050406030204" pitchFamily="18" charset="0"/>
                          </a:rPr>
                        </m:ctrlPr>
                      </m:fPr>
                      <m:num>
                        <m:r>
                          <a:rPr lang="cs-CZ" b="0" i="1" smtClean="0">
                            <a:latin typeface="Cambria Math" panose="02040503050406030204" pitchFamily="18" charset="0"/>
                          </a:rPr>
                          <m:t>𝑚</m:t>
                        </m:r>
                      </m:num>
                      <m:den>
                        <m:r>
                          <a:rPr lang="cs-CZ" b="0" i="1" smtClean="0">
                            <a:latin typeface="Cambria Math" panose="02040503050406030204" pitchFamily="18" charset="0"/>
                          </a:rPr>
                          <m:t>𝑡</m:t>
                        </m:r>
                      </m:den>
                    </m:f>
                  </m:oMath>
                </a14:m>
                <a:r>
                  <a:rPr lang="cs-CZ" dirty="0"/>
                  <a:t> </a:t>
                </a:r>
              </a:p>
              <a:p>
                <a:r>
                  <a:rPr lang="cs-CZ" dirty="0"/>
                  <a:t>kde</a:t>
                </a:r>
              </a:p>
              <a:p>
                <a:pPr lvl="1"/>
                <a:r>
                  <a:rPr lang="cs-CZ" sz="2700" dirty="0"/>
                  <a:t>     Y   ... počet kanbanů</a:t>
                </a:r>
              </a:p>
              <a:p>
                <a:pPr lvl="1"/>
                <a:r>
                  <a:rPr lang="cs-CZ" sz="2700" dirty="0"/>
                  <a:t>     D  ... potřeba dílů za časovou jednotku</a:t>
                </a:r>
              </a:p>
              <a:p>
                <a:pPr lvl="1"/>
                <a:r>
                  <a:rPr lang="cs-CZ" sz="2700" dirty="0"/>
                  <a:t>     </a:t>
                </a:r>
                <a:r>
                  <a:rPr lang="cs-CZ" sz="2400" dirty="0" err="1"/>
                  <a:t>t</a:t>
                </a:r>
                <a:r>
                  <a:rPr lang="cs-CZ" sz="2400" baseline="-25000" dirty="0" err="1"/>
                  <a:t>w</a:t>
                </a:r>
                <a:r>
                  <a:rPr lang="cs-CZ" sz="2700" dirty="0"/>
                  <a:t>  ... doba dodání/výroby</a:t>
                </a:r>
              </a:p>
              <a:p>
                <a:pPr lvl="1"/>
                <a:r>
                  <a:rPr lang="cs-CZ" sz="2700" dirty="0"/>
                  <a:t>     </a:t>
                </a:r>
                <a14:m>
                  <m:oMath xmlns:m="http://schemas.openxmlformats.org/officeDocument/2006/math">
                    <m:r>
                      <m:rPr>
                        <m:sty m:val="p"/>
                      </m:rPr>
                      <a:rPr lang="el-GR" sz="2700">
                        <a:latin typeface="Cambria Math" panose="02040503050406030204" pitchFamily="18" charset="0"/>
                      </a:rPr>
                      <m:t>λ</m:t>
                    </m:r>
                  </m:oMath>
                </a14:m>
                <a:r>
                  <a:rPr lang="cs-CZ" sz="2700" dirty="0"/>
                  <a:t>   ...  bezpečnostní faktor</a:t>
                </a:r>
              </a:p>
              <a:p>
                <a:pPr lvl="1"/>
                <a:r>
                  <a:rPr lang="cs-CZ" sz="2700" dirty="0"/>
                  <a:t>     k   ... počet dílů v kontejneru</a:t>
                </a:r>
              </a:p>
              <a:p>
                <a:pPr lvl="1"/>
                <a:r>
                  <a:rPr lang="cs-CZ" sz="2700" dirty="0"/>
                  <a:t>     m  ... počet dílů v plánovací periodě</a:t>
                </a:r>
              </a:p>
              <a:p>
                <a:pPr lvl="1"/>
                <a:r>
                  <a:rPr lang="cs-CZ" sz="2700" dirty="0"/>
                  <a:t>     t    ... délka plánovací periody</a:t>
                </a:r>
              </a:p>
            </p:txBody>
          </p:sp>
        </mc:Choice>
        <mc:Fallback xmlns="">
          <p:sp>
            <p:nvSpPr>
              <p:cNvPr id="2" name="Zástupný symbol pro obsah 1"/>
              <p:cNvSpPr>
                <a:spLocks noGrp="1" noRot="1" noChangeAspect="1" noMove="1" noResize="1" noEditPoints="1" noAdjustHandles="1" noChangeArrowheads="1" noChangeShapeType="1" noTextEdit="1"/>
              </p:cNvSpPr>
              <p:nvPr>
                <p:ph idx="1"/>
              </p:nvPr>
            </p:nvSpPr>
            <p:spPr>
              <a:blipFill>
                <a:blip r:embed="rId2"/>
                <a:stretch>
                  <a:fillRect t="-1906"/>
                </a:stretch>
              </a:blipFill>
            </p:spPr>
            <p:txBody>
              <a:bodyPr/>
              <a:lstStyle/>
              <a:p>
                <a:r>
                  <a:rPr lang="cs-CZ">
                    <a:noFill/>
                  </a:rPr>
                  <a:t> </a:t>
                </a:r>
              </a:p>
            </p:txBody>
          </p:sp>
        </mc:Fallback>
      </mc:AlternateContent>
      <p:sp>
        <p:nvSpPr>
          <p:cNvPr id="3" name="Nadpis 2"/>
          <p:cNvSpPr>
            <a:spLocks noGrp="1"/>
          </p:cNvSpPr>
          <p:nvPr>
            <p:ph type="title"/>
          </p:nvPr>
        </p:nvSpPr>
        <p:spPr/>
        <p:txBody>
          <a:bodyPr>
            <a:normAutofit/>
          </a:bodyPr>
          <a:lstStyle/>
          <a:p>
            <a:r>
              <a:rPr lang="cs-CZ" dirty="0">
                <a:effectLst/>
              </a:rPr>
              <a:t>Počet kanbanů v oběhu</a:t>
            </a:r>
            <a:endParaRPr lang="cs-CZ" dirty="0"/>
          </a:p>
        </p:txBody>
      </p:sp>
    </p:spTree>
    <p:extLst>
      <p:ext uri="{BB962C8B-B14F-4D97-AF65-F5344CB8AC3E}">
        <p14:creationId xmlns:p14="http://schemas.microsoft.com/office/powerpoint/2010/main" val="301156456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r>
              <a:rPr lang="cs-CZ" dirty="0"/>
              <a:t>Příklad na počet kanbanů z praxe</a:t>
            </a:r>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743653933"/>
              </p:ext>
            </p:extLst>
          </p:nvPr>
        </p:nvGraphicFramePr>
        <p:xfrm>
          <a:off x="1435100" y="1447800"/>
          <a:ext cx="749935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4214572"/>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85000" lnSpcReduction="10000"/>
          </a:bodyPr>
          <a:lstStyle/>
          <a:p>
            <a:r>
              <a:rPr lang="cs-CZ" dirty="0"/>
              <a:t>Význam KANBANu pro řízení materiálového toku lze vidět ve dvou důsledcích:</a:t>
            </a:r>
          </a:p>
          <a:p>
            <a:pPr lvl="0"/>
            <a:r>
              <a:rPr lang="cs-CZ" b="1" dirty="0"/>
              <a:t>Tažný princip </a:t>
            </a:r>
            <a:r>
              <a:rPr lang="cs-CZ" dirty="0"/>
              <a:t>a automatické spuštění výroby kanban štítky umožňuje - uvnitř rámců nastavených kapacitními mezemi - pružné přizpůsobení malého kolísání výrobního toku bez akumulace skladových zásob. </a:t>
            </a:r>
          </a:p>
          <a:p>
            <a:pPr lvl="0"/>
            <a:r>
              <a:rPr lang="cs-CZ" dirty="0"/>
              <a:t> Stanovením </a:t>
            </a:r>
            <a:r>
              <a:rPr lang="cs-CZ" b="1" dirty="0"/>
              <a:t>počtu </a:t>
            </a:r>
            <a:r>
              <a:rPr lang="cs-CZ" dirty="0"/>
              <a:t>kanban štítků a kapacita kanban kontejnerů může být řízena a kontrolována zásoba vyrovnávacího zásobníku; zejména je zajištěno, že zadané </a:t>
            </a:r>
            <a:r>
              <a:rPr lang="cs-CZ" b="1" dirty="0"/>
              <a:t>maximální zásoby nebudou překročeny</a:t>
            </a:r>
            <a:r>
              <a:rPr lang="cs-CZ" dirty="0"/>
              <a:t>.</a:t>
            </a:r>
          </a:p>
          <a:p>
            <a:endParaRPr lang="cs-CZ" dirty="0"/>
          </a:p>
        </p:txBody>
      </p:sp>
      <p:sp>
        <p:nvSpPr>
          <p:cNvPr id="3" name="Nadpis 2"/>
          <p:cNvSpPr>
            <a:spLocks noGrp="1"/>
          </p:cNvSpPr>
          <p:nvPr>
            <p:ph type="title"/>
          </p:nvPr>
        </p:nvSpPr>
        <p:spPr/>
        <p:txBody>
          <a:bodyPr>
            <a:normAutofit/>
          </a:bodyPr>
          <a:lstStyle/>
          <a:p>
            <a:r>
              <a:rPr lang="cs-CZ" dirty="0">
                <a:effectLst/>
              </a:rPr>
              <a:t>Význam KANBANu</a:t>
            </a:r>
            <a:endParaRPr lang="cs-CZ" dirty="0"/>
          </a:p>
        </p:txBody>
      </p:sp>
    </p:spTree>
    <p:extLst>
      <p:ext uri="{BB962C8B-B14F-4D97-AF65-F5344CB8AC3E}">
        <p14:creationId xmlns:p14="http://schemas.microsoft.com/office/powerpoint/2010/main" val="855017896"/>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435608" y="1484784"/>
            <a:ext cx="7498080" cy="4800600"/>
          </a:xfrm>
        </p:spPr>
        <p:txBody>
          <a:bodyPr>
            <a:noAutofit/>
          </a:bodyPr>
          <a:lstStyle/>
          <a:p>
            <a:r>
              <a:rPr lang="cs-CZ" sz="1600" dirty="0"/>
              <a:t>Je zřejmé, že tak jednoduchý regulační systém jako KANBAN může </a:t>
            </a:r>
            <a:r>
              <a:rPr lang="cs-CZ" sz="1600" b="1" dirty="0"/>
              <a:t>fungovat </a:t>
            </a:r>
            <a:r>
              <a:rPr lang="cs-CZ" sz="1600" dirty="0"/>
              <a:t>jen za velmi </a:t>
            </a:r>
            <a:r>
              <a:rPr lang="cs-CZ" sz="1600" b="1" dirty="0"/>
              <a:t>speciálních podmínek</a:t>
            </a:r>
            <a:r>
              <a:rPr lang="cs-CZ" sz="1600" dirty="0"/>
              <a:t>. Základním předpokladem pro nasazení KANBANu je </a:t>
            </a:r>
            <a:r>
              <a:rPr lang="cs-CZ" sz="1600" b="1" dirty="0"/>
              <a:t>spojitý průběh </a:t>
            </a:r>
            <a:r>
              <a:rPr lang="cs-CZ" sz="1600" dirty="0"/>
              <a:t>a trvale se </a:t>
            </a:r>
            <a:r>
              <a:rPr lang="cs-CZ" sz="1600" b="1" dirty="0"/>
              <a:t>opakující výrobní sekvence</a:t>
            </a:r>
            <a:r>
              <a:rPr lang="cs-CZ" sz="1600" dirty="0"/>
              <a:t>, neboť přizpůsobení regulačního systému na změněné průběhy výroby je velmi rozsáhlé. Systém je proto v první řadě určen pro </a:t>
            </a:r>
            <a:r>
              <a:rPr lang="cs-CZ" sz="1600" b="1" dirty="0"/>
              <a:t>hromadnou a velkosériovou výrobu mála výrobků</a:t>
            </a:r>
            <a:r>
              <a:rPr lang="cs-CZ" sz="1600" dirty="0"/>
              <a:t>. Protože neexistují žádná pravidla pro koordinaci poptávek konkurujících odběratelů, je řízení s KANBANem možné jen pro </a:t>
            </a:r>
            <a:r>
              <a:rPr lang="cs-CZ" sz="1600" b="1" dirty="0"/>
              <a:t>jednoduchou zušlechťující výrobu </a:t>
            </a:r>
            <a:r>
              <a:rPr lang="cs-CZ" sz="1600" dirty="0"/>
              <a:t>nebo pro </a:t>
            </a:r>
            <a:r>
              <a:rPr lang="cs-CZ" sz="1600" b="1" dirty="0"/>
              <a:t>montážní struktury</a:t>
            </a:r>
            <a:r>
              <a:rPr lang="cs-CZ" sz="1600" dirty="0"/>
              <a:t>, ve kterých má každé výrobní místo jen jednoho následníka. V jiných situacích se, bude-li třeba, nechají vyrábět často používané opakující se díly v kanbanovsky řízených výrobních ostrovech, které se sladí s jinými postupy.</a:t>
            </a:r>
          </a:p>
          <a:p>
            <a:r>
              <a:rPr lang="cs-CZ" sz="1600" dirty="0"/>
              <a:t>Použití KANBANu předpokládá široce vyrovnané výkony ve vzájemně následujících výrobních stupních, řízení úzkých míst se nedá v tomto systému uskutečňovat. Z důvodů úzkých vztahů mezi dodávajícími a přijímajícími místy není možné oddělení umístění, takže jsou výrobní místa uspořádána podle toku výroby. Aby se mohly realizovat malé výrobní dávky a krátké průběžné doby, jsou potřebné krátké seřizovací časy a nízké seřizovací náklady.</a:t>
            </a:r>
          </a:p>
        </p:txBody>
      </p:sp>
      <p:sp>
        <p:nvSpPr>
          <p:cNvPr id="3" name="Nadpis 2"/>
          <p:cNvSpPr>
            <a:spLocks noGrp="1"/>
          </p:cNvSpPr>
          <p:nvPr>
            <p:ph type="title"/>
          </p:nvPr>
        </p:nvSpPr>
        <p:spPr/>
        <p:txBody>
          <a:bodyPr>
            <a:normAutofit fontScale="90000"/>
          </a:bodyPr>
          <a:lstStyle/>
          <a:p>
            <a:r>
              <a:rPr lang="cs-CZ" dirty="0">
                <a:effectLst/>
              </a:rPr>
              <a:t>Nasazení a omezení KANBANu 1.</a:t>
            </a:r>
            <a:endParaRPr lang="cs-CZ" dirty="0"/>
          </a:p>
        </p:txBody>
      </p:sp>
    </p:spTree>
    <p:extLst>
      <p:ext uri="{BB962C8B-B14F-4D97-AF65-F5344CB8AC3E}">
        <p14:creationId xmlns:p14="http://schemas.microsoft.com/office/powerpoint/2010/main" val="3891191032"/>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435608" y="1484784"/>
            <a:ext cx="7498080" cy="4800600"/>
          </a:xfrm>
        </p:spPr>
        <p:txBody>
          <a:bodyPr>
            <a:noAutofit/>
          </a:bodyPr>
          <a:lstStyle/>
          <a:p>
            <a:r>
              <a:rPr lang="cs-CZ" sz="1400" dirty="0"/>
              <a:t>Omezené zásoby ve vyrovnávajících zásobnících předpokládají vysokou spolehlivost výroby, , neboť nejsou k dispozici žádné pojistné zásoby, aby chybějící díly byly nahrazeny nebo vyrovnány doby výpadku předcházejících stupňů. Systém KANBAN vyžaduje </a:t>
            </a:r>
            <a:r>
              <a:rPr lang="cs-CZ" sz="1400" b="1" dirty="0"/>
              <a:t>vysoký standard kvality </a:t>
            </a:r>
            <a:r>
              <a:rPr lang="cs-CZ" sz="1400" dirty="0"/>
              <a:t>ve výrobě, kontrolu kvality již uvnitř jednotlivých výrobních stupňů a stabilitu výrobního procesu s málo výpadky. Oba aspekty spolehlivosti - </a:t>
            </a:r>
            <a:r>
              <a:rPr lang="cs-CZ" sz="1400" b="1" dirty="0"/>
              <a:t>stabilita výrobního procesu a kvalita </a:t>
            </a:r>
            <a:r>
              <a:rPr lang="cs-CZ" sz="1400" dirty="0"/>
              <a:t>- se nechají dosáhnout jen tehdy, když se shromáždí dostatek zkušeností se zavedenými výrobními postupy.; řízená výroby pomocí KANBANu není možné pro nové výrobky ani pro často se měnící sortiment.</a:t>
            </a:r>
          </a:p>
          <a:p>
            <a:r>
              <a:rPr lang="cs-CZ" sz="1400" dirty="0"/>
              <a:t>Kolísání poptávky po konečných výrobcích a skládání zakázek se nechají zachytit jen v omezeném rozsahu, neboť množství výroby se může měnit pouze počtem dávek. Pružnost pracovní doby požadovaná pro přizpůsobení velkých kolísání zaměstnanosti není v Evropě na rozdíl od Japonska realizovatelná.</a:t>
            </a:r>
          </a:p>
          <a:p>
            <a:r>
              <a:rPr lang="cs-CZ" sz="1400" dirty="0"/>
              <a:t>KANBAN předpokládá </a:t>
            </a:r>
            <a:r>
              <a:rPr lang="cs-CZ" sz="1400" b="1" dirty="0"/>
              <a:t>velkou pružnost zaměstnanců </a:t>
            </a:r>
            <a:r>
              <a:rPr lang="cs-CZ" sz="1400" dirty="0"/>
              <a:t>nejen ve vztahu k pracovní době, ale i s ohledem na obsah práce a pracoviště: Při omezených pojistných zásobách požadované seřízení pracovního taktu na jednotlivých následujících výrobních místech je zaručeno jen tehdy, když si zaměstnanci mohou </a:t>
            </a:r>
            <a:r>
              <a:rPr lang="cs-CZ" sz="1400" b="1" dirty="0"/>
              <a:t>vzájemně vypomoci </a:t>
            </a:r>
            <a:r>
              <a:rPr lang="cs-CZ" sz="1400" dirty="0"/>
              <a:t>při problému a poruchách a při výpadku práci kolegů krátkodobě převzít. Taková krátkodobá změna pracoviště předpokládá ale - stejně jako kontrola kvality vztahující se na pracoviště - nejen odpovídající kvalifikované vyškolení zaměstnanců, ale i </a:t>
            </a:r>
            <a:r>
              <a:rPr lang="cs-CZ" sz="1400" b="1" dirty="0"/>
              <a:t>změna ve mzdovém systému</a:t>
            </a:r>
            <a:r>
              <a:rPr lang="cs-CZ" sz="1400" dirty="0"/>
              <a:t>.</a:t>
            </a:r>
          </a:p>
        </p:txBody>
      </p:sp>
      <p:sp>
        <p:nvSpPr>
          <p:cNvPr id="3" name="Nadpis 2"/>
          <p:cNvSpPr>
            <a:spLocks noGrp="1"/>
          </p:cNvSpPr>
          <p:nvPr>
            <p:ph type="title"/>
          </p:nvPr>
        </p:nvSpPr>
        <p:spPr/>
        <p:txBody>
          <a:bodyPr>
            <a:normAutofit fontScale="90000"/>
          </a:bodyPr>
          <a:lstStyle/>
          <a:p>
            <a:r>
              <a:rPr lang="cs-CZ" dirty="0">
                <a:effectLst/>
              </a:rPr>
              <a:t>Nasazení a omezení KANBANu 2.</a:t>
            </a:r>
            <a:endParaRPr lang="cs-CZ" dirty="0"/>
          </a:p>
        </p:txBody>
      </p:sp>
    </p:spTree>
    <p:extLst>
      <p:ext uri="{BB962C8B-B14F-4D97-AF65-F5344CB8AC3E}">
        <p14:creationId xmlns:p14="http://schemas.microsoft.com/office/powerpoint/2010/main" val="3816429145"/>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Systém Toyota</a:t>
            </a:r>
          </a:p>
        </p:txBody>
      </p:sp>
      <p:sp>
        <p:nvSpPr>
          <p:cNvPr id="3" name="Nadpis 2"/>
          <p:cNvSpPr>
            <a:spLocks noGrp="1"/>
          </p:cNvSpPr>
          <p:nvPr>
            <p:ph type="title"/>
          </p:nvPr>
        </p:nvSpPr>
        <p:spPr/>
        <p:txBody>
          <a:bodyPr/>
          <a:lstStyle/>
          <a:p>
            <a:r>
              <a:rPr lang="cs-CZ" dirty="0"/>
              <a:t>Systém Toyota</a:t>
            </a:r>
          </a:p>
        </p:txBody>
      </p:sp>
    </p:spTree>
    <p:extLst>
      <p:ext uri="{BB962C8B-B14F-4D97-AF65-F5344CB8AC3E}">
        <p14:creationId xmlns:p14="http://schemas.microsoft.com/office/powerpoint/2010/main" val="2880013516"/>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82296" indent="0">
              <a:buNone/>
            </a:pPr>
            <a:r>
              <a:rPr lang="cs-CZ" dirty="0"/>
              <a:t> </a:t>
            </a:r>
          </a:p>
        </p:txBody>
      </p:sp>
      <p:sp>
        <p:nvSpPr>
          <p:cNvPr id="3" name="Nadpis 2"/>
          <p:cNvSpPr>
            <a:spLocks noGrp="1"/>
          </p:cNvSpPr>
          <p:nvPr>
            <p:ph type="title"/>
          </p:nvPr>
        </p:nvSpPr>
        <p:spPr/>
        <p:txBody>
          <a:bodyPr/>
          <a:lstStyle/>
          <a:p>
            <a:r>
              <a:rPr lang="cs-CZ" dirty="0"/>
              <a:t>Koncepce firmy Toyota </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1412776"/>
            <a:ext cx="5429250" cy="5445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7504041"/>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numCol="2">
            <a:normAutofit fontScale="47500" lnSpcReduction="20000"/>
          </a:bodyPr>
          <a:lstStyle/>
          <a:p>
            <a:r>
              <a:rPr lang="cs-CZ" dirty="0"/>
              <a:t>Výrobní filosofie firmy Toyota má kořeny v poválečném Japonsku. Tehdy docházelo k obnově japonského průmyslu za jiných podmínek než ve Spojených státech. Názorně je to vidět na srovnání historické situace firem Ford a Toyota:</a:t>
            </a:r>
          </a:p>
          <a:p>
            <a:r>
              <a:rPr lang="cs-CZ" dirty="0"/>
              <a:t>Ford (F): Bez problémů v Cash </a:t>
            </a:r>
            <a:r>
              <a:rPr lang="cs-CZ" dirty="0" err="1"/>
              <a:t>Flow</a:t>
            </a:r>
            <a:r>
              <a:rPr lang="cs-CZ" dirty="0"/>
              <a:t>,</a:t>
            </a:r>
          </a:p>
          <a:p>
            <a:r>
              <a:rPr lang="cs-CZ" dirty="0"/>
              <a:t>Toyota (T): Omezené finanční prostředky,</a:t>
            </a:r>
          </a:p>
          <a:p>
            <a:endParaRPr lang="cs-CZ" dirty="0"/>
          </a:p>
          <a:p>
            <a:r>
              <a:rPr lang="cs-CZ" dirty="0"/>
              <a:t>F: Důraz na velké výrobní dávky, snižování podílu časů seřízení,</a:t>
            </a:r>
          </a:p>
          <a:p>
            <a:r>
              <a:rPr lang="cs-CZ" dirty="0"/>
              <a:t>T: Hledání nových cest snižování nákladů, řízení výroby jako jednokusový tok,</a:t>
            </a:r>
          </a:p>
          <a:p>
            <a:r>
              <a:rPr lang="cs-CZ" dirty="0"/>
              <a:t> </a:t>
            </a:r>
          </a:p>
          <a:p>
            <a:r>
              <a:rPr lang="cs-CZ" dirty="0"/>
              <a:t>F: Velké mezisklady,</a:t>
            </a:r>
          </a:p>
          <a:p>
            <a:r>
              <a:rPr lang="cs-CZ" dirty="0"/>
              <a:t>T: Omezování mezioperačních zásob, odstraňování ztrát,</a:t>
            </a:r>
          </a:p>
          <a:p>
            <a:r>
              <a:rPr lang="cs-CZ" dirty="0"/>
              <a:t> </a:t>
            </a:r>
          </a:p>
          <a:p>
            <a:r>
              <a:rPr lang="cs-CZ" dirty="0"/>
              <a:t>F: Občasné velké změny ve výrobě,</a:t>
            </a:r>
          </a:p>
          <a:p>
            <a:r>
              <a:rPr lang="cs-CZ" dirty="0"/>
              <a:t>T: Trvalé malé změny ve výrobě,</a:t>
            </a:r>
          </a:p>
          <a:p>
            <a:r>
              <a:rPr lang="cs-CZ" dirty="0"/>
              <a:t> </a:t>
            </a:r>
          </a:p>
          <a:p>
            <a:r>
              <a:rPr lang="cs-CZ" dirty="0"/>
              <a:t>F: Tlakové systémy řízení výroby,</a:t>
            </a:r>
          </a:p>
          <a:p>
            <a:r>
              <a:rPr lang="cs-CZ" dirty="0"/>
              <a:t>T: Tahové systémy řízení výroby,</a:t>
            </a:r>
          </a:p>
          <a:p>
            <a:r>
              <a:rPr lang="cs-CZ" dirty="0"/>
              <a:t> </a:t>
            </a:r>
          </a:p>
          <a:p>
            <a:r>
              <a:rPr lang="cs-CZ" dirty="0"/>
              <a:t>F: Velký americký trh, hromadné poptávky,</a:t>
            </a:r>
          </a:p>
          <a:p>
            <a:r>
              <a:rPr lang="cs-CZ" dirty="0"/>
              <a:t>T: Omezení japonský trh, roztříštěná poptávka,</a:t>
            </a:r>
          </a:p>
          <a:p>
            <a:r>
              <a:rPr lang="cs-CZ" dirty="0"/>
              <a:t> </a:t>
            </a:r>
          </a:p>
          <a:p>
            <a:r>
              <a:rPr lang="cs-CZ" dirty="0"/>
              <a:t>F: Silný individualismus,</a:t>
            </a:r>
          </a:p>
          <a:p>
            <a:r>
              <a:rPr lang="cs-CZ" dirty="0"/>
              <a:t>T: Úcta k autoritám.</a:t>
            </a:r>
          </a:p>
          <a:p>
            <a:r>
              <a:rPr lang="cs-CZ" dirty="0"/>
              <a:t> </a:t>
            </a:r>
          </a:p>
          <a:p>
            <a:r>
              <a:rPr lang="cs-CZ" dirty="0"/>
              <a:t>Řešením těchto rozporů je přístup a filosofie firmy Toyota, která je v současné době implementována i v amerických a evropských pobočkách firmy a s různým stupněm úspěchu uplatňována i u dalších firem.</a:t>
            </a:r>
          </a:p>
          <a:p>
            <a:endParaRPr lang="cs-CZ" dirty="0"/>
          </a:p>
        </p:txBody>
      </p:sp>
      <p:sp>
        <p:nvSpPr>
          <p:cNvPr id="3" name="Nadpis 2"/>
          <p:cNvSpPr>
            <a:spLocks noGrp="1"/>
          </p:cNvSpPr>
          <p:nvPr>
            <p:ph type="title"/>
          </p:nvPr>
        </p:nvSpPr>
        <p:spPr/>
        <p:txBody>
          <a:bodyPr>
            <a:normAutofit/>
          </a:bodyPr>
          <a:lstStyle/>
          <a:p>
            <a:r>
              <a:rPr lang="cs-CZ" sz="3200" dirty="0">
                <a:effectLst/>
              </a:rPr>
              <a:t>Výrobní systém firmy Toyota (TPS)- Zdroje systému</a:t>
            </a:r>
          </a:p>
        </p:txBody>
      </p:sp>
    </p:spTree>
    <p:extLst>
      <p:ext uri="{BB962C8B-B14F-4D97-AF65-F5344CB8AC3E}">
        <p14:creationId xmlns:p14="http://schemas.microsoft.com/office/powerpoint/2010/main" val="218909469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Pro lepší pochopení jsou tyto zásady   rozděleny do čtyř oddílů, tzv. 4 P:</a:t>
            </a:r>
          </a:p>
          <a:p>
            <a:pPr lvl="1"/>
            <a:r>
              <a:rPr lang="cs-CZ" dirty="0"/>
              <a:t>	 </a:t>
            </a:r>
            <a:r>
              <a:rPr lang="en-US" dirty="0"/>
              <a:t>Philosophy</a:t>
            </a:r>
            <a:r>
              <a:rPr lang="cs-CZ" dirty="0"/>
              <a:t> - filosofie, dlouhodobé myšlení,</a:t>
            </a:r>
          </a:p>
          <a:p>
            <a:pPr lvl="1"/>
            <a:r>
              <a:rPr lang="cs-CZ" dirty="0"/>
              <a:t>	</a:t>
            </a:r>
            <a:r>
              <a:rPr lang="en-US" dirty="0"/>
              <a:t> Process </a:t>
            </a:r>
            <a:r>
              <a:rPr lang="cs-CZ" dirty="0"/>
              <a:t>- proces, odstranění ztrát,</a:t>
            </a:r>
          </a:p>
          <a:p>
            <a:pPr lvl="1"/>
            <a:r>
              <a:rPr lang="cs-CZ" dirty="0"/>
              <a:t>	 </a:t>
            </a:r>
            <a:r>
              <a:rPr lang="en-US" dirty="0"/>
              <a:t>People/Partners </a:t>
            </a:r>
            <a:r>
              <a:rPr lang="cs-CZ" dirty="0"/>
              <a:t>- lidé a partneři,</a:t>
            </a:r>
          </a:p>
          <a:p>
            <a:pPr lvl="1"/>
            <a:r>
              <a:rPr lang="cs-CZ" dirty="0"/>
              <a:t>	 </a:t>
            </a:r>
            <a:r>
              <a:rPr lang="en-US" dirty="0"/>
              <a:t>Problem solving </a:t>
            </a:r>
            <a:r>
              <a:rPr lang="cs-CZ" dirty="0"/>
              <a:t>- řešení problémů.</a:t>
            </a:r>
          </a:p>
          <a:p>
            <a:endParaRPr lang="cs-CZ" dirty="0"/>
          </a:p>
        </p:txBody>
      </p:sp>
      <p:sp>
        <p:nvSpPr>
          <p:cNvPr id="3" name="Nadpis 2"/>
          <p:cNvSpPr>
            <a:spLocks noGrp="1"/>
          </p:cNvSpPr>
          <p:nvPr>
            <p:ph type="title"/>
          </p:nvPr>
        </p:nvSpPr>
        <p:spPr/>
        <p:txBody>
          <a:bodyPr>
            <a:normAutofit/>
          </a:bodyPr>
          <a:lstStyle/>
          <a:p>
            <a:r>
              <a:rPr lang="cs-CZ" dirty="0">
                <a:effectLst/>
              </a:rPr>
              <a:t>14 zásad TPS</a:t>
            </a:r>
            <a:endParaRPr lang="cs-CZ" dirty="0"/>
          </a:p>
        </p:txBody>
      </p:sp>
    </p:spTree>
    <p:extLst>
      <p:ext uri="{BB962C8B-B14F-4D97-AF65-F5344CB8AC3E}">
        <p14:creationId xmlns:p14="http://schemas.microsoft.com/office/powerpoint/2010/main" val="974312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82296" indent="0">
              <a:buNone/>
            </a:pPr>
            <a:r>
              <a:rPr lang="cs-CZ" dirty="0"/>
              <a:t> </a:t>
            </a:r>
          </a:p>
        </p:txBody>
      </p:sp>
      <p:sp>
        <p:nvSpPr>
          <p:cNvPr id="3" name="Nadpis 2"/>
          <p:cNvSpPr>
            <a:spLocks noGrp="1"/>
          </p:cNvSpPr>
          <p:nvPr>
            <p:ph type="title"/>
          </p:nvPr>
        </p:nvSpPr>
        <p:spPr/>
        <p:txBody>
          <a:bodyPr>
            <a:normAutofit fontScale="90000"/>
          </a:bodyPr>
          <a:lstStyle/>
          <a:p>
            <a:r>
              <a:rPr lang="cs-CZ" dirty="0">
                <a:effectLst/>
              </a:rPr>
              <a:t>Tradiční a moderně řízený podnik I</a:t>
            </a:r>
            <a:endParaRPr lang="cs-CZ" dirty="0"/>
          </a:p>
        </p:txBody>
      </p:sp>
      <p:pic>
        <p:nvPicPr>
          <p:cNvPr id="5" name="Obrázek 4">
            <a:extLst>
              <a:ext uri="{FF2B5EF4-FFF2-40B4-BE49-F238E27FC236}">
                <a16:creationId xmlns:a16="http://schemas.microsoft.com/office/drawing/2014/main" id="{EC04A64B-9A63-4893-AEAF-08B5A94A39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7655" y="1704734"/>
            <a:ext cx="4983238" cy="4244546"/>
          </a:xfrm>
          <a:prstGeom prst="rect">
            <a:avLst/>
          </a:prstGeom>
        </p:spPr>
      </p:pic>
    </p:spTree>
    <p:extLst>
      <p:ext uri="{BB962C8B-B14F-4D97-AF65-F5344CB8AC3E}">
        <p14:creationId xmlns:p14="http://schemas.microsoft.com/office/powerpoint/2010/main" val="1754730045"/>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62500" lnSpcReduction="20000"/>
          </a:bodyPr>
          <a:lstStyle/>
          <a:p>
            <a:r>
              <a:rPr lang="cs-CZ" b="1" dirty="0"/>
              <a:t>Zásada 1. Zakládejte svá manažerská rozhodnutí na dlouhodobé filosofii, a to i na úkor krátkodobých finančních cílů </a:t>
            </a:r>
            <a:endParaRPr lang="cs-CZ" dirty="0"/>
          </a:p>
          <a:p>
            <a:pPr lvl="0"/>
            <a:r>
              <a:rPr lang="cs-CZ" dirty="0"/>
              <a:t> Měli byste si vypracovat filosofické zdůvodnění poslání, které vylučuje jakékoliv krátkodobé rozhodování. Pracujte s celou organizací, rozvíjejte a vylaďujte ji s ohledem na společné poslání, které bude vyšší než vydělávání peněz. Poznejte své místo v historii firmy a pracujete na tom, abyste firmu pozvedli na vyšší úroveň. Vaše filosofické poslání je základem všech ostatních zásad.</a:t>
            </a:r>
          </a:p>
          <a:p>
            <a:pPr lvl="0"/>
            <a:r>
              <a:rPr lang="cs-CZ" dirty="0"/>
              <a:t> Vytvářejte hodnotu pro zákazníka, společnost a ekonomiku - to je váš výchozí bod. Každou z funkcí v rámci své firmy vyhodnocujte vzhledem k její schopnosti vytvářet hodnotu.</a:t>
            </a:r>
          </a:p>
          <a:p>
            <a:pPr lvl="0"/>
            <a:r>
              <a:rPr lang="cs-CZ" dirty="0"/>
              <a:t> Buďte odpovědní. Usilujte o to, abyste o svém osudu rozhodovali sami. Při jednání spoléhejte sami na sebe a důvěřujte svým vlastním schopnostem. Přijměte odpovědnost za své vlastní chování a udržujte a zlepšujte své dovednosti, které vám umožňují vytvářet přidanou hodnotu.</a:t>
            </a:r>
          </a:p>
          <a:p>
            <a:endParaRPr lang="cs-CZ" dirty="0"/>
          </a:p>
        </p:txBody>
      </p:sp>
      <p:sp>
        <p:nvSpPr>
          <p:cNvPr id="3" name="Nadpis 2"/>
          <p:cNvSpPr>
            <a:spLocks noGrp="1"/>
          </p:cNvSpPr>
          <p:nvPr>
            <p:ph type="title"/>
          </p:nvPr>
        </p:nvSpPr>
        <p:spPr/>
        <p:txBody>
          <a:bodyPr>
            <a:normAutofit fontScale="90000"/>
          </a:bodyPr>
          <a:lstStyle/>
          <a:p>
            <a:r>
              <a:rPr lang="cs-CZ" dirty="0">
                <a:effectLst/>
              </a:rPr>
              <a:t> </a:t>
            </a:r>
            <a:br>
              <a:rPr lang="cs-CZ" dirty="0">
                <a:effectLst/>
              </a:rPr>
            </a:br>
            <a:r>
              <a:rPr lang="cs-CZ" i="1" dirty="0">
                <a:effectLst/>
              </a:rPr>
              <a:t>Oddíl I: Dlouhodobá filosofie</a:t>
            </a:r>
            <a:br>
              <a:rPr lang="cs-CZ" dirty="0">
                <a:effectLst/>
              </a:rPr>
            </a:br>
            <a:endParaRPr lang="cs-CZ" dirty="0"/>
          </a:p>
        </p:txBody>
      </p:sp>
    </p:spTree>
    <p:extLst>
      <p:ext uri="{BB962C8B-B14F-4D97-AF65-F5344CB8AC3E}">
        <p14:creationId xmlns:p14="http://schemas.microsoft.com/office/powerpoint/2010/main" val="2378857342"/>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85000" lnSpcReduction="20000"/>
          </a:bodyPr>
          <a:lstStyle/>
          <a:p>
            <a:r>
              <a:rPr lang="cs-CZ" b="1" dirty="0"/>
              <a:t>Zásada 2. Vytvořte nepřetržitý procesní tok, který vám umožní odkrýt problémy.</a:t>
            </a:r>
            <a:endParaRPr lang="cs-CZ" dirty="0"/>
          </a:p>
          <a:p>
            <a:pPr lvl="0"/>
            <a:r>
              <a:rPr lang="cs-CZ" dirty="0"/>
              <a:t> Změňte podobu pracovních procesů, aby tvořily nepřetržitý tok, který dosahuje vysoké přidané hodnoty. Usilujte o to, aby žádný pracovní projekt ani na vteřinu nezahálel, aby na každém pracovním projektu neustále někdo pracoval.</a:t>
            </a:r>
          </a:p>
          <a:p>
            <a:pPr lvl="0"/>
            <a:r>
              <a:rPr lang="cs-CZ" dirty="0"/>
              <a:t> Vytvořte rychlý tok materiálů a informací a procesy propojte s lidmi tak, aby mohly být okamžitě odkryty všechny problémy.</a:t>
            </a:r>
          </a:p>
          <a:p>
            <a:pPr lvl="0"/>
            <a:r>
              <a:rPr lang="cs-CZ" dirty="0"/>
              <a:t> Tento tok musí být zřejmý v kultuře celé vaší organizace. To je klíč ke skutečnému procesu neustálého zlepšování a k rozvoji lidí.</a:t>
            </a:r>
          </a:p>
        </p:txBody>
      </p:sp>
      <p:sp>
        <p:nvSpPr>
          <p:cNvPr id="3" name="Nadpis 2"/>
          <p:cNvSpPr>
            <a:spLocks noGrp="1"/>
          </p:cNvSpPr>
          <p:nvPr>
            <p:ph type="title"/>
          </p:nvPr>
        </p:nvSpPr>
        <p:spPr/>
        <p:txBody>
          <a:bodyPr>
            <a:normAutofit fontScale="90000"/>
          </a:bodyPr>
          <a:lstStyle/>
          <a:p>
            <a:r>
              <a:rPr lang="cs-CZ" i="1" dirty="0">
                <a:effectLst/>
              </a:rPr>
              <a:t>Oddíl II: Správný proces přinese správné výsledky</a:t>
            </a:r>
            <a:endParaRPr lang="cs-CZ" dirty="0"/>
          </a:p>
        </p:txBody>
      </p:sp>
    </p:spTree>
    <p:extLst>
      <p:ext uri="{BB962C8B-B14F-4D97-AF65-F5344CB8AC3E}">
        <p14:creationId xmlns:p14="http://schemas.microsoft.com/office/powerpoint/2010/main" val="3471373834"/>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r>
              <a:rPr lang="cs-CZ" b="1" dirty="0"/>
              <a:t>Zásada 3. Využívejte systému tahu, abyste se vyhnuli nadvýrobě.</a:t>
            </a:r>
            <a:r>
              <a:rPr lang="cs-CZ" dirty="0"/>
              <a:t> </a:t>
            </a:r>
          </a:p>
          <a:p>
            <a:pPr lvl="0"/>
            <a:r>
              <a:rPr lang="cs-CZ" dirty="0"/>
              <a:t> Svým zákazníkům v následujících etapách výrobního procesu poskytujte to, co chtějí, a v množství, které chtějí. Doplňování materiálů, které je iniciováno potřebou, je základní zásadou přístupu just-in-time.</a:t>
            </a:r>
          </a:p>
          <a:p>
            <a:pPr lvl="0"/>
            <a:r>
              <a:rPr lang="cs-CZ" dirty="0"/>
              <a:t> Snižte na nejnižší možnou úroveň své zásoby rozpracované výroby i skladové zásoby tak, že budete udržovat na skladě jen malá množství</a:t>
            </a:r>
          </a:p>
          <a:p>
            <a:r>
              <a:rPr lang="cs-CZ" dirty="0"/>
              <a:t>jednotlivých výrobků a budete je doplňovat podle toho, kolik zákazníci skutečně odeberou.</a:t>
            </a:r>
          </a:p>
          <a:p>
            <a:pPr lvl="0"/>
            <a:r>
              <a:rPr lang="cs-CZ" dirty="0"/>
              <a:t> Citlivě reagujte na každodenní změny v poptávce zákazníků a při vyhledávání nadbytečných zásob se nespoléhejte na počítačem podporované harmonogramy výroby a systémy.</a:t>
            </a:r>
          </a:p>
        </p:txBody>
      </p:sp>
      <p:sp>
        <p:nvSpPr>
          <p:cNvPr id="3" name="Nadpis 2"/>
          <p:cNvSpPr>
            <a:spLocks noGrp="1"/>
          </p:cNvSpPr>
          <p:nvPr>
            <p:ph type="title"/>
          </p:nvPr>
        </p:nvSpPr>
        <p:spPr/>
        <p:txBody>
          <a:bodyPr>
            <a:normAutofit fontScale="90000"/>
          </a:bodyPr>
          <a:lstStyle/>
          <a:p>
            <a:r>
              <a:rPr lang="cs-CZ" i="1" dirty="0">
                <a:effectLst/>
              </a:rPr>
              <a:t>Oddíl II: Správný proces přinese správné výsledky</a:t>
            </a:r>
            <a:endParaRPr lang="cs-CZ" dirty="0"/>
          </a:p>
        </p:txBody>
      </p:sp>
    </p:spTree>
    <p:extLst>
      <p:ext uri="{BB962C8B-B14F-4D97-AF65-F5344CB8AC3E}">
        <p14:creationId xmlns:p14="http://schemas.microsoft.com/office/powerpoint/2010/main" val="3160364141"/>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7500" lnSpcReduction="20000"/>
          </a:bodyPr>
          <a:lstStyle/>
          <a:p>
            <a:r>
              <a:rPr lang="cs-CZ" b="1" dirty="0"/>
              <a:t>Zásada 4. Vyrovnávejte pracovní zatížení (</a:t>
            </a:r>
            <a:r>
              <a:rPr lang="cs-CZ" b="1" i="1" dirty="0"/>
              <a:t>heijunka</a:t>
            </a:r>
            <a:r>
              <a:rPr lang="cs-CZ" b="1" dirty="0"/>
              <a:t>). (Pracujte jako želva, nikoli jako zajíc.)</a:t>
            </a:r>
            <a:endParaRPr lang="cs-CZ" dirty="0"/>
          </a:p>
          <a:p>
            <a:pPr lvl="0"/>
            <a:r>
              <a:rPr lang="cs-CZ" dirty="0"/>
              <a:t> Odstranění ztrát je jen jednou třetinou toho, co je třeba k úspěchu koncepce "štíhlosti". Stejně tak důležité je odstraňovat přetížení lidí a výrobního zařízení a odstraňovat nevyváženosti harmonogramu výroby - přesto však obecně platí, že ve firmách, které se snaží implementovat zásady "štíhlosti", to tak většinou nechápou.</a:t>
            </a:r>
          </a:p>
          <a:p>
            <a:pPr lvl="0"/>
            <a:r>
              <a:rPr lang="cs-CZ" dirty="0"/>
              <a:t> Usilujte o vyrovnání zátěže všech výrobních a obslužných procesů jako o alternativě dávkového, přetržitého přístupu k práci na projektech, jenž je typický pro většinu firem.</a:t>
            </a:r>
          </a:p>
        </p:txBody>
      </p:sp>
      <p:sp>
        <p:nvSpPr>
          <p:cNvPr id="3" name="Nadpis 2"/>
          <p:cNvSpPr>
            <a:spLocks noGrp="1"/>
          </p:cNvSpPr>
          <p:nvPr>
            <p:ph type="title"/>
          </p:nvPr>
        </p:nvSpPr>
        <p:spPr/>
        <p:txBody>
          <a:bodyPr>
            <a:normAutofit fontScale="90000"/>
          </a:bodyPr>
          <a:lstStyle/>
          <a:p>
            <a:r>
              <a:rPr lang="cs-CZ" i="1" dirty="0">
                <a:effectLst/>
              </a:rPr>
              <a:t>Oddíl II: Správný proces přinese správné výsledky</a:t>
            </a:r>
            <a:endParaRPr lang="cs-CZ" dirty="0"/>
          </a:p>
        </p:txBody>
      </p:sp>
    </p:spTree>
    <p:extLst>
      <p:ext uri="{BB962C8B-B14F-4D97-AF65-F5344CB8AC3E}">
        <p14:creationId xmlns:p14="http://schemas.microsoft.com/office/powerpoint/2010/main" val="2047205838"/>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62500" lnSpcReduction="20000"/>
          </a:bodyPr>
          <a:lstStyle/>
          <a:p>
            <a:r>
              <a:rPr lang="cs-CZ" b="1" dirty="0"/>
              <a:t>Zásada 5. Vytvářejte kulturu, která dovoluje zastavit proces, aby se {řešily problémy a aby se správné jakosti dosáhlo hned napoprvé.</a:t>
            </a:r>
            <a:endParaRPr lang="cs-CZ" dirty="0"/>
          </a:p>
          <a:p>
            <a:pPr lvl="0"/>
            <a:r>
              <a:rPr lang="cs-CZ" dirty="0"/>
              <a:t> Jakost pro zákazníka je určujícím faktorem vaší hodnotové nabídky. </a:t>
            </a:r>
          </a:p>
          <a:p>
            <a:pPr lvl="0"/>
            <a:r>
              <a:rPr lang="cs-CZ" dirty="0"/>
              <a:t> Využívejte všech dostupných moderních metod zajišťování jakosti. </a:t>
            </a:r>
          </a:p>
          <a:p>
            <a:pPr lvl="0"/>
            <a:r>
              <a:rPr lang="cs-CZ" dirty="0"/>
              <a:t> Vybavte svá zařízení schopností zjišťovat problémy a zastavit svůj chod. Vypracujte varovný vizuální systém, který by vedoucí týmů nebo projektů upozorňoval, že stroj nebo proces potřebuje zásah. Základem "vnášení" jakosti je koncepce </a:t>
            </a:r>
            <a:r>
              <a:rPr lang="cs-CZ" i="1" dirty="0"/>
              <a:t>jidoka </a:t>
            </a:r>
            <a:r>
              <a:rPr lang="cs-CZ" dirty="0"/>
              <a:t>(stroje s lidskou inteligencí).</a:t>
            </a:r>
          </a:p>
          <a:p>
            <a:pPr lvl="0"/>
            <a:r>
              <a:rPr lang="cs-CZ" dirty="0"/>
              <a:t> Začleňte do své organizace podpůrné systémy, které dokážou rychle řešit problémy a zavádět nápravná opatření.</a:t>
            </a:r>
          </a:p>
          <a:p>
            <a:pPr lvl="0"/>
            <a:r>
              <a:rPr lang="cs-CZ" dirty="0"/>
              <a:t> Součástí své kultury učiňte myšlenku, že je přípustné zastavit nebo zpomalit proces, aby se dosáhlo správné jakosti hned napoprvé a aby se z dlouhodobého hlediska zvyšovala produktivita.</a:t>
            </a:r>
          </a:p>
        </p:txBody>
      </p:sp>
      <p:sp>
        <p:nvSpPr>
          <p:cNvPr id="3" name="Nadpis 2"/>
          <p:cNvSpPr>
            <a:spLocks noGrp="1"/>
          </p:cNvSpPr>
          <p:nvPr>
            <p:ph type="title"/>
          </p:nvPr>
        </p:nvSpPr>
        <p:spPr/>
        <p:txBody>
          <a:bodyPr>
            <a:normAutofit fontScale="90000"/>
          </a:bodyPr>
          <a:lstStyle/>
          <a:p>
            <a:r>
              <a:rPr lang="cs-CZ" i="1" dirty="0">
                <a:effectLst/>
              </a:rPr>
              <a:t>Oddíl II: Správný proces přinese správné výsledky</a:t>
            </a:r>
            <a:endParaRPr lang="cs-CZ" dirty="0"/>
          </a:p>
        </p:txBody>
      </p:sp>
    </p:spTree>
    <p:extLst>
      <p:ext uri="{BB962C8B-B14F-4D97-AF65-F5344CB8AC3E}">
        <p14:creationId xmlns:p14="http://schemas.microsoft.com/office/powerpoint/2010/main" val="4069432524"/>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r>
              <a:rPr lang="cs-CZ" b="1" dirty="0"/>
              <a:t>Zásada 6. Standardizované úkoly jsou základem neustálého zlepšování a posilovaní pravomoci zaměstnanců.</a:t>
            </a:r>
            <a:endParaRPr lang="cs-CZ" dirty="0"/>
          </a:p>
          <a:p>
            <a:pPr lvl="0"/>
            <a:r>
              <a:rPr lang="cs-CZ" dirty="0"/>
              <a:t> Užívejte všude stálých a opakovatelných metod, abyste udrželi předvídatelnost, pravidelný časový rytmus a pravidelné výstupy svých procesů. To je základ toku a tahu.</a:t>
            </a:r>
          </a:p>
          <a:p>
            <a:pPr lvl="0"/>
            <a:r>
              <a:rPr lang="cs-CZ" dirty="0"/>
              <a:t> Včas a plně využívejte nashromážděných zkušeností a znalostí o procesu díky tomu, že ze současných nejlepších ověřených postupů učiníte standard. Ponechte prostor pro tvůrčí individuální vyjádření převyšující tento standard; potom je promítněte do nového standardu, takže v případě, že příslušná osoba přejde jinam, bude možné předat nabyté znalosti a zkušenosti jejímu nástupci.</a:t>
            </a:r>
          </a:p>
          <a:p>
            <a:endParaRPr lang="cs-CZ" dirty="0"/>
          </a:p>
        </p:txBody>
      </p:sp>
      <p:sp>
        <p:nvSpPr>
          <p:cNvPr id="3" name="Nadpis 2"/>
          <p:cNvSpPr>
            <a:spLocks noGrp="1"/>
          </p:cNvSpPr>
          <p:nvPr>
            <p:ph type="title"/>
          </p:nvPr>
        </p:nvSpPr>
        <p:spPr/>
        <p:txBody>
          <a:bodyPr>
            <a:normAutofit fontScale="90000"/>
          </a:bodyPr>
          <a:lstStyle/>
          <a:p>
            <a:r>
              <a:rPr lang="cs-CZ" i="1" dirty="0">
                <a:effectLst/>
              </a:rPr>
              <a:t>Oddíl II: Správný proces přinese správné výsledky</a:t>
            </a:r>
            <a:endParaRPr lang="cs-CZ" dirty="0"/>
          </a:p>
        </p:txBody>
      </p:sp>
    </p:spTree>
    <p:extLst>
      <p:ext uri="{BB962C8B-B14F-4D97-AF65-F5344CB8AC3E}">
        <p14:creationId xmlns:p14="http://schemas.microsoft.com/office/powerpoint/2010/main" val="2489257967"/>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7500" lnSpcReduction="20000"/>
          </a:bodyPr>
          <a:lstStyle/>
          <a:p>
            <a:r>
              <a:rPr lang="cs-CZ" b="1" dirty="0"/>
              <a:t>Zásada 7. Užívejte vizuální kontroly, aby vám nezůstaly skryty žádné problémy.</a:t>
            </a:r>
            <a:endParaRPr lang="cs-CZ" dirty="0"/>
          </a:p>
          <a:p>
            <a:pPr lvl="0"/>
            <a:r>
              <a:rPr lang="cs-CZ" dirty="0"/>
              <a:t> Užívejte jednoduchých vizuálních znamení, která lidem pomohou okamžitě určit, zda se pohybují v rozmezí standardních podmínek nebo zda se od nich odchylují.</a:t>
            </a:r>
          </a:p>
          <a:p>
            <a:pPr lvl="0"/>
            <a:r>
              <a:rPr lang="cs-CZ" dirty="0"/>
              <a:t> Vyhněte se užívání počítačových monitorů tam, kde by mohly rozptylovat soustředění dělníka na pracoviště.</a:t>
            </a:r>
          </a:p>
          <a:p>
            <a:pPr lvl="0"/>
            <a:r>
              <a:rPr lang="cs-CZ" dirty="0"/>
              <a:t> V místě, kde se vykonává práce, vytvořte jednoduché vizuální systémy, které podporují tok a tah.</a:t>
            </a:r>
          </a:p>
          <a:p>
            <a:pPr lvl="0"/>
            <a:r>
              <a:rPr lang="cs-CZ" dirty="0"/>
              <a:t> Omezte své písemné zprávy na jeden list papíru všude tam, kde je to možné, dokonce i v případě svých nejdůležitějších finančních rozhodnutí</a:t>
            </a:r>
          </a:p>
          <a:p>
            <a:endParaRPr lang="cs-CZ" dirty="0"/>
          </a:p>
        </p:txBody>
      </p:sp>
      <p:sp>
        <p:nvSpPr>
          <p:cNvPr id="3" name="Nadpis 2"/>
          <p:cNvSpPr>
            <a:spLocks noGrp="1"/>
          </p:cNvSpPr>
          <p:nvPr>
            <p:ph type="title"/>
          </p:nvPr>
        </p:nvSpPr>
        <p:spPr/>
        <p:txBody>
          <a:bodyPr>
            <a:normAutofit fontScale="90000"/>
          </a:bodyPr>
          <a:lstStyle/>
          <a:p>
            <a:r>
              <a:rPr lang="cs-CZ" i="1" dirty="0">
                <a:effectLst/>
              </a:rPr>
              <a:t>Oddíl II: Správný proces přinese správné výsledky</a:t>
            </a:r>
            <a:endParaRPr lang="cs-CZ" dirty="0"/>
          </a:p>
        </p:txBody>
      </p:sp>
    </p:spTree>
    <p:extLst>
      <p:ext uri="{BB962C8B-B14F-4D97-AF65-F5344CB8AC3E}">
        <p14:creationId xmlns:p14="http://schemas.microsoft.com/office/powerpoint/2010/main" val="1346683364"/>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r>
              <a:rPr lang="cs-CZ" b="1" dirty="0"/>
              <a:t>Zásada 8. Užívejte pouze důkladně prověřených technologií, které prospívají lidem i procesům.</a:t>
            </a:r>
            <a:endParaRPr lang="cs-CZ" dirty="0"/>
          </a:p>
          <a:p>
            <a:r>
              <a:rPr lang="cs-CZ" dirty="0"/>
              <a:t> Užívejte technologií k podpoře lidí, nikoli k jejich nahrazování. Nejlepší často bývá propracovat proces manuálně, a teprve potom přidat technologii, která jej bude podporovat.</a:t>
            </a:r>
          </a:p>
          <a:p>
            <a:pPr lvl="0"/>
            <a:r>
              <a:rPr lang="cs-CZ" dirty="0"/>
              <a:t> Nová technologie je často nespolehlivá a bývá nesnadné ji standardizovat, takže ohrožuje "tok". Prověřený proces, který spolehlivě funguje, má obecně přednost před novou a neprověřenou technologií.</a:t>
            </a:r>
          </a:p>
          <a:p>
            <a:pPr lvl="0"/>
            <a:r>
              <a:rPr lang="cs-CZ" dirty="0"/>
              <a:t> Dříve, než novou technologii začleníte do podnikatelských procesů, výrobních systémů nebo výrobků, prověřte ji v provozních podmínkách.</a:t>
            </a:r>
          </a:p>
          <a:p>
            <a:pPr lvl="0"/>
            <a:r>
              <a:rPr lang="cs-CZ" dirty="0"/>
              <a:t> Odmítněte nebo pozměňte technologie, které jsou v rozporu s vaší kulturou nebo by mohly narušovat stabilitu, spolehlivost nebo předvídatelnost.</a:t>
            </a:r>
          </a:p>
          <a:p>
            <a:endParaRPr lang="cs-CZ" dirty="0"/>
          </a:p>
        </p:txBody>
      </p:sp>
      <p:sp>
        <p:nvSpPr>
          <p:cNvPr id="3" name="Nadpis 2"/>
          <p:cNvSpPr>
            <a:spLocks noGrp="1"/>
          </p:cNvSpPr>
          <p:nvPr>
            <p:ph type="title"/>
          </p:nvPr>
        </p:nvSpPr>
        <p:spPr/>
        <p:txBody>
          <a:bodyPr>
            <a:normAutofit fontScale="90000"/>
          </a:bodyPr>
          <a:lstStyle/>
          <a:p>
            <a:r>
              <a:rPr lang="cs-CZ" i="1" dirty="0">
                <a:effectLst/>
              </a:rPr>
              <a:t>Oddíl II: Správný proces přinese správné výsledky</a:t>
            </a:r>
            <a:endParaRPr lang="cs-CZ" dirty="0"/>
          </a:p>
        </p:txBody>
      </p:sp>
    </p:spTree>
    <p:extLst>
      <p:ext uri="{BB962C8B-B14F-4D97-AF65-F5344CB8AC3E}">
        <p14:creationId xmlns:p14="http://schemas.microsoft.com/office/powerpoint/2010/main" val="1674069681"/>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7500" lnSpcReduction="20000"/>
          </a:bodyPr>
          <a:lstStyle/>
          <a:p>
            <a:r>
              <a:rPr lang="cs-CZ" b="1" dirty="0"/>
              <a:t>Zásada 9. Vychovávejte vůdčí osobnosti</a:t>
            </a:r>
            <a:r>
              <a:rPr lang="cs-CZ" dirty="0"/>
              <a:t>, </a:t>
            </a:r>
            <a:r>
              <a:rPr lang="cs-CZ" b="1" dirty="0"/>
              <a:t>které stoprocentně</a:t>
            </a:r>
            <a:r>
              <a:rPr lang="cs-CZ" dirty="0"/>
              <a:t> </a:t>
            </a:r>
            <a:r>
              <a:rPr lang="cs-CZ" b="1" dirty="0"/>
              <a:t>rozumějí práci, žijí filosofií firmy a učí jí druhé</a:t>
            </a:r>
            <a:r>
              <a:rPr lang="cs-CZ" dirty="0"/>
              <a:t>. </a:t>
            </a:r>
          </a:p>
          <a:p>
            <a:pPr lvl="0"/>
            <a:r>
              <a:rPr lang="cs-CZ" dirty="0"/>
              <a:t> Vůdčí osobnosti vychovávejte spíše z lidí ve firmě, než abyste je získávali z vnějšího prostředí organizace.</a:t>
            </a:r>
          </a:p>
          <a:p>
            <a:pPr lvl="0"/>
            <a:r>
              <a:rPr lang="cs-CZ" dirty="0"/>
              <a:t> Nevnímejte práci vůdčích osobností prostě jen tak, že musí dosahovat splnění úkolů a že musí umět dobře jednat s lidmi. Vůdci musí být vzorovým ztělesněním filosofie firmy a jejího přístupu k podnikání.</a:t>
            </a:r>
          </a:p>
          <a:p>
            <a:pPr lvl="0"/>
            <a:r>
              <a:rPr lang="cs-CZ" dirty="0"/>
              <a:t> Dobrý vůdce musí velice podrobně rozumět každodenní práci, takže může být tím nejlepším učitelem filosofie vaší firmy.</a:t>
            </a:r>
          </a:p>
        </p:txBody>
      </p:sp>
      <p:sp>
        <p:nvSpPr>
          <p:cNvPr id="3" name="Nadpis 2"/>
          <p:cNvSpPr>
            <a:spLocks noGrp="1"/>
          </p:cNvSpPr>
          <p:nvPr>
            <p:ph type="title"/>
          </p:nvPr>
        </p:nvSpPr>
        <p:spPr/>
        <p:txBody>
          <a:bodyPr>
            <a:noAutofit/>
          </a:bodyPr>
          <a:lstStyle/>
          <a:p>
            <a:r>
              <a:rPr lang="cs-CZ" sz="2400" dirty="0">
                <a:effectLst/>
              </a:rPr>
              <a:t> </a:t>
            </a:r>
            <a:br>
              <a:rPr lang="cs-CZ" sz="2400" dirty="0">
                <a:effectLst/>
              </a:rPr>
            </a:br>
            <a:r>
              <a:rPr lang="cs-CZ" sz="2400" i="1" dirty="0">
                <a:effectLst/>
              </a:rPr>
              <a:t>Oddíl III. Přidávejte hodnotu organizaci tím, že budete rozvíjet své lidi a partnery.</a:t>
            </a:r>
            <a:endParaRPr lang="cs-CZ" sz="2400" dirty="0"/>
          </a:p>
        </p:txBody>
      </p:sp>
    </p:spTree>
    <p:extLst>
      <p:ext uri="{BB962C8B-B14F-4D97-AF65-F5344CB8AC3E}">
        <p14:creationId xmlns:p14="http://schemas.microsoft.com/office/powerpoint/2010/main" val="3418270797"/>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r>
              <a:rPr lang="cs-CZ" b="1" dirty="0"/>
              <a:t>Zásada 10. Rozvíjejte výjimečné lidi a týmy řídící se filosofií vaší firmy</a:t>
            </a:r>
            <a:r>
              <a:rPr lang="cs-CZ" dirty="0"/>
              <a:t>.</a:t>
            </a:r>
          </a:p>
          <a:p>
            <a:pPr lvl="0"/>
            <a:r>
              <a:rPr lang="cs-CZ" dirty="0"/>
              <a:t> Vytvářejte silnou, stabilní kulturu širokého sdílení firemních hodnot a základních přesvědčení, jimiž se budou lidé ve firmě dlouhodobě řídit a budou podle nich žít.</a:t>
            </a:r>
          </a:p>
          <a:p>
            <a:pPr lvl="0"/>
            <a:r>
              <a:rPr lang="cs-CZ" dirty="0"/>
              <a:t> Vycvičte výjimečné jednotlivce a týmy, aby pracovali v duchu filosofie firmy a aby dosahovali výjimečných výsledků. Neustále věnujte mimořádné úsilí upevňování kultury.</a:t>
            </a:r>
          </a:p>
          <a:p>
            <a:pPr lvl="0"/>
            <a:r>
              <a:rPr lang="cs-CZ" dirty="0"/>
              <a:t> Využívejte mezifunkčních týmů k zvyšování jakosti a produktivity a zlepšujte tok na základě řešení obtížných technických problémů. Posilování pravomocí se projevuje teprve tehdy, když lidé užívají nástrojů firmy k jejímu zlepšování.</a:t>
            </a:r>
          </a:p>
          <a:p>
            <a:pPr lvl="0"/>
            <a:r>
              <a:rPr lang="cs-CZ" dirty="0"/>
              <a:t> Trvalé úsilí věnujte učení lidí tomu, jak spolupracovat jako týmy, které usilují o dosažení společných cílů. Týmové práci je třeba se učit.</a:t>
            </a:r>
          </a:p>
        </p:txBody>
      </p:sp>
      <p:sp>
        <p:nvSpPr>
          <p:cNvPr id="3" name="Nadpis 2"/>
          <p:cNvSpPr>
            <a:spLocks noGrp="1"/>
          </p:cNvSpPr>
          <p:nvPr>
            <p:ph type="title"/>
          </p:nvPr>
        </p:nvSpPr>
        <p:spPr/>
        <p:txBody>
          <a:bodyPr>
            <a:noAutofit/>
          </a:bodyPr>
          <a:lstStyle/>
          <a:p>
            <a:r>
              <a:rPr lang="cs-CZ" sz="2400" dirty="0">
                <a:effectLst/>
              </a:rPr>
              <a:t> </a:t>
            </a:r>
            <a:br>
              <a:rPr lang="cs-CZ" sz="2400" dirty="0">
                <a:effectLst/>
              </a:rPr>
            </a:br>
            <a:r>
              <a:rPr lang="cs-CZ" sz="2400" i="1" dirty="0">
                <a:effectLst/>
              </a:rPr>
              <a:t>Oddíl III. Přidávejte hodnotu organizaci tím, že budete rozvíjet své lidi a partnery.</a:t>
            </a:r>
            <a:endParaRPr lang="cs-CZ" sz="2400" dirty="0"/>
          </a:p>
        </p:txBody>
      </p:sp>
    </p:spTree>
    <p:extLst>
      <p:ext uri="{BB962C8B-B14F-4D97-AF65-F5344CB8AC3E}">
        <p14:creationId xmlns:p14="http://schemas.microsoft.com/office/powerpoint/2010/main" val="3184429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82296" indent="0">
              <a:buNone/>
            </a:pPr>
            <a:r>
              <a:rPr lang="cs-CZ" dirty="0"/>
              <a:t> </a:t>
            </a:r>
          </a:p>
        </p:txBody>
      </p:sp>
      <p:sp>
        <p:nvSpPr>
          <p:cNvPr id="3" name="Nadpis 2"/>
          <p:cNvSpPr>
            <a:spLocks noGrp="1"/>
          </p:cNvSpPr>
          <p:nvPr>
            <p:ph type="title"/>
          </p:nvPr>
        </p:nvSpPr>
        <p:spPr/>
        <p:txBody>
          <a:bodyPr>
            <a:normAutofit fontScale="90000"/>
          </a:bodyPr>
          <a:lstStyle/>
          <a:p>
            <a:r>
              <a:rPr lang="cs-CZ" dirty="0">
                <a:effectLst/>
              </a:rPr>
              <a:t>Tradiční a moderně řízený podnik II</a:t>
            </a:r>
            <a:endParaRPr lang="cs-CZ" dirty="0"/>
          </a:p>
        </p:txBody>
      </p:sp>
      <p:pic>
        <p:nvPicPr>
          <p:cNvPr id="5" name="Obrázek 4">
            <a:extLst>
              <a:ext uri="{FF2B5EF4-FFF2-40B4-BE49-F238E27FC236}">
                <a16:creationId xmlns:a16="http://schemas.microsoft.com/office/drawing/2014/main" id="{E19F7C78-AE4C-4F27-A9A9-0719E85996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3365" y="2004813"/>
            <a:ext cx="5130885" cy="3584427"/>
          </a:xfrm>
          <a:prstGeom prst="rect">
            <a:avLst/>
          </a:prstGeom>
        </p:spPr>
      </p:pic>
    </p:spTree>
    <p:extLst>
      <p:ext uri="{BB962C8B-B14F-4D97-AF65-F5344CB8AC3E}">
        <p14:creationId xmlns:p14="http://schemas.microsoft.com/office/powerpoint/2010/main" val="3282139239"/>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10000"/>
          </a:bodyPr>
          <a:lstStyle/>
          <a:p>
            <a:r>
              <a:rPr lang="cs-CZ" b="1" dirty="0"/>
              <a:t>Zásada 11. Projevujte ohled vůči širší síti svých partnerů a dodavatelů tím, že je budete podněcovat a pomáhat jim zlepšovat se.</a:t>
            </a:r>
            <a:endParaRPr lang="cs-CZ" dirty="0"/>
          </a:p>
          <a:p>
            <a:pPr lvl="0"/>
            <a:r>
              <a:rPr lang="cs-CZ" dirty="0"/>
              <a:t> Jednejte s ohledem vůči svým partnerům a dodavatelům a chovejte se k nim, jako by byli rozšiřující součástí vaší firmy.</a:t>
            </a:r>
          </a:p>
          <a:p>
            <a:pPr lvl="0"/>
            <a:r>
              <a:rPr lang="cs-CZ" dirty="0"/>
              <a:t> Podněcujte své externí partnery k růstu a k dalšímu rozvoji. Dáte jim tím najevo, že si jich ceníte. Vytyčujte náročné cíle a pomáhejte svým partnerům v jejich dosahování.</a:t>
            </a:r>
          </a:p>
          <a:p>
            <a:endParaRPr lang="cs-CZ" dirty="0"/>
          </a:p>
        </p:txBody>
      </p:sp>
      <p:sp>
        <p:nvSpPr>
          <p:cNvPr id="3" name="Nadpis 2"/>
          <p:cNvSpPr>
            <a:spLocks noGrp="1"/>
          </p:cNvSpPr>
          <p:nvPr>
            <p:ph type="title"/>
          </p:nvPr>
        </p:nvSpPr>
        <p:spPr/>
        <p:txBody>
          <a:bodyPr>
            <a:noAutofit/>
          </a:bodyPr>
          <a:lstStyle/>
          <a:p>
            <a:r>
              <a:rPr lang="cs-CZ" sz="2400" dirty="0">
                <a:effectLst/>
              </a:rPr>
              <a:t> </a:t>
            </a:r>
            <a:br>
              <a:rPr lang="cs-CZ" sz="2400" dirty="0">
                <a:effectLst/>
              </a:rPr>
            </a:br>
            <a:r>
              <a:rPr lang="cs-CZ" sz="2400" i="1" dirty="0">
                <a:effectLst/>
              </a:rPr>
              <a:t>Oddíl III. Přidávejte hodnotu organizaci tím, že budete rozvíjet své lidi a partnery.</a:t>
            </a:r>
            <a:endParaRPr lang="cs-CZ" sz="2400" dirty="0"/>
          </a:p>
        </p:txBody>
      </p:sp>
    </p:spTree>
    <p:extLst>
      <p:ext uri="{BB962C8B-B14F-4D97-AF65-F5344CB8AC3E}">
        <p14:creationId xmlns:p14="http://schemas.microsoft.com/office/powerpoint/2010/main" val="3382009660"/>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7500" lnSpcReduction="20000"/>
          </a:bodyPr>
          <a:lstStyle/>
          <a:p>
            <a:r>
              <a:rPr lang="cs-CZ" b="1" dirty="0"/>
              <a:t>Zásada 12. Jděte a přesvědčte se na vlastní oči, abyste důkladně poznali situaci (</a:t>
            </a:r>
            <a:r>
              <a:rPr lang="cs-CZ" b="1" i="1" dirty="0"/>
              <a:t>gentchi gebutsu</a:t>
            </a:r>
            <a:r>
              <a:rPr lang="cs-CZ" b="1" dirty="0"/>
              <a:t>).</a:t>
            </a:r>
            <a:endParaRPr lang="cs-CZ" dirty="0"/>
          </a:p>
          <a:p>
            <a:pPr lvl="0"/>
            <a:r>
              <a:rPr lang="cs-CZ" b="1" dirty="0"/>
              <a:t> </a:t>
            </a:r>
            <a:r>
              <a:rPr lang="cs-CZ" dirty="0"/>
              <a:t>Řešte problémy a zlepšujte procesy tak, že půjdete ke zdroji a osobně se seznámíte s údaji a ověříte je, a nebudete teoretizovat na základě toho, co vám říkají jiní lidé nebo obrazovka vašeho počítače.</a:t>
            </a:r>
          </a:p>
          <a:p>
            <a:pPr lvl="0"/>
            <a:r>
              <a:rPr lang="cs-CZ" dirty="0"/>
              <a:t> Přemýšlejte a vyjadřujte se jen na základě údajů, které jste si osobně ověřili.</a:t>
            </a:r>
          </a:p>
          <a:p>
            <a:pPr lvl="0"/>
            <a:r>
              <a:rPr lang="cs-CZ" dirty="0"/>
              <a:t> Dokonce i ti nejvýše postavení manažeři a vedoucí pracovníci by se měli o věcech jít přesvědčit na vlastní oči, aby získali více než jen povrchní znalost situace.</a:t>
            </a:r>
          </a:p>
          <a:p>
            <a:pPr lvl="0"/>
            <a:r>
              <a:rPr lang="cs-CZ" i="1" dirty="0"/>
              <a:t>„Sundejte si manažerský klobouk a nasaďte si přilbu“</a:t>
            </a:r>
          </a:p>
          <a:p>
            <a:endParaRPr lang="cs-CZ" sz="2400" dirty="0"/>
          </a:p>
        </p:txBody>
      </p:sp>
      <p:sp>
        <p:nvSpPr>
          <p:cNvPr id="3" name="Nadpis 2"/>
          <p:cNvSpPr>
            <a:spLocks noGrp="1"/>
          </p:cNvSpPr>
          <p:nvPr>
            <p:ph type="title"/>
          </p:nvPr>
        </p:nvSpPr>
        <p:spPr/>
        <p:txBody>
          <a:bodyPr>
            <a:noAutofit/>
          </a:bodyPr>
          <a:lstStyle/>
          <a:p>
            <a:r>
              <a:rPr lang="cs-CZ" sz="2400" i="1" dirty="0">
                <a:effectLst/>
              </a:rPr>
              <a:t>Oddíl IV: Nepřetržité řešení nejhlubších problémů podněcuje organizační učení.</a:t>
            </a:r>
            <a:endParaRPr lang="cs-CZ" sz="2400" dirty="0"/>
          </a:p>
        </p:txBody>
      </p:sp>
    </p:spTree>
    <p:extLst>
      <p:ext uri="{BB962C8B-B14F-4D97-AF65-F5344CB8AC3E}">
        <p14:creationId xmlns:p14="http://schemas.microsoft.com/office/powerpoint/2010/main" val="4228810974"/>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r>
              <a:rPr lang="cs-CZ" b="1" dirty="0"/>
              <a:t>Zásada 13. Rozhodnutí přijímejte pomalu na základě široké shody, po zvážení všech možností; implementujte je rychle</a:t>
            </a:r>
            <a:r>
              <a:rPr lang="cs-CZ" dirty="0"/>
              <a:t>.</a:t>
            </a:r>
          </a:p>
          <a:p>
            <a:pPr lvl="0"/>
            <a:r>
              <a:rPr lang="cs-CZ" b="1" dirty="0"/>
              <a:t> </a:t>
            </a:r>
            <a:r>
              <a:rPr lang="cs-CZ" dirty="0"/>
              <a:t>Nepouštějte se jediným směrem a neupínejte se na jedinou cestu, dokud důkladně nezvážíte alternativy. Když zvolíte určitou cestu, vydejte se po ní rychle, ale opatrně.</a:t>
            </a:r>
          </a:p>
          <a:p>
            <a:pPr lvl="0"/>
            <a:r>
              <a:rPr lang="cs-CZ" dirty="0"/>
              <a:t> </a:t>
            </a:r>
            <a:r>
              <a:rPr lang="cs-CZ" i="1" dirty="0"/>
              <a:t>Nemawashi </a:t>
            </a:r>
            <a:r>
              <a:rPr lang="cs-CZ" dirty="0"/>
              <a:t>je proces prodiskutovávání problémů a potenciálních řešení se všemi, jichž se nějak dotýkají, a jeho účelem je shromáždit náměty a dosáhnout dohody ohledně dalšího postupu. Tento časově náročný proces dosahování shody pomáhá rozšiřovat záběr hledání řešení, avšak jakmile je již jednou přijato rozhodnutí, je připravena i půda pro jeho rychlou implementaci.</a:t>
            </a:r>
          </a:p>
        </p:txBody>
      </p:sp>
      <p:sp>
        <p:nvSpPr>
          <p:cNvPr id="3" name="Nadpis 2"/>
          <p:cNvSpPr>
            <a:spLocks noGrp="1"/>
          </p:cNvSpPr>
          <p:nvPr>
            <p:ph type="title"/>
          </p:nvPr>
        </p:nvSpPr>
        <p:spPr/>
        <p:txBody>
          <a:bodyPr>
            <a:noAutofit/>
          </a:bodyPr>
          <a:lstStyle/>
          <a:p>
            <a:r>
              <a:rPr lang="cs-CZ" sz="2400" i="1" dirty="0">
                <a:effectLst/>
              </a:rPr>
              <a:t>Oddíl IV: Nepřetržité řešení nejhlubších problémů podněcuje organizační učení.</a:t>
            </a:r>
            <a:endParaRPr lang="cs-CZ" sz="2400" dirty="0"/>
          </a:p>
        </p:txBody>
      </p:sp>
    </p:spTree>
    <p:extLst>
      <p:ext uri="{BB962C8B-B14F-4D97-AF65-F5344CB8AC3E}">
        <p14:creationId xmlns:p14="http://schemas.microsoft.com/office/powerpoint/2010/main" val="24862783"/>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435608" y="1447800"/>
            <a:ext cx="7498080" cy="5149552"/>
          </a:xfrm>
        </p:spPr>
        <p:txBody>
          <a:bodyPr>
            <a:normAutofit fontScale="40000" lnSpcReduction="20000"/>
          </a:bodyPr>
          <a:lstStyle/>
          <a:p>
            <a:r>
              <a:rPr lang="cs-CZ" sz="4500" b="1" dirty="0"/>
              <a:t>Zásada 14. Staňte se učící se organizací prostřednictvím neúnavného promýšlení (</a:t>
            </a:r>
            <a:r>
              <a:rPr lang="cs-CZ" sz="4500" b="1" i="1" dirty="0"/>
              <a:t>hansel</a:t>
            </a:r>
            <a:r>
              <a:rPr lang="cs-CZ" sz="4500" b="1" dirty="0"/>
              <a:t>) a neustálého zlepšování (</a:t>
            </a:r>
            <a:r>
              <a:rPr lang="cs-CZ" sz="4500" b="1" i="1" dirty="0"/>
              <a:t>kaizen</a:t>
            </a:r>
            <a:r>
              <a:rPr lang="cs-CZ" sz="4500" b="1" dirty="0"/>
              <a:t>).</a:t>
            </a:r>
            <a:r>
              <a:rPr lang="cs-CZ" sz="4500" dirty="0"/>
              <a:t> </a:t>
            </a:r>
          </a:p>
          <a:p>
            <a:pPr lvl="0"/>
            <a:r>
              <a:rPr lang="cs-CZ" sz="4500" dirty="0"/>
              <a:t> Jakmile zavedete stabilní proces, využívejte nástrojů neustálého zlepšování k určení nejhlubších příčin případů neefektivnosti a přijímejte účinná nápravná opatření.</a:t>
            </a:r>
          </a:p>
          <a:p>
            <a:pPr lvl="0"/>
            <a:r>
              <a:rPr lang="cs-CZ" sz="4500" dirty="0"/>
              <a:t> Vytvářejte procesy, které nevyžadují téměř žádné zásoby. Všem lidem tak budou snadno zřejmé časové ztráty a plýtvání zdroji. V případě, že budou odhaleny ztráty, veďte zaměstnance k tomu, aby na základě využití procesu neustálého zlepšování (</a:t>
            </a:r>
            <a:r>
              <a:rPr lang="cs-CZ" sz="4500" i="1" dirty="0"/>
              <a:t>kaizen</a:t>
            </a:r>
            <a:r>
              <a:rPr lang="cs-CZ" sz="4500" dirty="0"/>
              <a:t>) tyto ztráty odstraňovali.</a:t>
            </a:r>
          </a:p>
          <a:p>
            <a:pPr lvl="0"/>
            <a:r>
              <a:rPr lang="cs-CZ" sz="4500" dirty="0"/>
              <a:t> Ochraňujte základnu znalostí organizace prostřednictvím toho, že vytvoříte systémy stabilních osazenstev, pomalého povyšování a velice pečlivě promyšleného nástupnictví ve funkcích.</a:t>
            </a:r>
          </a:p>
          <a:p>
            <a:pPr lvl="0"/>
            <a:r>
              <a:rPr lang="cs-CZ" sz="4500" dirty="0"/>
              <a:t> V klíčových přístupových bodech a po dokončení projektu užívejte </a:t>
            </a:r>
            <a:r>
              <a:rPr lang="cs-CZ" sz="4500" i="1" dirty="0" err="1"/>
              <a:t>hansei</a:t>
            </a:r>
            <a:r>
              <a:rPr lang="cs-CZ" sz="4500" dirty="0"/>
              <a:t> (reflexe, zkoumavé promýšlení) k otevřenému určení všech nedostatků projektu. Vypracujte protiopatření, abyste se vyhnuli opakování stejných chyb.</a:t>
            </a:r>
          </a:p>
          <a:p>
            <a:pPr lvl="0"/>
            <a:r>
              <a:rPr lang="cs-CZ" sz="4500" dirty="0"/>
              <a:t> Učte se spíše prostřednictvím toho, že budete standardně zavádět nejlepší ověřené praktické postupy, a ne že budete v případě každého nového projektu a každého nového manažera vynalézat vše od samého začátku znovu.</a:t>
            </a:r>
          </a:p>
          <a:p>
            <a:endParaRPr lang="cs-CZ" sz="2400" dirty="0"/>
          </a:p>
        </p:txBody>
      </p:sp>
      <p:sp>
        <p:nvSpPr>
          <p:cNvPr id="3" name="Nadpis 2"/>
          <p:cNvSpPr>
            <a:spLocks noGrp="1"/>
          </p:cNvSpPr>
          <p:nvPr>
            <p:ph type="title"/>
          </p:nvPr>
        </p:nvSpPr>
        <p:spPr/>
        <p:txBody>
          <a:bodyPr>
            <a:noAutofit/>
          </a:bodyPr>
          <a:lstStyle/>
          <a:p>
            <a:r>
              <a:rPr lang="cs-CZ" sz="2400" i="1" dirty="0">
                <a:effectLst/>
              </a:rPr>
              <a:t>Oddíl IV: Nepřetržité řešení nejhlubších problémů podněcuje organizační učení.</a:t>
            </a:r>
            <a:endParaRPr lang="cs-CZ" sz="2400" dirty="0"/>
          </a:p>
        </p:txBody>
      </p:sp>
    </p:spTree>
    <p:extLst>
      <p:ext uri="{BB962C8B-B14F-4D97-AF65-F5344CB8AC3E}">
        <p14:creationId xmlns:p14="http://schemas.microsoft.com/office/powerpoint/2010/main" val="1863185287"/>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r>
              <a:rPr lang="cs-CZ">
                <a:effectLst/>
              </a:rPr>
              <a:t>Výrobní systém Toyota jako "dům"</a:t>
            </a:r>
            <a:endParaRPr lang="cs-CZ"/>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196752"/>
            <a:ext cx="52006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3707234"/>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Kaizen</a:t>
            </a:r>
          </a:p>
        </p:txBody>
      </p:sp>
      <p:sp>
        <p:nvSpPr>
          <p:cNvPr id="3" name="Nadpis 2"/>
          <p:cNvSpPr>
            <a:spLocks noGrp="1"/>
          </p:cNvSpPr>
          <p:nvPr>
            <p:ph type="title"/>
          </p:nvPr>
        </p:nvSpPr>
        <p:spPr/>
        <p:txBody>
          <a:bodyPr/>
          <a:lstStyle/>
          <a:p>
            <a:r>
              <a:rPr lang="cs-CZ" dirty="0"/>
              <a:t>Kaizen</a:t>
            </a:r>
          </a:p>
        </p:txBody>
      </p:sp>
    </p:spTree>
    <p:extLst>
      <p:ext uri="{BB962C8B-B14F-4D97-AF65-F5344CB8AC3E}">
        <p14:creationId xmlns:p14="http://schemas.microsoft.com/office/powerpoint/2010/main" val="1927039764"/>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85000" lnSpcReduction="20000"/>
          </a:bodyPr>
          <a:lstStyle/>
          <a:p>
            <a:r>
              <a:rPr lang="cs-CZ" dirty="0"/>
              <a:t>Z japonštiny (KAI - změna, ZEN - dobře) znamená kontinuální vylepšování „</a:t>
            </a:r>
            <a:r>
              <a:rPr lang="cs-CZ" sz="3100" b="1" dirty="0"/>
              <a:t>všech věcí všemi pracovníky</a:t>
            </a:r>
            <a:r>
              <a:rPr lang="cs-CZ" dirty="0"/>
              <a:t>“. Podílí se na něm většinou pracovníci z výroby, kteří jsou managementem motivováni k navrhování drobných, detailních změn ve výrobním procesu a výrobním systému. KAIZEN je tedy založen na </a:t>
            </a:r>
            <a:r>
              <a:rPr lang="cs-CZ" b="1" dirty="0"/>
              <a:t>malých krocích</a:t>
            </a:r>
            <a:r>
              <a:rPr lang="cs-CZ" dirty="0"/>
              <a:t>, je to </a:t>
            </a:r>
            <a:r>
              <a:rPr lang="cs-CZ" sz="3100" b="1" dirty="0"/>
              <a:t>plynulý proces</a:t>
            </a:r>
            <a:r>
              <a:rPr lang="cs-CZ" dirty="0"/>
              <a:t>, orientující se především na lidi pracující v týmu. Vychází se především z myšlenky, že </a:t>
            </a:r>
            <a:r>
              <a:rPr lang="cs-CZ" sz="3100" b="1" dirty="0"/>
              <a:t>pracovníci především ve výrobě </a:t>
            </a:r>
            <a:r>
              <a:rPr lang="cs-CZ" dirty="0"/>
              <a:t>většinou velmi dobře vědí, jak (výrobní) proces probíhá a jak by mohl probíhat lépe. </a:t>
            </a:r>
          </a:p>
          <a:p>
            <a:r>
              <a:rPr lang="cs-CZ" dirty="0"/>
              <a:t>Opakem pojmu KAIZEN je KAIKATU, což lze přeložit jako velké změny neboli inovace.</a:t>
            </a:r>
          </a:p>
        </p:txBody>
      </p:sp>
      <p:sp>
        <p:nvSpPr>
          <p:cNvPr id="3" name="Nadpis 2"/>
          <p:cNvSpPr>
            <a:spLocks noGrp="1"/>
          </p:cNvSpPr>
          <p:nvPr>
            <p:ph type="title"/>
          </p:nvPr>
        </p:nvSpPr>
        <p:spPr/>
        <p:txBody>
          <a:bodyPr/>
          <a:lstStyle/>
          <a:p>
            <a:r>
              <a:rPr lang="cs-CZ" dirty="0"/>
              <a:t>Kaizen</a:t>
            </a:r>
          </a:p>
        </p:txBody>
      </p:sp>
    </p:spTree>
    <p:extLst>
      <p:ext uri="{BB962C8B-B14F-4D97-AF65-F5344CB8AC3E}">
        <p14:creationId xmlns:p14="http://schemas.microsoft.com/office/powerpoint/2010/main" val="3236298592"/>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194600" y="2804864"/>
            <a:ext cx="7498080" cy="4800600"/>
          </a:xfrm>
        </p:spPr>
        <p:txBody>
          <a:bodyPr/>
          <a:lstStyle/>
          <a:p>
            <a:endParaRPr lang="cs-CZ" dirty="0"/>
          </a:p>
        </p:txBody>
      </p:sp>
      <p:sp>
        <p:nvSpPr>
          <p:cNvPr id="3" name="Nadpis 2"/>
          <p:cNvSpPr>
            <a:spLocks noGrp="1"/>
          </p:cNvSpPr>
          <p:nvPr>
            <p:ph type="title"/>
          </p:nvPr>
        </p:nvSpPr>
        <p:spPr/>
        <p:txBody>
          <a:bodyPr/>
          <a:lstStyle/>
          <a:p>
            <a:r>
              <a:rPr lang="cs-CZ" dirty="0">
                <a:effectLst/>
              </a:rPr>
              <a:t>Kaizen a </a:t>
            </a:r>
            <a:r>
              <a:rPr lang="cs-CZ" dirty="0" err="1">
                <a:effectLst/>
              </a:rPr>
              <a:t>Kaikaku</a:t>
            </a:r>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55" y="1361827"/>
            <a:ext cx="5715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984768"/>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effectLst/>
              </a:rPr>
              <a:t>Kaizen a inovace</a:t>
            </a:r>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707" y="1577851"/>
            <a:ext cx="5715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644396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82296" indent="0">
              <a:buNone/>
            </a:pPr>
            <a:r>
              <a:rPr lang="cs-CZ" dirty="0"/>
              <a:t> </a:t>
            </a:r>
          </a:p>
        </p:txBody>
      </p:sp>
      <p:sp>
        <p:nvSpPr>
          <p:cNvPr id="3" name="Nadpis 2"/>
          <p:cNvSpPr>
            <a:spLocks noGrp="1"/>
          </p:cNvSpPr>
          <p:nvPr>
            <p:ph type="title"/>
          </p:nvPr>
        </p:nvSpPr>
        <p:spPr/>
        <p:txBody>
          <a:bodyPr>
            <a:normAutofit fontScale="90000"/>
          </a:bodyPr>
          <a:lstStyle/>
          <a:p>
            <a:r>
              <a:rPr lang="pl-PL" dirty="0"/>
              <a:t>Kaizen jako boj proti entropii </a:t>
            </a:r>
            <a:endParaRPr lang="cs-CZ"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175" y="1340767"/>
            <a:ext cx="5581650" cy="5256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8801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internet, e-commerce a e-business,</a:t>
            </a:r>
          </a:p>
          <a:p>
            <a:r>
              <a:rPr lang="cs-CZ" dirty="0"/>
              <a:t>technologické inovace,</a:t>
            </a:r>
          </a:p>
          <a:p>
            <a:r>
              <a:rPr lang="cs-CZ" dirty="0"/>
              <a:t>globalizace,</a:t>
            </a:r>
          </a:p>
          <a:p>
            <a:r>
              <a:rPr lang="cs-CZ" dirty="0"/>
              <a:t>management dodavatelských řetězců,</a:t>
            </a:r>
          </a:p>
          <a:p>
            <a:r>
              <a:rPr lang="cs-CZ" dirty="0"/>
              <a:t>outsourcing,</a:t>
            </a:r>
          </a:p>
          <a:p>
            <a:r>
              <a:rPr lang="cs-CZ" dirty="0"/>
              <a:t>flexibilita,</a:t>
            </a:r>
          </a:p>
          <a:p>
            <a:r>
              <a:rPr lang="cs-CZ" dirty="0"/>
              <a:t>etické chování.</a:t>
            </a:r>
          </a:p>
        </p:txBody>
      </p:sp>
      <p:sp>
        <p:nvSpPr>
          <p:cNvPr id="3" name="Nadpis 2"/>
          <p:cNvSpPr>
            <a:spLocks noGrp="1"/>
          </p:cNvSpPr>
          <p:nvPr>
            <p:ph type="title"/>
          </p:nvPr>
        </p:nvSpPr>
        <p:spPr/>
        <p:txBody>
          <a:bodyPr/>
          <a:lstStyle/>
          <a:p>
            <a:r>
              <a:rPr lang="cs-CZ" dirty="0"/>
              <a:t>Hlavní trendy</a:t>
            </a:r>
          </a:p>
        </p:txBody>
      </p:sp>
    </p:spTree>
    <p:extLst>
      <p:ext uri="{BB962C8B-B14F-4D97-AF65-F5344CB8AC3E}">
        <p14:creationId xmlns:p14="http://schemas.microsoft.com/office/powerpoint/2010/main" val="27166662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cs-CZ" sz="2400" dirty="0">
                <a:effectLst/>
              </a:rPr>
              <a:t>Úlohy koordinátora a základní předpoklady fungování systému zlepšování procesů</a:t>
            </a:r>
            <a:endParaRPr lang="cs-CZ"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412776"/>
            <a:ext cx="6688050"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650612"/>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82296" indent="0">
              <a:buNone/>
            </a:pPr>
            <a:r>
              <a:rPr lang="cs-CZ" dirty="0"/>
              <a:t> </a:t>
            </a:r>
          </a:p>
        </p:txBody>
      </p:sp>
      <p:sp>
        <p:nvSpPr>
          <p:cNvPr id="3" name="Nadpis 2"/>
          <p:cNvSpPr>
            <a:spLocks noGrp="1"/>
          </p:cNvSpPr>
          <p:nvPr>
            <p:ph type="title"/>
          </p:nvPr>
        </p:nvSpPr>
        <p:spPr/>
        <p:txBody>
          <a:bodyPr/>
          <a:lstStyle/>
          <a:p>
            <a:r>
              <a:rPr lang="cs-CZ" dirty="0"/>
              <a:t>Kaizen a zaměstnanci 1 </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8" y="1628800"/>
            <a:ext cx="5610225"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5086363"/>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effectLst/>
              </a:rPr>
              <a:t>Kaizen a zaměstnanci 2</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631" y="1196752"/>
            <a:ext cx="5381625" cy="570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6100425"/>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r>
              <a:rPr lang="cs-CZ" dirty="0">
                <a:effectLst/>
              </a:rPr>
              <a:t>Kultura a tradice - Západní svět a Japonsko</a:t>
            </a:r>
            <a:endParaRPr lang="cs-CZ"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296" y="1453133"/>
            <a:ext cx="57150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753662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55000" lnSpcReduction="20000"/>
          </a:bodyPr>
          <a:lstStyle/>
          <a:p>
            <a:pPr lvl="0"/>
            <a:r>
              <a:rPr lang="cs-CZ" i="1" dirty="0"/>
              <a:t>orientace na zákazníka,</a:t>
            </a:r>
            <a:r>
              <a:rPr lang="cs-CZ" dirty="0"/>
              <a:t> </a:t>
            </a:r>
          </a:p>
          <a:p>
            <a:pPr lvl="0"/>
            <a:r>
              <a:rPr lang="cs-CZ" i="1" dirty="0"/>
              <a:t>kanban (systém štítků),</a:t>
            </a:r>
            <a:endParaRPr lang="cs-CZ" dirty="0"/>
          </a:p>
          <a:p>
            <a:pPr lvl="0"/>
            <a:r>
              <a:rPr lang="cs-CZ" i="1" dirty="0"/>
              <a:t>absolutní řízení kvality,</a:t>
            </a:r>
            <a:endParaRPr lang="cs-CZ" dirty="0"/>
          </a:p>
          <a:p>
            <a:pPr lvl="0"/>
            <a:r>
              <a:rPr lang="cs-CZ" i="1" dirty="0"/>
              <a:t>zdokonalování kvality,</a:t>
            </a:r>
            <a:endParaRPr lang="cs-CZ" dirty="0"/>
          </a:p>
          <a:p>
            <a:pPr lvl="0"/>
            <a:r>
              <a:rPr lang="cs-CZ" i="1" dirty="0"/>
              <a:t>robotika,</a:t>
            </a:r>
            <a:endParaRPr lang="cs-CZ" dirty="0"/>
          </a:p>
          <a:p>
            <a:pPr lvl="0"/>
            <a:r>
              <a:rPr lang="cs-CZ" i="1" dirty="0"/>
              <a:t>Just-in-Time (metoda „právě včas“),</a:t>
            </a:r>
            <a:endParaRPr lang="cs-CZ" dirty="0"/>
          </a:p>
          <a:p>
            <a:pPr lvl="0"/>
            <a:r>
              <a:rPr lang="cs-CZ" i="1" dirty="0"/>
              <a:t>kroužky řízení kvality,</a:t>
            </a:r>
            <a:endParaRPr lang="cs-CZ" dirty="0"/>
          </a:p>
          <a:p>
            <a:pPr lvl="0"/>
            <a:r>
              <a:rPr lang="cs-CZ" i="1" dirty="0"/>
              <a:t>žádné vadné zboží,</a:t>
            </a:r>
            <a:endParaRPr lang="cs-CZ" dirty="0"/>
          </a:p>
          <a:p>
            <a:pPr lvl="0"/>
            <a:r>
              <a:rPr lang="cs-CZ" i="1" dirty="0"/>
              <a:t>systém zlepšování,</a:t>
            </a:r>
            <a:endParaRPr lang="cs-CZ" dirty="0"/>
          </a:p>
          <a:p>
            <a:pPr lvl="0"/>
            <a:r>
              <a:rPr lang="cs-CZ" i="1" dirty="0"/>
              <a:t>aktivity malých skupin,</a:t>
            </a:r>
            <a:endParaRPr lang="cs-CZ" dirty="0"/>
          </a:p>
          <a:p>
            <a:pPr lvl="0"/>
            <a:r>
              <a:rPr lang="cs-CZ" i="1" dirty="0"/>
              <a:t>automatizace,</a:t>
            </a:r>
            <a:endParaRPr lang="cs-CZ" dirty="0"/>
          </a:p>
          <a:p>
            <a:pPr lvl="0"/>
            <a:r>
              <a:rPr lang="cs-CZ" i="1" dirty="0"/>
              <a:t>dobré vztahy managementu - zaměstnanci,</a:t>
            </a:r>
            <a:endParaRPr lang="cs-CZ" dirty="0"/>
          </a:p>
          <a:p>
            <a:pPr lvl="0"/>
            <a:r>
              <a:rPr lang="cs-CZ" i="1" dirty="0"/>
              <a:t>disciplína na pracovišti,</a:t>
            </a:r>
            <a:endParaRPr lang="cs-CZ" dirty="0"/>
          </a:p>
          <a:p>
            <a:pPr lvl="0"/>
            <a:r>
              <a:rPr lang="cs-CZ" i="1" dirty="0"/>
              <a:t>zvyšování produktivity,</a:t>
            </a:r>
            <a:endParaRPr lang="cs-CZ" dirty="0"/>
          </a:p>
          <a:p>
            <a:pPr lvl="0"/>
            <a:r>
              <a:rPr lang="cs-CZ" i="1" dirty="0"/>
              <a:t>absolutní údržba výrobních prostředků,</a:t>
            </a:r>
            <a:endParaRPr lang="cs-CZ" dirty="0"/>
          </a:p>
          <a:p>
            <a:pPr lvl="0"/>
            <a:r>
              <a:rPr lang="cs-CZ" i="1" dirty="0"/>
              <a:t>vývoj nových produktů.</a:t>
            </a:r>
            <a:endParaRPr lang="cs-CZ" dirty="0"/>
          </a:p>
        </p:txBody>
      </p:sp>
      <p:sp>
        <p:nvSpPr>
          <p:cNvPr id="3" name="Nadpis 2"/>
          <p:cNvSpPr>
            <a:spLocks noGrp="1"/>
          </p:cNvSpPr>
          <p:nvPr>
            <p:ph type="title"/>
          </p:nvPr>
        </p:nvSpPr>
        <p:spPr/>
        <p:txBody>
          <a:bodyPr/>
          <a:lstStyle/>
          <a:p>
            <a:r>
              <a:rPr lang="cs-CZ" dirty="0"/>
              <a:t>Kaizen a štíhlá výroba</a:t>
            </a:r>
          </a:p>
        </p:txBody>
      </p:sp>
    </p:spTree>
    <p:extLst>
      <p:ext uri="{BB962C8B-B14F-4D97-AF65-F5344CB8AC3E}">
        <p14:creationId xmlns:p14="http://schemas.microsoft.com/office/powerpoint/2010/main" val="2410324768"/>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a:extLst>
              <a:ext uri="{FF2B5EF4-FFF2-40B4-BE49-F238E27FC236}">
                <a16:creationId xmlns:a16="http://schemas.microsoft.com/office/drawing/2014/main" id="{A07263DB-81CA-4B22-B29F-5699827348A5}"/>
              </a:ext>
            </a:extLst>
          </p:cNvPr>
          <p:cNvSpPr>
            <a:spLocks noGrp="1"/>
          </p:cNvSpPr>
          <p:nvPr>
            <p:ph idx="1"/>
          </p:nvPr>
        </p:nvSpPr>
        <p:spPr/>
        <p:txBody>
          <a:bodyPr>
            <a:normAutofit lnSpcReduction="10000"/>
          </a:bodyPr>
          <a:lstStyle/>
          <a:p>
            <a:r>
              <a:rPr lang="cs-CZ" dirty="0"/>
              <a:t>Sedm statických nástrojů</a:t>
            </a:r>
          </a:p>
          <a:p>
            <a:pPr marL="596646" indent="-514350">
              <a:buFont typeface="+mj-lt"/>
              <a:buAutoNum type="arabicPeriod"/>
            </a:pPr>
            <a:r>
              <a:rPr lang="cs-CZ" dirty="0"/>
              <a:t>Paretovy grafy – klasifikace podle příčiny a jevu</a:t>
            </a:r>
          </a:p>
          <a:p>
            <a:pPr marL="596646" indent="-514350">
              <a:buFont typeface="+mj-lt"/>
              <a:buAutoNum type="arabicPeriod"/>
            </a:pPr>
            <a:r>
              <a:rPr lang="cs-CZ" dirty="0"/>
              <a:t>Grafy příčin a následku</a:t>
            </a:r>
          </a:p>
          <a:p>
            <a:pPr marL="596646" indent="-514350">
              <a:buFont typeface="+mj-lt"/>
              <a:buAutoNum type="arabicPeriod"/>
            </a:pPr>
            <a:r>
              <a:rPr lang="cs-CZ" dirty="0"/>
              <a:t>Sloupcový diagram častostí – histogram</a:t>
            </a:r>
          </a:p>
          <a:p>
            <a:pPr marL="596646" indent="-514350">
              <a:buFont typeface="+mj-lt"/>
              <a:buAutoNum type="arabicPeriod"/>
            </a:pPr>
            <a:r>
              <a:rPr lang="cs-CZ" dirty="0"/>
              <a:t>Regulační karty – odchylky</a:t>
            </a:r>
          </a:p>
          <a:p>
            <a:pPr marL="596646" indent="-514350">
              <a:buFont typeface="+mj-lt"/>
              <a:buAutoNum type="arabicPeriod"/>
            </a:pPr>
            <a:r>
              <a:rPr lang="cs-CZ" dirty="0"/>
              <a:t>Tečkový (rozptylový) diagram</a:t>
            </a:r>
          </a:p>
          <a:p>
            <a:pPr marL="596646" indent="-514350">
              <a:buFont typeface="+mj-lt"/>
              <a:buAutoNum type="arabicPeriod"/>
            </a:pPr>
            <a:r>
              <a:rPr lang="cs-CZ" dirty="0"/>
              <a:t>Grafy</a:t>
            </a:r>
          </a:p>
          <a:p>
            <a:pPr marL="596646" indent="-514350">
              <a:buFont typeface="+mj-lt"/>
              <a:buAutoNum type="arabicPeriod"/>
            </a:pPr>
            <a:r>
              <a:rPr lang="cs-CZ" dirty="0"/>
              <a:t>Kontrolní tabulky</a:t>
            </a:r>
          </a:p>
        </p:txBody>
      </p:sp>
      <p:sp>
        <p:nvSpPr>
          <p:cNvPr id="3" name="Nadpis 2">
            <a:extLst>
              <a:ext uri="{FF2B5EF4-FFF2-40B4-BE49-F238E27FC236}">
                <a16:creationId xmlns:a16="http://schemas.microsoft.com/office/drawing/2014/main" id="{EC67539A-6E92-4EA6-BECE-8DED3F9D19E3}"/>
              </a:ext>
            </a:extLst>
          </p:cNvPr>
          <p:cNvSpPr>
            <a:spLocks noGrp="1"/>
          </p:cNvSpPr>
          <p:nvPr>
            <p:ph type="title"/>
          </p:nvPr>
        </p:nvSpPr>
        <p:spPr/>
        <p:txBody>
          <a:bodyPr>
            <a:normAutofit fontScale="90000"/>
          </a:bodyPr>
          <a:lstStyle/>
          <a:p>
            <a:r>
              <a:rPr lang="cs-CZ" dirty="0"/>
              <a:t>Nástroje Kaizen pro řešení problémů</a:t>
            </a:r>
          </a:p>
        </p:txBody>
      </p:sp>
    </p:spTree>
    <p:extLst>
      <p:ext uri="{BB962C8B-B14F-4D97-AF65-F5344CB8AC3E}">
        <p14:creationId xmlns:p14="http://schemas.microsoft.com/office/powerpoint/2010/main" val="4263436156"/>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r>
              <a:rPr lang="cs-CZ" dirty="0">
                <a:effectLst/>
              </a:rPr>
              <a:t> Běžné a strukturované řešení problémů</a:t>
            </a:r>
            <a:endParaRPr lang="cs-CZ"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241648"/>
            <a:ext cx="5715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0461212"/>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Just in time</a:t>
            </a:r>
          </a:p>
        </p:txBody>
      </p:sp>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1650002966"/>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r>
              <a:rPr lang="cs-CZ" b="1" dirty="0"/>
              <a:t>Just in Time</a:t>
            </a:r>
            <a:r>
              <a:rPr lang="cs-CZ" dirty="0"/>
              <a:t> je průmyslová manažerská technika, která dovoluje udělat a nabídnout přesně to, co se žádá v </a:t>
            </a:r>
            <a:r>
              <a:rPr lang="cs-CZ" b="1" dirty="0"/>
              <a:t>množství, místě a čase</a:t>
            </a:r>
            <a:r>
              <a:rPr lang="cs-CZ" dirty="0"/>
              <a:t>, několika slovy „provádět aktivity, když jsou nezbytné“. Jedná se o výrobní filosofii, při jejímž uplatňování jsou materiál, díly a výrobky vyráběny a dopravovány tehdy, kdy je výroba nebo zákazník vyžadují. Je třeba si uvědomit, že šlo o převratnou změnu až revoluci v průmyslové výrobě, kdy došlo k zavedení tahu - pull, v němž se </a:t>
            </a:r>
            <a:r>
              <a:rPr lang="cs-CZ" b="1" dirty="0"/>
              <a:t>vyrábí tolik, kolik je nutné</a:t>
            </a:r>
            <a:r>
              <a:rPr lang="cs-CZ" dirty="0"/>
              <a:t>. </a:t>
            </a:r>
          </a:p>
          <a:p>
            <a:r>
              <a:rPr lang="cs-CZ" dirty="0"/>
              <a:t>Původní představa realizace tohoto systému je vytvoření vazeb mezi dodavatelem a odběratelem tak, aby u </a:t>
            </a:r>
            <a:r>
              <a:rPr lang="cs-CZ" b="1" dirty="0"/>
              <a:t>odběratele nevznikaly žádné zásoby </a:t>
            </a:r>
            <a:r>
              <a:rPr lang="cs-CZ" dirty="0"/>
              <a:t>tím, že dodavatel dodává přesně podle stanoveného harmonogramu materiál či díly v požadovaném množství a provedení tak, aby mohly být předány přímo do výroby. </a:t>
            </a:r>
          </a:p>
        </p:txBody>
      </p:sp>
      <p:sp>
        <p:nvSpPr>
          <p:cNvPr id="3" name="Nadpis 2"/>
          <p:cNvSpPr>
            <a:spLocks noGrp="1"/>
          </p:cNvSpPr>
          <p:nvPr>
            <p:ph type="title"/>
          </p:nvPr>
        </p:nvSpPr>
        <p:spPr/>
        <p:txBody>
          <a:bodyPr/>
          <a:lstStyle/>
          <a:p>
            <a:r>
              <a:rPr lang="cs-CZ" dirty="0"/>
              <a:t>Co je JIT</a:t>
            </a:r>
          </a:p>
        </p:txBody>
      </p:sp>
    </p:spTree>
    <p:extLst>
      <p:ext uri="{BB962C8B-B14F-4D97-AF65-F5344CB8AC3E}">
        <p14:creationId xmlns:p14="http://schemas.microsoft.com/office/powerpoint/2010/main" val="3779308560"/>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r>
              <a:rPr lang="cs-CZ" dirty="0"/>
              <a:t>Proč vznikají zbytečné zásoby</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5272" y="1353319"/>
            <a:ext cx="57150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9143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dirty="0"/>
          </a:p>
        </p:txBody>
      </p:sp>
      <p:sp>
        <p:nvSpPr>
          <p:cNvPr id="3" name="Nadpis 2"/>
          <p:cNvSpPr>
            <a:spLocks noGrp="1"/>
          </p:cNvSpPr>
          <p:nvPr>
            <p:ph type="title"/>
          </p:nvPr>
        </p:nvSpPr>
        <p:spPr/>
        <p:txBody>
          <a:bodyPr/>
          <a:lstStyle/>
          <a:p>
            <a:r>
              <a:rPr lang="cs-CZ" dirty="0"/>
              <a:t>Konflikt kritérií chování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5" y="1268760"/>
            <a:ext cx="7370763" cy="5589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3880485"/>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55000" lnSpcReduction="20000"/>
          </a:bodyPr>
          <a:lstStyle/>
          <a:p>
            <a:r>
              <a:rPr lang="cs-CZ" dirty="0"/>
              <a:t>Ideálními cíli  JIT jsou:</a:t>
            </a:r>
          </a:p>
          <a:p>
            <a:pPr lvl="1"/>
            <a:r>
              <a:rPr lang="cs-CZ" sz="2700" dirty="0"/>
              <a:t> nulová zmetkovitost,</a:t>
            </a:r>
          </a:p>
          <a:p>
            <a:pPr lvl="1"/>
            <a:r>
              <a:rPr lang="cs-CZ" sz="2700" dirty="0"/>
              <a:t> nízké až nulové časy seřízení,</a:t>
            </a:r>
          </a:p>
          <a:p>
            <a:pPr lvl="1"/>
            <a:r>
              <a:rPr lang="cs-CZ" sz="2700" dirty="0"/>
              <a:t> nulové zásoby,</a:t>
            </a:r>
          </a:p>
          <a:p>
            <a:pPr lvl="1"/>
            <a:r>
              <a:rPr lang="cs-CZ" sz="2700" dirty="0"/>
              <a:t> žádná manipulace,</a:t>
            </a:r>
          </a:p>
          <a:p>
            <a:pPr lvl="1"/>
            <a:r>
              <a:rPr lang="cs-CZ" sz="2700" dirty="0"/>
              <a:t> žádné přerušení výroby,</a:t>
            </a:r>
          </a:p>
          <a:p>
            <a:pPr lvl="1"/>
            <a:r>
              <a:rPr lang="cs-CZ" sz="2700" dirty="0"/>
              <a:t> nulové dodací lhůty,</a:t>
            </a:r>
          </a:p>
          <a:p>
            <a:pPr lvl="1"/>
            <a:r>
              <a:rPr lang="cs-CZ" sz="2700" dirty="0"/>
              <a:t> malé výrobní dávky, až o velikosti jedna.</a:t>
            </a:r>
            <a:r>
              <a:rPr lang="cs-CZ" dirty="0"/>
              <a:t> </a:t>
            </a:r>
          </a:p>
          <a:p>
            <a:r>
              <a:rPr lang="cs-CZ" dirty="0"/>
              <a:t>Dalšími důležitými faktory jsou: </a:t>
            </a:r>
          </a:p>
          <a:p>
            <a:pPr lvl="1"/>
            <a:r>
              <a:rPr lang="cs-CZ" sz="2700" dirty="0"/>
              <a:t> ustálená úroveň výroby,</a:t>
            </a:r>
          </a:p>
          <a:p>
            <a:pPr lvl="1"/>
            <a:r>
              <a:rPr lang="cs-CZ" sz="2700" dirty="0"/>
              <a:t> optimální rozmístěná výrobních zdrojů,</a:t>
            </a:r>
          </a:p>
          <a:p>
            <a:pPr lvl="1"/>
            <a:r>
              <a:rPr lang="cs-CZ" sz="2700" dirty="0"/>
              <a:t> preventivní údržba,</a:t>
            </a:r>
          </a:p>
          <a:p>
            <a:pPr lvl="1"/>
            <a:r>
              <a:rPr lang="cs-CZ" sz="2700" dirty="0"/>
              <a:t> pružná multifunkční pracovní síla,</a:t>
            </a:r>
          </a:p>
          <a:p>
            <a:pPr lvl="1"/>
            <a:r>
              <a:rPr lang="cs-CZ" sz="2700" dirty="0"/>
              <a:t> kooperativní duch,</a:t>
            </a:r>
          </a:p>
          <a:p>
            <a:pPr lvl="1"/>
            <a:r>
              <a:rPr lang="cs-CZ" sz="2700" dirty="0"/>
              <a:t> spolehliví dodavatelé,</a:t>
            </a:r>
          </a:p>
          <a:p>
            <a:pPr lvl="1"/>
            <a:r>
              <a:rPr lang="cs-CZ" sz="2700" dirty="0"/>
              <a:t> řešení problémů,</a:t>
            </a:r>
          </a:p>
          <a:p>
            <a:pPr lvl="1"/>
            <a:r>
              <a:rPr lang="cs-CZ" sz="2700" dirty="0"/>
              <a:t> průběžné zlepšování.</a:t>
            </a:r>
          </a:p>
        </p:txBody>
      </p:sp>
      <p:sp>
        <p:nvSpPr>
          <p:cNvPr id="3" name="Nadpis 2"/>
          <p:cNvSpPr>
            <a:spLocks noGrp="1"/>
          </p:cNvSpPr>
          <p:nvPr>
            <p:ph type="title"/>
          </p:nvPr>
        </p:nvSpPr>
        <p:spPr/>
        <p:txBody>
          <a:bodyPr/>
          <a:lstStyle/>
          <a:p>
            <a:r>
              <a:rPr lang="cs-CZ" dirty="0"/>
              <a:t>Cíle a faktory JIT</a:t>
            </a:r>
          </a:p>
        </p:txBody>
      </p:sp>
    </p:spTree>
    <p:extLst>
      <p:ext uri="{BB962C8B-B14F-4D97-AF65-F5344CB8AC3E}">
        <p14:creationId xmlns:p14="http://schemas.microsoft.com/office/powerpoint/2010/main" val="547959113"/>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82296" indent="0">
              <a:buNone/>
            </a:pPr>
            <a:r>
              <a:rPr lang="cs-CZ" dirty="0"/>
              <a:t> </a:t>
            </a:r>
          </a:p>
        </p:txBody>
      </p:sp>
      <p:sp>
        <p:nvSpPr>
          <p:cNvPr id="3" name="Nadpis 2"/>
          <p:cNvSpPr>
            <a:spLocks noGrp="1"/>
          </p:cNvSpPr>
          <p:nvPr>
            <p:ph type="title"/>
          </p:nvPr>
        </p:nvSpPr>
        <p:spPr/>
        <p:txBody>
          <a:bodyPr>
            <a:normAutofit/>
          </a:bodyPr>
          <a:lstStyle/>
          <a:p>
            <a:r>
              <a:rPr lang="cs-CZ" dirty="0"/>
              <a:t>Tradiční přístup a JIT </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196752"/>
            <a:ext cx="4392488"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8812621"/>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82296" indent="0">
              <a:buNone/>
            </a:pPr>
            <a:r>
              <a:rPr lang="cs-CZ" dirty="0"/>
              <a:t> </a:t>
            </a:r>
          </a:p>
        </p:txBody>
      </p:sp>
      <p:sp>
        <p:nvSpPr>
          <p:cNvPr id="3" name="Nadpis 2"/>
          <p:cNvSpPr>
            <a:spLocks noGrp="1"/>
          </p:cNvSpPr>
          <p:nvPr>
            <p:ph type="title"/>
          </p:nvPr>
        </p:nvSpPr>
        <p:spPr/>
        <p:txBody>
          <a:bodyPr/>
          <a:lstStyle/>
          <a:p>
            <a:r>
              <a:rPr lang="cs-CZ" dirty="0"/>
              <a:t>JIT a nákup </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813" y="1484784"/>
            <a:ext cx="5286375" cy="5256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6332029"/>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r>
              <a:rPr lang="cs-CZ" dirty="0"/>
              <a:t> </a:t>
            </a:r>
            <a:r>
              <a:rPr lang="cs-CZ" b="1" dirty="0"/>
              <a:t>Nadprodukce</a:t>
            </a:r>
            <a:r>
              <a:rPr lang="cs-CZ" dirty="0"/>
              <a:t> je považována za nejhorší druh ztráty. Rozlišuje se:</a:t>
            </a:r>
          </a:p>
          <a:p>
            <a:pPr lvl="1"/>
            <a:r>
              <a:rPr lang="cs-CZ" dirty="0"/>
              <a:t> nadprodukce </a:t>
            </a:r>
            <a:r>
              <a:rPr lang="cs-CZ" b="1" dirty="0"/>
              <a:t>kvantitativní</a:t>
            </a:r>
            <a:r>
              <a:rPr lang="cs-CZ" dirty="0"/>
              <a:t>, kdy se vyrábí vice výrobků, než je potřeba,</a:t>
            </a:r>
          </a:p>
          <a:p>
            <a:pPr lvl="1"/>
            <a:r>
              <a:rPr lang="cs-CZ" dirty="0"/>
              <a:t> nadprodukce </a:t>
            </a:r>
            <a:r>
              <a:rPr lang="cs-CZ" b="1" dirty="0"/>
              <a:t>předčasná</a:t>
            </a:r>
            <a:r>
              <a:rPr lang="cs-CZ" dirty="0"/>
              <a:t>, což je výroba výrobků v dřívějším čase, než je potřeba.</a:t>
            </a:r>
          </a:p>
          <a:p>
            <a:r>
              <a:rPr lang="cs-CZ" b="1" dirty="0"/>
              <a:t>Čekání </a:t>
            </a:r>
            <a:r>
              <a:rPr lang="cs-CZ" dirty="0"/>
              <a:t>je nejpatrnějším druhem ztráty. Může mít různé příčiny, jako je špatné zásobování, kapacitní nevyváženost operací, čekání na opravu stroje.</a:t>
            </a:r>
          </a:p>
          <a:p>
            <a:r>
              <a:rPr lang="cs-CZ" b="1" dirty="0"/>
              <a:t>Přepravní ztráty</a:t>
            </a:r>
            <a:endParaRPr lang="cs-CZ" dirty="0"/>
          </a:p>
          <a:p>
            <a:r>
              <a:rPr lang="cs-CZ" b="1" dirty="0"/>
              <a:t>Nevhodné uspořádání strojů </a:t>
            </a:r>
            <a:r>
              <a:rPr lang="cs-CZ" dirty="0"/>
              <a:t>může vyžadovat potřebu dočasných skladových míst.</a:t>
            </a:r>
          </a:p>
          <a:p>
            <a:r>
              <a:rPr lang="cs-CZ" b="1" dirty="0"/>
              <a:t>Zpracovatelské ztráty </a:t>
            </a:r>
            <a:r>
              <a:rPr lang="cs-CZ" dirty="0"/>
              <a:t>- jedná se např. o nadměrně přesné zpracování nebo zpracování nevhodně zvoleného nebo připraveného materiálu nebo vznik zmetku, jeho oprava nebo náhrada za něj.</a:t>
            </a:r>
          </a:p>
        </p:txBody>
      </p:sp>
      <p:sp>
        <p:nvSpPr>
          <p:cNvPr id="3" name="Nadpis 2"/>
          <p:cNvSpPr>
            <a:spLocks noGrp="1"/>
          </p:cNvSpPr>
          <p:nvPr>
            <p:ph type="title"/>
          </p:nvPr>
        </p:nvSpPr>
        <p:spPr/>
        <p:txBody>
          <a:bodyPr/>
          <a:lstStyle/>
          <a:p>
            <a:r>
              <a:rPr lang="cs-CZ" dirty="0">
                <a:effectLst/>
              </a:rPr>
              <a:t>Ztráty z hlediska JIT </a:t>
            </a:r>
          </a:p>
        </p:txBody>
      </p:sp>
    </p:spTree>
    <p:extLst>
      <p:ext uri="{BB962C8B-B14F-4D97-AF65-F5344CB8AC3E}">
        <p14:creationId xmlns:p14="http://schemas.microsoft.com/office/powerpoint/2010/main" val="2985540518"/>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40000" lnSpcReduction="20000"/>
          </a:bodyPr>
          <a:lstStyle/>
          <a:p>
            <a:r>
              <a:rPr lang="cs-CZ" b="1" dirty="0"/>
              <a:t>První princip</a:t>
            </a:r>
            <a:endParaRPr lang="cs-CZ" dirty="0"/>
          </a:p>
          <a:p>
            <a:r>
              <a:rPr lang="cs-CZ" dirty="0"/>
              <a:t>Filosofie Just in Time správně říká: přiměřeně výrobní realitě - “just in time” nebo “</a:t>
            </a:r>
            <a:r>
              <a:rPr lang="cs-CZ" dirty="0" err="1"/>
              <a:t>right</a:t>
            </a:r>
            <a:r>
              <a:rPr lang="cs-CZ" dirty="0"/>
              <a:t> in time”. Princip je platný pro:</a:t>
            </a:r>
          </a:p>
          <a:p>
            <a:pPr lvl="1"/>
            <a:r>
              <a:rPr lang="cs-CZ" sz="3000" dirty="0"/>
              <a:t> </a:t>
            </a:r>
            <a:r>
              <a:rPr lang="cs-CZ" sz="3000" b="1" dirty="0"/>
              <a:t>Hotové </a:t>
            </a:r>
            <a:r>
              <a:rPr lang="cs-CZ" sz="3000" dirty="0"/>
              <a:t>zboží týkající se zákazníka (výroba a dodávka); </a:t>
            </a:r>
          </a:p>
          <a:p>
            <a:pPr lvl="1"/>
            <a:r>
              <a:rPr lang="cs-CZ" sz="3000" dirty="0"/>
              <a:t> </a:t>
            </a:r>
            <a:r>
              <a:rPr lang="cs-CZ" sz="3000" b="1" dirty="0"/>
              <a:t>Rozpracovanou </a:t>
            </a:r>
            <a:r>
              <a:rPr lang="cs-CZ" sz="3000" dirty="0"/>
              <a:t>výrobu (následuje montáž);</a:t>
            </a:r>
          </a:p>
          <a:p>
            <a:pPr lvl="1"/>
            <a:r>
              <a:rPr lang="cs-CZ" sz="3000" dirty="0"/>
              <a:t> </a:t>
            </a:r>
            <a:r>
              <a:rPr lang="cs-CZ" sz="3000" b="1" dirty="0"/>
              <a:t>Nákupy </a:t>
            </a:r>
            <a:r>
              <a:rPr lang="cs-CZ" sz="3000" dirty="0"/>
              <a:t>(okamžiky užití). </a:t>
            </a:r>
          </a:p>
          <a:p>
            <a:r>
              <a:rPr lang="cs-CZ" b="1" dirty="0"/>
              <a:t>Druhý princip	</a:t>
            </a:r>
            <a:endParaRPr lang="cs-CZ" dirty="0"/>
          </a:p>
          <a:p>
            <a:pPr lvl="1"/>
            <a:r>
              <a:rPr lang="cs-CZ" sz="3000" b="1" dirty="0"/>
              <a:t>Bezeskladová</a:t>
            </a:r>
            <a:r>
              <a:rPr lang="cs-CZ" sz="3000" dirty="0"/>
              <a:t> výroba, která je takříkajíc omezením skladů na minimální hodnoty kompatibilní s objemem výroby. </a:t>
            </a:r>
          </a:p>
          <a:p>
            <a:pPr lvl="1"/>
            <a:r>
              <a:rPr lang="cs-CZ" sz="3000" dirty="0"/>
              <a:t>Myšlenkou je vyrábět, </a:t>
            </a:r>
            <a:r>
              <a:rPr lang="cs-CZ" sz="3000" b="1" dirty="0"/>
              <a:t>co chybí, </a:t>
            </a:r>
            <a:r>
              <a:rPr lang="cs-CZ" sz="3000" dirty="0"/>
              <a:t>v chybějícím množství, když to chybí, aby se dramaticky </a:t>
            </a:r>
            <a:r>
              <a:rPr lang="cs-CZ" sz="3000" b="1" dirty="0"/>
              <a:t>snížily sklady a rozpracovaná výroba (WIP) </a:t>
            </a:r>
            <a:r>
              <a:rPr lang="cs-CZ" sz="3000" dirty="0"/>
              <a:t>a učinit výrobní systém průhlednějším, aby se nalezly neúčinnosti </a:t>
            </a:r>
            <a:r>
              <a:rPr lang="cs-CZ" sz="3000" b="1" dirty="0"/>
              <a:t>a úzká místa</a:t>
            </a:r>
            <a:r>
              <a:rPr lang="cs-CZ" sz="3000" dirty="0"/>
              <a:t>. </a:t>
            </a:r>
          </a:p>
          <a:p>
            <a:r>
              <a:rPr lang="cs-CZ" b="1" dirty="0"/>
              <a:t>Třetí princip</a:t>
            </a:r>
            <a:endParaRPr lang="cs-CZ" dirty="0"/>
          </a:p>
          <a:p>
            <a:pPr lvl="1"/>
            <a:r>
              <a:rPr lang="cs-CZ" sz="3000" dirty="0"/>
              <a:t>Jakékoliv snížení </a:t>
            </a:r>
            <a:r>
              <a:rPr lang="cs-CZ" sz="3000" b="1" dirty="0"/>
              <a:t>ztrát od surovin </a:t>
            </a:r>
            <a:r>
              <a:rPr lang="cs-CZ" sz="3000" dirty="0"/>
              <a:t>do výroby zmetků, od rozměrů skladů do časových zpoždění kvůli neúčinnosti, atd. </a:t>
            </a:r>
          </a:p>
          <a:p>
            <a:r>
              <a:rPr lang="cs-CZ" b="1" dirty="0"/>
              <a:t>Čtvrtý princip</a:t>
            </a:r>
            <a:endParaRPr lang="cs-CZ" dirty="0"/>
          </a:p>
          <a:p>
            <a:pPr lvl="1"/>
            <a:r>
              <a:rPr lang="cs-CZ" sz="3000" b="1" dirty="0"/>
              <a:t>Plynulá výroba </a:t>
            </a:r>
            <a:r>
              <a:rPr lang="cs-CZ" sz="3000" dirty="0"/>
              <a:t>znamená, že výroba musí být organizována, aby plynula z jednoho oddělení do druhého bez zastavení, meziskladů, zbytečných převozů, atd. … JIT chce zvyšovat odpovídající kapacitu (ne drahým způsobem) na změny požadavků trhu průběžnou eliminací procesních vazeb.</a:t>
            </a:r>
          </a:p>
          <a:p>
            <a:r>
              <a:rPr lang="cs-CZ" b="1" dirty="0"/>
              <a:t>Pátý princip</a:t>
            </a:r>
            <a:endParaRPr lang="cs-CZ" dirty="0"/>
          </a:p>
          <a:p>
            <a:pPr lvl="1"/>
            <a:r>
              <a:rPr lang="cs-CZ" sz="3000" dirty="0"/>
              <a:t>Užít tažnou logiku, na rozdíl od tlačné, to je tok materiálu, který táhne výrobu a ne výrobu, kterou tlačí tok. To znamená, že materiál není vytlačován ze skladu (tlačná logika) v souladu s technikou předvídání požadavků (jako v MRP), ale je tažena (tažná logika) od reálných požadavků koncové operace, takříkajíc trhem. </a:t>
            </a:r>
          </a:p>
          <a:p>
            <a:endParaRPr lang="cs-CZ" dirty="0"/>
          </a:p>
        </p:txBody>
      </p:sp>
      <p:sp>
        <p:nvSpPr>
          <p:cNvPr id="3" name="Nadpis 2"/>
          <p:cNvSpPr>
            <a:spLocks noGrp="1"/>
          </p:cNvSpPr>
          <p:nvPr>
            <p:ph type="title"/>
          </p:nvPr>
        </p:nvSpPr>
        <p:spPr/>
        <p:txBody>
          <a:bodyPr>
            <a:normAutofit fontScale="90000"/>
          </a:bodyPr>
          <a:lstStyle/>
          <a:p>
            <a:r>
              <a:rPr lang="cs-CZ" dirty="0">
                <a:effectLst/>
              </a:rPr>
              <a:t>Pět hlavních principů Just in Time </a:t>
            </a:r>
          </a:p>
        </p:txBody>
      </p:sp>
    </p:spTree>
    <p:extLst>
      <p:ext uri="{BB962C8B-B14F-4D97-AF65-F5344CB8AC3E}">
        <p14:creationId xmlns:p14="http://schemas.microsoft.com/office/powerpoint/2010/main" val="361054704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pPr lvl="0"/>
            <a:r>
              <a:rPr lang="cs-CZ" dirty="0"/>
              <a:t> plánovat a vyrábět na objednávku,</a:t>
            </a:r>
          </a:p>
          <a:p>
            <a:pPr lvl="0"/>
            <a:r>
              <a:rPr lang="cs-CZ" dirty="0"/>
              <a:t> vyrábět malé série,</a:t>
            </a:r>
          </a:p>
          <a:p>
            <a:pPr lvl="0"/>
            <a:r>
              <a:rPr lang="cs-CZ" dirty="0"/>
              <a:t> eliminovat plýtvání,</a:t>
            </a:r>
          </a:p>
          <a:p>
            <a:pPr lvl="0"/>
            <a:r>
              <a:rPr lang="cs-CZ" dirty="0"/>
              <a:t> zajistit plynulé materiálové toky,</a:t>
            </a:r>
          </a:p>
          <a:p>
            <a:pPr lvl="0"/>
            <a:r>
              <a:rPr lang="cs-CZ" dirty="0"/>
              <a:t> zajistit stabilní vysokou jakost,</a:t>
            </a:r>
          </a:p>
          <a:p>
            <a:pPr lvl="0"/>
            <a:r>
              <a:rPr lang="cs-CZ" dirty="0"/>
              <a:t> systém musí respektovat všichni pracovníci,</a:t>
            </a:r>
          </a:p>
          <a:p>
            <a:pPr lvl="0"/>
            <a:r>
              <a:rPr lang="cs-CZ" dirty="0"/>
              <a:t> eliminovat prostoje,</a:t>
            </a:r>
          </a:p>
          <a:p>
            <a:pPr lvl="0"/>
            <a:r>
              <a:rPr lang="cs-CZ" dirty="0"/>
              <a:t> udržovat jasnou strategii.</a:t>
            </a:r>
          </a:p>
        </p:txBody>
      </p:sp>
      <p:sp>
        <p:nvSpPr>
          <p:cNvPr id="3" name="Nadpis 2"/>
          <p:cNvSpPr>
            <a:spLocks noGrp="1"/>
          </p:cNvSpPr>
          <p:nvPr>
            <p:ph type="title"/>
          </p:nvPr>
        </p:nvSpPr>
        <p:spPr/>
        <p:txBody>
          <a:bodyPr/>
          <a:lstStyle/>
          <a:p>
            <a:r>
              <a:rPr lang="cs-CZ" dirty="0"/>
              <a:t>Podmínky JIT</a:t>
            </a:r>
          </a:p>
        </p:txBody>
      </p:sp>
    </p:spTree>
    <p:extLst>
      <p:ext uri="{BB962C8B-B14F-4D97-AF65-F5344CB8AC3E}">
        <p14:creationId xmlns:p14="http://schemas.microsoft.com/office/powerpoint/2010/main" val="1334557098"/>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sz="6000" dirty="0"/>
              <a:t>Teorie omezení</a:t>
            </a:r>
          </a:p>
        </p:txBody>
      </p:sp>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3547232192"/>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7500" lnSpcReduction="20000"/>
          </a:bodyPr>
          <a:lstStyle/>
          <a:p>
            <a:r>
              <a:rPr lang="cs-CZ" dirty="0"/>
              <a:t>Teorie omezení říká, že v řetězu po sobě následujících činností je vždy nějaký </a:t>
            </a:r>
            <a:r>
              <a:rPr lang="cs-CZ" b="1" dirty="0"/>
              <a:t>nejslabší článek </a:t>
            </a:r>
            <a:r>
              <a:rPr lang="cs-CZ" dirty="0"/>
              <a:t>(</a:t>
            </a:r>
            <a:r>
              <a:rPr lang="cs-CZ" b="1" dirty="0"/>
              <a:t>omezení systému</a:t>
            </a:r>
            <a:r>
              <a:rPr lang="cs-CZ" dirty="0"/>
              <a:t>). Při zvyšování efektivity je třeba se zaměřit na toto omezení, neboť úspory jiném místě ve skutečnosti neznamenají úsporu v systému.</a:t>
            </a:r>
          </a:p>
          <a:p>
            <a:pPr marL="82296" indent="0">
              <a:buNone/>
            </a:pPr>
            <a:endParaRPr lang="cs-CZ" dirty="0"/>
          </a:p>
          <a:p>
            <a:r>
              <a:rPr lang="cs-CZ" b="1" dirty="0"/>
              <a:t>Ztracená minuta omezení je pro celý systém nenahraditelná. Ušetřená hodina neomezeného zdroje není pro systém žádným přínosem.</a:t>
            </a:r>
          </a:p>
          <a:p>
            <a:pPr marL="82296" indent="0">
              <a:buNone/>
            </a:pPr>
            <a:endParaRPr lang="cs-CZ" b="1" dirty="0"/>
          </a:p>
          <a:p>
            <a:r>
              <a:rPr lang="cs-CZ" b="1" dirty="0"/>
              <a:t>Hlavním cílem podniku je podle teorie omezení vydělávání peněz a nyní i v budoucnosti. Dosahování cíle brání omezení.</a:t>
            </a:r>
            <a:endParaRPr lang="cs-CZ" dirty="0"/>
          </a:p>
          <a:p>
            <a:endParaRPr lang="cs-CZ" dirty="0"/>
          </a:p>
          <a:p>
            <a:endParaRPr lang="cs-CZ" dirty="0"/>
          </a:p>
        </p:txBody>
      </p:sp>
      <p:sp>
        <p:nvSpPr>
          <p:cNvPr id="3" name="Nadpis 2"/>
          <p:cNvSpPr>
            <a:spLocks noGrp="1"/>
          </p:cNvSpPr>
          <p:nvPr>
            <p:ph type="title"/>
          </p:nvPr>
        </p:nvSpPr>
        <p:spPr/>
        <p:txBody>
          <a:bodyPr>
            <a:normAutofit fontScale="90000"/>
          </a:bodyPr>
          <a:lstStyle/>
          <a:p>
            <a:r>
              <a:rPr lang="cs-CZ" dirty="0"/>
              <a:t>Základní myšlenka Teorie omezení</a:t>
            </a:r>
          </a:p>
        </p:txBody>
      </p:sp>
    </p:spTree>
    <p:extLst>
      <p:ext uri="{BB962C8B-B14F-4D97-AF65-F5344CB8AC3E}">
        <p14:creationId xmlns:p14="http://schemas.microsoft.com/office/powerpoint/2010/main" val="2180229540"/>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Úzké místo</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288" y="1410841"/>
            <a:ext cx="57150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8117058"/>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403648" y="1484784"/>
            <a:ext cx="7498080" cy="4800600"/>
          </a:xfrm>
        </p:spPr>
        <p:txBody>
          <a:bodyPr>
            <a:normAutofit fontScale="70000" lnSpcReduction="20000"/>
          </a:bodyPr>
          <a:lstStyle/>
          <a:p>
            <a:pPr marL="82296" indent="0">
              <a:buNone/>
            </a:pPr>
            <a:r>
              <a:rPr lang="cs-CZ" b="1" dirty="0"/>
              <a:t>Lokální zájmy:</a:t>
            </a:r>
            <a:endParaRPr lang="cs-CZ" dirty="0"/>
          </a:p>
          <a:p>
            <a:r>
              <a:rPr lang="cs-CZ" dirty="0"/>
              <a:t>nákup - minimalizace zásob, nízké náklady nákupu (nezájem o kvalitu a termíny)</a:t>
            </a:r>
          </a:p>
          <a:p>
            <a:r>
              <a:rPr lang="cs-CZ" dirty="0"/>
              <a:t>odbyt - objem zakázek (nezájem o možnost realizace, na optimalizaci podniku jako celku)</a:t>
            </a:r>
          </a:p>
          <a:p>
            <a:r>
              <a:rPr lang="cs-CZ" dirty="0"/>
              <a:t>výroba - využití zařízení (hromadění rozpracované výroby, příliš velké dávky)</a:t>
            </a:r>
          </a:p>
          <a:p>
            <a:pPr marL="82296" indent="0">
              <a:buNone/>
            </a:pPr>
            <a:endParaRPr lang="cs-CZ" dirty="0"/>
          </a:p>
          <a:p>
            <a:pPr marL="82296" indent="0">
              <a:buNone/>
            </a:pPr>
            <a:r>
              <a:rPr lang="cs-CZ" b="1" dirty="0"/>
              <a:t>Odlišné zájmové skupiny:</a:t>
            </a:r>
            <a:endParaRPr lang="cs-CZ" dirty="0"/>
          </a:p>
          <a:p>
            <a:r>
              <a:rPr lang="cs-CZ" dirty="0"/>
              <a:t>vlastník - růst akcií, dividend, podíl na trhu</a:t>
            </a:r>
          </a:p>
          <a:p>
            <a:r>
              <a:rPr lang="cs-CZ" dirty="0"/>
              <a:t>manažer - minimální náklady a optimalizace controllingových ukazatelů</a:t>
            </a:r>
          </a:p>
          <a:p>
            <a:r>
              <a:rPr lang="cs-CZ" dirty="0"/>
              <a:t>zaměstnanec - jistota výdělku a práce, odborný růst</a:t>
            </a:r>
          </a:p>
          <a:p>
            <a:r>
              <a:rPr lang="cs-CZ" dirty="0"/>
              <a:t>zákazník - dodržení termínů, kvality a cenově přijatelná úroveň termínů</a:t>
            </a:r>
          </a:p>
          <a:p>
            <a:endParaRPr lang="cs-CZ" dirty="0"/>
          </a:p>
        </p:txBody>
      </p:sp>
      <p:sp>
        <p:nvSpPr>
          <p:cNvPr id="3" name="Nadpis 2"/>
          <p:cNvSpPr>
            <a:spLocks noGrp="1"/>
          </p:cNvSpPr>
          <p:nvPr>
            <p:ph type="title"/>
          </p:nvPr>
        </p:nvSpPr>
        <p:spPr/>
        <p:txBody>
          <a:bodyPr>
            <a:normAutofit fontScale="90000"/>
          </a:bodyPr>
          <a:lstStyle/>
          <a:p>
            <a:r>
              <a:rPr lang="cs-CZ" dirty="0"/>
              <a:t>Zájmy a zájmové skupiny</a:t>
            </a:r>
          </a:p>
        </p:txBody>
      </p:sp>
    </p:spTree>
    <p:extLst>
      <p:ext uri="{BB962C8B-B14F-4D97-AF65-F5344CB8AC3E}">
        <p14:creationId xmlns:p14="http://schemas.microsoft.com/office/powerpoint/2010/main" val="3954189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82296" indent="0">
              <a:buNone/>
            </a:pPr>
            <a:endParaRPr lang="cs-CZ" dirty="0"/>
          </a:p>
        </p:txBody>
      </p:sp>
      <p:sp>
        <p:nvSpPr>
          <p:cNvPr id="3" name="Nadpis 2"/>
          <p:cNvSpPr>
            <a:spLocks noGrp="1"/>
          </p:cNvSpPr>
          <p:nvPr>
            <p:ph type="title"/>
          </p:nvPr>
        </p:nvSpPr>
        <p:spPr/>
        <p:txBody>
          <a:bodyPr>
            <a:normAutofit fontScale="90000"/>
          </a:bodyPr>
          <a:lstStyle/>
          <a:p>
            <a:r>
              <a:rPr lang="cs-CZ" dirty="0"/>
              <a:t>Západní a japonský moderní přístup</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268760"/>
            <a:ext cx="8028384" cy="5589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77449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a:extLst>
              <a:ext uri="{FF2B5EF4-FFF2-40B4-BE49-F238E27FC236}">
                <a16:creationId xmlns:a16="http://schemas.microsoft.com/office/drawing/2014/main" id="{895C08B7-71CE-4320-911C-11942FCFC97C}"/>
              </a:ext>
            </a:extLst>
          </p:cNvPr>
          <p:cNvGraphicFramePr>
            <a:graphicFrameLocks noGrp="1"/>
          </p:cNvGraphicFramePr>
          <p:nvPr>
            <p:ph idx="1"/>
            <p:extLst>
              <p:ext uri="{D42A27DB-BD31-4B8C-83A1-F6EECF244321}">
                <p14:modId xmlns:p14="http://schemas.microsoft.com/office/powerpoint/2010/main" val="1965570837"/>
              </p:ext>
            </p:extLst>
          </p:nvPr>
        </p:nvGraphicFramePr>
        <p:xfrm>
          <a:off x="1435100" y="1447800"/>
          <a:ext cx="7499350" cy="3576320"/>
        </p:xfrm>
        <a:graphic>
          <a:graphicData uri="http://schemas.openxmlformats.org/drawingml/2006/table">
            <a:tbl>
              <a:tblPr firstRow="1" bandRow="1">
                <a:tableStyleId>{5C22544A-7EE6-4342-B048-85BDC9FD1C3A}</a:tableStyleId>
              </a:tblPr>
              <a:tblGrid>
                <a:gridCol w="3749675">
                  <a:extLst>
                    <a:ext uri="{9D8B030D-6E8A-4147-A177-3AD203B41FA5}">
                      <a16:colId xmlns:a16="http://schemas.microsoft.com/office/drawing/2014/main" val="754208668"/>
                    </a:ext>
                  </a:extLst>
                </a:gridCol>
                <a:gridCol w="3749675">
                  <a:extLst>
                    <a:ext uri="{9D8B030D-6E8A-4147-A177-3AD203B41FA5}">
                      <a16:colId xmlns:a16="http://schemas.microsoft.com/office/drawing/2014/main" val="1561450089"/>
                    </a:ext>
                  </a:extLst>
                </a:gridCol>
              </a:tblGrid>
              <a:tr h="370840">
                <a:tc>
                  <a:txBody>
                    <a:bodyPr/>
                    <a:lstStyle/>
                    <a:p>
                      <a:pPr algn="ctr"/>
                      <a:r>
                        <a:rPr lang="cs-CZ" dirty="0"/>
                        <a:t>Tradiční přístup</a:t>
                      </a:r>
                    </a:p>
                  </a:txBody>
                  <a:tcPr/>
                </a:tc>
                <a:tc>
                  <a:txBody>
                    <a:bodyPr/>
                    <a:lstStyle/>
                    <a:p>
                      <a:pPr algn="ctr"/>
                      <a:r>
                        <a:rPr lang="cs-CZ" dirty="0"/>
                        <a:t>Přístup v metodě simultánního inženýrství</a:t>
                      </a:r>
                    </a:p>
                  </a:txBody>
                  <a:tcPr/>
                </a:tc>
                <a:extLst>
                  <a:ext uri="{0D108BD9-81ED-4DB2-BD59-A6C34878D82A}">
                    <a16:rowId xmlns:a16="http://schemas.microsoft.com/office/drawing/2014/main" val="2120983718"/>
                  </a:ext>
                </a:extLst>
              </a:tr>
              <a:tr h="405016">
                <a:tc>
                  <a:txBody>
                    <a:bodyPr/>
                    <a:lstStyle/>
                    <a:p>
                      <a:pPr algn="ctr"/>
                      <a:r>
                        <a:rPr lang="cs-CZ" dirty="0"/>
                        <a:t>Členění úloh podle funkcí</a:t>
                      </a:r>
                    </a:p>
                  </a:txBody>
                  <a:tcPr/>
                </a:tc>
                <a:tc>
                  <a:txBody>
                    <a:bodyPr/>
                    <a:lstStyle/>
                    <a:p>
                      <a:pPr algn="ctr"/>
                      <a:r>
                        <a:rPr lang="cs-CZ" dirty="0"/>
                        <a:t>Funkční hranice se překrývají, paralelní řešení úloh</a:t>
                      </a:r>
                    </a:p>
                  </a:txBody>
                  <a:tcPr/>
                </a:tc>
                <a:extLst>
                  <a:ext uri="{0D108BD9-81ED-4DB2-BD59-A6C34878D82A}">
                    <a16:rowId xmlns:a16="http://schemas.microsoft.com/office/drawing/2014/main" val="3038692466"/>
                  </a:ext>
                </a:extLst>
              </a:tr>
              <a:tr h="370840">
                <a:tc>
                  <a:txBody>
                    <a:bodyPr/>
                    <a:lstStyle/>
                    <a:p>
                      <a:pPr algn="ctr"/>
                      <a:r>
                        <a:rPr lang="cs-CZ" dirty="0"/>
                        <a:t>Oddělený vývoj výrobku a výrobního procesu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dirty="0"/>
                        <a:t>Paralelní vývoj výrobku a výrobního procesu</a:t>
                      </a:r>
                    </a:p>
                    <a:p>
                      <a:pPr algn="ctr"/>
                      <a:endParaRPr lang="cs-CZ" dirty="0"/>
                    </a:p>
                  </a:txBody>
                  <a:tcPr/>
                </a:tc>
                <a:extLst>
                  <a:ext uri="{0D108BD9-81ED-4DB2-BD59-A6C34878D82A}">
                    <a16:rowId xmlns:a16="http://schemas.microsoft.com/office/drawing/2014/main" val="1267816941"/>
                  </a:ext>
                </a:extLst>
              </a:tr>
              <a:tr h="370840">
                <a:tc>
                  <a:txBody>
                    <a:bodyPr/>
                    <a:lstStyle/>
                    <a:p>
                      <a:pPr algn="ctr"/>
                      <a:r>
                        <a:rPr lang="cs-CZ" dirty="0"/>
                        <a:t>Priorita managementu - náklady</a:t>
                      </a:r>
                    </a:p>
                  </a:txBody>
                  <a:tcPr/>
                </a:tc>
                <a:tc>
                  <a:txBody>
                    <a:bodyPr/>
                    <a:lstStyle/>
                    <a:p>
                      <a:pPr algn="ctr"/>
                      <a:r>
                        <a:rPr lang="cs-CZ" dirty="0"/>
                        <a:t>Priorita managementu - čas</a:t>
                      </a:r>
                    </a:p>
                  </a:txBody>
                  <a:tcPr/>
                </a:tc>
                <a:extLst>
                  <a:ext uri="{0D108BD9-81ED-4DB2-BD59-A6C34878D82A}">
                    <a16:rowId xmlns:a16="http://schemas.microsoft.com/office/drawing/2014/main" val="4040617566"/>
                  </a:ext>
                </a:extLst>
              </a:tr>
              <a:tr h="370840">
                <a:tc>
                  <a:txBody>
                    <a:bodyPr/>
                    <a:lstStyle/>
                    <a:p>
                      <a:pPr algn="ctr"/>
                      <a:r>
                        <a:rPr lang="cs-CZ" dirty="0"/>
                        <a:t>Současný postup na více projektech</a:t>
                      </a:r>
                    </a:p>
                  </a:txBody>
                  <a:tcPr/>
                </a:tc>
                <a:tc>
                  <a:txBody>
                    <a:bodyPr/>
                    <a:lstStyle/>
                    <a:p>
                      <a:pPr algn="ctr"/>
                      <a:r>
                        <a:rPr lang="cs-CZ" dirty="0"/>
                        <a:t>Koncentrace na jeden projekt</a:t>
                      </a:r>
                    </a:p>
                  </a:txBody>
                  <a:tcPr/>
                </a:tc>
                <a:extLst>
                  <a:ext uri="{0D108BD9-81ED-4DB2-BD59-A6C34878D82A}">
                    <a16:rowId xmlns:a16="http://schemas.microsoft.com/office/drawing/2014/main" val="2831825290"/>
                  </a:ext>
                </a:extLst>
              </a:tr>
              <a:tr h="370840">
                <a:tc>
                  <a:txBody>
                    <a:bodyPr/>
                    <a:lstStyle/>
                    <a:p>
                      <a:pPr algn="ctr"/>
                      <a:r>
                        <a:rPr lang="cs-CZ" dirty="0"/>
                        <a:t>Úzká místa – řešení zvětšením mezioperačních zásob</a:t>
                      </a:r>
                    </a:p>
                  </a:txBody>
                  <a:tcPr/>
                </a:tc>
                <a:tc>
                  <a:txBody>
                    <a:bodyPr/>
                    <a:lstStyle/>
                    <a:p>
                      <a:pPr algn="ctr"/>
                      <a:r>
                        <a:rPr lang="cs-CZ" dirty="0"/>
                        <a:t>Úzká místa – odkrytí a zvětšení výrobní kapacity</a:t>
                      </a:r>
                    </a:p>
                  </a:txBody>
                  <a:tcPr/>
                </a:tc>
                <a:extLst>
                  <a:ext uri="{0D108BD9-81ED-4DB2-BD59-A6C34878D82A}">
                    <a16:rowId xmlns:a16="http://schemas.microsoft.com/office/drawing/2014/main" val="4249745834"/>
                  </a:ext>
                </a:extLst>
              </a:tr>
            </a:tbl>
          </a:graphicData>
        </a:graphic>
      </p:graphicFrame>
      <p:sp>
        <p:nvSpPr>
          <p:cNvPr id="3" name="Nadpis 2">
            <a:extLst>
              <a:ext uri="{FF2B5EF4-FFF2-40B4-BE49-F238E27FC236}">
                <a16:creationId xmlns:a16="http://schemas.microsoft.com/office/drawing/2014/main" id="{B6B3D381-990D-48F4-900B-54306B6353E8}"/>
              </a:ext>
            </a:extLst>
          </p:cNvPr>
          <p:cNvSpPr>
            <a:spLocks noGrp="1"/>
          </p:cNvSpPr>
          <p:nvPr>
            <p:ph type="title"/>
          </p:nvPr>
        </p:nvSpPr>
        <p:spPr/>
        <p:txBody>
          <a:bodyPr/>
          <a:lstStyle/>
          <a:p>
            <a:r>
              <a:rPr lang="cs-CZ" dirty="0"/>
              <a:t>Simultánní inženýrství</a:t>
            </a:r>
          </a:p>
        </p:txBody>
      </p:sp>
    </p:spTree>
    <p:extLst>
      <p:ext uri="{BB962C8B-B14F-4D97-AF65-F5344CB8AC3E}">
        <p14:creationId xmlns:p14="http://schemas.microsoft.com/office/powerpoint/2010/main" val="140255949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62500" lnSpcReduction="20000"/>
          </a:bodyPr>
          <a:lstStyle/>
          <a:p>
            <a:r>
              <a:rPr lang="cs-CZ" b="1" dirty="0"/>
              <a:t>Vnitřní omezení</a:t>
            </a:r>
            <a:r>
              <a:rPr lang="cs-CZ" dirty="0"/>
              <a:t> - úzké místo:</a:t>
            </a:r>
          </a:p>
          <a:p>
            <a:pPr lvl="1"/>
            <a:r>
              <a:rPr lang="cs-CZ" sz="2900" dirty="0"/>
              <a:t> nedostatečná kapacita stroje,</a:t>
            </a:r>
          </a:p>
          <a:p>
            <a:pPr lvl="1"/>
            <a:r>
              <a:rPr lang="cs-CZ" sz="2900" dirty="0"/>
              <a:t> chybějící materiál,</a:t>
            </a:r>
          </a:p>
          <a:p>
            <a:pPr lvl="1"/>
            <a:r>
              <a:rPr lang="cs-CZ" sz="2900" dirty="0"/>
              <a:t> nedostatečná technická příprava,</a:t>
            </a:r>
          </a:p>
          <a:p>
            <a:pPr lvl="1"/>
            <a:r>
              <a:rPr lang="cs-CZ" sz="2900" dirty="0"/>
              <a:t> nedostatečné finanční prostředky,</a:t>
            </a:r>
          </a:p>
          <a:p>
            <a:pPr lvl="1"/>
            <a:r>
              <a:rPr lang="cs-CZ" sz="2900" dirty="0"/>
              <a:t> nedostatečný prostor,</a:t>
            </a:r>
          </a:p>
          <a:p>
            <a:pPr lvl="1"/>
            <a:r>
              <a:rPr lang="cs-CZ" sz="2900" dirty="0"/>
              <a:t> nekvalifikovaný nebo chybějící personál,</a:t>
            </a:r>
          </a:p>
          <a:p>
            <a:pPr lvl="1"/>
            <a:r>
              <a:rPr lang="cs-CZ" sz="2900" dirty="0"/>
              <a:t> chybná velikost výrobních dávek,</a:t>
            </a:r>
          </a:p>
          <a:p>
            <a:pPr lvl="1"/>
            <a:r>
              <a:rPr lang="cs-CZ" sz="2900" dirty="0"/>
              <a:t> specifická podniková kultura.</a:t>
            </a:r>
          </a:p>
          <a:p>
            <a:r>
              <a:rPr lang="cs-CZ" b="1" dirty="0"/>
              <a:t>Vnější omezení:</a:t>
            </a:r>
            <a:endParaRPr lang="cs-CZ" dirty="0"/>
          </a:p>
          <a:p>
            <a:pPr lvl="1"/>
            <a:r>
              <a:rPr lang="cs-CZ" sz="2900" dirty="0"/>
              <a:t> konkurence na trhu,</a:t>
            </a:r>
          </a:p>
          <a:p>
            <a:pPr lvl="1"/>
            <a:r>
              <a:rPr lang="cs-CZ" sz="2900" dirty="0"/>
              <a:t> nedostatečná poptávka,</a:t>
            </a:r>
          </a:p>
          <a:p>
            <a:pPr lvl="1"/>
            <a:r>
              <a:rPr lang="cs-CZ" sz="2900" dirty="0"/>
              <a:t> zákony - nepříznivé pro určitý druh podnikání,</a:t>
            </a:r>
          </a:p>
          <a:p>
            <a:pPr lvl="1"/>
            <a:r>
              <a:rPr lang="cs-CZ" sz="2900" dirty="0"/>
              <a:t> omezení možnosti dodavatelů,</a:t>
            </a:r>
          </a:p>
          <a:p>
            <a:pPr lvl="1"/>
            <a:r>
              <a:rPr lang="cs-CZ" sz="2900" dirty="0"/>
              <a:t> dlouhé dodací termíny dodavatelů,</a:t>
            </a:r>
          </a:p>
          <a:p>
            <a:pPr lvl="1"/>
            <a:r>
              <a:rPr lang="cs-CZ" sz="2900" dirty="0"/>
              <a:t> dopravní obtíže - dlouhé trasy, rizika.</a:t>
            </a:r>
          </a:p>
          <a:p>
            <a:endParaRPr lang="cs-CZ" dirty="0"/>
          </a:p>
        </p:txBody>
      </p:sp>
      <p:sp>
        <p:nvSpPr>
          <p:cNvPr id="3" name="Nadpis 2"/>
          <p:cNvSpPr>
            <a:spLocks noGrp="1"/>
          </p:cNvSpPr>
          <p:nvPr>
            <p:ph type="title"/>
          </p:nvPr>
        </p:nvSpPr>
        <p:spPr/>
        <p:txBody>
          <a:bodyPr/>
          <a:lstStyle/>
          <a:p>
            <a:r>
              <a:rPr lang="cs-CZ" dirty="0"/>
              <a:t>Vnitřní a vnější omezení</a:t>
            </a:r>
          </a:p>
        </p:txBody>
      </p:sp>
    </p:spTree>
    <p:extLst>
      <p:ext uri="{BB962C8B-B14F-4D97-AF65-F5344CB8AC3E}">
        <p14:creationId xmlns:p14="http://schemas.microsoft.com/office/powerpoint/2010/main" val="2782020244"/>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85000" lnSpcReduction="10000"/>
          </a:bodyPr>
          <a:lstStyle/>
          <a:p>
            <a:r>
              <a:rPr lang="cs-CZ" b="1" dirty="0"/>
              <a:t>Obvyklé </a:t>
            </a:r>
            <a:r>
              <a:rPr lang="cs-CZ" dirty="0"/>
              <a:t>základní ukazatele:</a:t>
            </a:r>
          </a:p>
          <a:p>
            <a:r>
              <a:rPr lang="cs-CZ" dirty="0"/>
              <a:t> 	čistý </a:t>
            </a:r>
            <a:r>
              <a:rPr lang="cs-CZ" b="1" dirty="0"/>
              <a:t>zisk,</a:t>
            </a:r>
            <a:endParaRPr lang="cs-CZ" dirty="0"/>
          </a:p>
          <a:p>
            <a:pPr lvl="0"/>
            <a:r>
              <a:rPr lang="cs-CZ" dirty="0"/>
              <a:t> 	</a:t>
            </a:r>
            <a:r>
              <a:rPr lang="cs-CZ" b="1" dirty="0"/>
              <a:t>návratnost </a:t>
            </a:r>
            <a:r>
              <a:rPr lang="cs-CZ" dirty="0"/>
              <a:t>investic,</a:t>
            </a:r>
          </a:p>
          <a:p>
            <a:pPr lvl="0"/>
            <a:r>
              <a:rPr lang="cs-CZ" dirty="0"/>
              <a:t> 	</a:t>
            </a:r>
            <a:r>
              <a:rPr lang="cs-CZ" b="1" dirty="0"/>
              <a:t>cashflow.</a:t>
            </a:r>
            <a:endParaRPr lang="cs-CZ" dirty="0"/>
          </a:p>
          <a:p>
            <a:r>
              <a:rPr lang="cs-CZ" dirty="0"/>
              <a:t>Základní metriky </a:t>
            </a:r>
            <a:r>
              <a:rPr lang="cs-CZ" b="1" dirty="0"/>
              <a:t>teorie omezení</a:t>
            </a:r>
            <a:r>
              <a:rPr lang="cs-CZ" dirty="0"/>
              <a:t>:</a:t>
            </a:r>
          </a:p>
          <a:p>
            <a:pPr lvl="1"/>
            <a:r>
              <a:rPr lang="cs-CZ" dirty="0"/>
              <a:t> </a:t>
            </a:r>
            <a:r>
              <a:rPr lang="cs-CZ" b="1" dirty="0"/>
              <a:t>průtok </a:t>
            </a:r>
            <a:r>
              <a:rPr lang="cs-CZ" dirty="0"/>
              <a:t>(throughput) - peníze, které podnik obdrží za realizaci svých výrobků a služeb (peníze z prodeje minus cena nakupovaných položek),</a:t>
            </a:r>
          </a:p>
          <a:p>
            <a:pPr lvl="1"/>
            <a:r>
              <a:rPr lang="cs-CZ" dirty="0"/>
              <a:t> </a:t>
            </a:r>
            <a:r>
              <a:rPr lang="cs-CZ" b="1" dirty="0"/>
              <a:t>investice </a:t>
            </a:r>
            <a:r>
              <a:rPr lang="cs-CZ" dirty="0"/>
              <a:t>(zásoby, invertory) - peníze, za zboží, které se nakupuje,</a:t>
            </a:r>
          </a:p>
          <a:p>
            <a:pPr lvl="1"/>
            <a:r>
              <a:rPr lang="cs-CZ" dirty="0"/>
              <a:t> provozní </a:t>
            </a:r>
            <a:r>
              <a:rPr lang="cs-CZ" b="1" dirty="0"/>
              <a:t>náklady </a:t>
            </a:r>
            <a:r>
              <a:rPr lang="cs-CZ" dirty="0"/>
              <a:t>(operating expense) - peníze vydané na transformaci zásob na hotové produkty.</a:t>
            </a:r>
          </a:p>
          <a:p>
            <a:endParaRPr lang="cs-CZ" dirty="0"/>
          </a:p>
        </p:txBody>
      </p:sp>
      <p:sp>
        <p:nvSpPr>
          <p:cNvPr id="3" name="Nadpis 2"/>
          <p:cNvSpPr>
            <a:spLocks noGrp="1"/>
          </p:cNvSpPr>
          <p:nvPr>
            <p:ph type="title"/>
          </p:nvPr>
        </p:nvSpPr>
        <p:spPr/>
        <p:txBody>
          <a:bodyPr/>
          <a:lstStyle/>
          <a:p>
            <a:r>
              <a:rPr lang="cs-CZ" dirty="0"/>
              <a:t>Metriky Teorie omezení</a:t>
            </a:r>
          </a:p>
        </p:txBody>
      </p:sp>
    </p:spTree>
    <p:extLst>
      <p:ext uri="{BB962C8B-B14F-4D97-AF65-F5344CB8AC3E}">
        <p14:creationId xmlns:p14="http://schemas.microsoft.com/office/powerpoint/2010/main" val="1917280822"/>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pPr lvl="0"/>
            <a:r>
              <a:rPr lang="cs-CZ" dirty="0"/>
              <a:t> Každý systém má svoje omezení (interní nebo externí). Těmto omezením se říká </a:t>
            </a:r>
            <a:r>
              <a:rPr lang="cs-CZ" b="1" dirty="0"/>
              <a:t>úzká místa</a:t>
            </a:r>
            <a:r>
              <a:rPr lang="cs-CZ" dirty="0"/>
              <a:t>.</a:t>
            </a:r>
          </a:p>
          <a:p>
            <a:pPr lvl="0"/>
            <a:r>
              <a:rPr lang="cs-CZ" dirty="0"/>
              <a:t> Lepší je </a:t>
            </a:r>
            <a:r>
              <a:rPr lang="cs-CZ" b="1" dirty="0"/>
              <a:t>vyvažovat tok výrobků </a:t>
            </a:r>
            <a:r>
              <a:rPr lang="cs-CZ" dirty="0"/>
              <a:t>a ne kapacity.</a:t>
            </a:r>
          </a:p>
          <a:p>
            <a:pPr lvl="0"/>
            <a:r>
              <a:rPr lang="cs-CZ" dirty="0"/>
              <a:t> Ztráta na pracovišti, které </a:t>
            </a:r>
            <a:r>
              <a:rPr lang="cs-CZ" b="1" dirty="0"/>
              <a:t>není úzkým </a:t>
            </a:r>
            <a:r>
              <a:rPr lang="cs-CZ" dirty="0"/>
              <a:t>místem, není skutečnou ztrátou, je </a:t>
            </a:r>
            <a:r>
              <a:rPr lang="cs-CZ" b="1" dirty="0"/>
              <a:t>bezvýznamná</a:t>
            </a:r>
            <a:r>
              <a:rPr lang="cs-CZ" dirty="0"/>
              <a:t>.</a:t>
            </a:r>
          </a:p>
          <a:p>
            <a:pPr lvl="0"/>
            <a:r>
              <a:rPr lang="cs-CZ" dirty="0"/>
              <a:t> Ztráta na pracovišti, které je úzkým místem, je ztrátou celého systému.</a:t>
            </a:r>
          </a:p>
          <a:p>
            <a:pPr lvl="0"/>
            <a:r>
              <a:rPr lang="cs-CZ" dirty="0"/>
              <a:t> Úzká místa určují </a:t>
            </a:r>
            <a:r>
              <a:rPr lang="cs-CZ" b="1" dirty="0"/>
              <a:t>takt výroby </a:t>
            </a:r>
            <a:r>
              <a:rPr lang="cs-CZ" dirty="0"/>
              <a:t>(</a:t>
            </a:r>
            <a:r>
              <a:rPr lang="cs-CZ" dirty="0" err="1"/>
              <a:t>Drum</a:t>
            </a:r>
            <a:r>
              <a:rPr lang="cs-CZ" dirty="0"/>
              <a:t> </a:t>
            </a:r>
            <a:r>
              <a:rPr lang="cs-CZ" dirty="0" err="1"/>
              <a:t>Buffer</a:t>
            </a:r>
            <a:r>
              <a:rPr lang="cs-CZ" dirty="0"/>
              <a:t> Rope).</a:t>
            </a:r>
          </a:p>
          <a:p>
            <a:endParaRPr lang="cs-CZ" dirty="0"/>
          </a:p>
        </p:txBody>
      </p:sp>
      <p:sp>
        <p:nvSpPr>
          <p:cNvPr id="3" name="Nadpis 2"/>
          <p:cNvSpPr>
            <a:spLocks noGrp="1"/>
          </p:cNvSpPr>
          <p:nvPr>
            <p:ph type="title"/>
          </p:nvPr>
        </p:nvSpPr>
        <p:spPr/>
        <p:txBody>
          <a:bodyPr>
            <a:normAutofit fontScale="90000"/>
          </a:bodyPr>
          <a:lstStyle/>
          <a:p>
            <a:r>
              <a:rPr lang="cs-CZ" dirty="0">
                <a:effectLst/>
              </a:rPr>
              <a:t>Základní principy teorie omezení</a:t>
            </a:r>
            <a:endParaRPr lang="cs-CZ" dirty="0"/>
          </a:p>
        </p:txBody>
      </p:sp>
    </p:spTree>
    <p:extLst>
      <p:ext uri="{BB962C8B-B14F-4D97-AF65-F5344CB8AC3E}">
        <p14:creationId xmlns:p14="http://schemas.microsoft.com/office/powerpoint/2010/main" val="3412156227"/>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cs-CZ" dirty="0">
                <a:effectLst/>
              </a:rPr>
              <a:t>Pět kroků TOC</a:t>
            </a:r>
            <a:endParaRPr lang="cs-CZ"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484784"/>
            <a:ext cx="24003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7275470"/>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sz="6000" dirty="0"/>
              <a:t>Denní plánování</a:t>
            </a:r>
          </a:p>
        </p:txBody>
      </p:sp>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27900795"/>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Autofit/>
          </a:bodyPr>
          <a:lstStyle/>
          <a:p>
            <a:r>
              <a:rPr lang="cs-CZ" sz="1500" dirty="0"/>
              <a:t>Řada podniků úspěšně zavedla </a:t>
            </a:r>
            <a:r>
              <a:rPr lang="cs-CZ" sz="1500" b="1" dirty="0"/>
              <a:t>informační systémy</a:t>
            </a:r>
            <a:r>
              <a:rPr lang="cs-CZ" sz="1500" dirty="0"/>
              <a:t>, které pokrývají řadu oblastí jejich od nákupu, přípravy výroby, přes vlastní výrobu až po expedici. Vlastní plánování výroby končí </a:t>
            </a:r>
            <a:r>
              <a:rPr lang="cs-CZ" sz="1500" b="1" dirty="0"/>
              <a:t>operativními </a:t>
            </a:r>
            <a:r>
              <a:rPr lang="cs-CZ" sz="1500" dirty="0"/>
              <a:t>plány, které termínují jednotlivé operace, obvykle s přesností na týdny. Snahou je kapacitně a termínově tyto operativní plány vyvažovat.</a:t>
            </a:r>
          </a:p>
          <a:p>
            <a:r>
              <a:rPr lang="cs-CZ" sz="1500" b="1" dirty="0"/>
              <a:t>Operativní plán </a:t>
            </a:r>
            <a:r>
              <a:rPr lang="cs-CZ" sz="1500" dirty="0"/>
              <a:t>tedy představuje </a:t>
            </a:r>
            <a:r>
              <a:rPr lang="cs-CZ" sz="1500" b="1" dirty="0"/>
              <a:t>zatěžování skupin zaměnitelných pracovišť </a:t>
            </a:r>
            <a:r>
              <a:rPr lang="cs-CZ" sz="1500" dirty="0"/>
              <a:t>jednotlivými termínovanými operacemi. Nezohledňuje jejich přesné pořadí provádění v rámci pracoviště, neřeší rozvržení na konkrétní pracoviště, a dokonce ani přesné návaznosti operací v rámci výrobního postupu.</a:t>
            </a:r>
          </a:p>
          <a:p>
            <a:r>
              <a:rPr lang="cs-CZ" sz="1500" dirty="0"/>
              <a:t>V řadě případů to pro řízení výroby stačí. Jedná se například o </a:t>
            </a:r>
            <a:r>
              <a:rPr lang="cs-CZ" sz="1500" b="1" dirty="0"/>
              <a:t>velkosériovou </a:t>
            </a:r>
            <a:r>
              <a:rPr lang="cs-CZ" sz="1500" dirty="0"/>
              <a:t>výrobu, kde se vyrábí malé množství druhů výrobků ve velkém množství. Dalším případem je </a:t>
            </a:r>
            <a:r>
              <a:rPr lang="cs-CZ" sz="1500" b="1" dirty="0"/>
              <a:t>kusová výroba s krátkými operačními časy na malém množství pracovišť</a:t>
            </a:r>
            <a:r>
              <a:rPr lang="cs-CZ" sz="1500" dirty="0"/>
              <a:t>.</a:t>
            </a:r>
          </a:p>
          <a:p>
            <a:r>
              <a:rPr lang="cs-CZ" sz="1500" dirty="0"/>
              <a:t>Typickou úlohou, kde schází silná softwarová podpora rozhodování pracovníků ve výrobě nebo automatická tvorba řídící veličiny pro automatizovaná střediska, je rozvrhování operací pro </a:t>
            </a:r>
            <a:r>
              <a:rPr lang="cs-CZ" sz="1500" b="1" dirty="0"/>
              <a:t>malý až střední počet pracovišť s průměrnou délkou operace srovnatelnou s délkou pracovní směny </a:t>
            </a:r>
            <a:r>
              <a:rPr lang="cs-CZ" sz="1500" dirty="0"/>
              <a:t>a snahou o nízkou rozpracovanost. Zde již nelze předpokládat, že zásoba rozpracovaných výrobních dávek dokáže vyrovnávat dynamické kapacitní nerovnoměrnosti. Ukažme si to na určitém podobenství. </a:t>
            </a:r>
          </a:p>
        </p:txBody>
      </p:sp>
      <p:sp>
        <p:nvSpPr>
          <p:cNvPr id="3" name="Nadpis 2"/>
          <p:cNvSpPr>
            <a:spLocks noGrp="1"/>
          </p:cNvSpPr>
          <p:nvPr>
            <p:ph type="title"/>
          </p:nvPr>
        </p:nvSpPr>
        <p:spPr/>
        <p:txBody>
          <a:bodyPr>
            <a:normAutofit fontScale="90000"/>
          </a:bodyPr>
          <a:lstStyle/>
          <a:p>
            <a:r>
              <a:rPr lang="cs-CZ" dirty="0">
                <a:effectLst/>
              </a:rPr>
              <a:t>Rozvrhovat nebo jen plánovat?</a:t>
            </a:r>
            <a:endParaRPr lang="cs-CZ" dirty="0"/>
          </a:p>
        </p:txBody>
      </p:sp>
    </p:spTree>
    <p:extLst>
      <p:ext uri="{BB962C8B-B14F-4D97-AF65-F5344CB8AC3E}">
        <p14:creationId xmlns:p14="http://schemas.microsoft.com/office/powerpoint/2010/main" val="3922435310"/>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82296" indent="0">
              <a:buNone/>
            </a:pPr>
            <a:r>
              <a:rPr lang="cs-CZ" dirty="0"/>
              <a:t> </a:t>
            </a:r>
          </a:p>
        </p:txBody>
      </p:sp>
      <p:sp>
        <p:nvSpPr>
          <p:cNvPr id="3" name="Nadpis 2"/>
          <p:cNvSpPr>
            <a:spLocks noGrp="1"/>
          </p:cNvSpPr>
          <p:nvPr>
            <p:ph type="title"/>
          </p:nvPr>
        </p:nvSpPr>
        <p:spPr/>
        <p:txBody>
          <a:bodyPr>
            <a:normAutofit fontScale="90000"/>
          </a:bodyPr>
          <a:lstStyle/>
          <a:p>
            <a:r>
              <a:rPr lang="cs-CZ" dirty="0"/>
              <a:t>Denní plánování – podobenství s batohem</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7" y="1700808"/>
            <a:ext cx="7704856" cy="4619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9404938"/>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82296" indent="0">
              <a:buNone/>
            </a:pPr>
            <a:r>
              <a:rPr lang="cs-CZ" dirty="0"/>
              <a:t> </a:t>
            </a:r>
          </a:p>
        </p:txBody>
      </p:sp>
      <p:sp>
        <p:nvSpPr>
          <p:cNvPr id="3" name="Nadpis 2"/>
          <p:cNvSpPr>
            <a:spLocks noGrp="1"/>
          </p:cNvSpPr>
          <p:nvPr>
            <p:ph type="title"/>
          </p:nvPr>
        </p:nvSpPr>
        <p:spPr/>
        <p:txBody>
          <a:bodyPr>
            <a:normAutofit fontScale="90000"/>
          </a:bodyPr>
          <a:lstStyle/>
          <a:p>
            <a:r>
              <a:rPr lang="cs-CZ" dirty="0"/>
              <a:t>Denní plánování – podobenství s potrubím</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738313"/>
            <a:ext cx="5904655" cy="3994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1273811"/>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82296" indent="0">
              <a:buNone/>
            </a:pPr>
            <a:r>
              <a:rPr lang="cs-CZ" dirty="0"/>
              <a:t> </a:t>
            </a:r>
          </a:p>
        </p:txBody>
      </p:sp>
      <p:sp>
        <p:nvSpPr>
          <p:cNvPr id="3" name="Nadpis 2"/>
          <p:cNvSpPr>
            <a:spLocks noGrp="1"/>
          </p:cNvSpPr>
          <p:nvPr>
            <p:ph type="title"/>
          </p:nvPr>
        </p:nvSpPr>
        <p:spPr/>
        <p:txBody>
          <a:bodyPr>
            <a:normAutofit fontScale="90000"/>
          </a:bodyPr>
          <a:lstStyle/>
          <a:p>
            <a:r>
              <a:rPr lang="cs-CZ" dirty="0"/>
              <a:t>Příklad 3 výrobky a 4 pracoviště</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9" y="1196752"/>
            <a:ext cx="3312368"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96752"/>
            <a:ext cx="3960440"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0300968"/>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r>
              <a:rPr lang="cs-CZ" dirty="0"/>
              <a:t>Pro každé pracoviště by stačilo jen stavět </a:t>
            </a:r>
            <a:r>
              <a:rPr lang="cs-CZ" b="1" dirty="0"/>
              <a:t>pořadí</a:t>
            </a:r>
            <a:r>
              <a:rPr lang="cs-CZ" dirty="0"/>
              <a:t> operací ke splnění</a:t>
            </a:r>
          </a:p>
          <a:p>
            <a:r>
              <a:rPr lang="cs-CZ" dirty="0"/>
              <a:t>Pokud existují návaznosti mezi pracovišti, pak </a:t>
            </a:r>
            <a:r>
              <a:rPr lang="cs-CZ" b="1" dirty="0"/>
              <a:t>splněním operace </a:t>
            </a:r>
            <a:r>
              <a:rPr lang="cs-CZ" dirty="0"/>
              <a:t>se vytváří </a:t>
            </a:r>
            <a:r>
              <a:rPr lang="cs-CZ" b="1" dirty="0"/>
              <a:t>zásoba práce</a:t>
            </a:r>
            <a:r>
              <a:rPr lang="cs-CZ" dirty="0"/>
              <a:t> pro další pracoviště</a:t>
            </a:r>
          </a:p>
          <a:p>
            <a:r>
              <a:rPr lang="cs-CZ" dirty="0"/>
              <a:t>Pokud jsou známy přesné časy zahájení pracovišť, tak lze připravovat </a:t>
            </a:r>
            <a:r>
              <a:rPr lang="cs-CZ" b="1" dirty="0"/>
              <a:t>materiál JIT</a:t>
            </a:r>
          </a:p>
          <a:p>
            <a:r>
              <a:rPr lang="cs-CZ" dirty="0"/>
              <a:t>Pro </a:t>
            </a:r>
            <a:r>
              <a:rPr lang="cs-CZ" b="1" dirty="0"/>
              <a:t>přípravnu výrobních pomůcek </a:t>
            </a:r>
            <a:r>
              <a:rPr lang="cs-CZ" dirty="0"/>
              <a:t>je přesný plán zásadní, jinak vzniká </a:t>
            </a:r>
            <a:r>
              <a:rPr lang="cs-CZ" b="1" dirty="0"/>
              <a:t>velké množství</a:t>
            </a:r>
            <a:r>
              <a:rPr lang="cs-CZ" dirty="0"/>
              <a:t> seřízených nástrojů a dalších pomůcek v oběhu</a:t>
            </a:r>
          </a:p>
        </p:txBody>
      </p:sp>
      <p:sp>
        <p:nvSpPr>
          <p:cNvPr id="3" name="Nadpis 2"/>
          <p:cNvSpPr>
            <a:spLocks noGrp="1"/>
          </p:cNvSpPr>
          <p:nvPr>
            <p:ph type="title"/>
          </p:nvPr>
        </p:nvSpPr>
        <p:spPr/>
        <p:txBody>
          <a:bodyPr/>
          <a:lstStyle/>
          <a:p>
            <a:r>
              <a:rPr lang="cs-CZ" dirty="0"/>
              <a:t>Proč rozvrhovat?</a:t>
            </a:r>
          </a:p>
        </p:txBody>
      </p:sp>
    </p:spTree>
    <p:extLst>
      <p:ext uri="{BB962C8B-B14F-4D97-AF65-F5344CB8AC3E}">
        <p14:creationId xmlns:p14="http://schemas.microsoft.com/office/powerpoint/2010/main" val="1012152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pPr marL="82296" indent="0">
              <a:buNone/>
            </a:pPr>
            <a:r>
              <a:rPr lang="cs-CZ" sz="7200" dirty="0"/>
              <a:t>Výroba</a:t>
            </a:r>
          </a:p>
        </p:txBody>
      </p:sp>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94979626"/>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b="1" dirty="0"/>
              <a:t>Operativní plán</a:t>
            </a:r>
            <a:r>
              <a:rPr lang="cs-CZ" dirty="0"/>
              <a:t> jako co nejlépe </a:t>
            </a:r>
            <a:r>
              <a:rPr lang="cs-CZ" b="1" dirty="0"/>
              <a:t>staticky</a:t>
            </a:r>
            <a:r>
              <a:rPr lang="cs-CZ" dirty="0"/>
              <a:t> </a:t>
            </a:r>
            <a:r>
              <a:rPr lang="cs-CZ" b="1" dirty="0"/>
              <a:t>kapacitně vyvážená a termínovaná</a:t>
            </a:r>
            <a:r>
              <a:rPr lang="cs-CZ" dirty="0"/>
              <a:t> množina operací</a:t>
            </a:r>
          </a:p>
          <a:p>
            <a:r>
              <a:rPr lang="cs-CZ" b="1" dirty="0"/>
              <a:t>Aktuální kapacitní kalendář </a:t>
            </a:r>
            <a:r>
              <a:rPr lang="cs-CZ" dirty="0"/>
              <a:t>spojený s </a:t>
            </a:r>
            <a:r>
              <a:rPr lang="cs-CZ" b="1" dirty="0"/>
              <a:t>automatickou evidencí přítomnosti</a:t>
            </a:r>
          </a:p>
          <a:p>
            <a:r>
              <a:rPr lang="cs-CZ" b="1" dirty="0"/>
              <a:t>Kvalitní zpětná vazba </a:t>
            </a:r>
            <a:r>
              <a:rPr lang="cs-CZ" dirty="0"/>
              <a:t>o plnění operací (nejlépe snímaná přímo na stroji)</a:t>
            </a:r>
          </a:p>
        </p:txBody>
      </p:sp>
      <p:sp>
        <p:nvSpPr>
          <p:cNvPr id="3" name="Nadpis 2"/>
          <p:cNvSpPr>
            <a:spLocks noGrp="1"/>
          </p:cNvSpPr>
          <p:nvPr>
            <p:ph type="title"/>
          </p:nvPr>
        </p:nvSpPr>
        <p:spPr/>
        <p:txBody>
          <a:bodyPr>
            <a:normAutofit fontScale="90000"/>
          </a:bodyPr>
          <a:lstStyle/>
          <a:p>
            <a:r>
              <a:rPr lang="cs-CZ" dirty="0"/>
              <a:t>Předpoklady pro kvalitní denní rozvrh</a:t>
            </a:r>
          </a:p>
        </p:txBody>
      </p:sp>
    </p:spTree>
    <p:extLst>
      <p:ext uri="{BB962C8B-B14F-4D97-AF65-F5344CB8AC3E}">
        <p14:creationId xmlns:p14="http://schemas.microsoft.com/office/powerpoint/2010/main" val="1581765687"/>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62500" lnSpcReduction="20000"/>
          </a:bodyPr>
          <a:lstStyle/>
          <a:p>
            <a:pPr marL="82296" indent="0">
              <a:buNone/>
            </a:pPr>
            <a:r>
              <a:rPr lang="cs-CZ" dirty="0"/>
              <a:t>Podle způsobu tvorby lze rozdělit jemné rozvrhy na:</a:t>
            </a:r>
          </a:p>
          <a:p>
            <a:pPr lvl="0"/>
            <a:r>
              <a:rPr lang="cs-CZ" dirty="0"/>
              <a:t>vytvářené v </a:t>
            </a:r>
            <a:r>
              <a:rPr lang="cs-CZ" b="1" dirty="0"/>
              <a:t>reálném </a:t>
            </a:r>
            <a:r>
              <a:rPr lang="cs-CZ" dirty="0"/>
              <a:t>čase,</a:t>
            </a:r>
          </a:p>
          <a:p>
            <a:pPr lvl="0"/>
            <a:r>
              <a:rPr lang="cs-CZ" dirty="0"/>
              <a:t>vytvářené </a:t>
            </a:r>
            <a:r>
              <a:rPr lang="cs-CZ" b="1" dirty="0"/>
              <a:t>dávkově.</a:t>
            </a:r>
            <a:endParaRPr lang="cs-CZ" dirty="0"/>
          </a:p>
          <a:p>
            <a:pPr marL="82296" indent="0">
              <a:buNone/>
            </a:pPr>
            <a:endParaRPr lang="cs-CZ" dirty="0"/>
          </a:p>
          <a:p>
            <a:r>
              <a:rPr lang="cs-CZ" b="1" dirty="0"/>
              <a:t>Dávkově </a:t>
            </a:r>
            <a:r>
              <a:rPr lang="cs-CZ" dirty="0"/>
              <a:t>vytvářené rozvrhy jsou spouštěny jednou nebo několikrát za směnu. Zjišťují skutečný stav rozpracovanosti, rozvrhují operace a na závěr mohou tisknout sestavy rozvržených operací pro každé pracoviště, plány pro přípravu materiálu a nářadí. Vytvořený rozvrh lze eventuálně ručně upravit. </a:t>
            </a:r>
          </a:p>
          <a:p>
            <a:r>
              <a:rPr lang="cs-CZ" dirty="0"/>
              <a:t>Rozvrhy vytvářené v </a:t>
            </a:r>
            <a:r>
              <a:rPr lang="cs-CZ" b="1" dirty="0"/>
              <a:t>reálném </a:t>
            </a:r>
            <a:r>
              <a:rPr lang="cs-CZ" dirty="0"/>
              <a:t>čase předpokládají, že při vzniku libovolné </a:t>
            </a:r>
            <a:r>
              <a:rPr lang="cs-CZ" b="1" dirty="0"/>
              <a:t>události </a:t>
            </a:r>
            <a:r>
              <a:rPr lang="cs-CZ" dirty="0"/>
              <a:t>ovlivňující rozvrh (skutečný začátek nebo konec operace, zásah manažera výroby do priorit dávek nebo operací nebo do postupů, změna kapacit nebo porucha stroje) bude rozvrh okamžitě reagovat a vytvářen nové pořadí operací na pracoviště nejlépe odpovídající nové situaci. </a:t>
            </a:r>
            <a:r>
              <a:rPr lang="cs-CZ" b="1" dirty="0"/>
              <a:t>Ruční </a:t>
            </a:r>
            <a:r>
              <a:rPr lang="cs-CZ" dirty="0"/>
              <a:t>opravy mohou být jen nepřímé (zvýšení priority), jinak nelze vyloučit, že budou v dalším rozvrhu přepsány.</a:t>
            </a:r>
          </a:p>
          <a:p>
            <a:endParaRPr lang="cs-CZ" dirty="0"/>
          </a:p>
        </p:txBody>
      </p:sp>
      <p:sp>
        <p:nvSpPr>
          <p:cNvPr id="3" name="Nadpis 2"/>
          <p:cNvSpPr>
            <a:spLocks noGrp="1"/>
          </p:cNvSpPr>
          <p:nvPr>
            <p:ph type="title"/>
          </p:nvPr>
        </p:nvSpPr>
        <p:spPr/>
        <p:txBody>
          <a:bodyPr>
            <a:normAutofit fontScale="90000"/>
          </a:bodyPr>
          <a:lstStyle/>
          <a:p>
            <a:r>
              <a:rPr lang="cs-CZ" dirty="0">
                <a:effectLst/>
              </a:rPr>
              <a:t>Dávkové a průběžné rozvrhování</a:t>
            </a:r>
          </a:p>
        </p:txBody>
      </p:sp>
    </p:spTree>
    <p:extLst>
      <p:ext uri="{BB962C8B-B14F-4D97-AF65-F5344CB8AC3E}">
        <p14:creationId xmlns:p14="http://schemas.microsoft.com/office/powerpoint/2010/main" val="1120352685"/>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47500" lnSpcReduction="20000"/>
          </a:bodyPr>
          <a:lstStyle/>
          <a:p>
            <a:r>
              <a:rPr lang="cs-CZ" sz="3400" dirty="0"/>
              <a:t>Další možné rozdělení se týká rozvrhovaných operací:</a:t>
            </a:r>
          </a:p>
          <a:p>
            <a:pPr lvl="0"/>
            <a:r>
              <a:rPr lang="cs-CZ" sz="3400" dirty="0"/>
              <a:t>Rozvrhují se jen </a:t>
            </a:r>
            <a:r>
              <a:rPr lang="cs-CZ" sz="3400" b="1" dirty="0"/>
              <a:t>aktivní </a:t>
            </a:r>
            <a:r>
              <a:rPr lang="cs-CZ" sz="3400" dirty="0"/>
              <a:t>operace, tj. operace se skončenou předchozí operací, event. připraveným materiálem a připravenými nástroji.</a:t>
            </a:r>
          </a:p>
          <a:p>
            <a:pPr lvl="0"/>
            <a:r>
              <a:rPr lang="cs-CZ" sz="3400" dirty="0"/>
              <a:t>Rozvrhují se </a:t>
            </a:r>
            <a:r>
              <a:rPr lang="cs-CZ" sz="3400" b="1" dirty="0"/>
              <a:t>potenciálně aktivní </a:t>
            </a:r>
            <a:r>
              <a:rPr lang="cs-CZ" sz="3400" dirty="0"/>
              <a:t>operace (aktivní operace a operace, pro které je předpoklad, že v okamžiku, až na ně dojde řada - s určitou tolerancí -  budou aktivní).</a:t>
            </a:r>
          </a:p>
          <a:p>
            <a:r>
              <a:rPr lang="cs-CZ" sz="3400" dirty="0"/>
              <a:t>Rozvrhování jen z </a:t>
            </a:r>
            <a:r>
              <a:rPr lang="cs-CZ" sz="3400" b="1" dirty="0"/>
              <a:t>aktivních </a:t>
            </a:r>
            <a:r>
              <a:rPr lang="cs-CZ" sz="3400" dirty="0"/>
              <a:t>operací je podstatně výpočetně </a:t>
            </a:r>
            <a:r>
              <a:rPr lang="cs-CZ" sz="3400" b="1" dirty="0"/>
              <a:t>jednodušší</a:t>
            </a:r>
            <a:r>
              <a:rPr lang="cs-CZ" sz="3400" dirty="0"/>
              <a:t>, bez složitého datového modelu, a je velmi </a:t>
            </a:r>
            <a:r>
              <a:rPr lang="cs-CZ" sz="3400" b="1" dirty="0"/>
              <a:t>rychlé</a:t>
            </a:r>
            <a:r>
              <a:rPr lang="cs-CZ" sz="3400" dirty="0"/>
              <a:t>. Rozvrh pro jedno pracoviště je </a:t>
            </a:r>
            <a:r>
              <a:rPr lang="cs-CZ" sz="3400" b="1" dirty="0"/>
              <a:t>odolný vůči poruše</a:t>
            </a:r>
            <a:r>
              <a:rPr lang="cs-CZ" sz="3400" dirty="0"/>
              <a:t> nebo nedostatku kapacit jiného pracoviště. Průběžná doba výroby, rozpracovanost a množství potřebných nástrojů se oproti rozvrhu potenciálně aktivních operací zvyšují.</a:t>
            </a:r>
          </a:p>
          <a:p>
            <a:r>
              <a:rPr lang="cs-CZ" sz="3400" dirty="0"/>
              <a:t>Rozvrhování z </a:t>
            </a:r>
            <a:r>
              <a:rPr lang="cs-CZ" sz="3400" b="1" dirty="0"/>
              <a:t>potenciálně aktivních</a:t>
            </a:r>
            <a:r>
              <a:rPr lang="cs-CZ" sz="3400" dirty="0"/>
              <a:t> operací je </a:t>
            </a:r>
            <a:r>
              <a:rPr lang="cs-CZ" sz="3400" b="1" dirty="0"/>
              <a:t>složitější </a:t>
            </a:r>
            <a:r>
              <a:rPr lang="cs-CZ" sz="3400" dirty="0"/>
              <a:t>a je </a:t>
            </a:r>
            <a:r>
              <a:rPr lang="cs-CZ" sz="3400" b="1" dirty="0"/>
              <a:t>citlivé na plnění</a:t>
            </a:r>
            <a:r>
              <a:rPr lang="cs-CZ" sz="3400" dirty="0"/>
              <a:t> plánu na jiných pracovištích. Na druhé straně lépe </a:t>
            </a:r>
            <a:r>
              <a:rPr lang="cs-CZ" sz="3400" b="1" dirty="0"/>
              <a:t>využívá </a:t>
            </a:r>
            <a:r>
              <a:rPr lang="cs-CZ" sz="3400" dirty="0"/>
              <a:t>pracoviště, dobře řídí </a:t>
            </a:r>
            <a:r>
              <a:rPr lang="cs-CZ" sz="3400" b="1" dirty="0"/>
              <a:t>přípravu materiálu a výrobních pomůcek</a:t>
            </a:r>
            <a:r>
              <a:rPr lang="cs-CZ" sz="3400" dirty="0"/>
              <a:t> a zkracuje </a:t>
            </a:r>
            <a:r>
              <a:rPr lang="cs-CZ" sz="3400" b="1" dirty="0"/>
              <a:t>průběžnou dobu výroby</a:t>
            </a:r>
            <a:r>
              <a:rPr lang="cs-CZ" sz="3400" dirty="0"/>
              <a:t>.</a:t>
            </a:r>
          </a:p>
          <a:p>
            <a:r>
              <a:rPr lang="cs-CZ" sz="3400" dirty="0"/>
              <a:t>Rozvrhování je obecně </a:t>
            </a:r>
            <a:r>
              <a:rPr lang="cs-CZ" sz="3400" b="1" dirty="0"/>
              <a:t>nepreemptivní</a:t>
            </a:r>
            <a:r>
              <a:rPr lang="cs-CZ" sz="3400" dirty="0"/>
              <a:t>, tj. předpokládá se, že jednou započatá operace se dokončí a nelze ji přerušit jinou (urgentnější) operací. Takové zásahy, ale v praxi existují, např. pro zajištění dokončení chybějícího dílu pro montáž.  Tyto zásahy se řeší ručně a pro rozvrhování se jeví jako poruchy.</a:t>
            </a:r>
          </a:p>
          <a:p>
            <a:endParaRPr lang="cs-CZ" dirty="0"/>
          </a:p>
        </p:txBody>
      </p:sp>
      <p:sp>
        <p:nvSpPr>
          <p:cNvPr id="3" name="Nadpis 2"/>
          <p:cNvSpPr>
            <a:spLocks noGrp="1"/>
          </p:cNvSpPr>
          <p:nvPr>
            <p:ph type="title"/>
          </p:nvPr>
        </p:nvSpPr>
        <p:spPr/>
        <p:txBody>
          <a:bodyPr>
            <a:normAutofit fontScale="90000"/>
          </a:bodyPr>
          <a:lstStyle/>
          <a:p>
            <a:r>
              <a:rPr lang="cs-CZ" dirty="0">
                <a:effectLst/>
              </a:rPr>
              <a:t>Aktivní a potenciálně aktivní operace</a:t>
            </a:r>
            <a:endParaRPr lang="cs-CZ" dirty="0"/>
          </a:p>
        </p:txBody>
      </p:sp>
    </p:spTree>
    <p:extLst>
      <p:ext uri="{BB962C8B-B14F-4D97-AF65-F5344CB8AC3E}">
        <p14:creationId xmlns:p14="http://schemas.microsoft.com/office/powerpoint/2010/main" val="1563238136"/>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55000" lnSpcReduction="20000"/>
          </a:bodyPr>
          <a:lstStyle/>
          <a:p>
            <a:r>
              <a:rPr lang="cs-CZ" dirty="0"/>
              <a:t>První možnost řešení je zkusit </a:t>
            </a:r>
            <a:r>
              <a:rPr lang="cs-CZ" b="1" dirty="0"/>
              <a:t>všechny možnosti</a:t>
            </a:r>
            <a:r>
              <a:rPr lang="cs-CZ" dirty="0"/>
              <a:t>. Řada uživatelů výpočetní techniky nekriticky věří v souladu s dosavadním trendem, že možnosti výpočetní techniky exponenciálně rostou, </a:t>
            </a:r>
            <a:r>
              <a:rPr lang="cs-CZ" b="1" dirty="0"/>
              <a:t>zvětšují se objemy pamětí a výkony procesorů</a:t>
            </a:r>
            <a:r>
              <a:rPr lang="cs-CZ" dirty="0"/>
              <a:t>. Zatím sice nevíme, kdy tento růst </a:t>
            </a:r>
            <a:r>
              <a:rPr lang="cs-CZ" b="1" dirty="0"/>
              <a:t>skončí </a:t>
            </a:r>
            <a:r>
              <a:rPr lang="cs-CZ" dirty="0"/>
              <a:t>vyčerpáním fyzikálních vlastností hmoty, nicméně můžeme předpokládat, že zatím tento růst bude pokračovat.  To je dobrá zpráva. Špatná zpráva však přichází z oblasti</a:t>
            </a:r>
            <a:r>
              <a:rPr lang="cs-CZ" b="1" dirty="0"/>
              <a:t> teorie počítačů</a:t>
            </a:r>
            <a:r>
              <a:rPr lang="cs-CZ" dirty="0"/>
              <a:t>. Tam jsou hodnoceny algoritmy podle své </a:t>
            </a:r>
            <a:r>
              <a:rPr lang="cs-CZ" b="1" dirty="0"/>
              <a:t>složitosti</a:t>
            </a:r>
            <a:r>
              <a:rPr lang="cs-CZ" dirty="0"/>
              <a:t>. Bohužel rozvrhovací algoritmy patří mezi velmi složité, tzv. </a:t>
            </a:r>
            <a:r>
              <a:rPr lang="cs-CZ" b="1" dirty="0"/>
              <a:t>NP-úplné</a:t>
            </a:r>
            <a:r>
              <a:rPr lang="cs-CZ" dirty="0"/>
              <a:t>. Je prokázáno, že na současných počítačích by výpočet pro nepříliš velký přesáhl stáří vesmíru - jedná se o kombinatorické algoritmy, de facto s </a:t>
            </a:r>
            <a:r>
              <a:rPr lang="cs-CZ" b="1" dirty="0"/>
              <a:t>faktoriálními </a:t>
            </a:r>
            <a:r>
              <a:rPr lang="cs-CZ" dirty="0"/>
              <a:t>odhady času.</a:t>
            </a:r>
          </a:p>
          <a:p>
            <a:r>
              <a:rPr lang="cs-CZ" dirty="0"/>
              <a:t>Přesně jde algoritmicky řešit jen </a:t>
            </a:r>
            <a:r>
              <a:rPr lang="cs-CZ" b="1" dirty="0"/>
              <a:t>několik málo úloh</a:t>
            </a:r>
            <a:r>
              <a:rPr lang="cs-CZ" dirty="0"/>
              <a:t>. Všechny ostatní lze rozdělit na dvě skupiny:</a:t>
            </a:r>
          </a:p>
          <a:p>
            <a:pPr lvl="1"/>
            <a:r>
              <a:rPr lang="cs-CZ" dirty="0"/>
              <a:t> skupinu, kde detailní rozvrh </a:t>
            </a:r>
            <a:r>
              <a:rPr lang="cs-CZ" b="1" dirty="0"/>
              <a:t>nemá smysl</a:t>
            </a:r>
            <a:r>
              <a:rPr lang="cs-CZ" dirty="0"/>
              <a:t>, neboť velký počet rozvrhovaných úkolů a pracovišť vede ke sblížení statického a dynamického využití pracovišť (fronty jsou tak dlouhé, že je jedno, co vybereme)</a:t>
            </a:r>
          </a:p>
          <a:p>
            <a:pPr lvl="1"/>
            <a:r>
              <a:rPr lang="cs-CZ" dirty="0"/>
              <a:t> skupinu, kde detailní rozvrh smysl má, pak se pokusíme o </a:t>
            </a:r>
            <a:r>
              <a:rPr lang="cs-CZ" b="1" dirty="0"/>
              <a:t>heuristické </a:t>
            </a:r>
            <a:r>
              <a:rPr lang="cs-CZ" dirty="0"/>
              <a:t>řešení, které bude určitě lepší než nejhorší, v lepším případě lepší než průměrné a v nejlepším případě o </a:t>
            </a:r>
            <a:r>
              <a:rPr lang="cs-CZ" b="1" dirty="0"/>
              <a:t>málo horší než optimální</a:t>
            </a:r>
            <a:endParaRPr lang="cs-CZ" dirty="0"/>
          </a:p>
          <a:p>
            <a:endParaRPr lang="cs-CZ" dirty="0"/>
          </a:p>
        </p:txBody>
      </p:sp>
      <p:sp>
        <p:nvSpPr>
          <p:cNvPr id="3" name="Nadpis 2"/>
          <p:cNvSpPr>
            <a:spLocks noGrp="1"/>
          </p:cNvSpPr>
          <p:nvPr>
            <p:ph type="title"/>
          </p:nvPr>
        </p:nvSpPr>
        <p:spPr/>
        <p:txBody>
          <a:bodyPr>
            <a:normAutofit fontScale="90000"/>
          </a:bodyPr>
          <a:lstStyle/>
          <a:p>
            <a:r>
              <a:rPr lang="cs-CZ" dirty="0">
                <a:effectLst/>
              </a:rPr>
              <a:t>Teoretické řešení rozvrhování</a:t>
            </a:r>
            <a:endParaRPr lang="cs-CZ" dirty="0"/>
          </a:p>
        </p:txBody>
      </p:sp>
    </p:spTree>
    <p:extLst>
      <p:ext uri="{BB962C8B-B14F-4D97-AF65-F5344CB8AC3E}">
        <p14:creationId xmlns:p14="http://schemas.microsoft.com/office/powerpoint/2010/main" val="1378918357"/>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47500" lnSpcReduction="20000"/>
          </a:bodyPr>
          <a:lstStyle/>
          <a:p>
            <a:r>
              <a:rPr lang="cs-CZ" dirty="0"/>
              <a:t>Mějme množinu úloh a jediné pracoviště, pro každou úlohu máme termín plnění a celkový čas. Úkolem je seřadit tyto úlohy tak, aby průměr součtu všech zpoždění byl nejmenší. Předstih neuvažujeme. Alternativně můžeme za kritérium kvality uvažovat průměr součtu kvadrátů zpoždění. Tím vyloučíme případy s extrémním zpožděním.</a:t>
            </a:r>
          </a:p>
          <a:p>
            <a:r>
              <a:rPr lang="cs-CZ" dirty="0"/>
              <a:t>Jedno je jasné: Pokud leží všechny požadované termíny plnění až za součtem všech celkových časů, tak na pořadí nezáleží (bereme jen skluzy). </a:t>
            </a:r>
          </a:p>
          <a:p>
            <a:r>
              <a:rPr lang="cs-CZ" dirty="0"/>
              <a:t>Jinak můžeme použít následující strategie:</a:t>
            </a:r>
          </a:p>
          <a:p>
            <a:pPr lvl="1"/>
            <a:r>
              <a:rPr lang="cs-CZ" dirty="0"/>
              <a:t>FCFS (</a:t>
            </a:r>
            <a:r>
              <a:rPr lang="cs-CZ" dirty="0" err="1"/>
              <a:t>first</a:t>
            </a:r>
            <a:r>
              <a:rPr lang="cs-CZ" dirty="0"/>
              <a:t> </a:t>
            </a:r>
            <a:r>
              <a:rPr lang="cs-CZ" dirty="0" err="1"/>
              <a:t>come</a:t>
            </a:r>
            <a:r>
              <a:rPr lang="cs-CZ" dirty="0"/>
              <a:t>, </a:t>
            </a:r>
            <a:r>
              <a:rPr lang="cs-CZ" dirty="0" err="1"/>
              <a:t>first</a:t>
            </a:r>
            <a:r>
              <a:rPr lang="cs-CZ" dirty="0"/>
              <a:t> </a:t>
            </a:r>
            <a:r>
              <a:rPr lang="cs-CZ" dirty="0" err="1"/>
              <a:t>served</a:t>
            </a:r>
            <a:r>
              <a:rPr lang="cs-CZ" dirty="0"/>
              <a:t>) - požadavky vyřídíme v pořadí, jak přišly,</a:t>
            </a:r>
          </a:p>
          <a:p>
            <a:pPr lvl="1"/>
            <a:r>
              <a:rPr lang="cs-CZ" dirty="0"/>
              <a:t>DDS (</a:t>
            </a:r>
            <a:r>
              <a:rPr lang="cs-CZ" dirty="0" err="1"/>
              <a:t>customer</a:t>
            </a:r>
            <a:r>
              <a:rPr lang="cs-CZ" dirty="0"/>
              <a:t> </a:t>
            </a:r>
            <a:r>
              <a:rPr lang="cs-CZ" dirty="0" err="1"/>
              <a:t>due</a:t>
            </a:r>
            <a:r>
              <a:rPr lang="cs-CZ" dirty="0"/>
              <a:t> </a:t>
            </a:r>
            <a:r>
              <a:rPr lang="cs-CZ" dirty="0" err="1"/>
              <a:t>date</a:t>
            </a:r>
            <a:r>
              <a:rPr lang="cs-CZ" dirty="0"/>
              <a:t>) - vyřizujeme vždy požadavek, který má nejdříve požadovaný termín splnění,</a:t>
            </a:r>
          </a:p>
          <a:p>
            <a:pPr lvl="1"/>
            <a:r>
              <a:rPr lang="cs-CZ" dirty="0"/>
              <a:t>SPT (</a:t>
            </a:r>
            <a:r>
              <a:rPr lang="cs-CZ" dirty="0" err="1"/>
              <a:t>shortest</a:t>
            </a:r>
            <a:r>
              <a:rPr lang="cs-CZ" dirty="0"/>
              <a:t> </a:t>
            </a:r>
            <a:r>
              <a:rPr lang="cs-CZ" dirty="0" err="1"/>
              <a:t>process</a:t>
            </a:r>
            <a:r>
              <a:rPr lang="cs-CZ" dirty="0"/>
              <a:t> time) - vybíráme požadavku seřazené vzestupně pole celkového času,</a:t>
            </a:r>
          </a:p>
          <a:p>
            <a:pPr lvl="1"/>
            <a:r>
              <a:rPr lang="cs-CZ" dirty="0"/>
              <a:t>LPT (</a:t>
            </a:r>
            <a:r>
              <a:rPr lang="cs-CZ" dirty="0" err="1"/>
              <a:t>longest</a:t>
            </a:r>
            <a:r>
              <a:rPr lang="cs-CZ" dirty="0"/>
              <a:t> </a:t>
            </a:r>
            <a:r>
              <a:rPr lang="cs-CZ" dirty="0" err="1"/>
              <a:t>process</a:t>
            </a:r>
            <a:r>
              <a:rPr lang="cs-CZ" dirty="0"/>
              <a:t> time) - vybíráme požadavku seřazené sestupně pole celkového času,</a:t>
            </a:r>
          </a:p>
          <a:p>
            <a:pPr lvl="1"/>
            <a:r>
              <a:rPr lang="cs-CZ" dirty="0"/>
              <a:t>CR (</a:t>
            </a:r>
            <a:r>
              <a:rPr lang="cs-CZ" dirty="0" err="1"/>
              <a:t>critical</a:t>
            </a:r>
            <a:r>
              <a:rPr lang="cs-CZ" dirty="0"/>
              <a:t> ratio) - minimální poměr zbývající dní k celkovému času operace,</a:t>
            </a:r>
          </a:p>
          <a:p>
            <a:pPr lvl="1"/>
            <a:r>
              <a:rPr lang="cs-CZ" dirty="0"/>
              <a:t>Silové řešení (prozkoumání) všech permutací požadavků (je jich bohužel n!),</a:t>
            </a:r>
          </a:p>
          <a:p>
            <a:pPr lvl="1"/>
            <a:r>
              <a:rPr lang="cs-CZ" dirty="0"/>
              <a:t>Náhodný výběr - pro velký počet požadavků vybereme relativně dost náhodných permutací a z nich vybereme nejlepší.</a:t>
            </a:r>
          </a:p>
          <a:p>
            <a:r>
              <a:rPr lang="cs-CZ" dirty="0"/>
              <a:t>Každá strategie má své výhody na nevýhody. Kromě silového řešení v případě velkého množství úloh můžeme vždy určit více strategií a vybrat nejlepší.</a:t>
            </a:r>
          </a:p>
          <a:p>
            <a:endParaRPr lang="cs-CZ" dirty="0"/>
          </a:p>
        </p:txBody>
      </p:sp>
      <p:sp>
        <p:nvSpPr>
          <p:cNvPr id="3" name="Nadpis 2"/>
          <p:cNvSpPr>
            <a:spLocks noGrp="1"/>
          </p:cNvSpPr>
          <p:nvPr>
            <p:ph type="title"/>
          </p:nvPr>
        </p:nvSpPr>
        <p:spPr/>
        <p:txBody>
          <a:bodyPr>
            <a:normAutofit fontScale="90000"/>
          </a:bodyPr>
          <a:lstStyle/>
          <a:p>
            <a:r>
              <a:rPr lang="cs-CZ" dirty="0">
                <a:effectLst/>
              </a:rPr>
              <a:t>Speciální případ - rozvrh pro jedno pracoviště</a:t>
            </a:r>
          </a:p>
        </p:txBody>
      </p:sp>
    </p:spTree>
    <p:extLst>
      <p:ext uri="{BB962C8B-B14F-4D97-AF65-F5344CB8AC3E}">
        <p14:creationId xmlns:p14="http://schemas.microsoft.com/office/powerpoint/2010/main" val="2384123639"/>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47500" lnSpcReduction="20000"/>
          </a:bodyPr>
          <a:lstStyle/>
          <a:p>
            <a:r>
              <a:rPr lang="cs-CZ" dirty="0"/>
              <a:t>Pro dvě pracoviště existuje algoritmus (</a:t>
            </a:r>
            <a:r>
              <a:rPr lang="cs-CZ" b="1" dirty="0"/>
              <a:t>Johnsonovo </a:t>
            </a:r>
            <a:r>
              <a:rPr lang="cs-CZ" dirty="0"/>
              <a:t>pravidlo), který rozvrhne úlohy tak, že nedojde k prostojům. Tento algoritmus předpokládá určitou množinu úkolů, které se v průběhu řešení nemění.</a:t>
            </a:r>
          </a:p>
          <a:p>
            <a:pPr marL="82296" indent="0">
              <a:buNone/>
            </a:pPr>
            <a:endParaRPr lang="cs-CZ" dirty="0"/>
          </a:p>
          <a:p>
            <a:r>
              <a:rPr lang="cs-CZ" i="1" dirty="0"/>
              <a:t>Předpoklady</a:t>
            </a:r>
            <a:r>
              <a:rPr lang="cs-CZ" dirty="0"/>
              <a:t> </a:t>
            </a:r>
          </a:p>
          <a:p>
            <a:pPr marL="596646" indent="-514350">
              <a:buFont typeface="+mj-lt"/>
              <a:buAutoNum type="arabicPeriod"/>
            </a:pPr>
            <a:r>
              <a:rPr lang="cs-CZ" sz="3300" dirty="0"/>
              <a:t>Doba úkolu musí být známa a konstantní pro každou práci na každém pracovišti.</a:t>
            </a:r>
          </a:p>
          <a:p>
            <a:pPr marL="596646" lvl="0" indent="-514350">
              <a:buFont typeface="+mj-lt"/>
              <a:buAutoNum type="arabicPeriod"/>
            </a:pPr>
            <a:r>
              <a:rPr lang="cs-CZ" sz="3300" dirty="0"/>
              <a:t>Doby úkolu musí být nezávislé na posloupnost úloh na pracovišti.</a:t>
            </a:r>
          </a:p>
          <a:p>
            <a:pPr marL="596646" lvl="0" indent="-514350">
              <a:buFont typeface="+mj-lt"/>
              <a:buAutoNum type="arabicPeriod"/>
            </a:pPr>
            <a:r>
              <a:rPr lang="cs-CZ" sz="3300" dirty="0"/>
              <a:t>Všechny úkoly musí následovat ve stejné dvoukrokové pracovní posloupnosti (pracoviště 1, potom pracoviště 2).</a:t>
            </a:r>
          </a:p>
          <a:p>
            <a:pPr marL="596646" lvl="0" indent="-514350">
              <a:buFont typeface="+mj-lt"/>
              <a:buAutoNum type="arabicPeriod"/>
            </a:pPr>
            <a:r>
              <a:rPr lang="cs-CZ" sz="3300" dirty="0"/>
              <a:t>Nemohou být použity priority operací.</a:t>
            </a:r>
          </a:p>
          <a:p>
            <a:pPr marL="82296" indent="0">
              <a:buNone/>
            </a:pPr>
            <a:endParaRPr lang="cs-CZ" dirty="0"/>
          </a:p>
          <a:p>
            <a:r>
              <a:rPr lang="cs-CZ" dirty="0"/>
              <a:t>Určení optimální posloupnosti zahrnuje tyto kroky: </a:t>
            </a:r>
          </a:p>
          <a:p>
            <a:pPr marL="596646" lvl="0" indent="-514350">
              <a:buFont typeface="+mj-lt"/>
              <a:buAutoNum type="arabicPeriod"/>
            </a:pPr>
            <a:r>
              <a:rPr lang="cs-CZ" sz="3300" dirty="0"/>
              <a:t>Sepište úlohy a jejich časy pro každé pracoviště.</a:t>
            </a:r>
          </a:p>
          <a:p>
            <a:pPr marL="596646" lvl="0" indent="-514350">
              <a:buFont typeface="+mj-lt"/>
              <a:buAutoNum type="arabicPeriod"/>
            </a:pPr>
            <a:r>
              <a:rPr lang="cs-CZ" sz="3300" dirty="0"/>
              <a:t>Vyberte úlohu s nejkratším časem. Je-li nejkratší čas na prvním pracovišti, rozvrhněte tuto úlohu jako první na první pracoviště, pokud se jedná o úlohu na druhém pracovišti, rozvrhněte ji jako poslední. V případě více možnosti rozhodněte náhodně.</a:t>
            </a:r>
          </a:p>
          <a:p>
            <a:pPr marL="596646" lvl="0" indent="-514350">
              <a:buFont typeface="+mj-lt"/>
              <a:buAutoNum type="arabicPeriod"/>
            </a:pPr>
            <a:r>
              <a:rPr lang="cs-CZ" sz="3300" dirty="0"/>
              <a:t>Vylučte tuto úlohu a její časy z dalších úvah.</a:t>
            </a:r>
          </a:p>
          <a:p>
            <a:pPr marL="596646" indent="-514350">
              <a:buFont typeface="+mj-lt"/>
              <a:buAutoNum type="arabicPeriod"/>
            </a:pPr>
            <a:r>
              <a:rPr lang="cs-CZ" sz="3300" dirty="0"/>
              <a:t>Opakujte kroky 2 a 3, dokud nebudou všechny úlohy rozvrženy.</a:t>
            </a:r>
            <a:endParaRPr lang="cs-CZ" dirty="0"/>
          </a:p>
          <a:p>
            <a:endParaRPr lang="cs-CZ" dirty="0"/>
          </a:p>
        </p:txBody>
      </p:sp>
      <p:sp>
        <p:nvSpPr>
          <p:cNvPr id="3" name="Nadpis 2"/>
          <p:cNvSpPr>
            <a:spLocks noGrp="1"/>
          </p:cNvSpPr>
          <p:nvPr>
            <p:ph type="title"/>
          </p:nvPr>
        </p:nvSpPr>
        <p:spPr/>
        <p:txBody>
          <a:bodyPr>
            <a:normAutofit/>
          </a:bodyPr>
          <a:lstStyle/>
          <a:p>
            <a:r>
              <a:rPr lang="cs-CZ" sz="3200" dirty="0">
                <a:effectLst/>
              </a:rPr>
              <a:t>Speciální případ - rozvrh pro dvě pracoviště na výrobní lince</a:t>
            </a:r>
            <a:endParaRPr lang="cs-CZ" sz="3200" dirty="0"/>
          </a:p>
        </p:txBody>
      </p:sp>
    </p:spTree>
    <p:extLst>
      <p:ext uri="{BB962C8B-B14F-4D97-AF65-F5344CB8AC3E}">
        <p14:creationId xmlns:p14="http://schemas.microsoft.com/office/powerpoint/2010/main" val="873997274"/>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r>
              <a:rPr lang="cs-CZ" dirty="0"/>
              <a:t>Mějme následující úlohy a termíny (seřazené podle příchodu):</a:t>
            </a:r>
          </a:p>
          <a:p>
            <a:r>
              <a:rPr lang="cs-CZ" dirty="0"/>
              <a:t> </a:t>
            </a:r>
          </a:p>
          <a:p>
            <a:r>
              <a:rPr lang="cs-CZ" dirty="0"/>
              <a:t>Úloha  Celkový čas   Termín</a:t>
            </a:r>
          </a:p>
          <a:p>
            <a:r>
              <a:rPr lang="cs-CZ" dirty="0"/>
              <a:t>           (dny)      (dny)</a:t>
            </a:r>
          </a:p>
          <a:p>
            <a:r>
              <a:rPr lang="cs-CZ" dirty="0"/>
              <a:t>  A          5          7</a:t>
            </a:r>
          </a:p>
          <a:p>
            <a:r>
              <a:rPr lang="cs-CZ" dirty="0"/>
              <a:t>  B          4          6</a:t>
            </a:r>
          </a:p>
          <a:p>
            <a:r>
              <a:rPr lang="cs-CZ" dirty="0"/>
              <a:t>  C          2          5</a:t>
            </a:r>
          </a:p>
          <a:p>
            <a:r>
              <a:rPr lang="cs-CZ" dirty="0"/>
              <a:t>  D          2          6</a:t>
            </a:r>
          </a:p>
          <a:p>
            <a:r>
              <a:rPr lang="cs-CZ" dirty="0"/>
              <a:t>  E          1          3</a:t>
            </a:r>
          </a:p>
          <a:p>
            <a:r>
              <a:rPr lang="cs-CZ" dirty="0"/>
              <a:t> </a:t>
            </a:r>
          </a:p>
          <a:p>
            <a:r>
              <a:rPr lang="cs-CZ" dirty="0"/>
              <a:t>Určete průměrné zpoždění a průměrné kvadratické zpoždění.</a:t>
            </a:r>
          </a:p>
          <a:p>
            <a:endParaRPr lang="cs-CZ" dirty="0"/>
          </a:p>
        </p:txBody>
      </p:sp>
      <p:sp>
        <p:nvSpPr>
          <p:cNvPr id="3" name="Nadpis 2"/>
          <p:cNvSpPr>
            <a:spLocks noGrp="1"/>
          </p:cNvSpPr>
          <p:nvPr>
            <p:ph type="title"/>
          </p:nvPr>
        </p:nvSpPr>
        <p:spPr/>
        <p:txBody>
          <a:bodyPr>
            <a:normAutofit fontScale="90000"/>
          </a:bodyPr>
          <a:lstStyle/>
          <a:p>
            <a:r>
              <a:rPr lang="cs-CZ" dirty="0"/>
              <a:t>Příklad na rozvrh pro jedno pracoviště</a:t>
            </a:r>
          </a:p>
        </p:txBody>
      </p:sp>
    </p:spTree>
    <p:extLst>
      <p:ext uri="{BB962C8B-B14F-4D97-AF65-F5344CB8AC3E}">
        <p14:creationId xmlns:p14="http://schemas.microsoft.com/office/powerpoint/2010/main" val="2118120443"/>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cs-CZ" sz="2800" dirty="0"/>
              <a:t>Řešení příkladu deterministickými </a:t>
            </a:r>
            <a:r>
              <a:rPr lang="cs-CZ" sz="2800" dirty="0" err="1"/>
              <a:t>stategiemi</a:t>
            </a:r>
            <a:endParaRPr lang="cs-CZ" sz="28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96752"/>
            <a:ext cx="4032448"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033" y="1196752"/>
            <a:ext cx="41624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7083338"/>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40000" lnSpcReduction="20000"/>
          </a:bodyPr>
          <a:lstStyle/>
          <a:p>
            <a:r>
              <a:rPr lang="cs-CZ" dirty="0"/>
              <a:t>Existuje 5! =120 možných permutací, nejlepší výsledky dávají 48. permutace se zpožděním 8.4 a 47. s kvadratickým požděním12.957 </a:t>
            </a:r>
          </a:p>
          <a:p>
            <a:r>
              <a:rPr lang="cs-CZ" dirty="0"/>
              <a:t> </a:t>
            </a:r>
          </a:p>
          <a:p>
            <a:r>
              <a:rPr lang="cs-CZ" dirty="0">
                <a:latin typeface="Courier New" panose="02070309020205020404" pitchFamily="49" charset="0"/>
                <a:cs typeface="Courier New" panose="02070309020205020404" pitchFamily="49" charset="0"/>
              </a:rPr>
              <a:t>P[47]:BEDAC</a:t>
            </a:r>
          </a:p>
          <a:p>
            <a:r>
              <a:rPr lang="cs-CZ" dirty="0" err="1">
                <a:latin typeface="Courier New" panose="02070309020205020404" pitchFamily="49" charset="0"/>
                <a:cs typeface="Courier New" panose="02070309020205020404" pitchFamily="49" charset="0"/>
              </a:rPr>
              <a:t>Uloha</a:t>
            </a:r>
            <a:r>
              <a:rPr lang="cs-CZ" dirty="0">
                <a:latin typeface="Courier New" panose="02070309020205020404" pitchFamily="49" charset="0"/>
                <a:cs typeface="Courier New" panose="02070309020205020404" pitchFamily="49" charset="0"/>
              </a:rPr>
              <a:t>       </a:t>
            </a:r>
            <a:r>
              <a:rPr lang="cs-CZ" dirty="0" err="1">
                <a:latin typeface="Courier New" panose="02070309020205020404" pitchFamily="49" charset="0"/>
                <a:cs typeface="Courier New" panose="02070309020205020404" pitchFamily="49" charset="0"/>
              </a:rPr>
              <a:t>Celk</a:t>
            </a:r>
            <a:r>
              <a:rPr lang="cs-CZ" dirty="0">
                <a:latin typeface="Courier New" panose="02070309020205020404" pitchFamily="49" charset="0"/>
                <a:cs typeface="Courier New" panose="02070309020205020404" pitchFamily="49" charset="0"/>
              </a:rPr>
              <a:t>. </a:t>
            </a:r>
            <a:r>
              <a:rPr lang="cs-CZ" dirty="0" err="1">
                <a:latin typeface="Courier New" panose="02070309020205020404" pitchFamily="49" charset="0"/>
                <a:cs typeface="Courier New" panose="02070309020205020404" pitchFamily="49" charset="0"/>
              </a:rPr>
              <a:t>cas</a:t>
            </a:r>
            <a:r>
              <a:rPr lang="cs-CZ" dirty="0">
                <a:latin typeface="Courier New" panose="02070309020205020404" pitchFamily="49" charset="0"/>
                <a:cs typeface="Courier New" panose="02070309020205020404" pitchFamily="49" charset="0"/>
              </a:rPr>
              <a:t>  </a:t>
            </a:r>
            <a:r>
              <a:rPr lang="cs-CZ" dirty="0" err="1">
                <a:latin typeface="Courier New" panose="02070309020205020404" pitchFamily="49" charset="0"/>
                <a:cs typeface="Courier New" panose="02070309020205020404" pitchFamily="49" charset="0"/>
              </a:rPr>
              <a:t>Termin</a:t>
            </a:r>
            <a:r>
              <a:rPr lang="cs-CZ" dirty="0">
                <a:latin typeface="Courier New" panose="02070309020205020404" pitchFamily="49" charset="0"/>
                <a:cs typeface="Courier New" panose="02070309020205020404" pitchFamily="49" charset="0"/>
              </a:rPr>
              <a:t>    CR   </a:t>
            </a:r>
            <a:r>
              <a:rPr lang="cs-CZ" dirty="0" err="1">
                <a:latin typeface="Courier New" panose="02070309020205020404" pitchFamily="49" charset="0"/>
                <a:cs typeface="Courier New" panose="02070309020205020404" pitchFamily="49" charset="0"/>
              </a:rPr>
              <a:t>Dokoncení</a:t>
            </a:r>
            <a:r>
              <a:rPr lang="cs-CZ" dirty="0">
                <a:latin typeface="Courier New" panose="02070309020205020404" pitchFamily="49" charset="0"/>
                <a:cs typeface="Courier New" panose="02070309020205020404" pitchFamily="49" charset="0"/>
              </a:rPr>
              <a:t>  </a:t>
            </a:r>
            <a:r>
              <a:rPr lang="cs-CZ" dirty="0" err="1">
                <a:latin typeface="Courier New" panose="02070309020205020404" pitchFamily="49" charset="0"/>
                <a:cs typeface="Courier New" panose="02070309020205020404" pitchFamily="49" charset="0"/>
              </a:rPr>
              <a:t>Zpozdeni</a:t>
            </a:r>
            <a:r>
              <a:rPr lang="cs-CZ" dirty="0">
                <a:latin typeface="Courier New" panose="02070309020205020404" pitchFamily="49" charset="0"/>
                <a:cs typeface="Courier New" panose="02070309020205020404" pitchFamily="49" charset="0"/>
              </a:rPr>
              <a:t>   </a:t>
            </a:r>
            <a:r>
              <a:rPr lang="cs-CZ" dirty="0" err="1">
                <a:latin typeface="Courier New" panose="02070309020205020404" pitchFamily="49" charset="0"/>
                <a:cs typeface="Courier New" panose="02070309020205020404" pitchFamily="49" charset="0"/>
              </a:rPr>
              <a:t>Kv.zpoz</a:t>
            </a:r>
            <a:r>
              <a:rPr lang="cs-CZ" dirty="0">
                <a:latin typeface="Courier New" panose="02070309020205020404" pitchFamily="49" charset="0"/>
                <a:cs typeface="Courier New" panose="02070309020205020404" pitchFamily="49" charset="0"/>
              </a:rPr>
              <a:t>.</a:t>
            </a:r>
          </a:p>
          <a:p>
            <a:r>
              <a:rPr lang="cs-CZ" dirty="0">
                <a:latin typeface="Courier New" panose="02070309020205020404" pitchFamily="49" charset="0"/>
                <a:cs typeface="Courier New" panose="02070309020205020404" pitchFamily="49" charset="0"/>
              </a:rPr>
              <a:t>  B         4         6     1.500         4         0         0</a:t>
            </a:r>
          </a:p>
          <a:p>
            <a:r>
              <a:rPr lang="cs-CZ" dirty="0">
                <a:latin typeface="Courier New" panose="02070309020205020404" pitchFamily="49" charset="0"/>
                <a:cs typeface="Courier New" panose="02070309020205020404" pitchFamily="49" charset="0"/>
              </a:rPr>
              <a:t>  E         1         5     5.000         5         0         0</a:t>
            </a:r>
          </a:p>
          <a:p>
            <a:r>
              <a:rPr lang="cs-CZ" dirty="0">
                <a:latin typeface="Courier New" panose="02070309020205020404" pitchFamily="49" charset="0"/>
                <a:cs typeface="Courier New" panose="02070309020205020404" pitchFamily="49" charset="0"/>
              </a:rPr>
              <a:t>  D         8         6     0.750        13         7        49</a:t>
            </a:r>
          </a:p>
          <a:p>
            <a:r>
              <a:rPr lang="cs-CZ" dirty="0">
                <a:latin typeface="Courier New" panose="02070309020205020404" pitchFamily="49" charset="0"/>
                <a:cs typeface="Courier New" panose="02070309020205020404" pitchFamily="49" charset="0"/>
              </a:rPr>
              <a:t>  A        14         7     0.500        27        20       400</a:t>
            </a:r>
          </a:p>
          <a:p>
            <a:r>
              <a:rPr lang="cs-CZ" dirty="0">
                <a:latin typeface="Courier New" panose="02070309020205020404" pitchFamily="49" charset="0"/>
                <a:cs typeface="Courier New" panose="02070309020205020404" pitchFamily="49" charset="0"/>
              </a:rPr>
              <a:t>  C        10        18     1.800        37        19       361</a:t>
            </a:r>
          </a:p>
          <a:p>
            <a:r>
              <a:rPr lang="cs-CZ" dirty="0" err="1">
                <a:latin typeface="Courier New" panose="02070309020205020404" pitchFamily="49" charset="0"/>
                <a:cs typeface="Courier New" panose="02070309020205020404" pitchFamily="49" charset="0"/>
              </a:rPr>
              <a:t>celkove</a:t>
            </a:r>
            <a:r>
              <a:rPr lang="cs-CZ" dirty="0">
                <a:latin typeface="Courier New" panose="02070309020205020404" pitchFamily="49" charset="0"/>
                <a:cs typeface="Courier New" panose="02070309020205020404" pitchFamily="49" charset="0"/>
              </a:rPr>
              <a:t> </a:t>
            </a:r>
            <a:r>
              <a:rPr lang="cs-CZ" dirty="0" err="1">
                <a:latin typeface="Courier New" panose="02070309020205020404" pitchFamily="49" charset="0"/>
                <a:cs typeface="Courier New" panose="02070309020205020404" pitchFamily="49" charset="0"/>
              </a:rPr>
              <a:t>zpozdeni</a:t>
            </a:r>
            <a:r>
              <a:rPr lang="cs-CZ" dirty="0">
                <a:latin typeface="Courier New" panose="02070309020205020404" pitchFamily="49" charset="0"/>
                <a:cs typeface="Courier New" panose="02070309020205020404" pitchFamily="49" charset="0"/>
              </a:rPr>
              <a:t>:   9.200  </a:t>
            </a:r>
            <a:r>
              <a:rPr lang="cs-CZ" dirty="0" err="1">
                <a:latin typeface="Courier New" panose="02070309020205020404" pitchFamily="49" charset="0"/>
                <a:cs typeface="Courier New" panose="02070309020205020404" pitchFamily="49" charset="0"/>
              </a:rPr>
              <a:t>kva</a:t>
            </a:r>
            <a:r>
              <a:rPr lang="cs-CZ" dirty="0">
                <a:latin typeface="Courier New" panose="02070309020205020404" pitchFamily="49" charset="0"/>
                <a:cs typeface="Courier New" panose="02070309020205020404" pitchFamily="49" charset="0"/>
              </a:rPr>
              <a:t>. odchylka:  12.728</a:t>
            </a:r>
          </a:p>
          <a:p>
            <a:r>
              <a:rPr lang="cs-CZ" dirty="0">
                <a:latin typeface="Courier New" panose="02070309020205020404" pitchFamily="49" charset="0"/>
                <a:cs typeface="Courier New" panose="02070309020205020404" pitchFamily="49" charset="0"/>
              </a:rPr>
              <a:t>P[48]:BEDCA</a:t>
            </a:r>
          </a:p>
          <a:p>
            <a:r>
              <a:rPr lang="cs-CZ" dirty="0" err="1">
                <a:latin typeface="Courier New" panose="02070309020205020404" pitchFamily="49" charset="0"/>
                <a:cs typeface="Courier New" panose="02070309020205020404" pitchFamily="49" charset="0"/>
              </a:rPr>
              <a:t>Uloha</a:t>
            </a:r>
            <a:r>
              <a:rPr lang="cs-CZ" dirty="0">
                <a:latin typeface="Courier New" panose="02070309020205020404" pitchFamily="49" charset="0"/>
                <a:cs typeface="Courier New" panose="02070309020205020404" pitchFamily="49" charset="0"/>
              </a:rPr>
              <a:t>       </a:t>
            </a:r>
            <a:r>
              <a:rPr lang="cs-CZ" dirty="0" err="1">
                <a:latin typeface="Courier New" panose="02070309020205020404" pitchFamily="49" charset="0"/>
                <a:cs typeface="Courier New" panose="02070309020205020404" pitchFamily="49" charset="0"/>
              </a:rPr>
              <a:t>Celk</a:t>
            </a:r>
            <a:r>
              <a:rPr lang="cs-CZ" dirty="0">
                <a:latin typeface="Courier New" panose="02070309020205020404" pitchFamily="49" charset="0"/>
                <a:cs typeface="Courier New" panose="02070309020205020404" pitchFamily="49" charset="0"/>
              </a:rPr>
              <a:t>. </a:t>
            </a:r>
            <a:r>
              <a:rPr lang="cs-CZ" dirty="0" err="1">
                <a:latin typeface="Courier New" panose="02070309020205020404" pitchFamily="49" charset="0"/>
                <a:cs typeface="Courier New" panose="02070309020205020404" pitchFamily="49" charset="0"/>
              </a:rPr>
              <a:t>cas</a:t>
            </a:r>
            <a:r>
              <a:rPr lang="cs-CZ" dirty="0">
                <a:latin typeface="Courier New" panose="02070309020205020404" pitchFamily="49" charset="0"/>
                <a:cs typeface="Courier New" panose="02070309020205020404" pitchFamily="49" charset="0"/>
              </a:rPr>
              <a:t>  </a:t>
            </a:r>
            <a:r>
              <a:rPr lang="cs-CZ" dirty="0" err="1">
                <a:latin typeface="Courier New" panose="02070309020205020404" pitchFamily="49" charset="0"/>
                <a:cs typeface="Courier New" panose="02070309020205020404" pitchFamily="49" charset="0"/>
              </a:rPr>
              <a:t>Termin</a:t>
            </a:r>
            <a:r>
              <a:rPr lang="cs-CZ" dirty="0">
                <a:latin typeface="Courier New" panose="02070309020205020404" pitchFamily="49" charset="0"/>
                <a:cs typeface="Courier New" panose="02070309020205020404" pitchFamily="49" charset="0"/>
              </a:rPr>
              <a:t>    CR   </a:t>
            </a:r>
            <a:r>
              <a:rPr lang="cs-CZ" dirty="0" err="1">
                <a:latin typeface="Courier New" panose="02070309020205020404" pitchFamily="49" charset="0"/>
                <a:cs typeface="Courier New" panose="02070309020205020404" pitchFamily="49" charset="0"/>
              </a:rPr>
              <a:t>Dokoncení</a:t>
            </a:r>
            <a:r>
              <a:rPr lang="cs-CZ" dirty="0">
                <a:latin typeface="Courier New" panose="02070309020205020404" pitchFamily="49" charset="0"/>
                <a:cs typeface="Courier New" panose="02070309020205020404" pitchFamily="49" charset="0"/>
              </a:rPr>
              <a:t>  </a:t>
            </a:r>
            <a:r>
              <a:rPr lang="cs-CZ" dirty="0" err="1">
                <a:latin typeface="Courier New" panose="02070309020205020404" pitchFamily="49" charset="0"/>
                <a:cs typeface="Courier New" panose="02070309020205020404" pitchFamily="49" charset="0"/>
              </a:rPr>
              <a:t>Zpozdeni</a:t>
            </a:r>
            <a:r>
              <a:rPr lang="cs-CZ" dirty="0">
                <a:latin typeface="Courier New" panose="02070309020205020404" pitchFamily="49" charset="0"/>
                <a:cs typeface="Courier New" panose="02070309020205020404" pitchFamily="49" charset="0"/>
              </a:rPr>
              <a:t>   </a:t>
            </a:r>
            <a:r>
              <a:rPr lang="cs-CZ" dirty="0" err="1">
                <a:latin typeface="Courier New" panose="02070309020205020404" pitchFamily="49" charset="0"/>
                <a:cs typeface="Courier New" panose="02070309020205020404" pitchFamily="49" charset="0"/>
              </a:rPr>
              <a:t>Kv.zpoz</a:t>
            </a:r>
            <a:r>
              <a:rPr lang="cs-CZ" dirty="0">
                <a:latin typeface="Courier New" panose="02070309020205020404" pitchFamily="49" charset="0"/>
                <a:cs typeface="Courier New" panose="02070309020205020404" pitchFamily="49" charset="0"/>
              </a:rPr>
              <a:t>.</a:t>
            </a:r>
          </a:p>
          <a:p>
            <a:r>
              <a:rPr lang="cs-CZ" dirty="0">
                <a:latin typeface="Courier New" panose="02070309020205020404" pitchFamily="49" charset="0"/>
                <a:cs typeface="Courier New" panose="02070309020205020404" pitchFamily="49" charset="0"/>
              </a:rPr>
              <a:t>  B         4         6     1.500         4         0         0</a:t>
            </a:r>
          </a:p>
          <a:p>
            <a:r>
              <a:rPr lang="cs-CZ" dirty="0">
                <a:latin typeface="Courier New" panose="02070309020205020404" pitchFamily="49" charset="0"/>
                <a:cs typeface="Courier New" panose="02070309020205020404" pitchFamily="49" charset="0"/>
              </a:rPr>
              <a:t>  E         1         5     5.000         5         0         0</a:t>
            </a:r>
          </a:p>
          <a:p>
            <a:r>
              <a:rPr lang="cs-CZ" dirty="0">
                <a:latin typeface="Courier New" panose="02070309020205020404" pitchFamily="49" charset="0"/>
                <a:cs typeface="Courier New" panose="02070309020205020404" pitchFamily="49" charset="0"/>
              </a:rPr>
              <a:t>  D         8         6     0.750        13         7        49</a:t>
            </a:r>
          </a:p>
          <a:p>
            <a:r>
              <a:rPr lang="cs-CZ" dirty="0">
                <a:latin typeface="Courier New" panose="02070309020205020404" pitchFamily="49" charset="0"/>
                <a:cs typeface="Courier New" panose="02070309020205020404" pitchFamily="49" charset="0"/>
              </a:rPr>
              <a:t>  C        10        18     1.800        23         5        25</a:t>
            </a:r>
          </a:p>
          <a:p>
            <a:r>
              <a:rPr lang="cs-CZ" dirty="0">
                <a:latin typeface="Courier New" panose="02070309020205020404" pitchFamily="49" charset="0"/>
                <a:cs typeface="Courier New" panose="02070309020205020404" pitchFamily="49" charset="0"/>
              </a:rPr>
              <a:t>  A        14         7     0.500        37        30       900</a:t>
            </a:r>
          </a:p>
          <a:p>
            <a:r>
              <a:rPr lang="cs-CZ" dirty="0" err="1">
                <a:latin typeface="Courier New" panose="02070309020205020404" pitchFamily="49" charset="0"/>
                <a:cs typeface="Courier New" panose="02070309020205020404" pitchFamily="49" charset="0"/>
              </a:rPr>
              <a:t>celkove</a:t>
            </a:r>
            <a:r>
              <a:rPr lang="cs-CZ" dirty="0">
                <a:latin typeface="Courier New" panose="02070309020205020404" pitchFamily="49" charset="0"/>
                <a:cs typeface="Courier New" panose="02070309020205020404" pitchFamily="49" charset="0"/>
              </a:rPr>
              <a:t> </a:t>
            </a:r>
            <a:r>
              <a:rPr lang="cs-CZ" dirty="0" err="1">
                <a:latin typeface="Courier New" panose="02070309020205020404" pitchFamily="49" charset="0"/>
                <a:cs typeface="Courier New" panose="02070309020205020404" pitchFamily="49" charset="0"/>
              </a:rPr>
              <a:t>zpozdeni</a:t>
            </a:r>
            <a:r>
              <a:rPr lang="cs-CZ" dirty="0">
                <a:latin typeface="Courier New" panose="02070309020205020404" pitchFamily="49" charset="0"/>
                <a:cs typeface="Courier New" panose="02070309020205020404" pitchFamily="49" charset="0"/>
              </a:rPr>
              <a:t>:   8.400  </a:t>
            </a:r>
            <a:r>
              <a:rPr lang="cs-CZ" dirty="0" err="1">
                <a:latin typeface="Courier New" panose="02070309020205020404" pitchFamily="49" charset="0"/>
                <a:cs typeface="Courier New" panose="02070309020205020404" pitchFamily="49" charset="0"/>
              </a:rPr>
              <a:t>kva</a:t>
            </a:r>
            <a:r>
              <a:rPr lang="cs-CZ" dirty="0">
                <a:latin typeface="Courier New" panose="02070309020205020404" pitchFamily="49" charset="0"/>
                <a:cs typeface="Courier New" panose="02070309020205020404" pitchFamily="49" charset="0"/>
              </a:rPr>
              <a:t>. odchylka:  13.957</a:t>
            </a:r>
          </a:p>
          <a:p>
            <a:endParaRPr lang="cs-CZ" dirty="0"/>
          </a:p>
        </p:txBody>
      </p:sp>
      <p:sp>
        <p:nvSpPr>
          <p:cNvPr id="3" name="Nadpis 2"/>
          <p:cNvSpPr>
            <a:spLocks noGrp="1"/>
          </p:cNvSpPr>
          <p:nvPr>
            <p:ph type="title"/>
          </p:nvPr>
        </p:nvSpPr>
        <p:spPr/>
        <p:txBody>
          <a:bodyPr/>
          <a:lstStyle/>
          <a:p>
            <a:r>
              <a:rPr lang="cs-CZ" dirty="0"/>
              <a:t>Řešení hrubou silou</a:t>
            </a:r>
          </a:p>
        </p:txBody>
      </p:sp>
    </p:spTree>
    <p:extLst>
      <p:ext uri="{BB962C8B-B14F-4D97-AF65-F5344CB8AC3E}">
        <p14:creationId xmlns:p14="http://schemas.microsoft.com/office/powerpoint/2010/main" val="3866462365"/>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7500" lnSpcReduction="20000"/>
          </a:bodyPr>
          <a:lstStyle/>
          <a:p>
            <a:r>
              <a:rPr lang="cs-CZ" dirty="0"/>
              <a:t>Seřaďte optimálně následujících 6 výrobních příkazů (úloh) s požadavky na kapacity pracovišť.</a:t>
            </a:r>
          </a:p>
          <a:p>
            <a:r>
              <a:rPr lang="cs-CZ" dirty="0"/>
              <a:t> </a:t>
            </a:r>
          </a:p>
          <a:p>
            <a:r>
              <a:rPr lang="cs-CZ" dirty="0"/>
              <a:t>Úloha     Prac1     Prac2</a:t>
            </a:r>
          </a:p>
          <a:p>
            <a:r>
              <a:rPr lang="cs-CZ" dirty="0"/>
              <a:t>          (hod)     (hod)</a:t>
            </a:r>
          </a:p>
          <a:p>
            <a:r>
              <a:rPr lang="cs-CZ" dirty="0"/>
              <a:t>------------------------------------</a:t>
            </a:r>
          </a:p>
          <a:p>
            <a:r>
              <a:rPr lang="cs-CZ" dirty="0"/>
              <a:t>  A         5         5</a:t>
            </a:r>
          </a:p>
          <a:p>
            <a:r>
              <a:rPr lang="cs-CZ" dirty="0"/>
              <a:t>  B         4         3</a:t>
            </a:r>
          </a:p>
          <a:p>
            <a:r>
              <a:rPr lang="cs-CZ" dirty="0"/>
              <a:t>  C         8         9</a:t>
            </a:r>
          </a:p>
          <a:p>
            <a:r>
              <a:rPr lang="cs-CZ" dirty="0"/>
              <a:t>  D         2         7</a:t>
            </a:r>
          </a:p>
          <a:p>
            <a:r>
              <a:rPr lang="cs-CZ" dirty="0"/>
              <a:t>  E         6         8</a:t>
            </a:r>
          </a:p>
          <a:p>
            <a:r>
              <a:rPr lang="cs-CZ" dirty="0"/>
              <a:t>  F        12        15</a:t>
            </a:r>
          </a:p>
          <a:p>
            <a:endParaRPr lang="cs-CZ" dirty="0"/>
          </a:p>
        </p:txBody>
      </p:sp>
      <p:sp>
        <p:nvSpPr>
          <p:cNvPr id="3" name="Nadpis 2"/>
          <p:cNvSpPr>
            <a:spLocks noGrp="1"/>
          </p:cNvSpPr>
          <p:nvPr>
            <p:ph type="title"/>
          </p:nvPr>
        </p:nvSpPr>
        <p:spPr/>
        <p:txBody>
          <a:bodyPr>
            <a:normAutofit fontScale="90000"/>
          </a:bodyPr>
          <a:lstStyle/>
          <a:p>
            <a:r>
              <a:rPr lang="cs-CZ" dirty="0"/>
              <a:t>Příklad na </a:t>
            </a:r>
            <a:r>
              <a:rPr lang="cs-CZ" dirty="0" err="1"/>
              <a:t>Johnsonovo</a:t>
            </a:r>
            <a:r>
              <a:rPr lang="cs-CZ" dirty="0"/>
              <a:t> pravidlo</a:t>
            </a:r>
          </a:p>
        </p:txBody>
      </p:sp>
    </p:spTree>
    <p:extLst>
      <p:ext uri="{BB962C8B-B14F-4D97-AF65-F5344CB8AC3E}">
        <p14:creationId xmlns:p14="http://schemas.microsoft.com/office/powerpoint/2010/main" val="842463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435608" y="4221088"/>
            <a:ext cx="7498080" cy="2027312"/>
          </a:xfrm>
        </p:spPr>
        <p:txBody>
          <a:bodyPr>
            <a:normAutofit fontScale="85000" lnSpcReduction="20000"/>
          </a:bodyPr>
          <a:lstStyle/>
          <a:p>
            <a:r>
              <a:rPr lang="cs-CZ" dirty="0"/>
              <a:t>výroba – technologická transformace činitelů výroby na výrobky a služby</a:t>
            </a:r>
          </a:p>
          <a:p>
            <a:r>
              <a:rPr lang="cs-CZ" dirty="0"/>
              <a:t>pracovní síla – lidé - pracovníci</a:t>
            </a:r>
          </a:p>
          <a:p>
            <a:r>
              <a:rPr lang="cs-CZ" dirty="0"/>
              <a:t>pracovní prostředky – stroje, zařízení, budovy</a:t>
            </a:r>
          </a:p>
          <a:p>
            <a:r>
              <a:rPr lang="cs-CZ" dirty="0"/>
              <a:t>pracovní předmět – materiál, suroviny</a:t>
            </a:r>
          </a:p>
        </p:txBody>
      </p:sp>
      <p:sp>
        <p:nvSpPr>
          <p:cNvPr id="3" name="Nadpis 2"/>
          <p:cNvSpPr>
            <a:spLocks noGrp="1"/>
          </p:cNvSpPr>
          <p:nvPr>
            <p:ph type="title"/>
          </p:nvPr>
        </p:nvSpPr>
        <p:spPr/>
        <p:txBody>
          <a:bodyPr>
            <a:normAutofit fontScale="90000"/>
          </a:bodyPr>
          <a:lstStyle/>
          <a:p>
            <a:r>
              <a:rPr lang="cs-CZ" dirty="0"/>
              <a:t>Základní pojmy</a:t>
            </a:r>
            <a:br>
              <a:rPr lang="cs-CZ" dirty="0"/>
            </a:br>
            <a:endParaRPr lang="cs-CZ" dirty="0"/>
          </a:p>
        </p:txBody>
      </p:sp>
      <p:pic>
        <p:nvPicPr>
          <p:cNvPr id="4098" name="Picture 2"/>
          <p:cNvPicPr>
            <a:picLocks noChangeAspect="1" noChangeArrowheads="1"/>
          </p:cNvPicPr>
          <p:nvPr/>
        </p:nvPicPr>
        <p:blipFill>
          <a:blip r:embed="rId2" cstate="print"/>
          <a:srcRect/>
          <a:stretch>
            <a:fillRect/>
          </a:stretch>
        </p:blipFill>
        <p:spPr bwMode="auto">
          <a:xfrm>
            <a:off x="2051720" y="1340768"/>
            <a:ext cx="5544616" cy="2880320"/>
          </a:xfrm>
          <a:prstGeom prst="rect">
            <a:avLst/>
          </a:prstGeom>
          <a:noFill/>
          <a:ln w="9525">
            <a:noFill/>
            <a:miter lim="800000"/>
            <a:headEnd/>
            <a:tailEnd/>
          </a:ln>
        </p:spPr>
      </p:pic>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a:t>Zkusíme nejdříve FIFO řešení ABCDEF:</a:t>
            </a:r>
          </a:p>
          <a:p>
            <a:pPr marL="82296" indent="0">
              <a:buNone/>
            </a:pPr>
            <a:endParaRPr lang="cs-CZ" dirty="0"/>
          </a:p>
          <a:p>
            <a:r>
              <a:rPr lang="cs-CZ" sz="1200" dirty="0">
                <a:latin typeface="Courier New" panose="02070309020205020404" pitchFamily="49" charset="0"/>
                <a:cs typeface="Courier New" panose="02070309020205020404" pitchFamily="49" charset="0"/>
              </a:rPr>
              <a:t>Prac1 AAAAABBBBCCCCCCCCDDEEEEEEFFFFFFFFFFFF</a:t>
            </a:r>
          </a:p>
          <a:p>
            <a:r>
              <a:rPr lang="cs-CZ" sz="1200" dirty="0">
                <a:latin typeface="Courier New" panose="02070309020205020404" pitchFamily="49" charset="0"/>
                <a:cs typeface="Courier New" panose="02070309020205020404" pitchFamily="49" charset="0"/>
              </a:rPr>
              <a:t>Prac2      AAAAABBB    CCCCCCCCCDDDDDDDEEEEEEEEFFFFFFFFFFFFFFF  </a:t>
            </a:r>
          </a:p>
          <a:p>
            <a:r>
              <a:rPr lang="cs-CZ" sz="1200" dirty="0">
                <a:latin typeface="Courier New" panose="02070309020205020404" pitchFamily="49" charset="0"/>
                <a:cs typeface="Courier New" panose="02070309020205020404" pitchFamily="49" charset="0"/>
              </a:rPr>
              <a:t>      0123456789012345678901234567890123456789012345678901234567</a:t>
            </a:r>
          </a:p>
          <a:p>
            <a:r>
              <a:rPr lang="cs-CZ" sz="1200" dirty="0">
                <a:latin typeface="Courier New" panose="02070309020205020404" pitchFamily="49" charset="0"/>
                <a:cs typeface="Courier New" panose="02070309020205020404" pitchFamily="49" charset="0"/>
              </a:rPr>
              <a:t>      0000000000011111111122222222223333333333444444444455555555</a:t>
            </a:r>
          </a:p>
          <a:p>
            <a:r>
              <a:rPr lang="cs-CZ" sz="1700" dirty="0"/>
              <a:t> </a:t>
            </a:r>
          </a:p>
          <a:p>
            <a:r>
              <a:rPr lang="cs-CZ" sz="1700" dirty="0"/>
              <a:t>Diskuse: Můžeme posunout začátek práce 2. pracoviště, abychom vyloučili prostoj, celkový konec práce je v 56. hodině.</a:t>
            </a:r>
          </a:p>
        </p:txBody>
      </p:sp>
      <p:sp>
        <p:nvSpPr>
          <p:cNvPr id="3" name="Nadpis 2"/>
          <p:cNvSpPr>
            <a:spLocks noGrp="1"/>
          </p:cNvSpPr>
          <p:nvPr>
            <p:ph type="title"/>
          </p:nvPr>
        </p:nvSpPr>
        <p:spPr/>
        <p:txBody>
          <a:bodyPr>
            <a:normAutofit fontScale="90000"/>
          </a:bodyPr>
          <a:lstStyle/>
          <a:p>
            <a:r>
              <a:rPr lang="cs-CZ" dirty="0"/>
              <a:t>Řešení dvou pracovišť metodou FIFO</a:t>
            </a:r>
          </a:p>
        </p:txBody>
      </p:sp>
    </p:spTree>
    <p:extLst>
      <p:ext uri="{BB962C8B-B14F-4D97-AF65-F5344CB8AC3E}">
        <p14:creationId xmlns:p14="http://schemas.microsoft.com/office/powerpoint/2010/main" val="1234623469"/>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a:t>Zkusíme nejdříve FIFO řešení ABCDEF:</a:t>
            </a:r>
          </a:p>
          <a:p>
            <a:pPr marL="82296" indent="0">
              <a:buNone/>
            </a:pPr>
            <a:endParaRPr lang="cs-CZ" dirty="0"/>
          </a:p>
          <a:p>
            <a:r>
              <a:rPr lang="cs-CZ" sz="1200" dirty="0">
                <a:latin typeface="Courier New" panose="02070309020205020404" pitchFamily="49" charset="0"/>
                <a:cs typeface="Courier New" panose="02070309020205020404" pitchFamily="49" charset="0"/>
              </a:rPr>
              <a:t>Prac1 FFFFFFFFFFFFEEEEEEDDCCCCCCCCBBBBAAAAA</a:t>
            </a:r>
          </a:p>
          <a:p>
            <a:r>
              <a:rPr lang="cs-CZ" sz="1200" dirty="0">
                <a:latin typeface="Courier New" panose="02070309020205020404" pitchFamily="49" charset="0"/>
                <a:cs typeface="Courier New" panose="02070309020205020404" pitchFamily="49" charset="0"/>
              </a:rPr>
              <a:t>Prac2             FFFFFFFFFFFFFFFEEEEEEEEDDDDDDDCCCCCCCCCBBBAAAAA</a:t>
            </a:r>
          </a:p>
          <a:p>
            <a:r>
              <a:rPr lang="cs-CZ" sz="1200" dirty="0">
                <a:latin typeface="Courier New" panose="02070309020205020404" pitchFamily="49" charset="0"/>
                <a:cs typeface="Courier New" panose="02070309020205020404" pitchFamily="49" charset="0"/>
              </a:rPr>
              <a:t>      01234567890123456789012345678901234567890123456789012345678</a:t>
            </a:r>
          </a:p>
          <a:p>
            <a:r>
              <a:rPr lang="cs-CZ" sz="1200" dirty="0">
                <a:latin typeface="Courier New" panose="02070309020205020404" pitchFamily="49" charset="0"/>
                <a:cs typeface="Courier New" panose="02070309020205020404" pitchFamily="49" charset="0"/>
              </a:rPr>
              <a:t>      00000000000111111111222222222233333333334444444444555555555</a:t>
            </a:r>
          </a:p>
          <a:p>
            <a:r>
              <a:rPr lang="cs-CZ" sz="1700" dirty="0"/>
              <a:t> </a:t>
            </a:r>
          </a:p>
          <a:p>
            <a:r>
              <a:rPr lang="cs-CZ" sz="1700" dirty="0"/>
              <a:t>Diskuse: Rozvrh je bez prostojů, na začátku je dlouho nevyužit o pracoviště 1, celkový konec práce je v 58. hodině.</a:t>
            </a:r>
          </a:p>
        </p:txBody>
      </p:sp>
      <p:sp>
        <p:nvSpPr>
          <p:cNvPr id="3" name="Nadpis 2"/>
          <p:cNvSpPr>
            <a:spLocks noGrp="1"/>
          </p:cNvSpPr>
          <p:nvPr>
            <p:ph type="title"/>
          </p:nvPr>
        </p:nvSpPr>
        <p:spPr/>
        <p:txBody>
          <a:bodyPr>
            <a:normAutofit fontScale="90000"/>
          </a:bodyPr>
          <a:lstStyle/>
          <a:p>
            <a:r>
              <a:rPr lang="cs-CZ" dirty="0"/>
              <a:t>Řešení dvou pracovišť metodou LIFO</a:t>
            </a:r>
          </a:p>
        </p:txBody>
      </p:sp>
    </p:spTree>
    <p:extLst>
      <p:ext uri="{BB962C8B-B14F-4D97-AF65-F5344CB8AC3E}">
        <p14:creationId xmlns:p14="http://schemas.microsoft.com/office/powerpoint/2010/main" val="328975514"/>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r>
              <a:rPr lang="cs-CZ" dirty="0"/>
              <a:t>a) Vybereme úlohu s nejkratším výrobním časem. Jedná se o úlohu D s časem 2 hodiny.</a:t>
            </a:r>
          </a:p>
          <a:p>
            <a:r>
              <a:rPr lang="cs-CZ" dirty="0"/>
              <a:t>b) Protože se jedná o čas na prvním pracovišti, rozvrhněme nejprve úlohu D. Vyloučíme D z dalších úvah.</a:t>
            </a:r>
          </a:p>
          <a:p>
            <a:r>
              <a:rPr lang="cs-CZ" dirty="0"/>
              <a:t>c) Úloha B má nyní nejkratší čas. Protože se jedná o čas na druhém pracovišti, rozvrhněme ji nakonec a vyloučíme B z dalších úvah.</a:t>
            </a:r>
          </a:p>
          <a:p>
            <a:r>
              <a:rPr lang="cs-CZ" dirty="0"/>
              <a:t>Postup opakujeme</a:t>
            </a:r>
          </a:p>
          <a:p>
            <a:r>
              <a:rPr lang="cs-CZ" dirty="0"/>
              <a:t> </a:t>
            </a:r>
          </a:p>
          <a:p>
            <a:r>
              <a:rPr lang="cs-CZ" sz="1200" dirty="0">
                <a:latin typeface="Courier New" panose="02070309020205020404" pitchFamily="49" charset="0"/>
                <a:cs typeface="Courier New" panose="02070309020205020404" pitchFamily="49" charset="0"/>
              </a:rPr>
              <a:t>Prac1 DDEEEEEECCCCCCCCFFFFFFFFFFFFAAAAABBBB</a:t>
            </a:r>
          </a:p>
          <a:p>
            <a:r>
              <a:rPr lang="cs-CZ" sz="1200" dirty="0">
                <a:latin typeface="Courier New" panose="02070309020205020404" pitchFamily="49" charset="0"/>
                <a:cs typeface="Courier New" panose="02070309020205020404" pitchFamily="49" charset="0"/>
              </a:rPr>
              <a:t>Prac2   DDDDDDDEEEEEEEECCCCCCCCC  FFFFFFFFFFFFFFFAAAAABBB</a:t>
            </a:r>
          </a:p>
          <a:p>
            <a:r>
              <a:rPr lang="cs-CZ" sz="1200" dirty="0">
                <a:latin typeface="Courier New" panose="02070309020205020404" pitchFamily="49" charset="0"/>
                <a:cs typeface="Courier New" panose="02070309020205020404" pitchFamily="49" charset="0"/>
              </a:rPr>
              <a:t>      0123456789012345678901234567890123456789012345678901234567</a:t>
            </a:r>
          </a:p>
          <a:p>
            <a:r>
              <a:rPr lang="cs-CZ" sz="1200" dirty="0">
                <a:latin typeface="Courier New" panose="02070309020205020404" pitchFamily="49" charset="0"/>
                <a:cs typeface="Courier New" panose="02070309020205020404" pitchFamily="49" charset="0"/>
              </a:rPr>
              <a:t>      0000000000011111111122222222223333333333444444444455555555</a:t>
            </a:r>
          </a:p>
          <a:p>
            <a:r>
              <a:rPr lang="cs-CZ" sz="1700" dirty="0"/>
              <a:t> </a:t>
            </a:r>
          </a:p>
          <a:p>
            <a:r>
              <a:rPr lang="cs-CZ" sz="1700" dirty="0"/>
              <a:t>Diskuse:  Vidíme, že na pracovišti 2 je prostoj ve 26 a 27 hodině. Na pracovišti 2 proto můžeme začít práci na D o 2 hodiny později bez prostoje. Všechny úkoly budou splněny za 51 hodin, pracoviště 1 bude hotovo za 36 hodin. Prostoj na 2. pracovišti můžeme vyloučit zahájením práce na tomto pracovišti o dvě hodina později,</a:t>
            </a:r>
          </a:p>
        </p:txBody>
      </p:sp>
      <p:sp>
        <p:nvSpPr>
          <p:cNvPr id="3" name="Nadpis 2"/>
          <p:cNvSpPr>
            <a:spLocks noGrp="1"/>
          </p:cNvSpPr>
          <p:nvPr>
            <p:ph type="title"/>
          </p:nvPr>
        </p:nvSpPr>
        <p:spPr/>
        <p:txBody>
          <a:bodyPr>
            <a:normAutofit fontScale="90000"/>
          </a:bodyPr>
          <a:lstStyle/>
          <a:p>
            <a:r>
              <a:rPr lang="cs-CZ" dirty="0"/>
              <a:t>Řešení dvou pracovišť Johnsonovým pravidlem</a:t>
            </a:r>
          </a:p>
        </p:txBody>
      </p:sp>
    </p:spTree>
    <p:extLst>
      <p:ext uri="{BB962C8B-B14F-4D97-AF65-F5344CB8AC3E}">
        <p14:creationId xmlns:p14="http://schemas.microsoft.com/office/powerpoint/2010/main" val="2532918813"/>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a:t>Vyzkoušíme všechny permutace</a:t>
            </a:r>
          </a:p>
          <a:p>
            <a:r>
              <a:rPr lang="cs-CZ" dirty="0"/>
              <a:t>Existuje 6! = 720 permutací</a:t>
            </a:r>
          </a:p>
          <a:p>
            <a:r>
              <a:rPr lang="cs-CZ" dirty="0"/>
              <a:t>Permutace 370, 376, 412, 422, 425, 436,  446, 449, 450 dávají nejkratší průběžnou dobu = 51 hodin</a:t>
            </a:r>
          </a:p>
          <a:p>
            <a:pPr>
              <a:lnSpc>
                <a:spcPct val="90000"/>
              </a:lnSpc>
            </a:pPr>
            <a:r>
              <a:rPr lang="cs-CZ" sz="900" dirty="0">
                <a:latin typeface="Courier New" panose="02070309020205020404" pitchFamily="49" charset="0"/>
                <a:cs typeface="Courier New" panose="02070309020205020404" pitchFamily="49" charset="0"/>
              </a:rPr>
              <a:t> 370 DACEFB</a:t>
            </a:r>
          </a:p>
          <a:p>
            <a:pPr>
              <a:lnSpc>
                <a:spcPct val="90000"/>
              </a:lnSpc>
            </a:pPr>
            <a:r>
              <a:rPr lang="cs-CZ" sz="900" dirty="0">
                <a:latin typeface="Courier New" panose="02070309020205020404" pitchFamily="49" charset="0"/>
                <a:cs typeface="Courier New" panose="02070309020205020404" pitchFamily="49" charset="0"/>
              </a:rPr>
              <a:t>DDAAAAACCCCCCCCEEEEEEFFFFFFFFFFFFBBBB </a:t>
            </a:r>
          </a:p>
          <a:p>
            <a:pPr>
              <a:lnSpc>
                <a:spcPct val="90000"/>
              </a:lnSpc>
            </a:pPr>
            <a:r>
              <a:rPr lang="cs-CZ" sz="900" dirty="0">
                <a:latin typeface="Courier New" panose="02070309020205020404" pitchFamily="49" charset="0"/>
                <a:cs typeface="Courier New" panose="02070309020205020404" pitchFamily="49" charset="0"/>
              </a:rPr>
              <a:t>  DDDDDDDAAAAA CCCCCCCCCEEEEEEEE FFFFFFFFFFFFFFFBBB </a:t>
            </a:r>
          </a:p>
          <a:p>
            <a:pPr>
              <a:lnSpc>
                <a:spcPct val="90000"/>
              </a:lnSpc>
            </a:pPr>
            <a:r>
              <a:rPr lang="cs-CZ" sz="900" dirty="0">
                <a:latin typeface="Courier New" panose="02070309020205020404" pitchFamily="49" charset="0"/>
                <a:cs typeface="Courier New" panose="02070309020205020404" pitchFamily="49" charset="0"/>
              </a:rPr>
              <a:t>0123456789012345678901234567890123456789012345678901</a:t>
            </a:r>
          </a:p>
          <a:p>
            <a:pPr>
              <a:lnSpc>
                <a:spcPct val="90000"/>
              </a:lnSpc>
            </a:pPr>
            <a:r>
              <a:rPr lang="cs-CZ" sz="900" dirty="0">
                <a:latin typeface="Courier New" panose="02070309020205020404" pitchFamily="49" charset="0"/>
                <a:cs typeface="Courier New" panose="02070309020205020404" pitchFamily="49" charset="0"/>
              </a:rPr>
              <a:t>0000000000111111111122222222223333333333444444444455</a:t>
            </a:r>
          </a:p>
          <a:p>
            <a:pPr>
              <a:lnSpc>
                <a:spcPct val="90000"/>
              </a:lnSpc>
            </a:pPr>
            <a:r>
              <a:rPr lang="cs-CZ" sz="900" dirty="0" err="1">
                <a:latin typeface="Courier New" panose="02070309020205020404" pitchFamily="49" charset="0"/>
                <a:cs typeface="Courier New" panose="02070309020205020404" pitchFamily="49" charset="0"/>
              </a:rPr>
              <a:t>Leadtime</a:t>
            </a:r>
            <a:r>
              <a:rPr lang="cs-CZ" sz="900" dirty="0">
                <a:latin typeface="Courier New" panose="02070309020205020404" pitchFamily="49" charset="0"/>
                <a:cs typeface="Courier New" panose="02070309020205020404" pitchFamily="49" charset="0"/>
              </a:rPr>
              <a:t> = 51</a:t>
            </a:r>
          </a:p>
        </p:txBody>
      </p:sp>
      <p:sp>
        <p:nvSpPr>
          <p:cNvPr id="3" name="Nadpis 2"/>
          <p:cNvSpPr>
            <a:spLocks noGrp="1"/>
          </p:cNvSpPr>
          <p:nvPr>
            <p:ph type="title"/>
          </p:nvPr>
        </p:nvSpPr>
        <p:spPr/>
        <p:txBody>
          <a:bodyPr/>
          <a:lstStyle/>
          <a:p>
            <a:r>
              <a:rPr lang="cs-CZ" dirty="0"/>
              <a:t>Řešení hrubou silou</a:t>
            </a:r>
          </a:p>
        </p:txBody>
      </p:sp>
    </p:spTree>
    <p:extLst>
      <p:ext uri="{BB962C8B-B14F-4D97-AF65-F5344CB8AC3E}">
        <p14:creationId xmlns:p14="http://schemas.microsoft.com/office/powerpoint/2010/main" val="1674162211"/>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435608" y="1447800"/>
            <a:ext cx="6088720" cy="4800600"/>
          </a:xfrm>
        </p:spPr>
        <p:txBody>
          <a:bodyPr>
            <a:normAutofit fontScale="62500" lnSpcReduction="20000"/>
          </a:bodyPr>
          <a:lstStyle/>
          <a:p>
            <a:r>
              <a:rPr lang="cs-CZ" dirty="0"/>
              <a:t>Počet permutací astronomicky roste s počtem úloh (N faktoriál). V případě extrémního nárůstu lze silové řešení nahradit náhodným výběrem určité permutace úkolů. Provedeme tolik výběrů, na kolik máme k dispozici výpočetní čas. Z nich vybereme nejlepší řešení.</a:t>
            </a:r>
          </a:p>
          <a:p>
            <a:r>
              <a:rPr lang="cs-CZ" dirty="0"/>
              <a:t>Jakou máme šanci, že jsme vybrali dobré řešení?</a:t>
            </a:r>
          </a:p>
          <a:p>
            <a:r>
              <a:rPr lang="cs-CZ" dirty="0"/>
              <a:t>Jistotu nemáme téměř nikdy.</a:t>
            </a:r>
          </a:p>
          <a:p>
            <a:r>
              <a:rPr lang="cs-CZ" dirty="0"/>
              <a:t>Zkusíme </a:t>
            </a:r>
            <a:r>
              <a:rPr lang="cs-CZ" b="1" dirty="0"/>
              <a:t>heuristické řešení</a:t>
            </a:r>
            <a:r>
              <a:rPr lang="cs-CZ" dirty="0"/>
              <a:t>, nebudeme zkoumat všechny permutace, ale jen náhodně vybrané</a:t>
            </a:r>
          </a:p>
          <a:p>
            <a:r>
              <a:rPr lang="cs-CZ" dirty="0"/>
              <a:t>Co když odhadneme naši šanci na nalezení úspěchu na jedno promile. Pak šance nebýt úspěšný je 999 promile. S každým následujícím pokusem se naše šance zlepšuje.</a:t>
            </a:r>
          </a:p>
          <a:p>
            <a:r>
              <a:rPr lang="cs-CZ" dirty="0"/>
              <a:t>Při tisíci pokusech je šance na chybné řešení ještě 36%, pro desetitisíci pokusech máme velkou naději na úspěch.</a:t>
            </a:r>
          </a:p>
          <a:p>
            <a:endParaRPr lang="cs-CZ" dirty="0"/>
          </a:p>
        </p:txBody>
      </p:sp>
      <p:sp>
        <p:nvSpPr>
          <p:cNvPr id="3" name="Nadpis 2"/>
          <p:cNvSpPr>
            <a:spLocks noGrp="1"/>
          </p:cNvSpPr>
          <p:nvPr>
            <p:ph type="title"/>
          </p:nvPr>
        </p:nvSpPr>
        <p:spPr/>
        <p:txBody>
          <a:bodyPr>
            <a:normAutofit fontScale="90000"/>
          </a:bodyPr>
          <a:lstStyle/>
          <a:p>
            <a:r>
              <a:rPr lang="cs-CZ" dirty="0"/>
              <a:t>Co s faktoriálem permutací?</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3931" y="1533872"/>
            <a:ext cx="1152525" cy="4343400"/>
          </a:xfrm>
          <a:prstGeom prst="rect">
            <a:avLst/>
          </a:prstGeom>
        </p:spPr>
      </p:pic>
    </p:spTree>
    <p:extLst>
      <p:ext uri="{BB962C8B-B14F-4D97-AF65-F5344CB8AC3E}">
        <p14:creationId xmlns:p14="http://schemas.microsoft.com/office/powerpoint/2010/main" val="770819528"/>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pPr marL="82296" indent="0">
              <a:buNone/>
            </a:pPr>
            <a:r>
              <a:rPr lang="cs-CZ" b="1" dirty="0"/>
              <a:t>Fáze 1.: Nastavení parametrů</a:t>
            </a:r>
            <a:endParaRPr lang="cs-CZ" dirty="0"/>
          </a:p>
          <a:p>
            <a:r>
              <a:rPr lang="cs-CZ" dirty="0"/>
              <a:t>Interaktivně se nastaví tyto parametry:</a:t>
            </a:r>
          </a:p>
          <a:p>
            <a:pPr lvl="1"/>
            <a:r>
              <a:rPr lang="cs-CZ" b="1" dirty="0"/>
              <a:t>dosah rozvrhu</a:t>
            </a:r>
            <a:r>
              <a:rPr lang="cs-CZ" dirty="0"/>
              <a:t> (například 5 směn),</a:t>
            </a:r>
          </a:p>
          <a:p>
            <a:pPr lvl="1"/>
            <a:r>
              <a:rPr lang="cs-CZ" b="1" dirty="0"/>
              <a:t>dosah kontroly kapacit</a:t>
            </a:r>
            <a:r>
              <a:rPr lang="cs-CZ" dirty="0"/>
              <a:t> (minimálně dosah rozvrhu),</a:t>
            </a:r>
          </a:p>
          <a:p>
            <a:pPr lvl="1"/>
            <a:r>
              <a:rPr lang="cs-CZ" dirty="0"/>
              <a:t>minimální </a:t>
            </a:r>
            <a:r>
              <a:rPr lang="cs-CZ" b="1" dirty="0"/>
              <a:t>přechodový </a:t>
            </a:r>
            <a:r>
              <a:rPr lang="cs-CZ" dirty="0"/>
              <a:t>čas (rezerva pro potenciálně aktivní operaci),</a:t>
            </a:r>
          </a:p>
          <a:p>
            <a:pPr lvl="1"/>
            <a:r>
              <a:rPr lang="cs-CZ" dirty="0"/>
              <a:t>standardní čas pro </a:t>
            </a:r>
            <a:r>
              <a:rPr lang="cs-CZ" b="1" dirty="0"/>
              <a:t>přípravu nářadí.</a:t>
            </a:r>
            <a:r>
              <a:rPr lang="cs-CZ" dirty="0"/>
              <a:t> </a:t>
            </a:r>
          </a:p>
          <a:p>
            <a:r>
              <a:rPr lang="cs-CZ" dirty="0"/>
              <a:t>Nastaví se standardně </a:t>
            </a:r>
            <a:r>
              <a:rPr lang="cs-CZ" b="1" dirty="0"/>
              <a:t>kapacitní kalendář </a:t>
            </a:r>
            <a:r>
              <a:rPr lang="cs-CZ" dirty="0"/>
              <a:t>pro každé pracoviště v rámci dosahu kontroly pracovišť.</a:t>
            </a:r>
          </a:p>
          <a:p>
            <a:r>
              <a:rPr lang="cs-CZ" dirty="0"/>
              <a:t>Provede se automatická </a:t>
            </a:r>
            <a:r>
              <a:rPr lang="cs-CZ" b="1" dirty="0"/>
              <a:t>statická kontrola </a:t>
            </a:r>
            <a:r>
              <a:rPr lang="cs-CZ" dirty="0"/>
              <a:t>kapacit srovnáním součtu výrobních časů naplánovaných a zpožděných operací. Na základě této kontroly se eventuálně interaktivně </a:t>
            </a:r>
            <a:r>
              <a:rPr lang="cs-CZ" b="1" dirty="0"/>
              <a:t>upraví kapacitní kalendář pracovišť</a:t>
            </a:r>
            <a:r>
              <a:rPr lang="cs-CZ" dirty="0"/>
              <a:t>, přidají se přesčasy nebo se naplánují prostoje a preventivní opravy.</a:t>
            </a:r>
          </a:p>
        </p:txBody>
      </p:sp>
      <p:sp>
        <p:nvSpPr>
          <p:cNvPr id="3" name="Nadpis 2"/>
          <p:cNvSpPr>
            <a:spLocks noGrp="1"/>
          </p:cNvSpPr>
          <p:nvPr>
            <p:ph type="title"/>
          </p:nvPr>
        </p:nvSpPr>
        <p:spPr/>
        <p:txBody>
          <a:bodyPr>
            <a:normAutofit fontScale="90000"/>
          </a:bodyPr>
          <a:lstStyle/>
          <a:p>
            <a:r>
              <a:rPr lang="cs-CZ" dirty="0">
                <a:effectLst/>
              </a:rPr>
              <a:t>Algoritmus dávkového dynamického rozvrhu 1</a:t>
            </a:r>
            <a:endParaRPr lang="cs-CZ" dirty="0"/>
          </a:p>
        </p:txBody>
      </p:sp>
    </p:spTree>
    <p:extLst>
      <p:ext uri="{BB962C8B-B14F-4D97-AF65-F5344CB8AC3E}">
        <p14:creationId xmlns:p14="http://schemas.microsoft.com/office/powerpoint/2010/main" val="3047364168"/>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pPr marL="82296" indent="0">
              <a:buNone/>
            </a:pPr>
            <a:r>
              <a:rPr lang="cs-CZ" b="1" dirty="0"/>
              <a:t>Fáze 2.: Zjištění stavu rozpracovanosti</a:t>
            </a:r>
            <a:endParaRPr lang="cs-CZ" dirty="0"/>
          </a:p>
          <a:p>
            <a:r>
              <a:rPr lang="cs-CZ" dirty="0"/>
              <a:t>Stávající fronty před pracovišti se rozpustí až na splněné a právě probíhající operace. </a:t>
            </a:r>
          </a:p>
          <a:p>
            <a:r>
              <a:rPr lang="cs-CZ" dirty="0"/>
              <a:t>Je třeba zjistit, kdy budou </a:t>
            </a:r>
            <a:r>
              <a:rPr lang="cs-CZ" b="1" dirty="0"/>
              <a:t>dokončeny </a:t>
            </a:r>
            <a:r>
              <a:rPr lang="cs-CZ" dirty="0"/>
              <a:t>právě </a:t>
            </a:r>
            <a:r>
              <a:rPr lang="cs-CZ" b="1" dirty="0"/>
              <a:t>probíhající </a:t>
            </a:r>
            <a:r>
              <a:rPr lang="cs-CZ" dirty="0"/>
              <a:t>operace:</a:t>
            </a:r>
          </a:p>
          <a:p>
            <a:pPr lvl="0"/>
            <a:r>
              <a:rPr lang="cs-CZ" dirty="0"/>
              <a:t>pokud lze určit exaktně </a:t>
            </a:r>
            <a:r>
              <a:rPr lang="cs-CZ" b="1" dirty="0"/>
              <a:t>okamžik zahájení operace </a:t>
            </a:r>
            <a:r>
              <a:rPr lang="cs-CZ" dirty="0"/>
              <a:t>(např. DNC), pak se podle kapacitního kalendáře a výrobního času operace určí pravděpodobný konec;</a:t>
            </a:r>
          </a:p>
          <a:p>
            <a:pPr lvl="0"/>
            <a:r>
              <a:rPr lang="cs-CZ" dirty="0"/>
              <a:t>pokud nelze stanovit okamžik zahájení operace a lze stanovit </a:t>
            </a:r>
            <a:r>
              <a:rPr lang="cs-CZ" b="1" dirty="0"/>
              <a:t>konec předchozí operace </a:t>
            </a:r>
            <a:r>
              <a:rPr lang="cs-CZ" dirty="0"/>
              <a:t>ve frontě, pak je tento konec začátkem právě probíhající operace;</a:t>
            </a:r>
          </a:p>
          <a:p>
            <a:pPr lvl="0"/>
            <a:r>
              <a:rPr lang="cs-CZ" dirty="0"/>
              <a:t>pokud neexistuje předchozí splněná operace, pak se předpokládá, že začátek právě probíhající operace je okamžik dokončení předchozího běhu rozvrhu.</a:t>
            </a:r>
          </a:p>
        </p:txBody>
      </p:sp>
      <p:sp>
        <p:nvSpPr>
          <p:cNvPr id="3" name="Nadpis 2"/>
          <p:cNvSpPr>
            <a:spLocks noGrp="1"/>
          </p:cNvSpPr>
          <p:nvPr>
            <p:ph type="title"/>
          </p:nvPr>
        </p:nvSpPr>
        <p:spPr/>
        <p:txBody>
          <a:bodyPr>
            <a:normAutofit fontScale="90000"/>
          </a:bodyPr>
          <a:lstStyle/>
          <a:p>
            <a:r>
              <a:rPr lang="cs-CZ" dirty="0">
                <a:effectLst/>
              </a:rPr>
              <a:t>Algoritmus dávkového dynamického rozvrhu 2</a:t>
            </a:r>
            <a:endParaRPr lang="cs-CZ" dirty="0"/>
          </a:p>
        </p:txBody>
      </p:sp>
    </p:spTree>
    <p:extLst>
      <p:ext uri="{BB962C8B-B14F-4D97-AF65-F5344CB8AC3E}">
        <p14:creationId xmlns:p14="http://schemas.microsoft.com/office/powerpoint/2010/main" val="537640317"/>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55000" lnSpcReduction="20000"/>
          </a:bodyPr>
          <a:lstStyle/>
          <a:p>
            <a:pPr marL="82296" indent="0">
              <a:buNone/>
            </a:pPr>
            <a:r>
              <a:rPr lang="cs-CZ" b="1" dirty="0"/>
              <a:t>Fáze 3.: Rozvrhování</a:t>
            </a:r>
            <a:endParaRPr lang="cs-CZ" dirty="0"/>
          </a:p>
          <a:p>
            <a:r>
              <a:rPr lang="cs-CZ" dirty="0"/>
              <a:t>Vyberou se </a:t>
            </a:r>
            <a:r>
              <a:rPr lang="cs-CZ" b="1" dirty="0"/>
              <a:t>aktuální </a:t>
            </a:r>
            <a:r>
              <a:rPr lang="cs-CZ" dirty="0"/>
              <a:t>operace se </a:t>
            </a:r>
            <a:r>
              <a:rPr lang="cs-CZ" b="1" dirty="0"/>
              <a:t>zajištěným materiálem </a:t>
            </a:r>
            <a:r>
              <a:rPr lang="cs-CZ" dirty="0"/>
              <a:t>do množiny potenciálně aktuálních operací.  </a:t>
            </a:r>
          </a:p>
          <a:p>
            <a:r>
              <a:rPr lang="cs-CZ" b="1" dirty="0"/>
              <a:t>Iterativně </a:t>
            </a:r>
            <a:r>
              <a:rPr lang="cs-CZ" dirty="0"/>
              <a:t>se provádí následující činnosti:</a:t>
            </a:r>
          </a:p>
          <a:p>
            <a:pPr lvl="1"/>
            <a:r>
              <a:rPr lang="cs-CZ" dirty="0"/>
              <a:t>určí se pracoviště, kde bude </a:t>
            </a:r>
            <a:r>
              <a:rPr lang="cs-CZ" b="1" dirty="0"/>
              <a:t>nejdříve dokončena stávající operace</a:t>
            </a:r>
            <a:r>
              <a:rPr lang="cs-CZ" dirty="0"/>
              <a:t> (pokud žádná operace neprobíhá, pak je to libovolné pracoviště);</a:t>
            </a:r>
          </a:p>
          <a:p>
            <a:pPr lvl="1"/>
            <a:r>
              <a:rPr lang="cs-CZ" dirty="0"/>
              <a:t>z potenciálně aktuálních operací se podle kritéria výběru vybere </a:t>
            </a:r>
            <a:r>
              <a:rPr lang="cs-CZ" b="1" dirty="0"/>
              <a:t>vhodná </a:t>
            </a:r>
            <a:r>
              <a:rPr lang="cs-CZ" dirty="0"/>
              <a:t>operace (navíc musí mít buď zajištěno nářadí, nebo již rozvrhuje za horizontem možnosti zajištění);</a:t>
            </a:r>
          </a:p>
          <a:p>
            <a:pPr lvl="1"/>
            <a:r>
              <a:rPr lang="cs-CZ" dirty="0"/>
              <a:t>stanoví se </a:t>
            </a:r>
            <a:r>
              <a:rPr lang="cs-CZ" b="1" dirty="0"/>
              <a:t>plánovaný začátek a konec operace </a:t>
            </a:r>
            <a:r>
              <a:rPr lang="cs-CZ" dirty="0"/>
              <a:t>a operace následující v postupu se přiřadí do množiny potenciálně aktuálních operací s termínem nejdříve možného začátku.</a:t>
            </a:r>
          </a:p>
          <a:p>
            <a:r>
              <a:rPr lang="cs-CZ" dirty="0"/>
              <a:t>Rozvrhování končí, pokud nalezené pracoviště, kde bude nejdříve dokončena stávající operace, má naplánované toto dokončení za horizontem rozvrhování, nebo vyčerpáním všech vhodných operací.</a:t>
            </a:r>
          </a:p>
          <a:p>
            <a:r>
              <a:rPr lang="cs-CZ" dirty="0"/>
              <a:t>Kritickým místem je </a:t>
            </a:r>
            <a:r>
              <a:rPr lang="cs-CZ" b="1" dirty="0"/>
              <a:t>výběr vhodné operace</a:t>
            </a:r>
            <a:r>
              <a:rPr lang="cs-CZ" dirty="0"/>
              <a:t>. V dalším článku si ukážeme, že existuje řada faktorů, která má vliv na výběr vhodné operace a volba vah těchto faktorů je víceméně intuitivní, závisí na typu výroby, zkušenosti managementu a štěstí. Přitom důsledkem této volby je </a:t>
            </a:r>
            <a:r>
              <a:rPr lang="cs-CZ" b="1" dirty="0"/>
              <a:t>kvalita </a:t>
            </a:r>
            <a:r>
              <a:rPr lang="cs-CZ" dirty="0"/>
              <a:t>rozvrhu. </a:t>
            </a:r>
          </a:p>
        </p:txBody>
      </p:sp>
      <p:sp>
        <p:nvSpPr>
          <p:cNvPr id="3" name="Nadpis 2"/>
          <p:cNvSpPr>
            <a:spLocks noGrp="1"/>
          </p:cNvSpPr>
          <p:nvPr>
            <p:ph type="title"/>
          </p:nvPr>
        </p:nvSpPr>
        <p:spPr/>
        <p:txBody>
          <a:bodyPr>
            <a:normAutofit fontScale="90000"/>
          </a:bodyPr>
          <a:lstStyle/>
          <a:p>
            <a:r>
              <a:rPr lang="cs-CZ" dirty="0">
                <a:effectLst/>
              </a:rPr>
              <a:t>Algoritmus dávkového dynamického rozvrhu 3</a:t>
            </a:r>
            <a:endParaRPr lang="cs-CZ" dirty="0"/>
          </a:p>
        </p:txBody>
      </p:sp>
    </p:spTree>
    <p:extLst>
      <p:ext uri="{BB962C8B-B14F-4D97-AF65-F5344CB8AC3E}">
        <p14:creationId xmlns:p14="http://schemas.microsoft.com/office/powerpoint/2010/main" val="4079260935"/>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pPr lvl="0"/>
            <a:r>
              <a:rPr lang="cs-CZ" dirty="0"/>
              <a:t>Základním kritériem je </a:t>
            </a:r>
            <a:r>
              <a:rPr lang="cs-CZ" b="1" dirty="0"/>
              <a:t>minimalizace zpoždění termínů </a:t>
            </a:r>
            <a:r>
              <a:rPr lang="cs-CZ" dirty="0"/>
              <a:t>nejpozději nutného dokončení výrobní </a:t>
            </a:r>
            <a:r>
              <a:rPr lang="cs-CZ" b="1" dirty="0"/>
              <a:t>dávky</a:t>
            </a:r>
            <a:r>
              <a:rPr lang="cs-CZ" dirty="0"/>
              <a:t>. </a:t>
            </a:r>
          </a:p>
          <a:p>
            <a:pPr lvl="0"/>
            <a:r>
              <a:rPr lang="cs-CZ" dirty="0"/>
              <a:t>Dalším kritériem je minimalizace </a:t>
            </a:r>
            <a:r>
              <a:rPr lang="cs-CZ" b="1" dirty="0"/>
              <a:t>zpoždění termínů jednotlivých operací</a:t>
            </a:r>
            <a:r>
              <a:rPr lang="cs-CZ" dirty="0"/>
              <a:t>. Pokud je toto kritérium splněno, pak je s velkou pravděpodobností splněno i kritérium 1. Obrácené to ovšem neplatí. Nesplnění kritéria 2 může způsobit kapacitní problémy, neboť se předpokládá, že vstupní operativní plán je kapacitně co nejlépe vyvážen.</a:t>
            </a:r>
          </a:p>
          <a:p>
            <a:pPr lvl="0"/>
            <a:r>
              <a:rPr lang="cs-CZ" dirty="0"/>
              <a:t>Konečně je snahou </a:t>
            </a:r>
            <a:r>
              <a:rPr lang="cs-CZ" b="1" dirty="0"/>
              <a:t>maximálně využít daných kapacit pracovišť</a:t>
            </a:r>
            <a:r>
              <a:rPr lang="cs-CZ" dirty="0"/>
              <a:t>. Tím se vytváří prostor pro budoucí výrobní požadavky. Je třeba si uvědomit, že jemný rozvrh je otevřený, stále přicházejí další požadavky.</a:t>
            </a:r>
          </a:p>
          <a:p>
            <a:pPr lvl="0"/>
            <a:r>
              <a:rPr lang="cs-CZ" dirty="0"/>
              <a:t>Často je za kritérium brán </a:t>
            </a:r>
            <a:r>
              <a:rPr lang="cs-CZ" b="1" dirty="0"/>
              <a:t>termín dokončení poslední rozvrhované operace</a:t>
            </a:r>
            <a:r>
              <a:rPr lang="cs-CZ" dirty="0"/>
              <a:t> (</a:t>
            </a:r>
            <a:r>
              <a:rPr lang="cs-CZ" b="1" dirty="0"/>
              <a:t>makespan</a:t>
            </a:r>
            <a:r>
              <a:rPr lang="cs-CZ" dirty="0"/>
              <a:t>).</a:t>
            </a:r>
          </a:p>
        </p:txBody>
      </p:sp>
      <p:sp>
        <p:nvSpPr>
          <p:cNvPr id="3" name="Nadpis 2"/>
          <p:cNvSpPr>
            <a:spLocks noGrp="1"/>
          </p:cNvSpPr>
          <p:nvPr>
            <p:ph type="title"/>
          </p:nvPr>
        </p:nvSpPr>
        <p:spPr/>
        <p:txBody>
          <a:bodyPr>
            <a:normAutofit/>
          </a:bodyPr>
          <a:lstStyle/>
          <a:p>
            <a:r>
              <a:rPr lang="cs-CZ" dirty="0">
                <a:effectLst/>
              </a:rPr>
              <a:t>Kritéria kvality rozvrhu</a:t>
            </a:r>
            <a:endParaRPr lang="cs-CZ" dirty="0"/>
          </a:p>
        </p:txBody>
      </p:sp>
    </p:spTree>
    <p:extLst>
      <p:ext uri="{BB962C8B-B14F-4D97-AF65-F5344CB8AC3E}">
        <p14:creationId xmlns:p14="http://schemas.microsoft.com/office/powerpoint/2010/main" val="1442384769"/>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a:t>Je očividné, že pokud </a:t>
            </a:r>
            <a:r>
              <a:rPr lang="cs-CZ" b="1" dirty="0"/>
              <a:t>není </a:t>
            </a:r>
            <a:r>
              <a:rPr lang="cs-CZ" dirty="0"/>
              <a:t>operativní plán </a:t>
            </a:r>
            <a:r>
              <a:rPr lang="cs-CZ" b="1" dirty="0"/>
              <a:t>kapacitně vyvážen</a:t>
            </a:r>
            <a:r>
              <a:rPr lang="cs-CZ" dirty="0"/>
              <a:t>, žádná změna pořadí v plnění operací toto nevyvážení </a:t>
            </a:r>
            <a:r>
              <a:rPr lang="cs-CZ" b="1" dirty="0"/>
              <a:t>nenapraví</a:t>
            </a:r>
            <a:r>
              <a:rPr lang="cs-CZ" dirty="0"/>
              <a:t>. </a:t>
            </a:r>
          </a:p>
          <a:p>
            <a:r>
              <a:rPr lang="cs-CZ" dirty="0"/>
              <a:t>Pokud je pracoviště </a:t>
            </a:r>
            <a:r>
              <a:rPr lang="cs-CZ" b="1" dirty="0"/>
              <a:t>nedostatečně zatíženo</a:t>
            </a:r>
            <a:r>
              <a:rPr lang="cs-CZ" dirty="0"/>
              <a:t>, pak se minimalizují fronty před pracovištěm a nutně vznikají </a:t>
            </a:r>
            <a:r>
              <a:rPr lang="cs-CZ" b="1" dirty="0"/>
              <a:t>prostoje</a:t>
            </a:r>
            <a:r>
              <a:rPr lang="cs-CZ" dirty="0"/>
              <a:t>.</a:t>
            </a:r>
          </a:p>
          <a:p>
            <a:r>
              <a:rPr lang="cs-CZ" dirty="0"/>
              <a:t>Pokud je naopak pracoviště staticky </a:t>
            </a:r>
            <a:r>
              <a:rPr lang="cs-CZ" b="1" dirty="0"/>
              <a:t>kapacitně přetíženo</a:t>
            </a:r>
            <a:r>
              <a:rPr lang="cs-CZ" dirty="0"/>
              <a:t>, fronty rostou a vznikají </a:t>
            </a:r>
            <a:r>
              <a:rPr lang="cs-CZ" b="1" dirty="0"/>
              <a:t>skluzy</a:t>
            </a:r>
            <a:r>
              <a:rPr lang="cs-CZ" dirty="0"/>
              <a:t>.</a:t>
            </a:r>
          </a:p>
          <a:p>
            <a:endParaRPr lang="cs-CZ" dirty="0"/>
          </a:p>
        </p:txBody>
      </p:sp>
      <p:sp>
        <p:nvSpPr>
          <p:cNvPr id="3" name="Nadpis 2"/>
          <p:cNvSpPr>
            <a:spLocks noGrp="1"/>
          </p:cNvSpPr>
          <p:nvPr>
            <p:ph type="title"/>
          </p:nvPr>
        </p:nvSpPr>
        <p:spPr/>
        <p:txBody>
          <a:bodyPr>
            <a:normAutofit fontScale="90000"/>
          </a:bodyPr>
          <a:lstStyle/>
          <a:p>
            <a:r>
              <a:rPr lang="cs-CZ" dirty="0">
                <a:effectLst/>
              </a:rPr>
              <a:t>Vliv statického výpočtu kapacit</a:t>
            </a:r>
            <a:endParaRPr lang="cs-CZ" dirty="0"/>
          </a:p>
        </p:txBody>
      </p:sp>
    </p:spTree>
    <p:extLst>
      <p:ext uri="{BB962C8B-B14F-4D97-AF65-F5344CB8AC3E}">
        <p14:creationId xmlns:p14="http://schemas.microsoft.com/office/powerpoint/2010/main" val="3061411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endParaRPr lang="cs-CZ" dirty="0"/>
          </a:p>
          <a:p>
            <a:r>
              <a:rPr lang="cs-CZ" sz="3400" b="1" dirty="0"/>
              <a:t>Co je úspěšná výroba</a:t>
            </a:r>
            <a:r>
              <a:rPr lang="cs-CZ" dirty="0"/>
              <a:t>?</a:t>
            </a:r>
          </a:p>
          <a:p>
            <a:pPr lvl="1"/>
            <a:r>
              <a:rPr lang="cs-CZ" dirty="0"/>
              <a:t>Výroba se </a:t>
            </a:r>
            <a:r>
              <a:rPr lang="cs-CZ" b="1" dirty="0"/>
              <a:t>ziskem</a:t>
            </a:r>
            <a:r>
              <a:rPr lang="cs-CZ" dirty="0"/>
              <a:t>, tj. transformaci, kdy výsledná prodejní cena je vyšší než náklady.</a:t>
            </a:r>
          </a:p>
          <a:p>
            <a:r>
              <a:rPr lang="cs-CZ" sz="3400" b="1" dirty="0"/>
              <a:t>Prostředky pro splnění hlavního cíle, tj. úspěšné výroby se ziskem, jsou:</a:t>
            </a:r>
          </a:p>
          <a:p>
            <a:pPr lvl="1"/>
            <a:r>
              <a:rPr lang="cs-CZ" dirty="0"/>
              <a:t> </a:t>
            </a:r>
            <a:r>
              <a:rPr lang="cs-CZ" sz="2900" dirty="0"/>
              <a:t>Vyrábět výrobky v souladu s požadavky zákazníků</a:t>
            </a:r>
          </a:p>
          <a:p>
            <a:pPr lvl="1"/>
            <a:r>
              <a:rPr lang="cs-CZ" sz="2900" dirty="0"/>
              <a:t> Hospodárně využívat výrobní zdroje - výrobní zařízení a lidi</a:t>
            </a:r>
          </a:p>
          <a:p>
            <a:pPr lvl="1"/>
            <a:r>
              <a:rPr lang="cs-CZ" sz="2900" dirty="0"/>
              <a:t> Dosahovat vysokou jakost výrobků a služeb</a:t>
            </a:r>
          </a:p>
          <a:p>
            <a:pPr lvl="1"/>
            <a:r>
              <a:rPr lang="cs-CZ" sz="2900" dirty="0"/>
              <a:t> Kvalitativně, kvantitativně a termínově uspokojovat zákazníky</a:t>
            </a:r>
          </a:p>
          <a:p>
            <a:pPr lvl="1"/>
            <a:r>
              <a:rPr lang="cs-CZ" sz="2900" dirty="0"/>
              <a:t> Zabezpečit vysokou pružnost výroby</a:t>
            </a:r>
          </a:p>
          <a:p>
            <a:pPr lvl="1"/>
            <a:r>
              <a:rPr lang="cs-CZ" sz="2900" dirty="0"/>
              <a:t> Snižovat náklady</a:t>
            </a:r>
          </a:p>
          <a:p>
            <a:pPr lvl="1"/>
            <a:r>
              <a:rPr lang="cs-CZ" sz="2900" dirty="0"/>
              <a:t> Sdílet místo na trhu</a:t>
            </a:r>
          </a:p>
          <a:p>
            <a:pPr lvl="1"/>
            <a:r>
              <a:rPr lang="cs-CZ" sz="2900" dirty="0"/>
              <a:t> Včasné zavádět nové technologie</a:t>
            </a:r>
          </a:p>
        </p:txBody>
      </p:sp>
      <p:sp>
        <p:nvSpPr>
          <p:cNvPr id="3" name="Nadpis 2"/>
          <p:cNvSpPr>
            <a:spLocks noGrp="1"/>
          </p:cNvSpPr>
          <p:nvPr>
            <p:ph type="title"/>
          </p:nvPr>
        </p:nvSpPr>
        <p:spPr/>
        <p:txBody>
          <a:bodyPr>
            <a:normAutofit fontScale="90000"/>
          </a:bodyPr>
          <a:lstStyle/>
          <a:p>
            <a:r>
              <a:rPr lang="cs-CZ" dirty="0"/>
              <a:t>Cíle a prostředky výroby</a:t>
            </a:r>
            <a:br>
              <a:rPr lang="cs-CZ" dirty="0"/>
            </a:br>
            <a:endParaRPr lang="cs-CZ" dirty="0"/>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55000" lnSpcReduction="20000"/>
          </a:bodyPr>
          <a:lstStyle/>
          <a:p>
            <a:r>
              <a:rPr lang="cs-CZ" dirty="0"/>
              <a:t>Na hrubších úrovních rozvrhování nejsou uvažovány </a:t>
            </a:r>
            <a:r>
              <a:rPr lang="cs-CZ" b="1" dirty="0"/>
              <a:t>konkrétní stroje</a:t>
            </a:r>
            <a:r>
              <a:rPr lang="cs-CZ" dirty="0"/>
              <a:t>, ale skupiny </a:t>
            </a:r>
            <a:r>
              <a:rPr lang="cs-CZ" b="1" dirty="0"/>
              <a:t>zaměnitelných pracovišť</a:t>
            </a:r>
            <a:r>
              <a:rPr lang="cs-CZ" dirty="0"/>
              <a:t>. Ukazuje se, že v praxi nejsou vždy pracoviště zcela zaměnitelná a katalogové roztřídění pracovišť, používané při tvorbě technologických postupů, není zcela vhodné pro přesný dynamický rozvrh.</a:t>
            </a:r>
          </a:p>
          <a:p>
            <a:r>
              <a:rPr lang="cs-CZ" dirty="0"/>
              <a:t>Jednotlivá pracoviště se mohou lišit:</a:t>
            </a:r>
          </a:p>
          <a:p>
            <a:pPr lvl="1"/>
            <a:r>
              <a:rPr lang="cs-CZ" dirty="0"/>
              <a:t>vlastnostmi stroje, které se nedají odlišit číselníkem,</a:t>
            </a:r>
          </a:p>
          <a:p>
            <a:pPr lvl="1"/>
            <a:r>
              <a:rPr lang="cs-CZ" dirty="0"/>
              <a:t>speciálním vybavením (opěry, měřidla),</a:t>
            </a:r>
          </a:p>
          <a:p>
            <a:pPr lvl="1"/>
            <a:r>
              <a:rPr lang="cs-CZ" dirty="0"/>
              <a:t>opotřebením,</a:t>
            </a:r>
          </a:p>
          <a:p>
            <a:pPr lvl="1"/>
            <a:r>
              <a:rPr lang="cs-CZ" dirty="0"/>
              <a:t>kvalifikací obsluhy.</a:t>
            </a:r>
          </a:p>
          <a:p>
            <a:r>
              <a:rPr lang="cs-CZ" dirty="0"/>
              <a:t>Ukazuje se proto, že pro přesnější určení je třeba v postupu zadávat i číslo podskupiny pracovišť (pokud lze operaci provádět na libovolném pracovišti podskupiny), eventuálně číslo konkrétního stroje (pokud lze operaci provádět jen na konkrétním stroji).  To ovšem v praxi velmi často nejde zajistit. Důvodem může být i to, že se tyto parametry v čase mění, že mistr ve výrobě zná okamžitou situaci lépe než technolog v TPV. Lze uvažovat, že při přijetí nových operací z operativního plánu do denního rozvrhování a řízení výroby provede dílenský management upřesnění pracovišť.</a:t>
            </a:r>
          </a:p>
          <a:p>
            <a:endParaRPr lang="cs-CZ" dirty="0"/>
          </a:p>
        </p:txBody>
      </p:sp>
      <p:sp>
        <p:nvSpPr>
          <p:cNvPr id="3" name="Nadpis 2"/>
          <p:cNvSpPr>
            <a:spLocks noGrp="1"/>
          </p:cNvSpPr>
          <p:nvPr>
            <p:ph type="title"/>
          </p:nvPr>
        </p:nvSpPr>
        <p:spPr/>
        <p:txBody>
          <a:bodyPr>
            <a:normAutofit fontScale="90000"/>
          </a:bodyPr>
          <a:lstStyle/>
          <a:p>
            <a:r>
              <a:rPr lang="cs-CZ" dirty="0">
                <a:effectLst/>
              </a:rPr>
              <a:t>Vliv zaměnitelných pracovišť</a:t>
            </a:r>
            <a:endParaRPr lang="cs-CZ" dirty="0"/>
          </a:p>
        </p:txBody>
      </p:sp>
    </p:spTree>
    <p:extLst>
      <p:ext uri="{BB962C8B-B14F-4D97-AF65-F5344CB8AC3E}">
        <p14:creationId xmlns:p14="http://schemas.microsoft.com/office/powerpoint/2010/main" val="1687811191"/>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pPr marL="82296" indent="0">
              <a:buNone/>
            </a:pPr>
            <a:r>
              <a:rPr lang="cs-CZ" dirty="0"/>
              <a:t>Uvažujeme tři skupiny výrobních pomůcek:</a:t>
            </a:r>
          </a:p>
          <a:p>
            <a:r>
              <a:rPr lang="cs-CZ" dirty="0"/>
              <a:t>a) </a:t>
            </a:r>
            <a:r>
              <a:rPr lang="cs-CZ" b="1" dirty="0"/>
              <a:t>Komunální nářadí s krátkou dobou přípravy pro operaci a s dostatečným množstvím nářadím na skladu</a:t>
            </a:r>
            <a:endParaRPr lang="cs-CZ" dirty="0"/>
          </a:p>
          <a:p>
            <a:pPr lvl="1"/>
            <a:r>
              <a:rPr lang="cs-CZ" dirty="0"/>
              <a:t>Tuto skupinu nepotřebujeme uvažovat při sestavení jemných rozvrhů. </a:t>
            </a:r>
          </a:p>
          <a:p>
            <a:r>
              <a:rPr lang="cs-CZ" dirty="0"/>
              <a:t>b) </a:t>
            </a:r>
            <a:r>
              <a:rPr lang="cs-CZ" b="1" dirty="0"/>
              <a:t>Nářadí s omezeným množstvím</a:t>
            </a:r>
            <a:endParaRPr lang="cs-CZ" dirty="0"/>
          </a:p>
          <a:p>
            <a:pPr lvl="1"/>
            <a:r>
              <a:rPr lang="cs-CZ" dirty="0"/>
              <a:t>Pro tuto skupinu lze rozvrhnout jen ty operace, které již mají nářadí připravené, fakt přípravy nářadí zvyšuje statickou prioritu operace, požadavek na přípravu takového nářadí může vzniknout např. při zahájení předchozí operace.</a:t>
            </a:r>
          </a:p>
          <a:p>
            <a:r>
              <a:rPr lang="cs-CZ" dirty="0"/>
              <a:t>c) </a:t>
            </a:r>
            <a:r>
              <a:rPr lang="cs-CZ" b="1" dirty="0"/>
              <a:t>Výrobní pomůcky s dlouhou dobou přípravy </a:t>
            </a:r>
            <a:r>
              <a:rPr lang="cs-CZ" dirty="0"/>
              <a:t>(např. seřízené revolverové hlavy, montované přípravky).</a:t>
            </a:r>
          </a:p>
          <a:p>
            <a:pPr lvl="1"/>
            <a:r>
              <a:rPr lang="cs-CZ" dirty="0"/>
              <a:t>Fakt připravenosti nářadí zvyšuje statickou prioritu operace, přípravna může být upozorněna výpisem z operativního plánu, urgována předchozí operací.</a:t>
            </a:r>
          </a:p>
        </p:txBody>
      </p:sp>
      <p:sp>
        <p:nvSpPr>
          <p:cNvPr id="3" name="Nadpis 2"/>
          <p:cNvSpPr>
            <a:spLocks noGrp="1"/>
          </p:cNvSpPr>
          <p:nvPr>
            <p:ph type="title"/>
          </p:nvPr>
        </p:nvSpPr>
        <p:spPr/>
        <p:txBody>
          <a:bodyPr>
            <a:normAutofit/>
          </a:bodyPr>
          <a:lstStyle/>
          <a:p>
            <a:r>
              <a:rPr lang="cs-CZ" dirty="0">
                <a:effectLst/>
              </a:rPr>
              <a:t>Vliv výrobních pomůcek</a:t>
            </a:r>
            <a:endParaRPr lang="cs-CZ" dirty="0"/>
          </a:p>
        </p:txBody>
      </p:sp>
    </p:spTree>
    <p:extLst>
      <p:ext uri="{BB962C8B-B14F-4D97-AF65-F5344CB8AC3E}">
        <p14:creationId xmlns:p14="http://schemas.microsoft.com/office/powerpoint/2010/main" val="288832037"/>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55000" lnSpcReduction="20000"/>
          </a:bodyPr>
          <a:lstStyle/>
          <a:p>
            <a:r>
              <a:rPr lang="cs-CZ" dirty="0"/>
              <a:t>Řada skutečností není podchycena v databázi o výrobě. </a:t>
            </a:r>
            <a:r>
              <a:rPr lang="cs-CZ" b="1" dirty="0"/>
              <a:t>Úloha lidského činitele je nezastupitelná</a:t>
            </a:r>
            <a:r>
              <a:rPr lang="cs-CZ" dirty="0"/>
              <a:t>. Úloha lidského činitele se snižuje se zvyšujícím podílem automatických CNC strojů, automatické dopravy a kvalitních podnikových informačních systémů naplněných předem věrohodnými daty. Přesto je třeba operativně reagovat na požadavky montáže, řešit urychlený průběh náhrad za zmetky, řešit upřesnění pracoviště podle stavu stroje a kvalifikace obsluhy. K tomu jsou následující možnosti: </a:t>
            </a:r>
          </a:p>
          <a:p>
            <a:pPr lvl="1"/>
            <a:r>
              <a:rPr lang="cs-CZ" dirty="0"/>
              <a:t>úprava </a:t>
            </a:r>
            <a:r>
              <a:rPr lang="cs-CZ" b="1" dirty="0"/>
              <a:t>statické priority </a:t>
            </a:r>
            <a:r>
              <a:rPr lang="cs-CZ" dirty="0"/>
              <a:t>výrobní dávky nebo operace.</a:t>
            </a:r>
          </a:p>
          <a:p>
            <a:pPr lvl="1"/>
            <a:r>
              <a:rPr lang="cs-CZ" b="1" dirty="0"/>
              <a:t>upřesnění</a:t>
            </a:r>
            <a:r>
              <a:rPr lang="cs-CZ" dirty="0"/>
              <a:t> nebo změna předepsané </a:t>
            </a:r>
            <a:r>
              <a:rPr lang="cs-CZ" b="1" dirty="0"/>
              <a:t>skupiny </a:t>
            </a:r>
            <a:r>
              <a:rPr lang="cs-CZ" dirty="0"/>
              <a:t>nebo podskupiny pracovišť,</a:t>
            </a:r>
          </a:p>
          <a:p>
            <a:pPr lvl="1"/>
            <a:r>
              <a:rPr lang="cs-CZ" b="1" dirty="0"/>
              <a:t>vložení </a:t>
            </a:r>
            <a:r>
              <a:rPr lang="cs-CZ" dirty="0"/>
              <a:t>operace do postupu,</a:t>
            </a:r>
          </a:p>
          <a:p>
            <a:pPr lvl="1"/>
            <a:r>
              <a:rPr lang="cs-CZ" b="1" dirty="0"/>
              <a:t>rozdělení </a:t>
            </a:r>
            <a:r>
              <a:rPr lang="cs-CZ" dirty="0"/>
              <a:t>výrobní dávky na několik menších,</a:t>
            </a:r>
          </a:p>
          <a:p>
            <a:pPr lvl="1"/>
            <a:r>
              <a:rPr lang="cs-CZ" dirty="0"/>
              <a:t>označení, že dávka se má po dokončení předchozí operace </a:t>
            </a:r>
            <a:r>
              <a:rPr lang="cs-CZ" b="1" dirty="0"/>
              <a:t>zařadit automaticky </a:t>
            </a:r>
            <a:r>
              <a:rPr lang="cs-CZ" dirty="0"/>
              <a:t>podle priority do fronty na následující pracoviště, do čela této fronty nebo na konec této fronty bez čekání na spuštění dávkového rozvrhu,</a:t>
            </a:r>
          </a:p>
          <a:p>
            <a:pPr lvl="1"/>
            <a:r>
              <a:rPr lang="cs-CZ" b="1" dirty="0"/>
              <a:t>urychlení převozu</a:t>
            </a:r>
            <a:r>
              <a:rPr lang="cs-CZ" dirty="0"/>
              <a:t> transportní dávky nebo výrobních pomůcek,</a:t>
            </a:r>
          </a:p>
          <a:p>
            <a:pPr lvl="1"/>
            <a:r>
              <a:rPr lang="cs-CZ" b="1" dirty="0"/>
              <a:t>vyřazení </a:t>
            </a:r>
            <a:r>
              <a:rPr lang="cs-CZ" dirty="0"/>
              <a:t>operace z dávkově rozvržené fronty.</a:t>
            </a:r>
          </a:p>
          <a:p>
            <a:endParaRPr lang="cs-CZ" dirty="0"/>
          </a:p>
        </p:txBody>
      </p:sp>
      <p:sp>
        <p:nvSpPr>
          <p:cNvPr id="3" name="Nadpis 2"/>
          <p:cNvSpPr>
            <a:spLocks noGrp="1"/>
          </p:cNvSpPr>
          <p:nvPr>
            <p:ph type="title"/>
          </p:nvPr>
        </p:nvSpPr>
        <p:spPr/>
        <p:txBody>
          <a:bodyPr>
            <a:normAutofit fontScale="90000"/>
          </a:bodyPr>
          <a:lstStyle/>
          <a:p>
            <a:r>
              <a:rPr lang="cs-CZ" dirty="0">
                <a:effectLst/>
              </a:rPr>
              <a:t>Vliv dispečera a mistra ve výrobě</a:t>
            </a:r>
            <a:endParaRPr lang="cs-CZ" dirty="0"/>
          </a:p>
        </p:txBody>
      </p:sp>
    </p:spTree>
    <p:extLst>
      <p:ext uri="{BB962C8B-B14F-4D97-AF65-F5344CB8AC3E}">
        <p14:creationId xmlns:p14="http://schemas.microsoft.com/office/powerpoint/2010/main" val="3101498486"/>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85000" lnSpcReduction="10000"/>
          </a:bodyPr>
          <a:lstStyle/>
          <a:p>
            <a:r>
              <a:rPr lang="cs-CZ" dirty="0"/>
              <a:t>Pracoviště je v technologickém postupu obvykle zadáváno na </a:t>
            </a:r>
            <a:r>
              <a:rPr lang="cs-CZ" b="1" dirty="0"/>
              <a:t>rozlišení na skupinu </a:t>
            </a:r>
            <a:r>
              <a:rPr lang="cs-CZ" dirty="0"/>
              <a:t>zaměnitelných pracovišť, případně s upřesněním již v TPV nebo později ve výrobě na podskupinu nebo konkrétní stroj. </a:t>
            </a:r>
          </a:p>
          <a:p>
            <a:r>
              <a:rPr lang="cs-CZ" dirty="0"/>
              <a:t>Fronta na </a:t>
            </a:r>
            <a:r>
              <a:rPr lang="cs-CZ" b="1" dirty="0"/>
              <a:t>konkrétní stroj </a:t>
            </a:r>
            <a:r>
              <a:rPr lang="cs-CZ" dirty="0"/>
              <a:t>umožňuje přesnější odhad zahájení a dokončení každé operace, ale při eventuální </a:t>
            </a:r>
            <a:r>
              <a:rPr lang="cs-CZ" b="1" dirty="0"/>
              <a:t>poruše nebo skluzu</a:t>
            </a:r>
            <a:r>
              <a:rPr lang="cs-CZ" dirty="0"/>
              <a:t> je vznikají větší obtíže, než když existuje jediná fronta na skupinu, a řídicí systém, resp. mistr, v okamžiku uvolnění pracoviště si vybírají z fronty první operaci, která tomuto konkrétnímu pracovišti vyhovuje.</a:t>
            </a:r>
          </a:p>
          <a:p>
            <a:endParaRPr lang="cs-CZ" dirty="0"/>
          </a:p>
        </p:txBody>
      </p:sp>
      <p:sp>
        <p:nvSpPr>
          <p:cNvPr id="3" name="Nadpis 2"/>
          <p:cNvSpPr>
            <a:spLocks noGrp="1"/>
          </p:cNvSpPr>
          <p:nvPr>
            <p:ph type="title"/>
          </p:nvPr>
        </p:nvSpPr>
        <p:spPr/>
        <p:txBody>
          <a:bodyPr>
            <a:normAutofit fontScale="90000"/>
          </a:bodyPr>
          <a:lstStyle/>
          <a:p>
            <a:r>
              <a:rPr lang="cs-CZ" dirty="0">
                <a:effectLst/>
              </a:rPr>
              <a:t> Fronty na konkrétní pracoviště nebo skupiny?</a:t>
            </a:r>
            <a:endParaRPr lang="cs-CZ" dirty="0"/>
          </a:p>
        </p:txBody>
      </p:sp>
    </p:spTree>
    <p:extLst>
      <p:ext uri="{BB962C8B-B14F-4D97-AF65-F5344CB8AC3E}">
        <p14:creationId xmlns:p14="http://schemas.microsoft.com/office/powerpoint/2010/main" val="3011010923"/>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Autofit/>
          </a:bodyPr>
          <a:lstStyle/>
          <a:p>
            <a:r>
              <a:rPr lang="cs-CZ" sz="1000" dirty="0"/>
              <a:t>Při výběru z několika operací lze uvažovat tyto činitele:</a:t>
            </a:r>
          </a:p>
          <a:p>
            <a:pPr lvl="1"/>
            <a:r>
              <a:rPr lang="cs-CZ" sz="1000" dirty="0"/>
              <a:t> termín, kdy byla operace připravena pro rozvrh (</a:t>
            </a:r>
            <a:r>
              <a:rPr lang="cs-CZ" sz="1000" dirty="0" err="1"/>
              <a:t>first</a:t>
            </a:r>
            <a:r>
              <a:rPr lang="cs-CZ" sz="1000" dirty="0"/>
              <a:t> </a:t>
            </a:r>
            <a:r>
              <a:rPr lang="cs-CZ" sz="1000" dirty="0" err="1"/>
              <a:t>come</a:t>
            </a:r>
            <a:r>
              <a:rPr lang="cs-CZ" sz="1000" dirty="0"/>
              <a:t>, </a:t>
            </a:r>
            <a:r>
              <a:rPr lang="cs-CZ" sz="1000" dirty="0" err="1"/>
              <a:t>first</a:t>
            </a:r>
            <a:r>
              <a:rPr lang="cs-CZ" sz="1000" dirty="0"/>
              <a:t> </a:t>
            </a:r>
            <a:r>
              <a:rPr lang="cs-CZ" sz="1000" dirty="0" err="1"/>
              <a:t>served</a:t>
            </a:r>
            <a:r>
              <a:rPr lang="cs-CZ" sz="1000" dirty="0"/>
              <a:t> - FCFS),</a:t>
            </a:r>
          </a:p>
          <a:p>
            <a:pPr lvl="1"/>
            <a:r>
              <a:rPr lang="cs-CZ" sz="1000" dirty="0"/>
              <a:t> nejkratší operační čas (</a:t>
            </a:r>
            <a:r>
              <a:rPr lang="cs-CZ" sz="1000" dirty="0" err="1"/>
              <a:t>shortest</a:t>
            </a:r>
            <a:r>
              <a:rPr lang="cs-CZ" sz="1000" dirty="0"/>
              <a:t> </a:t>
            </a:r>
            <a:r>
              <a:rPr lang="cs-CZ" sz="1000" dirty="0" err="1"/>
              <a:t>processing</a:t>
            </a:r>
            <a:r>
              <a:rPr lang="cs-CZ" sz="1000" dirty="0"/>
              <a:t> time - SPT),</a:t>
            </a:r>
          </a:p>
          <a:p>
            <a:pPr lvl="1"/>
            <a:r>
              <a:rPr lang="cs-CZ" sz="1000" dirty="0"/>
              <a:t> termín nejpozději nutného dokončené dávky (</a:t>
            </a:r>
            <a:r>
              <a:rPr lang="cs-CZ" sz="1000" dirty="0" err="1"/>
              <a:t>earliest</a:t>
            </a:r>
            <a:r>
              <a:rPr lang="cs-CZ" sz="1000" dirty="0"/>
              <a:t> </a:t>
            </a:r>
            <a:r>
              <a:rPr lang="cs-CZ" sz="1000" dirty="0" err="1"/>
              <a:t>due</a:t>
            </a:r>
            <a:r>
              <a:rPr lang="cs-CZ" sz="1000" dirty="0"/>
              <a:t> </a:t>
            </a:r>
            <a:r>
              <a:rPr lang="cs-CZ" sz="1000" dirty="0" err="1"/>
              <a:t>date</a:t>
            </a:r>
            <a:r>
              <a:rPr lang="cs-CZ" sz="1000" dirty="0"/>
              <a:t> - EDD),</a:t>
            </a:r>
          </a:p>
          <a:p>
            <a:pPr lvl="1"/>
            <a:r>
              <a:rPr lang="cs-CZ" sz="1000" dirty="0"/>
              <a:t> statická priorita dávky (</a:t>
            </a:r>
            <a:r>
              <a:rPr lang="cs-CZ" sz="1000" dirty="0" err="1"/>
              <a:t>rush</a:t>
            </a:r>
            <a:r>
              <a:rPr lang="cs-CZ" sz="1000" dirty="0"/>
              <a:t>),</a:t>
            </a:r>
          </a:p>
          <a:p>
            <a:pPr lvl="1"/>
            <a:r>
              <a:rPr lang="cs-CZ" sz="1000" dirty="0"/>
              <a:t> třída odpadu rozvrhované dávky a předchozí dávky rozvržené na pracovišti,</a:t>
            </a:r>
          </a:p>
          <a:p>
            <a:pPr lvl="1"/>
            <a:r>
              <a:rPr lang="cs-CZ" sz="1000" dirty="0"/>
              <a:t> termín operace,</a:t>
            </a:r>
          </a:p>
          <a:p>
            <a:pPr lvl="1"/>
            <a:r>
              <a:rPr lang="cs-CZ" sz="1000" dirty="0"/>
              <a:t> technologická doba operace (přípravný čas + počet kusů * kusový čas),</a:t>
            </a:r>
          </a:p>
          <a:p>
            <a:pPr lvl="1"/>
            <a:r>
              <a:rPr lang="cs-CZ" sz="1000" dirty="0"/>
              <a:t> součet dob zbývajících operací,</a:t>
            </a:r>
          </a:p>
          <a:p>
            <a:pPr lvl="1"/>
            <a:r>
              <a:rPr lang="cs-CZ" sz="1000" dirty="0"/>
              <a:t> počet zbývajících operací,</a:t>
            </a:r>
          </a:p>
          <a:p>
            <a:pPr lvl="1"/>
            <a:r>
              <a:rPr lang="cs-CZ" sz="1000" dirty="0"/>
              <a:t> zbývající celkový čas,</a:t>
            </a:r>
          </a:p>
          <a:p>
            <a:pPr lvl="1"/>
            <a:r>
              <a:rPr lang="cs-CZ" sz="1000" dirty="0"/>
              <a:t> koeficienty stlačení operace (zkrácení pro dodržení termínu),</a:t>
            </a:r>
          </a:p>
          <a:p>
            <a:pPr lvl="1"/>
            <a:r>
              <a:rPr lang="cs-CZ" sz="1000" dirty="0"/>
              <a:t> celková doba od zahájení 1. operace (včetně čekání),</a:t>
            </a:r>
          </a:p>
          <a:p>
            <a:pPr lvl="1"/>
            <a:r>
              <a:rPr lang="cs-CZ" sz="1000" dirty="0"/>
              <a:t> statická priorita operace,</a:t>
            </a:r>
          </a:p>
          <a:p>
            <a:pPr lvl="1"/>
            <a:r>
              <a:rPr lang="cs-CZ" sz="1000" dirty="0"/>
              <a:t> jistota splnění předchozí operace (aktuální operace) či připravenost materiálu na 1. operaci,</a:t>
            </a:r>
          </a:p>
          <a:p>
            <a:pPr lvl="1"/>
            <a:r>
              <a:rPr lang="cs-CZ" sz="1000" dirty="0"/>
              <a:t> příznak připraveného a seřízeného nářadí,</a:t>
            </a:r>
          </a:p>
          <a:p>
            <a:pPr lvl="1"/>
            <a:r>
              <a:rPr lang="cs-CZ" sz="1000" dirty="0"/>
              <a:t> okamžité statické kapacitní využití pracoviště,</a:t>
            </a:r>
          </a:p>
          <a:p>
            <a:pPr lvl="1"/>
            <a:r>
              <a:rPr lang="cs-CZ" sz="1000" dirty="0"/>
              <a:t> zadání pracoviště jako skupiny, podskupiny nebo jako konkrétního pracoviště,</a:t>
            </a:r>
          </a:p>
          <a:p>
            <a:pPr lvl="1"/>
            <a:r>
              <a:rPr lang="cs-CZ" sz="1000" dirty="0"/>
              <a:t> zda následující operace v postupu (bezprostřední nebo i další) není kritickým místem ve smyslu teorie omezení. </a:t>
            </a:r>
          </a:p>
          <a:p>
            <a:r>
              <a:rPr lang="cs-CZ" sz="1000" dirty="0"/>
              <a:t>Je zřejmé, že každý z těchto činitelů má různou váhu a různý vliv na složitost algoritmu a datového modelu. </a:t>
            </a:r>
          </a:p>
          <a:p>
            <a:r>
              <a:rPr lang="cs-CZ" sz="1000" b="1" dirty="0"/>
              <a:t>Předmětem výzkumu</a:t>
            </a:r>
            <a:r>
              <a:rPr lang="cs-CZ" sz="1000" dirty="0"/>
              <a:t> je posoudit vliv těchto činitelů na </a:t>
            </a:r>
            <a:r>
              <a:rPr lang="cs-CZ" sz="1000" b="1" dirty="0"/>
              <a:t>kritérium kvality rozvrhu</a:t>
            </a:r>
            <a:r>
              <a:rPr lang="cs-CZ" sz="1000" dirty="0"/>
              <a:t>, případně nalezení vzorce s doporučenými a interaktivně nastavitelnými koeficienty. Váhové parametry lze samozřejmě nastavit i ručně a postupně je naladit.</a:t>
            </a:r>
          </a:p>
        </p:txBody>
      </p:sp>
      <p:sp>
        <p:nvSpPr>
          <p:cNvPr id="3" name="Nadpis 2"/>
          <p:cNvSpPr>
            <a:spLocks noGrp="1"/>
          </p:cNvSpPr>
          <p:nvPr>
            <p:ph type="title"/>
          </p:nvPr>
        </p:nvSpPr>
        <p:spPr/>
        <p:txBody>
          <a:bodyPr>
            <a:normAutofit fontScale="90000"/>
          </a:bodyPr>
          <a:lstStyle/>
          <a:p>
            <a:r>
              <a:rPr lang="cs-CZ" dirty="0">
                <a:effectLst/>
              </a:rPr>
              <a:t>Možná kritéria pro vývěr operace</a:t>
            </a:r>
            <a:endParaRPr lang="cs-CZ" dirty="0"/>
          </a:p>
        </p:txBody>
      </p:sp>
    </p:spTree>
    <p:extLst>
      <p:ext uri="{BB962C8B-B14F-4D97-AF65-F5344CB8AC3E}">
        <p14:creationId xmlns:p14="http://schemas.microsoft.com/office/powerpoint/2010/main" val="4170080358"/>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r>
              <a:rPr lang="cs-CZ" dirty="0"/>
              <a:t>Podnikové informační systémy však podporují především hrubé plány na zaměnitelná pracoviště s přesností na dny, kdy ani není přesně zadán konkrétní stroj, ani není stanoveno přesné pořadí operací. </a:t>
            </a:r>
          </a:p>
          <a:p>
            <a:r>
              <a:rPr lang="cs-CZ" dirty="0"/>
              <a:t>Při bližším zkoumání dojdeme k těmto hypotézám:</a:t>
            </a:r>
          </a:p>
          <a:p>
            <a:pPr lvl="1"/>
            <a:r>
              <a:rPr lang="cs-CZ" dirty="0"/>
              <a:t>Ve většině případů </a:t>
            </a:r>
            <a:r>
              <a:rPr lang="cs-CZ" b="1" dirty="0"/>
              <a:t>stačí </a:t>
            </a:r>
            <a:r>
              <a:rPr lang="cs-CZ" dirty="0"/>
              <a:t>takové rozvrhy i pro dílenské řízení.</a:t>
            </a:r>
          </a:p>
          <a:p>
            <a:pPr lvl="1"/>
            <a:r>
              <a:rPr lang="cs-CZ" dirty="0"/>
              <a:t>Současné rozvrhy vycházejí z toho, že </a:t>
            </a:r>
            <a:r>
              <a:rPr lang="cs-CZ" b="1" dirty="0"/>
              <a:t>kvalita dílenského managementu </a:t>
            </a:r>
            <a:r>
              <a:rPr lang="cs-CZ" dirty="0"/>
              <a:t>je vysoká a naopak nelze zadávat výrobní data při zpracování TPV v takové přesnosti, která je potřebná pro automatizované rozvrhování na úrovni dílny.</a:t>
            </a:r>
          </a:p>
          <a:p>
            <a:pPr lvl="1"/>
            <a:r>
              <a:rPr lang="cs-CZ" dirty="0"/>
              <a:t>Pro </a:t>
            </a:r>
            <a:r>
              <a:rPr lang="cs-CZ" b="1" dirty="0"/>
              <a:t>velké množství strojů a rozvrhovaných operací příliš nezáleží na pořadí</a:t>
            </a:r>
            <a:r>
              <a:rPr lang="cs-CZ" dirty="0"/>
              <a:t> rozvrhovaných operací, stačí se řídit termíny operací vypočtených v podnikových informačních systémech.</a:t>
            </a:r>
          </a:p>
          <a:p>
            <a:pPr lvl="1"/>
            <a:r>
              <a:rPr lang="cs-CZ" dirty="0"/>
              <a:t>Problémy mohou vzniknout, pokud se jedná o </a:t>
            </a:r>
            <a:r>
              <a:rPr lang="cs-CZ" b="1" dirty="0"/>
              <a:t>menší množství operací s delší dobou zpracování</a:t>
            </a:r>
            <a:r>
              <a:rPr lang="cs-CZ" dirty="0"/>
              <a:t>, s úplnou nebo částečnou zaměnitelností strojů.</a:t>
            </a:r>
          </a:p>
          <a:p>
            <a:endParaRPr lang="cs-CZ" dirty="0"/>
          </a:p>
        </p:txBody>
      </p:sp>
      <p:sp>
        <p:nvSpPr>
          <p:cNvPr id="3" name="Nadpis 2"/>
          <p:cNvSpPr>
            <a:spLocks noGrp="1"/>
          </p:cNvSpPr>
          <p:nvPr>
            <p:ph type="title"/>
          </p:nvPr>
        </p:nvSpPr>
        <p:spPr/>
        <p:txBody>
          <a:bodyPr>
            <a:normAutofit fontScale="90000"/>
          </a:bodyPr>
          <a:lstStyle/>
          <a:p>
            <a:r>
              <a:rPr lang="cs-CZ" dirty="0">
                <a:effectLst/>
              </a:rPr>
              <a:t>Hypotézy denního rozvrhování</a:t>
            </a:r>
            <a:endParaRPr lang="cs-CZ" dirty="0"/>
          </a:p>
        </p:txBody>
      </p:sp>
    </p:spTree>
    <p:extLst>
      <p:ext uri="{BB962C8B-B14F-4D97-AF65-F5344CB8AC3E}">
        <p14:creationId xmlns:p14="http://schemas.microsoft.com/office/powerpoint/2010/main" val="2082931826"/>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Pro 10 dílů kapacitně vyvážených a otermínovaných, se 3 – 5 operacemi je proveden rozvrh na 9 pracovišť</a:t>
            </a:r>
          </a:p>
          <a:p>
            <a:r>
              <a:rPr lang="cs-CZ" dirty="0"/>
              <a:t>Některá pracoviště jsou záměnná</a:t>
            </a:r>
          </a:p>
          <a:p>
            <a:r>
              <a:rPr lang="cs-CZ" dirty="0"/>
              <a:t>Kapacitní a termínová vyváženost je stanovena reinženýrinkem, aby existovalo řešení s nulovým skluzem</a:t>
            </a:r>
          </a:p>
        </p:txBody>
      </p:sp>
      <p:sp>
        <p:nvSpPr>
          <p:cNvPr id="3" name="Nadpis 2"/>
          <p:cNvSpPr>
            <a:spLocks noGrp="1"/>
          </p:cNvSpPr>
          <p:nvPr>
            <p:ph type="title"/>
          </p:nvPr>
        </p:nvSpPr>
        <p:spPr/>
        <p:txBody>
          <a:bodyPr>
            <a:normAutofit fontScale="90000"/>
          </a:bodyPr>
          <a:lstStyle/>
          <a:p>
            <a:r>
              <a:rPr lang="cs-CZ" dirty="0"/>
              <a:t>Případová studie denního rozvrhu</a:t>
            </a:r>
          </a:p>
        </p:txBody>
      </p:sp>
    </p:spTree>
    <p:extLst>
      <p:ext uri="{BB962C8B-B14F-4D97-AF65-F5344CB8AC3E}">
        <p14:creationId xmlns:p14="http://schemas.microsoft.com/office/powerpoint/2010/main" val="3653015344"/>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r>
              <a:rPr lang="cs-CZ" dirty="0"/>
              <a:t>Případová studie denního rozvrhu</a:t>
            </a:r>
          </a:p>
        </p:txBody>
      </p:sp>
      <p:pic>
        <p:nvPicPr>
          <p:cNvPr id="4" name="Obrázek 3"/>
          <p:cNvPicPr>
            <a:picLocks noChangeAspect="1"/>
          </p:cNvPicPr>
          <p:nvPr/>
        </p:nvPicPr>
        <p:blipFill>
          <a:blip r:embed="rId2"/>
          <a:stretch>
            <a:fillRect/>
          </a:stretch>
        </p:blipFill>
        <p:spPr>
          <a:xfrm>
            <a:off x="1710095" y="1276619"/>
            <a:ext cx="5723809" cy="4304762"/>
          </a:xfrm>
          <a:prstGeom prst="rect">
            <a:avLst/>
          </a:prstGeom>
        </p:spPr>
      </p:pic>
    </p:spTree>
    <p:extLst>
      <p:ext uri="{BB962C8B-B14F-4D97-AF65-F5344CB8AC3E}">
        <p14:creationId xmlns:p14="http://schemas.microsoft.com/office/powerpoint/2010/main" val="4274946072"/>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85000" lnSpcReduction="20000"/>
          </a:bodyPr>
          <a:lstStyle/>
          <a:p>
            <a:r>
              <a:rPr lang="cs-CZ" dirty="0"/>
              <a:t>Provedeno 50 000 pokusů náhodných rozvrhů plus deterministické pokusy výběru vždy nejkratší a nejdelší operace a operace s nejbližším termínem</a:t>
            </a:r>
          </a:p>
          <a:p>
            <a:r>
              <a:rPr lang="cs-CZ" dirty="0"/>
              <a:t>Jaké závěry lze provést z experimentů:</a:t>
            </a:r>
          </a:p>
          <a:p>
            <a:pPr lvl="1"/>
            <a:r>
              <a:rPr lang="cs-CZ" dirty="0"/>
              <a:t>Kritérium výběru podle nejkratší (29) nebo nejdelší (42) operace dává podle očekávání horší než podle termínu (17). </a:t>
            </a:r>
          </a:p>
          <a:p>
            <a:pPr lvl="1"/>
            <a:r>
              <a:rPr lang="cs-CZ" dirty="0"/>
              <a:t>Pro 50 000 pokusů je kritérium v rozmezí 0 - 121, přičemž nula je dosažena v 8 případech, hodnota menší než 15 v 94 případech. </a:t>
            </a:r>
          </a:p>
          <a:p>
            <a:pPr lvl="1"/>
            <a:r>
              <a:rPr lang="cs-CZ" dirty="0"/>
              <a:t>Výsledky v lineární a logaritmické stupnici na následujícím snímku ukazují, že heuristické řešení náhodnými pokusy dává slušné suboptimální řešení. </a:t>
            </a:r>
          </a:p>
        </p:txBody>
      </p:sp>
      <p:sp>
        <p:nvSpPr>
          <p:cNvPr id="3" name="Nadpis 2"/>
          <p:cNvSpPr>
            <a:spLocks noGrp="1"/>
          </p:cNvSpPr>
          <p:nvPr>
            <p:ph type="title"/>
          </p:nvPr>
        </p:nvSpPr>
        <p:spPr/>
        <p:txBody>
          <a:bodyPr>
            <a:normAutofit fontScale="90000"/>
          </a:bodyPr>
          <a:lstStyle/>
          <a:p>
            <a:r>
              <a:rPr lang="cs-CZ" dirty="0"/>
              <a:t>Případová studie denního rozvrhu</a:t>
            </a:r>
          </a:p>
        </p:txBody>
      </p:sp>
    </p:spTree>
    <p:extLst>
      <p:ext uri="{BB962C8B-B14F-4D97-AF65-F5344CB8AC3E}">
        <p14:creationId xmlns:p14="http://schemas.microsoft.com/office/powerpoint/2010/main" val="2827433963"/>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r>
              <a:rPr lang="cs-CZ" dirty="0"/>
              <a:t>Výsledky denního rozvrhování</a:t>
            </a:r>
          </a:p>
        </p:txBody>
      </p:sp>
      <p:pic>
        <p:nvPicPr>
          <p:cNvPr id="4" name="Obrázek 3"/>
          <p:cNvPicPr>
            <a:picLocks noChangeAspect="1"/>
          </p:cNvPicPr>
          <p:nvPr/>
        </p:nvPicPr>
        <p:blipFill>
          <a:blip r:embed="rId2"/>
          <a:stretch>
            <a:fillRect/>
          </a:stretch>
        </p:blipFill>
        <p:spPr>
          <a:xfrm>
            <a:off x="1710095" y="1281381"/>
            <a:ext cx="5723809" cy="4295238"/>
          </a:xfrm>
          <a:prstGeom prst="rect">
            <a:avLst/>
          </a:prstGeom>
        </p:spPr>
      </p:pic>
    </p:spTree>
    <p:extLst>
      <p:ext uri="{BB962C8B-B14F-4D97-AF65-F5344CB8AC3E}">
        <p14:creationId xmlns:p14="http://schemas.microsoft.com/office/powerpoint/2010/main" val="1730809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62500" lnSpcReduction="20000"/>
          </a:bodyPr>
          <a:lstStyle/>
          <a:p>
            <a:r>
              <a:rPr lang="cs-CZ" b="1" dirty="0"/>
              <a:t>Řízení výroby</a:t>
            </a:r>
            <a:r>
              <a:rPr lang="cs-CZ" dirty="0"/>
              <a:t> je uspořádání činitelů výroby do výrobního systému vhodného pro realizaci určité výroby a dále ovlivňování a zásahy do průběhu výroby, aby byla úspěšná.</a:t>
            </a:r>
          </a:p>
          <a:p>
            <a:r>
              <a:rPr lang="cs-CZ" dirty="0"/>
              <a:t>Základní cíle řízení výroby jsou :</a:t>
            </a:r>
          </a:p>
          <a:p>
            <a:pPr lvl="1"/>
            <a:r>
              <a:rPr lang="cs-CZ" dirty="0"/>
              <a:t>zabezpečení výroby výrobku nebo služeb na vysoké technickoekonomické a kvalitativní úrovni v souladu s požadavky zákazníků</a:t>
            </a:r>
          </a:p>
          <a:p>
            <a:pPr lvl="1"/>
            <a:r>
              <a:rPr lang="cs-CZ" dirty="0"/>
              <a:t>předvídání případných materiálových a kapacitních obtíží v budoucnosti a včasné přijetí patření na jejich zmírnění</a:t>
            </a:r>
          </a:p>
          <a:p>
            <a:pPr lvl="1"/>
            <a:r>
              <a:rPr lang="cs-CZ" sz="2700" dirty="0"/>
              <a:t>včasné zavádění výrobkových a technologických inovací</a:t>
            </a:r>
          </a:p>
          <a:p>
            <a:pPr lvl="1"/>
            <a:r>
              <a:rPr lang="cs-CZ" sz="2700" dirty="0"/>
              <a:t>zabezpečení vysoké pružnosti výroby</a:t>
            </a:r>
          </a:p>
          <a:p>
            <a:pPr lvl="1"/>
            <a:r>
              <a:rPr lang="cs-CZ" sz="2700" dirty="0"/>
              <a:t>zdokonalování informačních systémů řízení výroby</a:t>
            </a:r>
          </a:p>
          <a:p>
            <a:pPr lvl="1"/>
            <a:r>
              <a:rPr lang="cs-CZ" sz="2700" dirty="0"/>
              <a:t>optimalizace spotřeby výrobních činitelů a snižování nákladů</a:t>
            </a:r>
          </a:p>
          <a:p>
            <a:pPr lvl="1"/>
            <a:r>
              <a:rPr lang="cs-CZ" sz="2700" dirty="0"/>
              <a:t>zkracování průběžné doby přípravy a výroby výrobků a v důsledku toho minimalizace výrobních zásob a zásob rozpracované výroby, zkrácení materiálových toků</a:t>
            </a:r>
          </a:p>
          <a:p>
            <a:pPr lvl="1"/>
            <a:r>
              <a:rPr lang="cs-CZ" sz="2700" dirty="0"/>
              <a:t>zabezpečená vysoké produktivity všech procesů jako předpoklad konkurenceschopnosti firmy</a:t>
            </a:r>
          </a:p>
        </p:txBody>
      </p:sp>
      <p:sp>
        <p:nvSpPr>
          <p:cNvPr id="3" name="Nadpis 2"/>
          <p:cNvSpPr>
            <a:spLocks noGrp="1"/>
          </p:cNvSpPr>
          <p:nvPr>
            <p:ph type="title"/>
          </p:nvPr>
        </p:nvSpPr>
        <p:spPr/>
        <p:txBody>
          <a:bodyPr>
            <a:normAutofit fontScale="90000"/>
          </a:bodyPr>
          <a:lstStyle/>
          <a:p>
            <a:r>
              <a:rPr lang="cs-CZ" dirty="0"/>
              <a:t>Řízení výroby</a:t>
            </a:r>
            <a:br>
              <a:rPr lang="cs-CZ" dirty="0"/>
            </a:br>
            <a:endParaRPr lang="cs-CZ" dirty="0"/>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331640" y="1447800"/>
            <a:ext cx="7704856" cy="4800600"/>
          </a:xfrm>
        </p:spPr>
        <p:txBody>
          <a:bodyPr>
            <a:normAutofit fontScale="92500" lnSpcReduction="20000"/>
          </a:bodyPr>
          <a:lstStyle/>
          <a:p>
            <a:r>
              <a:rPr lang="cs-CZ" dirty="0"/>
              <a:t>[1] Horváth, G., Basl, J.:  Metodika řízení výroby, ZČU Plzeň 1995, ISBN 80-7082-171-X</a:t>
            </a:r>
          </a:p>
          <a:p>
            <a:r>
              <a:rPr lang="cs-CZ" dirty="0"/>
              <a:t>[2]</a:t>
            </a:r>
            <a:r>
              <a:rPr lang="en-US" dirty="0"/>
              <a:t> </a:t>
            </a:r>
            <a:r>
              <a:rPr lang="cs-CZ" dirty="0"/>
              <a:t>Heřman, J.: Řízení výroby, Melandrium, Praha, 2001, ISBN 80-86175-15-4</a:t>
            </a:r>
          </a:p>
          <a:p>
            <a:r>
              <a:rPr lang="cs-CZ" dirty="0"/>
              <a:t>[3]</a:t>
            </a:r>
            <a:r>
              <a:rPr lang="en-US" dirty="0"/>
              <a:t> </a:t>
            </a:r>
            <a:r>
              <a:rPr lang="cs-CZ" dirty="0"/>
              <a:t>Gregor, M., Mičieta, B., Bubeník, P.: Planovanie výroby, Žilinská univerzita, 2005, ISBN 80-8070-427-9</a:t>
            </a:r>
          </a:p>
          <a:p>
            <a:r>
              <a:rPr lang="cs-CZ" dirty="0"/>
              <a:t>[4] Tomek, G., Vávrová, V.: Řízení výroby, Grada, Praha, 2003, ISBN 80-7169-955-1</a:t>
            </a:r>
          </a:p>
          <a:p>
            <a:r>
              <a:rPr lang="cs-CZ" dirty="0"/>
              <a:t>[5] Kopeček, P.: Plánování a řízení výroby, e-book</a:t>
            </a:r>
          </a:p>
          <a:p>
            <a:endParaRPr lang="cs-CZ" dirty="0"/>
          </a:p>
        </p:txBody>
      </p:sp>
      <p:sp>
        <p:nvSpPr>
          <p:cNvPr id="3" name="Nadpis 2"/>
          <p:cNvSpPr>
            <a:spLocks noGrp="1"/>
          </p:cNvSpPr>
          <p:nvPr>
            <p:ph type="title"/>
          </p:nvPr>
        </p:nvSpPr>
        <p:spPr/>
        <p:txBody>
          <a:bodyPr/>
          <a:lstStyle/>
          <a:p>
            <a:r>
              <a:rPr lang="cs-CZ" dirty="0"/>
              <a:t>Literatura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a:buNone/>
            </a:pPr>
            <a:r>
              <a:rPr lang="cs-CZ" sz="43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Úrovně</a:t>
            </a:r>
          </a:p>
          <a:p>
            <a:r>
              <a:rPr lang="cs-CZ" dirty="0"/>
              <a:t>	strategická – na úrovni výrobní náplně</a:t>
            </a:r>
          </a:p>
          <a:p>
            <a:r>
              <a:rPr lang="cs-CZ" dirty="0"/>
              <a:t>	taktická – na úrovní zakázek</a:t>
            </a:r>
          </a:p>
          <a:p>
            <a:r>
              <a:rPr lang="cs-CZ" dirty="0"/>
              <a:t>	operativní – na úrovní operací</a:t>
            </a:r>
          </a:p>
          <a:p>
            <a:pPr>
              <a:buNone/>
            </a:pPr>
            <a:r>
              <a:rPr lang="cs-CZ" sz="43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Plynulost výroby</a:t>
            </a:r>
          </a:p>
          <a:p>
            <a:pPr marL="365760" lvl="2" indent="-283464">
              <a:spcBef>
                <a:spcPts val="600"/>
              </a:spcBef>
              <a:buClr>
                <a:schemeClr val="accent1"/>
              </a:buClr>
              <a:buSzPct val="80000"/>
              <a:buFont typeface="Wingdings 2"/>
              <a:buChar char=""/>
            </a:pPr>
            <a:r>
              <a:rPr lang="cs-CZ" sz="3200" dirty="0"/>
              <a:t>plynulá (kontinuální) – chemie, cement</a:t>
            </a:r>
          </a:p>
          <a:p>
            <a:r>
              <a:rPr lang="cs-CZ" dirty="0"/>
              <a:t>přerušovaná (diskrétní) - strojírenství</a:t>
            </a:r>
          </a:p>
          <a:p>
            <a:endParaRPr lang="cs-CZ" dirty="0"/>
          </a:p>
        </p:txBody>
      </p:sp>
      <p:sp>
        <p:nvSpPr>
          <p:cNvPr id="3" name="Nadpis 2"/>
          <p:cNvSpPr>
            <a:spLocks noGrp="1"/>
          </p:cNvSpPr>
          <p:nvPr>
            <p:ph type="title"/>
          </p:nvPr>
        </p:nvSpPr>
        <p:spPr/>
        <p:txBody>
          <a:bodyPr/>
          <a:lstStyle/>
          <a:p>
            <a:r>
              <a:rPr lang="cs-CZ" dirty="0"/>
              <a:t>Řízení výroby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	- příprava výroby</a:t>
            </a:r>
          </a:p>
          <a:p>
            <a:r>
              <a:rPr lang="cs-CZ" dirty="0"/>
              <a:t>	- předzhotovující fáze</a:t>
            </a:r>
          </a:p>
          <a:p>
            <a:r>
              <a:rPr lang="cs-CZ" dirty="0"/>
              <a:t>	- zhotovující fáze</a:t>
            </a:r>
          </a:p>
          <a:p>
            <a:r>
              <a:rPr lang="cs-CZ" dirty="0"/>
              <a:t>	- dohotovující fáze</a:t>
            </a:r>
          </a:p>
          <a:p>
            <a:endParaRPr lang="cs-CZ" dirty="0"/>
          </a:p>
        </p:txBody>
      </p:sp>
      <p:sp>
        <p:nvSpPr>
          <p:cNvPr id="3" name="Nadpis 2"/>
          <p:cNvSpPr>
            <a:spLocks noGrp="1"/>
          </p:cNvSpPr>
          <p:nvPr>
            <p:ph type="title"/>
          </p:nvPr>
        </p:nvSpPr>
        <p:spPr/>
        <p:txBody>
          <a:bodyPr/>
          <a:lstStyle/>
          <a:p>
            <a:r>
              <a:rPr lang="cs-CZ" dirty="0"/>
              <a:t>Výroba v čase</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663" y="3645024"/>
            <a:ext cx="6923087"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pPr>
              <a:buNone/>
            </a:pPr>
            <a:r>
              <a:rPr lang="cs-CZ" b="1" dirty="0"/>
              <a:t>Pracovní proces</a:t>
            </a:r>
          </a:p>
          <a:p>
            <a:pPr lvl="0"/>
            <a:r>
              <a:rPr lang="cs-CZ" dirty="0"/>
              <a:t>Pracovní operace - souvislá činnost na jednom pracovišti na určitém pracovním předmětu</a:t>
            </a:r>
          </a:p>
          <a:p>
            <a:pPr lvl="0"/>
            <a:r>
              <a:rPr lang="cs-CZ" dirty="0"/>
              <a:t>Pracovní úkon - ohraničená, dílčí pracovní činnost</a:t>
            </a:r>
          </a:p>
          <a:p>
            <a:pPr lvl="0"/>
            <a:r>
              <a:rPr lang="cs-CZ" dirty="0"/>
              <a:t>Pracovní pohyb - nedělitelná část pracovního úkonu</a:t>
            </a:r>
          </a:p>
          <a:p>
            <a:pPr>
              <a:buNone/>
            </a:pPr>
            <a:r>
              <a:rPr lang="cs-CZ" dirty="0"/>
              <a:t> </a:t>
            </a:r>
          </a:p>
          <a:p>
            <a:pPr>
              <a:buNone/>
            </a:pPr>
            <a:r>
              <a:rPr lang="cs-CZ" sz="3100" b="1" dirty="0"/>
              <a:t>Operace</a:t>
            </a:r>
          </a:p>
          <a:p>
            <a:pPr lvl="0"/>
            <a:r>
              <a:rPr lang="cs-CZ" dirty="0"/>
              <a:t>Ruční operace</a:t>
            </a:r>
          </a:p>
          <a:p>
            <a:pPr lvl="0"/>
            <a:r>
              <a:rPr lang="cs-CZ" dirty="0"/>
              <a:t>Strojní operace</a:t>
            </a:r>
          </a:p>
          <a:p>
            <a:pPr lvl="0"/>
            <a:r>
              <a:rPr lang="cs-CZ" dirty="0"/>
              <a:t>Strojně ruční operace</a:t>
            </a:r>
          </a:p>
          <a:p>
            <a:pPr lvl="0"/>
            <a:endParaRPr lang="cs-CZ" dirty="0"/>
          </a:p>
          <a:p>
            <a:pPr>
              <a:buNone/>
            </a:pPr>
            <a:r>
              <a:rPr lang="cs-CZ" sz="3100" b="1" dirty="0"/>
              <a:t>Dělení operací</a:t>
            </a:r>
          </a:p>
          <a:p>
            <a:pPr lvl="0"/>
            <a:r>
              <a:rPr lang="cs-CZ" dirty="0"/>
              <a:t>Technologická operace</a:t>
            </a:r>
          </a:p>
          <a:p>
            <a:pPr lvl="0"/>
            <a:r>
              <a:rPr lang="cs-CZ" dirty="0"/>
              <a:t>Netechnologická operace</a:t>
            </a:r>
          </a:p>
        </p:txBody>
      </p:sp>
      <p:sp>
        <p:nvSpPr>
          <p:cNvPr id="3" name="Nadpis 2"/>
          <p:cNvSpPr>
            <a:spLocks noGrp="1"/>
          </p:cNvSpPr>
          <p:nvPr>
            <p:ph type="title"/>
          </p:nvPr>
        </p:nvSpPr>
        <p:spPr/>
        <p:txBody>
          <a:bodyPr>
            <a:normAutofit/>
          </a:bodyPr>
          <a:lstStyle/>
          <a:p>
            <a:r>
              <a:rPr lang="cs-CZ" dirty="0"/>
              <a:t>Proces </a:t>
            </a:r>
            <a:r>
              <a:rPr lang="cs-CZ"/>
              <a:t>a operace</a:t>
            </a:r>
            <a:endParaRPr lang="cs-CZ"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r>
              <a:rPr lang="cs-CZ" sz="3100" dirty="0"/>
              <a:t>Typy výrobních procesů v závislosti na objemu a rozmanitosti výroby</a:t>
            </a:r>
            <a:endParaRPr lang="cs-CZ"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2286738" y="1916832"/>
            <a:ext cx="5714286" cy="4542857"/>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549636" y="3145433"/>
            <a:ext cx="7498080" cy="4800600"/>
          </a:xfrm>
        </p:spPr>
        <p:txBody>
          <a:bodyPr/>
          <a:lstStyle/>
          <a:p>
            <a:endParaRPr lang="cs-CZ" dirty="0"/>
          </a:p>
        </p:txBody>
      </p:sp>
      <p:sp>
        <p:nvSpPr>
          <p:cNvPr id="3" name="Nadpis 2"/>
          <p:cNvSpPr>
            <a:spLocks noGrp="1"/>
          </p:cNvSpPr>
          <p:nvPr>
            <p:ph type="title"/>
          </p:nvPr>
        </p:nvSpPr>
        <p:spPr/>
        <p:txBody>
          <a:bodyPr/>
          <a:lstStyle/>
          <a:p>
            <a:r>
              <a:rPr lang="cs-CZ" dirty="0"/>
              <a:t>Kusová výroba</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700808"/>
            <a:ext cx="5710237"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2136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a:extLst>
              <a:ext uri="{FF2B5EF4-FFF2-40B4-BE49-F238E27FC236}">
                <a16:creationId xmlns:a16="http://schemas.microsoft.com/office/drawing/2014/main" id="{FD4200A5-C576-46D9-873C-18DE34BBE728}"/>
              </a:ext>
            </a:extLst>
          </p:cNvPr>
          <p:cNvGraphicFramePr>
            <a:graphicFrameLocks noGrp="1"/>
          </p:cNvGraphicFramePr>
          <p:nvPr>
            <p:ph idx="1"/>
            <p:extLst>
              <p:ext uri="{D42A27DB-BD31-4B8C-83A1-F6EECF244321}">
                <p14:modId xmlns:p14="http://schemas.microsoft.com/office/powerpoint/2010/main" val="3940726800"/>
              </p:ext>
            </p:extLst>
          </p:nvPr>
        </p:nvGraphicFramePr>
        <p:xfrm>
          <a:off x="1435100" y="1447800"/>
          <a:ext cx="7499350" cy="4028440"/>
        </p:xfrm>
        <a:graphic>
          <a:graphicData uri="http://schemas.openxmlformats.org/drawingml/2006/table">
            <a:tbl>
              <a:tblPr firstRow="1" bandRow="1">
                <a:tableStyleId>{5C22544A-7EE6-4342-B048-85BDC9FD1C3A}</a:tableStyleId>
              </a:tblPr>
              <a:tblGrid>
                <a:gridCol w="3749675">
                  <a:extLst>
                    <a:ext uri="{9D8B030D-6E8A-4147-A177-3AD203B41FA5}">
                      <a16:colId xmlns:a16="http://schemas.microsoft.com/office/drawing/2014/main" val="2711025919"/>
                    </a:ext>
                  </a:extLst>
                </a:gridCol>
                <a:gridCol w="3749675">
                  <a:extLst>
                    <a:ext uri="{9D8B030D-6E8A-4147-A177-3AD203B41FA5}">
                      <a16:colId xmlns:a16="http://schemas.microsoft.com/office/drawing/2014/main" val="3783356299"/>
                    </a:ext>
                  </a:extLst>
                </a:gridCol>
              </a:tblGrid>
              <a:tr h="370840">
                <a:tc>
                  <a:txBody>
                    <a:bodyPr/>
                    <a:lstStyle/>
                    <a:p>
                      <a:r>
                        <a:rPr lang="cs-CZ" dirty="0"/>
                        <a:t>Západní svět</a:t>
                      </a:r>
                    </a:p>
                  </a:txBody>
                  <a:tcPr/>
                </a:tc>
                <a:tc>
                  <a:txBody>
                    <a:bodyPr/>
                    <a:lstStyle/>
                    <a:p>
                      <a:r>
                        <a:rPr lang="cs-CZ" dirty="0"/>
                        <a:t>Japonsko</a:t>
                      </a:r>
                    </a:p>
                  </a:txBody>
                  <a:tcPr/>
                </a:tc>
                <a:extLst>
                  <a:ext uri="{0D108BD9-81ED-4DB2-BD59-A6C34878D82A}">
                    <a16:rowId xmlns:a16="http://schemas.microsoft.com/office/drawing/2014/main" val="863508478"/>
                  </a:ext>
                </a:extLst>
              </a:tr>
              <a:tr h="370840">
                <a:tc>
                  <a:txBody>
                    <a:bodyPr/>
                    <a:lstStyle/>
                    <a:p>
                      <a:r>
                        <a:rPr lang="cs-CZ" dirty="0"/>
                        <a:t>Racionální a logický svět, využívání lidí</a:t>
                      </a:r>
                    </a:p>
                  </a:txBody>
                  <a:tcPr/>
                </a:tc>
                <a:tc>
                  <a:txBody>
                    <a:bodyPr/>
                    <a:lstStyle/>
                    <a:p>
                      <a:r>
                        <a:rPr lang="cs-CZ" dirty="0"/>
                        <a:t>Úcta, bázeň a strach, mnoho skrytých emocí, adaptace lidí</a:t>
                      </a:r>
                    </a:p>
                  </a:txBody>
                  <a:tcPr/>
                </a:tc>
                <a:extLst>
                  <a:ext uri="{0D108BD9-81ED-4DB2-BD59-A6C34878D82A}">
                    <a16:rowId xmlns:a16="http://schemas.microsoft.com/office/drawing/2014/main" val="1100575016"/>
                  </a:ext>
                </a:extLst>
              </a:tr>
              <a:tr h="370840">
                <a:tc>
                  <a:txBody>
                    <a:bodyPr/>
                    <a:lstStyle/>
                    <a:p>
                      <a:r>
                        <a:rPr lang="cs-CZ" dirty="0"/>
                        <a:t>Projektové plány a finanční řízení, netrpělivost a orientace na krátkodobé cíle</a:t>
                      </a:r>
                    </a:p>
                  </a:txBody>
                  <a:tcPr/>
                </a:tc>
                <a:tc>
                  <a:txBody>
                    <a:bodyPr/>
                    <a:lstStyle/>
                    <a:p>
                      <a:r>
                        <a:rPr lang="cs-CZ" dirty="0"/>
                        <a:t>Standardy, pravidla, experimenty, zlepšování, trpělivost a dlouhodobá orientace</a:t>
                      </a:r>
                    </a:p>
                  </a:txBody>
                  <a:tcPr/>
                </a:tc>
                <a:extLst>
                  <a:ext uri="{0D108BD9-81ED-4DB2-BD59-A6C34878D82A}">
                    <a16:rowId xmlns:a16="http://schemas.microsoft.com/office/drawing/2014/main" val="3306578754"/>
                  </a:ext>
                </a:extLst>
              </a:tr>
              <a:tr h="370840">
                <a:tc>
                  <a:txBody>
                    <a:bodyPr/>
                    <a:lstStyle/>
                    <a:p>
                      <a:r>
                        <a:rPr lang="cs-CZ" dirty="0"/>
                        <a:t>Individualismus, spoléhání se na sebe, vítězové a poražení, silné ego.</a:t>
                      </a:r>
                    </a:p>
                  </a:txBody>
                  <a:tcPr/>
                </a:tc>
                <a:tc>
                  <a:txBody>
                    <a:bodyPr/>
                    <a:lstStyle/>
                    <a:p>
                      <a:r>
                        <a:rPr lang="cs-CZ" dirty="0"/>
                        <a:t>Komunita, partnerství, spolupráce jako základ přežití, přizpůsobení se skupině</a:t>
                      </a:r>
                    </a:p>
                  </a:txBody>
                  <a:tcPr/>
                </a:tc>
                <a:extLst>
                  <a:ext uri="{0D108BD9-81ED-4DB2-BD59-A6C34878D82A}">
                    <a16:rowId xmlns:a16="http://schemas.microsoft.com/office/drawing/2014/main" val="3880167584"/>
                  </a:ext>
                </a:extLst>
              </a:tr>
              <a:tr h="370840">
                <a:tc>
                  <a:txBody>
                    <a:bodyPr/>
                    <a:lstStyle/>
                    <a:p>
                      <a:r>
                        <a:rPr lang="cs-CZ" dirty="0"/>
                        <a:t>Orientace na výsledky a konkrétní materiální svět okolo nás, filosofie nedostatku a boje o přežití na úkor druhého</a:t>
                      </a:r>
                    </a:p>
                  </a:txBody>
                  <a:tcPr/>
                </a:tc>
                <a:tc>
                  <a:txBody>
                    <a:bodyPr/>
                    <a:lstStyle/>
                    <a:p>
                      <a:r>
                        <a:rPr lang="cs-CZ" dirty="0"/>
                        <a:t>Orientace na proces, intenzivní vnímání nehmotného světa a způsobu myšlení, který vytváří svět okolo nás, filosofie nadbytku a dostatku pro všechny, zákon farmy</a:t>
                      </a:r>
                    </a:p>
                  </a:txBody>
                  <a:tcPr/>
                </a:tc>
                <a:extLst>
                  <a:ext uri="{0D108BD9-81ED-4DB2-BD59-A6C34878D82A}">
                    <a16:rowId xmlns:a16="http://schemas.microsoft.com/office/drawing/2014/main" val="1635072218"/>
                  </a:ext>
                </a:extLst>
              </a:tr>
            </a:tbl>
          </a:graphicData>
        </a:graphic>
      </p:graphicFrame>
      <p:sp>
        <p:nvSpPr>
          <p:cNvPr id="3" name="Nadpis 2">
            <a:extLst>
              <a:ext uri="{FF2B5EF4-FFF2-40B4-BE49-F238E27FC236}">
                <a16:creationId xmlns:a16="http://schemas.microsoft.com/office/drawing/2014/main" id="{25A8B3FC-3775-4FC6-89D0-4E840DF9AD08}"/>
              </a:ext>
            </a:extLst>
          </p:cNvPr>
          <p:cNvSpPr>
            <a:spLocks noGrp="1"/>
          </p:cNvSpPr>
          <p:nvPr>
            <p:ph type="title"/>
          </p:nvPr>
        </p:nvSpPr>
        <p:spPr/>
        <p:txBody>
          <a:bodyPr>
            <a:normAutofit fontScale="90000"/>
          </a:bodyPr>
          <a:lstStyle/>
          <a:p>
            <a:r>
              <a:rPr lang="cs-CZ" dirty="0"/>
              <a:t>Západní a japonský moderní přístup</a:t>
            </a:r>
          </a:p>
        </p:txBody>
      </p:sp>
    </p:spTree>
    <p:extLst>
      <p:ext uri="{BB962C8B-B14F-4D97-AF65-F5344CB8AC3E}">
        <p14:creationId xmlns:p14="http://schemas.microsoft.com/office/powerpoint/2010/main" val="19551832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341724" y="3070250"/>
            <a:ext cx="7498080" cy="4800600"/>
          </a:xfrm>
        </p:spPr>
        <p:txBody>
          <a:bodyPr/>
          <a:lstStyle/>
          <a:p>
            <a:endParaRPr lang="cs-CZ" dirty="0"/>
          </a:p>
        </p:txBody>
      </p:sp>
      <p:sp>
        <p:nvSpPr>
          <p:cNvPr id="3" name="Nadpis 2"/>
          <p:cNvSpPr>
            <a:spLocks noGrp="1"/>
          </p:cNvSpPr>
          <p:nvPr>
            <p:ph type="title"/>
          </p:nvPr>
        </p:nvSpPr>
        <p:spPr/>
        <p:txBody>
          <a:bodyPr/>
          <a:lstStyle/>
          <a:p>
            <a:r>
              <a:rPr lang="cs-CZ" dirty="0" err="1"/>
              <a:t>Seriová</a:t>
            </a:r>
            <a:r>
              <a:rPr lang="cs-CZ" dirty="0"/>
              <a:t> výroba</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628800"/>
            <a:ext cx="5710237"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3035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341724" y="3574306"/>
            <a:ext cx="7498080" cy="4800600"/>
          </a:xfrm>
        </p:spPr>
        <p:txBody>
          <a:bodyPr/>
          <a:lstStyle/>
          <a:p>
            <a:endParaRPr lang="cs-CZ" dirty="0"/>
          </a:p>
        </p:txBody>
      </p:sp>
      <p:sp>
        <p:nvSpPr>
          <p:cNvPr id="3" name="Nadpis 2"/>
          <p:cNvSpPr>
            <a:spLocks noGrp="1"/>
          </p:cNvSpPr>
          <p:nvPr>
            <p:ph type="title"/>
          </p:nvPr>
        </p:nvSpPr>
        <p:spPr/>
        <p:txBody>
          <a:bodyPr/>
          <a:lstStyle/>
          <a:p>
            <a:r>
              <a:rPr lang="cs-CZ" dirty="0"/>
              <a:t>Hromadná výroba</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132856"/>
            <a:ext cx="5710237"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16198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r>
              <a:rPr lang="cs-CZ" dirty="0"/>
              <a:t>Rozdělení výroby podle hromadnosti</a:t>
            </a:r>
          </a:p>
        </p:txBody>
      </p:sp>
      <p:pic>
        <p:nvPicPr>
          <p:cNvPr id="6" name="Zástupný symbol pro obsah 5" descr="RV_Tab1.jpg"/>
          <p:cNvPicPr>
            <a:picLocks noGrp="1" noChangeAspect="1"/>
          </p:cNvPicPr>
          <p:nvPr>
            <p:ph idx="1"/>
          </p:nvPr>
        </p:nvPicPr>
        <p:blipFill>
          <a:blip r:embed="rId2" cstate="print"/>
          <a:stretch>
            <a:fillRect/>
          </a:stretch>
        </p:blipFill>
        <p:spPr>
          <a:xfrm>
            <a:off x="1857356" y="1142984"/>
            <a:ext cx="6357981" cy="5715016"/>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r>
              <a:rPr lang="cs-CZ" b="1" dirty="0"/>
              <a:t>Výroba typu V</a:t>
            </a:r>
            <a:endParaRPr lang="cs-CZ" dirty="0"/>
          </a:p>
          <a:p>
            <a:pPr lvl="1"/>
            <a:r>
              <a:rPr lang="cs-CZ" dirty="0"/>
              <a:t>počet finálních výrobků je mnohem větší než počet nakupovaných materiálů,</a:t>
            </a:r>
          </a:p>
          <a:p>
            <a:pPr lvl="1"/>
            <a:r>
              <a:rPr lang="cs-CZ" dirty="0"/>
              <a:t>charakteristický je totožný technologický postup,</a:t>
            </a:r>
          </a:p>
          <a:p>
            <a:pPr lvl="1"/>
            <a:r>
              <a:rPr lang="cs-CZ" dirty="0"/>
              <a:t>typickým oborem je ocelářství, textilní průmysl, produkce léčiv. </a:t>
            </a:r>
          </a:p>
          <a:p>
            <a:r>
              <a:rPr lang="cs-CZ" b="1" dirty="0"/>
              <a:t>Výroba typu A</a:t>
            </a:r>
            <a:endParaRPr lang="cs-CZ" dirty="0"/>
          </a:p>
          <a:p>
            <a:pPr lvl="1"/>
            <a:r>
              <a:rPr lang="cs-CZ" dirty="0"/>
              <a:t>počet materiálů výrazně převyšuje počet výrobků,</a:t>
            </a:r>
          </a:p>
          <a:p>
            <a:pPr lvl="1"/>
            <a:r>
              <a:rPr lang="cs-CZ" dirty="0"/>
              <a:t>příznačné jsou zde různé technologické postupy pro různé díly finálního výrobku,</a:t>
            </a:r>
          </a:p>
          <a:p>
            <a:pPr lvl="1"/>
            <a:r>
              <a:rPr lang="cs-CZ" dirty="0"/>
              <a:t>typickým oborem je těžké strojírenství, letecký průmysl.</a:t>
            </a:r>
          </a:p>
          <a:p>
            <a:r>
              <a:rPr lang="cs-CZ" b="1" dirty="0"/>
              <a:t>Výroba typu T</a:t>
            </a:r>
            <a:endParaRPr lang="cs-CZ" dirty="0"/>
          </a:p>
          <a:p>
            <a:pPr lvl="1"/>
            <a:r>
              <a:rPr lang="cs-CZ" dirty="0"/>
              <a:t>výrobek se skládá z omezené množiny součásti,</a:t>
            </a:r>
          </a:p>
          <a:p>
            <a:pPr lvl="1"/>
            <a:r>
              <a:rPr lang="cs-CZ" dirty="0"/>
              <a:t>obsahuje zcela odlišné technologické postupy,</a:t>
            </a:r>
          </a:p>
          <a:p>
            <a:pPr lvl="1"/>
            <a:r>
              <a:rPr lang="cs-CZ" dirty="0"/>
              <a:t>typickým oborem je elektrotechnika a výroba spotřebního zboží.</a:t>
            </a:r>
          </a:p>
          <a:p>
            <a:endParaRPr lang="cs-CZ" dirty="0"/>
          </a:p>
        </p:txBody>
      </p:sp>
      <p:sp>
        <p:nvSpPr>
          <p:cNvPr id="3" name="Nadpis 2"/>
          <p:cNvSpPr>
            <a:spLocks noGrp="1"/>
          </p:cNvSpPr>
          <p:nvPr>
            <p:ph type="title"/>
          </p:nvPr>
        </p:nvSpPr>
        <p:spPr/>
        <p:txBody>
          <a:bodyPr/>
          <a:lstStyle/>
          <a:p>
            <a:r>
              <a:rPr lang="cs-CZ" dirty="0"/>
              <a:t>Dělení výroby VAT</a:t>
            </a:r>
          </a:p>
        </p:txBody>
      </p:sp>
    </p:spTree>
    <p:extLst>
      <p:ext uri="{BB962C8B-B14F-4D97-AF65-F5344CB8AC3E}">
        <p14:creationId xmlns:p14="http://schemas.microsoft.com/office/powerpoint/2010/main" val="6008862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7500" lnSpcReduction="20000"/>
          </a:bodyPr>
          <a:lstStyle/>
          <a:p>
            <a:pPr lvl="0"/>
            <a:r>
              <a:rPr lang="cs-CZ" b="1" dirty="0"/>
              <a:t>Série</a:t>
            </a:r>
            <a:r>
              <a:rPr lang="cs-CZ" dirty="0"/>
              <a:t> – množina stejných kompletních výrobků určitého druhu a provedení, které jsou současně zadány do výroby (jako jeden kompletní úkol) a jejichž výroba probíhá souvisle v časově omezeném období</a:t>
            </a:r>
          </a:p>
          <a:p>
            <a:pPr lvl="0"/>
            <a:r>
              <a:rPr lang="cs-CZ" b="1" dirty="0"/>
              <a:t>Výrobní dávka </a:t>
            </a:r>
            <a:r>
              <a:rPr lang="cs-CZ" dirty="0"/>
              <a:t>– množství stejných částí výrobku, které jsou najednou zadány do výroby jako dílčí výrobní úkol</a:t>
            </a:r>
          </a:p>
          <a:p>
            <a:pPr lvl="0"/>
            <a:r>
              <a:rPr lang="cs-CZ" b="1" dirty="0"/>
              <a:t>Velikost výrobní dávky</a:t>
            </a:r>
          </a:p>
          <a:p>
            <a:pPr lvl="1"/>
            <a:r>
              <a:rPr lang="cs-CZ" dirty="0"/>
              <a:t>A) daná poměrem času přípravy a zakončení a dávkového času ( pro kusovou, sériovou a hromadnou výrobu jsou stanoveny koeficienty)</a:t>
            </a:r>
          </a:p>
          <a:p>
            <a:pPr lvl="1"/>
            <a:r>
              <a:rPr lang="cs-CZ" dirty="0"/>
              <a:t>B) daná náklady na přípravu a zakončení a jednotkovými náklady na skladování a vázanost oběžných prostředků</a:t>
            </a:r>
          </a:p>
        </p:txBody>
      </p:sp>
      <p:sp>
        <p:nvSpPr>
          <p:cNvPr id="3" name="Nadpis 2"/>
          <p:cNvSpPr>
            <a:spLocks noGrp="1"/>
          </p:cNvSpPr>
          <p:nvPr>
            <p:ph type="title"/>
          </p:nvPr>
        </p:nvSpPr>
        <p:spPr/>
        <p:txBody>
          <a:bodyPr>
            <a:normAutofit fontScale="90000"/>
          </a:bodyPr>
          <a:lstStyle/>
          <a:p>
            <a:r>
              <a:rPr lang="cs-CZ" dirty="0"/>
              <a:t>Množství</a:t>
            </a:r>
            <a:br>
              <a:rPr lang="cs-CZ" dirty="0"/>
            </a:br>
            <a:endParaRPr lang="cs-CZ"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Zástupný symbol pro obsah 1"/>
              <p:cNvSpPr>
                <a:spLocks noGrp="1"/>
              </p:cNvSpPr>
              <p:nvPr>
                <p:ph idx="1"/>
              </p:nvPr>
            </p:nvSpPr>
            <p:spPr/>
            <p:txBody>
              <a:bodyPr/>
              <a:lstStyle/>
              <a:p>
                <a:r>
                  <a:rPr lang="cs-CZ" dirty="0"/>
                  <a:t>Daná poměrem času přípravy a zakončení a dávkového času ( pro kusovou, sériovou a hromadnou výrobu jsou stanoveny koeficienty)</a:t>
                </a:r>
              </a:p>
              <a:p>
                <a14:m>
                  <m:oMath xmlns:m="http://schemas.openxmlformats.org/officeDocument/2006/math">
                    <m:sSub>
                      <m:sSubPr>
                        <m:ctrlPr>
                          <a:rPr lang="cs-CZ" i="1" smtClean="0">
                            <a:latin typeface="Cambria Math" panose="02040503050406030204" pitchFamily="18" charset="0"/>
                          </a:rPr>
                        </m:ctrlPr>
                      </m:sSubPr>
                      <m:e>
                        <m:r>
                          <a:rPr lang="cs-CZ" b="0" i="1" smtClean="0">
                            <a:latin typeface="Cambria Math" panose="02040503050406030204" pitchFamily="18" charset="0"/>
                          </a:rPr>
                          <m:t>𝑑</m:t>
                        </m:r>
                      </m:e>
                      <m:sub>
                        <m:r>
                          <a:rPr lang="cs-CZ" b="0" i="1" smtClean="0">
                            <a:latin typeface="Cambria Math" panose="02040503050406030204" pitchFamily="18" charset="0"/>
                          </a:rPr>
                          <m:t>𝑚𝑖𝑛</m:t>
                        </m:r>
                      </m:sub>
                    </m:sSub>
                    <m:r>
                      <a:rPr lang="cs-CZ" b="0" i="1" smtClean="0">
                        <a:latin typeface="Cambria Math" panose="02040503050406030204" pitchFamily="18" charset="0"/>
                      </a:rPr>
                      <m:t>=</m:t>
                    </m:r>
                    <m:f>
                      <m:fPr>
                        <m:ctrlPr>
                          <a:rPr lang="cs-CZ" b="0" i="1" smtClean="0">
                            <a:latin typeface="Cambria Math" panose="02040503050406030204" pitchFamily="18" charset="0"/>
                          </a:rPr>
                        </m:ctrlPr>
                      </m:fPr>
                      <m:num>
                        <m:nary>
                          <m:naryPr>
                            <m:chr m:val="∑"/>
                            <m:subHide m:val="on"/>
                            <m:supHide m:val="on"/>
                            <m:ctrlPr>
                              <a:rPr lang="cs-CZ" b="0" i="1" smtClean="0">
                                <a:latin typeface="Cambria Math" panose="02040503050406030204" pitchFamily="18" charset="0"/>
                              </a:rPr>
                            </m:ctrlPr>
                          </m:naryPr>
                          <m:sub/>
                          <m:sup/>
                          <m:e>
                            <m:sSub>
                              <m:sSubPr>
                                <m:ctrlPr>
                                  <a:rPr lang="cs-CZ" b="0" i="1" smtClean="0">
                                    <a:latin typeface="Cambria Math" panose="02040503050406030204" pitchFamily="18" charset="0"/>
                                  </a:rPr>
                                </m:ctrlPr>
                              </m:sSubPr>
                              <m:e>
                                <m:r>
                                  <a:rPr lang="cs-CZ" b="0" i="1" smtClean="0">
                                    <a:latin typeface="Cambria Math" panose="02040503050406030204" pitchFamily="18" charset="0"/>
                                  </a:rPr>
                                  <m:t>𝑡</m:t>
                                </m:r>
                              </m:e>
                              <m:sub>
                                <m:r>
                                  <a:rPr lang="cs-CZ" b="0" i="1" smtClean="0">
                                    <a:latin typeface="Cambria Math" panose="02040503050406030204" pitchFamily="18" charset="0"/>
                                  </a:rPr>
                                  <m:t>𝑏</m:t>
                                </m:r>
                              </m:sub>
                            </m:sSub>
                          </m:e>
                        </m:nary>
                      </m:num>
                      <m:den>
                        <m:nary>
                          <m:naryPr>
                            <m:chr m:val="∑"/>
                            <m:subHide m:val="on"/>
                            <m:supHide m:val="on"/>
                            <m:ctrlPr>
                              <a:rPr lang="cs-CZ" b="0" i="1" smtClean="0">
                                <a:latin typeface="Cambria Math" panose="02040503050406030204" pitchFamily="18" charset="0"/>
                              </a:rPr>
                            </m:ctrlPr>
                          </m:naryPr>
                          <m:sub/>
                          <m:sup/>
                          <m:e>
                            <m:sSub>
                              <m:sSubPr>
                                <m:ctrlPr>
                                  <a:rPr lang="cs-CZ" b="0" i="1" smtClean="0">
                                    <a:latin typeface="Cambria Math" panose="02040503050406030204" pitchFamily="18" charset="0"/>
                                  </a:rPr>
                                </m:ctrlPr>
                              </m:sSubPr>
                              <m:e>
                                <m:r>
                                  <a:rPr lang="cs-CZ" b="0" i="1" smtClean="0">
                                    <a:latin typeface="Cambria Math" panose="02040503050406030204" pitchFamily="18" charset="0"/>
                                  </a:rPr>
                                  <m:t>𝑡</m:t>
                                </m:r>
                              </m:e>
                              <m:sub>
                                <m:r>
                                  <a:rPr lang="cs-CZ" b="0" i="1" smtClean="0">
                                    <a:latin typeface="Cambria Math" panose="02040503050406030204" pitchFamily="18" charset="0"/>
                                  </a:rPr>
                                  <m:t>𝑎</m:t>
                                </m:r>
                              </m:sub>
                            </m:sSub>
                            <m:r>
                              <a:rPr lang="cs-CZ" b="0" i="1" smtClean="0">
                                <a:latin typeface="Cambria Math" panose="02040503050406030204" pitchFamily="18" charset="0"/>
                              </a:rPr>
                              <m:t>∗</m:t>
                            </m:r>
                            <m:r>
                              <a:rPr lang="cs-CZ" b="0" i="1" smtClean="0">
                                <a:latin typeface="Cambria Math" panose="02040503050406030204" pitchFamily="18" charset="0"/>
                              </a:rPr>
                              <m:t>𝑎</m:t>
                            </m:r>
                          </m:e>
                        </m:nary>
                      </m:den>
                    </m:f>
                    <m:r>
                      <a:rPr lang="cs-CZ" b="0" i="1" smtClean="0">
                        <a:latin typeface="Cambria Math" panose="02040503050406030204" pitchFamily="18" charset="0"/>
                      </a:rPr>
                      <m:t> </m:t>
                    </m:r>
                  </m:oMath>
                </a14:m>
                <a:endParaRPr lang="cs-CZ" dirty="0"/>
              </a:p>
              <a:p>
                <a:r>
                  <a:rPr lang="cs-CZ" dirty="0"/>
                  <a:t> </a:t>
                </a:r>
                <a:r>
                  <a:rPr lang="cs-CZ" dirty="0" err="1"/>
                  <a:t>t</a:t>
                </a:r>
                <a:r>
                  <a:rPr lang="cs-CZ" baseline="-25000" dirty="0" err="1"/>
                  <a:t>b</a:t>
                </a:r>
                <a:r>
                  <a:rPr lang="cs-CZ" dirty="0"/>
                  <a:t> ... čas dávkový, t</a:t>
                </a:r>
                <a:r>
                  <a:rPr lang="cs-CZ" baseline="-25000" dirty="0"/>
                  <a:t>a</a:t>
                </a:r>
                <a:r>
                  <a:rPr lang="cs-CZ" dirty="0"/>
                  <a:t> ... čas jednotkový,  a ... koeficient přípustných prostojů 0.02 (sériová výroba)  - 0.12 (kusová výroba).</a:t>
                </a:r>
              </a:p>
              <a:p>
                <a:endParaRPr lang="cs-CZ" dirty="0"/>
              </a:p>
            </p:txBody>
          </p:sp>
        </mc:Choice>
        <mc:Fallback xmlns="">
          <p:sp>
            <p:nvSpPr>
              <p:cNvPr id="2" name="Zástupný symbol pro obsah 1"/>
              <p:cNvSpPr>
                <a:spLocks noGrp="1" noRot="1" noChangeAspect="1" noMove="1" noResize="1" noEditPoints="1" noAdjustHandles="1" noChangeArrowheads="1" noChangeShapeType="1" noTextEdit="1"/>
              </p:cNvSpPr>
              <p:nvPr>
                <p:ph idx="1"/>
              </p:nvPr>
            </p:nvSpPr>
            <p:spPr>
              <a:blipFill>
                <a:blip r:embed="rId2"/>
                <a:stretch>
                  <a:fillRect t="-1652" r="-2439"/>
                </a:stretch>
              </a:blipFill>
            </p:spPr>
            <p:txBody>
              <a:bodyPr/>
              <a:lstStyle/>
              <a:p>
                <a:r>
                  <a:rPr lang="cs-CZ">
                    <a:noFill/>
                  </a:rPr>
                  <a:t> </a:t>
                </a:r>
              </a:p>
            </p:txBody>
          </p:sp>
        </mc:Fallback>
      </mc:AlternateContent>
      <p:sp>
        <p:nvSpPr>
          <p:cNvPr id="3" name="Nadpis 2"/>
          <p:cNvSpPr>
            <a:spLocks noGrp="1"/>
          </p:cNvSpPr>
          <p:nvPr>
            <p:ph type="title"/>
          </p:nvPr>
        </p:nvSpPr>
        <p:spPr/>
        <p:txBody>
          <a:bodyPr/>
          <a:lstStyle/>
          <a:p>
            <a:r>
              <a:rPr lang="cs-CZ" dirty="0"/>
              <a:t>Minimální dávka</a:t>
            </a:r>
          </a:p>
        </p:txBody>
      </p:sp>
    </p:spTree>
    <p:extLst>
      <p:ext uri="{BB962C8B-B14F-4D97-AF65-F5344CB8AC3E}">
        <p14:creationId xmlns:p14="http://schemas.microsoft.com/office/powerpoint/2010/main" val="30034198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Autofit/>
          </a:bodyPr>
          <a:lstStyle/>
          <a:p>
            <a:r>
              <a:rPr lang="cs-CZ" sz="3600" dirty="0"/>
              <a:t>Náklady při výrobě v dávkách – optimální dávka</a:t>
            </a:r>
          </a:p>
        </p:txBody>
      </p:sp>
      <mc:AlternateContent xmlns:mc="http://schemas.openxmlformats.org/markup-compatibility/2006" xmlns:a14="http://schemas.microsoft.com/office/drawing/2010/main">
        <mc:Choice Requires="a14">
          <p:sp>
            <p:nvSpPr>
              <p:cNvPr id="2" name="Zástupný symbol pro obsah 1"/>
              <p:cNvSpPr>
                <a:spLocks noGrp="1"/>
              </p:cNvSpPr>
              <p:nvPr>
                <p:ph idx="1"/>
              </p:nvPr>
            </p:nvSpPr>
            <p:spPr/>
            <p:txBody>
              <a:bodyPr/>
              <a:lstStyle/>
              <a:p>
                <a:r>
                  <a:rPr lang="cs-CZ" sz="1400" b="1" dirty="0"/>
                  <a:t> N = Q * N</a:t>
                </a:r>
                <a:r>
                  <a:rPr lang="cs-CZ" sz="1400" b="1" baseline="-25000" dirty="0"/>
                  <a:t>a</a:t>
                </a:r>
                <a:r>
                  <a:rPr lang="cs-CZ" sz="1400" b="1" dirty="0"/>
                  <a:t> + </a:t>
                </a:r>
                <a:r>
                  <a:rPr lang="cs-CZ" sz="1400" b="1" dirty="0" err="1"/>
                  <a:t>N</a:t>
                </a:r>
                <a:r>
                  <a:rPr lang="cs-CZ" sz="1400" b="1" baseline="-25000" dirty="0" err="1"/>
                  <a:t>b</a:t>
                </a:r>
                <a:r>
                  <a:rPr lang="cs-CZ" sz="1400" b="1" dirty="0"/>
                  <a:t>*Q/d + 0.5 * d*</a:t>
                </a:r>
                <a:r>
                  <a:rPr lang="cs-CZ" sz="1400" b="1" dirty="0" err="1"/>
                  <a:t>n</a:t>
                </a:r>
                <a:r>
                  <a:rPr lang="cs-CZ" sz="1400" b="1" baseline="-25000" dirty="0" err="1"/>
                  <a:t>s</a:t>
                </a:r>
                <a:r>
                  <a:rPr lang="cs-CZ" sz="1400" b="1" dirty="0"/>
                  <a:t>*N</a:t>
                </a:r>
                <a:r>
                  <a:rPr lang="cs-CZ" sz="1400" b="1" baseline="-25000" dirty="0"/>
                  <a:t>a</a:t>
                </a:r>
                <a:r>
                  <a:rPr lang="cs-CZ" sz="1400" b="1" dirty="0"/>
                  <a:t>/100 ))</a:t>
                </a:r>
                <a:endParaRPr lang="cs-CZ" sz="1400" dirty="0"/>
              </a:p>
              <a:p>
                <a:r>
                  <a:rPr lang="cs-CZ" sz="1000" dirty="0"/>
                  <a:t>Q... roční spotřeba, d ... velikost výrobní dávky, </a:t>
                </a:r>
                <a:r>
                  <a:rPr lang="cs-CZ" sz="1000" dirty="0" err="1"/>
                  <a:t>n</a:t>
                </a:r>
                <a:r>
                  <a:rPr lang="cs-CZ" sz="1000" baseline="-25000" dirty="0" err="1"/>
                  <a:t>s</a:t>
                </a:r>
                <a:r>
                  <a:rPr lang="cs-CZ" sz="1000" dirty="0"/>
                  <a:t> ... % podíl nákladů na skladování a vázanost z nákladů na výrobu,</a:t>
                </a:r>
              </a:p>
              <a:p>
                <a:r>
                  <a:rPr lang="cs-CZ" sz="1000" dirty="0" err="1"/>
                  <a:t>N</a:t>
                </a:r>
                <a:r>
                  <a:rPr lang="cs-CZ" sz="1000" baseline="-25000" dirty="0" err="1"/>
                  <a:t>b</a:t>
                </a:r>
                <a:r>
                  <a:rPr lang="cs-CZ" sz="1000" dirty="0"/>
                  <a:t> ... náklady na přípravu a zakončení, N</a:t>
                </a:r>
                <a:r>
                  <a:rPr lang="cs-CZ" sz="1000" baseline="-25000" dirty="0"/>
                  <a:t>a</a:t>
                </a:r>
                <a:r>
                  <a:rPr lang="cs-CZ" sz="1000" dirty="0"/>
                  <a:t> ... jednotkové náklady na součást</a:t>
                </a:r>
              </a:p>
              <a:p>
                <a14:m>
                  <m:oMath xmlns:m="http://schemas.openxmlformats.org/officeDocument/2006/math">
                    <m:sSub>
                      <m:sSubPr>
                        <m:ctrlPr>
                          <a:rPr lang="cs-CZ" sz="1400" b="1" i="1">
                            <a:latin typeface="Cambria Math" panose="02040503050406030204" pitchFamily="18" charset="0"/>
                          </a:rPr>
                        </m:ctrlPr>
                      </m:sSubPr>
                      <m:e>
                        <m:r>
                          <a:rPr lang="cs-CZ" sz="1400" b="1" i="1">
                            <a:latin typeface="Cambria Math" panose="02040503050406030204" pitchFamily="18" charset="0"/>
                          </a:rPr>
                          <m:t>𝒅</m:t>
                        </m:r>
                      </m:e>
                      <m:sub>
                        <m:r>
                          <a:rPr lang="cs-CZ" sz="1400" b="1" i="1">
                            <a:latin typeface="Cambria Math" panose="02040503050406030204" pitchFamily="18" charset="0"/>
                          </a:rPr>
                          <m:t>𝒐𝒑𝒕</m:t>
                        </m:r>
                      </m:sub>
                    </m:sSub>
                    <m:r>
                      <a:rPr lang="cs-CZ" sz="1400" b="1" i="1">
                        <a:latin typeface="Cambria Math" panose="02040503050406030204" pitchFamily="18" charset="0"/>
                      </a:rPr>
                      <m:t>= </m:t>
                    </m:r>
                    <m:rad>
                      <m:radPr>
                        <m:degHide m:val="on"/>
                        <m:ctrlPr>
                          <a:rPr lang="cs-CZ" sz="1400" b="1" i="1">
                            <a:latin typeface="Cambria Math" panose="02040503050406030204" pitchFamily="18" charset="0"/>
                          </a:rPr>
                        </m:ctrlPr>
                      </m:radPr>
                      <m:deg/>
                      <m:e>
                        <m:f>
                          <m:fPr>
                            <m:ctrlPr>
                              <a:rPr lang="cs-CZ" sz="1400" b="1" i="1">
                                <a:latin typeface="Cambria Math" panose="02040503050406030204" pitchFamily="18" charset="0"/>
                              </a:rPr>
                            </m:ctrlPr>
                          </m:fPr>
                          <m:num>
                            <m:r>
                              <a:rPr lang="cs-CZ" sz="1400" b="1" i="1">
                                <a:latin typeface="Cambria Math" panose="02040503050406030204" pitchFamily="18" charset="0"/>
                              </a:rPr>
                              <m:t>𝟐𝟎𝟎</m:t>
                            </m:r>
                            <m:r>
                              <a:rPr lang="cs-CZ" sz="1400" b="1" i="1">
                                <a:latin typeface="Cambria Math" panose="02040503050406030204" pitchFamily="18" charset="0"/>
                              </a:rPr>
                              <m:t>∗</m:t>
                            </m:r>
                            <m:r>
                              <a:rPr lang="cs-CZ" sz="1400" b="1" i="1">
                                <a:latin typeface="Cambria Math" panose="02040503050406030204" pitchFamily="18" charset="0"/>
                              </a:rPr>
                              <m:t>𝑸</m:t>
                            </m:r>
                            <m:r>
                              <a:rPr lang="cs-CZ" sz="1400" b="1" i="1">
                                <a:latin typeface="Cambria Math" panose="02040503050406030204" pitchFamily="18" charset="0"/>
                              </a:rPr>
                              <m:t>∗</m:t>
                            </m:r>
                            <m:sSub>
                              <m:sSubPr>
                                <m:ctrlPr>
                                  <a:rPr lang="cs-CZ" sz="1400" b="1" i="1">
                                    <a:latin typeface="Cambria Math" panose="02040503050406030204" pitchFamily="18" charset="0"/>
                                  </a:rPr>
                                </m:ctrlPr>
                              </m:sSubPr>
                              <m:e>
                                <m:r>
                                  <a:rPr lang="cs-CZ" sz="1400" b="1" i="1">
                                    <a:latin typeface="Cambria Math" panose="02040503050406030204" pitchFamily="18" charset="0"/>
                                  </a:rPr>
                                  <m:t>𝑵</m:t>
                                </m:r>
                              </m:e>
                              <m:sub>
                                <m:r>
                                  <a:rPr lang="cs-CZ" sz="1400" b="1" i="1">
                                    <a:latin typeface="Cambria Math" panose="02040503050406030204" pitchFamily="18" charset="0"/>
                                  </a:rPr>
                                  <m:t>𝒃</m:t>
                                </m:r>
                              </m:sub>
                            </m:sSub>
                          </m:num>
                          <m:den>
                            <m:sSub>
                              <m:sSubPr>
                                <m:ctrlPr>
                                  <a:rPr lang="cs-CZ" sz="1400" b="1" i="1">
                                    <a:latin typeface="Cambria Math" panose="02040503050406030204" pitchFamily="18" charset="0"/>
                                  </a:rPr>
                                </m:ctrlPr>
                              </m:sSubPr>
                              <m:e>
                                <m:r>
                                  <a:rPr lang="cs-CZ" sz="1400" b="1" i="1">
                                    <a:latin typeface="Cambria Math" panose="02040503050406030204" pitchFamily="18" charset="0"/>
                                  </a:rPr>
                                  <m:t>𝒏</m:t>
                                </m:r>
                              </m:e>
                              <m:sub>
                                <m:r>
                                  <a:rPr lang="cs-CZ" sz="1400" b="1" i="1">
                                    <a:latin typeface="Cambria Math" panose="02040503050406030204" pitchFamily="18" charset="0"/>
                                  </a:rPr>
                                  <m:t>𝒔</m:t>
                                </m:r>
                              </m:sub>
                            </m:sSub>
                            <m:r>
                              <a:rPr lang="cs-CZ" sz="1400" b="1" i="1">
                                <a:latin typeface="Cambria Math" panose="02040503050406030204" pitchFamily="18" charset="0"/>
                              </a:rPr>
                              <m:t>∗</m:t>
                            </m:r>
                            <m:sSub>
                              <m:sSubPr>
                                <m:ctrlPr>
                                  <a:rPr lang="cs-CZ" sz="1400" b="1" i="1">
                                    <a:latin typeface="Cambria Math" panose="02040503050406030204" pitchFamily="18" charset="0"/>
                                  </a:rPr>
                                </m:ctrlPr>
                              </m:sSubPr>
                              <m:e>
                                <m:r>
                                  <a:rPr lang="cs-CZ" sz="1400" b="1" i="1">
                                    <a:latin typeface="Cambria Math" panose="02040503050406030204" pitchFamily="18" charset="0"/>
                                  </a:rPr>
                                  <m:t>𝑵</m:t>
                                </m:r>
                              </m:e>
                              <m:sub>
                                <m:r>
                                  <a:rPr lang="cs-CZ" sz="1400" b="1" i="1">
                                    <a:latin typeface="Cambria Math" panose="02040503050406030204" pitchFamily="18" charset="0"/>
                                  </a:rPr>
                                  <m:t>𝒂</m:t>
                                </m:r>
                              </m:sub>
                            </m:sSub>
                          </m:den>
                        </m:f>
                      </m:e>
                    </m:rad>
                  </m:oMath>
                </a14:m>
                <a:endParaRPr lang="cs-CZ" sz="1400" b="1" dirty="0"/>
              </a:p>
            </p:txBody>
          </p:sp>
        </mc:Choice>
        <mc:Fallback xmlns="">
          <p:sp>
            <p:nvSpPr>
              <p:cNvPr id="2" name="Zástupný symbol pro obsah 1"/>
              <p:cNvSpPr>
                <a:spLocks noGrp="1" noRot="1" noChangeAspect="1" noMove="1" noResize="1" noEditPoints="1" noAdjustHandles="1" noChangeArrowheads="1" noChangeShapeType="1" noTextEdit="1"/>
              </p:cNvSpPr>
              <p:nvPr>
                <p:ph idx="1"/>
              </p:nvPr>
            </p:nvSpPr>
            <p:spPr>
              <a:blipFill>
                <a:blip r:embed="rId2"/>
                <a:stretch>
                  <a:fillRect t="-254"/>
                </a:stretch>
              </a:blipFill>
            </p:spPr>
            <p:txBody>
              <a:bodyPr/>
              <a:lstStyle/>
              <a:p>
                <a:r>
                  <a:rPr lang="cs-CZ">
                    <a:noFill/>
                  </a:rPr>
                  <a:t> </a:t>
                </a:r>
              </a:p>
            </p:txBody>
          </p:sp>
        </mc:Fallback>
      </mc:AlternateContent>
      <p:pic>
        <p:nvPicPr>
          <p:cNvPr id="5" name="Obrázek 1" descr="RV_náklady při výrobě v dávkách.jpeg"/>
          <p:cNvPicPr>
            <a:picLocks/>
          </p:cNvPicPr>
          <p:nvPr/>
        </p:nvPicPr>
        <p:blipFill>
          <a:blip r:embed="rId3" cstate="print"/>
          <a:stretch>
            <a:fillRect/>
          </a:stretch>
        </p:blipFill>
        <p:spPr>
          <a:xfrm>
            <a:off x="1331640" y="2708920"/>
            <a:ext cx="6456780" cy="396044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Zástupný symbol pro obsah 1"/>
              <p:cNvSpPr>
                <a:spLocks noGrp="1"/>
              </p:cNvSpPr>
              <p:nvPr>
                <p:ph idx="1"/>
              </p:nvPr>
            </p:nvSpPr>
            <p:spPr/>
            <p:txBody>
              <a:bodyPr>
                <a:normAutofit lnSpcReduction="10000"/>
              </a:bodyPr>
              <a:lstStyle/>
              <a:p>
                <a:r>
                  <a:rPr lang="cs-CZ" dirty="0"/>
                  <a:t> </a:t>
                </a:r>
                <a14:m>
                  <m:oMath xmlns:m="http://schemas.openxmlformats.org/officeDocument/2006/math">
                    <m:sSub>
                      <m:sSubPr>
                        <m:ctrlPr>
                          <a:rPr lang="cs-CZ" b="1" i="1" smtClean="0">
                            <a:latin typeface="Cambria Math" panose="02040503050406030204" pitchFamily="18" charset="0"/>
                          </a:rPr>
                        </m:ctrlPr>
                      </m:sSubPr>
                      <m:e>
                        <m:r>
                          <a:rPr lang="cs-CZ" b="1" i="1" smtClean="0">
                            <a:latin typeface="Cambria Math" panose="02040503050406030204" pitchFamily="18" charset="0"/>
                          </a:rPr>
                          <m:t>𝑵</m:t>
                        </m:r>
                      </m:e>
                      <m:sub>
                        <m:r>
                          <a:rPr lang="cs-CZ" b="1" i="1" smtClean="0">
                            <a:latin typeface="Cambria Math" panose="02040503050406030204" pitchFamily="18" charset="0"/>
                          </a:rPr>
                          <m:t>𝒐𝒑𝒕</m:t>
                        </m:r>
                      </m:sub>
                    </m:sSub>
                  </m:oMath>
                </a14:m>
                <a:r>
                  <a:rPr lang="cs-CZ" b="1" dirty="0"/>
                  <a:t> = Q*</a:t>
                </a:r>
                <a14:m>
                  <m:oMath xmlns:m="http://schemas.openxmlformats.org/officeDocument/2006/math">
                    <m:sSub>
                      <m:sSubPr>
                        <m:ctrlPr>
                          <a:rPr lang="cs-CZ" b="1" i="1" smtClean="0">
                            <a:latin typeface="Cambria Math" panose="02040503050406030204" pitchFamily="18" charset="0"/>
                          </a:rPr>
                        </m:ctrlPr>
                      </m:sSubPr>
                      <m:e>
                        <m:r>
                          <a:rPr lang="cs-CZ" b="1" i="1" smtClean="0">
                            <a:latin typeface="Cambria Math" panose="02040503050406030204" pitchFamily="18" charset="0"/>
                          </a:rPr>
                          <m:t>𝑵</m:t>
                        </m:r>
                      </m:e>
                      <m:sub>
                        <m:r>
                          <a:rPr lang="cs-CZ" b="1" i="1" smtClean="0">
                            <a:latin typeface="Cambria Math" panose="02040503050406030204" pitchFamily="18" charset="0"/>
                          </a:rPr>
                          <m:t>𝒂</m:t>
                        </m:r>
                      </m:sub>
                    </m:sSub>
                    <m:r>
                      <a:rPr lang="cs-CZ" b="1" i="1" smtClean="0">
                        <a:latin typeface="Cambria Math" panose="02040503050406030204" pitchFamily="18" charset="0"/>
                      </a:rPr>
                      <m:t>+ </m:t>
                    </m:r>
                    <m:sSub>
                      <m:sSubPr>
                        <m:ctrlPr>
                          <a:rPr lang="cs-CZ" b="1" i="1" smtClean="0">
                            <a:latin typeface="Cambria Math" panose="02040503050406030204" pitchFamily="18" charset="0"/>
                          </a:rPr>
                        </m:ctrlPr>
                      </m:sSubPr>
                      <m:e>
                        <m:r>
                          <a:rPr lang="cs-CZ" b="1" i="1" smtClean="0">
                            <a:latin typeface="Cambria Math" panose="02040503050406030204" pitchFamily="18" charset="0"/>
                          </a:rPr>
                          <m:t>𝑵</m:t>
                        </m:r>
                      </m:e>
                      <m:sub>
                        <m:r>
                          <a:rPr lang="cs-CZ" b="1" i="1" smtClean="0">
                            <a:latin typeface="Cambria Math" panose="02040503050406030204" pitchFamily="18" charset="0"/>
                          </a:rPr>
                          <m:t>𝒃</m:t>
                        </m:r>
                      </m:sub>
                    </m:sSub>
                    <m:r>
                      <a:rPr lang="cs-CZ" b="1" i="1" smtClean="0">
                        <a:latin typeface="Cambria Math" panose="02040503050406030204" pitchFamily="18" charset="0"/>
                      </a:rPr>
                      <m:t>∗</m:t>
                    </m:r>
                    <m:f>
                      <m:fPr>
                        <m:ctrlPr>
                          <a:rPr lang="cs-CZ" b="1" i="1" smtClean="0">
                            <a:latin typeface="Cambria Math" panose="02040503050406030204" pitchFamily="18" charset="0"/>
                          </a:rPr>
                        </m:ctrlPr>
                      </m:fPr>
                      <m:num>
                        <m:r>
                          <a:rPr lang="cs-CZ" b="1" i="1" smtClean="0">
                            <a:latin typeface="Cambria Math" panose="02040503050406030204" pitchFamily="18" charset="0"/>
                          </a:rPr>
                          <m:t>𝑸</m:t>
                        </m:r>
                      </m:num>
                      <m:den>
                        <m:sSub>
                          <m:sSubPr>
                            <m:ctrlPr>
                              <a:rPr lang="cs-CZ" b="1" i="1" smtClean="0">
                                <a:latin typeface="Cambria Math" panose="02040503050406030204" pitchFamily="18" charset="0"/>
                              </a:rPr>
                            </m:ctrlPr>
                          </m:sSubPr>
                          <m:e>
                            <m:r>
                              <a:rPr lang="cs-CZ" b="1" i="1" smtClean="0">
                                <a:latin typeface="Cambria Math" panose="02040503050406030204" pitchFamily="18" charset="0"/>
                              </a:rPr>
                              <m:t>𝒅</m:t>
                            </m:r>
                          </m:e>
                          <m:sub>
                            <m:r>
                              <a:rPr lang="cs-CZ" b="1" i="1" smtClean="0">
                                <a:latin typeface="Cambria Math" panose="02040503050406030204" pitchFamily="18" charset="0"/>
                              </a:rPr>
                              <m:t>𝒐𝒑𝒕</m:t>
                            </m:r>
                          </m:sub>
                        </m:sSub>
                      </m:den>
                    </m:f>
                    <m:r>
                      <a:rPr lang="cs-CZ" b="1" i="1" smtClean="0">
                        <a:latin typeface="Cambria Math" panose="02040503050406030204" pitchFamily="18" charset="0"/>
                      </a:rPr>
                      <m:t> + </m:t>
                    </m:r>
                  </m:oMath>
                </a14:m>
                <a:endParaRPr lang="cs-CZ" b="1" i="1" dirty="0">
                  <a:latin typeface="Cambria Math" panose="02040503050406030204" pitchFamily="18" charset="0"/>
                </a:endParaRPr>
              </a:p>
              <a:p>
                <a:pPr marL="82296" indent="0">
                  <a:buNone/>
                </a:pPr>
                <a:r>
                  <a:rPr lang="cs-CZ" b="1" dirty="0"/>
                  <a:t>              </a:t>
                </a:r>
                <a14:m>
                  <m:oMath xmlns:m="http://schemas.openxmlformats.org/officeDocument/2006/math">
                    <m:f>
                      <m:fPr>
                        <m:ctrlPr>
                          <a:rPr lang="cs-CZ" b="1" i="1" smtClean="0">
                            <a:latin typeface="Cambria Math" panose="02040503050406030204" pitchFamily="18" charset="0"/>
                          </a:rPr>
                        </m:ctrlPr>
                      </m:fPr>
                      <m:num>
                        <m:r>
                          <a:rPr lang="cs-CZ" b="1" i="1" smtClean="0">
                            <a:latin typeface="Cambria Math" panose="02040503050406030204" pitchFamily="18" charset="0"/>
                          </a:rPr>
                          <m:t>𝟏</m:t>
                        </m:r>
                      </m:num>
                      <m:den>
                        <m:r>
                          <a:rPr lang="cs-CZ" b="1" i="1" smtClean="0">
                            <a:latin typeface="Cambria Math" panose="02040503050406030204" pitchFamily="18" charset="0"/>
                          </a:rPr>
                          <m:t>𝟐</m:t>
                        </m:r>
                      </m:den>
                    </m:f>
                    <m:r>
                      <a:rPr lang="cs-CZ" b="1" i="0" smtClean="0">
                        <a:latin typeface="Cambria Math" panose="02040503050406030204" pitchFamily="18" charset="0"/>
                      </a:rPr>
                      <m:t>∗</m:t>
                    </m:r>
                    <m:sSub>
                      <m:sSubPr>
                        <m:ctrlPr>
                          <a:rPr lang="cs-CZ" b="1" i="1">
                            <a:latin typeface="Cambria Math" panose="02040503050406030204" pitchFamily="18" charset="0"/>
                          </a:rPr>
                        </m:ctrlPr>
                      </m:sSubPr>
                      <m:e>
                        <m:r>
                          <a:rPr lang="cs-CZ" b="1" i="1">
                            <a:latin typeface="Cambria Math" panose="02040503050406030204" pitchFamily="18" charset="0"/>
                          </a:rPr>
                          <m:t>𝒅</m:t>
                        </m:r>
                      </m:e>
                      <m:sub>
                        <m:r>
                          <a:rPr lang="cs-CZ" b="1" i="1">
                            <a:latin typeface="Cambria Math" panose="02040503050406030204" pitchFamily="18" charset="0"/>
                          </a:rPr>
                          <m:t>𝒐𝒑𝒕</m:t>
                        </m:r>
                      </m:sub>
                    </m:sSub>
                  </m:oMath>
                </a14:m>
                <a:r>
                  <a:rPr lang="cs-CZ" b="1" dirty="0"/>
                  <a:t>*</a:t>
                </a:r>
                <a14:m>
                  <m:oMath xmlns:m="http://schemas.openxmlformats.org/officeDocument/2006/math">
                    <m:sSub>
                      <m:sSubPr>
                        <m:ctrlPr>
                          <a:rPr lang="cs-CZ" b="1" i="1" dirty="0" smtClean="0">
                            <a:latin typeface="Cambria Math" panose="02040503050406030204" pitchFamily="18" charset="0"/>
                          </a:rPr>
                        </m:ctrlPr>
                      </m:sSubPr>
                      <m:e>
                        <m:r>
                          <a:rPr lang="cs-CZ" b="1" i="1" dirty="0" smtClean="0">
                            <a:latin typeface="Cambria Math" panose="02040503050406030204" pitchFamily="18" charset="0"/>
                          </a:rPr>
                          <m:t>𝒏</m:t>
                        </m:r>
                      </m:e>
                      <m:sub>
                        <m:r>
                          <a:rPr lang="cs-CZ" b="1" i="1" dirty="0" smtClean="0">
                            <a:latin typeface="Cambria Math" panose="02040503050406030204" pitchFamily="18" charset="0"/>
                          </a:rPr>
                          <m:t>𝒔</m:t>
                        </m:r>
                      </m:sub>
                    </m:sSub>
                    <m:r>
                      <a:rPr lang="cs-CZ" b="1" i="1" dirty="0" smtClean="0">
                        <a:latin typeface="Cambria Math" panose="02040503050406030204" pitchFamily="18" charset="0"/>
                      </a:rPr>
                      <m:t>∗ </m:t>
                    </m:r>
                    <m:f>
                      <m:fPr>
                        <m:ctrlPr>
                          <a:rPr lang="cs-CZ" b="1" i="1" dirty="0" smtClean="0">
                            <a:latin typeface="Cambria Math" panose="02040503050406030204" pitchFamily="18" charset="0"/>
                          </a:rPr>
                        </m:ctrlPr>
                      </m:fPr>
                      <m:num>
                        <m:sSub>
                          <m:sSubPr>
                            <m:ctrlPr>
                              <a:rPr lang="cs-CZ" b="1" i="1">
                                <a:latin typeface="Cambria Math" panose="02040503050406030204" pitchFamily="18" charset="0"/>
                              </a:rPr>
                            </m:ctrlPr>
                          </m:sSubPr>
                          <m:e>
                            <m:r>
                              <a:rPr lang="cs-CZ" b="1" i="1">
                                <a:latin typeface="Cambria Math" panose="02040503050406030204" pitchFamily="18" charset="0"/>
                              </a:rPr>
                              <m:t>𝑵</m:t>
                            </m:r>
                          </m:e>
                          <m:sub>
                            <m:r>
                              <a:rPr lang="cs-CZ" b="1" i="1">
                                <a:latin typeface="Cambria Math" panose="02040503050406030204" pitchFamily="18" charset="0"/>
                              </a:rPr>
                              <m:t>𝒂</m:t>
                            </m:r>
                          </m:sub>
                        </m:sSub>
                      </m:num>
                      <m:den>
                        <m:r>
                          <a:rPr lang="cs-CZ" b="1" i="1" dirty="0" smtClean="0">
                            <a:latin typeface="Cambria Math" panose="02040503050406030204" pitchFamily="18" charset="0"/>
                          </a:rPr>
                          <m:t>𝟏𝟎𝟎</m:t>
                        </m:r>
                      </m:den>
                    </m:f>
                  </m:oMath>
                </a14:m>
                <a:endParaRPr lang="cs-CZ" b="1" dirty="0"/>
              </a:p>
              <a:p>
                <a:pPr marL="82296" indent="0">
                  <a:buNone/>
                </a:pPr>
                <a:r>
                  <a:rPr lang="cs-CZ" dirty="0"/>
                  <a:t>Q... roční spotřeba, </a:t>
                </a:r>
              </a:p>
              <a:p>
                <a:pPr marL="82296" indent="0">
                  <a:buNone/>
                </a:pPr>
                <a14:m>
                  <m:oMath xmlns:m="http://schemas.openxmlformats.org/officeDocument/2006/math">
                    <m:sSub>
                      <m:sSubPr>
                        <m:ctrlPr>
                          <a:rPr lang="cs-CZ" i="1" dirty="0" smtClean="0">
                            <a:latin typeface="Cambria Math" panose="02040503050406030204" pitchFamily="18" charset="0"/>
                          </a:rPr>
                        </m:ctrlPr>
                      </m:sSubPr>
                      <m:e>
                        <m:r>
                          <a:rPr lang="cs-CZ" b="0" i="1" dirty="0" smtClean="0">
                            <a:latin typeface="Cambria Math" panose="02040503050406030204" pitchFamily="18" charset="0"/>
                          </a:rPr>
                          <m:t>𝑑</m:t>
                        </m:r>
                      </m:e>
                      <m:sub>
                        <m:r>
                          <a:rPr lang="cs-CZ" b="0" i="1" dirty="0" smtClean="0">
                            <a:latin typeface="Cambria Math" panose="02040503050406030204" pitchFamily="18" charset="0"/>
                          </a:rPr>
                          <m:t>𝑜𝑝𝑡</m:t>
                        </m:r>
                      </m:sub>
                    </m:sSub>
                  </m:oMath>
                </a14:m>
                <a:r>
                  <a:rPr lang="cs-CZ" dirty="0"/>
                  <a:t> ... velikost výrobní dávky, </a:t>
                </a:r>
              </a:p>
              <a:p>
                <a:pPr marL="82296" indent="0">
                  <a:buNone/>
                </a:pPr>
                <a:r>
                  <a:rPr lang="cs-CZ" dirty="0" err="1"/>
                  <a:t>n</a:t>
                </a:r>
                <a:r>
                  <a:rPr lang="cs-CZ" baseline="-25000" dirty="0" err="1"/>
                  <a:t>s</a:t>
                </a:r>
                <a:r>
                  <a:rPr lang="cs-CZ" dirty="0"/>
                  <a:t> ... % podíl nákladů na skladování a vázanost z nákladů na výrobu, </a:t>
                </a:r>
              </a:p>
              <a:p>
                <a:pPr marL="82296" indent="0">
                  <a:buNone/>
                </a:pPr>
                <a:r>
                  <a:rPr lang="cs-CZ" dirty="0" err="1"/>
                  <a:t>N</a:t>
                </a:r>
                <a:r>
                  <a:rPr lang="cs-CZ" baseline="-25000" dirty="0" err="1"/>
                  <a:t>b</a:t>
                </a:r>
                <a:r>
                  <a:rPr lang="cs-CZ" dirty="0"/>
                  <a:t> ... náklady na přípravu a zakončení, </a:t>
                </a:r>
              </a:p>
              <a:p>
                <a:pPr marL="82296" indent="0">
                  <a:buNone/>
                </a:pPr>
                <a:r>
                  <a:rPr lang="cs-CZ" dirty="0"/>
                  <a:t>N</a:t>
                </a:r>
                <a:r>
                  <a:rPr lang="cs-CZ" baseline="-25000" dirty="0"/>
                  <a:t>a</a:t>
                </a:r>
                <a:r>
                  <a:rPr lang="cs-CZ" dirty="0"/>
                  <a:t> ... jednotkové náklady na součást</a:t>
                </a:r>
              </a:p>
            </p:txBody>
          </p:sp>
        </mc:Choice>
        <mc:Fallback xmlns="">
          <p:sp>
            <p:nvSpPr>
              <p:cNvPr id="2" name="Zástupný symbol pro obsah 1"/>
              <p:cNvSpPr>
                <a:spLocks noGrp="1" noRot="1" noChangeAspect="1" noMove="1" noResize="1" noEditPoints="1" noAdjustHandles="1" noChangeArrowheads="1" noChangeShapeType="1" noTextEdit="1"/>
              </p:cNvSpPr>
              <p:nvPr>
                <p:ph idx="1"/>
              </p:nvPr>
            </p:nvSpPr>
            <p:spPr>
              <a:blipFill>
                <a:blip r:embed="rId2"/>
                <a:stretch>
                  <a:fillRect l="-976" t="-635"/>
                </a:stretch>
              </a:blipFill>
            </p:spPr>
            <p:txBody>
              <a:bodyPr/>
              <a:lstStyle/>
              <a:p>
                <a:r>
                  <a:rPr lang="cs-CZ">
                    <a:noFill/>
                  </a:rPr>
                  <a:t> </a:t>
                </a:r>
              </a:p>
            </p:txBody>
          </p:sp>
        </mc:Fallback>
      </mc:AlternateContent>
      <p:sp>
        <p:nvSpPr>
          <p:cNvPr id="3" name="Nadpis 2"/>
          <p:cNvSpPr>
            <a:spLocks noGrp="1"/>
          </p:cNvSpPr>
          <p:nvPr>
            <p:ph type="title"/>
          </p:nvPr>
        </p:nvSpPr>
        <p:spPr/>
        <p:txBody>
          <a:bodyPr>
            <a:normAutofit fontScale="90000"/>
          </a:bodyPr>
          <a:lstStyle/>
          <a:p>
            <a:r>
              <a:rPr lang="cs-CZ" dirty="0">
                <a:effectLst/>
              </a:rPr>
              <a:t>Optimální roční celkové náklady na výrobu </a:t>
            </a:r>
            <a:endParaRPr lang="cs-CZ" dirty="0"/>
          </a:p>
        </p:txBody>
      </p:sp>
    </p:spTree>
    <p:extLst>
      <p:ext uri="{BB962C8B-B14F-4D97-AF65-F5344CB8AC3E}">
        <p14:creationId xmlns:p14="http://schemas.microsoft.com/office/powerpoint/2010/main" val="3816501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pPr marL="82296" indent="0">
              <a:buNone/>
            </a:pPr>
            <a:r>
              <a:rPr lang="cs-CZ" b="1" dirty="0"/>
              <a:t>Dopravní dávka</a:t>
            </a:r>
            <a:r>
              <a:rPr lang="cs-CZ" dirty="0"/>
              <a:t> (transportní dávka) je počet stejných součástí, které manipulační systém přepravující součásti mezi jednotlivými </a:t>
            </a:r>
            <a:r>
              <a:rPr lang="cs-CZ" b="1" dirty="0"/>
              <a:t>technologickými pracovišti </a:t>
            </a:r>
            <a:r>
              <a:rPr lang="cs-CZ" dirty="0"/>
              <a:t>může přepravovat současně. Například počet součástí, které se vejdou do přepravky, kontejneru, na paletu, atd. Výrobní dávka se zpravidla skládá z jedné (snazší řízení) nebo několika </a:t>
            </a:r>
            <a:r>
              <a:rPr lang="cs-CZ" b="1" dirty="0"/>
              <a:t>dopravních dávek</a:t>
            </a:r>
            <a:r>
              <a:rPr lang="cs-CZ" dirty="0"/>
              <a:t>.</a:t>
            </a:r>
          </a:p>
          <a:p>
            <a:endParaRPr lang="cs-CZ" dirty="0"/>
          </a:p>
        </p:txBody>
      </p:sp>
      <p:sp>
        <p:nvSpPr>
          <p:cNvPr id="3" name="Nadpis 2"/>
          <p:cNvSpPr>
            <a:spLocks noGrp="1"/>
          </p:cNvSpPr>
          <p:nvPr>
            <p:ph type="title"/>
          </p:nvPr>
        </p:nvSpPr>
        <p:spPr/>
        <p:txBody>
          <a:bodyPr/>
          <a:lstStyle/>
          <a:p>
            <a:r>
              <a:rPr lang="cs-CZ" dirty="0"/>
              <a:t>Dopravní dávka</a:t>
            </a:r>
          </a:p>
        </p:txBody>
      </p:sp>
    </p:spTree>
    <p:extLst>
      <p:ext uri="{BB962C8B-B14F-4D97-AF65-F5344CB8AC3E}">
        <p14:creationId xmlns:p14="http://schemas.microsoft.com/office/powerpoint/2010/main" val="4559607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82296" indent="0">
              <a:buNone/>
            </a:pPr>
            <a:r>
              <a:rPr lang="cs-CZ" b="1" dirty="0"/>
              <a:t>Technologická dávka</a:t>
            </a:r>
            <a:r>
              <a:rPr lang="cs-CZ" dirty="0"/>
              <a:t> je počet stejných součástí, které konkrétní technologický proces (výrobní zařízení) umožňuje zpracovávat současně. Velmi často se jedná o povrchové úpravy (pece, moření, kalení),dělení materiálu, lisování a vstřikování. Výrobní dávka se s výhodou volí jako násobek technologické dávky.</a:t>
            </a:r>
          </a:p>
          <a:p>
            <a:endParaRPr lang="cs-CZ" dirty="0"/>
          </a:p>
        </p:txBody>
      </p:sp>
      <p:sp>
        <p:nvSpPr>
          <p:cNvPr id="3" name="Nadpis 2"/>
          <p:cNvSpPr>
            <a:spLocks noGrp="1"/>
          </p:cNvSpPr>
          <p:nvPr>
            <p:ph type="title"/>
          </p:nvPr>
        </p:nvSpPr>
        <p:spPr/>
        <p:txBody>
          <a:bodyPr/>
          <a:lstStyle/>
          <a:p>
            <a:r>
              <a:rPr lang="cs-CZ" dirty="0"/>
              <a:t>Technologická dávka</a:t>
            </a:r>
          </a:p>
        </p:txBody>
      </p:sp>
    </p:spTree>
    <p:extLst>
      <p:ext uri="{BB962C8B-B14F-4D97-AF65-F5344CB8AC3E}">
        <p14:creationId xmlns:p14="http://schemas.microsoft.com/office/powerpoint/2010/main" val="2252038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Stará a nová ekonomika</a:t>
            </a:r>
          </a:p>
        </p:txBody>
      </p:sp>
      <p:pic>
        <p:nvPicPr>
          <p:cNvPr id="3074" name="Picture 2"/>
          <p:cNvPicPr>
            <a:picLocks noChangeAspect="1" noChangeArrowheads="1"/>
          </p:cNvPicPr>
          <p:nvPr/>
        </p:nvPicPr>
        <p:blipFill>
          <a:blip r:embed="rId2" cstate="print"/>
          <a:srcRect/>
          <a:stretch>
            <a:fillRect/>
          </a:stretch>
        </p:blipFill>
        <p:spPr bwMode="auto">
          <a:xfrm>
            <a:off x="1907704" y="1340768"/>
            <a:ext cx="5511800" cy="503555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62500" lnSpcReduction="20000"/>
          </a:bodyPr>
          <a:lstStyle/>
          <a:p>
            <a:r>
              <a:rPr lang="cs-CZ" sz="4000" b="1" dirty="0"/>
              <a:t>Faktory ovlivňující velikost</a:t>
            </a:r>
            <a:r>
              <a:rPr lang="cs-CZ" dirty="0"/>
              <a:t>:</a:t>
            </a:r>
          </a:p>
          <a:p>
            <a:pPr lvl="0"/>
            <a:r>
              <a:rPr lang="cs-CZ" dirty="0"/>
              <a:t> Množství potřebné pro </a:t>
            </a:r>
            <a:r>
              <a:rPr lang="cs-CZ" b="1" dirty="0"/>
              <a:t>zakázku</a:t>
            </a:r>
            <a:r>
              <a:rPr lang="cs-CZ" dirty="0"/>
              <a:t>, případně další zakázky v uvažovaném časovém 	horizontu, možnost zakázkově neutrální výroby (slučování stejných dílů z různých zakázek)</a:t>
            </a:r>
          </a:p>
          <a:p>
            <a:pPr lvl="0"/>
            <a:r>
              <a:rPr lang="cs-CZ" dirty="0"/>
              <a:t> </a:t>
            </a:r>
            <a:r>
              <a:rPr lang="cs-CZ" b="1" dirty="0"/>
              <a:t>Velikost nákladů</a:t>
            </a:r>
            <a:r>
              <a:rPr lang="cs-CZ" dirty="0"/>
              <a:t> (viz pojmy minimální a optimální výrobní dávka),</a:t>
            </a:r>
          </a:p>
          <a:p>
            <a:pPr lvl="0"/>
            <a:r>
              <a:rPr lang="cs-CZ" dirty="0"/>
              <a:t> </a:t>
            </a:r>
            <a:r>
              <a:rPr lang="cs-CZ" b="1" dirty="0"/>
              <a:t>Velikost technologické dávky</a:t>
            </a:r>
            <a:r>
              <a:rPr lang="cs-CZ" dirty="0"/>
              <a:t> (Je racionální volit velikost výrobní dávky tak, aby 	byla celočíselným násobkem technologické dávky.),</a:t>
            </a:r>
          </a:p>
          <a:p>
            <a:pPr lvl="0"/>
            <a:r>
              <a:rPr lang="cs-CZ" dirty="0"/>
              <a:t> </a:t>
            </a:r>
            <a:r>
              <a:rPr lang="cs-CZ" b="1" dirty="0"/>
              <a:t>Velikost dopravní dávky</a:t>
            </a:r>
            <a:r>
              <a:rPr lang="cs-CZ" dirty="0"/>
              <a:t> (Je racionální volit velikost výrobní dávky tak, aby byla celočíselným násobkem dopravní dávky.),</a:t>
            </a:r>
          </a:p>
          <a:p>
            <a:pPr lvl="0"/>
            <a:r>
              <a:rPr lang="cs-CZ" sz="3200" b="1" dirty="0"/>
              <a:t>Plánovací kalendář </a:t>
            </a:r>
            <a:r>
              <a:rPr lang="cs-CZ" sz="3200" dirty="0"/>
              <a:t>– (Je vhodné volit velikost dávky tak, aby roční spotřeba byla pokryta jednou (ročně),dvakrát (půlroku), třikrát(po 4 měsících), čtyřikrát (čtvrt roku), šestkrát (dvakrát za rok), dvanáctkrát (každý měsíc),  26 krát (každé dva týdny), 52 krát (každý týden) </a:t>
            </a:r>
          </a:p>
          <a:p>
            <a:endParaRPr lang="cs-CZ" dirty="0"/>
          </a:p>
        </p:txBody>
      </p:sp>
      <p:sp>
        <p:nvSpPr>
          <p:cNvPr id="3" name="Nadpis 2"/>
          <p:cNvSpPr>
            <a:spLocks noGrp="1"/>
          </p:cNvSpPr>
          <p:nvPr>
            <p:ph type="title"/>
          </p:nvPr>
        </p:nvSpPr>
        <p:spPr/>
        <p:txBody>
          <a:bodyPr>
            <a:normAutofit fontScale="90000"/>
          </a:bodyPr>
          <a:lstStyle/>
          <a:p>
            <a:r>
              <a:rPr lang="cs-CZ" dirty="0"/>
              <a:t>Skutečná velikost výrobní dávky</a:t>
            </a:r>
          </a:p>
        </p:txBody>
      </p:sp>
    </p:spTree>
    <p:extLst>
      <p:ext uri="{BB962C8B-B14F-4D97-AF65-F5344CB8AC3E}">
        <p14:creationId xmlns:p14="http://schemas.microsoft.com/office/powerpoint/2010/main" val="26348846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r>
              <a:rPr lang="cs-CZ" dirty="0"/>
              <a:t>Roční potřeba konkrétní součásti </a:t>
            </a:r>
            <a:br>
              <a:rPr lang="cs-CZ" dirty="0"/>
            </a:br>
            <a:r>
              <a:rPr lang="cs-CZ" dirty="0"/>
              <a:t>Q = 24000 [ks] </a:t>
            </a:r>
          </a:p>
          <a:p>
            <a:r>
              <a:rPr lang="cs-CZ" dirty="0"/>
              <a:t>Jednotkové náklady na součást </a:t>
            </a:r>
            <a:br>
              <a:rPr lang="cs-CZ" dirty="0"/>
            </a:br>
            <a:r>
              <a:rPr lang="cs-CZ" dirty="0"/>
              <a:t>N</a:t>
            </a:r>
            <a:r>
              <a:rPr lang="cs-CZ" baseline="-25000" dirty="0"/>
              <a:t>A</a:t>
            </a:r>
            <a:r>
              <a:rPr lang="cs-CZ" dirty="0"/>
              <a:t> = 200 [Kč]</a:t>
            </a:r>
          </a:p>
          <a:p>
            <a:r>
              <a:rPr lang="cs-CZ" dirty="0"/>
              <a:t>Náklady na přípravu a zakončení operací pro jednu dávku </a:t>
            </a:r>
            <a:br>
              <a:rPr lang="cs-CZ" dirty="0"/>
            </a:br>
            <a:r>
              <a:rPr lang="cs-CZ" dirty="0"/>
              <a:t>N</a:t>
            </a:r>
            <a:r>
              <a:rPr lang="cs-CZ" baseline="-25000" dirty="0"/>
              <a:t>B</a:t>
            </a:r>
            <a:r>
              <a:rPr lang="cs-CZ" dirty="0"/>
              <a:t> = 1500 [Kč]</a:t>
            </a:r>
          </a:p>
          <a:p>
            <a:r>
              <a:rPr lang="cs-CZ" dirty="0"/>
              <a:t>Náklady na roční skladování jedné součásti a ztráta z vázanosti jednotkových nákladů na součást za rok, vyjádřené jako procento jednotkových nákladů na součást </a:t>
            </a:r>
          </a:p>
          <a:p>
            <a:r>
              <a:rPr lang="cs-CZ" dirty="0" err="1"/>
              <a:t>n</a:t>
            </a:r>
            <a:r>
              <a:rPr lang="cs-CZ" baseline="-25000" dirty="0" err="1"/>
              <a:t>S</a:t>
            </a:r>
            <a:r>
              <a:rPr lang="cs-CZ" dirty="0"/>
              <a:t> = 12 [%]</a:t>
            </a:r>
          </a:p>
          <a:p>
            <a:r>
              <a:rPr lang="cs-CZ" dirty="0"/>
              <a:t>Velikost dopravní dávky </a:t>
            </a:r>
          </a:p>
          <a:p>
            <a:r>
              <a:rPr lang="cs-CZ" dirty="0" err="1"/>
              <a:t>d</a:t>
            </a:r>
            <a:r>
              <a:rPr lang="cs-CZ" baseline="-25000" dirty="0" err="1"/>
              <a:t>D</a:t>
            </a:r>
            <a:r>
              <a:rPr lang="cs-CZ" dirty="0"/>
              <a:t> = 100 [ks]</a:t>
            </a:r>
          </a:p>
          <a:p>
            <a:endParaRPr lang="cs-CZ" dirty="0"/>
          </a:p>
        </p:txBody>
      </p:sp>
      <p:sp>
        <p:nvSpPr>
          <p:cNvPr id="3" name="Nadpis 2"/>
          <p:cNvSpPr>
            <a:spLocks noGrp="1"/>
          </p:cNvSpPr>
          <p:nvPr>
            <p:ph type="title"/>
          </p:nvPr>
        </p:nvSpPr>
        <p:spPr/>
        <p:txBody>
          <a:bodyPr>
            <a:normAutofit fontScale="90000"/>
          </a:bodyPr>
          <a:lstStyle/>
          <a:p>
            <a:r>
              <a:rPr lang="cs-CZ" dirty="0"/>
              <a:t>Příklad na určení velikosti výrobní dávky</a:t>
            </a:r>
          </a:p>
        </p:txBody>
      </p:sp>
    </p:spTree>
    <p:extLst>
      <p:ext uri="{BB962C8B-B14F-4D97-AF65-F5344CB8AC3E}">
        <p14:creationId xmlns:p14="http://schemas.microsoft.com/office/powerpoint/2010/main" val="24184898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sz="2000" dirty="0" err="1"/>
              <a:t>d</a:t>
            </a:r>
            <a:r>
              <a:rPr lang="cs-CZ" sz="2000" baseline="-25000" dirty="0" err="1"/>
              <a:t>opt</a:t>
            </a:r>
            <a:r>
              <a:rPr lang="cs-CZ" sz="2000" dirty="0"/>
              <a:t> = </a:t>
            </a:r>
            <a:r>
              <a:rPr lang="cs-CZ" sz="2000" dirty="0" err="1"/>
              <a:t>sqrt</a:t>
            </a:r>
            <a:r>
              <a:rPr lang="cs-CZ" sz="2000" dirty="0"/>
              <a:t>( 200*24000*1500/(12*200)) = 1732 ks</a:t>
            </a:r>
          </a:p>
          <a:p>
            <a:r>
              <a:rPr lang="cs-CZ" sz="2000" dirty="0"/>
              <a:t>S ohledem na velikost transportní dávky lze volit d = 1700, lepší je ale 2000 ks, neboť to představuje 12 dávek za rok, což je 2 krát měsíčně</a:t>
            </a:r>
          </a:p>
        </p:txBody>
      </p:sp>
      <p:sp>
        <p:nvSpPr>
          <p:cNvPr id="3" name="Nadpis 2"/>
          <p:cNvSpPr>
            <a:spLocks noGrp="1"/>
          </p:cNvSpPr>
          <p:nvPr>
            <p:ph type="title"/>
          </p:nvPr>
        </p:nvSpPr>
        <p:spPr/>
        <p:txBody>
          <a:bodyPr/>
          <a:lstStyle/>
          <a:p>
            <a:r>
              <a:rPr lang="cs-CZ" dirty="0"/>
              <a:t>Řešení příkladu</a:t>
            </a:r>
          </a:p>
        </p:txBody>
      </p:sp>
      <p:graphicFrame>
        <p:nvGraphicFramePr>
          <p:cNvPr id="4" name="Graf 3"/>
          <p:cNvGraphicFramePr>
            <a:graphicFrameLocks/>
          </p:cNvGraphicFramePr>
          <p:nvPr>
            <p:extLst>
              <p:ext uri="{D42A27DB-BD31-4B8C-83A1-F6EECF244321}">
                <p14:modId xmlns:p14="http://schemas.microsoft.com/office/powerpoint/2010/main" val="1617037242"/>
              </p:ext>
            </p:extLst>
          </p:nvPr>
        </p:nvGraphicFramePr>
        <p:xfrm>
          <a:off x="2152650" y="2780928"/>
          <a:ext cx="4838699" cy="30963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71479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pPr marL="82296" indent="0">
              <a:buNone/>
            </a:pPr>
            <a:r>
              <a:rPr lang="cs-CZ" sz="6600" dirty="0"/>
              <a:t>Časová analýza výroby</a:t>
            </a:r>
          </a:p>
        </p:txBody>
      </p:sp>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23972154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	- příprava výroby</a:t>
            </a:r>
          </a:p>
          <a:p>
            <a:r>
              <a:rPr lang="cs-CZ" dirty="0"/>
              <a:t>	- předzhotovující fáze</a:t>
            </a:r>
          </a:p>
          <a:p>
            <a:r>
              <a:rPr lang="cs-CZ" dirty="0"/>
              <a:t>	- zhotovující fáze</a:t>
            </a:r>
          </a:p>
          <a:p>
            <a:r>
              <a:rPr lang="cs-CZ" dirty="0"/>
              <a:t>	- dohotovující fáze</a:t>
            </a:r>
          </a:p>
          <a:p>
            <a:endParaRPr lang="cs-CZ" dirty="0"/>
          </a:p>
        </p:txBody>
      </p:sp>
      <p:sp>
        <p:nvSpPr>
          <p:cNvPr id="3" name="Nadpis 2"/>
          <p:cNvSpPr>
            <a:spLocks noGrp="1"/>
          </p:cNvSpPr>
          <p:nvPr>
            <p:ph type="title"/>
          </p:nvPr>
        </p:nvSpPr>
        <p:spPr/>
        <p:txBody>
          <a:bodyPr/>
          <a:lstStyle/>
          <a:p>
            <a:r>
              <a:rPr lang="cs-CZ" dirty="0"/>
              <a:t>Výroba v čase</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663" y="3645024"/>
            <a:ext cx="6923087"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4956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55000" lnSpcReduction="20000"/>
          </a:bodyPr>
          <a:lstStyle/>
          <a:p>
            <a:r>
              <a:rPr lang="cs-CZ" dirty="0"/>
              <a:t>Předvýrobní etapa zahrnuje konstrukční, technologickou a organizační přípravu výroby, V rámci </a:t>
            </a:r>
            <a:r>
              <a:rPr lang="cs-CZ" b="1" dirty="0"/>
              <a:t>konstrukční </a:t>
            </a:r>
            <a:r>
              <a:rPr lang="cs-CZ" dirty="0"/>
              <a:t>přípravy výroby je dána struktura a vlastnosti výrobku a jeho částí. Tvoří se </a:t>
            </a:r>
            <a:r>
              <a:rPr lang="cs-CZ" b="1" dirty="0"/>
              <a:t>výkresy</a:t>
            </a:r>
            <a:r>
              <a:rPr lang="cs-CZ" dirty="0"/>
              <a:t> dílů a sestav a </a:t>
            </a:r>
            <a:r>
              <a:rPr lang="cs-CZ" b="1" dirty="0"/>
              <a:t>kusovníky</a:t>
            </a:r>
            <a:r>
              <a:rPr lang="cs-CZ" dirty="0"/>
              <a:t>. Provádí se potřebné výpočty a určují se požadavky na vlastnosti materiálu.  </a:t>
            </a:r>
          </a:p>
          <a:p>
            <a:r>
              <a:rPr lang="cs-CZ" b="1" dirty="0"/>
              <a:t>Technologická </a:t>
            </a:r>
            <a:r>
              <a:rPr lang="cs-CZ" dirty="0"/>
              <a:t>přípravy výroby zahrnuje upřesnění </a:t>
            </a:r>
            <a:r>
              <a:rPr lang="cs-CZ" b="1" dirty="0"/>
              <a:t>materiálu</a:t>
            </a:r>
            <a:r>
              <a:rPr lang="cs-CZ" dirty="0"/>
              <a:t> a polotovarů, </a:t>
            </a:r>
            <a:r>
              <a:rPr lang="cs-CZ" b="1" dirty="0"/>
              <a:t>postup</a:t>
            </a:r>
            <a:r>
              <a:rPr lang="cs-CZ" dirty="0"/>
              <a:t> při zhotovení výrobku a jeho částí a </a:t>
            </a:r>
            <a:r>
              <a:rPr lang="cs-CZ" b="1" dirty="0"/>
              <a:t>projektování</a:t>
            </a:r>
            <a:r>
              <a:rPr lang="cs-CZ" dirty="0"/>
              <a:t> výrobní základny. Tvoří se technologické postupy, návodky, speciální nářadí, výkonové normy, materiálové normy. </a:t>
            </a:r>
          </a:p>
          <a:p>
            <a:r>
              <a:rPr lang="cs-CZ" dirty="0"/>
              <a:t>Konstrukční a technologická příprava výroby jsou společně označovány jako </a:t>
            </a:r>
            <a:r>
              <a:rPr lang="cs-CZ" b="1" dirty="0"/>
              <a:t>technická příprava výroby</a:t>
            </a:r>
            <a:r>
              <a:rPr lang="cs-CZ" dirty="0"/>
              <a:t>. </a:t>
            </a:r>
          </a:p>
          <a:p>
            <a:r>
              <a:rPr lang="cs-CZ" dirty="0"/>
              <a:t>V technické přípravě výroby se rozlišuje, zda se jedná o </a:t>
            </a:r>
            <a:r>
              <a:rPr lang="cs-CZ" b="1" dirty="0"/>
              <a:t>opakovanou</a:t>
            </a:r>
            <a:r>
              <a:rPr lang="cs-CZ" dirty="0"/>
              <a:t> výrobu s případnými drobnými modifikacemi nebo se jedná o </a:t>
            </a:r>
            <a:r>
              <a:rPr lang="cs-CZ" b="1" dirty="0"/>
              <a:t>vývoj nového výrobku</a:t>
            </a:r>
            <a:r>
              <a:rPr lang="cs-CZ" dirty="0"/>
              <a:t> (výzkum, vývoj, projekce, vývojová konstrukce, vývojová technologie, prototypová dílny, zkušebna).</a:t>
            </a:r>
          </a:p>
          <a:p>
            <a:r>
              <a:rPr lang="cs-CZ" dirty="0"/>
              <a:t>Do předvýrobní etapy patří i </a:t>
            </a:r>
            <a:r>
              <a:rPr lang="cs-CZ" b="1" dirty="0"/>
              <a:t>zajišťování materiálů a polotovarů</a:t>
            </a:r>
            <a:r>
              <a:rPr lang="cs-CZ" dirty="0"/>
              <a:t> pro výrobu.  </a:t>
            </a:r>
          </a:p>
          <a:p>
            <a:r>
              <a:rPr lang="cs-CZ" b="1" dirty="0"/>
              <a:t>Organizační</a:t>
            </a:r>
            <a:r>
              <a:rPr lang="cs-CZ" dirty="0"/>
              <a:t> příprava výroby zahrnuje technickoorganizační projekt výroby, zajištění výroby nářadím, náběh nové výroby.</a:t>
            </a:r>
          </a:p>
        </p:txBody>
      </p:sp>
      <p:sp>
        <p:nvSpPr>
          <p:cNvPr id="3" name="Nadpis 2"/>
          <p:cNvSpPr>
            <a:spLocks noGrp="1"/>
          </p:cNvSpPr>
          <p:nvPr>
            <p:ph type="title"/>
          </p:nvPr>
        </p:nvSpPr>
        <p:spPr/>
        <p:txBody>
          <a:bodyPr>
            <a:normAutofit fontScale="90000"/>
          </a:bodyPr>
          <a:lstStyle/>
          <a:p>
            <a:r>
              <a:rPr lang="cs-CZ" dirty="0"/>
              <a:t>Příprava výroby – předvýrobní etapa</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pPr marL="82296" indent="0">
              <a:buNone/>
            </a:pPr>
            <a:r>
              <a:rPr lang="cs-CZ" b="1" dirty="0"/>
              <a:t>Pracovní proces</a:t>
            </a:r>
            <a:r>
              <a:rPr lang="cs-CZ" dirty="0"/>
              <a:t> - transformující proces - lze dále dělit na:</a:t>
            </a:r>
          </a:p>
          <a:p>
            <a:r>
              <a:rPr lang="cs-CZ" dirty="0"/>
              <a:t> </a:t>
            </a:r>
            <a:r>
              <a:rPr lang="cs-CZ" b="1" dirty="0"/>
              <a:t>Pracovní operace</a:t>
            </a:r>
            <a:r>
              <a:rPr lang="cs-CZ" dirty="0"/>
              <a:t> - souvislá činnost na jednom pracovišti na určitém pracovním předmětu, rozlišují se:</a:t>
            </a:r>
          </a:p>
          <a:p>
            <a:pPr lvl="1"/>
            <a:r>
              <a:rPr lang="cs-CZ" b="1" dirty="0"/>
              <a:t>Technologická</a:t>
            </a:r>
            <a:r>
              <a:rPr lang="cs-CZ" dirty="0"/>
              <a:t> operace,</a:t>
            </a:r>
          </a:p>
          <a:p>
            <a:pPr lvl="1"/>
            <a:r>
              <a:rPr lang="cs-CZ" b="1" dirty="0"/>
              <a:t>Netechnologická</a:t>
            </a:r>
            <a:r>
              <a:rPr lang="cs-CZ" dirty="0"/>
              <a:t> operace.</a:t>
            </a:r>
          </a:p>
          <a:p>
            <a:pPr marL="365760" lvl="1" indent="-283464">
              <a:spcBef>
                <a:spcPts val="600"/>
              </a:spcBef>
              <a:buSzPct val="80000"/>
              <a:buFont typeface="Wingdings 2"/>
              <a:buChar char=""/>
            </a:pPr>
            <a:r>
              <a:rPr lang="cs-CZ" sz="3200" dirty="0"/>
              <a:t> Pracovní </a:t>
            </a:r>
            <a:r>
              <a:rPr lang="cs-CZ" sz="3200" b="1" dirty="0"/>
              <a:t>úkon</a:t>
            </a:r>
            <a:r>
              <a:rPr lang="cs-CZ" sz="3200" dirty="0"/>
              <a:t> - ohraničená, dílčí pracovní činnost,</a:t>
            </a:r>
          </a:p>
          <a:p>
            <a:pPr marL="365760" lvl="1" indent="-283464">
              <a:spcBef>
                <a:spcPts val="600"/>
              </a:spcBef>
              <a:buSzPct val="80000"/>
              <a:buFont typeface="Wingdings 2"/>
              <a:buChar char=""/>
            </a:pPr>
            <a:r>
              <a:rPr lang="cs-CZ" sz="3200" dirty="0"/>
              <a:t> Pracovní </a:t>
            </a:r>
            <a:r>
              <a:rPr lang="cs-CZ" sz="3200" b="1" dirty="0"/>
              <a:t>pohyb</a:t>
            </a:r>
            <a:r>
              <a:rPr lang="cs-CZ" sz="3200" dirty="0"/>
              <a:t> - nedělitelná část pracovního úkonu.</a:t>
            </a:r>
          </a:p>
          <a:p>
            <a:endParaRPr lang="cs-CZ" dirty="0"/>
          </a:p>
        </p:txBody>
      </p:sp>
      <p:sp>
        <p:nvSpPr>
          <p:cNvPr id="3" name="Nadpis 2"/>
          <p:cNvSpPr>
            <a:spLocks noGrp="1"/>
          </p:cNvSpPr>
          <p:nvPr>
            <p:ph type="title"/>
          </p:nvPr>
        </p:nvSpPr>
        <p:spPr/>
        <p:txBody>
          <a:bodyPr>
            <a:normAutofit fontScale="90000"/>
          </a:bodyPr>
          <a:lstStyle/>
          <a:p>
            <a:r>
              <a:rPr lang="cs-CZ" dirty="0">
                <a:effectLst/>
              </a:rPr>
              <a:t>Členění pracovního procesu v čase</a:t>
            </a:r>
            <a:endParaRPr lang="cs-CZ" dirty="0"/>
          </a:p>
        </p:txBody>
      </p:sp>
    </p:spTree>
    <p:extLst>
      <p:ext uri="{BB962C8B-B14F-4D97-AF65-F5344CB8AC3E}">
        <p14:creationId xmlns:p14="http://schemas.microsoft.com/office/powerpoint/2010/main" val="40350535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lvl="0"/>
            <a:r>
              <a:rPr lang="cs-CZ" dirty="0"/>
              <a:t> Doba </a:t>
            </a:r>
            <a:r>
              <a:rPr lang="cs-CZ" b="1" dirty="0"/>
              <a:t>technologická</a:t>
            </a:r>
            <a:r>
              <a:rPr lang="cs-CZ" dirty="0"/>
              <a:t>, určená výkonovou normou (čas jednotkový a čas dávkový),</a:t>
            </a:r>
          </a:p>
          <a:p>
            <a:pPr lvl="0"/>
            <a:r>
              <a:rPr lang="cs-CZ" dirty="0"/>
              <a:t> Doba technické </a:t>
            </a:r>
            <a:r>
              <a:rPr lang="cs-CZ" b="1" dirty="0"/>
              <a:t>kontroly ,</a:t>
            </a:r>
            <a:endParaRPr lang="cs-CZ" dirty="0"/>
          </a:p>
          <a:p>
            <a:pPr lvl="0"/>
            <a:r>
              <a:rPr lang="cs-CZ" dirty="0"/>
              <a:t> Doba </a:t>
            </a:r>
            <a:r>
              <a:rPr lang="cs-CZ" b="1" dirty="0"/>
              <a:t>dopravy </a:t>
            </a:r>
            <a:r>
              <a:rPr lang="cs-CZ" dirty="0"/>
              <a:t>a </a:t>
            </a:r>
            <a:r>
              <a:rPr lang="cs-CZ" b="1" dirty="0"/>
              <a:t>manipulace, </a:t>
            </a:r>
            <a:endParaRPr lang="cs-CZ" dirty="0"/>
          </a:p>
          <a:p>
            <a:r>
              <a:rPr lang="cs-CZ" dirty="0"/>
              <a:t> Doba </a:t>
            </a:r>
            <a:r>
              <a:rPr lang="cs-CZ" b="1" dirty="0"/>
              <a:t>klidu.</a:t>
            </a:r>
            <a:endParaRPr lang="cs-CZ" dirty="0"/>
          </a:p>
        </p:txBody>
      </p:sp>
      <p:sp>
        <p:nvSpPr>
          <p:cNvPr id="3" name="Nadpis 2"/>
          <p:cNvSpPr>
            <a:spLocks noGrp="1"/>
          </p:cNvSpPr>
          <p:nvPr>
            <p:ph type="title"/>
          </p:nvPr>
        </p:nvSpPr>
        <p:spPr/>
        <p:txBody>
          <a:bodyPr/>
          <a:lstStyle/>
          <a:p>
            <a:r>
              <a:rPr lang="cs-CZ" dirty="0"/>
              <a:t>Druhy dob ve výrobě</a:t>
            </a:r>
          </a:p>
        </p:txBody>
      </p:sp>
    </p:spTree>
    <p:extLst>
      <p:ext uri="{BB962C8B-B14F-4D97-AF65-F5344CB8AC3E}">
        <p14:creationId xmlns:p14="http://schemas.microsoft.com/office/powerpoint/2010/main" val="19668731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lvl="0">
              <a:buNone/>
            </a:pPr>
            <a:r>
              <a:rPr lang="cs-CZ" b="1" dirty="0"/>
              <a:t>Průběžná doba výroby</a:t>
            </a:r>
          </a:p>
          <a:p>
            <a:r>
              <a:rPr lang="cs-CZ" dirty="0"/>
              <a:t>Určení z kusovníku</a:t>
            </a:r>
          </a:p>
          <a:p>
            <a:r>
              <a:rPr lang="cs-CZ" dirty="0"/>
              <a:t>Určení z technologického postupu</a:t>
            </a:r>
          </a:p>
        </p:txBody>
      </p:sp>
      <p:sp>
        <p:nvSpPr>
          <p:cNvPr id="3" name="Nadpis 2"/>
          <p:cNvSpPr>
            <a:spLocks noGrp="1"/>
          </p:cNvSpPr>
          <p:nvPr>
            <p:ph type="title"/>
          </p:nvPr>
        </p:nvSpPr>
        <p:spPr/>
        <p:txBody>
          <a:bodyPr>
            <a:normAutofit fontScale="90000"/>
          </a:bodyPr>
          <a:lstStyle/>
          <a:p>
            <a:r>
              <a:rPr lang="cs-CZ" dirty="0"/>
              <a:t>Časová struktura výroby</a:t>
            </a:r>
            <a:br>
              <a:rPr lang="cs-CZ" dirty="0"/>
            </a:br>
            <a:endParaRPr lang="cs-CZ"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r>
              <a:rPr lang="cs-CZ" dirty="0"/>
              <a:t>Termínování z technologického postupu</a:t>
            </a:r>
          </a:p>
        </p:txBody>
      </p:sp>
      <p:pic>
        <p:nvPicPr>
          <p:cNvPr id="4" name="Zástupný symbol pro obsah 3"/>
          <p:cNvPicPr>
            <a:picLocks noGrp="1"/>
          </p:cNvPicPr>
          <p:nvPr>
            <p:ph idx="1"/>
          </p:nvPr>
        </p:nvPicPr>
        <p:blipFill>
          <a:blip r:embed="rId2" cstate="print"/>
          <a:srcRect/>
          <a:stretch>
            <a:fillRect/>
          </a:stretch>
        </p:blipFill>
        <p:spPr bwMode="auto">
          <a:xfrm>
            <a:off x="1857356" y="1500174"/>
            <a:ext cx="6072230" cy="471490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sz="6000" dirty="0"/>
              <a:t>Podnik a jeho cíle</a:t>
            </a:r>
          </a:p>
        </p:txBody>
      </p:sp>
      <p:sp>
        <p:nvSpPr>
          <p:cNvPr id="3" name="Nadpis 2"/>
          <p:cNvSpPr>
            <a:spLocks noGrp="1"/>
          </p:cNvSpPr>
          <p:nvPr>
            <p:ph type="title"/>
          </p:nvPr>
        </p:nvSpPr>
        <p:spPr/>
        <p:txBody>
          <a:bodyPr/>
          <a:lstStyle/>
          <a:p>
            <a:r>
              <a:rPr lang="cs-CZ" dirty="0"/>
              <a:t> </a:t>
            </a:r>
          </a:p>
        </p:txBody>
      </p:sp>
    </p:spTree>
    <p:extLst>
      <p:ext uri="{BB962C8B-B14F-4D97-AF65-F5344CB8AC3E}">
        <p14:creationId xmlns:p14="http://schemas.microsoft.com/office/powerpoint/2010/main" val="26482120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r>
              <a:rPr lang="cs-CZ" dirty="0"/>
              <a:t>Termínování v kusovníku</a:t>
            </a:r>
          </a:p>
        </p:txBody>
      </p:sp>
      <p:pic>
        <p:nvPicPr>
          <p:cNvPr id="4" name="Zástupný symbol pro obsah 3"/>
          <p:cNvPicPr>
            <a:picLocks noGrp="1"/>
          </p:cNvPicPr>
          <p:nvPr>
            <p:ph idx="1"/>
          </p:nvPr>
        </p:nvPicPr>
        <p:blipFill>
          <a:blip r:embed="rId2" cstate="print"/>
          <a:srcRect/>
          <a:stretch>
            <a:fillRect/>
          </a:stretch>
        </p:blipFill>
        <p:spPr bwMode="auto">
          <a:xfrm>
            <a:off x="1857356" y="1500174"/>
            <a:ext cx="6429420" cy="4857784"/>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a:t>Termínování z postupu a kusovníku určuje doby trvání výroby - montáže ve dnech nebo v hodinách, nejčastěji jako předstih před dohotovením dílu a výrobku</a:t>
            </a:r>
          </a:p>
          <a:p>
            <a:r>
              <a:rPr lang="cs-CZ" dirty="0"/>
              <a:t>V reálu existuje na různých pracovištích různá směnnost, výrobní klid o víkendech, svátcích a hromadné dovolené</a:t>
            </a:r>
          </a:p>
        </p:txBody>
      </p:sp>
      <p:sp>
        <p:nvSpPr>
          <p:cNvPr id="3" name="Nadpis 2"/>
          <p:cNvSpPr>
            <a:spLocks noGrp="1"/>
          </p:cNvSpPr>
          <p:nvPr>
            <p:ph type="title"/>
          </p:nvPr>
        </p:nvSpPr>
        <p:spPr/>
        <p:txBody>
          <a:bodyPr>
            <a:normAutofit fontScale="90000"/>
          </a:bodyPr>
          <a:lstStyle/>
          <a:p>
            <a:r>
              <a:rPr lang="cs-CZ" dirty="0"/>
              <a:t>Problém spojitého a nespojitého času </a:t>
            </a:r>
          </a:p>
        </p:txBody>
      </p:sp>
    </p:spTree>
    <p:extLst>
      <p:ext uri="{BB962C8B-B14F-4D97-AF65-F5344CB8AC3E}">
        <p14:creationId xmlns:p14="http://schemas.microsoft.com/office/powerpoint/2010/main" val="32434429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r>
              <a:rPr lang="cs-CZ" dirty="0"/>
              <a:t>Řešení:</a:t>
            </a:r>
          </a:p>
          <a:p>
            <a:pPr lvl="1"/>
            <a:r>
              <a:rPr lang="cs-CZ" b="1" dirty="0"/>
              <a:t>Odhadem</a:t>
            </a:r>
            <a:r>
              <a:rPr lang="cs-CZ" dirty="0"/>
              <a:t> – předpokládá se 5 denní týden a dva dny volna a pracuje se s průměrnou směnností:</a:t>
            </a:r>
            <a:br>
              <a:rPr lang="cs-CZ" dirty="0"/>
            </a:br>
            <a:r>
              <a:rPr lang="cs-CZ" dirty="0"/>
              <a:t>normohodiny se převedou na dny podle průměrné směnnosti a průběžná doba se kvůli víkendům vynásobí 7/5, ostatní vlivy se zanedbají</a:t>
            </a:r>
          </a:p>
          <a:p>
            <a:pPr lvl="1"/>
            <a:r>
              <a:rPr lang="cs-CZ" b="1" dirty="0"/>
              <a:t>S využitím kapacitního kalendáře </a:t>
            </a:r>
            <a:r>
              <a:rPr lang="cs-CZ" dirty="0"/>
              <a:t>– současně se provádí rozpad kusovníku v čase, na každé úrovni se provádí propočet podle kapacitního kalendáře jednotlivých pracovišť  bez ohledu na kapacitní zatížení – řešení je poměrně složité s řadou uživatelských parametrů zohledňujících konkrétní výrobu</a:t>
            </a:r>
          </a:p>
        </p:txBody>
      </p:sp>
      <p:sp>
        <p:nvSpPr>
          <p:cNvPr id="3" name="Nadpis 2"/>
          <p:cNvSpPr>
            <a:spLocks noGrp="1"/>
          </p:cNvSpPr>
          <p:nvPr>
            <p:ph type="title"/>
          </p:nvPr>
        </p:nvSpPr>
        <p:spPr/>
        <p:txBody>
          <a:bodyPr>
            <a:normAutofit fontScale="90000"/>
          </a:bodyPr>
          <a:lstStyle/>
          <a:p>
            <a:r>
              <a:rPr lang="cs-CZ" dirty="0"/>
              <a:t>Řešení problému spojitého a nespojitého času </a:t>
            </a:r>
          </a:p>
        </p:txBody>
      </p:sp>
    </p:spTree>
    <p:extLst>
      <p:ext uri="{BB962C8B-B14F-4D97-AF65-F5344CB8AC3E}">
        <p14:creationId xmlns:p14="http://schemas.microsoft.com/office/powerpoint/2010/main" val="11861762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pPr marL="82296" indent="0">
              <a:buNone/>
            </a:pPr>
            <a:r>
              <a:rPr lang="cs-CZ" dirty="0"/>
              <a:t>Výrobky se předávají v dopravních nebo v celých výrobních dávkách. Existují 3 způsoby předávání:</a:t>
            </a:r>
          </a:p>
          <a:p>
            <a:pPr lvl="0"/>
            <a:r>
              <a:rPr lang="cs-CZ" b="1" dirty="0"/>
              <a:t>Postupný</a:t>
            </a:r>
            <a:r>
              <a:rPr lang="cs-CZ" dirty="0"/>
              <a:t> – celá výrobní dávka se předává najednou,</a:t>
            </a:r>
          </a:p>
          <a:p>
            <a:pPr lvl="0"/>
            <a:r>
              <a:rPr lang="cs-CZ" b="1" dirty="0"/>
              <a:t>Souběžný</a:t>
            </a:r>
            <a:r>
              <a:rPr lang="cs-CZ" dirty="0"/>
              <a:t> – předává se po dopravních dávkách, příprava na další operaci se zahajuje s předstihem na příchod 1. dopravní dávky,</a:t>
            </a:r>
          </a:p>
          <a:p>
            <a:r>
              <a:rPr lang="cs-CZ" b="1" dirty="0"/>
              <a:t>Smíšený</a:t>
            </a:r>
            <a:r>
              <a:rPr lang="cs-CZ" dirty="0"/>
              <a:t> - předává se po dopravních dávkách, příprava na další operaci se zahajuje s předstihem na příchod poslední dopravní dávky</a:t>
            </a:r>
          </a:p>
          <a:p>
            <a:pPr lvl="0"/>
            <a:endParaRPr lang="cs-CZ" dirty="0"/>
          </a:p>
          <a:p>
            <a:endParaRPr lang="cs-CZ" dirty="0"/>
          </a:p>
        </p:txBody>
      </p:sp>
      <p:sp>
        <p:nvSpPr>
          <p:cNvPr id="3" name="Nadpis 2"/>
          <p:cNvSpPr>
            <a:spLocks noGrp="1"/>
          </p:cNvSpPr>
          <p:nvPr>
            <p:ph type="title"/>
          </p:nvPr>
        </p:nvSpPr>
        <p:spPr/>
        <p:txBody>
          <a:bodyPr>
            <a:normAutofit fontScale="90000"/>
          </a:bodyPr>
          <a:lstStyle/>
          <a:p>
            <a:r>
              <a:rPr lang="cs-CZ" dirty="0"/>
              <a:t>Předávání výrobků mezi pracovišti</a:t>
            </a:r>
          </a:p>
        </p:txBody>
      </p:sp>
    </p:spTree>
    <p:extLst>
      <p:ext uri="{BB962C8B-B14F-4D97-AF65-F5344CB8AC3E}">
        <p14:creationId xmlns:p14="http://schemas.microsoft.com/office/powerpoint/2010/main" val="24996071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r>
              <a:rPr lang="cs-CZ" dirty="0"/>
              <a:t>Ideální postupný způsob předávání</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163" y="1847850"/>
            <a:ext cx="6542087"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ástupný symbol pro obsah 1"/>
          <p:cNvSpPr>
            <a:spLocks noGrp="1"/>
          </p:cNvSpPr>
          <p:nvPr>
            <p:ph idx="1"/>
          </p:nvPr>
        </p:nvSpPr>
        <p:spPr/>
        <p:txBody>
          <a:bodyPr/>
          <a:lstStyle/>
          <a:p>
            <a:pPr marL="82296" indent="0">
              <a:buNone/>
            </a:pPr>
            <a:r>
              <a:rPr lang="cs-CZ" dirty="0"/>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042" y="5372538"/>
            <a:ext cx="39719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82296" indent="0">
              <a:buNone/>
            </a:pPr>
            <a:r>
              <a:rPr lang="cs-CZ" dirty="0"/>
              <a:t> </a:t>
            </a:r>
          </a:p>
        </p:txBody>
      </p:sp>
      <p:sp>
        <p:nvSpPr>
          <p:cNvPr id="3" name="Nadpis 2"/>
          <p:cNvSpPr>
            <a:spLocks noGrp="1"/>
          </p:cNvSpPr>
          <p:nvPr>
            <p:ph type="title"/>
          </p:nvPr>
        </p:nvSpPr>
        <p:spPr/>
        <p:txBody>
          <a:bodyPr>
            <a:normAutofit fontScale="90000"/>
          </a:bodyPr>
          <a:lstStyle/>
          <a:p>
            <a:r>
              <a:rPr lang="cs-CZ" dirty="0"/>
              <a:t>Skutečný postupný způsob předávání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852613"/>
            <a:ext cx="6910660"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07341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r>
              <a:rPr lang="cs-CZ" dirty="0"/>
              <a:t>Souběžný způsob předávání</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639" y="1412776"/>
            <a:ext cx="5585618" cy="4291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ástupný symbol pro obsah 1"/>
          <p:cNvSpPr>
            <a:spLocks noGrp="1"/>
          </p:cNvSpPr>
          <p:nvPr>
            <p:ph idx="1"/>
          </p:nvPr>
        </p:nvSpPr>
        <p:spPr>
          <a:xfrm>
            <a:off x="1290638" y="1447800"/>
            <a:ext cx="7643050" cy="5077544"/>
          </a:xfrm>
        </p:spPr>
        <p:txBody>
          <a:bodyPr/>
          <a:lstStyle/>
          <a:p>
            <a:pPr marL="82296" indent="0">
              <a:buNone/>
            </a:pPr>
            <a:r>
              <a:rPr lang="cs-CZ" dirty="0"/>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5738923"/>
            <a:ext cx="57150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r>
              <a:rPr lang="cs-CZ" dirty="0"/>
              <a:t>Smíšený způsob předávání</a:t>
            </a:r>
          </a:p>
        </p:txBody>
      </p:sp>
      <p:sp>
        <p:nvSpPr>
          <p:cNvPr id="2" name="Zástupný symbol pro obsah 1"/>
          <p:cNvSpPr>
            <a:spLocks noGrp="1"/>
          </p:cNvSpPr>
          <p:nvPr>
            <p:ph idx="1"/>
          </p:nvPr>
        </p:nvSpPr>
        <p:spPr/>
        <p:txBody>
          <a:bodyPr/>
          <a:lstStyle/>
          <a:p>
            <a:r>
              <a:rPr lang="cs-CZ" dirty="0"/>
              <a:t> </a:t>
            </a:r>
          </a:p>
          <a:p>
            <a:endParaRPr lang="cs-CZ"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213" y="1484784"/>
            <a:ext cx="6997203" cy="4896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Průběžnou dobu v souběžném způsobu lze vyjádřit vzorcem:</a:t>
            </a:r>
          </a:p>
          <a:p>
            <a:endParaRPr lang="cs-CZ" dirty="0"/>
          </a:p>
          <a:p>
            <a:endParaRPr lang="cs-CZ" dirty="0"/>
          </a:p>
          <a:p>
            <a:r>
              <a:rPr lang="cs-CZ" dirty="0"/>
              <a:t>Průběžnou dobu ve smíšeném způsobu lze vyjádřit vzorcem:</a:t>
            </a:r>
          </a:p>
          <a:p>
            <a:endParaRPr lang="cs-CZ" dirty="0"/>
          </a:p>
          <a:p>
            <a:endParaRPr lang="cs-CZ" dirty="0"/>
          </a:p>
          <a:p>
            <a:endParaRPr lang="cs-CZ" dirty="0"/>
          </a:p>
          <a:p>
            <a:endParaRPr lang="cs-CZ" dirty="0"/>
          </a:p>
          <a:p>
            <a:endParaRPr lang="cs-CZ" dirty="0"/>
          </a:p>
        </p:txBody>
      </p:sp>
      <p:sp>
        <p:nvSpPr>
          <p:cNvPr id="3" name="Nadpis 2"/>
          <p:cNvSpPr>
            <a:spLocks noGrp="1"/>
          </p:cNvSpPr>
          <p:nvPr>
            <p:ph type="title"/>
          </p:nvPr>
        </p:nvSpPr>
        <p:spPr/>
        <p:txBody>
          <a:bodyPr>
            <a:noAutofit/>
          </a:bodyPr>
          <a:lstStyle/>
          <a:p>
            <a:r>
              <a:rPr lang="cs-CZ" sz="2400" dirty="0"/>
              <a:t>Určení průběžné doby při souběžném a smíšeném předávání</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420888"/>
            <a:ext cx="57150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Obrázek 3"/>
          <p:cNvPicPr>
            <a:picLocks noChangeAspect="1"/>
          </p:cNvPicPr>
          <p:nvPr/>
        </p:nvPicPr>
        <p:blipFill>
          <a:blip r:embed="rId3"/>
          <a:stretch>
            <a:fillRect/>
          </a:stretch>
        </p:blipFill>
        <p:spPr>
          <a:xfrm>
            <a:off x="1691680" y="4725144"/>
            <a:ext cx="5723809" cy="1695238"/>
          </a:xfrm>
          <a:prstGeom prst="rect">
            <a:avLst/>
          </a:prstGeom>
        </p:spPr>
      </p:pic>
    </p:spTree>
    <p:extLst>
      <p:ext uri="{BB962C8B-B14F-4D97-AF65-F5344CB8AC3E}">
        <p14:creationId xmlns:p14="http://schemas.microsoft.com/office/powerpoint/2010/main" val="39686065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62500" lnSpcReduction="20000"/>
          </a:bodyPr>
          <a:lstStyle/>
          <a:p>
            <a:r>
              <a:rPr lang="cs-CZ" dirty="0"/>
              <a:t>Při souběžném a smíšeném způsobu předávání může dojít k situaci, kdy je přípravný čas některé následující operace delší než součet přípravného času 1. operace, času kusového násobeného počtem kusů transportní dávky a času přechodu. To znamená, že příprava některé z následujících operací musí být zahájena před zahájením přípravy 1. operace. To se symbolicky vyjadřuje výrazem: </a:t>
            </a:r>
          </a:p>
          <a:p>
            <a:r>
              <a:rPr lang="cs-CZ" dirty="0"/>
              <a:t>Δ = tB2 − (tB1 + dd.tA1 + tP1) ≥ 0 </a:t>
            </a:r>
          </a:p>
          <a:p>
            <a:r>
              <a:rPr lang="cs-CZ" dirty="0"/>
              <a:t>Pokud je kladný, pak je nutno zmiňovanou situaci zohlednit ve výpočtu průběžné doby přičtením této kladné hodnoty.</a:t>
            </a:r>
          </a:p>
          <a:p>
            <a:r>
              <a:rPr lang="cs-CZ" dirty="0"/>
              <a:t>V praxi je obtížné provedení souběžného nebo smíšeného způsobu předávání, neboť jsou ve hře ještě další výrobní dávky a ideální souběžný nebo smíšený způsob vyžaduje nekompromisní uvolňování pracovišť. Pokud je třeba zkrátit průběžnou dobu výroby dílu v případě, že je ohrožena montáž a nepotřebuje se celé množství vyráběné ve výrobní dávce, lze v průběhu výroby rozdělit vyráběnou dávku a prioritně dokončit jen skutečně požadované množství.</a:t>
            </a:r>
          </a:p>
          <a:p>
            <a:endParaRPr lang="cs-CZ" dirty="0"/>
          </a:p>
        </p:txBody>
      </p:sp>
      <p:sp>
        <p:nvSpPr>
          <p:cNvPr id="3" name="Nadpis 2"/>
          <p:cNvSpPr>
            <a:spLocks noGrp="1"/>
          </p:cNvSpPr>
          <p:nvPr>
            <p:ph type="title"/>
          </p:nvPr>
        </p:nvSpPr>
        <p:spPr/>
        <p:txBody>
          <a:bodyPr>
            <a:normAutofit/>
          </a:bodyPr>
          <a:lstStyle/>
          <a:p>
            <a:r>
              <a:rPr lang="cs-CZ" sz="2400" dirty="0"/>
              <a:t>Problém při výpočtu průběžné doby při souběžném a smíšeném předávání</a:t>
            </a:r>
          </a:p>
        </p:txBody>
      </p:sp>
    </p:spTree>
    <p:extLst>
      <p:ext uri="{BB962C8B-B14F-4D97-AF65-F5344CB8AC3E}">
        <p14:creationId xmlns:p14="http://schemas.microsoft.com/office/powerpoint/2010/main" val="3776113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Rozvoj automatizace a produktivity práce</a:t>
            </a:r>
            <a:r>
              <a:rPr lang="cs-CZ" b="1" dirty="0"/>
              <a:t> změnil poměr mezi výrobcem a zákazníkem ve prospěch zákazníka</a:t>
            </a:r>
            <a:r>
              <a:rPr lang="cs-CZ" dirty="0"/>
              <a:t> (od</a:t>
            </a:r>
            <a:r>
              <a:rPr lang="cs-CZ" b="1" dirty="0"/>
              <a:t> standardních</a:t>
            </a:r>
            <a:r>
              <a:rPr lang="cs-CZ" dirty="0"/>
              <a:t> výrobků k plnění zákaznických</a:t>
            </a:r>
            <a:r>
              <a:rPr lang="cs-CZ" b="1" dirty="0"/>
              <a:t> přání</a:t>
            </a:r>
            <a:r>
              <a:rPr lang="cs-CZ" dirty="0"/>
              <a:t>, od rezervy v</a:t>
            </a:r>
            <a:r>
              <a:rPr lang="cs-CZ" b="1" dirty="0"/>
              <a:t> termínech</a:t>
            </a:r>
            <a:r>
              <a:rPr lang="cs-CZ" dirty="0"/>
              <a:t> ke zkracování</a:t>
            </a:r>
            <a:r>
              <a:rPr lang="cs-CZ" b="1" dirty="0"/>
              <a:t> průběžných dob</a:t>
            </a:r>
            <a:r>
              <a:rPr lang="cs-CZ" dirty="0"/>
              <a:t> a rezervě v</a:t>
            </a:r>
            <a:r>
              <a:rPr lang="cs-CZ" b="1" dirty="0"/>
              <a:t> kapacitách</a:t>
            </a:r>
            <a:r>
              <a:rPr lang="cs-CZ" dirty="0"/>
              <a:t>).</a:t>
            </a:r>
          </a:p>
        </p:txBody>
      </p:sp>
      <p:sp>
        <p:nvSpPr>
          <p:cNvPr id="3" name="Nadpis 2"/>
          <p:cNvSpPr>
            <a:spLocks noGrp="1"/>
          </p:cNvSpPr>
          <p:nvPr>
            <p:ph type="title"/>
          </p:nvPr>
        </p:nvSpPr>
        <p:spPr/>
        <p:txBody>
          <a:bodyPr>
            <a:normAutofit fontScale="90000"/>
          </a:bodyPr>
          <a:lstStyle/>
          <a:p>
            <a:r>
              <a:rPr lang="cs-CZ" dirty="0"/>
              <a:t>Změny vztahu podnik -zákazník</a:t>
            </a:r>
          </a:p>
        </p:txBody>
      </p:sp>
    </p:spTree>
    <p:extLst>
      <p:ext uri="{BB962C8B-B14F-4D97-AF65-F5344CB8AC3E}">
        <p14:creationId xmlns:p14="http://schemas.microsoft.com/office/powerpoint/2010/main" val="15263961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7500" lnSpcReduction="20000"/>
          </a:bodyPr>
          <a:lstStyle/>
          <a:p>
            <a:r>
              <a:rPr lang="cs-CZ" dirty="0"/>
              <a:t>Návaznost výroby jednotlivých komponent a celku výrobku lze znázornit stromečkovým diagramem  . Stromečkový diagram vznikne otočením znázornění struktury výrobku o 90° tak, aby orientace stromečku směřovala doprava v souladu s plynutím času.</a:t>
            </a:r>
          </a:p>
          <a:p>
            <a:endParaRPr lang="cs-CZ" dirty="0"/>
          </a:p>
          <a:p>
            <a:r>
              <a:rPr lang="cs-CZ" dirty="0"/>
              <a:t>Pozn. Stromečkový diagram nepřesně vyjadřuje situace, kdy se určitá komponenta opakuje na různých místech struktury výrobku. Pak se totiž části výrobku, ze kterých se opakující komponenta skládá, také opakují. Ve výrobě a nákupu se obvykle vyrábí nebo nakupují společně v jedné výrobní dávce nebo jedné objednávce.</a:t>
            </a:r>
          </a:p>
          <a:p>
            <a:endParaRPr lang="cs-CZ" dirty="0"/>
          </a:p>
        </p:txBody>
      </p:sp>
      <p:sp>
        <p:nvSpPr>
          <p:cNvPr id="3" name="Nadpis 2"/>
          <p:cNvSpPr>
            <a:spLocks noGrp="1"/>
          </p:cNvSpPr>
          <p:nvPr>
            <p:ph type="title"/>
          </p:nvPr>
        </p:nvSpPr>
        <p:spPr/>
        <p:txBody>
          <a:bodyPr>
            <a:normAutofit/>
          </a:bodyPr>
          <a:lstStyle/>
          <a:p>
            <a:r>
              <a:rPr lang="cs-CZ" sz="3100" dirty="0">
                <a:effectLst/>
              </a:rPr>
              <a:t>Časový průběh výroby dílů, podskupin, skupin a výrobku</a:t>
            </a:r>
            <a:endParaRPr lang="cs-CZ" dirty="0"/>
          </a:p>
        </p:txBody>
      </p:sp>
    </p:spTree>
    <p:extLst>
      <p:ext uri="{BB962C8B-B14F-4D97-AF65-F5344CB8AC3E}">
        <p14:creationId xmlns:p14="http://schemas.microsoft.com/office/powerpoint/2010/main" val="10657345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403648" y="1340768"/>
            <a:ext cx="9216957" cy="6531669"/>
          </a:xfrm>
        </p:spPr>
        <p:txBody>
          <a:bodyPr/>
          <a:lstStyle/>
          <a:p>
            <a:endParaRPr lang="cs-CZ" dirty="0"/>
          </a:p>
        </p:txBody>
      </p:sp>
      <p:sp>
        <p:nvSpPr>
          <p:cNvPr id="3" name="Nadpis 2"/>
          <p:cNvSpPr>
            <a:spLocks noGrp="1"/>
          </p:cNvSpPr>
          <p:nvPr>
            <p:ph type="title"/>
          </p:nvPr>
        </p:nvSpPr>
        <p:spPr/>
        <p:txBody>
          <a:bodyPr/>
          <a:lstStyle/>
          <a:p>
            <a:r>
              <a:rPr lang="cs-CZ" dirty="0"/>
              <a:t>Stromečkový diagram</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412776"/>
            <a:ext cx="4495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71949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 </a:t>
            </a:r>
          </a:p>
        </p:txBody>
      </p:sp>
      <p:sp>
        <p:nvSpPr>
          <p:cNvPr id="3" name="Nadpis 2"/>
          <p:cNvSpPr>
            <a:spLocks noGrp="1"/>
          </p:cNvSpPr>
          <p:nvPr>
            <p:ph type="title"/>
          </p:nvPr>
        </p:nvSpPr>
        <p:spPr/>
        <p:txBody>
          <a:bodyPr/>
          <a:lstStyle/>
          <a:p>
            <a:r>
              <a:rPr lang="cs-CZ" dirty="0"/>
              <a:t>Rozdělení času směny</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1681163"/>
            <a:ext cx="7390581" cy="4700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89326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47500" lnSpcReduction="20000"/>
          </a:bodyPr>
          <a:lstStyle/>
          <a:p>
            <a:r>
              <a:rPr lang="cs-CZ" b="1" dirty="0"/>
              <a:t>Čas nutný </a:t>
            </a:r>
            <a:r>
              <a:rPr lang="cs-CZ" dirty="0"/>
              <a:t>lze dále dělit na:</a:t>
            </a:r>
          </a:p>
          <a:p>
            <a:pPr lvl="1"/>
            <a:r>
              <a:rPr lang="cs-CZ" b="1" dirty="0"/>
              <a:t>Čas práce </a:t>
            </a:r>
            <a:endParaRPr lang="cs-CZ" dirty="0"/>
          </a:p>
          <a:p>
            <a:pPr lvl="1"/>
            <a:r>
              <a:rPr lang="cs-CZ" b="1" dirty="0"/>
              <a:t>Čas všeobecně nutných přestávek</a:t>
            </a:r>
            <a:r>
              <a:rPr lang="cs-CZ" dirty="0"/>
              <a:t> (jídlo, přirozené potřeby a odpočinek)</a:t>
            </a:r>
          </a:p>
          <a:p>
            <a:pPr lvl="1"/>
            <a:r>
              <a:rPr lang="cs-CZ" b="1" dirty="0"/>
              <a:t>Čas podmíněně nutných přestávek </a:t>
            </a:r>
            <a:r>
              <a:rPr lang="cs-CZ" dirty="0"/>
              <a:t>(technologický proces a organizace práce). </a:t>
            </a:r>
          </a:p>
          <a:p>
            <a:r>
              <a:rPr lang="cs-CZ" dirty="0"/>
              <a:t>Při stanovení norem se čas nutný dělí na:</a:t>
            </a:r>
          </a:p>
          <a:p>
            <a:pPr lvl="1"/>
            <a:r>
              <a:rPr lang="cs-CZ" b="1" dirty="0"/>
              <a:t>Čas jednotkový</a:t>
            </a:r>
            <a:r>
              <a:rPr lang="cs-CZ" dirty="0"/>
              <a:t> (označuje se   </a:t>
            </a:r>
            <a:r>
              <a:rPr lang="cs-CZ" dirty="0" err="1"/>
              <a:t>t</a:t>
            </a:r>
            <a:r>
              <a:rPr lang="cs-CZ" baseline="-25000" dirty="0" err="1">
                <a:effectLst>
                  <a:outerShdw blurRad="38100" dist="38100" dir="2700000" algn="tl">
                    <a:srgbClr val="000000">
                      <a:alpha val="43137"/>
                    </a:srgbClr>
                  </a:outerShdw>
                </a:effectLst>
              </a:rPr>
              <a:t>A</a:t>
            </a:r>
            <a:r>
              <a:rPr lang="cs-CZ" dirty="0"/>
              <a:t> ) je čas, jehož spotřeba je přímo úměrná počtu jednotek produkce (například počtu vyráběných kusů součástek).</a:t>
            </a:r>
          </a:p>
          <a:p>
            <a:pPr lvl="1"/>
            <a:r>
              <a:rPr lang="cs-CZ" b="1" dirty="0"/>
              <a:t>Čas dávkový</a:t>
            </a:r>
            <a:r>
              <a:rPr lang="cs-CZ" dirty="0"/>
              <a:t> (označuje se   </a:t>
            </a:r>
            <a:r>
              <a:rPr lang="cs-CZ" dirty="0" err="1"/>
              <a:t>t</a:t>
            </a:r>
            <a:r>
              <a:rPr lang="cs-CZ" sz="2400" baseline="-25000" dirty="0" err="1">
                <a:effectLst>
                  <a:outerShdw blurRad="38100" dist="38100" dir="2700000" algn="tl">
                    <a:srgbClr val="000000">
                      <a:alpha val="43137"/>
                    </a:srgbClr>
                  </a:outerShdw>
                </a:effectLst>
              </a:rPr>
              <a:t>B</a:t>
            </a:r>
            <a:r>
              <a:rPr lang="cs-CZ" sz="2400" baseline="-25000" dirty="0">
                <a:effectLst>
                  <a:outerShdw blurRad="38100" dist="38100" dir="2700000" algn="tl">
                    <a:srgbClr val="000000">
                      <a:alpha val="43137"/>
                    </a:srgbClr>
                  </a:outerShdw>
                </a:effectLst>
              </a:rPr>
              <a:t> </a:t>
            </a:r>
            <a:r>
              <a:rPr lang="cs-CZ" dirty="0"/>
              <a:t>) je čas, jehož spotřeba je přímo úměrná počtu vyráběných dávek a není závislá na velikosti těchto dávek. Je to čas na přípravu a zakončení operací na dávce jednotek produkce (vyráběných součástí).</a:t>
            </a:r>
          </a:p>
          <a:p>
            <a:pPr lvl="1"/>
            <a:r>
              <a:rPr lang="cs-CZ" b="1" dirty="0"/>
              <a:t>Čas směnový</a:t>
            </a:r>
            <a:r>
              <a:rPr lang="cs-CZ" dirty="0"/>
              <a:t> (označuje se  </a:t>
            </a:r>
            <a:r>
              <a:rPr lang="cs-CZ" dirty="0" err="1"/>
              <a:t>t</a:t>
            </a:r>
            <a:r>
              <a:rPr lang="cs-CZ" sz="2400" baseline="-25000" dirty="0" err="1">
                <a:effectLst>
                  <a:outerShdw blurRad="38100" dist="38100" dir="2700000" algn="tl">
                    <a:srgbClr val="000000">
                      <a:alpha val="43137"/>
                    </a:srgbClr>
                  </a:outerShdw>
                </a:effectLst>
              </a:rPr>
              <a:t>C</a:t>
            </a:r>
            <a:r>
              <a:rPr lang="cs-CZ" dirty="0"/>
              <a:t> ) je čas, jehož spotřeba je přímo úměrná počtu odpracovaných směn, a to bez ohledu na množství produkce vyrobené v průběhu směny. Patří sem čas potřebný k přípravě pracoviště na začátku směny, čas potřebný k úklidu pracoviště na konci směny, čas na denní údržbu strojů, atd. </a:t>
            </a:r>
          </a:p>
          <a:p>
            <a:r>
              <a:rPr lang="cs-CZ" dirty="0"/>
              <a:t>Pro účely řízení výroby je ve většině případů postačující členění pracovní směny na </a:t>
            </a:r>
            <a:r>
              <a:rPr lang="cs-CZ" b="1" dirty="0"/>
              <a:t>dobu skutečné práce </a:t>
            </a:r>
            <a:r>
              <a:rPr lang="cs-CZ" dirty="0"/>
              <a:t>a na </a:t>
            </a:r>
            <a:r>
              <a:rPr lang="cs-CZ" b="1" dirty="0"/>
              <a:t>zbytek pracovní směny</a:t>
            </a:r>
            <a:r>
              <a:rPr lang="cs-CZ" dirty="0"/>
              <a:t>, ve kterém není vykonávána práce. Zavádí se pojem </a:t>
            </a:r>
            <a:r>
              <a:rPr lang="cs-CZ" b="1" dirty="0"/>
              <a:t>koeficient využití pracovní doby </a:t>
            </a:r>
            <a:r>
              <a:rPr lang="cs-CZ" dirty="0"/>
              <a:t>(označuje se symbolem τ, který vyjadřuje poměr mezi dobou skutečné práce (označuje se </a:t>
            </a:r>
            <a:r>
              <a:rPr lang="cs-CZ" dirty="0" err="1"/>
              <a:t>t</a:t>
            </a:r>
            <a:r>
              <a:rPr lang="cs-CZ" sz="2700" baseline="-25000" dirty="0" err="1">
                <a:effectLst>
                  <a:outerShdw blurRad="38100" dist="38100" dir="2700000" algn="tl">
                    <a:srgbClr val="000000">
                      <a:alpha val="43137"/>
                    </a:srgbClr>
                  </a:outerShdw>
                </a:effectLst>
              </a:rPr>
              <a:t>s</a:t>
            </a:r>
            <a:r>
              <a:rPr lang="cs-CZ" dirty="0"/>
              <a:t>) a dobou trvání směny (označuje se t</a:t>
            </a:r>
            <a:r>
              <a:rPr lang="cs-CZ" sz="2800" baseline="-25000" dirty="0">
                <a:effectLst>
                  <a:outerShdw blurRad="38100" dist="38100" dir="2700000" algn="tl">
                    <a:srgbClr val="000000">
                      <a:alpha val="43137"/>
                    </a:srgbClr>
                  </a:outerShdw>
                </a:effectLst>
              </a:rPr>
              <a:t>o</a:t>
            </a:r>
            <a:r>
              <a:rPr lang="cs-CZ" dirty="0"/>
              <a:t>), tj. časem, který stráví pracovník na pracovišti.</a:t>
            </a:r>
          </a:p>
          <a:p>
            <a:r>
              <a:rPr lang="cs-CZ" dirty="0"/>
              <a:t>     τ = </a:t>
            </a:r>
            <a:r>
              <a:rPr lang="cs-CZ" dirty="0" err="1"/>
              <a:t>t</a:t>
            </a:r>
            <a:r>
              <a:rPr lang="cs-CZ" sz="2800" baseline="-25000" dirty="0" err="1">
                <a:effectLst>
                  <a:outerShdw blurRad="38100" dist="38100" dir="2700000" algn="tl">
                    <a:srgbClr val="000000">
                      <a:alpha val="43137"/>
                    </a:srgbClr>
                  </a:outerShdw>
                </a:effectLst>
              </a:rPr>
              <a:t>s</a:t>
            </a:r>
            <a:r>
              <a:rPr lang="cs-CZ" sz="2800" baseline="-25000" dirty="0">
                <a:effectLst>
                  <a:outerShdw blurRad="38100" dist="38100" dir="2700000" algn="tl">
                    <a:srgbClr val="000000">
                      <a:alpha val="43137"/>
                    </a:srgbClr>
                  </a:outerShdw>
                </a:effectLst>
              </a:rPr>
              <a:t> </a:t>
            </a:r>
            <a:r>
              <a:rPr lang="cs-CZ" dirty="0"/>
              <a:t>/ t</a:t>
            </a:r>
            <a:r>
              <a:rPr lang="cs-CZ" sz="2800" baseline="-25000" dirty="0">
                <a:effectLst>
                  <a:outerShdw blurRad="38100" dist="38100" dir="2700000" algn="tl">
                    <a:srgbClr val="000000">
                      <a:alpha val="43137"/>
                    </a:srgbClr>
                  </a:outerShdw>
                </a:effectLst>
              </a:rPr>
              <a:t>o</a:t>
            </a:r>
          </a:p>
          <a:p>
            <a:r>
              <a:rPr lang="cs-CZ" dirty="0"/>
              <a:t>Velikost koeficientu využití pracovní doby je závislá na charakteru výrobního systému a na charakteru výroby v něm realizované a obvykle nabývá hodnoty v rozmezí 0.7 - 0.9.</a:t>
            </a:r>
          </a:p>
        </p:txBody>
      </p:sp>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28917567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115616" y="1447800"/>
            <a:ext cx="7920880" cy="4800600"/>
          </a:xfrm>
        </p:spPr>
        <p:txBody>
          <a:bodyPr>
            <a:normAutofit/>
          </a:bodyPr>
          <a:lstStyle/>
          <a:p>
            <a:r>
              <a:rPr lang="cs-CZ" sz="1200" i="1" dirty="0"/>
              <a:t>1) nevyužití technických možností výrobních prostředků,</a:t>
            </a:r>
            <a:endParaRPr lang="cs-CZ" sz="1200" dirty="0"/>
          </a:p>
          <a:p>
            <a:r>
              <a:rPr lang="cs-CZ" sz="1200" i="1" dirty="0"/>
              <a:t>2) nedokonalá konstrukční koncepce,</a:t>
            </a:r>
            <a:endParaRPr lang="cs-CZ" sz="1200" dirty="0"/>
          </a:p>
          <a:p>
            <a:r>
              <a:rPr lang="cs-CZ" sz="1200" i="1" dirty="0"/>
              <a:t>3) nevyužití výrobních prostředků ve dnech pracovního klidu,</a:t>
            </a:r>
            <a:endParaRPr lang="cs-CZ" sz="1200" dirty="0"/>
          </a:p>
          <a:p>
            <a:r>
              <a:rPr lang="cs-CZ" sz="1200" i="1" dirty="0"/>
              <a:t>4) práce pouze na dvě směny,</a:t>
            </a:r>
            <a:endParaRPr lang="cs-CZ" sz="1200" dirty="0"/>
          </a:p>
          <a:p>
            <a:r>
              <a:rPr lang="cs-CZ" sz="1200" i="1" dirty="0"/>
              <a:t>5) práce pouze v jedné směně,</a:t>
            </a:r>
            <a:endParaRPr lang="cs-CZ" sz="1200" dirty="0"/>
          </a:p>
          <a:p>
            <a:r>
              <a:rPr lang="cs-CZ" sz="1200" i="1" dirty="0"/>
              <a:t>6) nedostatečná organizace práce,</a:t>
            </a:r>
            <a:endParaRPr lang="cs-CZ" sz="1200" dirty="0"/>
          </a:p>
          <a:p>
            <a:r>
              <a:rPr lang="cs-CZ" sz="1200" i="1" dirty="0"/>
              <a:t>7) aktivace rezerv zkrácením řezných časů,</a:t>
            </a:r>
            <a:endParaRPr lang="cs-CZ" sz="1200" dirty="0"/>
          </a:p>
          <a:p>
            <a:r>
              <a:rPr lang="cs-CZ" sz="1200" i="1" dirty="0"/>
              <a:t>8) zkrácením vedlejších časů,</a:t>
            </a:r>
            <a:endParaRPr lang="cs-CZ" sz="1200" dirty="0"/>
          </a:p>
          <a:p>
            <a:r>
              <a:rPr lang="cs-CZ" sz="1200" i="1" dirty="0"/>
              <a:t>9) práce ve dnech pracovního klidu,</a:t>
            </a:r>
            <a:endParaRPr lang="cs-CZ" sz="1200" dirty="0"/>
          </a:p>
          <a:p>
            <a:r>
              <a:rPr lang="cs-CZ" sz="1200" i="1" dirty="0"/>
              <a:t>10) dvousměnný provoz,</a:t>
            </a:r>
            <a:endParaRPr lang="cs-CZ" sz="1200" dirty="0"/>
          </a:p>
          <a:p>
            <a:r>
              <a:rPr lang="cs-CZ" sz="1200" i="1" dirty="0"/>
              <a:t>11) třísměnný provoz,</a:t>
            </a:r>
            <a:endParaRPr lang="cs-CZ" sz="1200" dirty="0"/>
          </a:p>
          <a:p>
            <a:r>
              <a:rPr lang="cs-CZ" sz="1200" i="1" dirty="0"/>
              <a:t>12) zlepšení organizace práce.</a:t>
            </a:r>
            <a:endParaRPr lang="cs-CZ" sz="1200" dirty="0"/>
          </a:p>
        </p:txBody>
      </p:sp>
      <p:sp>
        <p:nvSpPr>
          <p:cNvPr id="3" name="Nadpis 2"/>
          <p:cNvSpPr>
            <a:spLocks noGrp="1"/>
          </p:cNvSpPr>
          <p:nvPr>
            <p:ph type="title"/>
          </p:nvPr>
        </p:nvSpPr>
        <p:spPr/>
        <p:txBody>
          <a:bodyPr>
            <a:normAutofit fontScale="90000"/>
          </a:bodyPr>
          <a:lstStyle/>
          <a:p>
            <a:r>
              <a:rPr lang="cs-CZ" dirty="0"/>
              <a:t>Využití ročního časového fondu stroje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057275"/>
            <a:ext cx="4067944" cy="5612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39976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pPr marL="82296" indent="0">
              <a:buNone/>
            </a:pPr>
            <a:r>
              <a:rPr lang="cs-CZ" sz="6000" dirty="0"/>
              <a:t>Prostorová analýza výroby</a:t>
            </a:r>
          </a:p>
        </p:txBody>
      </p:sp>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29517007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7500" lnSpcReduction="20000"/>
          </a:bodyPr>
          <a:lstStyle/>
          <a:p>
            <a:pPr marL="82296" indent="0">
              <a:buNone/>
            </a:pPr>
            <a:r>
              <a:rPr lang="cs-CZ" b="1" dirty="0"/>
              <a:t>Pracoviště</a:t>
            </a:r>
            <a:r>
              <a:rPr lang="cs-CZ" dirty="0"/>
              <a:t> je vyčleněná část výrobního prostoru zpravidla určená pro provedení</a:t>
            </a:r>
            <a:r>
              <a:rPr lang="cs-CZ" b="1" dirty="0"/>
              <a:t> jedné technologické operace</a:t>
            </a:r>
            <a:r>
              <a:rPr lang="cs-CZ" dirty="0"/>
              <a:t> (soustružení, lisování, frézování, vrtání, sražení hran). </a:t>
            </a:r>
          </a:p>
          <a:p>
            <a:pPr marL="82296" indent="0">
              <a:buNone/>
            </a:pPr>
            <a:r>
              <a:rPr lang="cs-CZ" dirty="0"/>
              <a:t>Pracoviště lze rozdělit na </a:t>
            </a:r>
            <a:r>
              <a:rPr lang="cs-CZ" b="1" dirty="0"/>
              <a:t>strojní</a:t>
            </a:r>
            <a:r>
              <a:rPr lang="cs-CZ" dirty="0"/>
              <a:t>, </a:t>
            </a:r>
            <a:r>
              <a:rPr lang="cs-CZ" b="1" dirty="0"/>
              <a:t>ruční</a:t>
            </a:r>
            <a:r>
              <a:rPr lang="cs-CZ" dirty="0"/>
              <a:t> a </a:t>
            </a:r>
            <a:r>
              <a:rPr lang="cs-CZ" b="1" dirty="0"/>
              <a:t>pomocná</a:t>
            </a:r>
            <a:r>
              <a:rPr lang="cs-CZ" dirty="0"/>
              <a:t>. </a:t>
            </a:r>
            <a:r>
              <a:rPr lang="cs-CZ" b="1" dirty="0"/>
              <a:t>Strojní</a:t>
            </a:r>
            <a:r>
              <a:rPr lang="cs-CZ" dirty="0"/>
              <a:t> pracoviště tvoří zpravidla stroj, jeho příslušenství, prostor pro obsluhu, zpracovávaný výrobek, případně další výrobky čekající na zpracování (např. další paleta s materiálem), hotové výrobky, skříňky na výrobní pomůcky a prostředky přidělené obsluze. </a:t>
            </a:r>
            <a:r>
              <a:rPr lang="cs-CZ" b="1" dirty="0"/>
              <a:t>Ruční</a:t>
            </a:r>
            <a:r>
              <a:rPr lang="cs-CZ" dirty="0"/>
              <a:t> pracoviště nejsou vybavena žádným strojem, místo něho je k dispozici pracovní stůl a ruční nářadí. Speciálními pracovišti jsou pracoviště </a:t>
            </a:r>
            <a:r>
              <a:rPr lang="cs-CZ" b="1" dirty="0"/>
              <a:t>kontrolní</a:t>
            </a:r>
            <a:r>
              <a:rPr lang="cs-CZ" dirty="0"/>
              <a:t>, která jsou vybavena měřicími přístroji a měřidly.</a:t>
            </a:r>
          </a:p>
        </p:txBody>
      </p:sp>
      <p:sp>
        <p:nvSpPr>
          <p:cNvPr id="3" name="Nadpis 2"/>
          <p:cNvSpPr>
            <a:spLocks noGrp="1"/>
          </p:cNvSpPr>
          <p:nvPr>
            <p:ph type="title"/>
          </p:nvPr>
        </p:nvSpPr>
        <p:spPr/>
        <p:txBody>
          <a:bodyPr/>
          <a:lstStyle/>
          <a:p>
            <a:r>
              <a:rPr lang="cs-CZ" dirty="0"/>
              <a:t>Pracoviště</a:t>
            </a:r>
          </a:p>
        </p:txBody>
      </p:sp>
    </p:spTree>
    <p:extLst>
      <p:ext uri="{BB962C8B-B14F-4D97-AF65-F5344CB8AC3E}">
        <p14:creationId xmlns:p14="http://schemas.microsoft.com/office/powerpoint/2010/main" val="8442279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82296" indent="0">
              <a:buNone/>
            </a:pPr>
            <a:r>
              <a:rPr lang="cs-CZ" dirty="0"/>
              <a:t> </a:t>
            </a:r>
          </a:p>
        </p:txBody>
      </p:sp>
      <p:sp>
        <p:nvSpPr>
          <p:cNvPr id="3" name="Nadpis 2"/>
          <p:cNvSpPr>
            <a:spLocks noGrp="1"/>
          </p:cNvSpPr>
          <p:nvPr>
            <p:ph type="title"/>
          </p:nvPr>
        </p:nvSpPr>
        <p:spPr/>
        <p:txBody>
          <a:bodyPr>
            <a:normAutofit fontScale="90000"/>
          </a:bodyPr>
          <a:lstStyle/>
          <a:p>
            <a:r>
              <a:rPr lang="cs-CZ" dirty="0"/>
              <a:t>Technologické uspořádání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88" y="1747838"/>
            <a:ext cx="7227341" cy="427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07561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47500" lnSpcReduction="20000"/>
          </a:bodyPr>
          <a:lstStyle/>
          <a:p>
            <a:r>
              <a:rPr lang="cs-CZ" dirty="0"/>
              <a:t>V tomto případě jsou pracoviště uspořádána podle </a:t>
            </a:r>
            <a:r>
              <a:rPr lang="cs-CZ" b="1" dirty="0"/>
              <a:t>technologické příbuznosti </a:t>
            </a:r>
            <a:r>
              <a:rPr lang="cs-CZ" dirty="0"/>
              <a:t>(lisy, soustruhy, frézky, pece, lázně povrchových úprav, lakovací pracoviště). Toto uspořádání se používá zejména v </a:t>
            </a:r>
            <a:r>
              <a:rPr lang="cs-CZ" b="1" dirty="0"/>
              <a:t>kusové</a:t>
            </a:r>
            <a:r>
              <a:rPr lang="cs-CZ" dirty="0"/>
              <a:t> a </a:t>
            </a:r>
            <a:r>
              <a:rPr lang="cs-CZ" b="1" dirty="0"/>
              <a:t>malosériové</a:t>
            </a:r>
            <a:r>
              <a:rPr lang="cs-CZ" dirty="0"/>
              <a:t> výrobě.</a:t>
            </a:r>
          </a:p>
          <a:p>
            <a:r>
              <a:rPr lang="cs-CZ" dirty="0"/>
              <a:t>Výhody tohoto uspořádání jsou: </a:t>
            </a:r>
          </a:p>
          <a:p>
            <a:pPr lvl="1"/>
            <a:r>
              <a:rPr lang="cs-CZ" dirty="0"/>
              <a:t>možnost vícestrojové obsluhy, zejména NC strojů a automatů,</a:t>
            </a:r>
          </a:p>
          <a:p>
            <a:pPr lvl="1"/>
            <a:r>
              <a:rPr lang="cs-CZ" sz="2700" dirty="0"/>
              <a:t>snadná zaměnitelnost pracovišť a odolnost při poruchách strojů, absenci obsluh,</a:t>
            </a:r>
          </a:p>
          <a:p>
            <a:pPr lvl="1"/>
            <a:r>
              <a:rPr lang="cs-CZ" sz="2700" dirty="0"/>
              <a:t>lepší kapacitní využití,</a:t>
            </a:r>
          </a:p>
          <a:p>
            <a:pPr lvl="1"/>
            <a:r>
              <a:rPr lang="cs-CZ" sz="2700" dirty="0"/>
              <a:t>snadnější údržba,</a:t>
            </a:r>
          </a:p>
          <a:p>
            <a:pPr lvl="1"/>
            <a:r>
              <a:rPr lang="cs-CZ" sz="2700" dirty="0"/>
              <a:t>snazší změny výrobního programu,</a:t>
            </a:r>
          </a:p>
          <a:p>
            <a:pPr lvl="1"/>
            <a:r>
              <a:rPr lang="cs-CZ" sz="2700" dirty="0"/>
              <a:t>podpora růstu kvalifikace pracovníků.</a:t>
            </a:r>
          </a:p>
          <a:p>
            <a:r>
              <a:rPr lang="cs-CZ" dirty="0"/>
              <a:t>Nevýhodami jsou:</a:t>
            </a:r>
          </a:p>
          <a:p>
            <a:pPr lvl="1"/>
            <a:r>
              <a:rPr lang="cs-CZ" sz="2700" dirty="0"/>
              <a:t>složitější řízení výroby, </a:t>
            </a:r>
          </a:p>
          <a:p>
            <a:pPr lvl="1"/>
            <a:r>
              <a:rPr lang="cs-CZ" sz="2700" dirty="0"/>
              <a:t>dlouhé dopravné trasy,</a:t>
            </a:r>
          </a:p>
          <a:p>
            <a:pPr lvl="1"/>
            <a:r>
              <a:rPr lang="cs-CZ" sz="2700" dirty="0"/>
              <a:t>vyšší rozpracovaná výroba,</a:t>
            </a:r>
          </a:p>
          <a:p>
            <a:pPr lvl="1"/>
            <a:r>
              <a:rPr lang="cs-CZ" sz="2700" dirty="0"/>
              <a:t>prodloužení průběžných dob výroby,</a:t>
            </a:r>
          </a:p>
          <a:p>
            <a:pPr lvl="1"/>
            <a:r>
              <a:rPr lang="cs-CZ" sz="2700" dirty="0"/>
              <a:t>vyšší nároky na plochy,</a:t>
            </a:r>
          </a:p>
          <a:p>
            <a:pPr lvl="1"/>
            <a:r>
              <a:rPr lang="cs-CZ" sz="2700" dirty="0"/>
              <a:t>vyšší nároky na mezisklady.</a:t>
            </a:r>
          </a:p>
          <a:p>
            <a:r>
              <a:rPr lang="cs-CZ" b="1" dirty="0"/>
              <a:t>Mezioperační doprava </a:t>
            </a:r>
            <a:r>
              <a:rPr lang="cs-CZ" dirty="0"/>
              <a:t>obvykle využívá centrální mezisklad, nebo mezisklady rozmístěné mezi skupinami pracovišť.</a:t>
            </a:r>
          </a:p>
          <a:p>
            <a:endParaRPr lang="cs-CZ" dirty="0"/>
          </a:p>
        </p:txBody>
      </p:sp>
      <p:sp>
        <p:nvSpPr>
          <p:cNvPr id="3" name="Nadpis 2"/>
          <p:cNvSpPr>
            <a:spLocks noGrp="1"/>
          </p:cNvSpPr>
          <p:nvPr>
            <p:ph type="title"/>
          </p:nvPr>
        </p:nvSpPr>
        <p:spPr/>
        <p:txBody>
          <a:bodyPr>
            <a:noAutofit/>
          </a:bodyPr>
          <a:lstStyle/>
          <a:p>
            <a:r>
              <a:rPr lang="cs-CZ" sz="3600" dirty="0"/>
              <a:t>Vlastnosti technologického uspořádání</a:t>
            </a:r>
          </a:p>
        </p:txBody>
      </p:sp>
    </p:spTree>
    <p:extLst>
      <p:ext uri="{BB962C8B-B14F-4D97-AF65-F5344CB8AC3E}">
        <p14:creationId xmlns:p14="http://schemas.microsoft.com/office/powerpoint/2010/main" val="23316955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 </a:t>
            </a:r>
          </a:p>
          <a:p>
            <a:endParaRPr lang="cs-CZ" dirty="0"/>
          </a:p>
        </p:txBody>
      </p:sp>
      <p:sp>
        <p:nvSpPr>
          <p:cNvPr id="3" name="Nadpis 2"/>
          <p:cNvSpPr>
            <a:spLocks noGrp="1"/>
          </p:cNvSpPr>
          <p:nvPr>
            <p:ph type="title"/>
          </p:nvPr>
        </p:nvSpPr>
        <p:spPr/>
        <p:txBody>
          <a:bodyPr/>
          <a:lstStyle/>
          <a:p>
            <a:r>
              <a:rPr lang="cs-CZ" dirty="0"/>
              <a:t>Předmětné uspořádání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709738"/>
            <a:ext cx="7309048" cy="4383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4784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62500" lnSpcReduction="20000"/>
          </a:bodyPr>
          <a:lstStyle/>
          <a:p>
            <a:r>
              <a:rPr lang="cs-CZ" b="1" i="1" dirty="0"/>
              <a:t>Cíle podniku</a:t>
            </a:r>
            <a:r>
              <a:rPr lang="cs-CZ" i="1" dirty="0"/>
              <a:t>:</a:t>
            </a:r>
            <a:endParaRPr lang="cs-CZ" dirty="0"/>
          </a:p>
          <a:p>
            <a:pPr lvl="1"/>
            <a:r>
              <a:rPr lang="cs-CZ" sz="2700" dirty="0"/>
              <a:t>zvýšení prodeje,</a:t>
            </a:r>
          </a:p>
          <a:p>
            <a:pPr lvl="1"/>
            <a:r>
              <a:rPr lang="cs-CZ" sz="2700" dirty="0"/>
              <a:t>zvýšení podílu na trhu,</a:t>
            </a:r>
          </a:p>
          <a:p>
            <a:pPr lvl="1"/>
            <a:r>
              <a:rPr lang="cs-CZ" sz="2700" dirty="0"/>
              <a:t>vývoj a nabídka nových výrobků a služeb,</a:t>
            </a:r>
          </a:p>
          <a:p>
            <a:pPr lvl="1"/>
            <a:r>
              <a:rPr lang="cs-CZ" sz="2700" dirty="0"/>
              <a:t>snížení nákladů,</a:t>
            </a:r>
          </a:p>
          <a:p>
            <a:pPr lvl="1"/>
            <a:r>
              <a:rPr lang="cs-CZ" sz="2700" dirty="0"/>
              <a:t>zvýšení kvality,</a:t>
            </a:r>
          </a:p>
          <a:p>
            <a:pPr lvl="1"/>
            <a:r>
              <a:rPr lang="cs-CZ" sz="2700" dirty="0"/>
              <a:t>přesnější plnění termínů,</a:t>
            </a:r>
          </a:p>
          <a:p>
            <a:pPr lvl="1"/>
            <a:r>
              <a:rPr lang="cs-CZ" sz="2700" dirty="0"/>
              <a:t>zkrácení průběžného času výroby,</a:t>
            </a:r>
          </a:p>
          <a:p>
            <a:pPr lvl="1"/>
            <a:r>
              <a:rPr lang="cs-CZ" sz="2700" dirty="0"/>
              <a:t>vyrovnané peněžní toky.</a:t>
            </a:r>
          </a:p>
          <a:p>
            <a:pPr marL="82296" indent="0">
              <a:buNone/>
            </a:pPr>
            <a:r>
              <a:rPr lang="cs-CZ" dirty="0"/>
              <a:t> </a:t>
            </a:r>
          </a:p>
          <a:p>
            <a:r>
              <a:rPr lang="cs-CZ" b="1" i="1" dirty="0"/>
              <a:t>Problémy</a:t>
            </a:r>
            <a:r>
              <a:rPr lang="cs-CZ" i="1" dirty="0"/>
              <a:t>:</a:t>
            </a:r>
            <a:endParaRPr lang="cs-CZ" dirty="0"/>
          </a:p>
          <a:p>
            <a:pPr lvl="1"/>
            <a:r>
              <a:rPr lang="cs-CZ" sz="2400" dirty="0"/>
              <a:t>zpožďování termínů zakázek,</a:t>
            </a:r>
          </a:p>
          <a:p>
            <a:pPr lvl="1"/>
            <a:r>
              <a:rPr lang="cs-CZ" sz="2400" dirty="0"/>
              <a:t>překračování plánovaných rozpočtů,</a:t>
            </a:r>
          </a:p>
          <a:p>
            <a:pPr lvl="1"/>
            <a:r>
              <a:rPr lang="cs-CZ" sz="2400" dirty="0"/>
              <a:t>existence velkého množství změn,</a:t>
            </a:r>
          </a:p>
          <a:p>
            <a:pPr lvl="1"/>
            <a:r>
              <a:rPr lang="cs-CZ" sz="2400" dirty="0"/>
              <a:t>střet priorit, pokud potřebné zdroje nejsou k dispozici v době, kdy je potřebujeme,</a:t>
            </a:r>
          </a:p>
          <a:p>
            <a:pPr lvl="1"/>
            <a:r>
              <a:rPr lang="cs-CZ" sz="2400" dirty="0"/>
              <a:t>nedostatek hotovosti.</a:t>
            </a:r>
          </a:p>
          <a:p>
            <a:endParaRPr lang="cs-CZ" dirty="0"/>
          </a:p>
        </p:txBody>
      </p:sp>
      <p:sp>
        <p:nvSpPr>
          <p:cNvPr id="3" name="Nadpis 2"/>
          <p:cNvSpPr>
            <a:spLocks noGrp="1"/>
          </p:cNvSpPr>
          <p:nvPr>
            <p:ph type="title"/>
          </p:nvPr>
        </p:nvSpPr>
        <p:spPr/>
        <p:txBody>
          <a:bodyPr>
            <a:normAutofit fontScale="90000"/>
          </a:bodyPr>
          <a:lstStyle/>
          <a:p>
            <a:r>
              <a:rPr lang="cs-CZ" dirty="0"/>
              <a:t>Cíle a problémy v podniku</a:t>
            </a:r>
          </a:p>
        </p:txBody>
      </p:sp>
    </p:spTree>
    <p:extLst>
      <p:ext uri="{BB962C8B-B14F-4D97-AF65-F5344CB8AC3E}">
        <p14:creationId xmlns:p14="http://schemas.microsoft.com/office/powerpoint/2010/main" val="17129968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55000" lnSpcReduction="20000"/>
          </a:bodyPr>
          <a:lstStyle/>
          <a:p>
            <a:r>
              <a:rPr lang="cs-CZ" dirty="0"/>
              <a:t>V tomto případě je uspořádání pracovišť podřízeno plánovanému materiálovému toku. Pracoviště jsou řazena podle technologického postupu výroby. Toto uspořádání se používá zejména ve </a:t>
            </a:r>
            <a:r>
              <a:rPr lang="cs-CZ" b="1" dirty="0"/>
              <a:t>velkosériové</a:t>
            </a:r>
            <a:r>
              <a:rPr lang="cs-CZ" dirty="0"/>
              <a:t> a </a:t>
            </a:r>
            <a:r>
              <a:rPr lang="cs-CZ" b="1" dirty="0"/>
              <a:t>hromadné</a:t>
            </a:r>
            <a:r>
              <a:rPr lang="cs-CZ" dirty="0"/>
              <a:t> výrobě.</a:t>
            </a:r>
          </a:p>
          <a:p>
            <a:r>
              <a:rPr lang="cs-CZ" dirty="0"/>
              <a:t>Výhodami tohoto uspořádání jsou: </a:t>
            </a:r>
          </a:p>
          <a:p>
            <a:pPr lvl="1"/>
            <a:r>
              <a:rPr lang="cs-CZ" dirty="0"/>
              <a:t> zkrácení dopravních cest,</a:t>
            </a:r>
          </a:p>
          <a:p>
            <a:pPr lvl="1"/>
            <a:r>
              <a:rPr lang="cs-CZ" dirty="0"/>
              <a:t> zkrácení průběžných dob,</a:t>
            </a:r>
          </a:p>
          <a:p>
            <a:pPr lvl="1"/>
            <a:r>
              <a:rPr lang="cs-CZ" dirty="0"/>
              <a:t> nižší nároky na plochy,</a:t>
            </a:r>
          </a:p>
          <a:p>
            <a:pPr lvl="1"/>
            <a:r>
              <a:rPr lang="cs-CZ" dirty="0"/>
              <a:t> snížení objemu rozpracované výroby. </a:t>
            </a:r>
          </a:p>
          <a:p>
            <a:r>
              <a:rPr lang="cs-CZ" dirty="0"/>
              <a:t>Nevýhodami jsou:</a:t>
            </a:r>
          </a:p>
          <a:p>
            <a:pPr lvl="1"/>
            <a:r>
              <a:rPr lang="cs-CZ" sz="2700" dirty="0"/>
              <a:t> obtížnější řešení výpadku zařízení a řešení kapacitních obtíží,</a:t>
            </a:r>
          </a:p>
          <a:p>
            <a:pPr lvl="1"/>
            <a:r>
              <a:rPr lang="cs-CZ" sz="2700" dirty="0"/>
              <a:t> obtížnější vícestrojová obsluha, případně vyšší nároky na univerzální kvalifikaci obsluhy,</a:t>
            </a:r>
          </a:p>
          <a:p>
            <a:pPr lvl="1"/>
            <a:r>
              <a:rPr lang="cs-CZ" sz="2700" dirty="0"/>
              <a:t> obtížná změna výrobního programu,</a:t>
            </a:r>
          </a:p>
          <a:p>
            <a:pPr lvl="1"/>
            <a:r>
              <a:rPr lang="cs-CZ" sz="2700" dirty="0"/>
              <a:t> obtížnější přijímání doplňkového programu (kooperace),</a:t>
            </a:r>
          </a:p>
          <a:p>
            <a:pPr lvl="1"/>
            <a:r>
              <a:rPr lang="cs-CZ" sz="2700" dirty="0"/>
              <a:t> obtížnější údržba.</a:t>
            </a:r>
            <a:endParaRPr lang="cs-CZ" dirty="0"/>
          </a:p>
          <a:p>
            <a:r>
              <a:rPr lang="cs-CZ" dirty="0"/>
              <a:t>Speciálním případem předmětného uspořádání je </a:t>
            </a:r>
            <a:r>
              <a:rPr lang="cs-CZ" b="1" dirty="0"/>
              <a:t>linková </a:t>
            </a:r>
            <a:r>
              <a:rPr lang="cs-CZ" dirty="0"/>
              <a:t>výroba s automatickou mezioperační manipulací bez využití meziskladů.</a:t>
            </a:r>
          </a:p>
          <a:p>
            <a:endParaRPr lang="cs-CZ" dirty="0"/>
          </a:p>
        </p:txBody>
      </p:sp>
      <p:sp>
        <p:nvSpPr>
          <p:cNvPr id="3" name="Nadpis 2"/>
          <p:cNvSpPr>
            <a:spLocks noGrp="1"/>
          </p:cNvSpPr>
          <p:nvPr>
            <p:ph type="title"/>
          </p:nvPr>
        </p:nvSpPr>
        <p:spPr/>
        <p:txBody>
          <a:bodyPr>
            <a:normAutofit fontScale="90000"/>
          </a:bodyPr>
          <a:lstStyle/>
          <a:p>
            <a:r>
              <a:rPr lang="cs-CZ" dirty="0"/>
              <a:t>Vlastnosti předmětného uspořádání</a:t>
            </a:r>
          </a:p>
        </p:txBody>
      </p:sp>
    </p:spTree>
    <p:extLst>
      <p:ext uri="{BB962C8B-B14F-4D97-AF65-F5344CB8AC3E}">
        <p14:creationId xmlns:p14="http://schemas.microsoft.com/office/powerpoint/2010/main" val="19421540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85000" lnSpcReduction="20000"/>
          </a:bodyPr>
          <a:lstStyle/>
          <a:p>
            <a:r>
              <a:rPr lang="cs-CZ" dirty="0"/>
              <a:t>Velmi často se všechny operace neprovádí v jednom podniku. Operace prováděná externě se nazývá </a:t>
            </a:r>
            <a:r>
              <a:rPr lang="cs-CZ" b="1" dirty="0"/>
              <a:t>kooperace</a:t>
            </a:r>
            <a:r>
              <a:rPr lang="cs-CZ" dirty="0"/>
              <a:t>. Rozlišuje se: </a:t>
            </a:r>
          </a:p>
          <a:p>
            <a:pPr lvl="0"/>
            <a:r>
              <a:rPr lang="cs-CZ" dirty="0"/>
              <a:t> kooperace </a:t>
            </a:r>
            <a:r>
              <a:rPr lang="cs-CZ" b="1" dirty="0"/>
              <a:t>technologicky </a:t>
            </a:r>
            <a:r>
              <a:rPr lang="cs-CZ" dirty="0"/>
              <a:t>nutná - provedení operace na pracovišti, které nemá podnik k dispozici. Důvodem může být vysoká pořizovací cena, nízké využití případného pracoviště nebo změna ve výrobě,</a:t>
            </a:r>
          </a:p>
          <a:p>
            <a:pPr lvl="0"/>
            <a:r>
              <a:rPr lang="cs-CZ" dirty="0"/>
              <a:t>kooperace </a:t>
            </a:r>
            <a:r>
              <a:rPr lang="cs-CZ" b="1" dirty="0"/>
              <a:t>kapacitně </a:t>
            </a:r>
            <a:r>
              <a:rPr lang="cs-CZ" dirty="0"/>
              <a:t>nutná - provedení operace, která se obvykle provádí v podniku, avšak v určitém okamžiku je dané pracoviště přetíženo a nelze provést kapacitní vyrovnání, které by zohledňovalo termín splnění zakázky.</a:t>
            </a:r>
          </a:p>
          <a:p>
            <a:endParaRPr lang="cs-CZ" dirty="0"/>
          </a:p>
        </p:txBody>
      </p:sp>
      <p:sp>
        <p:nvSpPr>
          <p:cNvPr id="3" name="Nadpis 2"/>
          <p:cNvSpPr>
            <a:spLocks noGrp="1"/>
          </p:cNvSpPr>
          <p:nvPr>
            <p:ph type="title"/>
          </p:nvPr>
        </p:nvSpPr>
        <p:spPr/>
        <p:txBody>
          <a:bodyPr/>
          <a:lstStyle/>
          <a:p>
            <a:r>
              <a:rPr lang="cs-CZ" dirty="0"/>
              <a:t>Kooperace</a:t>
            </a:r>
          </a:p>
        </p:txBody>
      </p:sp>
    </p:spTree>
    <p:extLst>
      <p:ext uri="{BB962C8B-B14F-4D97-AF65-F5344CB8AC3E}">
        <p14:creationId xmlns:p14="http://schemas.microsoft.com/office/powerpoint/2010/main" val="29422464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62500" lnSpcReduction="20000"/>
          </a:bodyPr>
          <a:lstStyle/>
          <a:p>
            <a:r>
              <a:rPr lang="cs-CZ" dirty="0"/>
              <a:t>Jistým vyšším vývojovým stupněm uspořádání pracovišť jsou </a:t>
            </a:r>
            <a:r>
              <a:rPr lang="cs-CZ" b="1" dirty="0"/>
              <a:t>integrované výrobní úseky</a:t>
            </a:r>
            <a:r>
              <a:rPr lang="cs-CZ" dirty="0"/>
              <a:t> (IVÚ). Integrujícím prvkem je tady automatizovaný dopravní systém realizující dopravu mezi pracovišti, s možností variability posloupnosti pracovišť, podílejících se na výrobě konkrétního dílu. </a:t>
            </a:r>
          </a:p>
          <a:p>
            <a:r>
              <a:rPr lang="cs-CZ" dirty="0"/>
              <a:t>Moderním vývojovým stupněm uspořádání pracovišť jsou </a:t>
            </a:r>
            <a:r>
              <a:rPr lang="cs-CZ" b="1" dirty="0"/>
              <a:t>pružné výrobní systémy</a:t>
            </a:r>
            <a:r>
              <a:rPr lang="cs-CZ" dirty="0"/>
              <a:t> (PVS). Pružnost výrobního systému je chápána, jako schopnost rychlého a snadného (málo času a nákladů vyžadujícího) přizpůsobení se změně výrobního programu. Tato pružnost je zajišťována především aplikací výpočetní a komunikační techniky v řízení jednotlivých pracovišť (CNC), předávání NC programů po síti (DNC), dopravního systému, i výrobního systému jako celku. Kromě toho jsou v koncepci všech pracovišť, které tvoří pružný výrobní systém plně uplatněny principy mechanizace a automatizace činností. Pružné výrobní systémy jsou investičně náročné a uplatňují se v intenzivní kusové a malosériové výrobě při plném využití jejich kapacit.</a:t>
            </a:r>
          </a:p>
        </p:txBody>
      </p:sp>
      <p:sp>
        <p:nvSpPr>
          <p:cNvPr id="3" name="Nadpis 2"/>
          <p:cNvSpPr>
            <a:spLocks noGrp="1"/>
          </p:cNvSpPr>
          <p:nvPr>
            <p:ph type="title"/>
          </p:nvPr>
        </p:nvSpPr>
        <p:spPr/>
        <p:txBody>
          <a:bodyPr>
            <a:normAutofit fontScale="90000"/>
          </a:bodyPr>
          <a:lstStyle/>
          <a:p>
            <a:r>
              <a:rPr lang="cs-CZ" dirty="0">
                <a:effectLst/>
              </a:rPr>
              <a:t>Automatizované výrobní systémy</a:t>
            </a:r>
            <a:endParaRPr lang="cs-CZ" dirty="0"/>
          </a:p>
        </p:txBody>
      </p:sp>
    </p:spTree>
    <p:extLst>
      <p:ext uri="{BB962C8B-B14F-4D97-AF65-F5344CB8AC3E}">
        <p14:creationId xmlns:p14="http://schemas.microsoft.com/office/powerpoint/2010/main" val="42245994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pPr marL="82296" indent="0">
              <a:buNone/>
            </a:pPr>
            <a:r>
              <a:rPr lang="cs-CZ" sz="6000" b="1" dirty="0"/>
              <a:t>Pracovní síla</a:t>
            </a:r>
          </a:p>
        </p:txBody>
      </p:sp>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29455310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10000"/>
          </a:bodyPr>
          <a:lstStyle/>
          <a:p>
            <a:r>
              <a:rPr lang="cs-CZ" b="1" dirty="0"/>
              <a:t>Lidská práce</a:t>
            </a:r>
            <a:r>
              <a:rPr lang="cs-CZ" dirty="0"/>
              <a:t> je spotřebovávání fyzických a duševních schopností člověka za účelem splnění určitého pracovního</a:t>
            </a:r>
            <a:r>
              <a:rPr lang="cs-CZ" b="1" dirty="0"/>
              <a:t> úkolu.</a:t>
            </a:r>
            <a:r>
              <a:rPr lang="cs-CZ" dirty="0"/>
              <a:t> Pracovník provádí </a:t>
            </a:r>
            <a:r>
              <a:rPr lang="cs-CZ" b="1" dirty="0"/>
              <a:t>práci</a:t>
            </a:r>
            <a:r>
              <a:rPr lang="cs-CZ" dirty="0"/>
              <a:t> za </a:t>
            </a:r>
            <a:r>
              <a:rPr lang="cs-CZ" b="1" dirty="0"/>
              <a:t>odměnu</a:t>
            </a:r>
            <a:r>
              <a:rPr lang="cs-CZ" dirty="0"/>
              <a:t>. Jeho zájem je optimalizace poměru získané odměny a vynaloženého úsilí. Zájem firmy je obrácený. Společným zájmem pracovníka i firmy je nalezení přijatelného </a:t>
            </a:r>
            <a:r>
              <a:rPr lang="cs-CZ" b="1" dirty="0"/>
              <a:t>kompromisu</a:t>
            </a:r>
            <a:r>
              <a:rPr lang="cs-CZ" dirty="0"/>
              <a:t>. Prostředkem k objektivizaci tohoto kompromisu jsou analýza a měření spotřeby práce.</a:t>
            </a:r>
          </a:p>
        </p:txBody>
      </p:sp>
      <p:sp>
        <p:nvSpPr>
          <p:cNvPr id="3" name="Nadpis 2"/>
          <p:cNvSpPr>
            <a:spLocks noGrp="1"/>
          </p:cNvSpPr>
          <p:nvPr>
            <p:ph type="title"/>
          </p:nvPr>
        </p:nvSpPr>
        <p:spPr/>
        <p:txBody>
          <a:bodyPr/>
          <a:lstStyle/>
          <a:p>
            <a:r>
              <a:rPr lang="cs-CZ" dirty="0"/>
              <a:t>Pracovní síla</a:t>
            </a:r>
          </a:p>
        </p:txBody>
      </p:sp>
    </p:spTree>
    <p:extLst>
      <p:ext uri="{BB962C8B-B14F-4D97-AF65-F5344CB8AC3E}">
        <p14:creationId xmlns:p14="http://schemas.microsoft.com/office/powerpoint/2010/main" val="9662407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stretch>
            <a:fillRect/>
          </a:stretch>
        </p:blipFill>
        <p:spPr>
          <a:xfrm>
            <a:off x="2776461" y="1447800"/>
            <a:ext cx="4816628" cy="4800600"/>
          </a:xfrm>
          <a:prstGeom prst="rect">
            <a:avLst/>
          </a:prstGeom>
        </p:spPr>
      </p:pic>
      <p:sp>
        <p:nvSpPr>
          <p:cNvPr id="3" name="Nadpis 2"/>
          <p:cNvSpPr>
            <a:spLocks noGrp="1"/>
          </p:cNvSpPr>
          <p:nvPr>
            <p:ph type="title"/>
          </p:nvPr>
        </p:nvSpPr>
        <p:spPr/>
        <p:txBody>
          <a:bodyPr>
            <a:normAutofit fontScale="90000"/>
          </a:bodyPr>
          <a:lstStyle/>
          <a:p>
            <a:r>
              <a:rPr lang="cs-CZ" dirty="0"/>
              <a:t>Zvyšování produktivity práce</a:t>
            </a:r>
          </a:p>
        </p:txBody>
      </p:sp>
    </p:spTree>
    <p:extLst>
      <p:ext uri="{BB962C8B-B14F-4D97-AF65-F5344CB8AC3E}">
        <p14:creationId xmlns:p14="http://schemas.microsoft.com/office/powerpoint/2010/main" val="8858292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194533" y="2855813"/>
            <a:ext cx="7498080" cy="4800600"/>
          </a:xfrm>
        </p:spPr>
        <p:txBody>
          <a:bodyPr/>
          <a:lstStyle/>
          <a:p>
            <a:endParaRPr lang="cs-CZ" dirty="0"/>
          </a:p>
        </p:txBody>
      </p:sp>
      <p:sp>
        <p:nvSpPr>
          <p:cNvPr id="3" name="Nadpis 2"/>
          <p:cNvSpPr>
            <a:spLocks noGrp="1"/>
          </p:cNvSpPr>
          <p:nvPr>
            <p:ph type="title"/>
          </p:nvPr>
        </p:nvSpPr>
        <p:spPr/>
        <p:txBody>
          <a:bodyPr/>
          <a:lstStyle/>
          <a:p>
            <a:r>
              <a:rPr lang="cs-CZ" dirty="0"/>
              <a:t>Výkon pracovníka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412776"/>
            <a:ext cx="57150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94556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7500" lnSpcReduction="20000"/>
          </a:bodyPr>
          <a:lstStyle/>
          <a:p>
            <a:pPr lvl="0"/>
            <a:r>
              <a:rPr lang="cs-CZ" b="1" dirty="0"/>
              <a:t>Přidělování velkého denního úkolu. </a:t>
            </a:r>
            <a:r>
              <a:rPr lang="cs-CZ" dirty="0"/>
              <a:t>Každý pracovník podniku by měl dostat jasně vymezený denní úkol.</a:t>
            </a:r>
          </a:p>
          <a:p>
            <a:pPr lvl="0"/>
            <a:r>
              <a:rPr lang="cs-CZ" b="1" dirty="0"/>
              <a:t>Standardizování podmínek. </a:t>
            </a:r>
            <a:r>
              <a:rPr lang="cs-CZ" dirty="0"/>
              <a:t>Každému pracovníkovi by měl být přidělen úkol zaměstnávající ho na celý den a současně by se dělníkovi mělo dostat standardních podmínek a pomůcek.</a:t>
            </a:r>
          </a:p>
          <a:p>
            <a:pPr lvl="0"/>
            <a:r>
              <a:rPr lang="cs-CZ" b="1" dirty="0"/>
              <a:t>Vysoká odměna za úspěšnou práci. </a:t>
            </a:r>
            <a:r>
              <a:rPr lang="cs-CZ" dirty="0"/>
              <a:t>Pracovník musí mít jistotu, že dostane sjednanou mzdu, vykoná-li svůj úkol. </a:t>
            </a:r>
          </a:p>
          <a:p>
            <a:pPr lvl="0"/>
            <a:r>
              <a:rPr lang="cs-CZ" b="1" dirty="0"/>
              <a:t> Prodělek v případě nesplnění úkolu. </a:t>
            </a:r>
            <a:r>
              <a:rPr lang="cs-CZ" dirty="0"/>
              <a:t>Nevykoná-li pracovník přidělený úkol, musí na to doplatit. </a:t>
            </a:r>
          </a:p>
        </p:txBody>
      </p:sp>
      <p:sp>
        <p:nvSpPr>
          <p:cNvPr id="3" name="Nadpis 2"/>
          <p:cNvSpPr>
            <a:spLocks noGrp="1"/>
          </p:cNvSpPr>
          <p:nvPr>
            <p:ph type="title"/>
          </p:nvPr>
        </p:nvSpPr>
        <p:spPr/>
        <p:txBody>
          <a:bodyPr/>
          <a:lstStyle/>
          <a:p>
            <a:r>
              <a:rPr lang="cs-CZ" dirty="0" err="1"/>
              <a:t>Tayrorovy</a:t>
            </a:r>
            <a:r>
              <a:rPr lang="cs-CZ" dirty="0"/>
              <a:t> zásady řízení</a:t>
            </a:r>
          </a:p>
        </p:txBody>
      </p:sp>
    </p:spTree>
    <p:extLst>
      <p:ext uri="{BB962C8B-B14F-4D97-AF65-F5344CB8AC3E}">
        <p14:creationId xmlns:p14="http://schemas.microsoft.com/office/powerpoint/2010/main" val="140744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62500" lnSpcReduction="20000"/>
          </a:bodyPr>
          <a:lstStyle/>
          <a:p>
            <a:r>
              <a:rPr lang="cs-CZ" dirty="0"/>
              <a:t>Množství vykonané práce je závislé na použitých pracovních </a:t>
            </a:r>
            <a:r>
              <a:rPr lang="cs-CZ" b="1" dirty="0"/>
              <a:t>metodách</a:t>
            </a:r>
            <a:r>
              <a:rPr lang="cs-CZ" dirty="0"/>
              <a:t>, pracovní </a:t>
            </a:r>
            <a:r>
              <a:rPr lang="cs-CZ" b="1" dirty="0"/>
              <a:t>intenzitě</a:t>
            </a:r>
            <a:r>
              <a:rPr lang="cs-CZ" dirty="0"/>
              <a:t> a pracovní </a:t>
            </a:r>
            <a:r>
              <a:rPr lang="cs-CZ" b="1" dirty="0"/>
              <a:t>zručnosti</a:t>
            </a:r>
            <a:r>
              <a:rPr lang="cs-CZ" dirty="0"/>
              <a:t>.</a:t>
            </a:r>
          </a:p>
          <a:p>
            <a:pPr lvl="1"/>
            <a:r>
              <a:rPr lang="cs-CZ" b="1" dirty="0"/>
              <a:t>Normální intenzita práce </a:t>
            </a:r>
            <a:r>
              <a:rPr lang="cs-CZ" dirty="0"/>
              <a:t>je namáhání, která může dělník vydržet při normální tělesné konstituci plynule, a to aniž odčerpává své rezervní síly.</a:t>
            </a:r>
          </a:p>
          <a:p>
            <a:pPr lvl="1"/>
            <a:r>
              <a:rPr lang="cs-CZ" sz="2900" b="1" dirty="0"/>
              <a:t>Normální zručnost </a:t>
            </a:r>
            <a:r>
              <a:rPr lang="cs-CZ" dirty="0"/>
              <a:t>je zručnost dělníka, který dostatečně dlouho vykonával stejnou práci, takže ji může provádět bez zbytečného otálení, aniž se dopouští chyb.</a:t>
            </a:r>
          </a:p>
          <a:p>
            <a:pPr lvl="1"/>
            <a:r>
              <a:rPr lang="cs-CZ" sz="2900" b="1" dirty="0"/>
              <a:t>Normální výkon </a:t>
            </a:r>
            <a:r>
              <a:rPr lang="cs-CZ" dirty="0"/>
              <a:t>je výkon, který je od dělníka očekáván jako protihodnota za mzdu obvyklou v místě konání práce.</a:t>
            </a:r>
          </a:p>
          <a:p>
            <a:r>
              <a:rPr lang="cs-CZ" dirty="0"/>
              <a:t>Tyto parametry mají u různých pracovníků velký rozptyl. </a:t>
            </a:r>
            <a:br>
              <a:rPr lang="cs-CZ" dirty="0"/>
            </a:br>
            <a:r>
              <a:rPr lang="cs-CZ" dirty="0"/>
              <a:t>V dělnických profesích se uvádí, že dochází k výkyvům:</a:t>
            </a:r>
          </a:p>
          <a:p>
            <a:pPr lvl="1"/>
            <a:r>
              <a:rPr lang="cs-CZ" dirty="0"/>
              <a:t> Pracovní zručnost (78 -115%),</a:t>
            </a:r>
          </a:p>
          <a:p>
            <a:pPr lvl="1"/>
            <a:r>
              <a:rPr lang="cs-CZ" dirty="0"/>
              <a:t> Intenzita práce (83-130%),</a:t>
            </a:r>
          </a:p>
          <a:p>
            <a:pPr lvl="1"/>
            <a:r>
              <a:rPr lang="cs-CZ" dirty="0"/>
              <a:t> Nejvyšší dosažitelný výkon (až 145%) - tento výkon je závislý na vhodné pracovní metodě.</a:t>
            </a:r>
          </a:p>
          <a:p>
            <a:r>
              <a:rPr lang="cs-CZ" dirty="0"/>
              <a:t>Rozptyl těchto parametrů u duševní činnosti je mnohonásobně vyšší než u fyzické práce.</a:t>
            </a:r>
          </a:p>
          <a:p>
            <a:endParaRPr lang="cs-CZ" dirty="0"/>
          </a:p>
        </p:txBody>
      </p:sp>
      <p:sp>
        <p:nvSpPr>
          <p:cNvPr id="3" name="Nadpis 2"/>
          <p:cNvSpPr>
            <a:spLocks noGrp="1"/>
          </p:cNvSpPr>
          <p:nvPr>
            <p:ph type="title"/>
          </p:nvPr>
        </p:nvSpPr>
        <p:spPr/>
        <p:txBody>
          <a:bodyPr>
            <a:normAutofit fontScale="90000"/>
          </a:bodyPr>
          <a:lstStyle/>
          <a:p>
            <a:r>
              <a:rPr lang="cs-CZ" dirty="0"/>
              <a:t>Intenzita a zručnost práce</a:t>
            </a:r>
          </a:p>
        </p:txBody>
      </p:sp>
    </p:spTree>
    <p:extLst>
      <p:ext uri="{BB962C8B-B14F-4D97-AF65-F5344CB8AC3E}">
        <p14:creationId xmlns:p14="http://schemas.microsoft.com/office/powerpoint/2010/main" val="3732251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r>
              <a:rPr lang="cs-CZ" dirty="0"/>
              <a:t>Klíčovými motivačními faktory jsou </a:t>
            </a:r>
            <a:r>
              <a:rPr lang="cs-CZ" b="1" dirty="0"/>
              <a:t>úspěch</a:t>
            </a:r>
            <a:r>
              <a:rPr lang="cs-CZ" dirty="0"/>
              <a:t>, </a:t>
            </a:r>
            <a:r>
              <a:rPr lang="cs-CZ" sz="3100" b="1" dirty="0"/>
              <a:t>uznání</a:t>
            </a:r>
            <a:r>
              <a:rPr lang="cs-CZ" dirty="0"/>
              <a:t>, </a:t>
            </a:r>
            <a:r>
              <a:rPr lang="cs-CZ" sz="3100" b="1" dirty="0"/>
              <a:t>práce sama</a:t>
            </a:r>
            <a:r>
              <a:rPr lang="cs-CZ" dirty="0"/>
              <a:t>, </a:t>
            </a:r>
            <a:r>
              <a:rPr lang="cs-CZ" sz="3100" b="1" dirty="0"/>
              <a:t>zodpovědnost</a:t>
            </a:r>
            <a:r>
              <a:rPr lang="cs-CZ" dirty="0"/>
              <a:t>, pracovní </a:t>
            </a:r>
            <a:r>
              <a:rPr lang="cs-CZ" sz="3100" b="1" dirty="0"/>
              <a:t>povýšení</a:t>
            </a:r>
            <a:r>
              <a:rPr lang="cs-CZ" dirty="0"/>
              <a:t> a </a:t>
            </a:r>
            <a:r>
              <a:rPr lang="cs-CZ" sz="3100" b="1" dirty="0"/>
              <a:t>růst</a:t>
            </a:r>
            <a:r>
              <a:rPr lang="cs-CZ" dirty="0"/>
              <a:t>. </a:t>
            </a:r>
          </a:p>
          <a:p>
            <a:r>
              <a:rPr lang="cs-CZ" dirty="0"/>
              <a:t>Úspěch a uznání působí </a:t>
            </a:r>
            <a:r>
              <a:rPr lang="cs-CZ" sz="3100" b="1" dirty="0"/>
              <a:t>krátkodobě</a:t>
            </a:r>
            <a:r>
              <a:rPr lang="cs-CZ" dirty="0"/>
              <a:t>, ostatní faktory mají </a:t>
            </a:r>
            <a:r>
              <a:rPr lang="cs-CZ" sz="3100" b="1" dirty="0"/>
              <a:t>dlouhodobý</a:t>
            </a:r>
            <a:r>
              <a:rPr lang="cs-CZ" dirty="0"/>
              <a:t> vliv. </a:t>
            </a:r>
          </a:p>
          <a:p>
            <a:r>
              <a:rPr lang="cs-CZ" dirty="0"/>
              <a:t>Proto je důležité, aby se pracovníkům často (ale ne rutinně) projevovalo uznání za významné výkony. Při úvahách o výkonnosti lidí se mnohdy prosazují zjednodušené představy, že výkon jednotlivce je výrazem jeho odborné připravenosti a správného příkazu ze strany manažera. Stimulování se pak redukuje na hmotné odměňování. V případě tohoto hmotného stimulátoru existuje tzv. </a:t>
            </a:r>
            <a:r>
              <a:rPr lang="cs-CZ" b="1" dirty="0"/>
              <a:t>kulminační bod</a:t>
            </a:r>
            <a:r>
              <a:rPr lang="cs-CZ" dirty="0"/>
              <a:t>, od kterého výše mzdy přestává působit jako stimulující faktor. Výše tohoto bodu je závislá na </a:t>
            </a:r>
            <a:r>
              <a:rPr lang="cs-CZ" sz="3100" b="1" dirty="0"/>
              <a:t>osobnosti</a:t>
            </a:r>
            <a:r>
              <a:rPr lang="cs-CZ" dirty="0"/>
              <a:t> každého jednotlivce, na jeho motivační struktuře, dále na životní úrovni pracovníka a na jeho subjektivním hodnocení této úrovně.</a:t>
            </a:r>
          </a:p>
        </p:txBody>
      </p:sp>
      <p:sp>
        <p:nvSpPr>
          <p:cNvPr id="3" name="Nadpis 2"/>
          <p:cNvSpPr>
            <a:spLocks noGrp="1"/>
          </p:cNvSpPr>
          <p:nvPr>
            <p:ph type="title"/>
          </p:nvPr>
        </p:nvSpPr>
        <p:spPr/>
        <p:txBody>
          <a:bodyPr/>
          <a:lstStyle/>
          <a:p>
            <a:r>
              <a:rPr lang="cs-CZ" dirty="0"/>
              <a:t>Motivační faktory</a:t>
            </a:r>
          </a:p>
        </p:txBody>
      </p:sp>
    </p:spTree>
    <p:extLst>
      <p:ext uri="{BB962C8B-B14F-4D97-AF65-F5344CB8AC3E}">
        <p14:creationId xmlns:p14="http://schemas.microsoft.com/office/powerpoint/2010/main" val="3525155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47500" lnSpcReduction="20000"/>
          </a:bodyPr>
          <a:lstStyle/>
          <a:p>
            <a:r>
              <a:rPr lang="cs-CZ" b="1" dirty="0"/>
              <a:t>Změny vyvolané informačními technologiemi</a:t>
            </a:r>
            <a:endParaRPr lang="cs-CZ" dirty="0"/>
          </a:p>
          <a:p>
            <a:r>
              <a:rPr lang="cs-CZ" dirty="0"/>
              <a:t> </a:t>
            </a:r>
          </a:p>
          <a:p>
            <a:r>
              <a:rPr lang="cs-CZ" dirty="0"/>
              <a:t>Informační systém </a:t>
            </a:r>
            <a:r>
              <a:rPr lang="cs-CZ" b="1" dirty="0"/>
              <a:t>není samospasitelný</a:t>
            </a:r>
            <a:r>
              <a:rPr lang="cs-CZ" dirty="0"/>
              <a:t>.</a:t>
            </a:r>
          </a:p>
          <a:p>
            <a:r>
              <a:rPr lang="cs-CZ" dirty="0"/>
              <a:t> </a:t>
            </a:r>
          </a:p>
          <a:p>
            <a:r>
              <a:rPr lang="cs-CZ" i="1" dirty="0"/>
              <a:t>Kritika</a:t>
            </a:r>
            <a:endParaRPr lang="cs-CZ" dirty="0"/>
          </a:p>
          <a:p>
            <a:r>
              <a:rPr lang="cs-CZ" dirty="0"/>
              <a:t> </a:t>
            </a:r>
          </a:p>
          <a:p>
            <a:pPr lvl="0"/>
            <a:r>
              <a:rPr lang="cs-CZ" dirty="0"/>
              <a:t>značné investice na informační systém - zásoby se nezmenšily,</a:t>
            </a:r>
          </a:p>
          <a:p>
            <a:pPr lvl="0"/>
            <a:r>
              <a:rPr lang="cs-CZ" dirty="0"/>
              <a:t>nezkrátila se průběžná doba výroby,</a:t>
            </a:r>
          </a:p>
          <a:p>
            <a:pPr lvl="0"/>
            <a:r>
              <a:rPr lang="cs-CZ" dirty="0"/>
              <a:t>pozice na trhu se nezlepšila,</a:t>
            </a:r>
          </a:p>
          <a:p>
            <a:pPr lvl="0"/>
            <a:r>
              <a:rPr lang="cs-CZ" dirty="0"/>
              <a:t>implementace neodpovídá našim podmínkám přes vynaložené náklady.</a:t>
            </a:r>
          </a:p>
          <a:p>
            <a:r>
              <a:rPr lang="cs-CZ" dirty="0"/>
              <a:t> </a:t>
            </a:r>
          </a:p>
          <a:p>
            <a:r>
              <a:rPr lang="cs-CZ" i="1" dirty="0"/>
              <a:t>Obhajoba</a:t>
            </a:r>
            <a:endParaRPr lang="cs-CZ" dirty="0"/>
          </a:p>
          <a:p>
            <a:r>
              <a:rPr lang="cs-CZ" dirty="0"/>
              <a:t> </a:t>
            </a:r>
          </a:p>
          <a:p>
            <a:pPr lvl="0"/>
            <a:r>
              <a:rPr lang="cs-CZ" dirty="0"/>
              <a:t>bez informačního systému ještě větší komplikace,</a:t>
            </a:r>
          </a:p>
          <a:p>
            <a:pPr lvl="0"/>
            <a:r>
              <a:rPr lang="cs-CZ" dirty="0"/>
              <a:t>bez informačního systému zaostávání za konkurencí,</a:t>
            </a:r>
          </a:p>
          <a:p>
            <a:pPr lvl="0"/>
            <a:r>
              <a:rPr lang="cs-CZ" dirty="0"/>
              <a:t>investice do informačního systému přináší výhody až v dlouhodobém horizontu,</a:t>
            </a:r>
          </a:p>
          <a:p>
            <a:pPr lvl="0"/>
            <a:r>
              <a:rPr lang="cs-CZ" dirty="0"/>
              <a:t>informační systém zlepšuje komunikaci, mění firemní kulturu.</a:t>
            </a:r>
          </a:p>
          <a:p>
            <a:endParaRPr lang="cs-CZ" dirty="0"/>
          </a:p>
        </p:txBody>
      </p:sp>
      <p:sp>
        <p:nvSpPr>
          <p:cNvPr id="3" name="Nadpis 2"/>
          <p:cNvSpPr>
            <a:spLocks noGrp="1"/>
          </p:cNvSpPr>
          <p:nvPr>
            <p:ph type="title"/>
          </p:nvPr>
        </p:nvSpPr>
        <p:spPr/>
        <p:txBody>
          <a:bodyPr>
            <a:normAutofit/>
          </a:bodyPr>
          <a:lstStyle/>
          <a:p>
            <a:r>
              <a:rPr lang="cs-CZ" sz="3200" dirty="0">
                <a:effectLst/>
              </a:rPr>
              <a:t>Změny vyvolané informačními technologiemi</a:t>
            </a:r>
            <a:endParaRPr lang="cs-CZ" sz="3200" dirty="0"/>
          </a:p>
        </p:txBody>
      </p:sp>
    </p:spTree>
    <p:extLst>
      <p:ext uri="{BB962C8B-B14F-4D97-AF65-F5344CB8AC3E}">
        <p14:creationId xmlns:p14="http://schemas.microsoft.com/office/powerpoint/2010/main" val="8863525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Autofit/>
          </a:bodyPr>
          <a:lstStyle/>
          <a:p>
            <a:r>
              <a:rPr lang="cs-CZ" sz="1200" dirty="0"/>
              <a:t>Pojem norma v nejobecnějším smyslu je konvence týkající se nějakého předmětu, nebo činnosti, které mohou mít různé varianty, ale společensky přijatelná je pouze jedna, normou určená varianta. Podmínkou vzniku normy je měřitelnost předmětu normy, anebo porovnatelnost předmětu normy s vytvořeným vzorem (etalonem). V případě práce, norma určuje společensky přijatelný způsob vykonání určitého pracovního úkolu. </a:t>
            </a:r>
          </a:p>
          <a:p>
            <a:pPr lvl="0"/>
            <a:r>
              <a:rPr lang="cs-CZ" sz="1200" dirty="0"/>
              <a:t>Normy </a:t>
            </a:r>
            <a:r>
              <a:rPr lang="cs-CZ" sz="1200" b="1" dirty="0"/>
              <a:t>spotřeby práce - </a:t>
            </a:r>
            <a:r>
              <a:rPr lang="cs-CZ" sz="1200" dirty="0"/>
              <a:t>určují, kolik živé práce je zapotřebí k vykonání určitého pracovního úkolu.</a:t>
            </a:r>
          </a:p>
          <a:p>
            <a:pPr lvl="0"/>
            <a:r>
              <a:rPr lang="cs-CZ" sz="1200" b="1" dirty="0"/>
              <a:t>Výkonové </a:t>
            </a:r>
            <a:r>
              <a:rPr lang="cs-CZ" sz="1200" dirty="0"/>
              <a:t>normy - množství času potřebného k provedení daného pracovního úkolu.</a:t>
            </a:r>
          </a:p>
          <a:p>
            <a:pPr lvl="0"/>
            <a:r>
              <a:rPr lang="cs-CZ" sz="1200" dirty="0"/>
              <a:t>Normy </a:t>
            </a:r>
            <a:r>
              <a:rPr lang="cs-CZ" sz="1200" b="1" dirty="0"/>
              <a:t>obsluhy </a:t>
            </a:r>
            <a:r>
              <a:rPr lang="cs-CZ" sz="1200" dirty="0"/>
              <a:t>- počty pracovníků, které obsluhují určitý stroj nebo množství strojů, které obsluhuje jeden pracovník.</a:t>
            </a:r>
          </a:p>
          <a:p>
            <a:r>
              <a:rPr lang="cs-CZ" sz="1200" b="1" dirty="0"/>
              <a:t>Výkonové normy</a:t>
            </a:r>
            <a:r>
              <a:rPr lang="cs-CZ" sz="1200" dirty="0"/>
              <a:t> (normy výkonu) se vztahují k provedení určitého pracovního úkolu (části výrobku), mohou být vyjádřeny jako normy času, poté stanovují množství času potřebného k provedení daného pracovního úkolu, nebo jako normy množství, které stanovují počet stejných pracovních úkolů, které je potřebné vyrobit za jednotku času.</a:t>
            </a:r>
          </a:p>
          <a:p>
            <a:r>
              <a:rPr lang="cs-CZ" sz="1200" dirty="0"/>
              <a:t>Určitou variantou výkonové normy je </a:t>
            </a:r>
            <a:r>
              <a:rPr lang="cs-CZ" sz="1200" b="1" dirty="0"/>
              <a:t>norma pracnosti</a:t>
            </a:r>
            <a:r>
              <a:rPr lang="cs-CZ" sz="1200" dirty="0"/>
              <a:t>, která se vztahuje k provedení celého výrobku. Norma pracnosti stanovuje množství času potřebného k provedení jednoho kompletního výrobku.</a:t>
            </a:r>
            <a:br>
              <a:rPr lang="cs-CZ" sz="1200" dirty="0"/>
            </a:br>
            <a:r>
              <a:rPr lang="cs-CZ" sz="1200" dirty="0"/>
              <a:t>Jednotkou norem času jsou </a:t>
            </a:r>
            <a:r>
              <a:rPr lang="cs-CZ" sz="1200" b="1" dirty="0"/>
              <a:t>normominuty</a:t>
            </a:r>
            <a:r>
              <a:rPr lang="cs-CZ" sz="1200" dirty="0"/>
              <a:t> (</a:t>
            </a:r>
            <a:r>
              <a:rPr lang="cs-CZ" sz="1200" dirty="0" err="1"/>
              <a:t>Nmin</a:t>
            </a:r>
            <a:r>
              <a:rPr lang="cs-CZ" sz="1200" dirty="0"/>
              <a:t>.)a jednotkou norem pracnosti jsou </a:t>
            </a:r>
            <a:r>
              <a:rPr lang="cs-CZ" sz="1200" b="1" dirty="0"/>
              <a:t>normohodiny</a:t>
            </a:r>
            <a:r>
              <a:rPr lang="cs-CZ" sz="1200" dirty="0"/>
              <a:t> (</a:t>
            </a:r>
            <a:r>
              <a:rPr lang="cs-CZ" sz="1200" dirty="0" err="1"/>
              <a:t>Nh</a:t>
            </a:r>
            <a:r>
              <a:rPr lang="cs-CZ" sz="1200" dirty="0"/>
              <a:t>.).</a:t>
            </a:r>
          </a:p>
          <a:p>
            <a:r>
              <a:rPr lang="cs-CZ" sz="1200" b="1" dirty="0"/>
              <a:t>Normy obsluhy </a:t>
            </a:r>
            <a:r>
              <a:rPr lang="cs-CZ" sz="1200" dirty="0"/>
              <a:t>stanovují počet pracovníků, kteří obsluhují určitý stroj nebo zařízení (kolektivní obsluha při práci v četě), anebo stanovují počet zařízení, která obsluhuje jeden pracovník (individuální obsluha, více strojová obsluha).</a:t>
            </a:r>
          </a:p>
          <a:p>
            <a:r>
              <a:rPr lang="cs-CZ" sz="1200" b="1" dirty="0"/>
              <a:t>Normy stavů </a:t>
            </a:r>
            <a:r>
              <a:rPr lang="cs-CZ" sz="1200" dirty="0"/>
              <a:t>udávají počet pracovníků potřebných k zajištění činnosti (funkcí) určitého organizačního útvaru.</a:t>
            </a:r>
          </a:p>
          <a:p>
            <a:r>
              <a:rPr lang="cs-CZ" sz="1200" dirty="0"/>
              <a:t>Normovaný čas se v reálném světě může lišit od skutečného času. Poměr normovaného (t</a:t>
            </a:r>
            <a:r>
              <a:rPr lang="cs-CZ" sz="1200" baseline="-25000" dirty="0"/>
              <a:t>i</a:t>
            </a:r>
            <a:r>
              <a:rPr lang="cs-CZ" sz="1200" dirty="0"/>
              <a:t>) a skutečného času (</a:t>
            </a:r>
            <a:r>
              <a:rPr lang="cs-CZ" sz="1200" dirty="0" err="1"/>
              <a:t>t</a:t>
            </a:r>
            <a:r>
              <a:rPr lang="cs-CZ" sz="1200" baseline="-25000" dirty="0" err="1"/>
              <a:t>s</a:t>
            </a:r>
            <a:r>
              <a:rPr lang="cs-CZ" sz="1200" dirty="0"/>
              <a:t>) se nazývá </a:t>
            </a:r>
            <a:r>
              <a:rPr lang="cs-CZ" sz="1200" b="1" dirty="0"/>
              <a:t>koeficient plnění norem</a:t>
            </a:r>
            <a:r>
              <a:rPr lang="cs-CZ" sz="1200" dirty="0"/>
              <a:t>.</a:t>
            </a:r>
          </a:p>
          <a:p>
            <a:r>
              <a:rPr lang="cs-CZ" sz="1200" dirty="0"/>
              <a:t>           </a:t>
            </a:r>
            <a:r>
              <a:rPr lang="cs-CZ" sz="1800" b="1" dirty="0"/>
              <a:t>a</a:t>
            </a:r>
            <a:r>
              <a:rPr lang="cs-CZ" sz="1800" dirty="0"/>
              <a:t> </a:t>
            </a:r>
            <a:r>
              <a:rPr lang="cs-CZ" sz="1800" b="1" dirty="0"/>
              <a:t>=</a:t>
            </a:r>
            <a:r>
              <a:rPr lang="cs-CZ" sz="1800" dirty="0"/>
              <a:t> </a:t>
            </a:r>
            <a:r>
              <a:rPr lang="cs-CZ" sz="1800" b="1" dirty="0"/>
              <a:t>t</a:t>
            </a:r>
            <a:r>
              <a:rPr lang="cs-CZ" sz="1800" baseline="-25000" dirty="0"/>
              <a:t>i</a:t>
            </a:r>
            <a:r>
              <a:rPr lang="cs-CZ" sz="1800" b="1" dirty="0"/>
              <a:t> / </a:t>
            </a:r>
            <a:r>
              <a:rPr lang="cs-CZ" sz="1800" b="1" dirty="0" err="1"/>
              <a:t>t</a:t>
            </a:r>
            <a:r>
              <a:rPr lang="cs-CZ" sz="1800" baseline="-25000" dirty="0" err="1"/>
              <a:t>s</a:t>
            </a:r>
            <a:endParaRPr lang="cs-CZ" sz="1800" baseline="-25000" dirty="0"/>
          </a:p>
        </p:txBody>
      </p:sp>
      <p:sp>
        <p:nvSpPr>
          <p:cNvPr id="3" name="Nadpis 2"/>
          <p:cNvSpPr>
            <a:spLocks noGrp="1"/>
          </p:cNvSpPr>
          <p:nvPr>
            <p:ph type="title"/>
          </p:nvPr>
        </p:nvSpPr>
        <p:spPr/>
        <p:txBody>
          <a:bodyPr/>
          <a:lstStyle/>
          <a:p>
            <a:r>
              <a:rPr lang="cs-CZ" dirty="0"/>
              <a:t>Normy</a:t>
            </a:r>
          </a:p>
        </p:txBody>
      </p:sp>
    </p:spTree>
    <p:extLst>
      <p:ext uri="{BB962C8B-B14F-4D97-AF65-F5344CB8AC3E}">
        <p14:creationId xmlns:p14="http://schemas.microsoft.com/office/powerpoint/2010/main" val="22846173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pPr marL="82296" indent="0">
              <a:buNone/>
            </a:pPr>
            <a:endParaRPr lang="cs-CZ" dirty="0"/>
          </a:p>
          <a:p>
            <a:r>
              <a:rPr lang="cs-CZ" dirty="0"/>
              <a:t>Stanovení výkonových norem je součástí technologické přípravy výroby. Zodpovědným pracovníkem je normovač.</a:t>
            </a:r>
          </a:p>
          <a:p>
            <a:r>
              <a:rPr lang="cs-CZ" dirty="0"/>
              <a:t>Metody tvorby výkonových norem se dělí na:</a:t>
            </a:r>
          </a:p>
          <a:p>
            <a:pPr lvl="1"/>
            <a:r>
              <a:rPr lang="cs-CZ" dirty="0"/>
              <a:t> analytické,</a:t>
            </a:r>
          </a:p>
          <a:p>
            <a:pPr lvl="1"/>
            <a:r>
              <a:rPr lang="cs-CZ" dirty="0"/>
              <a:t> sumární,</a:t>
            </a:r>
          </a:p>
          <a:p>
            <a:pPr lvl="1"/>
            <a:r>
              <a:rPr lang="cs-CZ" dirty="0"/>
              <a:t> statistické,</a:t>
            </a:r>
          </a:p>
          <a:p>
            <a:pPr lvl="1"/>
            <a:r>
              <a:rPr lang="cs-CZ" dirty="0"/>
              <a:t> odhadové.</a:t>
            </a:r>
          </a:p>
          <a:p>
            <a:r>
              <a:rPr lang="cs-CZ" dirty="0"/>
              <a:t>Analytické metody se dále dělí na:</a:t>
            </a:r>
          </a:p>
          <a:p>
            <a:pPr lvl="1"/>
            <a:r>
              <a:rPr lang="cs-CZ" dirty="0"/>
              <a:t> </a:t>
            </a:r>
            <a:r>
              <a:rPr lang="cs-CZ" b="1" dirty="0"/>
              <a:t>Analyticko-výpočtová metoda </a:t>
            </a:r>
            <a:r>
              <a:rPr lang="cs-CZ" dirty="0"/>
              <a:t>(normativy časů na úkony a pohyby),</a:t>
            </a:r>
          </a:p>
          <a:p>
            <a:pPr lvl="1"/>
            <a:r>
              <a:rPr lang="cs-CZ" dirty="0"/>
              <a:t> </a:t>
            </a:r>
            <a:r>
              <a:rPr lang="cs-CZ" b="1" dirty="0"/>
              <a:t>Analyticko-průzkumné metody </a:t>
            </a:r>
            <a:r>
              <a:rPr lang="cs-CZ" dirty="0"/>
              <a:t>(základem jsou časové snímky),</a:t>
            </a:r>
          </a:p>
          <a:p>
            <a:pPr lvl="1"/>
            <a:r>
              <a:rPr lang="cs-CZ" dirty="0"/>
              <a:t> </a:t>
            </a:r>
            <a:r>
              <a:rPr lang="cs-CZ" b="1" dirty="0"/>
              <a:t>Analyticko-porovnávací metody </a:t>
            </a:r>
            <a:r>
              <a:rPr lang="cs-CZ" dirty="0"/>
              <a:t>(porovnávání norem).</a:t>
            </a:r>
          </a:p>
          <a:p>
            <a:endParaRPr lang="cs-CZ" dirty="0"/>
          </a:p>
        </p:txBody>
      </p:sp>
      <p:sp>
        <p:nvSpPr>
          <p:cNvPr id="3" name="Nadpis 2"/>
          <p:cNvSpPr>
            <a:spLocks noGrp="1"/>
          </p:cNvSpPr>
          <p:nvPr>
            <p:ph type="title"/>
          </p:nvPr>
        </p:nvSpPr>
        <p:spPr/>
        <p:txBody>
          <a:bodyPr>
            <a:normAutofit fontScale="90000"/>
          </a:bodyPr>
          <a:lstStyle/>
          <a:p>
            <a:r>
              <a:rPr lang="cs-CZ" dirty="0">
                <a:effectLst/>
              </a:rPr>
              <a:t>Metody tvorby výkonových norem</a:t>
            </a:r>
            <a:endParaRPr lang="cs-CZ" dirty="0"/>
          </a:p>
        </p:txBody>
      </p:sp>
    </p:spTree>
    <p:extLst>
      <p:ext uri="{BB962C8B-B14F-4D97-AF65-F5344CB8AC3E}">
        <p14:creationId xmlns:p14="http://schemas.microsoft.com/office/powerpoint/2010/main" val="27166319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r>
              <a:rPr lang="cs-CZ" b="1" dirty="0"/>
              <a:t>Dělníci </a:t>
            </a:r>
            <a:r>
              <a:rPr lang="cs-CZ" dirty="0"/>
              <a:t> </a:t>
            </a:r>
          </a:p>
          <a:p>
            <a:pPr lvl="1"/>
            <a:r>
              <a:rPr lang="cs-CZ" b="1" dirty="0"/>
              <a:t> Výrobní</a:t>
            </a:r>
            <a:r>
              <a:rPr lang="cs-CZ" dirty="0"/>
              <a:t>, nebo </a:t>
            </a:r>
            <a:r>
              <a:rPr lang="cs-CZ" b="1" dirty="0"/>
              <a:t>jednicoví </a:t>
            </a:r>
            <a:r>
              <a:rPr lang="cs-CZ" dirty="0"/>
              <a:t>dělníci - svou prací se bezprostředně podílejí na výrobě výrobků. Profese výrobních dělníků dělíme ještě na strojní (např. soustružník, frézař, brusič, atd.) a na ruční (např. zámečník, elektromontér, kalič, atd.). </a:t>
            </a:r>
          </a:p>
          <a:p>
            <a:pPr lvl="1"/>
            <a:r>
              <a:rPr lang="cs-CZ" b="1" dirty="0"/>
              <a:t> Režijní</a:t>
            </a:r>
            <a:r>
              <a:rPr lang="cs-CZ" dirty="0"/>
              <a:t> dělníci - svou prací vytváří podmínky pro efektivní práci výrobních dělníků. Patří sem profese vykonávající obslužné práce (např. jeřábník, vazač, seřizovač, skladový manipulant, atd.).</a:t>
            </a:r>
          </a:p>
          <a:p>
            <a:r>
              <a:rPr lang="cs-CZ" b="1" dirty="0"/>
              <a:t>Technickohospodářští pracovníci - THP</a:t>
            </a:r>
            <a:endParaRPr lang="cs-CZ" dirty="0"/>
          </a:p>
          <a:p>
            <a:pPr lvl="1"/>
            <a:r>
              <a:rPr lang="cs-CZ" dirty="0"/>
              <a:t> Tvůrčí technici (projektanti, konstruktéři, technologové) </a:t>
            </a:r>
          </a:p>
          <a:p>
            <a:pPr lvl="1"/>
            <a:r>
              <a:rPr lang="cs-CZ" dirty="0"/>
              <a:t> Administrativní pracovníci, jejichž hlavním úkolem je zpracovávání informací tvořících podklady pro řídící činnost managementu průmyslového podniku.</a:t>
            </a:r>
          </a:p>
          <a:p>
            <a:pPr lvl="1"/>
            <a:r>
              <a:rPr lang="cs-CZ" dirty="0"/>
              <a:t> Management průmyslového podniku (vedoucí pracovníci průmyslového podniku na všech hierarchických úrovních).  </a:t>
            </a:r>
          </a:p>
        </p:txBody>
      </p:sp>
      <p:sp>
        <p:nvSpPr>
          <p:cNvPr id="3" name="Nadpis 2"/>
          <p:cNvSpPr>
            <a:spLocks noGrp="1"/>
          </p:cNvSpPr>
          <p:nvPr>
            <p:ph type="title"/>
          </p:nvPr>
        </p:nvSpPr>
        <p:spPr/>
        <p:txBody>
          <a:bodyPr/>
          <a:lstStyle/>
          <a:p>
            <a:r>
              <a:rPr lang="cs-CZ" dirty="0"/>
              <a:t>Dělba práce</a:t>
            </a:r>
          </a:p>
        </p:txBody>
      </p:sp>
    </p:spTree>
    <p:extLst>
      <p:ext uri="{BB962C8B-B14F-4D97-AF65-F5344CB8AC3E}">
        <p14:creationId xmlns:p14="http://schemas.microsoft.com/office/powerpoint/2010/main" val="114202060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62500" lnSpcReduction="20000"/>
          </a:bodyPr>
          <a:lstStyle/>
          <a:p>
            <a:r>
              <a:rPr lang="cs-CZ" b="1" dirty="0"/>
              <a:t>Úkolová mzda</a:t>
            </a:r>
            <a:endParaRPr lang="cs-CZ" dirty="0"/>
          </a:p>
          <a:p>
            <a:pPr lvl="1"/>
            <a:r>
              <a:rPr lang="cs-CZ" dirty="0"/>
              <a:t>Pokud je dělník odměňován v </a:t>
            </a:r>
            <a:r>
              <a:rPr lang="cs-CZ" b="1" dirty="0"/>
              <a:t>úkolové </a:t>
            </a:r>
            <a:r>
              <a:rPr lang="cs-CZ" dirty="0"/>
              <a:t>mzdě, pak jeho mzda přímo souvisí s množstvím vykonané práce oceněné normou. Je tedy přímo závislý na množství vykonané práce. Vztah mezi provedenou prací a odměnou je jednoduchý.</a:t>
            </a:r>
          </a:p>
          <a:p>
            <a:r>
              <a:rPr lang="cs-CZ" b="1" dirty="0"/>
              <a:t>Časová mzda</a:t>
            </a:r>
            <a:endParaRPr lang="cs-CZ" dirty="0"/>
          </a:p>
          <a:p>
            <a:pPr lvl="1"/>
            <a:r>
              <a:rPr lang="cs-CZ" dirty="0"/>
              <a:t>V </a:t>
            </a:r>
            <a:r>
              <a:rPr lang="cs-CZ" b="1" dirty="0"/>
              <a:t>časové </a:t>
            </a:r>
            <a:r>
              <a:rPr lang="cs-CZ" dirty="0"/>
              <a:t>mzdě je výkonová norma použita jen pro výpočet potřebných výrobních kapacit. V praxi je potom plnění norem zohledněno prémiovým odměňováním. V moderních automatizovaných provozech, kde je výkon výrobního střediska závislý nejen na přímé obsluze stroje, ale i na seřizovačích, údržbářích a programátorech NC strojů, je to vhodná forma odměňování.</a:t>
            </a:r>
          </a:p>
          <a:p>
            <a:r>
              <a:rPr lang="cs-CZ" b="1" dirty="0"/>
              <a:t>Mzda akordní</a:t>
            </a:r>
            <a:endParaRPr lang="cs-CZ" dirty="0"/>
          </a:p>
          <a:p>
            <a:pPr lvl="1"/>
            <a:r>
              <a:rPr lang="cs-CZ" b="1" dirty="0"/>
              <a:t>Mzda akordní</a:t>
            </a:r>
            <a:r>
              <a:rPr lang="cs-CZ" dirty="0"/>
              <a:t> se obvykle používá pro skupinu pracovníků pracujících společně na určitém velkém komplexním pracovním úkolu. Jmenovaná mzda je stanovena pro tuto skupinu pracovníků za předpokladu, že pracovní úkol vykonají ve stanovené lhůtě.</a:t>
            </a:r>
          </a:p>
          <a:p>
            <a:endParaRPr lang="cs-CZ" dirty="0"/>
          </a:p>
        </p:txBody>
      </p:sp>
      <p:sp>
        <p:nvSpPr>
          <p:cNvPr id="3" name="Nadpis 2"/>
          <p:cNvSpPr>
            <a:spLocks noGrp="1"/>
          </p:cNvSpPr>
          <p:nvPr>
            <p:ph type="title"/>
          </p:nvPr>
        </p:nvSpPr>
        <p:spPr/>
        <p:txBody>
          <a:bodyPr/>
          <a:lstStyle/>
          <a:p>
            <a:r>
              <a:rPr lang="cs-CZ" dirty="0"/>
              <a:t>Mzdy</a:t>
            </a:r>
          </a:p>
        </p:txBody>
      </p:sp>
    </p:spTree>
    <p:extLst>
      <p:ext uri="{BB962C8B-B14F-4D97-AF65-F5344CB8AC3E}">
        <p14:creationId xmlns:p14="http://schemas.microsoft.com/office/powerpoint/2010/main" val="12332774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r>
              <a:rPr lang="cs-CZ" b="1" dirty="0"/>
              <a:t>Efektivní fond pracovní doby</a:t>
            </a:r>
            <a:r>
              <a:rPr lang="cs-CZ" dirty="0"/>
              <a:t>: </a:t>
            </a:r>
          </a:p>
          <a:p>
            <a:r>
              <a:rPr lang="cs-CZ" dirty="0"/>
              <a:t>    </a:t>
            </a:r>
            <a:r>
              <a:rPr lang="cs-CZ" dirty="0" err="1"/>
              <a:t>F</a:t>
            </a:r>
            <a:r>
              <a:rPr lang="cs-CZ" baseline="-25000" dirty="0" err="1"/>
              <a:t>ef</a:t>
            </a:r>
            <a:r>
              <a:rPr lang="cs-CZ" dirty="0"/>
              <a:t> = (D</a:t>
            </a:r>
            <a:r>
              <a:rPr lang="cs-CZ" baseline="-25000" dirty="0"/>
              <a:t>P</a:t>
            </a:r>
            <a:r>
              <a:rPr lang="cs-CZ" dirty="0"/>
              <a:t> −D</a:t>
            </a:r>
            <a:r>
              <a:rPr lang="cs-CZ" baseline="-25000" dirty="0"/>
              <a:t>D</a:t>
            </a:r>
            <a:r>
              <a:rPr lang="cs-CZ" dirty="0"/>
              <a:t>).(1− K</a:t>
            </a:r>
            <a:r>
              <a:rPr lang="cs-CZ" baseline="-25000" dirty="0"/>
              <a:t>N</a:t>
            </a:r>
            <a:r>
              <a:rPr lang="cs-CZ" dirty="0"/>
              <a:t>).H</a:t>
            </a:r>
            <a:r>
              <a:rPr lang="cs-CZ" baseline="-25000" dirty="0"/>
              <a:t>P</a:t>
            </a:r>
            <a:r>
              <a:rPr lang="cs-CZ" dirty="0"/>
              <a:t>.K</a:t>
            </a:r>
            <a:r>
              <a:rPr lang="cs-CZ" baseline="-25000" dirty="0"/>
              <a:t>VPD</a:t>
            </a:r>
            <a:r>
              <a:rPr lang="cs-CZ" dirty="0"/>
              <a:t>.P</a:t>
            </a:r>
            <a:r>
              <a:rPr lang="cs-CZ" baseline="-25000" dirty="0"/>
              <a:t>D</a:t>
            </a:r>
          </a:p>
          <a:p>
            <a:r>
              <a:rPr lang="cs-CZ" dirty="0"/>
              <a:t> </a:t>
            </a:r>
          </a:p>
          <a:p>
            <a:r>
              <a:rPr lang="cs-CZ" dirty="0"/>
              <a:t>D</a:t>
            </a:r>
            <a:r>
              <a:rPr lang="cs-CZ" baseline="-25000" dirty="0"/>
              <a:t>P </a:t>
            </a:r>
            <a:r>
              <a:rPr lang="cs-CZ" dirty="0"/>
              <a:t>... počet pracovních dnů v roce - z pracovního kalendáře roku </a:t>
            </a:r>
            <a:r>
              <a:rPr lang="cs-CZ" dirty="0" err="1"/>
              <a:t>xxxx</a:t>
            </a:r>
            <a:r>
              <a:rPr lang="cs-CZ" dirty="0"/>
              <a:t> lze zjistit, že v roce </a:t>
            </a:r>
            <a:r>
              <a:rPr lang="cs-CZ" dirty="0" err="1"/>
              <a:t>xxxx</a:t>
            </a:r>
            <a:r>
              <a:rPr lang="cs-CZ" dirty="0"/>
              <a:t> je </a:t>
            </a:r>
            <a:r>
              <a:rPr lang="cs-CZ" dirty="0" err="1"/>
              <a:t>xxx</a:t>
            </a:r>
            <a:r>
              <a:rPr lang="cs-CZ" dirty="0"/>
              <a:t> pracovních dnů</a:t>
            </a:r>
          </a:p>
          <a:p>
            <a:r>
              <a:rPr lang="cs-CZ" dirty="0"/>
              <a:t>D</a:t>
            </a:r>
            <a:r>
              <a:rPr lang="cs-CZ" baseline="-25000" dirty="0"/>
              <a:t>D</a:t>
            </a:r>
            <a:r>
              <a:rPr lang="cs-CZ" dirty="0"/>
              <a:t> ... délka dovolené vyjádřená počtem pracovních dnů – např. 5 týdnů, tj. 25 pracovních dnů</a:t>
            </a:r>
            <a:r>
              <a:rPr lang="cs-CZ" i="1" dirty="0"/>
              <a:t> </a:t>
            </a:r>
            <a:endParaRPr lang="cs-CZ" dirty="0"/>
          </a:p>
          <a:p>
            <a:r>
              <a:rPr lang="cs-CZ" dirty="0"/>
              <a:t>K</a:t>
            </a:r>
            <a:r>
              <a:rPr lang="cs-CZ" baseline="-25000" dirty="0"/>
              <a:t>N </a:t>
            </a:r>
            <a:r>
              <a:rPr lang="cs-CZ" dirty="0"/>
              <a:t>... koeficient nemocnosti </a:t>
            </a:r>
          </a:p>
          <a:p>
            <a:r>
              <a:rPr lang="cs-CZ" dirty="0"/>
              <a:t>H</a:t>
            </a:r>
            <a:r>
              <a:rPr lang="cs-CZ" baseline="-25000" dirty="0"/>
              <a:t>P</a:t>
            </a:r>
            <a:r>
              <a:rPr lang="cs-CZ" dirty="0"/>
              <a:t> ... počet pracovních hodin za jeden pracovní den – např. 7,5-8,5 hod</a:t>
            </a:r>
          </a:p>
          <a:p>
            <a:r>
              <a:rPr lang="cs-CZ" dirty="0"/>
              <a:t>K</a:t>
            </a:r>
            <a:r>
              <a:rPr lang="cs-CZ" baseline="-25000" dirty="0"/>
              <a:t>VPD</a:t>
            </a:r>
            <a:r>
              <a:rPr lang="cs-CZ" dirty="0"/>
              <a:t> ... koeficient využití pracovní doby  </a:t>
            </a:r>
          </a:p>
          <a:p>
            <a:r>
              <a:rPr lang="cs-CZ" dirty="0"/>
              <a:t>P</a:t>
            </a:r>
            <a:r>
              <a:rPr lang="cs-CZ" baseline="-25000" dirty="0"/>
              <a:t>D</a:t>
            </a:r>
            <a:r>
              <a:rPr lang="cs-CZ" dirty="0"/>
              <a:t> ... počet pracovníků v podniku, kteří plní výrobní úkoly  </a:t>
            </a:r>
          </a:p>
        </p:txBody>
      </p:sp>
      <p:sp>
        <p:nvSpPr>
          <p:cNvPr id="3" name="Nadpis 2"/>
          <p:cNvSpPr>
            <a:spLocks noGrp="1"/>
          </p:cNvSpPr>
          <p:nvPr>
            <p:ph type="title"/>
          </p:nvPr>
        </p:nvSpPr>
        <p:spPr/>
        <p:txBody>
          <a:bodyPr/>
          <a:lstStyle/>
          <a:p>
            <a:r>
              <a:rPr lang="cs-CZ" dirty="0"/>
              <a:t>Určení kapacity</a:t>
            </a:r>
          </a:p>
        </p:txBody>
      </p:sp>
    </p:spTree>
    <p:extLst>
      <p:ext uri="{BB962C8B-B14F-4D97-AF65-F5344CB8AC3E}">
        <p14:creationId xmlns:p14="http://schemas.microsoft.com/office/powerpoint/2010/main" val="182416214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pPr marL="82296" indent="0">
              <a:buNone/>
            </a:pPr>
            <a:r>
              <a:rPr lang="cs-CZ" sz="6000" dirty="0"/>
              <a:t>Plánování výroby</a:t>
            </a:r>
          </a:p>
        </p:txBody>
      </p:sp>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42817034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r>
              <a:rPr lang="cs-CZ" dirty="0"/>
              <a:t>Plánováním výroby se rozumí stanovení </a:t>
            </a:r>
            <a:r>
              <a:rPr lang="cs-CZ" b="1" dirty="0"/>
              <a:t>kvalitativního </a:t>
            </a:r>
            <a:r>
              <a:rPr lang="cs-CZ" dirty="0"/>
              <a:t>a </a:t>
            </a:r>
            <a:r>
              <a:rPr lang="cs-CZ" b="1" dirty="0"/>
              <a:t>kvantitativního </a:t>
            </a:r>
            <a:r>
              <a:rPr lang="cs-CZ" dirty="0"/>
              <a:t>obsahu budoucích rozhodnutí o činitelích výroby.</a:t>
            </a:r>
          </a:p>
          <a:p>
            <a:r>
              <a:rPr lang="cs-CZ" dirty="0"/>
              <a:t> Existuje řada definic plánování:</a:t>
            </a:r>
          </a:p>
          <a:p>
            <a:pPr lvl="1"/>
            <a:r>
              <a:rPr lang="cs-CZ" dirty="0"/>
              <a:t>Plánování je </a:t>
            </a:r>
            <a:r>
              <a:rPr lang="cs-CZ" b="1" dirty="0"/>
              <a:t>koordinovaný postup</a:t>
            </a:r>
            <a:r>
              <a:rPr lang="cs-CZ" dirty="0"/>
              <a:t> zahrnující úkoly, činnosti a aktivity, které vedou ke splnění předem stanovených cílů.</a:t>
            </a:r>
          </a:p>
          <a:p>
            <a:pPr lvl="1"/>
            <a:r>
              <a:rPr lang="cs-CZ" dirty="0"/>
              <a:t>Plánování je proces </a:t>
            </a:r>
            <a:r>
              <a:rPr lang="cs-CZ" b="1" dirty="0"/>
              <a:t>nastavení postupných cílů a pravidel</a:t>
            </a:r>
            <a:r>
              <a:rPr lang="cs-CZ" dirty="0"/>
              <a:t>, shromažďování a vyhodnocování informací a vyvíjení alternativ budoucích činností na základě jejich vyhodnocení. </a:t>
            </a:r>
          </a:p>
          <a:p>
            <a:pPr lvl="1"/>
            <a:r>
              <a:rPr lang="cs-CZ" dirty="0"/>
              <a:t>Plánování je </a:t>
            </a:r>
            <a:r>
              <a:rPr lang="cs-CZ" b="1" dirty="0"/>
              <a:t>základní funkcí </a:t>
            </a:r>
            <a:r>
              <a:rPr lang="cs-CZ" dirty="0"/>
              <a:t>managementu. Obsahuje výběr z možných postupných kroků, jak pro podnik jako celek, tak pro každé oddělení. Plánování je ve výsledném efektu vždy chápáno jako rozhodnutí směrem do budoucna - co vykonávat, jakým způsobem to vykonávat, kdy to vykonávat a kdo bude vykonávat. Plánování stanovuje, jaké logické postupy můžeme použít k určení zdrojů, a zároveň definuje příslušné budoucí kroky, které vyprodukují odpovídající výstupy. </a:t>
            </a:r>
          </a:p>
          <a:p>
            <a:endParaRPr lang="cs-CZ" dirty="0"/>
          </a:p>
        </p:txBody>
      </p:sp>
      <p:sp>
        <p:nvSpPr>
          <p:cNvPr id="3" name="Nadpis 2"/>
          <p:cNvSpPr>
            <a:spLocks noGrp="1"/>
          </p:cNvSpPr>
          <p:nvPr>
            <p:ph type="title"/>
          </p:nvPr>
        </p:nvSpPr>
        <p:spPr/>
        <p:txBody>
          <a:bodyPr/>
          <a:lstStyle/>
          <a:p>
            <a:r>
              <a:rPr lang="cs-CZ" dirty="0"/>
              <a:t>Plánování výroby</a:t>
            </a:r>
          </a:p>
        </p:txBody>
      </p:sp>
    </p:spTree>
    <p:extLst>
      <p:ext uri="{BB962C8B-B14F-4D97-AF65-F5344CB8AC3E}">
        <p14:creationId xmlns:p14="http://schemas.microsoft.com/office/powerpoint/2010/main" val="127706616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7500" lnSpcReduction="20000"/>
          </a:bodyPr>
          <a:lstStyle/>
          <a:p>
            <a:r>
              <a:rPr lang="cs-CZ" dirty="0"/>
              <a:t>Plán výroby lze stanovit na různě dlouhé období, dosah plánu se nazývá </a:t>
            </a:r>
            <a:r>
              <a:rPr lang="cs-CZ" b="1" dirty="0"/>
              <a:t>plánovací horizont</a:t>
            </a:r>
            <a:r>
              <a:rPr lang="cs-CZ" dirty="0"/>
              <a:t>.  Proto je plánování prováděno opakovaně, hovoříme o </a:t>
            </a:r>
            <a:r>
              <a:rPr lang="cs-CZ" b="1" dirty="0"/>
              <a:t>aktualizačním období</a:t>
            </a:r>
            <a:r>
              <a:rPr lang="cs-CZ" dirty="0"/>
              <a:t> plánu. Na nejbližší období je stanoven přesný plán, do budoucnosti se jeho přesnost snižuje. Při dalším plánování se již nepočítá s provedenými operacemi, ale do plánování vstupují další zakázky a operace. Tomuto způsobu se říká </a:t>
            </a:r>
            <a:r>
              <a:rPr lang="cs-CZ" b="1" dirty="0"/>
              <a:t>klouzavý plán</a:t>
            </a:r>
            <a:r>
              <a:rPr lang="cs-CZ" dirty="0"/>
              <a:t>.</a:t>
            </a:r>
          </a:p>
          <a:p>
            <a:r>
              <a:rPr lang="cs-CZ" dirty="0"/>
              <a:t>Z hlediska délky plánovacího období, přesnosti a detailnosti plánu lze plány rozdělit na:</a:t>
            </a:r>
          </a:p>
          <a:p>
            <a:pPr lvl="1"/>
            <a:r>
              <a:rPr lang="cs-CZ" dirty="0"/>
              <a:t> strategické</a:t>
            </a:r>
          </a:p>
          <a:p>
            <a:pPr lvl="1"/>
            <a:r>
              <a:rPr lang="cs-CZ" dirty="0"/>
              <a:t> taktické</a:t>
            </a:r>
          </a:p>
          <a:p>
            <a:pPr lvl="1"/>
            <a:r>
              <a:rPr lang="cs-CZ" dirty="0"/>
              <a:t> operativní</a:t>
            </a:r>
          </a:p>
          <a:p>
            <a:endParaRPr lang="cs-CZ" dirty="0"/>
          </a:p>
        </p:txBody>
      </p:sp>
      <p:sp>
        <p:nvSpPr>
          <p:cNvPr id="3" name="Nadpis 2"/>
          <p:cNvSpPr>
            <a:spLocks noGrp="1"/>
          </p:cNvSpPr>
          <p:nvPr>
            <p:ph type="title"/>
          </p:nvPr>
        </p:nvSpPr>
        <p:spPr/>
        <p:txBody>
          <a:bodyPr/>
          <a:lstStyle/>
          <a:p>
            <a:r>
              <a:rPr lang="cs-CZ" dirty="0"/>
              <a:t>Plánování výroby v čase</a:t>
            </a:r>
          </a:p>
        </p:txBody>
      </p:sp>
    </p:spTree>
    <p:extLst>
      <p:ext uri="{BB962C8B-B14F-4D97-AF65-F5344CB8AC3E}">
        <p14:creationId xmlns:p14="http://schemas.microsoft.com/office/powerpoint/2010/main" val="400625221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lvl="0"/>
            <a:r>
              <a:rPr lang="cs-CZ" dirty="0"/>
              <a:t>plné vytížení pracovišť</a:t>
            </a:r>
          </a:p>
          <a:p>
            <a:pPr lvl="0"/>
            <a:r>
              <a:rPr lang="cs-CZ" dirty="0"/>
              <a:t>splnění termínů</a:t>
            </a:r>
          </a:p>
          <a:p>
            <a:pPr lvl="0"/>
            <a:r>
              <a:rPr lang="cs-CZ" dirty="0"/>
              <a:t>minimalizace zásob</a:t>
            </a:r>
          </a:p>
          <a:p>
            <a:pPr lvl="0"/>
            <a:r>
              <a:rPr lang="cs-CZ" dirty="0"/>
              <a:t>minimalizace průběžných dob</a:t>
            </a:r>
          </a:p>
          <a:p>
            <a:pPr lvl="0"/>
            <a:r>
              <a:rPr lang="cs-CZ" dirty="0"/>
              <a:t>řízení úzkých míst</a:t>
            </a:r>
          </a:p>
        </p:txBody>
      </p:sp>
      <p:sp>
        <p:nvSpPr>
          <p:cNvPr id="3" name="Nadpis 2"/>
          <p:cNvSpPr>
            <a:spLocks noGrp="1"/>
          </p:cNvSpPr>
          <p:nvPr>
            <p:ph type="title"/>
          </p:nvPr>
        </p:nvSpPr>
        <p:spPr/>
        <p:txBody>
          <a:bodyPr>
            <a:normAutofit fontScale="90000"/>
          </a:bodyPr>
          <a:lstStyle/>
          <a:p>
            <a:r>
              <a:rPr lang="cs-CZ" dirty="0"/>
              <a:t>Paradigma plánování</a:t>
            </a:r>
            <a:br>
              <a:rPr lang="cs-CZ" dirty="0"/>
            </a:br>
            <a:endParaRPr lang="cs-CZ"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pPr lvl="0"/>
            <a:r>
              <a:rPr lang="cs-CZ" dirty="0"/>
              <a:t>postupné zpřesňování plánu</a:t>
            </a:r>
          </a:p>
          <a:p>
            <a:pPr lvl="0"/>
            <a:r>
              <a:rPr lang="cs-CZ" dirty="0"/>
              <a:t>úplnost plánu</a:t>
            </a:r>
          </a:p>
          <a:p>
            <a:pPr lvl="0"/>
            <a:r>
              <a:rPr lang="cs-CZ" dirty="0"/>
              <a:t>konkrétnost plánu</a:t>
            </a:r>
          </a:p>
          <a:p>
            <a:pPr lvl="0"/>
            <a:r>
              <a:rPr lang="cs-CZ" dirty="0"/>
              <a:t>soulad formy plánu s formou řídících aktů (dělba práce, formulace úkolů a zodpovědnost za jejich plnění)</a:t>
            </a:r>
          </a:p>
          <a:p>
            <a:pPr lvl="0"/>
            <a:r>
              <a:rPr lang="cs-CZ" dirty="0"/>
              <a:t>reálnost plánu</a:t>
            </a:r>
          </a:p>
          <a:p>
            <a:pPr lvl="0"/>
            <a:r>
              <a:rPr lang="cs-CZ" dirty="0"/>
              <a:t>soulad plánu se skutečností na počátku plánovacího období</a:t>
            </a:r>
          </a:p>
        </p:txBody>
      </p:sp>
      <p:sp>
        <p:nvSpPr>
          <p:cNvPr id="3" name="Nadpis 2"/>
          <p:cNvSpPr>
            <a:spLocks noGrp="1"/>
          </p:cNvSpPr>
          <p:nvPr>
            <p:ph type="title"/>
          </p:nvPr>
        </p:nvSpPr>
        <p:spPr/>
        <p:txBody>
          <a:bodyPr>
            <a:normAutofit fontScale="90000"/>
          </a:bodyPr>
          <a:lstStyle/>
          <a:p>
            <a:r>
              <a:rPr lang="cs-CZ" dirty="0"/>
              <a:t>Zásady plánování</a:t>
            </a:r>
            <a:br>
              <a:rPr lang="cs-CZ" dirty="0"/>
            </a:br>
            <a:endParaRPr lang="cs-CZ"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unovrat">
  <a:themeElements>
    <a:clrScheme name="Slunovrat">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lunovrat">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6268</TotalTime>
  <Words>25570</Words>
  <Application>Microsoft Office PowerPoint</Application>
  <PresentationFormat>Předvádění na obrazovce (4:3)</PresentationFormat>
  <Paragraphs>2030</Paragraphs>
  <Slides>340</Slides>
  <Notes>1</Notes>
  <HiddenSlides>0</HiddenSlides>
  <MMClips>0</MMClips>
  <ScaleCrop>false</ScaleCrop>
  <HeadingPairs>
    <vt:vector size="6" baseType="variant">
      <vt:variant>
        <vt:lpstr>Použitá písma</vt:lpstr>
      </vt:variant>
      <vt:variant>
        <vt:i4>10</vt:i4>
      </vt:variant>
      <vt:variant>
        <vt:lpstr>Motiv</vt:lpstr>
      </vt:variant>
      <vt:variant>
        <vt:i4>1</vt:i4>
      </vt:variant>
      <vt:variant>
        <vt:lpstr>Nadpisy snímků</vt:lpstr>
      </vt:variant>
      <vt:variant>
        <vt:i4>340</vt:i4>
      </vt:variant>
    </vt:vector>
  </HeadingPairs>
  <TitlesOfParts>
    <vt:vector size="351" baseType="lpstr">
      <vt:lpstr>Arial</vt:lpstr>
      <vt:lpstr>Calibri</vt:lpstr>
      <vt:lpstr>Cambria Math</vt:lpstr>
      <vt:lpstr>Courier New</vt:lpstr>
      <vt:lpstr>Gill Sans MT</vt:lpstr>
      <vt:lpstr>SymbolMT</vt:lpstr>
      <vt:lpstr>Tahoma</vt:lpstr>
      <vt:lpstr>Times New Roman</vt:lpstr>
      <vt:lpstr>Verdana</vt:lpstr>
      <vt:lpstr>Wingdings 2</vt:lpstr>
      <vt:lpstr>Slunovrat</vt:lpstr>
      <vt:lpstr>Řízení a plánování  výroby doc. Ing. Pavel Kopeček, CSc. 1.8.2022</vt:lpstr>
      <vt:lpstr>Historie řízení výroby</vt:lpstr>
      <vt:lpstr>Západní a japonský moderní přístup</vt:lpstr>
      <vt:lpstr>Západní a japonský moderní přístup</vt:lpstr>
      <vt:lpstr>Stará a nová ekonomika</vt:lpstr>
      <vt:lpstr> </vt:lpstr>
      <vt:lpstr>Změny vztahu podnik -zákazník</vt:lpstr>
      <vt:lpstr>Cíle a problémy v podniku</vt:lpstr>
      <vt:lpstr>Změny vyvolané informačními technologiemi</vt:lpstr>
      <vt:lpstr>Inovace</vt:lpstr>
      <vt:lpstr>Inovační stupně</vt:lpstr>
      <vt:lpstr>Nejistota</vt:lpstr>
      <vt:lpstr>Náklady, cena a zisk</vt:lpstr>
      <vt:lpstr>  Následně nebo souběžně </vt:lpstr>
      <vt:lpstr>Funkčně nebo procesně</vt:lpstr>
      <vt:lpstr>Využití kapacit nebo dodržení krátkých dodacích dob</vt:lpstr>
      <vt:lpstr>Objem nebo rozmanitost </vt:lpstr>
      <vt:lpstr>Objem nebo rozmanitost </vt:lpstr>
      <vt:lpstr>Plánovat zakázkově nebo neutrálně</vt:lpstr>
      <vt:lpstr>Vyrábět nebo nakupovat</vt:lpstr>
      <vt:lpstr>Mgickýtrojúhelník/ čtyřúhelník</vt:lpstr>
      <vt:lpstr>Pracovat s rezervou nebo odstranit problémy předem</vt:lpstr>
      <vt:lpstr>Účtovat nákladově nebo průtokově</vt:lpstr>
      <vt:lpstr>Staré a nové pojetí výroby</vt:lpstr>
      <vt:lpstr>Tradiční a moderně řízený podnik </vt:lpstr>
      <vt:lpstr>Tradiční a moderně řízený podnik I</vt:lpstr>
      <vt:lpstr>Tradiční a moderně řízený podnik II</vt:lpstr>
      <vt:lpstr>Hlavní trendy</vt:lpstr>
      <vt:lpstr>Konflikt kritérií chování </vt:lpstr>
      <vt:lpstr>Simultánní inženýrství</vt:lpstr>
      <vt:lpstr>Prezentace aplikace PowerPoint</vt:lpstr>
      <vt:lpstr>Základní pojmy </vt:lpstr>
      <vt:lpstr>Cíle a prostředky výroby </vt:lpstr>
      <vt:lpstr>Řízení výroby </vt:lpstr>
      <vt:lpstr>Řízení výroby</vt:lpstr>
      <vt:lpstr>Výroba v čase</vt:lpstr>
      <vt:lpstr>Proces a operace</vt:lpstr>
      <vt:lpstr>Typy výrobních procesů v závislosti na objemu a rozmanitosti výroby</vt:lpstr>
      <vt:lpstr>Kusová výroba</vt:lpstr>
      <vt:lpstr>Seriová výroba</vt:lpstr>
      <vt:lpstr>Hromadná výroba</vt:lpstr>
      <vt:lpstr>Rozdělení výroby podle hromadnosti</vt:lpstr>
      <vt:lpstr>Dělení výroby VAT</vt:lpstr>
      <vt:lpstr>Množství </vt:lpstr>
      <vt:lpstr>Minimální dávka</vt:lpstr>
      <vt:lpstr>Náklady při výrobě v dávkách – optimální dávka</vt:lpstr>
      <vt:lpstr>Optimální roční celkové náklady na výrobu </vt:lpstr>
      <vt:lpstr>Dopravní dávka</vt:lpstr>
      <vt:lpstr>Technologická dávka</vt:lpstr>
      <vt:lpstr>Skutečná velikost výrobní dávky</vt:lpstr>
      <vt:lpstr>Příklad na určení velikosti výrobní dávky</vt:lpstr>
      <vt:lpstr>Řešení příkladu</vt:lpstr>
      <vt:lpstr>Prezentace aplikace PowerPoint</vt:lpstr>
      <vt:lpstr>Výroba v čase</vt:lpstr>
      <vt:lpstr>Příprava výroby – předvýrobní etapa</vt:lpstr>
      <vt:lpstr>Členění pracovního procesu v čase</vt:lpstr>
      <vt:lpstr>Druhy dob ve výrobě</vt:lpstr>
      <vt:lpstr>Časová struktura výroby </vt:lpstr>
      <vt:lpstr>Termínování z technologického postupu</vt:lpstr>
      <vt:lpstr>Termínování v kusovníku</vt:lpstr>
      <vt:lpstr>Problém spojitého a nespojitého času </vt:lpstr>
      <vt:lpstr>Řešení problému spojitého a nespojitého času </vt:lpstr>
      <vt:lpstr>Předávání výrobků mezi pracovišti</vt:lpstr>
      <vt:lpstr>Ideální postupný způsob předávání</vt:lpstr>
      <vt:lpstr>Skutečný postupný způsob předávání </vt:lpstr>
      <vt:lpstr>Souběžný způsob předávání</vt:lpstr>
      <vt:lpstr>Smíšený způsob předávání</vt:lpstr>
      <vt:lpstr>Určení průběžné doby při souběžném a smíšeném předávání</vt:lpstr>
      <vt:lpstr>Problém při výpočtu průběžné doby při souběžném a smíšeném předávání</vt:lpstr>
      <vt:lpstr>Časový průběh výroby dílů, podskupin, skupin a výrobku</vt:lpstr>
      <vt:lpstr>Stromečkový diagram</vt:lpstr>
      <vt:lpstr>Rozdělení času směny</vt:lpstr>
      <vt:lpstr>Prezentace aplikace PowerPoint</vt:lpstr>
      <vt:lpstr>Využití ročního časového fondu stroje </vt:lpstr>
      <vt:lpstr>Prezentace aplikace PowerPoint</vt:lpstr>
      <vt:lpstr>Pracoviště</vt:lpstr>
      <vt:lpstr>Technologické uspořádání </vt:lpstr>
      <vt:lpstr>Vlastnosti technologického uspořádání</vt:lpstr>
      <vt:lpstr>Předmětné uspořádání </vt:lpstr>
      <vt:lpstr>Vlastnosti předmětného uspořádání</vt:lpstr>
      <vt:lpstr>Kooperace</vt:lpstr>
      <vt:lpstr>Automatizované výrobní systémy</vt:lpstr>
      <vt:lpstr>Prezentace aplikace PowerPoint</vt:lpstr>
      <vt:lpstr>Pracovní síla</vt:lpstr>
      <vt:lpstr>Zvyšování produktivity práce</vt:lpstr>
      <vt:lpstr>Výkon pracovníka </vt:lpstr>
      <vt:lpstr>Tayrorovy zásady řízení</vt:lpstr>
      <vt:lpstr>Intenzita a zručnost práce</vt:lpstr>
      <vt:lpstr>Motivační faktory</vt:lpstr>
      <vt:lpstr>Normy</vt:lpstr>
      <vt:lpstr>Metody tvorby výkonových norem</vt:lpstr>
      <vt:lpstr>Dělba práce</vt:lpstr>
      <vt:lpstr>Mzdy</vt:lpstr>
      <vt:lpstr>Určení kapacity</vt:lpstr>
      <vt:lpstr>Prezentace aplikace PowerPoint</vt:lpstr>
      <vt:lpstr>Plánování výroby</vt:lpstr>
      <vt:lpstr>Plánování výroby v čase</vt:lpstr>
      <vt:lpstr>Paradigma plánování </vt:lpstr>
      <vt:lpstr>Zásady plánování </vt:lpstr>
      <vt:lpstr>Vazby výrobního managementu na cíle podniku</vt:lpstr>
      <vt:lpstr>Informační a hmotné toky</vt:lpstr>
      <vt:lpstr>Hierarchie plánování </vt:lpstr>
      <vt:lpstr>Charakteristika plánovací hierarchie</vt:lpstr>
      <vt:lpstr>Dlouhodobé plánování</vt:lpstr>
      <vt:lpstr>Střednědobé plánování</vt:lpstr>
      <vt:lpstr>Určení kapacitní průchodnosti zakázky</vt:lpstr>
      <vt:lpstr>Agregované plánování</vt:lpstr>
      <vt:lpstr>Krátkodobé plánování - operativní plánování (zatěžování)</vt:lpstr>
      <vt:lpstr>Soustava plánování</vt:lpstr>
      <vt:lpstr>Denní plánování (rozvrhování)</vt:lpstr>
      <vt:lpstr>Informační toky v plánování</vt:lpstr>
      <vt:lpstr>Činnosti řízení</vt:lpstr>
      <vt:lpstr>Management v přímém řízení</vt:lpstr>
      <vt:lpstr>Prezentace aplikace PowerPoint</vt:lpstr>
      <vt:lpstr>Předpovědi a prognózy požadavků na výrobu</vt:lpstr>
      <vt:lpstr>Rozdělení prognóz</vt:lpstr>
      <vt:lpstr>Základní otázky předpovědí</vt:lpstr>
      <vt:lpstr>Požadavky na dobře připravenou předpověď</vt:lpstr>
      <vt:lpstr>Kroky v procesu prognózování</vt:lpstr>
      <vt:lpstr>Trendy historických údajů </vt:lpstr>
      <vt:lpstr>Různé trendy</vt:lpstr>
      <vt:lpstr>Jiné trendy</vt:lpstr>
      <vt:lpstr>Pravděpodobnost prognózy</vt:lpstr>
      <vt:lpstr>Prezentace aplikace PowerPoint</vt:lpstr>
      <vt:lpstr>Typy zásob v podniku</vt:lpstr>
      <vt:lpstr>Druhy skladů</vt:lpstr>
      <vt:lpstr>Vlastnosti zásob</vt:lpstr>
      <vt:lpstr>Řízení nákupu</vt:lpstr>
      <vt:lpstr>Dvě metody řízení nákupu</vt:lpstr>
      <vt:lpstr>Plánování podle spotřeby – s pevnou velikostí dodávky - ideální </vt:lpstr>
      <vt:lpstr>Normy zásob</vt:lpstr>
      <vt:lpstr>Plánování podle spotřeby – s pevnou velikostí dodávky – reálné, příklad  objednávka paliva </vt:lpstr>
      <vt:lpstr>Plánování podle spotřeby – s pevnou periodou objednávky  </vt:lpstr>
      <vt:lpstr>Souběh doplnění a odběru</vt:lpstr>
      <vt:lpstr>Pojistná zásoba</vt:lpstr>
      <vt:lpstr>Stanovení pojistné zásoby statistickým vzorcem</vt:lpstr>
      <vt:lpstr>Příklad na pojistnou zásobu - zadání</vt:lpstr>
      <vt:lpstr>Příklad na pojistnou zásobu - simulace</vt:lpstr>
      <vt:lpstr>Příklad na pojistnou zásobu – vzorce v Excelu</vt:lpstr>
      <vt:lpstr>Průběh nákupu</vt:lpstr>
      <vt:lpstr>Prezentace aplikace PowerPoint</vt:lpstr>
      <vt:lpstr>ABC analýza</vt:lpstr>
      <vt:lpstr>ABC analýza - obrázek</vt:lpstr>
      <vt:lpstr>ABC analýza - opatření</vt:lpstr>
      <vt:lpstr>XYZ analýza</vt:lpstr>
      <vt:lpstr>Kombinace ABC a XYZ analýzy</vt:lpstr>
      <vt:lpstr>GMK analýza</vt:lpstr>
      <vt:lpstr>Prezentace aplikace PowerPoint</vt:lpstr>
      <vt:lpstr>Pesimistický – extrémní přístup</vt:lpstr>
      <vt:lpstr>Optimistický – rizikový přístup</vt:lpstr>
      <vt:lpstr>Vyrovnání kapacit na průměrné požadavky</vt:lpstr>
      <vt:lpstr>Kapacitní plán sledující předpokládané požadavky</vt:lpstr>
      <vt:lpstr>  Další možnosti hrubého vyrovnání kapacit </vt:lpstr>
      <vt:lpstr> </vt:lpstr>
      <vt:lpstr>Vymezení dílenského řízení výroby</vt:lpstr>
      <vt:lpstr>Pořizování dat z výroby</vt:lpstr>
      <vt:lpstr> Role dílenského managementu - Plánovač</vt:lpstr>
      <vt:lpstr> Role dílenského managementu - Mistr</vt:lpstr>
      <vt:lpstr> Role dílenského managementu - Dispečer</vt:lpstr>
      <vt:lpstr>Výrobně dispečerský odbor</vt:lpstr>
      <vt:lpstr>Prezentace aplikace PowerPoint</vt:lpstr>
      <vt:lpstr>Logistické Y </vt:lpstr>
      <vt:lpstr>Bod rozpojení </vt:lpstr>
      <vt:lpstr>Základní polohy bodu rozpojení </vt:lpstr>
      <vt:lpstr>MTS - Manufacturing to Stock - Výroba na sklad</vt:lpstr>
      <vt:lpstr>ATO - Assembly to Order - Montáž na zakázku</vt:lpstr>
      <vt:lpstr>MTO - Manufacturing to Order - Výroba na zakázku</vt:lpstr>
      <vt:lpstr>ETO - Engineer to Order - Vývoj na zakázku</vt:lpstr>
      <vt:lpstr>BPM - Batch Process Manufacturing - Dávková procesní výroba </vt:lpstr>
      <vt:lpstr>Prezentace aplikace PowerPoint</vt:lpstr>
      <vt:lpstr>Princip plánování materiálových požadavků v čase</vt:lpstr>
      <vt:lpstr>Problémy MRP</vt:lpstr>
      <vt:lpstr>Pragmatické používání  MRP</vt:lpstr>
      <vt:lpstr>Plánování materiálových požadavků (MRP) </vt:lpstr>
      <vt:lpstr>Výrobní stupně</vt:lpstr>
      <vt:lpstr>Dispoziční stupně </vt:lpstr>
      <vt:lpstr>Dispoziční stupně jako graf</vt:lpstr>
      <vt:lpstr>Souhrnný kusovník</vt:lpstr>
      <vt:lpstr>Gozinto graf</vt:lpstr>
      <vt:lpstr>Zadání příkladu na plánování množství</vt:lpstr>
      <vt:lpstr>Řešení příkladu na výpočet množství</vt:lpstr>
      <vt:lpstr>Grafické řešení výpočtu množství</vt:lpstr>
      <vt:lpstr>Souhrnné plánování potřeb materiálu bez určení termínů</vt:lpstr>
      <vt:lpstr>Určení dispozičního stupně</vt:lpstr>
      <vt:lpstr>Propočet souhrnných potřeb materiálu</vt:lpstr>
      <vt:lpstr>Výhody a nevýhody souhrnného plánovaní</vt:lpstr>
      <vt:lpstr>MRP generování sekundárních potřeb a tvorba výrobních a nákupních objednávek</vt:lpstr>
      <vt:lpstr>Druhy materiálových potřeb </vt:lpstr>
      <vt:lpstr>MRP plánuje v čase a množství</vt:lpstr>
      <vt:lpstr>MRP ruční a počítačové algoritmy</vt:lpstr>
      <vt:lpstr>Příklad na plánování produktu CASE 1</vt:lpstr>
      <vt:lpstr>Příklad na plánování produktu CASE 2</vt:lpstr>
      <vt:lpstr>Příklad na plánování produktu CASE 3</vt:lpstr>
      <vt:lpstr>Automatické rozvržení case</vt:lpstr>
      <vt:lpstr>Metody dávkování</vt:lpstr>
      <vt:lpstr>Generování výrobních příkazů – „lot for lot“ bez skladu</vt:lpstr>
      <vt:lpstr>Generování výrobních příkazů – „lot for lot“ se skladem </vt:lpstr>
      <vt:lpstr>Generování výrobních příkazů – se skladem a shromadněním </vt:lpstr>
      <vt:lpstr>Generování výrobních příkazů – s pevnou velikostí dávky </vt:lpstr>
      <vt:lpstr>Generování výrobních příkazů – s nezahrnutými fixními příkazy </vt:lpstr>
      <vt:lpstr>Generování výrobních příkazů – s pevnou velikostí dávky </vt:lpstr>
      <vt:lpstr>Generování výrobních příkazů – s fixními příkazy </vt:lpstr>
      <vt:lpstr>Generování výrobních příkazů – další strategie</vt:lpstr>
      <vt:lpstr>Rozpad výrobku v čase a množství </vt:lpstr>
      <vt:lpstr>Rozpad jízdního kola v čase a množství</vt:lpstr>
      <vt:lpstr>Plánování MRP II</vt:lpstr>
      <vt:lpstr>Schéma MPR II</vt:lpstr>
      <vt:lpstr>MPR II, plánování do omezených a neomezených kapacit</vt:lpstr>
      <vt:lpstr>Systémy pokročilého plánování výroby - APS</vt:lpstr>
      <vt:lpstr>Další plánovací systémy</vt:lpstr>
      <vt:lpstr>Kapacitní plánování </vt:lpstr>
      <vt:lpstr>Kapacitní opatření</vt:lpstr>
      <vt:lpstr>Řešení termínových skluzů - Zkrácení průběžných dob</vt:lpstr>
      <vt:lpstr>Řešení termínových skluzů - Krátkodobá a dlouhodobá opatření</vt:lpstr>
      <vt:lpstr>Řešení termínových skluzů – Další možnosti</vt:lpstr>
      <vt:lpstr>Nakupovat nebo vyrábět  Pro nákup</vt:lpstr>
      <vt:lpstr>Nakupovat nebo vyrábět  Pro vlastní výrobu</vt:lpstr>
      <vt:lpstr>Příklad Nakupovat/ vyrábět - zadání</vt:lpstr>
      <vt:lpstr>Příklad Nakupovat/ vyrábět - řešení</vt:lpstr>
      <vt:lpstr>Příklad Nakupovat/ vyrábět – grafické řešení</vt:lpstr>
      <vt:lpstr>Moderní metody</vt:lpstr>
      <vt:lpstr>Proces a jeho zlepšování</vt:lpstr>
      <vt:lpstr>Pojem „štíhlá výroba“</vt:lpstr>
      <vt:lpstr>Plýtvání </vt:lpstr>
      <vt:lpstr>Druhy plýtvání, které odstraňuje štíhlá výroba: </vt:lpstr>
      <vt:lpstr>Druhy plýtvání, které odstraňuje štíhlá výroba: </vt:lpstr>
      <vt:lpstr>Štíhlá výrova – stručná historie</vt:lpstr>
      <vt:lpstr>Základní principy a pilíře štíhlé výroby</vt:lpstr>
      <vt:lpstr>3Mu</vt:lpstr>
      <vt:lpstr>Testování 3 Mu</vt:lpstr>
      <vt:lpstr>Heijunka - vyrovnání </vt:lpstr>
      <vt:lpstr> 5 S</vt:lpstr>
      <vt:lpstr>1. Seiri (Roztřídit)</vt:lpstr>
      <vt:lpstr>2. Seiton (Srovnat)</vt:lpstr>
      <vt:lpstr>3. Seiso (Vyčistit)</vt:lpstr>
      <vt:lpstr>4. Seiketsu (Osobní čistota)</vt:lpstr>
      <vt:lpstr>5. Shitsuke (Standardizovat  disdiplína)</vt:lpstr>
      <vt:lpstr>Analýza 5W1H – 1.</vt:lpstr>
      <vt:lpstr>Analýza 5W1H – 2.</vt:lpstr>
      <vt:lpstr>4M</vt:lpstr>
      <vt:lpstr>4M - materiál</vt:lpstr>
      <vt:lpstr>4M - Stroj (zařízení) </vt:lpstr>
      <vt:lpstr>4M - Člověk </vt:lpstr>
      <vt:lpstr>4M - Metody práce </vt:lpstr>
      <vt:lpstr>Kanban - princip</vt:lpstr>
      <vt:lpstr>Kanban - prostředky</vt:lpstr>
      <vt:lpstr>Kanban - stítek</vt:lpstr>
      <vt:lpstr>Schema kanbanu </vt:lpstr>
      <vt:lpstr>Popis schema kanbanu </vt:lpstr>
      <vt:lpstr>Kanban - poznámky</vt:lpstr>
      <vt:lpstr>Počet kanbanů v oběhu</vt:lpstr>
      <vt:lpstr>Příklad na počet kanbanů z praxe</vt:lpstr>
      <vt:lpstr>Význam KANBANu</vt:lpstr>
      <vt:lpstr>Nasazení a omezení KANBANu 1.</vt:lpstr>
      <vt:lpstr>Nasazení a omezení KANBANu 2.</vt:lpstr>
      <vt:lpstr>Systém Toyota</vt:lpstr>
      <vt:lpstr>Koncepce firmy Toyota </vt:lpstr>
      <vt:lpstr>Výrobní systém firmy Toyota (TPS)- Zdroje systému</vt:lpstr>
      <vt:lpstr>14 zásad TPS</vt:lpstr>
      <vt:lpstr>  Oddíl I: Dlouhodobá filosofie </vt:lpstr>
      <vt:lpstr>Oddíl II: Správný proces přinese správné výsledky</vt:lpstr>
      <vt:lpstr>Oddíl II: Správný proces přinese správné výsledky</vt:lpstr>
      <vt:lpstr>Oddíl II: Správný proces přinese správné výsledky</vt:lpstr>
      <vt:lpstr>Oddíl II: Správný proces přinese správné výsledky</vt:lpstr>
      <vt:lpstr>Oddíl II: Správný proces přinese správné výsledky</vt:lpstr>
      <vt:lpstr>Oddíl II: Správný proces přinese správné výsledky</vt:lpstr>
      <vt:lpstr>Oddíl II: Správný proces přinese správné výsledky</vt:lpstr>
      <vt:lpstr>  Oddíl III. Přidávejte hodnotu organizaci tím, že budete rozvíjet své lidi a partnery.</vt:lpstr>
      <vt:lpstr>  Oddíl III. Přidávejte hodnotu organizaci tím, že budete rozvíjet své lidi a partnery.</vt:lpstr>
      <vt:lpstr>  Oddíl III. Přidávejte hodnotu organizaci tím, že budete rozvíjet své lidi a partnery.</vt:lpstr>
      <vt:lpstr>Oddíl IV: Nepřetržité řešení nejhlubších problémů podněcuje organizační učení.</vt:lpstr>
      <vt:lpstr>Oddíl IV: Nepřetržité řešení nejhlubších problémů podněcuje organizační učení.</vt:lpstr>
      <vt:lpstr>Oddíl IV: Nepřetržité řešení nejhlubších problémů podněcuje organizační učení.</vt:lpstr>
      <vt:lpstr>Výrobní systém Toyota jako "dům"</vt:lpstr>
      <vt:lpstr>Kaizen</vt:lpstr>
      <vt:lpstr>Kaizen</vt:lpstr>
      <vt:lpstr>Kaizen a Kaikaku</vt:lpstr>
      <vt:lpstr>Kaizen a inovace</vt:lpstr>
      <vt:lpstr>Kaizen jako boj proti entropii </vt:lpstr>
      <vt:lpstr>Úlohy koordinátora a základní předpoklady fungování systému zlepšování procesů</vt:lpstr>
      <vt:lpstr>Kaizen a zaměstnanci 1 </vt:lpstr>
      <vt:lpstr>Kaizen a zaměstnanci 2</vt:lpstr>
      <vt:lpstr>Kultura a tradice - Západní svět a Japonsko</vt:lpstr>
      <vt:lpstr>Kaizen a štíhlá výroba</vt:lpstr>
      <vt:lpstr>Nástroje Kaizen pro řešení problémů</vt:lpstr>
      <vt:lpstr> Běžné a strukturované řešení problémů</vt:lpstr>
      <vt:lpstr>Prezentace aplikace PowerPoint</vt:lpstr>
      <vt:lpstr>Co je JIT</vt:lpstr>
      <vt:lpstr>Proč vznikají zbytečné zásoby</vt:lpstr>
      <vt:lpstr>Cíle a faktory JIT</vt:lpstr>
      <vt:lpstr>Tradiční přístup a JIT </vt:lpstr>
      <vt:lpstr>JIT a nákup </vt:lpstr>
      <vt:lpstr>Ztráty z hlediska JIT </vt:lpstr>
      <vt:lpstr>Pět hlavních principů Just in Time </vt:lpstr>
      <vt:lpstr>Podmínky JIT</vt:lpstr>
      <vt:lpstr>Prezentace aplikace PowerPoint</vt:lpstr>
      <vt:lpstr>Základní myšlenka Teorie omezení</vt:lpstr>
      <vt:lpstr>Úzké místo</vt:lpstr>
      <vt:lpstr>Zájmy a zájmové skupiny</vt:lpstr>
      <vt:lpstr>Vnitřní a vnější omezení</vt:lpstr>
      <vt:lpstr>Metriky Teorie omezení</vt:lpstr>
      <vt:lpstr>Základní principy teorie omezení</vt:lpstr>
      <vt:lpstr>Pět kroků TOC</vt:lpstr>
      <vt:lpstr>Prezentace aplikace PowerPoint</vt:lpstr>
      <vt:lpstr>Rozvrhovat nebo jen plánovat?</vt:lpstr>
      <vt:lpstr>Denní plánování – podobenství s batohem</vt:lpstr>
      <vt:lpstr>Denní plánování – podobenství s potrubím</vt:lpstr>
      <vt:lpstr>Příklad 3 výrobky a 4 pracoviště</vt:lpstr>
      <vt:lpstr>Proč rozvrhovat?</vt:lpstr>
      <vt:lpstr>Předpoklady pro kvalitní denní rozvrh</vt:lpstr>
      <vt:lpstr>Dávkové a průběžné rozvrhování</vt:lpstr>
      <vt:lpstr>Aktivní a potenciálně aktivní operace</vt:lpstr>
      <vt:lpstr>Teoretické řešení rozvrhování</vt:lpstr>
      <vt:lpstr>Speciální případ - rozvrh pro jedno pracoviště</vt:lpstr>
      <vt:lpstr>Speciální případ - rozvrh pro dvě pracoviště na výrobní lince</vt:lpstr>
      <vt:lpstr>Příklad na rozvrh pro jedno pracoviště</vt:lpstr>
      <vt:lpstr>Řešení příkladu deterministickými stategiemi</vt:lpstr>
      <vt:lpstr>Řešení hrubou silou</vt:lpstr>
      <vt:lpstr>Příklad na Johnsonovo pravidlo</vt:lpstr>
      <vt:lpstr>Řešení dvou pracovišť metodou FIFO</vt:lpstr>
      <vt:lpstr>Řešení dvou pracovišť metodou LIFO</vt:lpstr>
      <vt:lpstr>Řešení dvou pracovišť Johnsonovým pravidlem</vt:lpstr>
      <vt:lpstr>Řešení hrubou silou</vt:lpstr>
      <vt:lpstr>Co s faktoriálem permutací?</vt:lpstr>
      <vt:lpstr>Algoritmus dávkového dynamického rozvrhu 1</vt:lpstr>
      <vt:lpstr>Algoritmus dávkového dynamického rozvrhu 2</vt:lpstr>
      <vt:lpstr>Algoritmus dávkového dynamického rozvrhu 3</vt:lpstr>
      <vt:lpstr>Kritéria kvality rozvrhu</vt:lpstr>
      <vt:lpstr>Vliv statického výpočtu kapacit</vt:lpstr>
      <vt:lpstr>Vliv zaměnitelných pracovišť</vt:lpstr>
      <vt:lpstr>Vliv výrobních pomůcek</vt:lpstr>
      <vt:lpstr>Vliv dispečera a mistra ve výrobě</vt:lpstr>
      <vt:lpstr> Fronty na konkrétní pracoviště nebo skupiny?</vt:lpstr>
      <vt:lpstr>Možná kritéria pro vývěr operace</vt:lpstr>
      <vt:lpstr>Hypotézy denního rozvrhování</vt:lpstr>
      <vt:lpstr>Případová studie denního rozvrhu</vt:lpstr>
      <vt:lpstr>Případová studie denního rozvrhu</vt:lpstr>
      <vt:lpstr>Případová studie denního rozvrhu</vt:lpstr>
      <vt:lpstr>Výsledky denního rozvrhování</vt:lpstr>
      <vt:lpstr>Literatura</vt:lpstr>
    </vt:vector>
  </TitlesOfParts>
  <Company>ZCU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Simulace</dc:title>
  <dc:creator>Zdeněk Ulrych</dc:creator>
  <cp:lastModifiedBy>kopecek</cp:lastModifiedBy>
  <cp:revision>481</cp:revision>
  <cp:lastPrinted>2018-07-18T08:25:27Z</cp:lastPrinted>
  <dcterms:created xsi:type="dcterms:W3CDTF">2000-11-14T14:01:23Z</dcterms:created>
  <dcterms:modified xsi:type="dcterms:W3CDTF">2022-08-04T10:23:16Z</dcterms:modified>
</cp:coreProperties>
</file>