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413" r:id="rId2"/>
    <p:sldId id="502" r:id="rId3"/>
    <p:sldId id="503" r:id="rId4"/>
    <p:sldId id="505" r:id="rId5"/>
    <p:sldId id="504" r:id="rId6"/>
    <p:sldId id="507" r:id="rId7"/>
    <p:sldId id="506" r:id="rId8"/>
    <p:sldId id="508" r:id="rId9"/>
    <p:sldId id="511" r:id="rId10"/>
    <p:sldId id="509" r:id="rId11"/>
    <p:sldId id="512" r:id="rId12"/>
    <p:sldId id="510" r:id="rId13"/>
    <p:sldId id="440" r:id="rId14"/>
    <p:sldId id="443" r:id="rId15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D14"/>
    <a:srgbClr val="FFFFCC"/>
    <a:srgbClr val="FFCCCC"/>
    <a:srgbClr val="DDDDDD"/>
    <a:srgbClr val="FF9999"/>
    <a:srgbClr val="FFCCFF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88657" autoAdjust="0"/>
  </p:normalViewPr>
  <p:slideViewPr>
    <p:cSldViewPr snapToGrid="0">
      <p:cViewPr varScale="1">
        <p:scale>
          <a:sx n="113" d="100"/>
          <a:sy n="113" d="100"/>
        </p:scale>
        <p:origin x="16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556" y="-10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12" tIns="49506" rIns="99012" bIns="49506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12" tIns="49506" rIns="99012" bIns="49506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12" tIns="49506" rIns="99012" bIns="49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12" tIns="49506" rIns="99012" bIns="49506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12" tIns="49506" rIns="99012" bIns="49506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fld id="{91C7D313-5340-4983-BC0E-EE424E4BB04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30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2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41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11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66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12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2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A185F2-8CB4-4EC5-A543-1E29830E2C95}" type="slidenum">
              <a:rPr lang="cs-CZ" b="0"/>
              <a:pPr eaLnBrk="1" hangingPunct="1"/>
              <a:t>13</a:t>
            </a:fld>
            <a:endParaRPr lang="cs-CZ" b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1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90130C-1B4D-4692-A09C-9CA0BEF6F3A0}" type="slidenum">
              <a:rPr lang="cs-CZ" b="0"/>
              <a:pPr eaLnBrk="1" hangingPunct="1"/>
              <a:t>14</a:t>
            </a:fld>
            <a:endParaRPr lang="cs-CZ" b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3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6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4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4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5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6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6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1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7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10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8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4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9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7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2" tIns="49506" rIns="99012" bIns="4950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9713" defTabSz="990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9713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A914D6A-754E-412F-ABA1-885D4775153A}" type="slidenum">
              <a:rPr lang="cs-CZ" sz="1300" b="0"/>
              <a:pPr algn="r" eaLnBrk="1" hangingPunct="1"/>
              <a:t>10</a:t>
            </a:fld>
            <a:endParaRPr lang="cs-CZ" sz="13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87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D7E87-ECC8-4CA5-B571-721A3C366A9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08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C8CDD-814E-43FD-97A7-9FA367A1CE4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16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F0993-3A5D-43C2-ADD6-D519DA640B5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09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A9F0B-6A9D-4EDA-BA3B-C48824B5499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36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C59CD-B4DC-490D-B8CC-593F63FA41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32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B4933-2DEE-4E45-AFE3-7370C98F4C7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2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C59A1-6A95-4EEB-B7C9-D658E76223D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70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E54F1-7AE1-41FE-9C0F-8FC90E66018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88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AA56-A4DC-496B-BB61-67DCDDECEF7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77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D920-93CD-4E15-9F90-C2379A8EC30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5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C9B84-EADD-4D9F-8BA2-B9633A4C12F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6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21C53-AACB-495A-942D-325CD61C244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47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 b="0" dirty="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cs-CZ"/>
              <a:t>13.2.2014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 b="0" dirty="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cs-CZ"/>
              <a:t>Termomechanika - Úvod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C71A2718-7E3F-42C2-98F9-0262E41E7664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hmpics.com/download/lockheed_sr_71_blackbird-wide.jpg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www.youtube.com/watch?v=bKHz7wOjb9w&amp;list=PLfSlJoCUz-ae0t6ECH5EbgPEXCIwVvEtz&amp;index=1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EEHw9lInIfg&amp;list=PLfSlJoCUz-ae0t6ECH5EbgPEXCIwVvEtz&amp;index=12" TargetMode="External"/><Relationship Id="rId5" Type="http://schemas.openxmlformats.org/officeDocument/2006/relationships/hyperlink" Target="https://www.youtube.com/watch?v=TBdUcGYo7XA&amp;list=PLfSlJoCUz-ae0t6ECH5EbgPEXCIwVvEtz&amp;index=2" TargetMode="Externa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651125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Termomechanika</a:t>
            </a:r>
            <a:r>
              <a:rPr lang="en-US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Vratné </a:t>
            </a:r>
            <a:r>
              <a:rPr lang="cs-CZ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změny - Oběhy</a:t>
            </a:r>
            <a:endParaRPr lang="en-US" sz="24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Podnadpis 2"/>
          <p:cNvSpPr>
            <a:spLocks noGrp="1"/>
          </p:cNvSpPr>
          <p:nvPr>
            <p:ph type="subTitle" idx="1"/>
          </p:nvPr>
        </p:nvSpPr>
        <p:spPr>
          <a:xfrm>
            <a:off x="0" y="4210050"/>
            <a:ext cx="9144000" cy="1654175"/>
          </a:xfrm>
        </p:spPr>
        <p:txBody>
          <a:bodyPr/>
          <a:lstStyle/>
          <a:p>
            <a:pPr eaLnBrk="1" hangingPunct="1"/>
            <a:endParaRPr lang="cs-CZ" sz="2400" b="1" dirty="0" smtClean="0">
              <a:solidFill>
                <a:srgbClr val="000D2C"/>
              </a:solidFill>
            </a:endParaRPr>
          </a:p>
          <a:p>
            <a:pPr eaLnBrk="1" hangingPunct="1"/>
            <a:endParaRPr lang="cs-CZ" sz="2400" b="1" dirty="0" smtClean="0">
              <a:solidFill>
                <a:srgbClr val="000D2C"/>
              </a:solidFill>
            </a:endParaRPr>
          </a:p>
          <a:p>
            <a:pPr algn="just" eaLnBrk="1" hangingPunct="1"/>
            <a:r>
              <a:rPr lang="cs-CZ" sz="1400" b="1" dirty="0" smtClean="0">
                <a:solidFill>
                  <a:srgbClr val="000D2C"/>
                </a:solidFill>
              </a:rPr>
              <a:t>Upozornění: Tato prezentace slouží výhradně pro výukové účely Fakulty strojní Západočeské univerzity v Plzni. Byla sestavena autorem s využitím citovaných zdrojů a veřejně dostupných internetových zdrojů. Využití této prezentace nebo jejich částí pro jiné účely, stejně jako její veřejné šíření je nepřípustné.</a:t>
            </a:r>
            <a:endParaRPr lang="en-US" sz="1400" b="1" dirty="0" smtClean="0">
              <a:solidFill>
                <a:srgbClr val="000D2C"/>
              </a:solidFill>
            </a:endParaRPr>
          </a:p>
          <a:p>
            <a:pPr eaLnBrk="1" hangingPunct="1"/>
            <a:endParaRPr lang="en-US" sz="1400" b="1" dirty="0" smtClean="0">
              <a:solidFill>
                <a:srgbClr val="303133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 bwMode="auto">
          <a:xfrm>
            <a:off x="0" y="14288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5365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39549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Humpreyův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oběh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362075"/>
            <a:ext cx="7462838" cy="48234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235364" y="6000857"/>
            <a:ext cx="445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Řízená střela V-1 s pulzačním motorem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39549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Humpreyův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oběh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" name="Jim's  Valveless Pulsejet Eng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53987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39549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Humpreyův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oběh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" name="The JET Bicycle   The most dangerous unsafe bike EVER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106" y="1495425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5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Skupina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0" y="-1"/>
              <a:ext cx="9144000" cy="6858001"/>
            </a:xfrm>
            <a:prstGeom prst="rect">
              <a:avLst/>
            </a:prstGeom>
          </p:spPr>
        </p:pic>
        <p:pic>
          <p:nvPicPr>
            <p:cNvPr id="19460" name="Obrázek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r="2" b="50000"/>
            <a:stretch>
              <a:fillRect/>
            </a:stretch>
          </p:blipFill>
          <p:spPr bwMode="auto">
            <a:xfrm>
              <a:off x="0" y="-1"/>
              <a:ext cx="9143999" cy="1025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508000" y="188912"/>
              <a:ext cx="231345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sk-SK" sz="3600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Literatura</a:t>
              </a:r>
              <a:endPara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3" name="Zástupný symbol pro obsah 8"/>
          <p:cNvSpPr>
            <a:spLocks noGrp="1"/>
          </p:cNvSpPr>
          <p:nvPr>
            <p:ph sz="half" idx="2"/>
          </p:nvPr>
        </p:nvSpPr>
        <p:spPr>
          <a:xfrm>
            <a:off x="508000" y="1382713"/>
            <a:ext cx="8353425" cy="4525962"/>
          </a:xfrm>
        </p:spPr>
        <p:txBody>
          <a:bodyPr/>
          <a:lstStyle/>
          <a:p>
            <a:r>
              <a:rPr lang="cs-CZ" sz="1600" b="1" dirty="0">
                <a:solidFill>
                  <a:srgbClr val="000D14"/>
                </a:solidFill>
              </a:rPr>
              <a:t>[1]	MAREŠ, Radim. Kapitoly z termomechaniky [CD-ROM]. Plzeň: Západočeská univerzita, 2008. ISBN 978-80-7043-706-3.</a:t>
            </a:r>
          </a:p>
          <a:p>
            <a:r>
              <a:rPr lang="cs-CZ" sz="1600" b="1" dirty="0">
                <a:solidFill>
                  <a:srgbClr val="000D14"/>
                </a:solidFill>
              </a:rPr>
              <a:t>[2]	KALČÍK, Josef a SÝKORA, Karel. Technická termomechanika. 1. vyd. Praha: Academia, 1973. 536s.</a:t>
            </a:r>
          </a:p>
          <a:p>
            <a:r>
              <a:rPr lang="cs-CZ" sz="1600" b="1" dirty="0">
                <a:solidFill>
                  <a:srgbClr val="000D14"/>
                </a:solidFill>
              </a:rPr>
              <a:t>[3]	Linhart, Jiří. Termomechanika – Stručné učební texty, Plzeň: ZČU, 2012. 103 s.</a:t>
            </a:r>
          </a:p>
          <a:p>
            <a:r>
              <a:rPr lang="cs-CZ" sz="1600" b="1" dirty="0">
                <a:solidFill>
                  <a:srgbClr val="000D14"/>
                </a:solidFill>
              </a:rPr>
              <a:t>[4]	</a:t>
            </a:r>
            <a:r>
              <a:rPr lang="cs-CZ" sz="1600" b="1" dirty="0" err="1">
                <a:solidFill>
                  <a:srgbClr val="000D14"/>
                </a:solidFill>
              </a:rPr>
              <a:t>Hocko</a:t>
            </a:r>
            <a:r>
              <a:rPr lang="cs-CZ" sz="1600" b="1" dirty="0">
                <a:solidFill>
                  <a:srgbClr val="000D14"/>
                </a:solidFill>
              </a:rPr>
              <a:t>, Marián. Úvod do </a:t>
            </a:r>
            <a:r>
              <a:rPr lang="cs-CZ" sz="1600" b="1" dirty="0" err="1">
                <a:solidFill>
                  <a:srgbClr val="000D14"/>
                </a:solidFill>
              </a:rPr>
              <a:t>teórie</a:t>
            </a:r>
            <a:r>
              <a:rPr lang="cs-CZ" sz="1600" b="1" dirty="0">
                <a:solidFill>
                  <a:srgbClr val="000D14"/>
                </a:solidFill>
              </a:rPr>
              <a:t> leteckých </a:t>
            </a:r>
            <a:r>
              <a:rPr lang="cs-CZ" sz="1600" b="1" dirty="0" err="1">
                <a:solidFill>
                  <a:srgbClr val="000D14"/>
                </a:solidFill>
              </a:rPr>
              <a:t>motorov</a:t>
            </a:r>
            <a:r>
              <a:rPr lang="cs-CZ" sz="1600" b="1" dirty="0">
                <a:solidFill>
                  <a:srgbClr val="000D14"/>
                </a:solidFill>
              </a:rPr>
              <a:t> II., Košice: TUKE/LF, 2008. 131 s.</a:t>
            </a:r>
          </a:p>
          <a:p>
            <a:r>
              <a:rPr lang="cs-CZ" sz="1600" b="1" dirty="0">
                <a:solidFill>
                  <a:srgbClr val="000D14"/>
                </a:solidFill>
              </a:rPr>
              <a:t>[5]	</a:t>
            </a:r>
            <a:r>
              <a:rPr lang="cs-CZ" sz="1600" b="1" dirty="0" smtClean="0">
                <a:solidFill>
                  <a:srgbClr val="000D14"/>
                </a:solidFill>
              </a:rPr>
              <a:t>Rolls-Royce. </a:t>
            </a:r>
            <a:r>
              <a:rPr lang="cs-CZ" sz="1600" b="1" dirty="0" err="1" smtClean="0">
                <a:solidFill>
                  <a:srgbClr val="000D14"/>
                </a:solidFill>
              </a:rPr>
              <a:t>The</a:t>
            </a:r>
            <a:r>
              <a:rPr lang="cs-CZ" sz="1600" b="1" dirty="0" smtClean="0">
                <a:solidFill>
                  <a:srgbClr val="000D14"/>
                </a:solidFill>
              </a:rPr>
              <a:t> Jet </a:t>
            </a:r>
            <a:r>
              <a:rPr lang="cs-CZ" sz="1600" b="1" dirty="0" err="1" smtClean="0">
                <a:solidFill>
                  <a:srgbClr val="000D14"/>
                </a:solidFill>
              </a:rPr>
              <a:t>Engine</a:t>
            </a:r>
            <a:r>
              <a:rPr lang="cs-CZ" sz="1600" b="1" dirty="0" smtClean="0">
                <a:solidFill>
                  <a:srgbClr val="000D14"/>
                </a:solidFill>
              </a:rPr>
              <a:t>, 5th </a:t>
            </a:r>
            <a:r>
              <a:rPr lang="cs-CZ" sz="1600" b="1" dirty="0" err="1" smtClean="0">
                <a:solidFill>
                  <a:srgbClr val="000D14"/>
                </a:solidFill>
              </a:rPr>
              <a:t>edition</a:t>
            </a:r>
            <a:r>
              <a:rPr lang="cs-CZ" sz="1600" b="1" dirty="0" smtClean="0">
                <a:solidFill>
                  <a:srgbClr val="000D14"/>
                </a:solidFill>
              </a:rPr>
              <a:t>, 1996, ISBN 0-902121-2-35, Derby</a:t>
            </a:r>
          </a:p>
          <a:p>
            <a:r>
              <a:rPr lang="cs-CZ" sz="1600" b="1" dirty="0" smtClean="0">
                <a:solidFill>
                  <a:srgbClr val="000D14"/>
                </a:solidFill>
              </a:rPr>
              <a:t>[6] 	</a:t>
            </a:r>
            <a:r>
              <a:rPr lang="cs-CZ" sz="1600" b="1" dirty="0" smtClean="0">
                <a:solidFill>
                  <a:srgbClr val="000D14"/>
                </a:solidFill>
                <a:hlinkClick r:id="rId5"/>
              </a:rPr>
              <a:t>https</a:t>
            </a:r>
            <a:r>
              <a:rPr lang="cs-CZ" sz="1600" b="1" dirty="0">
                <a:solidFill>
                  <a:srgbClr val="000D14"/>
                </a:solidFill>
                <a:hlinkClick r:id="rId5"/>
              </a:rPr>
              <a:t>://</a:t>
            </a:r>
            <a:r>
              <a:rPr lang="cs-CZ" sz="1600" b="1" dirty="0" smtClean="0">
                <a:solidFill>
                  <a:srgbClr val="000D14"/>
                </a:solidFill>
                <a:hlinkClick r:id="rId5"/>
              </a:rPr>
              <a:t>www.youtube.com/watch?v=TBdUcGYo7XA&amp;list=PLfSlJoCUz-ae0t6ECH5EbgPEXCIwVvEtz&amp;index=2</a:t>
            </a:r>
            <a:endParaRPr lang="cs-CZ" sz="1600" b="1" dirty="0" smtClean="0">
              <a:solidFill>
                <a:srgbClr val="000D14"/>
              </a:solidFill>
            </a:endParaRPr>
          </a:p>
          <a:p>
            <a:r>
              <a:rPr lang="cs-CZ" sz="1600" b="1" dirty="0" smtClean="0">
                <a:solidFill>
                  <a:srgbClr val="000D14"/>
                </a:solidFill>
              </a:rPr>
              <a:t>[7] </a:t>
            </a:r>
            <a:r>
              <a:rPr lang="cs-CZ" sz="1600" b="1" dirty="0">
                <a:solidFill>
                  <a:srgbClr val="000D14"/>
                </a:solidFill>
              </a:rPr>
              <a:t>	</a:t>
            </a:r>
            <a:r>
              <a:rPr lang="cs-CZ" sz="1600" b="1" dirty="0">
                <a:solidFill>
                  <a:srgbClr val="000D14"/>
                </a:solidFill>
                <a:hlinkClick r:id="rId6"/>
              </a:rPr>
              <a:t>https://</a:t>
            </a:r>
            <a:r>
              <a:rPr lang="cs-CZ" sz="1600" b="1" dirty="0" smtClean="0">
                <a:solidFill>
                  <a:srgbClr val="000D14"/>
                </a:solidFill>
                <a:hlinkClick r:id="rId6"/>
              </a:rPr>
              <a:t>www.youtube.com/watch?v=EEHw9lInIfg&amp;list=PLfSlJoCUz-ae0t6ECH5EbgPEXCIwVvEtz&amp;index=12</a:t>
            </a:r>
            <a:endParaRPr lang="cs-CZ" sz="1600" b="1" dirty="0" smtClean="0">
              <a:solidFill>
                <a:srgbClr val="000D14"/>
              </a:solidFill>
            </a:endParaRPr>
          </a:p>
          <a:p>
            <a:r>
              <a:rPr lang="cs-CZ" sz="1600" b="1" dirty="0" smtClean="0">
                <a:solidFill>
                  <a:srgbClr val="000D14"/>
                </a:solidFill>
              </a:rPr>
              <a:t>[8] </a:t>
            </a:r>
            <a:r>
              <a:rPr lang="cs-CZ" sz="1600" b="1" dirty="0">
                <a:solidFill>
                  <a:srgbClr val="000D14"/>
                </a:solidFill>
              </a:rPr>
              <a:t>	</a:t>
            </a:r>
            <a:r>
              <a:rPr lang="cs-CZ" sz="1600" b="1" dirty="0">
                <a:solidFill>
                  <a:srgbClr val="000D14"/>
                </a:solidFill>
                <a:hlinkClick r:id="rId7"/>
              </a:rPr>
              <a:t>https://</a:t>
            </a:r>
            <a:r>
              <a:rPr lang="cs-CZ" sz="1600" b="1" dirty="0" smtClean="0">
                <a:solidFill>
                  <a:srgbClr val="000D14"/>
                </a:solidFill>
                <a:hlinkClick r:id="rId7"/>
              </a:rPr>
              <a:t>www.youtube.com/watch?v=bKHz7wOjb9w&amp;list=PLfSlJoCUz-ae0t6ECH5EbgPEXCIwVvEtz&amp;index=11</a:t>
            </a:r>
            <a:endParaRPr lang="cs-CZ" sz="1600" b="1" dirty="0" smtClean="0">
              <a:solidFill>
                <a:srgbClr val="000D14"/>
              </a:solidFill>
            </a:endParaRPr>
          </a:p>
          <a:p>
            <a:r>
              <a:rPr lang="cs-CZ" sz="1600" b="1" dirty="0" smtClean="0">
                <a:solidFill>
                  <a:srgbClr val="000D14"/>
                </a:solidFill>
              </a:rPr>
              <a:t>[9]	</a:t>
            </a:r>
            <a:r>
              <a:rPr lang="cs-CZ" sz="1600" b="1" dirty="0" smtClean="0">
                <a:solidFill>
                  <a:srgbClr val="000D14"/>
                </a:solidFill>
                <a:hlinkClick r:id="rId8"/>
              </a:rPr>
              <a:t>http</a:t>
            </a:r>
            <a:r>
              <a:rPr lang="cs-CZ" sz="1600" b="1" dirty="0">
                <a:solidFill>
                  <a:srgbClr val="000D14"/>
                </a:solidFill>
                <a:hlinkClick r:id="rId8"/>
              </a:rPr>
              <a:t>://</a:t>
            </a:r>
            <a:r>
              <a:rPr lang="cs-CZ" sz="1600" b="1" dirty="0" smtClean="0">
                <a:solidFill>
                  <a:srgbClr val="000D14"/>
                </a:solidFill>
                <a:hlinkClick r:id="rId8"/>
              </a:rPr>
              <a:t>www.bhmpics.com/download/lockheed_sr_71_blackbird-wide.jpg</a:t>
            </a:r>
            <a:endParaRPr lang="cs-CZ" sz="1600" b="1" dirty="0" smtClean="0">
              <a:solidFill>
                <a:srgbClr val="000D14"/>
              </a:solidFill>
            </a:endParaRPr>
          </a:p>
          <a:p>
            <a:endParaRPr lang="cs-CZ" sz="1600" b="1" dirty="0" smtClean="0">
              <a:solidFill>
                <a:srgbClr val="000D14"/>
              </a:solidFill>
            </a:endParaRPr>
          </a:p>
          <a:p>
            <a:endParaRPr lang="cs-CZ" sz="1600" b="1" dirty="0" smtClean="0">
              <a:solidFill>
                <a:srgbClr val="000D14"/>
              </a:solidFill>
            </a:endParaRPr>
          </a:p>
          <a:p>
            <a:endParaRPr lang="cs-CZ" sz="1600" b="1" dirty="0" smtClean="0">
              <a:solidFill>
                <a:srgbClr val="000D14"/>
              </a:solidFill>
            </a:endParaRPr>
          </a:p>
          <a:p>
            <a:endParaRPr lang="cs-CZ" sz="1600" b="1" dirty="0" smtClean="0">
              <a:solidFill>
                <a:srgbClr val="000D14"/>
              </a:solidFill>
            </a:endParaRPr>
          </a:p>
          <a:p>
            <a:endParaRPr lang="cs-CZ" sz="1600" b="1" dirty="0" smtClean="0">
              <a:solidFill>
                <a:srgbClr val="000D14"/>
              </a:solidFill>
            </a:endParaRPr>
          </a:p>
          <a:p>
            <a:endParaRPr lang="cs-CZ" sz="1600" b="1" dirty="0">
              <a:solidFill>
                <a:srgbClr val="000D14"/>
              </a:solidFill>
            </a:endParaRPr>
          </a:p>
          <a:p>
            <a:pPr marL="0" indent="0" eaLnBrk="1" hangingPunct="1">
              <a:buFontTx/>
              <a:buNone/>
            </a:pPr>
            <a:endParaRPr lang="cs-CZ" sz="1600" b="1" dirty="0" smtClean="0">
              <a:solidFill>
                <a:srgbClr val="000D14"/>
              </a:solidFill>
            </a:endParaRPr>
          </a:p>
          <a:p>
            <a:pPr marL="0" indent="0" eaLnBrk="1" hangingPunct="1">
              <a:buFontTx/>
              <a:buNone/>
            </a:pPr>
            <a:endParaRPr lang="cs-CZ" sz="1600" b="1" dirty="0" smtClean="0">
              <a:solidFill>
                <a:srgbClr val="000D14"/>
              </a:solidFill>
            </a:endParaRPr>
          </a:p>
          <a:p>
            <a:pPr marL="0" indent="0" eaLnBrk="1" hangingPunct="1">
              <a:buFontTx/>
              <a:buNone/>
            </a:pPr>
            <a:endParaRPr lang="en-US" sz="1600" b="1" dirty="0" smtClean="0">
              <a:solidFill>
                <a:srgbClr val="000D14"/>
              </a:solidFill>
            </a:endParaRPr>
          </a:p>
          <a:p>
            <a:pPr marL="0" indent="0" eaLnBrk="1" hangingPunct="1"/>
            <a:endParaRPr lang="en-US" sz="1600" b="1" dirty="0" smtClean="0">
              <a:solidFill>
                <a:srgbClr val="000D1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Skupina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0" y="-1"/>
              <a:ext cx="9144000" cy="6858001"/>
            </a:xfrm>
            <a:prstGeom prst="rect">
              <a:avLst/>
            </a:prstGeom>
          </p:spPr>
        </p:pic>
        <p:pic>
          <p:nvPicPr>
            <p:cNvPr id="48132" name="Obrázek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r="2" b="50000"/>
            <a:stretch>
              <a:fillRect/>
            </a:stretch>
          </p:blipFill>
          <p:spPr bwMode="auto">
            <a:xfrm>
              <a:off x="0" y="-1"/>
              <a:ext cx="9143999" cy="1025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508000" y="188912"/>
              <a:ext cx="215956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36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KKE/FST</a:t>
              </a:r>
              <a:endParaRPr lang="cs-CZ" sz="36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8" name="Zástupný symbol pro obsah 13"/>
          <p:cNvSpPr>
            <a:spLocks noGrp="1"/>
          </p:cNvSpPr>
          <p:nvPr>
            <p:ph sz="half" idx="1"/>
          </p:nvPr>
        </p:nvSpPr>
        <p:spPr>
          <a:xfrm>
            <a:off x="0" y="1025525"/>
            <a:ext cx="9144000" cy="5832475"/>
          </a:xfrm>
        </p:spPr>
        <p:txBody>
          <a:bodyPr/>
          <a:lstStyle/>
          <a:p>
            <a:pPr marL="0" indent="0" algn="ctr" eaLnBrk="1" fontAlgn="auto" hangingPunct="1">
              <a:spcBef>
                <a:spcPts val="0"/>
              </a:spcBef>
              <a:buFontTx/>
              <a:buNone/>
              <a:defRPr/>
            </a:pPr>
            <a:endParaRPr lang="en-US" sz="4800" b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spcBef>
                <a:spcPts val="0"/>
              </a:spcBef>
              <a:buFontTx/>
              <a:buNone/>
              <a:defRPr/>
            </a:pPr>
            <a:endParaRPr lang="en-US" sz="4800" b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spcBef>
                <a:spcPts val="0"/>
              </a:spcBef>
              <a:buFontTx/>
              <a:buNone/>
              <a:defRPr/>
            </a:pPr>
            <a:endParaRPr lang="en-US" sz="4800" b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cs-CZ" sz="48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sz="4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ěkuji za pozornost</a:t>
            </a:r>
            <a:endParaRPr lang="en-US" sz="4800" b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buFontTx/>
              <a:buNone/>
              <a:defRPr/>
            </a:pPr>
            <a:endParaRPr lang="en-US" b="1" dirty="0" smtClean="0">
              <a:solidFill>
                <a:srgbClr val="52535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buFontTx/>
              <a:buNone/>
              <a:defRPr/>
            </a:pPr>
            <a:endParaRPr lang="en-US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buFontTx/>
              <a:buNone/>
              <a:defRPr/>
            </a:pPr>
            <a:endParaRPr lang="en-US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defRPr/>
            </a:pPr>
            <a:endParaRPr lang="en-US" sz="2400" dirty="0" smtClean="0"/>
          </a:p>
          <a:p>
            <a:pPr marL="0" indent="0" eaLnBrk="1" fontAlgn="auto" hangingPunct="1">
              <a:buFontTx/>
              <a:buNone/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65453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Ottův 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oběh (zážehový motor)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086" y="1270000"/>
            <a:ext cx="5915828" cy="216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48" y="3822975"/>
            <a:ext cx="3445088" cy="288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086" y="3822975"/>
            <a:ext cx="370335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7135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Dieselův 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oběh (vznětový motor)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58" y="3434175"/>
            <a:ext cx="3473135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547" y="3434175"/>
            <a:ext cx="3590605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864" y="1083894"/>
            <a:ext cx="510697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70070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Sabbatův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oběh (smíšený oběh)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864" y="1083894"/>
            <a:ext cx="5106977" cy="216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59" y="3243894"/>
            <a:ext cx="3802893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705" y="3302263"/>
            <a:ext cx="38135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93424" y="212219"/>
            <a:ext cx="85571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Ericssonův</a:t>
            </a:r>
            <a:r>
              <a:rPr lang="cs-CZ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– </a:t>
            </a:r>
            <a:r>
              <a:rPr lang="cs-CZ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Braytonův</a:t>
            </a:r>
            <a:r>
              <a:rPr lang="cs-CZ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oběh (spalovací turbína)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58" y="1024157"/>
            <a:ext cx="7294821" cy="27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61" y="3851355"/>
            <a:ext cx="3735056" cy="28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851355"/>
            <a:ext cx="378817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66992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Ericssonův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– </a:t>
            </a: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Braytonův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oběh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9" name="Gas Turbine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362075"/>
            <a:ext cx="609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412777" y="251152"/>
            <a:ext cx="83359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Ericssonův</a:t>
            </a:r>
            <a:r>
              <a:rPr lang="cs-CZ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– </a:t>
            </a:r>
            <a:r>
              <a:rPr lang="cs-CZ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Braytonův</a:t>
            </a:r>
            <a:r>
              <a:rPr lang="cs-CZ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oběh (náporový motor)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1" y="3408638"/>
            <a:ext cx="4848419" cy="30302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47" y="1214438"/>
            <a:ext cx="516401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76738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Humpreyův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oběh (pulzační motor)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05" y="3238500"/>
            <a:ext cx="3789851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355" y="3238500"/>
            <a:ext cx="3871357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00" y="1081087"/>
            <a:ext cx="4320000" cy="17268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034" y="1487770"/>
            <a:ext cx="4320000" cy="12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r="2" b="50000"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08000" y="188913"/>
            <a:ext cx="39549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Humpreyův</a:t>
            </a:r>
            <a:r>
              <a:rPr lang="cs-CZ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oběh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336550"/>
            <a:ext cx="87487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lnSpc>
                <a:spcPct val="120000"/>
              </a:lnSpc>
              <a:defRPr/>
            </a:pPr>
            <a:endParaRPr lang="cs-CZ" sz="2400" dirty="0">
              <a:solidFill>
                <a:srgbClr val="0082D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00" y="2143047"/>
            <a:ext cx="4320000" cy="29652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41537"/>
            <a:ext cx="4320000" cy="270686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48424" y="5856533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Pulzační motor firmy </a:t>
            </a:r>
            <a:r>
              <a:rPr lang="cs-CZ" dirty="0" err="1" smtClean="0"/>
              <a:t>Dynajet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">
  <a:themeElements>
    <a:clrScheme name="sablona 16">
      <a:dk1>
        <a:srgbClr val="616365"/>
      </a:dk1>
      <a:lt1>
        <a:srgbClr val="FFFFFF"/>
      </a:lt1>
      <a:dk2>
        <a:srgbClr val="826344"/>
      </a:dk2>
      <a:lt2>
        <a:srgbClr val="EC6614"/>
      </a:lt2>
      <a:accent1>
        <a:srgbClr val="579BFF"/>
      </a:accent1>
      <a:accent2>
        <a:srgbClr val="FAC724"/>
      </a:accent2>
      <a:accent3>
        <a:srgbClr val="FFFFFF"/>
      </a:accent3>
      <a:accent4>
        <a:srgbClr val="525355"/>
      </a:accent4>
      <a:accent5>
        <a:srgbClr val="B4CBFF"/>
      </a:accent5>
      <a:accent6>
        <a:srgbClr val="E3B420"/>
      </a:accent6>
      <a:hlink>
        <a:srgbClr val="B2BC1A"/>
      </a:hlink>
      <a:folHlink>
        <a:srgbClr val="B2BC1A"/>
      </a:folHlink>
    </a:clrScheme>
    <a:fontScheme name="sablo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3">
        <a:dk1>
          <a:srgbClr val="616365"/>
        </a:dk1>
        <a:lt1>
          <a:srgbClr val="FFFFFF"/>
        </a:lt1>
        <a:dk2>
          <a:srgbClr val="826344"/>
        </a:dk2>
        <a:lt2>
          <a:srgbClr val="EC8013"/>
        </a:lt2>
        <a:accent1>
          <a:srgbClr val="68B1D0"/>
        </a:accent1>
        <a:accent2>
          <a:srgbClr val="FAC724"/>
        </a:accent2>
        <a:accent3>
          <a:srgbClr val="FFFFFF"/>
        </a:accent3>
        <a:accent4>
          <a:srgbClr val="525355"/>
        </a:accent4>
        <a:accent5>
          <a:srgbClr val="B9D5E4"/>
        </a:accent5>
        <a:accent6>
          <a:srgbClr val="E3B420"/>
        </a:accent6>
        <a:hlink>
          <a:srgbClr val="B2BC1A"/>
        </a:hlink>
        <a:folHlink>
          <a:srgbClr val="6D6D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14">
        <a:dk1>
          <a:srgbClr val="616365"/>
        </a:dk1>
        <a:lt1>
          <a:srgbClr val="FFFFFF"/>
        </a:lt1>
        <a:dk2>
          <a:srgbClr val="826344"/>
        </a:dk2>
        <a:lt2>
          <a:srgbClr val="EC6614"/>
        </a:lt2>
        <a:accent1>
          <a:srgbClr val="68B1D0"/>
        </a:accent1>
        <a:accent2>
          <a:srgbClr val="FAC724"/>
        </a:accent2>
        <a:accent3>
          <a:srgbClr val="FFFFFF"/>
        </a:accent3>
        <a:accent4>
          <a:srgbClr val="525355"/>
        </a:accent4>
        <a:accent5>
          <a:srgbClr val="B9D5E4"/>
        </a:accent5>
        <a:accent6>
          <a:srgbClr val="E3B420"/>
        </a:accent6>
        <a:hlink>
          <a:srgbClr val="B2BC1A"/>
        </a:hlink>
        <a:folHlink>
          <a:srgbClr val="6D6D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15">
        <a:dk1>
          <a:srgbClr val="616365"/>
        </a:dk1>
        <a:lt1>
          <a:srgbClr val="FFFFFF"/>
        </a:lt1>
        <a:dk2>
          <a:srgbClr val="826344"/>
        </a:dk2>
        <a:lt2>
          <a:srgbClr val="EC6614"/>
        </a:lt2>
        <a:accent1>
          <a:srgbClr val="579BFF"/>
        </a:accent1>
        <a:accent2>
          <a:srgbClr val="FAC724"/>
        </a:accent2>
        <a:accent3>
          <a:srgbClr val="FFFFFF"/>
        </a:accent3>
        <a:accent4>
          <a:srgbClr val="525355"/>
        </a:accent4>
        <a:accent5>
          <a:srgbClr val="B4CBFF"/>
        </a:accent5>
        <a:accent6>
          <a:srgbClr val="E3B420"/>
        </a:accent6>
        <a:hlink>
          <a:srgbClr val="B2BC1A"/>
        </a:hlink>
        <a:folHlink>
          <a:srgbClr val="6D6D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16">
        <a:dk1>
          <a:srgbClr val="616365"/>
        </a:dk1>
        <a:lt1>
          <a:srgbClr val="FFFFFF"/>
        </a:lt1>
        <a:dk2>
          <a:srgbClr val="826344"/>
        </a:dk2>
        <a:lt2>
          <a:srgbClr val="EC6614"/>
        </a:lt2>
        <a:accent1>
          <a:srgbClr val="579BFF"/>
        </a:accent1>
        <a:accent2>
          <a:srgbClr val="FAC724"/>
        </a:accent2>
        <a:accent3>
          <a:srgbClr val="FFFFFF"/>
        </a:accent3>
        <a:accent4>
          <a:srgbClr val="525355"/>
        </a:accent4>
        <a:accent5>
          <a:srgbClr val="B4CBFF"/>
        </a:accent5>
        <a:accent6>
          <a:srgbClr val="E3B420"/>
        </a:accent6>
        <a:hlink>
          <a:srgbClr val="B2BC1A"/>
        </a:hlink>
        <a:folHlink>
          <a:srgbClr val="B2BC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25414</TotalTime>
  <Words>131</Words>
  <Application>Microsoft Office PowerPoint</Application>
  <PresentationFormat>Předvádění na obrazovce (4:3)</PresentationFormat>
  <Paragraphs>57</Paragraphs>
  <Slides>14</Slides>
  <Notes>13</Notes>
  <HiddenSlides>0</HiddenSlides>
  <MMClips>3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6" baseType="lpstr">
      <vt:lpstr>Arial</vt:lpstr>
      <vt:lpstr>sablona</vt:lpstr>
      <vt:lpstr>Termomechanika  Vratné změny - Oběhy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KKE, FST/ZCU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Kondenzace</dc:title>
  <dc:creator>Petr Milčák</dc:creator>
  <cp:lastModifiedBy>Roman Gaspar</cp:lastModifiedBy>
  <cp:revision>969</cp:revision>
  <dcterms:created xsi:type="dcterms:W3CDTF">2007-05-17T13:56:02Z</dcterms:created>
  <dcterms:modified xsi:type="dcterms:W3CDTF">2014-03-20T12:07:41Z</dcterms:modified>
</cp:coreProperties>
</file>