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1" r:id="rId2"/>
    <p:sldId id="323" r:id="rId3"/>
    <p:sldId id="314" r:id="rId4"/>
    <p:sldId id="324" r:id="rId5"/>
    <p:sldId id="325" r:id="rId6"/>
    <p:sldId id="326" r:id="rId7"/>
    <p:sldId id="317" r:id="rId8"/>
    <p:sldId id="327" r:id="rId9"/>
    <p:sldId id="320" r:id="rId10"/>
    <p:sldId id="328" r:id="rId11"/>
    <p:sldId id="321" r:id="rId12"/>
    <p:sldId id="329" r:id="rId13"/>
    <p:sldId id="330" r:id="rId14"/>
    <p:sldId id="331" r:id="rId15"/>
    <p:sldId id="332" r:id="rId16"/>
    <p:sldId id="333" r:id="rId17"/>
    <p:sldId id="334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4.11.2014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4.11.2014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4.11.2014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4.11.2014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4.11.2014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4.11.2014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4.11.2014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4.11.2014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4.11.2014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4.11.2014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4.11.2014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FF821-2BE6-4958-BF1E-63C3FF78BA64}" type="datetimeFigureOut">
              <a:rPr lang="cs-CZ" smtClean="0"/>
              <a:pPr/>
              <a:t>4.11.2014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85720" y="285728"/>
          <a:ext cx="7072362" cy="407196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555920"/>
                <a:gridCol w="1873104"/>
                <a:gridCol w="1857388"/>
                <a:gridCol w="178595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-1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-2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142976" y="4643446"/>
            <a:ext cx="72152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</a:t>
            </a:r>
            <a:r>
              <a:rPr lang="cs-CZ" sz="4000" smtClean="0"/>
              <a:t>buňky </a:t>
            </a:r>
            <a:r>
              <a:rPr lang="cs-CZ" sz="4000" b="1" smtClean="0"/>
              <a:t>B1 </a:t>
            </a:r>
            <a:r>
              <a:rPr lang="cs-CZ" sz="4000" dirty="0" smtClean="0"/>
              <a:t>vložíme </a:t>
            </a:r>
            <a:r>
              <a:rPr lang="cs-CZ" sz="4000" smtClean="0"/>
              <a:t>vzorec </a:t>
            </a:r>
            <a:r>
              <a:rPr lang="cs-CZ" sz="4000" b="1" smtClean="0"/>
              <a:t>=KDYŽ(A1&gt;0 ; A1 ; -A1)</a:t>
            </a:r>
          </a:p>
          <a:p>
            <a:r>
              <a:rPr lang="cs-CZ" sz="4000" smtClean="0"/>
              <a:t>Vzorec zkopírujeme do sloupce </a:t>
            </a:r>
            <a:r>
              <a:rPr lang="cs-CZ" sz="4000" b="1" smtClean="0"/>
              <a:t>B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89"/>
          <a:ext cx="8001056" cy="2250297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000264"/>
                <a:gridCol w="2000264"/>
                <a:gridCol w="2000264"/>
                <a:gridCol w="2000264"/>
              </a:tblGrid>
              <a:tr h="750099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154,56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225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66,66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428596" y="3000372"/>
            <a:ext cx="81439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smtClean="0"/>
              <a:t>Do buňky </a:t>
            </a:r>
            <a:r>
              <a:rPr lang="cs-CZ" sz="4000" b="1" smtClean="0"/>
              <a:t>B1</a:t>
            </a:r>
            <a:r>
              <a:rPr lang="cs-CZ" sz="4000" smtClean="0"/>
              <a:t> vložíme vzorec</a:t>
            </a:r>
          </a:p>
          <a:p>
            <a:r>
              <a:rPr lang="cs-CZ" sz="4000" b="1" smtClean="0"/>
              <a:t>=ZAOKROUHLIT(A1; 0) + ZAOKROUHLIT(A2; -1)</a:t>
            </a:r>
          </a:p>
          <a:p>
            <a:r>
              <a:rPr lang="cs-CZ" sz="4000" b="1" smtClean="0"/>
              <a:t>=&gt;155 + 70</a:t>
            </a:r>
            <a:endParaRPr lang="cs-CZ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89"/>
          <a:ext cx="7929620" cy="410768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585924"/>
                <a:gridCol w="1585924"/>
                <a:gridCol w="1585924"/>
                <a:gridCol w="1585924"/>
                <a:gridCol w="1585924"/>
              </a:tblGrid>
              <a:tr h="821537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21537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-5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3</a:t>
                      </a:r>
                      <a:endParaRPr lang="cs-CZ" sz="4000" b="1" dirty="0"/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21537"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21537"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3</a:t>
                      </a:r>
                      <a:endParaRPr lang="cs-CZ" sz="4000" b="1" dirty="0"/>
                    </a:p>
                  </a:txBody>
                  <a:tcPr>
                    <a:solidFill>
                      <a:schemeClr val="tx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-1</a:t>
                      </a:r>
                      <a:endParaRPr lang="cs-CZ" sz="4000" b="1" dirty="0"/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821537"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-3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1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857224" y="4418966"/>
            <a:ext cx="75009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smtClean="0"/>
              <a:t>Do buňky </a:t>
            </a:r>
            <a:r>
              <a:rPr lang="cs-CZ" sz="4000" b="1" smtClean="0"/>
              <a:t>D1</a:t>
            </a:r>
            <a:r>
              <a:rPr lang="cs-CZ" sz="4000" smtClean="0"/>
              <a:t> vložíme vzorec</a:t>
            </a:r>
          </a:p>
          <a:p>
            <a:r>
              <a:rPr lang="cs-CZ" sz="4000" b="1" smtClean="0"/>
              <a:t>=SUMA(A1:C3  A3:C4)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89"/>
          <a:ext cx="7929620" cy="410768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585924"/>
                <a:gridCol w="1585924"/>
                <a:gridCol w="1585924"/>
                <a:gridCol w="1585924"/>
                <a:gridCol w="1585924"/>
              </a:tblGrid>
              <a:tr h="821537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21537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-5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3</a:t>
                      </a:r>
                      <a:endParaRPr lang="cs-CZ" sz="4000" b="1" dirty="0"/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21537"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21537"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3</a:t>
                      </a:r>
                      <a:endParaRPr lang="cs-CZ" sz="4000" b="1" dirty="0"/>
                    </a:p>
                  </a:txBody>
                  <a:tcPr>
                    <a:solidFill>
                      <a:schemeClr val="tx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-1</a:t>
                      </a:r>
                      <a:endParaRPr lang="cs-CZ" sz="4000" b="1" dirty="0"/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821537"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-3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1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857224" y="4418966"/>
            <a:ext cx="75009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smtClean="0"/>
              <a:t>Do buňky </a:t>
            </a:r>
            <a:r>
              <a:rPr lang="cs-CZ" sz="4000" b="1" smtClean="0"/>
              <a:t>D1</a:t>
            </a:r>
            <a:r>
              <a:rPr lang="cs-CZ" sz="4000" smtClean="0"/>
              <a:t> vložíme vzorec</a:t>
            </a:r>
          </a:p>
          <a:p>
            <a:r>
              <a:rPr lang="cs-CZ" sz="4000" b="1" smtClean="0"/>
              <a:t>=SUMA(</a:t>
            </a:r>
            <a:r>
              <a:rPr lang="cs-CZ" sz="4000" b="1" smtClean="0">
                <a:solidFill>
                  <a:schemeClr val="tx2">
                    <a:lumMod val="75000"/>
                  </a:schemeClr>
                </a:solidFill>
              </a:rPr>
              <a:t>A1:C3</a:t>
            </a:r>
            <a:r>
              <a:rPr lang="cs-CZ" sz="4000" b="1" smtClean="0"/>
              <a:t>  </a:t>
            </a:r>
            <a:r>
              <a:rPr lang="cs-CZ" sz="4000" b="1" smtClean="0">
                <a:solidFill>
                  <a:srgbClr val="FF0000"/>
                </a:solidFill>
              </a:rPr>
              <a:t>A3:C4</a:t>
            </a:r>
            <a:r>
              <a:rPr lang="cs-CZ" sz="4000" b="1" smtClean="0"/>
              <a:t>)</a:t>
            </a:r>
            <a:endParaRPr lang="cs-CZ" sz="4000" dirty="0"/>
          </a:p>
        </p:txBody>
      </p:sp>
      <p:sp>
        <p:nvSpPr>
          <p:cNvPr id="4" name="Obdélník 3"/>
          <p:cNvSpPr/>
          <p:nvPr/>
        </p:nvSpPr>
        <p:spPr>
          <a:xfrm>
            <a:off x="1785918" y="1142984"/>
            <a:ext cx="4643470" cy="221457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857356" y="2786058"/>
            <a:ext cx="4643470" cy="1500198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89"/>
          <a:ext cx="7929620" cy="410768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585924"/>
                <a:gridCol w="1585924"/>
                <a:gridCol w="1585924"/>
                <a:gridCol w="1585924"/>
                <a:gridCol w="1585924"/>
              </a:tblGrid>
              <a:tr h="821537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21537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-5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3</a:t>
                      </a:r>
                      <a:endParaRPr lang="cs-CZ" sz="4000" b="1" dirty="0"/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7</a:t>
                      </a:r>
                      <a:endParaRPr lang="cs-CZ" sz="4000" b="1" dirty="0"/>
                    </a:p>
                  </a:txBody>
                  <a:tcPr/>
                </a:tc>
              </a:tr>
              <a:tr h="821537"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21537"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3</a:t>
                      </a:r>
                      <a:endParaRPr lang="cs-CZ" sz="4000" b="1" dirty="0"/>
                    </a:p>
                  </a:txBody>
                  <a:tcPr>
                    <a:solidFill>
                      <a:schemeClr val="tx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-1</a:t>
                      </a:r>
                      <a:endParaRPr lang="cs-CZ" sz="4000" b="1" dirty="0"/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821537"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-3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1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857224" y="4418966"/>
            <a:ext cx="75009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smtClean="0"/>
              <a:t>Do buňky </a:t>
            </a:r>
            <a:r>
              <a:rPr lang="cs-CZ" sz="4000" b="1" smtClean="0"/>
              <a:t>D1</a:t>
            </a:r>
            <a:r>
              <a:rPr lang="cs-CZ" sz="4000" smtClean="0"/>
              <a:t> vložíme vzorec</a:t>
            </a:r>
          </a:p>
          <a:p>
            <a:r>
              <a:rPr lang="cs-CZ" sz="4000" b="1" smtClean="0"/>
              <a:t>=SUMA(</a:t>
            </a:r>
            <a:r>
              <a:rPr lang="cs-CZ" sz="4000" b="1" smtClean="0">
                <a:solidFill>
                  <a:schemeClr val="tx2">
                    <a:lumMod val="75000"/>
                  </a:schemeClr>
                </a:solidFill>
              </a:rPr>
              <a:t>A1:C3</a:t>
            </a:r>
            <a:r>
              <a:rPr lang="cs-CZ" sz="4000" b="1" smtClean="0"/>
              <a:t>  </a:t>
            </a:r>
            <a:r>
              <a:rPr lang="cs-CZ" sz="4000" b="1" smtClean="0">
                <a:solidFill>
                  <a:srgbClr val="FF0000"/>
                </a:solidFill>
              </a:rPr>
              <a:t>A3:C4</a:t>
            </a:r>
            <a:r>
              <a:rPr lang="cs-CZ" sz="4000" b="1" smtClean="0"/>
              <a:t>)</a:t>
            </a:r>
            <a:endParaRPr lang="cs-CZ" sz="4000" dirty="0"/>
          </a:p>
        </p:txBody>
      </p:sp>
      <p:sp>
        <p:nvSpPr>
          <p:cNvPr id="4" name="Obdélník 3"/>
          <p:cNvSpPr/>
          <p:nvPr/>
        </p:nvSpPr>
        <p:spPr>
          <a:xfrm>
            <a:off x="1785918" y="1142984"/>
            <a:ext cx="4643470" cy="221457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857356" y="2786058"/>
            <a:ext cx="4643470" cy="1500198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89"/>
          <a:ext cx="8286807" cy="2250297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762269"/>
                <a:gridCol w="2952771"/>
                <a:gridCol w="2571767"/>
              </a:tblGrid>
              <a:tr h="750099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</a:tr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Dobrý den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428596" y="3000372"/>
            <a:ext cx="81439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smtClean="0"/>
              <a:t>Do buňky </a:t>
            </a:r>
            <a:r>
              <a:rPr lang="cs-CZ" sz="4000" b="1" smtClean="0"/>
              <a:t>B1</a:t>
            </a:r>
            <a:r>
              <a:rPr lang="cs-CZ" sz="4000" smtClean="0"/>
              <a:t> vložíme vzorec</a:t>
            </a:r>
          </a:p>
          <a:p>
            <a:r>
              <a:rPr lang="cs-CZ" sz="4000" b="1" smtClean="0"/>
              <a:t>=3 * DÉLKA(A1)</a:t>
            </a:r>
            <a:endParaRPr lang="cs-CZ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4313641"/>
              </p:ext>
            </p:extLst>
          </p:nvPr>
        </p:nvGraphicFramePr>
        <p:xfrm>
          <a:off x="214282" y="214289"/>
          <a:ext cx="8286807" cy="2250297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762269"/>
                <a:gridCol w="2952771"/>
                <a:gridCol w="2571767"/>
              </a:tblGrid>
              <a:tr h="750099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</a:tr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Dobrý den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27</a:t>
                      </a:r>
                      <a:endParaRPr lang="cs-CZ" sz="4000" b="1" dirty="0"/>
                    </a:p>
                  </a:txBody>
                  <a:tcPr/>
                </a:tc>
              </a:tr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428596" y="3000372"/>
            <a:ext cx="814393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buňky </a:t>
            </a:r>
            <a:r>
              <a:rPr lang="cs-CZ" sz="4000" b="1" dirty="0" smtClean="0"/>
              <a:t>B1</a:t>
            </a:r>
            <a:r>
              <a:rPr lang="cs-CZ" sz="4000" dirty="0" smtClean="0"/>
              <a:t> vložíme vzorec</a:t>
            </a:r>
          </a:p>
          <a:p>
            <a:r>
              <a:rPr lang="cs-CZ" sz="4000" b="1" dirty="0" smtClean="0"/>
              <a:t>=3 * DÉLKA(A1)</a:t>
            </a:r>
          </a:p>
          <a:p>
            <a:endParaRPr lang="cs-CZ" sz="4000" b="1" dirty="0" smtClean="0"/>
          </a:p>
          <a:p>
            <a:r>
              <a:rPr lang="cs-CZ" sz="4000" b="1" dirty="0" smtClean="0"/>
              <a:t>DÉLKA(A1) = 9</a:t>
            </a:r>
          </a:p>
          <a:p>
            <a:r>
              <a:rPr lang="cs-CZ" sz="4000" b="1" dirty="0" smtClean="0"/>
              <a:t>3 * 9 = 27</a:t>
            </a:r>
            <a:endParaRPr lang="cs-CZ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89"/>
          <a:ext cx="8286807" cy="300039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108048"/>
                <a:gridCol w="2253431"/>
                <a:gridCol w="1962664"/>
                <a:gridCol w="1962664"/>
              </a:tblGrid>
              <a:tr h="750099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75%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428596" y="4105825"/>
            <a:ext cx="81439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smtClean="0"/>
              <a:t>Do buňky </a:t>
            </a:r>
            <a:r>
              <a:rPr lang="cs-CZ" sz="4000" b="1" smtClean="0"/>
              <a:t>B1</a:t>
            </a:r>
            <a:r>
              <a:rPr lang="cs-CZ" sz="4000" smtClean="0"/>
              <a:t> vložíme vzorec</a:t>
            </a:r>
          </a:p>
          <a:p>
            <a:r>
              <a:rPr lang="cs-CZ" sz="4000" b="1" smtClean="0"/>
              <a:t>=A$1 * 4</a:t>
            </a:r>
          </a:p>
          <a:p>
            <a:r>
              <a:rPr lang="cs-CZ" sz="4000" smtClean="0"/>
              <a:t>Vzorec zkopírujeme do sloupce </a:t>
            </a:r>
            <a:r>
              <a:rPr lang="cs-CZ" sz="4000" b="1" smtClean="0"/>
              <a:t>B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89"/>
          <a:ext cx="8286807" cy="300039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108048"/>
                <a:gridCol w="2253431"/>
                <a:gridCol w="1962664"/>
                <a:gridCol w="1962664"/>
              </a:tblGrid>
              <a:tr h="750099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75%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428596" y="4105825"/>
            <a:ext cx="81439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smtClean="0"/>
              <a:t>75% = 0,75</a:t>
            </a:r>
          </a:p>
          <a:p>
            <a:r>
              <a:rPr lang="cs-CZ" sz="4000" smtClean="0"/>
              <a:t>B1 =&gt; A$1 * 4 = 75% * 4 = 300% (3)</a:t>
            </a:r>
          </a:p>
          <a:p>
            <a:r>
              <a:rPr lang="cs-CZ" sz="4000" smtClean="0"/>
              <a:t>B2 =&gt; A$1 * 4 = 300% (3)</a:t>
            </a:r>
          </a:p>
          <a:p>
            <a:r>
              <a:rPr lang="cs-CZ" sz="4000" smtClean="0"/>
              <a:t>B3 =&gt; A$1 * 4 = 300% (3)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85720" y="285728"/>
          <a:ext cx="7072362" cy="407196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555920"/>
                <a:gridCol w="1873104"/>
                <a:gridCol w="1857388"/>
                <a:gridCol w="178595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-1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-2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142976" y="4643446"/>
            <a:ext cx="72152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</a:t>
            </a:r>
            <a:r>
              <a:rPr lang="cs-CZ" sz="4000" smtClean="0"/>
              <a:t>buňky </a:t>
            </a:r>
            <a:r>
              <a:rPr lang="cs-CZ" sz="4000" b="1" smtClean="0"/>
              <a:t>B1 </a:t>
            </a:r>
            <a:r>
              <a:rPr lang="cs-CZ" sz="4000" dirty="0" smtClean="0"/>
              <a:t>vložíme </a:t>
            </a:r>
            <a:r>
              <a:rPr lang="cs-CZ" sz="4000" smtClean="0"/>
              <a:t>vzorec </a:t>
            </a:r>
            <a:r>
              <a:rPr lang="cs-CZ" sz="4000" b="1" smtClean="0"/>
              <a:t>=KDYŽ(A1&gt;0 ; A1 ; -A1)</a:t>
            </a:r>
          </a:p>
          <a:p>
            <a:r>
              <a:rPr lang="cs-CZ" sz="4000" smtClean="0"/>
              <a:t>Vzorec zkopírujeme do sloupce </a:t>
            </a:r>
            <a:r>
              <a:rPr lang="cs-CZ" sz="4000" b="1" smtClean="0"/>
              <a:t>B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85720" y="285728"/>
          <a:ext cx="8215369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442990"/>
                <a:gridCol w="1737153"/>
                <a:gridCol w="1722578"/>
                <a:gridCol w="1656324"/>
                <a:gridCol w="1656324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142976" y="4643446"/>
            <a:ext cx="7215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</a:t>
            </a:r>
            <a:r>
              <a:rPr lang="cs-CZ" sz="4000" smtClean="0"/>
              <a:t>buňky </a:t>
            </a:r>
            <a:r>
              <a:rPr lang="cs-CZ" sz="4000" b="1" dirty="0" smtClean="0"/>
              <a:t>D</a:t>
            </a:r>
            <a:r>
              <a:rPr lang="cs-CZ" sz="4000" b="1" smtClean="0"/>
              <a:t>1 </a:t>
            </a:r>
            <a:r>
              <a:rPr lang="cs-CZ" sz="4000" dirty="0" smtClean="0"/>
              <a:t>vložíme </a:t>
            </a:r>
            <a:r>
              <a:rPr lang="cs-CZ" sz="4000" smtClean="0"/>
              <a:t>vzorec </a:t>
            </a:r>
            <a:r>
              <a:rPr lang="cs-CZ" sz="4000" b="1" smtClean="0"/>
              <a:t>=MAX(A1:B2  A2:A3 ; B1:C1)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634243"/>
              </p:ext>
            </p:extLst>
          </p:nvPr>
        </p:nvGraphicFramePr>
        <p:xfrm>
          <a:off x="285720" y="285728"/>
          <a:ext cx="8215369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442990"/>
                <a:gridCol w="1737153"/>
                <a:gridCol w="1722578"/>
                <a:gridCol w="1656324"/>
                <a:gridCol w="1656324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142976" y="4643446"/>
            <a:ext cx="7215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buňky </a:t>
            </a:r>
            <a:r>
              <a:rPr lang="cs-CZ" sz="4000" b="1" dirty="0" smtClean="0"/>
              <a:t>C1 </a:t>
            </a:r>
            <a:r>
              <a:rPr lang="cs-CZ" sz="4000" dirty="0" smtClean="0"/>
              <a:t>vložíme </a:t>
            </a:r>
            <a:r>
              <a:rPr lang="cs-CZ" sz="4000" smtClean="0"/>
              <a:t>vzorec </a:t>
            </a:r>
            <a:r>
              <a:rPr lang="cs-CZ" sz="4000" b="1" smtClean="0"/>
              <a:t>=MAX(</a:t>
            </a:r>
            <a:r>
              <a:rPr lang="cs-CZ" sz="4000" b="1" smtClean="0">
                <a:solidFill>
                  <a:schemeClr val="tx2">
                    <a:lumMod val="75000"/>
                  </a:schemeClr>
                </a:solidFill>
              </a:rPr>
              <a:t>A1:B2</a:t>
            </a:r>
            <a:r>
              <a:rPr lang="cs-CZ" sz="4000" b="1" smtClean="0"/>
              <a:t>  </a:t>
            </a:r>
            <a:r>
              <a:rPr lang="cs-CZ" sz="4000" b="1" smtClean="0">
                <a:solidFill>
                  <a:srgbClr val="FF0000"/>
                </a:solidFill>
              </a:rPr>
              <a:t>A2:A3</a:t>
            </a:r>
            <a:r>
              <a:rPr lang="cs-CZ" sz="4000" b="1" smtClean="0"/>
              <a:t> ; </a:t>
            </a:r>
            <a:r>
              <a:rPr lang="cs-CZ" sz="4000" b="1" smtClean="0">
                <a:solidFill>
                  <a:srgbClr val="00B050"/>
                </a:solidFill>
              </a:rPr>
              <a:t>B1:C1</a:t>
            </a:r>
            <a:r>
              <a:rPr lang="cs-CZ" sz="4000" b="1" smtClean="0"/>
              <a:t>)</a:t>
            </a:r>
            <a:endParaRPr lang="cs-CZ" sz="4000" dirty="0"/>
          </a:p>
        </p:txBody>
      </p:sp>
      <p:sp>
        <p:nvSpPr>
          <p:cNvPr id="4" name="Obdélník 3"/>
          <p:cNvSpPr/>
          <p:nvPr/>
        </p:nvSpPr>
        <p:spPr>
          <a:xfrm>
            <a:off x="1785918" y="1142984"/>
            <a:ext cx="3143272" cy="150019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857356" y="2000240"/>
            <a:ext cx="1500198" cy="1500198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3643306" y="1214422"/>
            <a:ext cx="3071834" cy="642942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1974576"/>
              </p:ext>
            </p:extLst>
          </p:nvPr>
        </p:nvGraphicFramePr>
        <p:xfrm>
          <a:off x="285720" y="285728"/>
          <a:ext cx="8215369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442990"/>
                <a:gridCol w="1737153"/>
                <a:gridCol w="1722578"/>
                <a:gridCol w="1656324"/>
                <a:gridCol w="1656324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142976" y="3786190"/>
            <a:ext cx="72152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buňky </a:t>
            </a:r>
            <a:r>
              <a:rPr lang="cs-CZ" sz="4000" b="1" dirty="0" smtClean="0"/>
              <a:t>D1 </a:t>
            </a:r>
            <a:r>
              <a:rPr lang="cs-CZ" sz="4000" dirty="0" smtClean="0"/>
              <a:t>vložíme vzorec </a:t>
            </a:r>
            <a:r>
              <a:rPr lang="cs-CZ" sz="4000" b="1" dirty="0" smtClean="0"/>
              <a:t>=MAX(</a:t>
            </a:r>
            <a:r>
              <a:rPr lang="cs-CZ" sz="4000" b="1" dirty="0" smtClean="0">
                <a:solidFill>
                  <a:schemeClr val="tx2">
                    <a:lumMod val="75000"/>
                  </a:schemeClr>
                </a:solidFill>
              </a:rPr>
              <a:t>A1:B2</a:t>
            </a:r>
            <a:r>
              <a:rPr lang="cs-CZ" sz="4000" b="1" dirty="0" smtClean="0"/>
              <a:t>  </a:t>
            </a:r>
            <a:r>
              <a:rPr lang="cs-CZ" sz="4000" b="1" dirty="0" smtClean="0">
                <a:solidFill>
                  <a:srgbClr val="FF0000"/>
                </a:solidFill>
              </a:rPr>
              <a:t>A2:A3</a:t>
            </a:r>
            <a:r>
              <a:rPr lang="cs-CZ" sz="4000" b="1" dirty="0" smtClean="0"/>
              <a:t> ; </a:t>
            </a:r>
            <a:r>
              <a:rPr lang="cs-CZ" sz="4000" b="1" dirty="0" smtClean="0">
                <a:solidFill>
                  <a:srgbClr val="00B050"/>
                </a:solidFill>
              </a:rPr>
              <a:t>B1:C1</a:t>
            </a:r>
            <a:r>
              <a:rPr lang="cs-CZ" sz="4000" b="1" dirty="0" smtClean="0"/>
              <a:t>)</a:t>
            </a:r>
          </a:p>
          <a:p>
            <a:r>
              <a:rPr lang="cs-CZ" sz="4000" b="1" dirty="0" smtClean="0"/>
              <a:t>=MAX(A1:B2  A2:A3) = 2</a:t>
            </a:r>
          </a:p>
          <a:p>
            <a:r>
              <a:rPr lang="cs-CZ" sz="4000" b="1" dirty="0" smtClean="0"/>
              <a:t>=MAX(B1:C1) = </a:t>
            </a:r>
            <a:r>
              <a:rPr lang="cs-CZ" sz="4000" b="1" dirty="0" smtClean="0"/>
              <a:t>3</a:t>
            </a:r>
            <a:endParaRPr lang="cs-CZ" sz="4000" dirty="0"/>
          </a:p>
        </p:txBody>
      </p:sp>
      <p:sp>
        <p:nvSpPr>
          <p:cNvPr id="4" name="Obdélník 3"/>
          <p:cNvSpPr/>
          <p:nvPr/>
        </p:nvSpPr>
        <p:spPr>
          <a:xfrm>
            <a:off x="1785918" y="1142984"/>
            <a:ext cx="3143272" cy="150019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857356" y="2000240"/>
            <a:ext cx="1500198" cy="1500198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3643306" y="1214422"/>
            <a:ext cx="3071834" cy="642942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2617518"/>
              </p:ext>
            </p:extLst>
          </p:nvPr>
        </p:nvGraphicFramePr>
        <p:xfrm>
          <a:off x="285720" y="285728"/>
          <a:ext cx="8215369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442990"/>
                <a:gridCol w="1737153"/>
                <a:gridCol w="1722578"/>
                <a:gridCol w="1656324"/>
                <a:gridCol w="1656324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142976" y="4643446"/>
            <a:ext cx="7215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</a:t>
            </a:r>
            <a:r>
              <a:rPr lang="cs-CZ" sz="4000" smtClean="0"/>
              <a:t>buňky </a:t>
            </a:r>
            <a:r>
              <a:rPr lang="cs-CZ" sz="4000" b="1" smtClean="0"/>
              <a:t>D1 </a:t>
            </a:r>
            <a:r>
              <a:rPr lang="cs-CZ" sz="4000" dirty="0" smtClean="0"/>
              <a:t>vložíme </a:t>
            </a:r>
            <a:r>
              <a:rPr lang="cs-CZ" sz="4000" smtClean="0"/>
              <a:t>vzorec </a:t>
            </a:r>
            <a:r>
              <a:rPr lang="cs-CZ" sz="4000" b="1" smtClean="0"/>
              <a:t>=MAX(A1:B2  A2:A3 ; B1:C1)</a:t>
            </a:r>
            <a:endParaRPr lang="cs-CZ" sz="4000" dirty="0"/>
          </a:p>
        </p:txBody>
      </p:sp>
      <p:sp>
        <p:nvSpPr>
          <p:cNvPr id="4" name="Obdélník 3"/>
          <p:cNvSpPr/>
          <p:nvPr/>
        </p:nvSpPr>
        <p:spPr>
          <a:xfrm>
            <a:off x="1785918" y="1142984"/>
            <a:ext cx="3143272" cy="150019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857356" y="2000240"/>
            <a:ext cx="1500198" cy="1500198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3643306" y="1214422"/>
            <a:ext cx="3071834" cy="642942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85720" y="285728"/>
          <a:ext cx="7858180" cy="3286148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380251"/>
                <a:gridCol w="1661625"/>
                <a:gridCol w="1647684"/>
                <a:gridCol w="1584310"/>
                <a:gridCol w="1584310"/>
              </a:tblGrid>
              <a:tr h="821537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21537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-1</a:t>
                      </a:r>
                      <a:endParaRPr lang="cs-CZ" sz="4000" b="1" dirty="0"/>
                    </a:p>
                  </a:txBody>
                  <a:tcPr>
                    <a:solidFill>
                      <a:schemeClr val="tx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solidFill>
                      <a:schemeClr val="tx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solidFill>
                      <a:schemeClr val="tx1">
                        <a:alpha val="19000"/>
                      </a:schemeClr>
                    </a:solidFill>
                  </a:tcPr>
                </a:tc>
              </a:tr>
              <a:tr h="821537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21537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solidFill>
                      <a:schemeClr val="tx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142976" y="4071942"/>
            <a:ext cx="750099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smtClean="0"/>
              <a:t>Do buňky </a:t>
            </a:r>
            <a:r>
              <a:rPr lang="cs-CZ" sz="4000" b="1" smtClean="0"/>
              <a:t>C1</a:t>
            </a:r>
            <a:r>
              <a:rPr lang="cs-CZ" sz="4000" smtClean="0"/>
              <a:t> vložíme vzorec</a:t>
            </a:r>
          </a:p>
          <a:p>
            <a:r>
              <a:rPr lang="cs-CZ" sz="4000" b="1" smtClean="0"/>
              <a:t>=A1 + $B1*A$1</a:t>
            </a:r>
          </a:p>
          <a:p>
            <a:r>
              <a:rPr lang="cs-CZ" sz="4000" smtClean="0"/>
              <a:t>Vzorec zkopírujeme do </a:t>
            </a:r>
            <a:r>
              <a:rPr lang="cs-CZ" sz="4000" b="1" smtClean="0"/>
              <a:t>C2, D1 </a:t>
            </a:r>
            <a:r>
              <a:rPr lang="cs-CZ" sz="4000" smtClean="0"/>
              <a:t>a</a:t>
            </a:r>
            <a:r>
              <a:rPr lang="cs-CZ" sz="4000" b="1" smtClean="0"/>
              <a:t> D2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85720" y="285728"/>
          <a:ext cx="7858180" cy="3286148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380251"/>
                <a:gridCol w="1661625"/>
                <a:gridCol w="1647684"/>
                <a:gridCol w="1584310"/>
                <a:gridCol w="1584310"/>
              </a:tblGrid>
              <a:tr h="821537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21537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-1</a:t>
                      </a:r>
                      <a:endParaRPr lang="cs-CZ" sz="4000" b="1" dirty="0"/>
                    </a:p>
                  </a:txBody>
                  <a:tcPr>
                    <a:solidFill>
                      <a:schemeClr val="tx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-4</a:t>
                      </a:r>
                      <a:endParaRPr lang="cs-CZ" sz="4000" b="1" dirty="0"/>
                    </a:p>
                  </a:txBody>
                  <a:tcPr>
                    <a:solidFill>
                      <a:schemeClr val="tx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12</a:t>
                      </a:r>
                      <a:endParaRPr lang="cs-CZ" sz="4000" b="1" dirty="0"/>
                    </a:p>
                  </a:txBody>
                  <a:tcPr>
                    <a:solidFill>
                      <a:schemeClr val="tx1">
                        <a:alpha val="19000"/>
                      </a:schemeClr>
                    </a:solidFill>
                  </a:tcPr>
                </a:tc>
              </a:tr>
              <a:tr h="821537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8</a:t>
                      </a:r>
                      <a:endParaRPr lang="cs-CZ" sz="4000" b="1" dirty="0"/>
                    </a:p>
                  </a:txBody>
                  <a:tcPr/>
                </a:tc>
              </a:tr>
              <a:tr h="821537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solidFill>
                      <a:schemeClr val="tx1">
                        <a:alpha val="1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500034" y="4071942"/>
            <a:ext cx="81439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smtClean="0"/>
              <a:t>C1: A1 + $B1*A$1 =&gt; -1 + 3*(-1) = -4</a:t>
            </a:r>
          </a:p>
          <a:p>
            <a:r>
              <a:rPr lang="cs-CZ" sz="4000" b="1" smtClean="0"/>
              <a:t>C2: A2 + $B2*A$1 =&gt; 2 + 2*(-1) = 0</a:t>
            </a:r>
          </a:p>
          <a:p>
            <a:r>
              <a:rPr lang="cs-CZ" sz="4000" b="1" smtClean="0"/>
              <a:t>D1: B1 + $B1*B$1 =&gt; 3 + 3*3 = 12</a:t>
            </a:r>
          </a:p>
          <a:p>
            <a:r>
              <a:rPr lang="cs-CZ" sz="4000" b="1" smtClean="0"/>
              <a:t>D2: B2 + $B2*B$1 =&gt; 2 + 2*3 = 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89"/>
          <a:ext cx="8001056" cy="2250297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000264"/>
                <a:gridCol w="2000264"/>
                <a:gridCol w="2000264"/>
                <a:gridCol w="2000264"/>
              </a:tblGrid>
              <a:tr h="750099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154,56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66,66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214282" y="3000372"/>
            <a:ext cx="83582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smtClean="0"/>
              <a:t>Do buňky </a:t>
            </a:r>
            <a:r>
              <a:rPr lang="cs-CZ" sz="4000" b="1" smtClean="0"/>
              <a:t>B1</a:t>
            </a:r>
            <a:r>
              <a:rPr lang="cs-CZ" sz="4000" smtClean="0"/>
              <a:t> vložíme vzorec</a:t>
            </a:r>
          </a:p>
          <a:p>
            <a:r>
              <a:rPr lang="cs-CZ" sz="4000" b="1" smtClean="0"/>
              <a:t>=ZAOKROUHLIT(A1; 0) + ZAOKROUHLIT(A2; -1)</a:t>
            </a:r>
            <a:endParaRPr lang="cs-CZ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554</Words>
  <Application>Microsoft Office PowerPoint</Application>
  <PresentationFormat>Předvádění na obrazovce (4:3)</PresentationFormat>
  <Paragraphs>263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Motiv sady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ZCU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 bude výsledkem funkce =DÉLKA(A1)+DÉLKA(A2) vložené do buňky A3?</dc:title>
  <dc:creator>stebjan</dc:creator>
  <cp:lastModifiedBy>stebjan</cp:lastModifiedBy>
  <cp:revision>57</cp:revision>
  <dcterms:created xsi:type="dcterms:W3CDTF">2012-11-06T07:42:48Z</dcterms:created>
  <dcterms:modified xsi:type="dcterms:W3CDTF">2014-11-04T10:03:59Z</dcterms:modified>
</cp:coreProperties>
</file>