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302" r:id="rId3"/>
    <p:sldId id="303" r:id="rId4"/>
    <p:sldId id="304" r:id="rId5"/>
    <p:sldId id="305" r:id="rId6"/>
    <p:sldId id="306" r:id="rId7"/>
    <p:sldId id="307" r:id="rId8"/>
    <p:sldId id="322" r:id="rId9"/>
    <p:sldId id="323" r:id="rId10"/>
    <p:sldId id="324" r:id="rId11"/>
    <p:sldId id="325" r:id="rId12"/>
    <p:sldId id="326" r:id="rId13"/>
    <p:sldId id="308" r:id="rId14"/>
    <p:sldId id="309" r:id="rId15"/>
    <p:sldId id="310" r:id="rId16"/>
    <p:sldId id="311" r:id="rId17"/>
    <p:sldId id="287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0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1" autoAdjust="0"/>
    <p:restoredTop sz="94660"/>
  </p:normalViewPr>
  <p:slideViewPr>
    <p:cSldViewPr>
      <p:cViewPr>
        <p:scale>
          <a:sx n="118" d="100"/>
          <a:sy n="118" d="100"/>
        </p:scale>
        <p:origin x="-142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FF821-2BE6-4958-BF1E-63C3FF78BA64}" type="datetimeFigureOut">
              <a:rPr lang="cs-CZ" smtClean="0"/>
              <a:pPr/>
              <a:t>18. 11. 2014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“&gt;0”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010165"/>
              </p:ext>
            </p:extLst>
          </p:nvPr>
        </p:nvGraphicFramePr>
        <p:xfrm>
          <a:off x="214282" y="214291"/>
          <a:ext cx="8174140" cy="407880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3535"/>
                <a:gridCol w="2043535"/>
                <a:gridCol w="2043535"/>
                <a:gridCol w="2043535"/>
              </a:tblGrid>
              <a:tr h="815761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=SUMIF(A1:A4 ; </a:t>
            </a:r>
            <a:r>
              <a:rPr lang="en-US" sz="4000" b="1" dirty="0" smtClean="0"/>
              <a:t>“</a:t>
            </a:r>
            <a:r>
              <a:rPr lang="cs-CZ" sz="4000" b="1" dirty="0" smtClean="0"/>
              <a:t>Jablka</a:t>
            </a:r>
            <a:r>
              <a:rPr lang="en-US" sz="4000" b="1" dirty="0" smtClean="0"/>
              <a:t>”</a:t>
            </a:r>
            <a:r>
              <a:rPr lang="cs-CZ" sz="4000" b="1" dirty="0" smtClean="0"/>
              <a:t>; B1:B4)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339752" y="1081737"/>
            <a:ext cx="1872208" cy="314954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693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4169736"/>
              </p:ext>
            </p:extLst>
          </p:nvPr>
        </p:nvGraphicFramePr>
        <p:xfrm>
          <a:off x="214282" y="214291"/>
          <a:ext cx="8174140" cy="407880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3535"/>
                <a:gridCol w="2043535"/>
                <a:gridCol w="2043535"/>
                <a:gridCol w="2043535"/>
              </a:tblGrid>
              <a:tr h="815761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=SUMIF(A1:A4 ; </a:t>
            </a:r>
            <a:r>
              <a:rPr lang="en-US" sz="4000" b="1" dirty="0" smtClean="0"/>
              <a:t>“</a:t>
            </a:r>
            <a:r>
              <a:rPr lang="cs-CZ" sz="4000" b="1" dirty="0" smtClean="0"/>
              <a:t>Jablka</a:t>
            </a:r>
            <a:r>
              <a:rPr lang="en-US" sz="4000" b="1" dirty="0" smtClean="0"/>
              <a:t>”</a:t>
            </a:r>
            <a:r>
              <a:rPr lang="cs-CZ" sz="4000" b="1" dirty="0" smtClean="0"/>
              <a:t>; B1:B4)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4355976" y="1081737"/>
            <a:ext cx="1872208" cy="314954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14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879716"/>
              </p:ext>
            </p:extLst>
          </p:nvPr>
        </p:nvGraphicFramePr>
        <p:xfrm>
          <a:off x="214282" y="214291"/>
          <a:ext cx="8174140" cy="407880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3535"/>
                <a:gridCol w="2043535"/>
                <a:gridCol w="2043535"/>
                <a:gridCol w="2043535"/>
              </a:tblGrid>
              <a:tr h="815761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14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24</a:t>
                      </a:r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15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</a:t>
                      </a:r>
                      <a:r>
                        <a:rPr lang="cs-CZ" sz="4000" b="1" smtClean="0"/>
                        <a:t>ablka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10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=SUMIF(A1:A4 ; </a:t>
            </a:r>
            <a:r>
              <a:rPr lang="en-US" sz="4000" b="1" dirty="0" smtClean="0"/>
              <a:t>“</a:t>
            </a:r>
            <a:r>
              <a:rPr lang="cs-CZ" sz="4000" b="1" dirty="0" smtClean="0"/>
              <a:t>Jablka</a:t>
            </a:r>
            <a:r>
              <a:rPr lang="en-US" sz="4000" b="1" dirty="0" smtClean="0"/>
              <a:t>”</a:t>
            </a:r>
            <a:r>
              <a:rPr lang="cs-CZ" sz="4000" b="1" dirty="0" smtClean="0"/>
              <a:t>; B1:B4)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4355976" y="1066851"/>
            <a:ext cx="1872208" cy="314954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24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=A(A1:B2 </a:t>
            </a:r>
            <a:r>
              <a:rPr lang="cs-CZ" sz="4000" b="1" dirty="0" err="1" smtClean="0"/>
              <a:t>B2</a:t>
            </a:r>
            <a:r>
              <a:rPr lang="cs-CZ" sz="4000" b="1" dirty="0" smtClean="0"/>
              <a:t>:B3&gt;3 ; 2&lt;3)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=A(A1:B2 </a:t>
            </a:r>
            <a:r>
              <a:rPr lang="cs-CZ" sz="4000" b="1" dirty="0" err="1" smtClean="0"/>
              <a:t>B2</a:t>
            </a:r>
            <a:r>
              <a:rPr lang="cs-CZ" sz="4000" b="1" dirty="0" smtClean="0"/>
              <a:t>:B3&gt;3 ; </a:t>
            </a:r>
            <a:r>
              <a:rPr lang="cs-CZ" sz="4000" b="1" dirty="0" smtClean="0">
                <a:solidFill>
                  <a:srgbClr val="00B050"/>
                </a:solidFill>
              </a:rPr>
              <a:t>2&lt;3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000232" y="1071546"/>
            <a:ext cx="3357586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714744" y="1857364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</a:t>
            </a:r>
            <a:r>
              <a:rPr lang="cs-CZ" sz="4000" b="1" dirty="0" smtClean="0">
                <a:solidFill>
                  <a:srgbClr val="FF0000"/>
                </a:solidFill>
              </a:rPr>
              <a:t>2&gt;3</a:t>
            </a:r>
            <a:r>
              <a:rPr lang="cs-CZ" sz="4000" b="1" dirty="0" smtClean="0"/>
              <a:t> ; </a:t>
            </a:r>
            <a:r>
              <a:rPr lang="cs-CZ" sz="4000" b="1" dirty="0" smtClean="0">
                <a:solidFill>
                  <a:srgbClr val="00B050"/>
                </a:solidFill>
              </a:rPr>
              <a:t>2&lt;3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000232" y="1071546"/>
            <a:ext cx="3357586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714744" y="1857364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0"/>
          <a:ext cx="785818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67178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NEPRAVDA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</a:t>
            </a:r>
            <a:r>
              <a:rPr lang="cs-CZ" sz="4000" b="1" dirty="0" smtClean="0">
                <a:solidFill>
                  <a:srgbClr val="FF0000"/>
                </a:solidFill>
              </a:rPr>
              <a:t>2&gt;3</a:t>
            </a:r>
            <a:r>
              <a:rPr lang="cs-CZ" sz="4000" b="1" dirty="0" smtClean="0"/>
              <a:t> ; </a:t>
            </a:r>
            <a:r>
              <a:rPr lang="cs-CZ" sz="4000" b="1" dirty="0" smtClean="0">
                <a:solidFill>
                  <a:srgbClr val="00B050"/>
                </a:solidFill>
              </a:rPr>
              <a:t>2&lt;3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000232" y="1071546"/>
            <a:ext cx="3357586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714744" y="1857364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929618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743218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-3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14282" y="4286256"/>
            <a:ext cx="7858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=A(A(A1&gt;B1;B2&gt;A2);$B$3&lt;$A$3)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929618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743218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-3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14282" y="4286256"/>
            <a:ext cx="7858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=A(A(</a:t>
            </a:r>
            <a:r>
              <a:rPr lang="cs-CZ" sz="4000" b="1" dirty="0" smtClean="0">
                <a:solidFill>
                  <a:srgbClr val="00B050"/>
                </a:solidFill>
              </a:rPr>
              <a:t>A1&gt;B1</a:t>
            </a:r>
            <a:r>
              <a:rPr lang="cs-CZ" sz="4000" b="1" dirty="0" smtClean="0"/>
              <a:t>;</a:t>
            </a:r>
            <a:r>
              <a:rPr lang="cs-CZ" sz="4000" b="1" dirty="0" smtClean="0">
                <a:solidFill>
                  <a:srgbClr val="FF0000"/>
                </a:solidFill>
              </a:rPr>
              <a:t>B2&gt;A2</a:t>
            </a:r>
            <a:r>
              <a:rPr lang="cs-CZ" sz="4000" b="1" dirty="0" smtClean="0"/>
              <a:t>);$B$3&lt;$A$3)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929618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743218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NEPRAVDA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-3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14282" y="4286256"/>
            <a:ext cx="7858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=A(</a:t>
            </a:r>
            <a:r>
              <a:rPr lang="cs-CZ" sz="4000" b="1" dirty="0" smtClean="0">
                <a:solidFill>
                  <a:srgbClr val="FF0000"/>
                </a:solidFill>
              </a:rPr>
              <a:t>A(A1&gt;B1;B2&gt;A2</a:t>
            </a:r>
            <a:r>
              <a:rPr lang="cs-CZ" sz="4000" b="1" dirty="0" smtClean="0"/>
              <a:t>);</a:t>
            </a:r>
            <a:r>
              <a:rPr lang="cs-CZ" sz="4000" b="1" dirty="0" smtClean="0">
                <a:solidFill>
                  <a:srgbClr val="00B050"/>
                </a:solidFill>
              </a:rPr>
              <a:t>$B$3&lt;$A$3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“&gt;0”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143108" y="1071546"/>
            <a:ext cx="4786346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42976" y="4303455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=SUMA(A1:B2  A2:B3 ; $A$2)</a:t>
            </a:r>
          </a:p>
          <a:p>
            <a:r>
              <a:rPr lang="cs-CZ" sz="4000" dirty="0" smtClean="0"/>
              <a:t>Vzorec zkopírujeme do sloupce </a:t>
            </a:r>
            <a:r>
              <a:rPr lang="cs-CZ" sz="4000" b="1" dirty="0" smtClean="0"/>
              <a:t>C</a:t>
            </a:r>
            <a:endParaRPr lang="cs-CZ" sz="4000" dirty="0" smtClean="0"/>
          </a:p>
          <a:p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42976" y="3929066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C1 </a:t>
            </a:r>
          </a:p>
          <a:p>
            <a:r>
              <a:rPr lang="cs-CZ" sz="4000" b="1" dirty="0" smtClean="0"/>
              <a:t>=SUMA(A1:B2  A2:B3 ; $A$2)</a:t>
            </a:r>
          </a:p>
          <a:p>
            <a:r>
              <a:rPr lang="cs-CZ" sz="4000" b="1" dirty="0" smtClean="0"/>
              <a:t>SUMA(A1:B2  A2:B3) = 5</a:t>
            </a:r>
          </a:p>
          <a:p>
            <a:r>
              <a:rPr lang="cs-CZ" sz="4000" b="1" dirty="0" smtClean="0"/>
              <a:t>SUMA($A$2) = 4</a:t>
            </a:r>
          </a:p>
        </p:txBody>
      </p:sp>
      <p:sp>
        <p:nvSpPr>
          <p:cNvPr id="6" name="Obdélník 5"/>
          <p:cNvSpPr/>
          <p:nvPr/>
        </p:nvSpPr>
        <p:spPr>
          <a:xfrm>
            <a:off x="2000232" y="1071546"/>
            <a:ext cx="3357586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071670" y="1857364"/>
            <a:ext cx="3214710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6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42976" y="4143380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C2 </a:t>
            </a:r>
          </a:p>
          <a:p>
            <a:r>
              <a:rPr lang="cs-CZ" sz="4000" b="1" dirty="0" smtClean="0"/>
              <a:t>=SUMA(A2:B3  A3:B4 ; $A$2)</a:t>
            </a:r>
          </a:p>
          <a:p>
            <a:r>
              <a:rPr lang="cs-CZ" sz="4000" b="1" dirty="0" smtClean="0"/>
              <a:t>SUMA(A2:B3  A3:B4) = 2</a:t>
            </a:r>
          </a:p>
          <a:p>
            <a:r>
              <a:rPr lang="cs-CZ" sz="4000" b="1" dirty="0" smtClean="0"/>
              <a:t>SUMA($A$2) = 4</a:t>
            </a:r>
          </a:p>
        </p:txBody>
      </p:sp>
      <p:sp>
        <p:nvSpPr>
          <p:cNvPr id="6" name="Obdélník 5"/>
          <p:cNvSpPr/>
          <p:nvPr/>
        </p:nvSpPr>
        <p:spPr>
          <a:xfrm>
            <a:off x="2000232" y="1928802"/>
            <a:ext cx="3357586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071670" y="2643182"/>
            <a:ext cx="3214710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6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42976" y="4143380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C3 </a:t>
            </a:r>
          </a:p>
          <a:p>
            <a:r>
              <a:rPr lang="cs-CZ" sz="4000" b="1" dirty="0" smtClean="0"/>
              <a:t>=SUMA(A3:B4  A4:B5 ; $A$2)</a:t>
            </a:r>
          </a:p>
          <a:p>
            <a:r>
              <a:rPr lang="cs-CZ" sz="4000" b="1" dirty="0" smtClean="0"/>
              <a:t>SUMA(A3:B4  A4:B5) = 0</a:t>
            </a:r>
          </a:p>
          <a:p>
            <a:r>
              <a:rPr lang="cs-CZ" sz="4000" b="1" dirty="0" smtClean="0"/>
              <a:t>SUMA($A$2) = 4</a:t>
            </a:r>
          </a:p>
        </p:txBody>
      </p:sp>
      <p:sp>
        <p:nvSpPr>
          <p:cNvPr id="6" name="Obdélník 5"/>
          <p:cNvSpPr/>
          <p:nvPr/>
        </p:nvSpPr>
        <p:spPr>
          <a:xfrm>
            <a:off x="2000232" y="2714620"/>
            <a:ext cx="3357586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071670" y="3429000"/>
            <a:ext cx="3214710" cy="14287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42976" y="4643446"/>
            <a:ext cx="7215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dirty="0" smtClean="0"/>
              <a:t>C</a:t>
            </a:r>
            <a:r>
              <a:rPr lang="cs-CZ" sz="4000" b="1" smtClean="0"/>
              <a:t>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=NEBO(A1:B1)</a:t>
            </a:r>
          </a:p>
          <a:p>
            <a:r>
              <a:rPr lang="cs-CZ" sz="4000" smtClean="0"/>
              <a:t>Vzorec zkopírujeme do sloupce </a:t>
            </a:r>
            <a:r>
              <a:rPr lang="cs-CZ" sz="4000" b="1" smtClean="0"/>
              <a:t>C</a:t>
            </a:r>
            <a:endParaRPr lang="cs-CZ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85786" y="3571876"/>
            <a:ext cx="76438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=NEBO(A1:B1)</a:t>
            </a:r>
          </a:p>
          <a:p>
            <a:r>
              <a:rPr lang="cs-CZ" sz="4000" smtClean="0"/>
              <a:t>Číselné vyjádření logických hodnot:</a:t>
            </a:r>
          </a:p>
          <a:p>
            <a:r>
              <a:rPr lang="cs-CZ" sz="4000" smtClean="0"/>
              <a:t>NEPRAVDA = 0</a:t>
            </a:r>
          </a:p>
          <a:p>
            <a:r>
              <a:rPr lang="cs-CZ" sz="4000" smtClean="0"/>
              <a:t>PRAVDA = jakékoli číslo různé od 0</a:t>
            </a:r>
          </a:p>
          <a:p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143932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5983"/>
                <a:gridCol w="2035983"/>
                <a:gridCol w="2035983"/>
                <a:gridCol w="2035983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PRAVDA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PRAVDA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NEPR.</a:t>
                      </a:r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642910" y="3714752"/>
            <a:ext cx="76438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C1: =NEBO(A1:B1) =&gt; NEBO(</a:t>
            </a:r>
            <a:r>
              <a:rPr lang="en-US" sz="4000" b="1" smtClean="0"/>
              <a:t>{</a:t>
            </a:r>
            <a:r>
              <a:rPr lang="en-US" sz="4000" b="1" smtClean="0">
                <a:solidFill>
                  <a:srgbClr val="00B050"/>
                </a:solidFill>
              </a:rPr>
              <a:t>2</a:t>
            </a:r>
            <a:r>
              <a:rPr lang="en-US" sz="4000" b="1" smtClean="0"/>
              <a:t>;</a:t>
            </a:r>
            <a:r>
              <a:rPr lang="en-US" sz="4000" b="1" smtClean="0">
                <a:solidFill>
                  <a:srgbClr val="00B050"/>
                </a:solidFill>
              </a:rPr>
              <a:t> -1</a:t>
            </a:r>
            <a:r>
              <a:rPr lang="en-US" sz="4000" b="1" smtClean="0"/>
              <a:t>})</a:t>
            </a:r>
            <a:endParaRPr lang="cs-CZ" sz="4000" b="1" smtClean="0"/>
          </a:p>
          <a:p>
            <a:r>
              <a:rPr lang="cs-CZ" sz="4000" b="1" smtClean="0"/>
              <a:t>C2: =NEBO(A2:B2)</a:t>
            </a:r>
            <a:r>
              <a:rPr lang="en-US" sz="4000" b="1" smtClean="0"/>
              <a:t> =&gt; NEBO({</a:t>
            </a:r>
            <a:r>
              <a:rPr lang="en-US" sz="4000" b="1" smtClean="0">
                <a:solidFill>
                  <a:srgbClr val="FF0000"/>
                </a:solidFill>
              </a:rPr>
              <a:t>0</a:t>
            </a:r>
            <a:r>
              <a:rPr lang="en-US" sz="4000" b="1" smtClean="0"/>
              <a:t>; </a:t>
            </a:r>
            <a:r>
              <a:rPr lang="en-US" sz="4000" b="1" smtClean="0">
                <a:solidFill>
                  <a:srgbClr val="00B050"/>
                </a:solidFill>
              </a:rPr>
              <a:t>1</a:t>
            </a:r>
            <a:r>
              <a:rPr lang="en-US" sz="4000" b="1" smtClean="0"/>
              <a:t>})</a:t>
            </a:r>
            <a:endParaRPr lang="cs-CZ" sz="4000" b="1" smtClean="0"/>
          </a:p>
          <a:p>
            <a:r>
              <a:rPr lang="cs-CZ" sz="4000" b="1" smtClean="0"/>
              <a:t>C3: =NEBO(A3:B3)</a:t>
            </a:r>
            <a:r>
              <a:rPr lang="en-US" sz="4000" b="1" smtClean="0"/>
              <a:t> =&gt; NEBO({</a:t>
            </a:r>
            <a:r>
              <a:rPr lang="en-US" sz="4000" b="1" smtClean="0">
                <a:solidFill>
                  <a:srgbClr val="FF0000"/>
                </a:solidFill>
              </a:rPr>
              <a:t>0</a:t>
            </a:r>
            <a:r>
              <a:rPr lang="en-US" sz="4000" b="1" smtClean="0"/>
              <a:t>; </a:t>
            </a:r>
            <a:r>
              <a:rPr lang="en-US" sz="4000" b="1" smtClean="0">
                <a:solidFill>
                  <a:srgbClr val="FF0000"/>
                </a:solidFill>
              </a:rPr>
              <a:t>0</a:t>
            </a:r>
            <a:r>
              <a:rPr lang="en-US" sz="4000" b="1" smtClean="0"/>
              <a:t>})</a:t>
            </a:r>
            <a:endParaRPr lang="cs-CZ" sz="4000" b="1" smtClean="0"/>
          </a:p>
          <a:p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“&gt;0”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143108" y="1071546"/>
            <a:ext cx="4786346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</a:t>
            </a:r>
            <a:r>
              <a:rPr lang="en-US" sz="4000" b="1" smtClean="0"/>
              <a:t>”</a:t>
            </a:r>
            <a:r>
              <a:rPr lang="cs-CZ" sz="4000" b="1" smtClean="0"/>
              <a:t>; A3:C3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</a:t>
            </a:r>
            <a:r>
              <a:rPr lang="en-US" sz="4000" b="1" smtClean="0"/>
              <a:t>”</a:t>
            </a:r>
            <a:r>
              <a:rPr lang="cs-CZ" sz="4000" b="1" smtClean="0"/>
              <a:t>; A3:C3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071670" y="1071546"/>
            <a:ext cx="5000660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</a:t>
            </a:r>
            <a:r>
              <a:rPr lang="en-US" sz="4000" b="1" smtClean="0"/>
              <a:t>”</a:t>
            </a:r>
            <a:r>
              <a:rPr lang="cs-CZ" sz="4000" b="1" smtClean="0"/>
              <a:t>; A3:C3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071670" y="2714620"/>
            <a:ext cx="5000660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>
                    <a:solidFill>
                      <a:srgbClr val="FF0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=SUMIF(A1:C1 ; </a:t>
            </a:r>
            <a:r>
              <a:rPr lang="en-US" sz="4000" b="1" dirty="0" smtClean="0"/>
              <a:t>“&gt;0</a:t>
            </a:r>
            <a:r>
              <a:rPr lang="en-US" sz="4000" b="1" smtClean="0"/>
              <a:t>”</a:t>
            </a:r>
            <a:r>
              <a:rPr lang="cs-CZ" sz="4000" b="1" smtClean="0"/>
              <a:t>; A3:C3</a:t>
            </a:r>
            <a:r>
              <a:rPr lang="cs-CZ" sz="4000" b="1" dirty="0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5363617"/>
              </p:ext>
            </p:extLst>
          </p:nvPr>
        </p:nvGraphicFramePr>
        <p:xfrm>
          <a:off x="214282" y="214291"/>
          <a:ext cx="8174140" cy="407880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3535"/>
                <a:gridCol w="2043535"/>
                <a:gridCol w="2043535"/>
                <a:gridCol w="2043535"/>
              </a:tblGrid>
              <a:tr h="815761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=SUMIF(A1:A4 ; </a:t>
            </a:r>
            <a:r>
              <a:rPr lang="en-US" sz="4000" b="1" dirty="0" smtClean="0"/>
              <a:t>“</a:t>
            </a:r>
            <a:r>
              <a:rPr lang="cs-CZ" sz="4000" b="1" dirty="0" smtClean="0"/>
              <a:t>Jablka</a:t>
            </a:r>
            <a:r>
              <a:rPr lang="en-US" sz="4000" b="1" dirty="0" smtClean="0"/>
              <a:t>”</a:t>
            </a:r>
            <a:r>
              <a:rPr lang="cs-CZ" sz="4000" b="1" dirty="0" smtClean="0"/>
              <a:t>; B1:B4)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06690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709283"/>
              </p:ext>
            </p:extLst>
          </p:nvPr>
        </p:nvGraphicFramePr>
        <p:xfrm>
          <a:off x="214282" y="214291"/>
          <a:ext cx="8174140" cy="407880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3535"/>
                <a:gridCol w="2043535"/>
                <a:gridCol w="2043535"/>
                <a:gridCol w="2043535"/>
              </a:tblGrid>
              <a:tr h="815761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Hrušky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5761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Jablka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=SUMIF(A1:A4 ; </a:t>
            </a:r>
            <a:r>
              <a:rPr lang="en-US" sz="4000" b="1" dirty="0" smtClean="0"/>
              <a:t>“</a:t>
            </a:r>
            <a:r>
              <a:rPr lang="cs-CZ" sz="4000" b="1" dirty="0" smtClean="0"/>
              <a:t>Jablka</a:t>
            </a:r>
            <a:r>
              <a:rPr lang="en-US" sz="4000" b="1" dirty="0" smtClean="0"/>
              <a:t>”</a:t>
            </a:r>
            <a:r>
              <a:rPr lang="cs-CZ" sz="4000" b="1" dirty="0" smtClean="0"/>
              <a:t>; B1:B4)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2339752" y="1071546"/>
            <a:ext cx="1872208" cy="314954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8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790</Words>
  <Application>Microsoft Office PowerPoint</Application>
  <PresentationFormat>Předvádění na obrazovce (4:3)</PresentationFormat>
  <Paragraphs>417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bude výsledkem funkce =DÉLKA(A1)+DÉLKA(A2) vložené do buňky A3?</dc:title>
  <dc:creator>stebjan</dc:creator>
  <cp:lastModifiedBy>Honza</cp:lastModifiedBy>
  <cp:revision>53</cp:revision>
  <dcterms:created xsi:type="dcterms:W3CDTF">2012-11-06T07:42:48Z</dcterms:created>
  <dcterms:modified xsi:type="dcterms:W3CDTF">2014-11-18T06:56:42Z</dcterms:modified>
</cp:coreProperties>
</file>