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321" r:id="rId3"/>
    <p:sldId id="272" r:id="rId4"/>
    <p:sldId id="323" r:id="rId5"/>
    <p:sldId id="324" r:id="rId6"/>
    <p:sldId id="302" r:id="rId7"/>
    <p:sldId id="325" r:id="rId8"/>
    <p:sldId id="326" r:id="rId9"/>
    <p:sldId id="327" r:id="rId10"/>
    <p:sldId id="328" r:id="rId11"/>
    <p:sldId id="303" r:id="rId12"/>
    <p:sldId id="329" r:id="rId13"/>
    <p:sldId id="330" r:id="rId14"/>
    <p:sldId id="331" r:id="rId15"/>
    <p:sldId id="332" r:id="rId16"/>
    <p:sldId id="304" r:id="rId17"/>
    <p:sldId id="333" r:id="rId18"/>
    <p:sldId id="308" r:id="rId19"/>
    <p:sldId id="334" r:id="rId20"/>
    <p:sldId id="287" r:id="rId21"/>
    <p:sldId id="335" r:id="rId22"/>
    <p:sldId id="336" r:id="rId23"/>
    <p:sldId id="312" r:id="rId24"/>
    <p:sldId id="337" r:id="rId25"/>
    <p:sldId id="338" r:id="rId26"/>
    <p:sldId id="313" r:id="rId27"/>
    <p:sldId id="339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27.11.2013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27.11.2013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27.11.2013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27.11.2013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27.11.2013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F821-2BE6-4958-BF1E-63C3FF78BA64}" type="datetimeFigureOut">
              <a:rPr lang="cs-CZ" smtClean="0"/>
              <a:pPr/>
              <a:t>27.11.2013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FF821-2BE6-4958-BF1E-63C3FF78BA64}" type="datetimeFigureOut">
              <a:rPr lang="cs-CZ" smtClean="0"/>
              <a:pPr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048C7-890A-4C13-BB15-08D718F024A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 txBox="1">
            <a:spLocks/>
          </p:cNvSpPr>
          <p:nvPr/>
        </p:nvSpPr>
        <p:spPr>
          <a:xfrm>
            <a:off x="457200" y="428604"/>
            <a:ext cx="8229600" cy="628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7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1 6 6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714348" y="3786190"/>
            <a:ext cx="74295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A1:</a:t>
            </a:r>
          </a:p>
          <a:p>
            <a:r>
              <a:rPr lang="cs-CZ" sz="4000" b="1" smtClean="0"/>
              <a:t>=SUMA($C$1:C1)</a:t>
            </a:r>
          </a:p>
          <a:p>
            <a:endParaRPr lang="cs-CZ" sz="4000" b="1" smtClean="0"/>
          </a:p>
        </p:txBody>
      </p:sp>
      <p:sp>
        <p:nvSpPr>
          <p:cNvPr id="4" name="Obdélník 3"/>
          <p:cNvSpPr/>
          <p:nvPr/>
        </p:nvSpPr>
        <p:spPr>
          <a:xfrm>
            <a:off x="5572132" y="1071546"/>
            <a:ext cx="1500198" cy="7143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00034" y="3714752"/>
            <a:ext cx="81439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D1 </a:t>
            </a:r>
            <a:r>
              <a:rPr lang="cs-CZ" sz="4000" dirty="0" smtClean="0"/>
              <a:t>vložíme </a:t>
            </a:r>
            <a:r>
              <a:rPr lang="cs-CZ" sz="4000" smtClean="0"/>
              <a:t>vzorec </a:t>
            </a:r>
            <a:r>
              <a:rPr lang="cs-CZ" sz="4000" b="1" smtClean="0"/>
              <a:t>=NEBO($A$2 &lt; 1 </a:t>
            </a:r>
            <a:r>
              <a:rPr lang="cs-CZ" sz="4000" b="1" smtClean="0"/>
              <a:t>; </a:t>
            </a:r>
            <a:r>
              <a:rPr lang="cs-CZ" sz="4000" b="1" smtClean="0"/>
              <a:t>A1:C1  C1:C2 = 3)</a:t>
            </a:r>
          </a:p>
          <a:p>
            <a:r>
              <a:rPr lang="cs-CZ" sz="4000" smtClean="0"/>
              <a:t>Vzorec zkopírujeme do </a:t>
            </a:r>
            <a:r>
              <a:rPr lang="cs-CZ" sz="4000" b="1" smtClean="0"/>
              <a:t>D2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00034" y="3714752"/>
            <a:ext cx="8143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D1:</a:t>
            </a:r>
          </a:p>
          <a:p>
            <a:r>
              <a:rPr lang="cs-CZ" sz="4000" b="1" smtClean="0"/>
              <a:t>=NEBO(</a:t>
            </a:r>
            <a:r>
              <a:rPr lang="cs-CZ" sz="4000" b="1" smtClean="0">
                <a:solidFill>
                  <a:srgbClr val="FF0000"/>
                </a:solidFill>
              </a:rPr>
              <a:t>$A$2 &lt; 1 </a:t>
            </a:r>
            <a:r>
              <a:rPr lang="cs-CZ" sz="4000" b="1" smtClean="0"/>
              <a:t>; </a:t>
            </a:r>
            <a:r>
              <a:rPr lang="cs-CZ" sz="4000" b="1" smtClean="0"/>
              <a:t>A1:C1  C1:C2 = 3)</a:t>
            </a:r>
          </a:p>
        </p:txBody>
      </p:sp>
      <p:sp>
        <p:nvSpPr>
          <p:cNvPr id="4" name="Obdélník 3"/>
          <p:cNvSpPr/>
          <p:nvPr/>
        </p:nvSpPr>
        <p:spPr>
          <a:xfrm>
            <a:off x="2000232" y="1071546"/>
            <a:ext cx="5000660" cy="7143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5500694" y="1142984"/>
            <a:ext cx="1571636" cy="157163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NP.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00034" y="3714752"/>
            <a:ext cx="81439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D1:</a:t>
            </a:r>
          </a:p>
          <a:p>
            <a:r>
              <a:rPr lang="cs-CZ" sz="4000" b="1" smtClean="0"/>
              <a:t>=NEBO(</a:t>
            </a:r>
            <a:r>
              <a:rPr lang="cs-CZ" sz="4000" b="1" smtClean="0">
                <a:solidFill>
                  <a:srgbClr val="FF0000"/>
                </a:solidFill>
              </a:rPr>
              <a:t>$A$2 &lt; 1 </a:t>
            </a:r>
            <a:r>
              <a:rPr lang="cs-CZ" sz="4000" b="1" smtClean="0"/>
              <a:t>; </a:t>
            </a:r>
            <a:r>
              <a:rPr lang="cs-CZ" sz="4000" b="1" smtClean="0">
                <a:solidFill>
                  <a:srgbClr val="FF0000"/>
                </a:solidFill>
              </a:rPr>
              <a:t>A1:C1  C1:C2 = 3</a:t>
            </a:r>
            <a:r>
              <a:rPr lang="cs-CZ" sz="4000" b="1" smtClean="0"/>
              <a:t>)</a:t>
            </a:r>
          </a:p>
          <a:p>
            <a:r>
              <a:rPr lang="cs-CZ" sz="4000" b="1" smtClean="0"/>
              <a:t>A1:C1  C1:C2 = 1</a:t>
            </a:r>
            <a:endParaRPr lang="cs-CZ" sz="4000" b="1" smtClean="0"/>
          </a:p>
        </p:txBody>
      </p:sp>
      <p:sp>
        <p:nvSpPr>
          <p:cNvPr id="4" name="Obdélník 3"/>
          <p:cNvSpPr/>
          <p:nvPr/>
        </p:nvSpPr>
        <p:spPr>
          <a:xfrm>
            <a:off x="2000232" y="1071546"/>
            <a:ext cx="5000660" cy="7143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5500694" y="1142984"/>
            <a:ext cx="1571636" cy="157163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NP.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00034" y="3714752"/>
            <a:ext cx="8143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D2:</a:t>
            </a:r>
          </a:p>
          <a:p>
            <a:r>
              <a:rPr lang="cs-CZ" sz="4000" b="1" smtClean="0"/>
              <a:t>=NEBO(</a:t>
            </a:r>
            <a:r>
              <a:rPr lang="cs-CZ" sz="4000" b="1" smtClean="0">
                <a:solidFill>
                  <a:srgbClr val="FF0000"/>
                </a:solidFill>
              </a:rPr>
              <a:t>$A$2 &lt; 1 </a:t>
            </a:r>
            <a:r>
              <a:rPr lang="cs-CZ" sz="4000" b="1" smtClean="0"/>
              <a:t>; </a:t>
            </a:r>
            <a:r>
              <a:rPr lang="cs-CZ" sz="4000" b="1" smtClean="0"/>
              <a:t>A2:C2  C2:C3 = 3)</a:t>
            </a:r>
          </a:p>
        </p:txBody>
      </p:sp>
      <p:sp>
        <p:nvSpPr>
          <p:cNvPr id="4" name="Obdélník 3"/>
          <p:cNvSpPr/>
          <p:nvPr/>
        </p:nvSpPr>
        <p:spPr>
          <a:xfrm>
            <a:off x="2000232" y="1857364"/>
            <a:ext cx="5000660" cy="7143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5500694" y="1928802"/>
            <a:ext cx="1571636" cy="157163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NP.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200" b="1" smtClean="0"/>
                        <a:t>PRAVDA</a:t>
                      </a:r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00034" y="3714752"/>
            <a:ext cx="81439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D2:</a:t>
            </a:r>
          </a:p>
          <a:p>
            <a:r>
              <a:rPr lang="cs-CZ" sz="4000" b="1" smtClean="0"/>
              <a:t>=NEBO(</a:t>
            </a:r>
            <a:r>
              <a:rPr lang="cs-CZ" sz="4000" b="1" smtClean="0">
                <a:solidFill>
                  <a:srgbClr val="FF0000"/>
                </a:solidFill>
              </a:rPr>
              <a:t>$A$2 &lt; 1 </a:t>
            </a:r>
            <a:r>
              <a:rPr lang="cs-CZ" sz="4000" b="1" smtClean="0"/>
              <a:t>; </a:t>
            </a:r>
            <a:r>
              <a:rPr lang="cs-CZ" sz="4000" b="1" smtClean="0">
                <a:solidFill>
                  <a:srgbClr val="00B050"/>
                </a:solidFill>
              </a:rPr>
              <a:t>A2:C2  C2:C3 = 3</a:t>
            </a:r>
            <a:r>
              <a:rPr lang="cs-CZ" sz="4000" b="1" smtClean="0"/>
              <a:t>)</a:t>
            </a:r>
          </a:p>
          <a:p>
            <a:r>
              <a:rPr lang="cs-CZ" sz="4000" b="1" smtClean="0"/>
              <a:t>A2:C2  C2:C3 = 3</a:t>
            </a:r>
            <a:endParaRPr lang="cs-CZ" sz="4000" b="1" smtClean="0"/>
          </a:p>
        </p:txBody>
      </p:sp>
      <p:sp>
        <p:nvSpPr>
          <p:cNvPr id="4" name="Obdélník 3"/>
          <p:cNvSpPr/>
          <p:nvPr/>
        </p:nvSpPr>
        <p:spPr>
          <a:xfrm>
            <a:off x="2000232" y="1857364"/>
            <a:ext cx="5000660" cy="7143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5500694" y="1928802"/>
            <a:ext cx="1571636" cy="157163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69152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00034" y="4143380"/>
            <a:ext cx="79296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</a:t>
            </a:r>
            <a:r>
              <a:rPr lang="cs-CZ" sz="4000" smtClean="0"/>
              <a:t>buňky </a:t>
            </a:r>
            <a:r>
              <a:rPr lang="cs-CZ" sz="4000" b="1" dirty="0" smtClean="0"/>
              <a:t>C</a:t>
            </a:r>
            <a:r>
              <a:rPr lang="cs-CZ" sz="4000" b="1" smtClean="0"/>
              <a:t>1 </a:t>
            </a:r>
            <a:r>
              <a:rPr lang="cs-CZ" sz="4000" dirty="0" smtClean="0"/>
              <a:t>vložíme </a:t>
            </a:r>
            <a:r>
              <a:rPr lang="cs-CZ" sz="4000" smtClean="0"/>
              <a:t>vzorec </a:t>
            </a:r>
            <a:r>
              <a:rPr lang="cs-CZ" sz="4000" b="1" smtClean="0"/>
              <a:t>=ZAOKROUHLIT(PRŮMĚR(A1:B2 ; 0)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69152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00034" y="4143380"/>
            <a:ext cx="79296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PRŮMĚR(A1:B2) = 2,5</a:t>
            </a:r>
          </a:p>
          <a:p>
            <a:r>
              <a:rPr lang="cs-CZ" sz="4000" b="1" smtClean="0"/>
              <a:t>=ZAOKROUHLIT(PRŮMĚR(A1:B2 ; 0)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69152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857224" y="4071942"/>
            <a:ext cx="73581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</a:t>
            </a:r>
            <a:r>
              <a:rPr lang="cs-CZ" sz="4000" smtClean="0"/>
              <a:t>buňky </a:t>
            </a:r>
            <a:r>
              <a:rPr lang="cs-CZ" sz="4000" b="1" dirty="0" smtClean="0"/>
              <a:t>B</a:t>
            </a:r>
            <a:r>
              <a:rPr lang="cs-CZ" sz="4000" b="1" smtClean="0"/>
              <a:t>1 </a:t>
            </a:r>
            <a:r>
              <a:rPr lang="cs-CZ" sz="4000" dirty="0" smtClean="0"/>
              <a:t>vložíme </a:t>
            </a:r>
            <a:r>
              <a:rPr lang="cs-CZ" sz="4000" smtClean="0"/>
              <a:t>vzorec </a:t>
            </a:r>
            <a:endParaRPr lang="cs-CZ" sz="4000" smtClean="0"/>
          </a:p>
          <a:p>
            <a:r>
              <a:rPr lang="cs-CZ" sz="4000" b="1" smtClean="0"/>
              <a:t>=A$1 + $A1 * A2</a:t>
            </a:r>
          </a:p>
          <a:p>
            <a:r>
              <a:rPr lang="cs-CZ" sz="4000" smtClean="0"/>
              <a:t>Vzorec zkopírujeme do </a:t>
            </a:r>
            <a:r>
              <a:rPr lang="cs-CZ" sz="4000" b="1" smtClean="0"/>
              <a:t>B2, C1</a:t>
            </a:r>
            <a:r>
              <a:rPr lang="cs-CZ" sz="4000" smtClean="0"/>
              <a:t> a </a:t>
            </a:r>
            <a:r>
              <a:rPr lang="cs-CZ" sz="4000" b="1" smtClean="0"/>
              <a:t>C2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69152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10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7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857224" y="4071942"/>
            <a:ext cx="73581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B1: =A$1 + $A1 * A2 =&gt; 1 + 1*2</a:t>
            </a:r>
          </a:p>
          <a:p>
            <a:r>
              <a:rPr lang="cs-CZ" sz="4000" b="1" smtClean="0"/>
              <a:t>B2: =A$1 + $A2 * A3 =&gt; 1 + 2*3</a:t>
            </a:r>
          </a:p>
          <a:p>
            <a:r>
              <a:rPr lang="cs-CZ" sz="4000" b="1" smtClean="0"/>
              <a:t>C1: =B$1 + $A1 * B2 =&gt; 3 + 1*7</a:t>
            </a:r>
          </a:p>
          <a:p>
            <a:r>
              <a:rPr lang="cs-CZ" sz="4000" b="1" smtClean="0"/>
              <a:t>C2: =B$1 + $A2 * B3 =&gt; 3 + 2*0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2865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sz="7200" b="1" smtClean="0"/>
              <a:t>1 </a:t>
            </a:r>
            <a:r>
              <a:rPr lang="cs-CZ" sz="7200" b="1" smtClean="0"/>
              <a:t>6 6</a:t>
            </a:r>
            <a:endParaRPr lang="cs-CZ" sz="7200" b="1" smtClean="0"/>
          </a:p>
          <a:p>
            <a:pPr>
              <a:buNone/>
            </a:pPr>
            <a:r>
              <a:rPr lang="cs-CZ" sz="4000" smtClean="0"/>
              <a:t>128  64    32    16    8     4     2    1</a:t>
            </a:r>
          </a:p>
          <a:p>
            <a:pPr>
              <a:buNone/>
            </a:pPr>
            <a:r>
              <a:rPr lang="cs-CZ" sz="4000" b="1" smtClean="0"/>
              <a:t>  </a:t>
            </a:r>
            <a:r>
              <a:rPr lang="cs-CZ" sz="4700" b="1" smtClean="0"/>
              <a:t>1    0     </a:t>
            </a:r>
            <a:r>
              <a:rPr lang="cs-CZ" sz="4700" b="1" smtClean="0"/>
              <a:t>1     </a:t>
            </a:r>
            <a:r>
              <a:rPr lang="cs-CZ" sz="4700" b="1" smtClean="0"/>
              <a:t>0    </a:t>
            </a:r>
            <a:r>
              <a:rPr lang="cs-CZ" sz="4700" b="1" smtClean="0"/>
              <a:t>0    </a:t>
            </a:r>
            <a:r>
              <a:rPr lang="cs-CZ" sz="4700" b="1" smtClean="0"/>
              <a:t>1    </a:t>
            </a:r>
            <a:r>
              <a:rPr lang="cs-CZ" sz="4700" b="1" smtClean="0"/>
              <a:t>1    0</a:t>
            </a:r>
            <a:endParaRPr lang="cs-CZ" sz="4700" b="1" smtClean="0"/>
          </a:p>
          <a:p>
            <a:pPr>
              <a:buNone/>
            </a:pPr>
            <a:r>
              <a:rPr lang="cs-CZ" sz="4000" smtClean="0"/>
              <a:t>166 </a:t>
            </a:r>
            <a:r>
              <a:rPr lang="cs-CZ" sz="4000" smtClean="0"/>
              <a:t>– 128 = </a:t>
            </a:r>
            <a:r>
              <a:rPr lang="cs-CZ" sz="4000" smtClean="0"/>
              <a:t>38</a:t>
            </a:r>
            <a:endParaRPr lang="cs-CZ" sz="4000" smtClean="0"/>
          </a:p>
          <a:p>
            <a:pPr>
              <a:buNone/>
            </a:pPr>
            <a:r>
              <a:rPr lang="cs-CZ" sz="4000" smtClean="0"/>
              <a:t>38 </a:t>
            </a:r>
            <a:r>
              <a:rPr lang="cs-CZ" sz="4000" smtClean="0"/>
              <a:t>– 64 =  -</a:t>
            </a:r>
          </a:p>
          <a:p>
            <a:pPr>
              <a:buNone/>
            </a:pPr>
            <a:r>
              <a:rPr lang="cs-CZ" sz="4000" smtClean="0"/>
              <a:t>38 </a:t>
            </a:r>
            <a:r>
              <a:rPr lang="cs-CZ" sz="4000" smtClean="0"/>
              <a:t>– 32 =  </a:t>
            </a:r>
            <a:r>
              <a:rPr lang="cs-CZ" sz="4000" smtClean="0"/>
              <a:t>6</a:t>
            </a:r>
            <a:endParaRPr lang="cs-CZ" sz="4000" smtClean="0"/>
          </a:p>
          <a:p>
            <a:pPr>
              <a:buNone/>
            </a:pPr>
            <a:r>
              <a:rPr lang="cs-CZ" sz="4000" smtClean="0"/>
              <a:t>6 </a:t>
            </a:r>
            <a:r>
              <a:rPr lang="cs-CZ" sz="4000" smtClean="0"/>
              <a:t>– 16 =  -</a:t>
            </a:r>
          </a:p>
          <a:p>
            <a:pPr>
              <a:buNone/>
            </a:pPr>
            <a:r>
              <a:rPr lang="cs-CZ" sz="4000" smtClean="0"/>
              <a:t>6 </a:t>
            </a:r>
            <a:r>
              <a:rPr lang="cs-CZ" sz="4000" smtClean="0"/>
              <a:t>– 8 = </a:t>
            </a:r>
            <a:r>
              <a:rPr lang="cs-CZ" sz="4000" smtClean="0"/>
              <a:t> - </a:t>
            </a:r>
            <a:endParaRPr lang="cs-CZ" sz="4000" smtClean="0"/>
          </a:p>
          <a:p>
            <a:pPr>
              <a:buNone/>
            </a:pPr>
            <a:r>
              <a:rPr lang="cs-CZ" sz="4000" smtClean="0"/>
              <a:t>6 </a:t>
            </a:r>
            <a:r>
              <a:rPr lang="cs-CZ" sz="4000" smtClean="0"/>
              <a:t>– 4 =  </a:t>
            </a:r>
            <a:r>
              <a:rPr lang="cs-CZ" sz="4000" smtClean="0"/>
              <a:t>2</a:t>
            </a:r>
          </a:p>
          <a:p>
            <a:pPr>
              <a:buNone/>
            </a:pPr>
            <a:r>
              <a:rPr lang="cs-CZ" sz="4000" smtClean="0"/>
              <a:t>2 – 2 =  0</a:t>
            </a:r>
          </a:p>
          <a:p>
            <a:pPr>
              <a:buNone/>
            </a:pPr>
            <a:r>
              <a:rPr lang="cs-CZ" sz="4000" smtClean="0"/>
              <a:t>0 </a:t>
            </a:r>
            <a:r>
              <a:rPr lang="cs-CZ" sz="4000" smtClean="0"/>
              <a:t>– 1 = </a:t>
            </a:r>
            <a:r>
              <a:rPr lang="cs-CZ" sz="4000" smtClean="0"/>
              <a:t> -</a:t>
            </a:r>
            <a:endParaRPr lang="cs-CZ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7929618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2743218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8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-3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noFill/>
                  </a:tcPr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-7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0" y="4286256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smtClean="0"/>
              <a:t>=</a:t>
            </a:r>
            <a:r>
              <a:rPr lang="cs-CZ" sz="4000" b="1" smtClean="0"/>
              <a:t>A(NEBO(A1&gt;B1 ; B2&gt;A2) ; A(A2; A3; B3))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7929618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2743218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8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-3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noFill/>
                  </a:tcPr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-7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0" y="4286256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smtClean="0"/>
              <a:t>=</a:t>
            </a:r>
            <a:r>
              <a:rPr lang="cs-CZ" sz="4000" b="1" smtClean="0"/>
              <a:t>A(NEBO(</a:t>
            </a:r>
            <a:r>
              <a:rPr lang="cs-CZ" sz="4000" b="1" smtClean="0">
                <a:solidFill>
                  <a:srgbClr val="00B050"/>
                </a:solidFill>
              </a:rPr>
              <a:t>A1&gt;B1</a:t>
            </a:r>
            <a:r>
              <a:rPr lang="cs-CZ" sz="4000" b="1" smtClean="0"/>
              <a:t> ; </a:t>
            </a:r>
            <a:r>
              <a:rPr lang="cs-CZ" sz="4000" b="1" smtClean="0">
                <a:solidFill>
                  <a:srgbClr val="FF0000"/>
                </a:solidFill>
              </a:rPr>
              <a:t>B2&gt;A2</a:t>
            </a:r>
            <a:r>
              <a:rPr lang="cs-CZ" sz="4000" b="1" smtClean="0"/>
              <a:t>) ; A(</a:t>
            </a:r>
            <a:r>
              <a:rPr lang="cs-CZ" sz="4000" b="1" smtClean="0">
                <a:solidFill>
                  <a:srgbClr val="00B050"/>
                </a:solidFill>
              </a:rPr>
              <a:t>A2</a:t>
            </a:r>
            <a:r>
              <a:rPr lang="cs-CZ" sz="4000" b="1" smtClean="0"/>
              <a:t>; </a:t>
            </a:r>
            <a:r>
              <a:rPr lang="cs-CZ" sz="4000" b="1" smtClean="0">
                <a:solidFill>
                  <a:srgbClr val="FF0000"/>
                </a:solidFill>
              </a:rPr>
              <a:t>A3</a:t>
            </a:r>
            <a:r>
              <a:rPr lang="cs-CZ" sz="4000" b="1" smtClean="0"/>
              <a:t>; </a:t>
            </a:r>
            <a:r>
              <a:rPr lang="cs-CZ" sz="4000" b="1" smtClean="0">
                <a:solidFill>
                  <a:srgbClr val="00B050"/>
                </a:solidFill>
              </a:rPr>
              <a:t>B3</a:t>
            </a:r>
            <a:r>
              <a:rPr lang="cs-CZ" sz="4000" b="1" smtClean="0"/>
              <a:t>))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7929618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2743218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NEPRAVDA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8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-3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noFill/>
                  </a:tcPr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-7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0" y="4286256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buňky </a:t>
            </a:r>
            <a:r>
              <a:rPr lang="cs-CZ" sz="4000" b="1" dirty="0" smtClean="0"/>
              <a:t>C1 </a:t>
            </a:r>
            <a:r>
              <a:rPr lang="cs-CZ" sz="4000" dirty="0" smtClean="0"/>
              <a:t>vložíme vzorec </a:t>
            </a:r>
            <a:r>
              <a:rPr lang="cs-CZ" sz="4000" b="1" smtClean="0"/>
              <a:t>=</a:t>
            </a:r>
            <a:r>
              <a:rPr lang="cs-CZ" sz="4000" b="1" smtClean="0"/>
              <a:t>A(</a:t>
            </a:r>
            <a:r>
              <a:rPr lang="cs-CZ" sz="4000" b="1" smtClean="0">
                <a:solidFill>
                  <a:srgbClr val="00B050"/>
                </a:solidFill>
              </a:rPr>
              <a:t>NEBO(A1&gt;B1 ; B2&gt;A2) </a:t>
            </a:r>
            <a:r>
              <a:rPr lang="cs-CZ" sz="4000" b="1" smtClean="0"/>
              <a:t>; </a:t>
            </a:r>
            <a:r>
              <a:rPr lang="cs-CZ" sz="4000" b="1" smtClean="0">
                <a:solidFill>
                  <a:srgbClr val="FF0000"/>
                </a:solidFill>
              </a:rPr>
              <a:t>A(A2; A3; B3)</a:t>
            </a:r>
            <a:r>
              <a:rPr lang="cs-CZ" sz="4000" b="1" smtClean="0"/>
              <a:t>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7215237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573052"/>
                <a:gridCol w="1784534"/>
                <a:gridCol w="1785950"/>
                <a:gridCol w="2071701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noFill/>
                  </a:tcPr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0" y="4286256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Do buňky </a:t>
            </a:r>
            <a:r>
              <a:rPr lang="cs-CZ" sz="3600" b="1" dirty="0" smtClean="0"/>
              <a:t>C1 </a:t>
            </a:r>
            <a:r>
              <a:rPr lang="cs-CZ" sz="3600" dirty="0" smtClean="0"/>
              <a:t>vložíme </a:t>
            </a:r>
            <a:r>
              <a:rPr lang="cs-CZ" sz="3600" smtClean="0"/>
              <a:t>vzorec </a:t>
            </a:r>
            <a:endParaRPr lang="cs-CZ" sz="3600" smtClean="0"/>
          </a:p>
          <a:p>
            <a:r>
              <a:rPr lang="cs-CZ" sz="3600" b="1" smtClean="0"/>
              <a:t>=KDYŽ(A1&gt;0 ; SUMA(A1:B2) ; POČET(A1:B2))</a:t>
            </a:r>
          </a:p>
          <a:p>
            <a:r>
              <a:rPr lang="cs-CZ" sz="3600" smtClean="0"/>
              <a:t>Vzorec zkopírujeme do </a:t>
            </a:r>
            <a:r>
              <a:rPr lang="cs-CZ" sz="3600" b="1" smtClean="0"/>
              <a:t>C2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7215237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573052"/>
                <a:gridCol w="1784534"/>
                <a:gridCol w="1785950"/>
                <a:gridCol w="2071701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noFill/>
                  </a:tcPr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0" y="4286256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smtClean="0"/>
              <a:t>C1:</a:t>
            </a:r>
            <a:endParaRPr lang="cs-CZ" sz="3600" b="1" smtClean="0"/>
          </a:p>
          <a:p>
            <a:r>
              <a:rPr lang="cs-CZ" sz="3600" b="1" smtClean="0"/>
              <a:t>=KDYŽ(A1&gt;0 ; SUMA(A1:B2) ; POČET(A1:B2))</a:t>
            </a:r>
          </a:p>
          <a:p>
            <a:r>
              <a:rPr lang="cs-CZ" sz="3600" smtClean="0"/>
              <a:t>Podmínka nesplněna =&gt; počet</a:t>
            </a:r>
            <a:endParaRPr lang="cs-CZ" sz="3600" smtClean="0"/>
          </a:p>
        </p:txBody>
      </p:sp>
      <p:sp>
        <p:nvSpPr>
          <p:cNvPr id="4" name="Obdélník 3"/>
          <p:cNvSpPr/>
          <p:nvPr/>
        </p:nvSpPr>
        <p:spPr>
          <a:xfrm>
            <a:off x="2000232" y="1071546"/>
            <a:ext cx="3286148" cy="150019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7215237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573052"/>
                <a:gridCol w="1784534"/>
                <a:gridCol w="1785950"/>
                <a:gridCol w="2071701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-1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0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6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0" y="4286256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smtClean="0"/>
              <a:t>C2:</a:t>
            </a:r>
            <a:endParaRPr lang="cs-CZ" sz="3600" b="1" smtClean="0"/>
          </a:p>
          <a:p>
            <a:r>
              <a:rPr lang="cs-CZ" sz="3600" b="1" smtClean="0"/>
              <a:t>=KDYŽ(A2&gt;0 ; SUMA(A2:B3) ; POČET(A2:B3))</a:t>
            </a:r>
          </a:p>
          <a:p>
            <a:r>
              <a:rPr lang="cs-CZ" sz="3600" smtClean="0"/>
              <a:t>Podmínka splněna =&gt; suma</a:t>
            </a:r>
            <a:endParaRPr lang="cs-CZ" sz="3600" smtClean="0"/>
          </a:p>
        </p:txBody>
      </p:sp>
      <p:sp>
        <p:nvSpPr>
          <p:cNvPr id="4" name="Obdélník 3"/>
          <p:cNvSpPr/>
          <p:nvPr/>
        </p:nvSpPr>
        <p:spPr>
          <a:xfrm>
            <a:off x="2000232" y="1928802"/>
            <a:ext cx="3286148" cy="150019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7858179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619393"/>
                <a:gridCol w="2619393"/>
                <a:gridCol w="2619393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Dobrý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den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noFill/>
                  </a:tcPr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14282" y="4286256"/>
            <a:ext cx="82868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</a:t>
            </a:r>
            <a:r>
              <a:rPr lang="cs-CZ" sz="4000" smtClean="0"/>
              <a:t>buňky </a:t>
            </a:r>
            <a:r>
              <a:rPr lang="cs-CZ" sz="4000" b="1" dirty="0" smtClean="0"/>
              <a:t>B</a:t>
            </a:r>
            <a:r>
              <a:rPr lang="cs-CZ" sz="4000" b="1" smtClean="0"/>
              <a:t>1 </a:t>
            </a:r>
            <a:r>
              <a:rPr lang="cs-CZ" sz="4000" dirty="0" smtClean="0"/>
              <a:t>vložíme </a:t>
            </a:r>
            <a:r>
              <a:rPr lang="cs-CZ" sz="4000" smtClean="0"/>
              <a:t>vzorec </a:t>
            </a:r>
            <a:r>
              <a:rPr lang="cs-CZ" sz="4000" b="1" smtClean="0"/>
              <a:t>=DÉLKA(A1) + DÉLKA(A2)*DÉLKA(A1)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7858179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619393"/>
                <a:gridCol w="2619393"/>
                <a:gridCol w="2619393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Dobrý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20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den</a:t>
                      </a:r>
                      <a:endParaRPr lang="cs-CZ" sz="40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noFill/>
                  </a:tcPr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14282" y="4286256"/>
            <a:ext cx="82868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</a:t>
            </a:r>
            <a:r>
              <a:rPr lang="cs-CZ" sz="4000" smtClean="0"/>
              <a:t>buňky </a:t>
            </a:r>
            <a:r>
              <a:rPr lang="cs-CZ" sz="4000" b="1" dirty="0" smtClean="0"/>
              <a:t>B</a:t>
            </a:r>
            <a:r>
              <a:rPr lang="cs-CZ" sz="4000" b="1" smtClean="0"/>
              <a:t>1 </a:t>
            </a:r>
            <a:r>
              <a:rPr lang="cs-CZ" sz="4000" dirty="0" smtClean="0"/>
              <a:t>vložíme </a:t>
            </a:r>
            <a:r>
              <a:rPr lang="cs-CZ" sz="4000" smtClean="0"/>
              <a:t>vzorec </a:t>
            </a:r>
            <a:r>
              <a:rPr lang="cs-CZ" sz="4000" b="1" smtClean="0"/>
              <a:t>=DÉLKA(A1) + DÉLKA(A2)*DÉLKA(A1)</a:t>
            </a:r>
          </a:p>
          <a:p>
            <a:r>
              <a:rPr lang="cs-CZ" sz="4000" b="1" smtClean="0"/>
              <a:t>5 + 3*5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4282" y="214291"/>
          <a:ext cx="6915200" cy="407196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8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642910" y="4357694"/>
            <a:ext cx="75009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smtClean="0"/>
              <a:t>Hodnoty </a:t>
            </a:r>
            <a:r>
              <a:rPr lang="cs-CZ" sz="4000" smtClean="0"/>
              <a:t>ve sloupci </a:t>
            </a:r>
            <a:r>
              <a:rPr lang="cs-CZ" sz="4000" b="1" smtClean="0"/>
              <a:t>C </a:t>
            </a:r>
            <a:r>
              <a:rPr lang="cs-CZ" sz="4000" smtClean="0"/>
              <a:t>vznikly </a:t>
            </a:r>
            <a:r>
              <a:rPr lang="cs-CZ" sz="4000" smtClean="0"/>
              <a:t>zadáním vzorce </a:t>
            </a:r>
            <a:r>
              <a:rPr lang="cs-CZ" sz="4000" b="1" smtClean="0"/>
              <a:t>=</a:t>
            </a:r>
            <a:r>
              <a:rPr lang="cs-CZ" sz="4000" b="1" smtClean="0"/>
              <a:t>KDYŽ</a:t>
            </a:r>
            <a:r>
              <a:rPr lang="cs-CZ" sz="4000" b="1" smtClean="0"/>
              <a:t>(... ; A1 ; B1</a:t>
            </a:r>
            <a:r>
              <a:rPr lang="cs-CZ" sz="4000" b="1" smtClean="0"/>
              <a:t>)</a:t>
            </a:r>
            <a:r>
              <a:rPr lang="cs-CZ" sz="4000" smtClean="0"/>
              <a:t> do buňky </a:t>
            </a:r>
            <a:r>
              <a:rPr lang="cs-CZ" sz="4000" b="1" smtClean="0"/>
              <a:t>C1</a:t>
            </a:r>
            <a:r>
              <a:rPr lang="cs-CZ" sz="4000" smtClean="0"/>
              <a:t> a následným </a:t>
            </a:r>
            <a:r>
              <a:rPr lang="cs-CZ" sz="4000" smtClean="0"/>
              <a:t>zkopírováním </a:t>
            </a:r>
            <a:r>
              <a:rPr lang="cs-CZ" sz="4000" smtClean="0"/>
              <a:t>do </a:t>
            </a:r>
            <a:r>
              <a:rPr lang="cs-CZ" sz="4000" b="1" smtClean="0"/>
              <a:t>C2:C4</a:t>
            </a:r>
            <a:r>
              <a:rPr lang="cs-CZ" sz="4000" smtClean="0"/>
              <a:t>.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4282" y="214291"/>
          <a:ext cx="6915200" cy="407196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8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642910" y="4357694"/>
            <a:ext cx="75009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=</a:t>
            </a:r>
            <a:r>
              <a:rPr lang="cs-CZ" sz="4000" b="1" smtClean="0"/>
              <a:t>KDYŽ</a:t>
            </a:r>
            <a:r>
              <a:rPr lang="cs-CZ" sz="4000" b="1" smtClean="0"/>
              <a:t>(... ; A1 ; B1)</a:t>
            </a:r>
          </a:p>
          <a:p>
            <a:r>
              <a:rPr lang="cs-CZ" sz="4000" smtClean="0"/>
              <a:t>Podmínka splněna pro 1. a 4. řádek (výsledkem je číslo ze sloupce </a:t>
            </a:r>
            <a:r>
              <a:rPr lang="cs-CZ" sz="4000" b="1" smtClean="0"/>
              <a:t>A</a:t>
            </a:r>
            <a:r>
              <a:rPr lang="cs-CZ" sz="4000" smtClean="0"/>
              <a:t>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4282" y="214291"/>
          <a:ext cx="6915200" cy="407196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5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8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642910" y="4357694"/>
            <a:ext cx="75009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=KDYŽ(A1&lt;3 ; A1 ; B1)</a:t>
            </a:r>
          </a:p>
          <a:p>
            <a:r>
              <a:rPr lang="cs-CZ" sz="4000" smtClean="0"/>
              <a:t>Podmínka splněna pro 1. a 4. řádek (výsledkem je číslo ze sloupce </a:t>
            </a:r>
            <a:r>
              <a:rPr lang="cs-CZ" sz="4000" b="1" smtClean="0"/>
              <a:t>A</a:t>
            </a:r>
            <a:r>
              <a:rPr lang="cs-CZ" sz="4000" smtClean="0"/>
              <a:t>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714348" y="3786190"/>
            <a:ext cx="74295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Do </a:t>
            </a:r>
            <a:r>
              <a:rPr lang="cs-CZ" sz="4000" smtClean="0"/>
              <a:t>buňky </a:t>
            </a:r>
            <a:r>
              <a:rPr lang="cs-CZ" sz="4000" b="1" smtClean="0"/>
              <a:t>B1 </a:t>
            </a:r>
            <a:r>
              <a:rPr lang="cs-CZ" sz="4000" dirty="0" smtClean="0"/>
              <a:t>vložíme vzorec </a:t>
            </a:r>
            <a:r>
              <a:rPr lang="cs-CZ" sz="4000" b="1" smtClean="0"/>
              <a:t>=</a:t>
            </a:r>
            <a:r>
              <a:rPr lang="cs-CZ" sz="4000" b="1" smtClean="0"/>
              <a:t>SUMA($C$1:D1)</a:t>
            </a:r>
          </a:p>
          <a:p>
            <a:r>
              <a:rPr lang="cs-CZ" sz="4000" smtClean="0"/>
              <a:t>Vzorec zkopírujeme do </a:t>
            </a:r>
            <a:r>
              <a:rPr lang="cs-CZ" sz="4000" b="1" smtClean="0"/>
              <a:t>B2, A1</a:t>
            </a:r>
            <a:r>
              <a:rPr lang="cs-CZ" sz="4000" smtClean="0"/>
              <a:t> a </a:t>
            </a:r>
            <a:r>
              <a:rPr lang="cs-CZ" sz="4000" b="1" smtClean="0"/>
              <a:t>A2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714348" y="3786190"/>
            <a:ext cx="74295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B1:</a:t>
            </a:r>
          </a:p>
          <a:p>
            <a:r>
              <a:rPr lang="cs-CZ" sz="4000" b="1" smtClean="0"/>
              <a:t>=SUMA($C$1:D1)</a:t>
            </a:r>
          </a:p>
          <a:p>
            <a:endParaRPr lang="cs-CZ" sz="4000" b="1" smtClean="0"/>
          </a:p>
        </p:txBody>
      </p:sp>
      <p:sp>
        <p:nvSpPr>
          <p:cNvPr id="4" name="Obdélník 3"/>
          <p:cNvSpPr/>
          <p:nvPr/>
        </p:nvSpPr>
        <p:spPr>
          <a:xfrm>
            <a:off x="5572132" y="1071546"/>
            <a:ext cx="3143272" cy="71438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714348" y="3786190"/>
            <a:ext cx="74295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B2:</a:t>
            </a:r>
          </a:p>
          <a:p>
            <a:r>
              <a:rPr lang="cs-CZ" sz="4000" b="1" smtClean="0"/>
              <a:t>=SUMA($C$1:D2)</a:t>
            </a:r>
          </a:p>
          <a:p>
            <a:endParaRPr lang="cs-CZ" sz="4000" b="1" smtClean="0"/>
          </a:p>
        </p:txBody>
      </p:sp>
      <p:sp>
        <p:nvSpPr>
          <p:cNvPr id="4" name="Obdélník 3"/>
          <p:cNvSpPr/>
          <p:nvPr/>
        </p:nvSpPr>
        <p:spPr>
          <a:xfrm>
            <a:off x="5572132" y="1071546"/>
            <a:ext cx="3143272" cy="142876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/>
        </p:nvGraphicFramePr>
        <p:xfrm>
          <a:off x="214282" y="214291"/>
          <a:ext cx="8644000" cy="32575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814393"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A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D</a:t>
                      </a:r>
                      <a:endParaRPr lang="cs-CZ" sz="4000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10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smtClean="0"/>
                        <a:t>4</a:t>
                      </a:r>
                      <a:endParaRPr lang="cs-CZ" sz="4000" b="1" dirty="0"/>
                    </a:p>
                  </a:txBody>
                  <a:tcPr/>
                </a:tc>
              </a:tr>
              <a:tr h="814393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</a:t>
                      </a:r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714348" y="3786190"/>
            <a:ext cx="74295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mtClean="0"/>
              <a:t>A</a:t>
            </a:r>
            <a:r>
              <a:rPr lang="cs-CZ" sz="4000" b="1" smtClean="0"/>
              <a:t>2:</a:t>
            </a:r>
          </a:p>
          <a:p>
            <a:r>
              <a:rPr lang="cs-CZ" sz="4000" b="1" smtClean="0"/>
              <a:t>=SUMA($C$1:C2)</a:t>
            </a:r>
          </a:p>
          <a:p>
            <a:endParaRPr lang="cs-CZ" sz="4000" b="1" smtClean="0"/>
          </a:p>
        </p:txBody>
      </p:sp>
      <p:sp>
        <p:nvSpPr>
          <p:cNvPr id="4" name="Obdélník 3"/>
          <p:cNvSpPr/>
          <p:nvPr/>
        </p:nvSpPr>
        <p:spPr>
          <a:xfrm>
            <a:off x="5572132" y="1071546"/>
            <a:ext cx="1428760" cy="142876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848</Words>
  <Application>Microsoft Office PowerPoint</Application>
  <PresentationFormat>Předvádění na obrazovce (4:3)</PresentationFormat>
  <Paragraphs>404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  <vt:lpstr>Snímek 27</vt:lpstr>
    </vt:vector>
  </TitlesOfParts>
  <Company>ZCU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bude výsledkem funkce =DÉLKA(A1)+DÉLKA(A2) vložené do buňky A3?</dc:title>
  <dc:creator>stebjan</dc:creator>
  <cp:lastModifiedBy>stebjan</cp:lastModifiedBy>
  <cp:revision>56</cp:revision>
  <dcterms:created xsi:type="dcterms:W3CDTF">2012-11-06T07:42:48Z</dcterms:created>
  <dcterms:modified xsi:type="dcterms:W3CDTF">2013-11-27T13:37:07Z</dcterms:modified>
</cp:coreProperties>
</file>