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6" r:id="rId19"/>
    <p:sldId id="272" r:id="rId20"/>
    <p:sldId id="275" r:id="rId21"/>
    <p:sldId id="273" r:id="rId2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se zakulaceným příčným rohem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0482ED9-C5CF-45A2-83E3-BCD8C5672366}" type="datetimeFigureOut">
              <a:rPr lang="cs-CZ" smtClean="0"/>
              <a:pPr/>
              <a:t>20.3.2013</a:t>
            </a:fld>
            <a:endParaRPr lang="cs-CZ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0FC549-7D7B-4908-8222-A8BE5CF5C56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Zástupný symbol pro zápatí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482ED9-C5CF-45A2-83E3-BCD8C5672366}" type="datetimeFigureOut">
              <a:rPr lang="cs-CZ" smtClean="0"/>
              <a:pPr/>
              <a:t>20.3.2013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0FC549-7D7B-4908-8222-A8BE5CF5C5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482ED9-C5CF-45A2-83E3-BCD8C5672366}" type="datetimeFigureOut">
              <a:rPr lang="cs-CZ" smtClean="0"/>
              <a:pPr/>
              <a:t>20.3.2013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0FC549-7D7B-4908-8222-A8BE5CF5C5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482ED9-C5CF-45A2-83E3-BCD8C5672366}" type="datetimeFigureOut">
              <a:rPr lang="cs-CZ" smtClean="0"/>
              <a:pPr/>
              <a:t>20.3.2013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0FC549-7D7B-4908-8222-A8BE5CF5C5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0482ED9-C5CF-45A2-83E3-BCD8C5672366}" type="datetimeFigureOut">
              <a:rPr lang="cs-CZ" smtClean="0"/>
              <a:pPr/>
              <a:t>20.3.2013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0FC549-7D7B-4908-8222-A8BE5CF5C56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482ED9-C5CF-45A2-83E3-BCD8C5672366}" type="datetimeFigureOut">
              <a:rPr lang="cs-CZ" smtClean="0"/>
              <a:pPr/>
              <a:t>20.3.2013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80FC549-7D7B-4908-8222-A8BE5CF5C56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482ED9-C5CF-45A2-83E3-BCD8C5672366}" type="datetimeFigureOut">
              <a:rPr lang="cs-CZ" smtClean="0"/>
              <a:pPr/>
              <a:t>20.3.2013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80FC549-7D7B-4908-8222-A8BE5CF5C5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482ED9-C5CF-45A2-83E3-BCD8C5672366}" type="datetimeFigureOut">
              <a:rPr lang="cs-CZ" smtClean="0"/>
              <a:pPr/>
              <a:t>20.3.2013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0FC549-7D7B-4908-8222-A8BE5CF5C56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482ED9-C5CF-45A2-83E3-BCD8C5672366}" type="datetimeFigureOut">
              <a:rPr lang="cs-CZ" smtClean="0"/>
              <a:pPr/>
              <a:t>20.3.2013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0FC549-7D7B-4908-8222-A8BE5CF5C5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0482ED9-C5CF-45A2-83E3-BCD8C5672366}" type="datetimeFigureOut">
              <a:rPr lang="cs-CZ" smtClean="0"/>
              <a:pPr/>
              <a:t>20.3.2013</a:t>
            </a:fld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0FC549-7D7B-4908-8222-A8BE5CF5C56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cs-CZ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Klepnutím na ikonu přidáte obrázek.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0482ED9-C5CF-45A2-83E3-BCD8C5672366}" type="datetimeFigureOut">
              <a:rPr lang="cs-CZ" smtClean="0"/>
              <a:pPr/>
              <a:t>20.3.2013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0FC549-7D7B-4908-8222-A8BE5CF5C56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se zakulaceným příčným rohem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0482ED9-C5CF-45A2-83E3-BCD8C5672366}" type="datetimeFigureOut">
              <a:rPr lang="cs-CZ" smtClean="0"/>
              <a:pPr/>
              <a:t>20.3.2013</a:t>
            </a:fld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80FC549-7D7B-4908-8222-A8BE5CF5C56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Základy lezení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Luboš Charvát</a:t>
            </a:r>
          </a:p>
          <a:p>
            <a:r>
              <a:rPr lang="cs-CZ" dirty="0" smtClean="0"/>
              <a:t>2013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Jistící pomůcky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Kyblíky</a:t>
            </a:r>
          </a:p>
          <a:p>
            <a:pPr lvl="1"/>
            <a:r>
              <a:rPr lang="cs-CZ" dirty="0" smtClean="0"/>
              <a:t>nejvhodnější JP, vhodná i pro začátečníky</a:t>
            </a:r>
          </a:p>
          <a:p>
            <a:pPr lvl="1"/>
            <a:r>
              <a:rPr lang="cs-CZ" dirty="0" smtClean="0"/>
              <a:t>Kyblík brzdí pád, jen pokud jistící ruka drží lano pod JP.</a:t>
            </a:r>
          </a:p>
          <a:p>
            <a:r>
              <a:rPr lang="cs-CZ" b="1" dirty="0" smtClean="0"/>
              <a:t>Poloautomaty</a:t>
            </a:r>
          </a:p>
          <a:p>
            <a:pPr lvl="1"/>
            <a:r>
              <a:rPr lang="cs-CZ" dirty="0" smtClean="0"/>
              <a:t>Prakticky neumožňuje dynamické jištění (</a:t>
            </a:r>
            <a:r>
              <a:rPr lang="cs-CZ" dirty="0" err="1" smtClean="0"/>
              <a:t>Grigri</a:t>
            </a:r>
            <a:r>
              <a:rPr lang="cs-CZ" dirty="0" smtClean="0"/>
              <a:t>)</a:t>
            </a:r>
          </a:p>
          <a:p>
            <a:r>
              <a:rPr lang="cs-CZ" b="1" dirty="0" smtClean="0"/>
              <a:t>Karabina HMS</a:t>
            </a:r>
          </a:p>
          <a:p>
            <a:pPr lvl="1"/>
            <a:r>
              <a:rPr lang="cs-CZ" dirty="0" smtClean="0"/>
              <a:t>Používá se při jištění pomocí polovičního lodního uzlu (HMS).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Přilba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Využití hlavně ve skalách</a:t>
            </a:r>
          </a:p>
          <a:p>
            <a:r>
              <a:rPr lang="cs-CZ" dirty="0" smtClean="0"/>
              <a:t>Chrání hlavu lezce jen pokud je dobře nastavená.</a:t>
            </a:r>
          </a:p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068960"/>
            <a:ext cx="513444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Bezpečné lezení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Základní pravidla</a:t>
            </a:r>
          </a:p>
          <a:p>
            <a:r>
              <a:rPr lang="cs-CZ" b="1" dirty="0" smtClean="0"/>
              <a:t>Důvěřuj svému vybavení</a:t>
            </a:r>
          </a:p>
          <a:p>
            <a:r>
              <a:rPr lang="cs-CZ" b="1" dirty="0" smtClean="0"/>
              <a:t>Před lezením se rozcvič</a:t>
            </a:r>
          </a:p>
          <a:p>
            <a:r>
              <a:rPr lang="cs-CZ" b="1" dirty="0" smtClean="0"/>
              <a:t>Vzájemná kontrola lezců</a:t>
            </a:r>
          </a:p>
          <a:p>
            <a:r>
              <a:rPr lang="cs-CZ" b="1" dirty="0" smtClean="0"/>
              <a:t>Jištění věnuj plnou pozornost</a:t>
            </a:r>
          </a:p>
          <a:p>
            <a:r>
              <a:rPr lang="it-IT" b="1" dirty="0" smtClean="0"/>
              <a:t>Dej partnerovi vědět, co se děje</a:t>
            </a:r>
            <a:endParaRPr lang="cs-CZ" b="1" dirty="0" smtClean="0"/>
          </a:p>
          <a:p>
            <a:r>
              <a:rPr lang="cs-CZ" b="1" dirty="0" smtClean="0"/>
              <a:t>Pozor při provlékání lana</a:t>
            </a:r>
          </a:p>
          <a:p>
            <a:r>
              <a:rPr lang="cs-CZ" b="1" dirty="0" smtClean="0"/>
              <a:t>Chovej se ohleduplně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Bezpečné lezení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Příprava lana</a:t>
            </a:r>
          </a:p>
          <a:p>
            <a:r>
              <a:rPr lang="cs-CZ" dirty="0" smtClean="0"/>
              <a:t>Oblečení lezeckého úvazku</a:t>
            </a:r>
          </a:p>
          <a:p>
            <a:r>
              <a:rPr lang="cs-CZ" dirty="0" smtClean="0"/>
              <a:t>Navázání na lano</a:t>
            </a:r>
          </a:p>
          <a:p>
            <a:r>
              <a:rPr lang="cs-CZ" dirty="0" smtClean="0"/>
              <a:t>Vzájemná kontrola lezců (partner </a:t>
            </a:r>
            <a:r>
              <a:rPr lang="cs-CZ" dirty="0" err="1" smtClean="0"/>
              <a:t>check</a:t>
            </a:r>
            <a:r>
              <a:rPr lang="cs-CZ" dirty="0" smtClean="0"/>
              <a:t>)</a:t>
            </a:r>
          </a:p>
          <a:p>
            <a:r>
              <a:rPr lang="cs-CZ" dirty="0" smtClean="0"/>
              <a:t>Komunikace mezi lezcem a jističem</a:t>
            </a:r>
          </a:p>
          <a:p>
            <a:pPr lvl="1"/>
            <a:r>
              <a:rPr lang="cs-CZ" dirty="0" smtClean="0"/>
              <a:t>Lezu, jistím, povol, dober, spusť, zruš, lano volné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uzly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Dvojitý </a:t>
            </a:r>
            <a:r>
              <a:rPr lang="cs-CZ" dirty="0" err="1" smtClean="0"/>
              <a:t>osmyčkový</a:t>
            </a:r>
            <a:r>
              <a:rPr lang="cs-CZ" dirty="0" smtClean="0"/>
              <a:t> uzel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Vůdcovský uzel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Lodní uzel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Poloviční lodní uzel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Dvojitá rybářská spojka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Dračí smyčka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Dvojitá </a:t>
            </a:r>
            <a:r>
              <a:rPr lang="cs-CZ" dirty="0" smtClean="0"/>
              <a:t>dračí smyčka </a:t>
            </a:r>
            <a:r>
              <a:rPr lang="cs-CZ" dirty="0" err="1" smtClean="0"/>
              <a:t>smyčka</a:t>
            </a: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r>
              <a:rPr lang="cs-CZ" dirty="0" err="1" smtClean="0"/>
              <a:t>Prusíkův</a:t>
            </a:r>
            <a:r>
              <a:rPr lang="cs-CZ" dirty="0" smtClean="0"/>
              <a:t> uzel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Škotova spojka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Každý uzel snižuje pevnost lana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 smtClean="0"/>
              <a:t>Praktické pokusy ukázaly, že pokud se lano přetrhne, tak jedině v uzlu (nepočítáme-li ostrou hranu). Lano přetržené v uzlu se vyznačuje spečením vláken a natavením vláken opletu na jádro. Před několika lety byla v </a:t>
            </a:r>
            <a:r>
              <a:rPr lang="cs-CZ" dirty="0" err="1" smtClean="0"/>
              <a:t>Lanexu</a:t>
            </a:r>
            <a:r>
              <a:rPr lang="cs-CZ" dirty="0" smtClean="0"/>
              <a:t> provedena praktická zkouška, jejímž cílem bylo ověřit po léta opakované údaje o procentuálním snížení pevnosti lana vlivem uzlů. Při pokusech přesahoval konec lana od uzlu 12 cm a nikdy nebyl vtažen do uzlu. Jaké byly výsledky? Nejméně snižuje pevnost lana </a:t>
            </a:r>
            <a:r>
              <a:rPr lang="cs-CZ" b="1" dirty="0" smtClean="0"/>
              <a:t>devítkový uzel </a:t>
            </a:r>
            <a:r>
              <a:rPr lang="cs-CZ" dirty="0" smtClean="0"/>
              <a:t>(v praxi se téměř nepoužívá). Po jeho uvázání má lano stále ještě</a:t>
            </a:r>
            <a:r>
              <a:rPr lang="cs-CZ" b="1" dirty="0" smtClean="0"/>
              <a:t> 71 % </a:t>
            </a:r>
            <a:r>
              <a:rPr lang="cs-CZ" dirty="0" smtClean="0"/>
              <a:t>pevnosti lana hladkého. Při </a:t>
            </a:r>
            <a:r>
              <a:rPr lang="cs-CZ" b="1" dirty="0" smtClean="0"/>
              <a:t>osmičkovém uzlu</a:t>
            </a:r>
            <a:r>
              <a:rPr lang="cs-CZ" dirty="0" smtClean="0"/>
              <a:t> klesá pevnost na </a:t>
            </a:r>
            <a:r>
              <a:rPr lang="cs-CZ" b="1" dirty="0" smtClean="0"/>
              <a:t>55 %</a:t>
            </a:r>
            <a:r>
              <a:rPr lang="cs-CZ" dirty="0" smtClean="0"/>
              <a:t> a u </a:t>
            </a:r>
            <a:r>
              <a:rPr lang="cs-CZ" b="1" dirty="0" smtClean="0"/>
              <a:t>dvojitého rybářského uzlu na 56 %. </a:t>
            </a:r>
            <a:r>
              <a:rPr lang="cs-CZ" dirty="0" smtClean="0"/>
              <a:t>Dříve v literatuře uváděné hodnoty dnes tedy neplatí. Po léta bylo uváděno: devítkový uzel 61 %, osmičkový 62 % a dvojitý rybářský 58 %.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správně jistit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b="1" u="sng" dirty="0" smtClean="0"/>
              <a:t>Logika tří principů</a:t>
            </a:r>
          </a:p>
          <a:p>
            <a:r>
              <a:rPr lang="cs-CZ" b="1" dirty="0" smtClean="0"/>
              <a:t>1. princip: jistící musí dodržet princip brzdící </a:t>
            </a:r>
            <a:r>
              <a:rPr lang="cs-CZ" dirty="0" smtClean="0"/>
              <a:t>ruky</a:t>
            </a:r>
          </a:p>
          <a:p>
            <a:r>
              <a:rPr lang="cs-CZ" b="1" dirty="0" smtClean="0"/>
              <a:t>2. princip: nic nesmí omezovat brzdící mechanismus jisticí pomůcky</a:t>
            </a:r>
          </a:p>
          <a:p>
            <a:r>
              <a:rPr lang="cs-CZ" b="1" dirty="0" smtClean="0"/>
              <a:t>3. princip: reflexy jistícího jsou normální (bez omezení)</a:t>
            </a:r>
            <a:endParaRPr lang="cs-CZ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Základy lezeckého pohybu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Opora tří bodů</a:t>
            </a:r>
          </a:p>
          <a:p>
            <a:r>
              <a:rPr lang="cs-CZ" dirty="0" smtClean="0"/>
              <a:t>Hlavní váha těla spočívá na nohou</a:t>
            </a:r>
          </a:p>
          <a:p>
            <a:r>
              <a:rPr lang="cs-CZ" dirty="0" smtClean="0"/>
              <a:t>Otevřený úchop chytu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Zakládání postupového </a:t>
            </a:r>
            <a:r>
              <a:rPr lang="cs-CZ" dirty="0" err="1" smtClean="0"/>
              <a:t>jistění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Lano z </a:t>
            </a:r>
            <a:r>
              <a:rPr lang="cs-CZ" dirty="0" err="1" smtClean="0"/>
              <a:t>expresky</a:t>
            </a:r>
            <a:r>
              <a:rPr lang="cs-CZ" dirty="0" smtClean="0"/>
              <a:t> ven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Způsoby cvakání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700808"/>
            <a:ext cx="38290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941168"/>
            <a:ext cx="3816424" cy="156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852936"/>
            <a:ext cx="41624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pojmy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Pádový faktor</a:t>
            </a:r>
          </a:p>
          <a:p>
            <a:pPr lvl="1"/>
            <a:r>
              <a:rPr lang="cs-CZ" dirty="0" smtClean="0"/>
              <a:t>Délka pádu / délka jistícího lana</a:t>
            </a:r>
          </a:p>
          <a:p>
            <a:r>
              <a:rPr lang="cs-CZ" dirty="0" smtClean="0"/>
              <a:t>Rázová síla</a:t>
            </a:r>
          </a:p>
          <a:p>
            <a:pPr lvl="1"/>
            <a:r>
              <a:rPr lang="cs-CZ" dirty="0" smtClean="0"/>
              <a:t>Síla, která působí na padajícího lezce v momentě zachycení pádu</a:t>
            </a:r>
          </a:p>
          <a:p>
            <a:r>
              <a:rPr lang="cs-CZ" dirty="0" smtClean="0"/>
              <a:t>Dynamické jištění</a:t>
            </a:r>
          </a:p>
          <a:p>
            <a:pPr lvl="1"/>
            <a:r>
              <a:rPr lang="cs-CZ" dirty="0" smtClean="0"/>
              <a:t>Jistič v momentě zachycení pádu lezce povolí lanu prokluz přes jistící pomůcku.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Disciplíny lezení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SPORTOVNÍ LEZENÍ</a:t>
            </a:r>
          </a:p>
          <a:p>
            <a:r>
              <a:rPr lang="cs-CZ" dirty="0" smtClean="0"/>
              <a:t>ALPSKÉ LEZENÍ</a:t>
            </a:r>
          </a:p>
          <a:p>
            <a:r>
              <a:rPr lang="cs-CZ" dirty="0" smtClean="0"/>
              <a:t>BIGWALLOVÉ LEZENÍ</a:t>
            </a:r>
          </a:p>
          <a:p>
            <a:r>
              <a:rPr lang="cs-CZ" dirty="0" smtClean="0"/>
              <a:t>LEZENÍ V LEDU</a:t>
            </a:r>
          </a:p>
          <a:p>
            <a:r>
              <a:rPr lang="cs-CZ" dirty="0" smtClean="0"/>
              <a:t>MIXOVÉ LEZENÍ A DRYTOOLING</a:t>
            </a:r>
          </a:p>
          <a:p>
            <a:r>
              <a:rPr lang="cs-CZ" dirty="0" smtClean="0"/>
              <a:t>VÝŠKOVÉ LEZENÍ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Způsoby lezení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5211763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/>
              <a:t>TR top </a:t>
            </a:r>
            <a:r>
              <a:rPr lang="cs-CZ" dirty="0" err="1" smtClean="0"/>
              <a:t>rope</a:t>
            </a:r>
            <a:endParaRPr lang="cs-CZ" dirty="0" smtClean="0"/>
          </a:p>
          <a:p>
            <a:pPr lvl="1"/>
            <a:r>
              <a:rPr lang="cs-CZ" dirty="0" smtClean="0"/>
              <a:t>na rybáře (nevýhoda – jediný jistící bod – vratný bod)</a:t>
            </a:r>
          </a:p>
          <a:p>
            <a:r>
              <a:rPr lang="cs-CZ" dirty="0" smtClean="0"/>
              <a:t>PP</a:t>
            </a:r>
          </a:p>
          <a:p>
            <a:pPr lvl="1"/>
            <a:r>
              <a:rPr lang="cs-CZ" dirty="0" smtClean="0"/>
              <a:t>pink point – dopředu umístěné jistící body.</a:t>
            </a:r>
          </a:p>
          <a:p>
            <a:r>
              <a:rPr lang="cs-CZ" dirty="0" smtClean="0"/>
              <a:t>RP</a:t>
            </a:r>
          </a:p>
          <a:p>
            <a:pPr lvl="1"/>
            <a:r>
              <a:rPr lang="cs-CZ" dirty="0" smtClean="0"/>
              <a:t>lano zezdola, cvakám si sám jistící body</a:t>
            </a:r>
          </a:p>
          <a:p>
            <a:r>
              <a:rPr lang="cs-CZ" dirty="0" err="1" smtClean="0"/>
              <a:t>Flash</a:t>
            </a:r>
            <a:endParaRPr lang="cs-CZ" dirty="0" smtClean="0"/>
          </a:p>
          <a:p>
            <a:pPr lvl="1"/>
            <a:r>
              <a:rPr lang="cs-CZ" dirty="0" smtClean="0"/>
              <a:t>cestu znám, viděl jsem někoho lézt, mám o cestě nějaké informace.</a:t>
            </a:r>
          </a:p>
          <a:p>
            <a:r>
              <a:rPr lang="cs-CZ" dirty="0" smtClean="0"/>
              <a:t>OS</a:t>
            </a:r>
          </a:p>
          <a:p>
            <a:pPr lvl="1"/>
            <a:r>
              <a:rPr lang="cs-CZ" dirty="0" smtClean="0"/>
              <a:t>on sign, neviděl jsem cestu a vylezu způsobem RP</a:t>
            </a:r>
          </a:p>
          <a:p>
            <a:r>
              <a:rPr lang="cs-CZ" dirty="0" smtClean="0"/>
              <a:t>FREE SOLO</a:t>
            </a:r>
          </a:p>
          <a:p>
            <a:pPr lvl="1"/>
            <a:r>
              <a:rPr lang="cs-CZ" dirty="0" smtClean="0"/>
              <a:t>lezení bez zajištění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Po čem se leze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Vápenec (Moravský kras)</a:t>
            </a:r>
          </a:p>
          <a:p>
            <a:r>
              <a:rPr lang="cs-CZ" b="1" dirty="0" smtClean="0"/>
              <a:t>Pískovec (Labské pískovce)</a:t>
            </a:r>
          </a:p>
          <a:p>
            <a:r>
              <a:rPr lang="cs-CZ" b="1" dirty="0" smtClean="0"/>
              <a:t>Žula (Tatry)</a:t>
            </a:r>
          </a:p>
          <a:p>
            <a:r>
              <a:rPr lang="cs-CZ" b="1" dirty="0" smtClean="0"/>
              <a:t>Slepenec (řecká </a:t>
            </a:r>
            <a:r>
              <a:rPr lang="cs-CZ" b="1" dirty="0" err="1" smtClean="0"/>
              <a:t>Meteoře</a:t>
            </a:r>
            <a:r>
              <a:rPr lang="cs-CZ" b="1" dirty="0" smtClean="0"/>
              <a:t> (místo „létajících“ klášterů).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Vybavení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Lano</a:t>
            </a:r>
          </a:p>
          <a:p>
            <a:r>
              <a:rPr lang="cs-CZ" dirty="0" smtClean="0"/>
              <a:t>Lezecký úvazek</a:t>
            </a:r>
          </a:p>
          <a:p>
            <a:r>
              <a:rPr lang="cs-CZ" dirty="0" err="1" smtClean="0"/>
              <a:t>Lezečky</a:t>
            </a:r>
            <a:endParaRPr lang="cs-CZ" dirty="0" smtClean="0"/>
          </a:p>
          <a:p>
            <a:r>
              <a:rPr lang="cs-CZ" dirty="0" smtClean="0"/>
              <a:t>Karabiny</a:t>
            </a:r>
          </a:p>
          <a:p>
            <a:r>
              <a:rPr lang="cs-CZ" dirty="0" smtClean="0"/>
              <a:t>Jistící pomůcky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Lano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69558" indent="-206375"/>
            <a:r>
              <a:rPr lang="cs-CZ" b="1" dirty="0" smtClean="0"/>
              <a:t>Statická lana (</a:t>
            </a:r>
            <a:r>
              <a:rPr lang="cs-CZ" dirty="0" smtClean="0"/>
              <a:t>minimální průtažnost a maximální pevnost)</a:t>
            </a:r>
            <a:endParaRPr lang="cs-CZ" b="1" dirty="0" smtClean="0"/>
          </a:p>
          <a:p>
            <a:r>
              <a:rPr lang="cs-CZ" b="1" dirty="0" smtClean="0"/>
              <a:t>Dynamická lana (</a:t>
            </a:r>
            <a:r>
              <a:rPr lang="pt-BR" dirty="0" smtClean="0"/>
              <a:t>schopno se protáhnout (až o 40 %) a ztlumit</a:t>
            </a:r>
            <a:r>
              <a:rPr lang="cs-CZ" dirty="0" smtClean="0"/>
              <a:t> tak rázovou sílu)</a:t>
            </a:r>
          </a:p>
          <a:p>
            <a:pPr lvl="1"/>
            <a:r>
              <a:rPr lang="cs-CZ" dirty="0" smtClean="0"/>
              <a:t>Jednoduchá (single)</a:t>
            </a:r>
          </a:p>
          <a:p>
            <a:pPr lvl="1"/>
            <a:r>
              <a:rPr lang="cs-CZ" dirty="0" smtClean="0"/>
              <a:t>poloviční (half)</a:t>
            </a:r>
          </a:p>
          <a:p>
            <a:pPr lvl="1"/>
            <a:r>
              <a:rPr lang="cs-CZ" dirty="0" smtClean="0"/>
              <a:t>Dvojitá /dvojčata/ (</a:t>
            </a:r>
            <a:r>
              <a:rPr lang="cs-CZ" dirty="0" err="1" smtClean="0"/>
              <a:t>twin</a:t>
            </a:r>
            <a:r>
              <a:rPr lang="cs-CZ" dirty="0" smtClean="0"/>
              <a:t>)</a:t>
            </a:r>
            <a:endParaRPr lang="cs-CZ" b="1" dirty="0" smtClean="0"/>
          </a:p>
          <a:p>
            <a:r>
              <a:rPr lang="cs-CZ" dirty="0" smtClean="0"/>
              <a:t>POMOCNÉ ŠŇŮRY</a:t>
            </a:r>
          </a:p>
          <a:p>
            <a:pPr lvl="1"/>
            <a:r>
              <a:rPr lang="pl-PL" dirty="0" smtClean="0"/>
              <a:t>stejná konstrukce jako lano, ale menší průměr (od 3 do 8 mm)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Lano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cs-CZ" b="1" cap="all" dirty="0" smtClean="0"/>
              <a:t>EN 892 </a:t>
            </a:r>
            <a:br>
              <a:rPr lang="cs-CZ" b="1" cap="all" dirty="0" smtClean="0"/>
            </a:br>
            <a:r>
              <a:rPr lang="cs-CZ" cap="all" dirty="0" smtClean="0"/>
              <a:t>Evropská norma pro dynamická lana</a:t>
            </a:r>
            <a:endParaRPr lang="cs-CZ" dirty="0" smtClean="0"/>
          </a:p>
          <a:p>
            <a:pPr lvl="1"/>
            <a:r>
              <a:rPr lang="cs-CZ" b="1" dirty="0" smtClean="0"/>
              <a:t>Jádro </a:t>
            </a:r>
          </a:p>
          <a:p>
            <a:pPr lvl="1"/>
            <a:r>
              <a:rPr lang="cs-CZ" b="1" dirty="0" smtClean="0"/>
              <a:t>Oplet</a:t>
            </a:r>
          </a:p>
          <a:p>
            <a:pPr lvl="1"/>
            <a:endParaRPr lang="cs-CZ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4150" y="3019425"/>
            <a:ext cx="641985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Lezecký úvazek (sedák)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Druhy</a:t>
            </a:r>
          </a:p>
          <a:p>
            <a:pPr lvl="1"/>
            <a:r>
              <a:rPr lang="cs-CZ" dirty="0" smtClean="0"/>
              <a:t>Sedací</a:t>
            </a:r>
          </a:p>
          <a:p>
            <a:pPr lvl="1"/>
            <a:r>
              <a:rPr lang="cs-CZ" dirty="0" smtClean="0"/>
              <a:t>Prsní</a:t>
            </a:r>
          </a:p>
          <a:p>
            <a:pPr lvl="1"/>
            <a:r>
              <a:rPr lang="cs-CZ" dirty="0" smtClean="0"/>
              <a:t>Celotělové</a:t>
            </a:r>
          </a:p>
          <a:p>
            <a:r>
              <a:rPr lang="cs-CZ" dirty="0" smtClean="0"/>
              <a:t>Pevnost úvazku definuje evropská norma EN12277</a:t>
            </a:r>
          </a:p>
          <a:p>
            <a:r>
              <a:rPr lang="cs-CZ" dirty="0" smtClean="0"/>
              <a:t>Části</a:t>
            </a:r>
          </a:p>
          <a:p>
            <a:pPr lvl="1"/>
            <a:r>
              <a:rPr lang="cs-CZ" dirty="0" smtClean="0"/>
              <a:t>Bederní pás</a:t>
            </a:r>
          </a:p>
          <a:p>
            <a:pPr lvl="1"/>
            <a:r>
              <a:rPr lang="cs-CZ" dirty="0" smtClean="0"/>
              <a:t>Nohavičky</a:t>
            </a:r>
          </a:p>
          <a:p>
            <a:pPr lvl="1"/>
            <a:r>
              <a:rPr lang="cs-CZ" dirty="0" smtClean="0"/>
              <a:t>Jistící oko (slaňovací oko)</a:t>
            </a:r>
          </a:p>
          <a:p>
            <a:pPr lvl="1"/>
            <a:r>
              <a:rPr lang="cs-CZ" dirty="0" smtClean="0"/>
              <a:t>Poutka na materiál (pozor nosnost 5kg)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Lezečky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err="1" smtClean="0"/>
              <a:t>Lezečky</a:t>
            </a:r>
            <a:r>
              <a:rPr lang="cs-CZ" dirty="0" smtClean="0"/>
              <a:t> musí těsně obepínat nohu, přičemž by měly být dostatečně pohodlné.</a:t>
            </a:r>
          </a:p>
          <a:p>
            <a:r>
              <a:rPr lang="cs-CZ" dirty="0" err="1" smtClean="0"/>
              <a:t>Lezečky</a:t>
            </a:r>
            <a:r>
              <a:rPr lang="cs-CZ" dirty="0" smtClean="0"/>
              <a:t> jsou k noze utaženy třemi způsoby </a:t>
            </a:r>
            <a:r>
              <a:rPr lang="pl-PL" dirty="0" smtClean="0"/>
              <a:t>– zavazovací na tkaničku, s popruhy na suchý </a:t>
            </a:r>
            <a:r>
              <a:rPr lang="cs-CZ" dirty="0" smtClean="0"/>
              <a:t>zip a nazouvací </a:t>
            </a:r>
            <a:r>
              <a:rPr lang="cs-CZ" dirty="0" err="1" smtClean="0"/>
              <a:t>lezečky</a:t>
            </a:r>
            <a:r>
              <a:rPr lang="cs-CZ" dirty="0" smtClean="0"/>
              <a:t>.</a:t>
            </a:r>
          </a:p>
          <a:p>
            <a:r>
              <a:rPr lang="cs-CZ" dirty="0" smtClean="0"/>
              <a:t>Dětem nekupujte příliš těsné </a:t>
            </a:r>
            <a:r>
              <a:rPr lang="cs-CZ" dirty="0" err="1" smtClean="0"/>
              <a:t>lezečky</a:t>
            </a:r>
            <a:r>
              <a:rPr lang="cs-CZ" dirty="0" smtClean="0"/>
              <a:t>, ve kterých by trpěly. Navíc je to nezdravé pro vývin jejich nohou.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Karabiny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b="1" dirty="0" smtClean="0"/>
              <a:t>Karabiny s pojistkou zámku </a:t>
            </a:r>
            <a:r>
              <a:rPr lang="cs-CZ" dirty="0" smtClean="0"/>
              <a:t>(šroubovací, </a:t>
            </a:r>
            <a:r>
              <a:rPr lang="cs-CZ" dirty="0" err="1" smtClean="0"/>
              <a:t>twistlock</a:t>
            </a:r>
            <a:r>
              <a:rPr lang="cs-CZ" dirty="0" smtClean="0"/>
              <a:t>)</a:t>
            </a:r>
          </a:p>
          <a:p>
            <a:r>
              <a:rPr lang="cs-CZ" b="1" dirty="0" smtClean="0"/>
              <a:t>Karabiny HMS </a:t>
            </a:r>
            <a:br>
              <a:rPr lang="cs-CZ" b="1" dirty="0" smtClean="0"/>
            </a:br>
            <a:r>
              <a:rPr lang="cs-CZ" b="1" dirty="0" smtClean="0"/>
              <a:t>z něm. </a:t>
            </a:r>
            <a:r>
              <a:rPr lang="cs-CZ" b="1" dirty="0" err="1" smtClean="0"/>
              <a:t>HalbMastwurfSicherung</a:t>
            </a:r>
            <a:endParaRPr lang="cs-CZ" b="1" dirty="0" smtClean="0"/>
          </a:p>
          <a:p>
            <a:pPr lvl="1"/>
            <a:r>
              <a:rPr lang="cs-CZ" dirty="0" smtClean="0"/>
              <a:t>– jištění polovičním lodním uzlem</a:t>
            </a:r>
          </a:p>
          <a:p>
            <a:r>
              <a:rPr lang="pl-PL" b="1" dirty="0" smtClean="0"/>
              <a:t>Karabiny bez pojistky zámku </a:t>
            </a:r>
          </a:p>
          <a:p>
            <a:pPr lvl="1"/>
            <a:r>
              <a:rPr lang="pl-PL" dirty="0" smtClean="0"/>
              <a:t>obvykle</a:t>
            </a:r>
            <a:r>
              <a:rPr lang="pl-PL" b="1" dirty="0" smtClean="0"/>
              <a:t> </a:t>
            </a:r>
            <a:r>
              <a:rPr lang="cs-CZ" dirty="0" smtClean="0"/>
              <a:t>tvaru „D“</a:t>
            </a:r>
          </a:p>
          <a:p>
            <a:r>
              <a:rPr lang="cs-CZ" b="1" dirty="0" err="1" smtClean="0"/>
              <a:t>Expresky</a:t>
            </a:r>
            <a:endParaRPr lang="cs-CZ" b="1" dirty="0" smtClean="0"/>
          </a:p>
          <a:p>
            <a:pPr lvl="1"/>
            <a:r>
              <a:rPr lang="cs-CZ" dirty="0" smtClean="0"/>
              <a:t>Dvě karabiny bez pojistky spojené sešitou </a:t>
            </a:r>
            <a:r>
              <a:rPr lang="cs-CZ" dirty="0" err="1" smtClean="0"/>
              <a:t>smyckou</a:t>
            </a:r>
            <a:endParaRPr lang="cs-CZ" dirty="0" smtClean="0"/>
          </a:p>
          <a:p>
            <a:r>
              <a:rPr lang="cs-CZ" dirty="0" smtClean="0"/>
              <a:t>Karabina je nejslabším článkem jistícího řetězce</a:t>
            </a:r>
          </a:p>
          <a:p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tí písma">
  <a:themeElements>
    <a:clrScheme name="Lití písma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Lití písma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ití písma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172</TotalTime>
  <Words>692</Words>
  <Application>Microsoft Office PowerPoint</Application>
  <PresentationFormat>Předvádění na obrazovce (4:3)</PresentationFormat>
  <Paragraphs>135</Paragraphs>
  <Slides>21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2" baseType="lpstr">
      <vt:lpstr>Lití písma</vt:lpstr>
      <vt:lpstr>Základy lezení</vt:lpstr>
      <vt:lpstr>Disciplíny lezení</vt:lpstr>
      <vt:lpstr>Po čem se leze</vt:lpstr>
      <vt:lpstr>Vybavení</vt:lpstr>
      <vt:lpstr>Lano</vt:lpstr>
      <vt:lpstr>Lano</vt:lpstr>
      <vt:lpstr>Lezecký úvazek (sedák)</vt:lpstr>
      <vt:lpstr>Lezečky</vt:lpstr>
      <vt:lpstr>Karabiny</vt:lpstr>
      <vt:lpstr>Jistící pomůcky</vt:lpstr>
      <vt:lpstr>Přilba</vt:lpstr>
      <vt:lpstr>Bezpečné lezení</vt:lpstr>
      <vt:lpstr>Bezpečné lezení</vt:lpstr>
      <vt:lpstr>Základní uzly</vt:lpstr>
      <vt:lpstr>Každý uzel snižuje pevnost lana</vt:lpstr>
      <vt:lpstr>Jak správně jistit</vt:lpstr>
      <vt:lpstr>Základy lezeckého pohybu</vt:lpstr>
      <vt:lpstr>Zakládání postupového jistění</vt:lpstr>
      <vt:lpstr>Další pojmy</vt:lpstr>
      <vt:lpstr>Způsoby lezení</vt:lpstr>
      <vt:lpstr>Snímek 21</vt:lpstr>
    </vt:vector>
  </TitlesOfParts>
  <Company>Název společnosti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Základy lezení</dc:title>
  <dc:creator>Vaše jméno</dc:creator>
  <cp:lastModifiedBy>Vaše jméno</cp:lastModifiedBy>
  <cp:revision>17</cp:revision>
  <dcterms:created xsi:type="dcterms:W3CDTF">2013-03-05T09:26:15Z</dcterms:created>
  <dcterms:modified xsi:type="dcterms:W3CDTF">2013-03-20T06:09:41Z</dcterms:modified>
</cp:coreProperties>
</file>