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88003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9791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901882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63122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3002794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654042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654809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56814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71037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027572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56863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98231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04282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1886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3232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46845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2AD74-36CA-478F-AD68-7EE2D84EAFB9}" type="datetimeFigureOut">
              <a:rPr lang="cs-CZ" smtClean="0"/>
              <a:pPr/>
              <a:t>19. 9. 2017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6DCFBD-934C-446F-9525-17EE00081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3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fade thruBlk="1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Pohybové hry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Kdo si hraje, nezlobí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 v 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Mladší školní věk</a:t>
            </a:r>
          </a:p>
          <a:p>
            <a:r>
              <a:rPr lang="cs-CZ" dirty="0" smtClean="0"/>
              <a:t>SDT, krátkodobá koncentrace, shodný rozvoj u děvčat a chlapců (stejná výkonnost), zlatý věk motoriky</a:t>
            </a:r>
          </a:p>
          <a:p>
            <a:pPr>
              <a:buNone/>
            </a:pPr>
            <a:r>
              <a:rPr lang="cs-CZ" u="sng" dirty="0" smtClean="0"/>
              <a:t>Metodické poznámky</a:t>
            </a:r>
          </a:p>
          <a:p>
            <a:pPr marL="0" indent="0">
              <a:buNone/>
            </a:pPr>
            <a:r>
              <a:rPr lang="cs-CZ" dirty="0" smtClean="0"/>
              <a:t>přirozená spontánní cvičení, </a:t>
            </a:r>
            <a:r>
              <a:rPr lang="cs-CZ" dirty="0" err="1" smtClean="0"/>
              <a:t>prožitkovost</a:t>
            </a:r>
            <a:r>
              <a:rPr lang="cs-CZ" dirty="0" smtClean="0"/>
              <a:t>, rozvoj motorických schopností, krátké úseky pro pozornost, jednoduchá pravidla,  </a:t>
            </a:r>
            <a:r>
              <a:rPr lang="cs-CZ" dirty="0" err="1" smtClean="0"/>
              <a:t>multischopnostní</a:t>
            </a:r>
            <a:r>
              <a:rPr lang="cs-CZ" dirty="0" smtClean="0"/>
              <a:t> a </a:t>
            </a:r>
            <a:r>
              <a:rPr lang="cs-CZ" dirty="0" err="1" smtClean="0"/>
              <a:t>multidovednostní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 v 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40108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Střední školní věk</a:t>
            </a:r>
          </a:p>
          <a:p>
            <a:r>
              <a:rPr lang="cs-CZ" dirty="0" smtClean="0"/>
              <a:t>Tělesný rozvoj – chlapci mají vyšší výkonnost, vnitřek nestačí vnějšku, problémy s koordinací</a:t>
            </a:r>
          </a:p>
          <a:p>
            <a:r>
              <a:rPr lang="cs-CZ" dirty="0" smtClean="0"/>
              <a:t>Duševní rozvoj – náladovost, nevyrovnanost</a:t>
            </a:r>
          </a:p>
          <a:p>
            <a:pPr>
              <a:buNone/>
            </a:pPr>
            <a:r>
              <a:rPr lang="cs-CZ" u="sng" dirty="0" smtClean="0"/>
              <a:t>Metodické poznámky</a:t>
            </a:r>
          </a:p>
          <a:p>
            <a:pPr marL="0" indent="0">
              <a:buNone/>
            </a:pPr>
            <a:r>
              <a:rPr lang="cs-CZ" dirty="0" smtClean="0"/>
              <a:t>Kompenzace zátěže, diferenciace pohlaví (</a:t>
            </a:r>
            <a:r>
              <a:rPr lang="cs-CZ" dirty="0" err="1" smtClean="0"/>
              <a:t>úpolové</a:t>
            </a:r>
            <a:r>
              <a:rPr lang="cs-CZ" dirty="0" smtClean="0"/>
              <a:t>, silové hry), striktní dodržování pravidel, komplexní rozvoj RSCH, fair play, kolektivní hry s možností zapojení všech jedinců, výkonově rovnocenná družstva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 v 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Starší školní věk</a:t>
            </a:r>
          </a:p>
          <a:p>
            <a:pPr marL="187325" indent="-187325"/>
            <a:r>
              <a:rPr lang="cs-CZ" dirty="0" smtClean="0"/>
              <a:t>Tělesný rozvoj – postupné vyrovnávání rozdílů IN – OUT, nárůst síly u chlapců, obezita</a:t>
            </a:r>
          </a:p>
          <a:p>
            <a:pPr marL="187325" indent="-187325"/>
            <a:r>
              <a:rPr lang="cs-CZ" dirty="0" smtClean="0"/>
              <a:t>Duševní rozvoj – emoce často dominují nad rozumem, nekompromisní postoje, tendence k radikálně striktním řešením, vzdor, nerespektování pravidel hry</a:t>
            </a:r>
          </a:p>
          <a:p>
            <a:pPr marL="187325" indent="-187325">
              <a:buNone/>
            </a:pPr>
            <a:r>
              <a:rPr lang="cs-CZ" u="sng" dirty="0" smtClean="0"/>
              <a:t>Metodické poznámky</a:t>
            </a:r>
          </a:p>
          <a:p>
            <a:pPr marL="0" indent="0">
              <a:buNone/>
            </a:pPr>
            <a:r>
              <a:rPr lang="cs-CZ" dirty="0" smtClean="0"/>
              <a:t>Diferencované herní formy, rozvoj silových </a:t>
            </a:r>
            <a:r>
              <a:rPr lang="cs-CZ" dirty="0" err="1" smtClean="0"/>
              <a:t>sch</a:t>
            </a:r>
            <a:r>
              <a:rPr lang="cs-CZ" dirty="0" smtClean="0"/>
              <a:t>. u mužů (přirozená cvičení), motivace (obměna), rozbor - komentář - návod, dodržování pravidel, postupné řízení hry jejími účastníky</a:t>
            </a:r>
            <a:r>
              <a:rPr lang="cs-CZ" smtClean="0"/>
              <a:t>, taktika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Uvedení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Název hry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Průběh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Vítězství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Pravidla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Role hráčů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Herní prostor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Bezpečnost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Velikost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Přehlednost (vyznačení, mety)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Povrch</a:t>
            </a:r>
          </a:p>
          <a:p>
            <a:pPr marL="571500" indent="-514350"/>
            <a:r>
              <a:rPr lang="cs-CZ" dirty="0" smtClean="0"/>
              <a:t>Pomůcky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Herní vybavení (míčky, míče, štafetové kolíky, hadice, stuhy, tyče…)</a:t>
            </a:r>
          </a:p>
          <a:p>
            <a:pPr marL="571500" indent="-514350"/>
            <a:r>
              <a:rPr lang="cs-CZ" dirty="0" smtClean="0"/>
              <a:t>Zkouška hry</a:t>
            </a:r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družstev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Počet členů v družstvu</a:t>
            </a:r>
          </a:p>
          <a:p>
            <a:pPr>
              <a:buNone/>
            </a:pPr>
            <a:r>
              <a:rPr lang="cs-CZ" dirty="0" smtClean="0"/>
              <a:t>(zásadním způsobem ovlivňuje zatížení hráčů)</a:t>
            </a:r>
          </a:p>
          <a:p>
            <a:r>
              <a:rPr lang="cs-CZ" dirty="0" smtClean="0"/>
              <a:t>Výběr družstev</a:t>
            </a:r>
          </a:p>
          <a:p>
            <a:pPr lvl="1"/>
            <a:r>
              <a:rPr lang="cs-CZ" dirty="0" smtClean="0"/>
              <a:t>Losování</a:t>
            </a:r>
          </a:p>
          <a:p>
            <a:pPr lvl="1"/>
            <a:r>
              <a:rPr lang="cs-CZ" dirty="0" smtClean="0"/>
              <a:t>Rozpočítání</a:t>
            </a:r>
          </a:p>
          <a:p>
            <a:pPr lvl="1"/>
            <a:r>
              <a:rPr lang="cs-CZ" dirty="0" smtClean="0"/>
              <a:t>Postupné vybírání</a:t>
            </a:r>
          </a:p>
          <a:p>
            <a:pPr lvl="1"/>
            <a:r>
              <a:rPr lang="cs-CZ" dirty="0" smtClean="0"/>
              <a:t>Nasazování</a:t>
            </a:r>
          </a:p>
          <a:p>
            <a:r>
              <a:rPr lang="cs-CZ" dirty="0" smtClean="0"/>
              <a:t>Odlišení družstev</a:t>
            </a:r>
          </a:p>
          <a:p>
            <a:pPr lvl="1"/>
            <a:r>
              <a:rPr lang="cs-CZ" dirty="0" smtClean="0"/>
              <a:t>Barva dresů</a:t>
            </a:r>
          </a:p>
          <a:p>
            <a:pPr lvl="1"/>
            <a:r>
              <a:rPr lang="cs-CZ" dirty="0" smtClean="0"/>
              <a:t>Bundy trička</a:t>
            </a:r>
          </a:p>
          <a:p>
            <a:pPr lvl="1"/>
            <a:r>
              <a:rPr lang="cs-CZ" dirty="0" smtClean="0"/>
              <a:t>Doplňky výstroje (čepice, šerpy, čelenky)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provedení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5"/>
          </a:xfrm>
        </p:spPr>
        <p:txBody>
          <a:bodyPr>
            <a:normAutofit/>
          </a:bodyPr>
          <a:lstStyle/>
          <a:p>
            <a:r>
              <a:rPr lang="cs-CZ" dirty="0" err="1" smtClean="0"/>
              <a:t>Záhájení</a:t>
            </a:r>
            <a:endParaRPr lang="cs-CZ" dirty="0" smtClean="0"/>
          </a:p>
          <a:p>
            <a:pPr lvl="1"/>
            <a:r>
              <a:rPr lang="cs-CZ" dirty="0" smtClean="0"/>
              <a:t>Akustický signál (hop, teď, píšťalka, hvizd…)</a:t>
            </a:r>
          </a:p>
          <a:p>
            <a:pPr lvl="1"/>
            <a:r>
              <a:rPr lang="cs-CZ" dirty="0" smtClean="0"/>
              <a:t>Optický (zvednutý prst, hození míče…)</a:t>
            </a:r>
          </a:p>
          <a:p>
            <a:pPr lvl="1"/>
            <a:r>
              <a:rPr lang="cs-CZ" dirty="0" smtClean="0"/>
              <a:t>Taktilní (dotykový)</a:t>
            </a:r>
          </a:p>
          <a:p>
            <a:r>
              <a:rPr lang="cs-CZ" dirty="0" smtClean="0"/>
              <a:t>Doba trvání hry</a:t>
            </a:r>
          </a:p>
          <a:p>
            <a:pPr lvl="1"/>
            <a:r>
              <a:rPr lang="cs-CZ" dirty="0" smtClean="0"/>
              <a:t>Závisí na Kondiční připravenosti, části TJ,</a:t>
            </a:r>
          </a:p>
          <a:p>
            <a:pPr lvl="1"/>
            <a:r>
              <a:rPr lang="cs-CZ" dirty="0" smtClean="0"/>
              <a:t>Rozvoj pohybových </a:t>
            </a:r>
            <a:br>
              <a:rPr lang="cs-CZ" dirty="0" smtClean="0"/>
            </a:br>
            <a:r>
              <a:rPr lang="cs-CZ" dirty="0" smtClean="0"/>
              <a:t>schopností</a:t>
            </a:r>
          </a:p>
          <a:p>
            <a:pPr lvl="1"/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9262" y="4535368"/>
          <a:ext cx="6624738" cy="23226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8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916">
                <a:tc>
                  <a:txBody>
                    <a:bodyPr/>
                    <a:lstStyle/>
                    <a:p>
                      <a:r>
                        <a:rPr lang="cs-CZ" dirty="0" smtClean="0"/>
                        <a:t>Rozvoj 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Int</a:t>
                      </a:r>
                      <a:r>
                        <a:rPr lang="cs-CZ" dirty="0" smtClean="0"/>
                        <a:t>. zatížení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916">
                <a:tc>
                  <a:txBody>
                    <a:bodyPr/>
                    <a:lstStyle/>
                    <a:p>
                      <a:r>
                        <a:rPr lang="cs-CZ" dirty="0" smtClean="0"/>
                        <a:t>Rychlostní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3 min.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05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Rychl</a:t>
                      </a:r>
                      <a:r>
                        <a:rPr lang="cs-CZ" dirty="0" smtClean="0"/>
                        <a:t>. - </a:t>
                      </a:r>
                      <a:r>
                        <a:rPr lang="cs-CZ" dirty="0" err="1" smtClean="0"/>
                        <a:t>vytrv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Velká až maximální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– 4 min.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916">
                <a:tc>
                  <a:txBody>
                    <a:bodyPr/>
                    <a:lstStyle/>
                    <a:p>
                      <a:r>
                        <a:rPr lang="cs-CZ" dirty="0" smtClean="0"/>
                        <a:t>silové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– 5 min.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916">
                <a:tc>
                  <a:txBody>
                    <a:bodyPr/>
                    <a:lstStyle/>
                    <a:p>
                      <a:r>
                        <a:rPr lang="cs-CZ" dirty="0" smtClean="0"/>
                        <a:t>Obratností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– 5 min.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916">
                <a:tc>
                  <a:txBody>
                    <a:bodyPr/>
                    <a:lstStyle/>
                    <a:p>
                      <a:r>
                        <a:rPr lang="cs-CZ" dirty="0" smtClean="0"/>
                        <a:t>Vytrvalostní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a více min.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zvítězil</a:t>
            </a:r>
          </a:p>
          <a:p>
            <a:r>
              <a:rPr lang="cs-CZ" dirty="0" smtClean="0"/>
              <a:t>Proč dosáhl vítězství</a:t>
            </a:r>
          </a:p>
          <a:p>
            <a:r>
              <a:rPr lang="cs-CZ" dirty="0" smtClean="0"/>
              <a:t>Byla dodržena pravidla</a:t>
            </a:r>
          </a:p>
          <a:p>
            <a:r>
              <a:rPr lang="cs-CZ" dirty="0" smtClean="0"/>
              <a:t>Kladné a negativní postřehy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Pohybová hry je cílená, záměrná, výchovně zaměřená a uvědoměle organizovaná činnost v prostoru a čase. (Mazal, F.)</a:t>
            </a:r>
            <a:endParaRPr lang="cs-CZ" dirty="0"/>
          </a:p>
        </p:txBody>
      </p:sp>
      <p:pic>
        <p:nvPicPr>
          <p:cNvPr id="16386" name="Picture 2" descr="http://www.pf.ujep.cz/ktv/pohybove-hry-1zs/soubory/image10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861048"/>
            <a:ext cx="3613545" cy="26369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Starověk – Čína, Indie, Řecko, Řím</a:t>
            </a:r>
          </a:p>
          <a:p>
            <a:pPr lvl="1"/>
            <a:r>
              <a:rPr lang="cs-CZ" dirty="0" smtClean="0"/>
              <a:t>Rozkvět her, hry součástí života, braný charakter,</a:t>
            </a:r>
          </a:p>
          <a:p>
            <a:r>
              <a:rPr lang="cs-CZ" dirty="0" smtClean="0"/>
              <a:t>Středověk</a:t>
            </a:r>
          </a:p>
          <a:p>
            <a:pPr lvl="1"/>
            <a:r>
              <a:rPr lang="cs-CZ" dirty="0" smtClean="0"/>
              <a:t>Úpadek tělesné kultury jako takové</a:t>
            </a:r>
          </a:p>
          <a:p>
            <a:pPr lvl="1"/>
            <a:r>
              <a:rPr lang="cs-CZ" dirty="0" smtClean="0"/>
              <a:t>Hra se diferencuje podle postavení </a:t>
            </a:r>
            <a:br>
              <a:rPr lang="cs-CZ" dirty="0" smtClean="0"/>
            </a:br>
            <a:r>
              <a:rPr lang="cs-CZ" dirty="0" smtClean="0"/>
              <a:t>(církev, šlechta, měšťanstvo, chudina)</a:t>
            </a:r>
          </a:p>
          <a:p>
            <a:pPr lvl="2"/>
            <a:r>
              <a:rPr lang="cs-CZ" dirty="0" smtClean="0"/>
              <a:t>Hry mezi chudinou a prostým lidem, často velmi brutální.</a:t>
            </a:r>
          </a:p>
          <a:p>
            <a:pPr lvl="1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8" y="0"/>
            <a:ext cx="1785931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Renesance – obroda hry jako takové</a:t>
            </a:r>
          </a:p>
          <a:p>
            <a:pPr lvl="1"/>
            <a:r>
              <a:rPr lang="cs-CZ" dirty="0" smtClean="0"/>
              <a:t>Jan Amos Komenský, J. J. Rousseau, </a:t>
            </a:r>
            <a:r>
              <a:rPr lang="cs-CZ" dirty="0" err="1" smtClean="0"/>
              <a:t>Spiess</a:t>
            </a:r>
            <a:r>
              <a:rPr lang="cs-CZ" dirty="0" smtClean="0"/>
              <a:t>, Link, </a:t>
            </a:r>
            <a:br>
              <a:rPr lang="cs-CZ" dirty="0" smtClean="0"/>
            </a:br>
            <a:r>
              <a:rPr lang="cs-CZ" dirty="0" smtClean="0"/>
              <a:t>Ostrovní systém (Anglie) – vznikají nové hry, formují se pravidla.</a:t>
            </a:r>
          </a:p>
          <a:p>
            <a:r>
              <a:rPr lang="cs-CZ" dirty="0" smtClean="0"/>
              <a:t>Novověká hra</a:t>
            </a:r>
          </a:p>
          <a:p>
            <a:pPr lvl="1"/>
            <a:r>
              <a:rPr lang="cs-CZ" dirty="0" smtClean="0"/>
              <a:t>Nově vzniklá pravidla her se šíří po celém světě.</a:t>
            </a:r>
          </a:p>
          <a:p>
            <a:pPr lvl="1"/>
            <a:r>
              <a:rPr lang="cs-CZ" dirty="0" smtClean="0"/>
              <a:t>Hra se stává sportovním fenoménem, součástí každodenního života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Společenské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Tělovýchovné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Základní (smyslové, paměťové, zručnosti…)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Pohybové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Sportovní (brankové, odrážecí, pálkovací…)</a:t>
            </a:r>
            <a:endParaRPr lang="cs-CZ" dirty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Malé hry (přirozené  pohyb. aktivity)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Velké hry (standardní hry, sportovní, soutěže)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Netradiční hry</a:t>
            </a:r>
          </a:p>
        </p:txBody>
      </p:sp>
      <p:pic>
        <p:nvPicPr>
          <p:cNvPr id="13314" name="Picture 2" descr="http://www.mamaaja.cz/mamaajaUserFilesCZ/Image/monkeys0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"/>
            <a:ext cx="4139952" cy="277280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Hry námětové (na něco, na někoho)</a:t>
            </a:r>
          </a:p>
          <a:p>
            <a:r>
              <a:rPr lang="cs-CZ" dirty="0" smtClean="0"/>
              <a:t>Hry konstruktivní</a:t>
            </a:r>
          </a:p>
          <a:p>
            <a:r>
              <a:rPr lang="cs-CZ" dirty="0" smtClean="0"/>
              <a:t>Pohybové hry</a:t>
            </a:r>
          </a:p>
          <a:p>
            <a:pPr lvl="1"/>
            <a:r>
              <a:rPr lang="cs-CZ" dirty="0" smtClean="0"/>
              <a:t>S nestálým pohybem (časté změny situací, volnost herního jednání)</a:t>
            </a:r>
          </a:p>
          <a:p>
            <a:pPr lvl="1"/>
            <a:r>
              <a:rPr lang="cs-CZ" dirty="0" smtClean="0"/>
              <a:t>Se stálým pohybem (úkolové hry, štafetové hry)</a:t>
            </a:r>
          </a:p>
          <a:p>
            <a:pPr lvl="1"/>
            <a:endParaRPr lang="cs-CZ" dirty="0" smtClean="0"/>
          </a:p>
          <a:p>
            <a:pPr lvl="1" algn="r">
              <a:buNone/>
            </a:pPr>
            <a:r>
              <a:rPr lang="cs-CZ" dirty="0" smtClean="0"/>
              <a:t>(Zdeněk, 1964)</a:t>
            </a:r>
            <a:endParaRPr lang="cs-CZ" dirty="0"/>
          </a:p>
        </p:txBody>
      </p:sp>
      <p:pic>
        <p:nvPicPr>
          <p:cNvPr id="12290" name="Picture 2" descr="http://www.predskolaci.cz/wp-content/uploads/2010/11/chebsky-hr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2054" y="0"/>
            <a:ext cx="4091945" cy="306896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25144"/>
          </a:xfrm>
        </p:spPr>
        <p:txBody>
          <a:bodyPr numCol="2" spcCol="360000">
            <a:normAutofit/>
          </a:bodyPr>
          <a:lstStyle/>
          <a:p>
            <a:pPr>
              <a:buNone/>
            </a:pPr>
            <a:r>
              <a:rPr lang="cs-CZ" b="1" dirty="0" smtClean="0"/>
              <a:t>Dle vlivu na organismus</a:t>
            </a:r>
          </a:p>
          <a:p>
            <a:r>
              <a:rPr lang="cs-CZ" dirty="0" smtClean="0"/>
              <a:t>Hry na rozcvičení</a:t>
            </a:r>
          </a:p>
          <a:p>
            <a:r>
              <a:rPr lang="cs-CZ" dirty="0" smtClean="0"/>
              <a:t>Hry na rozvoj pohybových schopností</a:t>
            </a:r>
          </a:p>
          <a:p>
            <a:r>
              <a:rPr lang="cs-CZ" dirty="0" smtClean="0"/>
              <a:t>Hry na uklidnění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Dle prostředí</a:t>
            </a:r>
          </a:p>
          <a:p>
            <a:r>
              <a:rPr lang="cs-CZ" dirty="0" smtClean="0"/>
              <a:t>V terénu</a:t>
            </a:r>
          </a:p>
          <a:p>
            <a:r>
              <a:rPr lang="cs-CZ" dirty="0" smtClean="0"/>
              <a:t>Na hřišti</a:t>
            </a:r>
          </a:p>
          <a:p>
            <a:r>
              <a:rPr lang="cs-CZ" dirty="0" smtClean="0"/>
              <a:t>V tělocvičně</a:t>
            </a:r>
          </a:p>
          <a:p>
            <a:r>
              <a:rPr lang="cs-CZ" dirty="0" smtClean="0"/>
              <a:t>Ve vodě</a:t>
            </a:r>
          </a:p>
          <a:p>
            <a:r>
              <a:rPr lang="cs-CZ" dirty="0" smtClean="0"/>
              <a:t>Zimní hry</a:t>
            </a:r>
            <a:endParaRPr lang="cs-CZ" dirty="0"/>
          </a:p>
        </p:txBody>
      </p:sp>
      <p:pic>
        <p:nvPicPr>
          <p:cNvPr id="11266" name="Picture 2" descr="http://www.abcmusic.cz/pages/images/big/sem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033348"/>
            <a:ext cx="4806702" cy="360939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Dle rozvoje pohybových schopností</a:t>
            </a:r>
          </a:p>
          <a:p>
            <a:r>
              <a:rPr lang="cs-CZ" dirty="0" smtClean="0"/>
              <a:t>PH na rozvoj koordinace a obratnosti</a:t>
            </a:r>
          </a:p>
          <a:p>
            <a:r>
              <a:rPr lang="cs-CZ" dirty="0" smtClean="0"/>
              <a:t>PH rychlostního charakteru</a:t>
            </a:r>
          </a:p>
          <a:p>
            <a:r>
              <a:rPr lang="cs-CZ" dirty="0" smtClean="0"/>
              <a:t>PH rozvíjející silové schopnosti</a:t>
            </a:r>
          </a:p>
          <a:p>
            <a:r>
              <a:rPr lang="cs-CZ" dirty="0" smtClean="0"/>
              <a:t>PH na rozvoj vytrvalosti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 v 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Mladší školní věk (7 – 10 let)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Střední školní věk (11 – 14 let)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Starší školní věk (15 – 18 let)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Dospělý (18+)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(tělesný, duševní a pohybový rozvoj)</a:t>
            </a:r>
          </a:p>
          <a:p>
            <a:pPr marL="514350" indent="-514350">
              <a:buNone/>
            </a:pPr>
            <a:r>
              <a:rPr lang="cs-CZ" dirty="0" smtClean="0"/>
              <a:t>(akcelerace, retardace)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831</TotalTime>
  <Words>640</Words>
  <Application>Microsoft Office PowerPoint</Application>
  <PresentationFormat>Předvádění na obrazovce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Faseta</vt:lpstr>
      <vt:lpstr>Pohybové hry</vt:lpstr>
      <vt:lpstr>Definice hry</vt:lpstr>
      <vt:lpstr>Historie hry</vt:lpstr>
      <vt:lpstr>Historie hry</vt:lpstr>
      <vt:lpstr>Systematika her</vt:lpstr>
      <vt:lpstr>Klasifikace PH</vt:lpstr>
      <vt:lpstr>Klasifikace PH</vt:lpstr>
      <vt:lpstr>Klasifikace PH</vt:lpstr>
      <vt:lpstr>Věkové zvláštnosti v PH</vt:lpstr>
      <vt:lpstr>Věkové zvláštnosti v PH</vt:lpstr>
      <vt:lpstr>Věkové zvláštnosti v PH</vt:lpstr>
      <vt:lpstr>Věkové zvláštnosti v PH</vt:lpstr>
      <vt:lpstr>Uvedení hry</vt:lpstr>
      <vt:lpstr>Realizace hry</vt:lpstr>
      <vt:lpstr>Výběr družstev</vt:lpstr>
      <vt:lpstr>Vlastní provedení hry</vt:lpstr>
      <vt:lpstr>Ukončení hry</vt:lpstr>
    </vt:vector>
  </TitlesOfParts>
  <Company>Název společnosti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Pohybové hry</dc:title>
  <dc:creator>Vaše jméno</dc:creator>
  <cp:lastModifiedBy>lcharvat</cp:lastModifiedBy>
  <cp:revision>12</cp:revision>
  <dcterms:created xsi:type="dcterms:W3CDTF">2010-12-08T13:57:51Z</dcterms:created>
  <dcterms:modified xsi:type="dcterms:W3CDTF">2017-09-19T20:00:26Z</dcterms:modified>
</cp:coreProperties>
</file>