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3" r:id="rId19"/>
    <p:sldId id="27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015-C3EE-496F-ADA0-200484E15E87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8616-B3E0-4FA4-986E-0396DD1623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015-C3EE-496F-ADA0-200484E15E87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8616-B3E0-4FA4-986E-0396DD1623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015-C3EE-496F-ADA0-200484E15E87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8616-B3E0-4FA4-986E-0396DD1623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015-C3EE-496F-ADA0-200484E15E87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8616-B3E0-4FA4-986E-0396DD1623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015-C3EE-496F-ADA0-200484E15E87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8616-B3E0-4FA4-986E-0396DD1623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015-C3EE-496F-ADA0-200484E15E87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8616-B3E0-4FA4-986E-0396DD1623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015-C3EE-496F-ADA0-200484E15E87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8616-B3E0-4FA4-986E-0396DD1623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015-C3EE-496F-ADA0-200484E15E87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8616-B3E0-4FA4-986E-0396DD1623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015-C3EE-496F-ADA0-200484E15E87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8616-B3E0-4FA4-986E-0396DD1623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015-C3EE-496F-ADA0-200484E15E87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8616-B3E0-4FA4-986E-0396DD1623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015-C3EE-496F-ADA0-200484E15E87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8616-B3E0-4FA4-986E-0396DD1623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F015-C3EE-496F-ADA0-200484E15E87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58616-B3E0-4FA4-986E-0396DD16237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JvYE6oLgxc&amp;feature=related" TargetMode="External"/><Relationship Id="rId2" Type="http://schemas.openxmlformats.org/officeDocument/2006/relationships/hyperlink" Target="http://www.youtube.com/watch?v=8qaCJ7klNbE&amp;feature=relmf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r8-LEAGa8cM&amp;feature=relat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Softball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Pálkař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Pořadí </a:t>
            </a:r>
            <a:r>
              <a:rPr lang="cs-CZ" dirty="0"/>
              <a:t>na pálce </a:t>
            </a:r>
            <a:r>
              <a:rPr lang="cs-CZ" dirty="0" smtClean="0"/>
              <a:t>je určeno a nesmí být během hry měněno.</a:t>
            </a:r>
          </a:p>
          <a:p>
            <a:r>
              <a:rPr lang="cs-CZ" dirty="0" smtClean="0"/>
              <a:t>První </a:t>
            </a:r>
            <a:r>
              <a:rPr lang="cs-CZ" dirty="0"/>
              <a:t>pálkař v </a:t>
            </a:r>
            <a:r>
              <a:rPr lang="cs-CZ" dirty="0" smtClean="0"/>
              <a:t>každé </a:t>
            </a:r>
            <a:r>
              <a:rPr lang="cs-CZ" dirty="0"/>
              <a:t>směně musí být ten, </a:t>
            </a:r>
            <a:r>
              <a:rPr lang="cs-CZ" dirty="0" smtClean="0"/>
              <a:t>jehož </a:t>
            </a:r>
            <a:r>
              <a:rPr lang="cs-CZ" dirty="0"/>
              <a:t>jméno následuje v zápise o utkání za jménem pálkaře, který ukončil čas na pálce jako poslední v předchozí </a:t>
            </a:r>
            <a:r>
              <a:rPr lang="cs-CZ" dirty="0" smtClean="0"/>
              <a:t>směně.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Pálkař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Pálkař je aut, </a:t>
            </a:r>
            <a:r>
              <a:rPr lang="cs-CZ" b="1" dirty="0" smtClean="0"/>
              <a:t>jestliže:</a:t>
            </a:r>
          </a:p>
          <a:p>
            <a:r>
              <a:rPr lang="cs-CZ" dirty="0" smtClean="0"/>
              <a:t>Se </a:t>
            </a:r>
            <a:r>
              <a:rPr lang="cs-CZ" dirty="0"/>
              <a:t>pokusí odpálit třetí dobrý a mine </a:t>
            </a:r>
            <a:r>
              <a:rPr lang="cs-CZ" dirty="0" smtClean="0"/>
              <a:t>míč</a:t>
            </a:r>
            <a:endParaRPr lang="cs-CZ" dirty="0"/>
          </a:p>
          <a:p>
            <a:r>
              <a:rPr lang="cs-CZ" dirty="0"/>
              <a:t>Se nepokusí odpálit třetí </a:t>
            </a:r>
            <a:r>
              <a:rPr lang="cs-CZ" dirty="0" smtClean="0"/>
              <a:t>dobrý </a:t>
            </a:r>
            <a:r>
              <a:rPr lang="cs-CZ" dirty="0"/>
              <a:t>nadhozený míč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BĚŽÍCÍ PÁLKAŘ a BĚŽEC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Pálkař se stane běžícím pálkařem, jestliže: </a:t>
            </a:r>
            <a:endParaRPr lang="cs-CZ" dirty="0"/>
          </a:p>
          <a:p>
            <a:r>
              <a:rPr lang="cs-CZ" dirty="0"/>
              <a:t>Správně a dobře </a:t>
            </a:r>
            <a:r>
              <a:rPr lang="cs-CZ" dirty="0" smtClean="0"/>
              <a:t>odpálí</a:t>
            </a:r>
            <a:endParaRPr lang="cs-CZ" dirty="0"/>
          </a:p>
          <a:p>
            <a:r>
              <a:rPr lang="cs-CZ" dirty="0"/>
              <a:t>Chytač nechytí letící míč po třetím dobrém nadhozu </a:t>
            </a:r>
          </a:p>
          <a:p>
            <a:pPr>
              <a:buNone/>
            </a:pPr>
            <a:r>
              <a:rPr lang="cs-CZ" b="1" dirty="0" smtClean="0"/>
              <a:t>Běžící </a:t>
            </a:r>
            <a:r>
              <a:rPr lang="cs-CZ" b="1" dirty="0"/>
              <a:t>pálkař je aut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Chytač </a:t>
            </a:r>
            <a:r>
              <a:rPr lang="cs-CZ" dirty="0"/>
              <a:t>upustí míč po třetím dobrém nadhozu a </a:t>
            </a:r>
            <a:r>
              <a:rPr lang="cs-CZ" dirty="0" smtClean="0"/>
              <a:t>běžící </a:t>
            </a:r>
            <a:r>
              <a:rPr lang="cs-CZ" dirty="0"/>
              <a:t>pálkař je správně </a:t>
            </a:r>
            <a:r>
              <a:rPr lang="cs-CZ" dirty="0" err="1"/>
              <a:t>autován</a:t>
            </a:r>
            <a:r>
              <a:rPr lang="cs-CZ" dirty="0"/>
              <a:t> dotykem dříve, </a:t>
            </a:r>
            <a:r>
              <a:rPr lang="cs-CZ" dirty="0" smtClean="0"/>
              <a:t>než </a:t>
            </a:r>
            <a:r>
              <a:rPr lang="cs-CZ" dirty="0"/>
              <a:t>doběhne na první metu. </a:t>
            </a:r>
          </a:p>
          <a:p>
            <a:r>
              <a:rPr lang="cs-CZ" dirty="0" smtClean="0"/>
              <a:t>Polař </a:t>
            </a:r>
            <a:r>
              <a:rPr lang="cs-CZ" dirty="0"/>
              <a:t>chytí odpálený míč v letu dříve, </a:t>
            </a:r>
            <a:r>
              <a:rPr lang="cs-CZ" dirty="0" smtClean="0"/>
              <a:t>než </a:t>
            </a:r>
            <a:r>
              <a:rPr lang="cs-CZ" dirty="0"/>
              <a:t>dopadne na zem nebo se dotkne jakéhokoliv osoby nebo předmětu kromě polaře. </a:t>
            </a:r>
          </a:p>
          <a:p>
            <a:r>
              <a:rPr lang="cs-CZ" dirty="0" smtClean="0"/>
              <a:t>Je </a:t>
            </a:r>
            <a:r>
              <a:rPr lang="cs-CZ" dirty="0"/>
              <a:t>po dobrém odpalu </a:t>
            </a:r>
            <a:r>
              <a:rPr lang="cs-CZ" dirty="0" err="1"/>
              <a:t>autován</a:t>
            </a:r>
            <a:r>
              <a:rPr lang="cs-CZ" dirty="0"/>
              <a:t> dříve, </a:t>
            </a:r>
            <a:r>
              <a:rPr lang="cs-CZ" dirty="0" smtClean="0"/>
              <a:t>než </a:t>
            </a:r>
            <a:r>
              <a:rPr lang="cs-CZ" dirty="0"/>
              <a:t>dosáhne první mety, a to buď dotykem nebo přihrávkou na metu.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BĚŽÍCÍ PÁLKAŘ a BĚŽEC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Běžci </a:t>
            </a:r>
            <a:r>
              <a:rPr lang="cs-CZ" b="1" dirty="0"/>
              <a:t>se musí dotknout postupně všech met ve správném pořadí, tj. 1., 2., 3. a domácí mety </a:t>
            </a:r>
            <a:endParaRPr lang="cs-CZ" b="1" dirty="0" smtClean="0"/>
          </a:p>
          <a:p>
            <a:r>
              <a:rPr lang="cs-CZ" dirty="0" smtClean="0"/>
              <a:t>běžec </a:t>
            </a:r>
            <a:r>
              <a:rPr lang="cs-CZ" dirty="0"/>
              <a:t>získá metu tím, </a:t>
            </a:r>
            <a:r>
              <a:rPr lang="cs-CZ" dirty="0" smtClean="0"/>
              <a:t>že </a:t>
            </a:r>
            <a:r>
              <a:rPr lang="cs-CZ" dirty="0"/>
              <a:t>se jí dotýká dřív, </a:t>
            </a:r>
            <a:r>
              <a:rPr lang="cs-CZ" dirty="0" smtClean="0"/>
              <a:t>než </a:t>
            </a:r>
            <a:r>
              <a:rPr lang="cs-CZ" dirty="0"/>
              <a:t>je </a:t>
            </a:r>
            <a:r>
              <a:rPr lang="cs-CZ" dirty="0" err="1"/>
              <a:t>autován</a:t>
            </a:r>
            <a:r>
              <a:rPr lang="cs-CZ" dirty="0"/>
              <a:t>, je oprávněn ji </a:t>
            </a:r>
            <a:r>
              <a:rPr lang="cs-CZ" dirty="0" smtClean="0"/>
              <a:t>držet</a:t>
            </a:r>
            <a:r>
              <a:rPr lang="cs-CZ" dirty="0"/>
              <a:t>, dokud správně nedosáhne další mety nebo dokud není nucen k postupu dalším </a:t>
            </a:r>
            <a:r>
              <a:rPr lang="cs-CZ" dirty="0" smtClean="0"/>
              <a:t>běžcem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BĚŽÍCÍ PÁLKAŘ a BĚŽEC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Běžci </a:t>
            </a:r>
            <a:r>
              <a:rPr lang="cs-CZ" b="1" dirty="0"/>
              <a:t>mohou postupovat po metách a být </a:t>
            </a:r>
            <a:r>
              <a:rPr lang="cs-CZ" b="1" dirty="0" err="1"/>
              <a:t>autováni</a:t>
            </a:r>
            <a:r>
              <a:rPr lang="cs-CZ" b="1" dirty="0"/>
              <a:t>: </a:t>
            </a:r>
            <a:endParaRPr lang="cs-CZ" b="1" dirty="0" smtClean="0"/>
          </a:p>
          <a:p>
            <a:r>
              <a:rPr lang="cs-CZ" dirty="0" smtClean="0"/>
              <a:t>Jakmile </a:t>
            </a:r>
            <a:r>
              <a:rPr lang="cs-CZ" dirty="0"/>
              <a:t>míč opustí ruku nadhazovače při nadhozu </a:t>
            </a:r>
          </a:p>
          <a:p>
            <a:pPr>
              <a:buNone/>
            </a:pPr>
            <a:r>
              <a:rPr lang="cs-CZ" b="1" dirty="0" smtClean="0"/>
              <a:t>Běžec </a:t>
            </a:r>
            <a:r>
              <a:rPr lang="cs-CZ" b="1" dirty="0"/>
              <a:t>není chráněn a </a:t>
            </a:r>
            <a:r>
              <a:rPr lang="cs-CZ" b="1" dirty="0" smtClean="0"/>
              <a:t>může </a:t>
            </a:r>
            <a:r>
              <a:rPr lang="cs-CZ" b="1" dirty="0"/>
              <a:t>být </a:t>
            </a:r>
            <a:r>
              <a:rPr lang="cs-CZ" b="1" dirty="0" err="1"/>
              <a:t>autován</a:t>
            </a:r>
            <a:r>
              <a:rPr lang="cs-CZ" b="1" dirty="0"/>
              <a:t>, </a:t>
            </a:r>
            <a:r>
              <a:rPr lang="cs-CZ" b="1" dirty="0" smtClean="0"/>
              <a:t>jestliže</a:t>
            </a:r>
            <a:r>
              <a:rPr lang="cs-CZ" b="1" dirty="0"/>
              <a:t>: </a:t>
            </a:r>
            <a:endParaRPr lang="cs-CZ" dirty="0"/>
          </a:p>
          <a:p>
            <a:r>
              <a:rPr lang="cs-CZ" dirty="0"/>
              <a:t>Se pokusí po přeběhnutí první mety postoupit na druhou metu </a:t>
            </a:r>
          </a:p>
          <a:p>
            <a:r>
              <a:rPr lang="cs-CZ" dirty="0" smtClean="0"/>
              <a:t>Míč </a:t>
            </a:r>
            <a:r>
              <a:rPr lang="cs-CZ" dirty="0"/>
              <a:t>je ve hře a </a:t>
            </a:r>
            <a:r>
              <a:rPr lang="cs-CZ" dirty="0" smtClean="0"/>
              <a:t>běžec </a:t>
            </a:r>
            <a:r>
              <a:rPr lang="cs-CZ" dirty="0"/>
              <a:t>se při pokusu o </a:t>
            </a:r>
            <a:r>
              <a:rPr lang="cs-CZ" dirty="0" smtClean="0"/>
              <a:t>dosažení </a:t>
            </a:r>
            <a:r>
              <a:rPr lang="cs-CZ" dirty="0"/>
              <a:t>další mety přestane dotýkat mety, kterou oprávněně </a:t>
            </a:r>
            <a:r>
              <a:rPr lang="cs-CZ" dirty="0" smtClean="0"/>
              <a:t>drží</a:t>
            </a:r>
            <a:r>
              <a:rPr lang="cs-CZ" dirty="0"/>
              <a:t>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BĚŽÍCÍ PÁLKAŘ a BĚŽEC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Běžci </a:t>
            </a:r>
            <a:r>
              <a:rPr lang="cs-CZ" b="1" dirty="0"/>
              <a:t>mohou postupovat po metách zdarma v těchto případech: </a:t>
            </a:r>
            <a:endParaRPr lang="cs-CZ" b="1" dirty="0" smtClean="0"/>
          </a:p>
          <a:p>
            <a:r>
              <a:rPr lang="cs-CZ" dirty="0" smtClean="0"/>
              <a:t>jsou </a:t>
            </a:r>
            <a:r>
              <a:rPr lang="cs-CZ" dirty="0"/>
              <a:t>nuceni postoupit proto, </a:t>
            </a:r>
            <a:r>
              <a:rPr lang="cs-CZ" dirty="0" smtClean="0"/>
              <a:t>že </a:t>
            </a:r>
            <a:r>
              <a:rPr lang="cs-CZ" dirty="0"/>
              <a:t>pálkař dostal zdarma první metu </a:t>
            </a:r>
            <a:r>
              <a:rPr lang="cs-CZ" dirty="0" smtClean="0"/>
              <a:t>a mety před ním jsou plné</a:t>
            </a:r>
          </a:p>
          <a:p>
            <a:r>
              <a:rPr lang="cs-CZ" dirty="0" err="1" smtClean="0"/>
              <a:t>Homerun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Dotykem</a:t>
            </a:r>
          </a:p>
          <a:p>
            <a:r>
              <a:rPr lang="cs-CZ" dirty="0" smtClean="0"/>
              <a:t>Zašlápnutím mety</a:t>
            </a:r>
          </a:p>
          <a:p>
            <a:r>
              <a:rPr lang="cs-CZ" dirty="0" smtClean="0"/>
              <a:t>Chycením míče přímo z letu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Chybný odpal (</a:t>
            </a:r>
            <a:r>
              <a:rPr lang="cs-CZ" b="1" dirty="0" err="1" smtClean="0"/>
              <a:t>Foul</a:t>
            </a:r>
            <a:r>
              <a:rPr lang="cs-CZ" b="1" dirty="0" smtClean="0"/>
              <a:t> </a:t>
            </a:r>
            <a:r>
              <a:rPr lang="cs-CZ" b="1" dirty="0" err="1" smtClean="0"/>
              <a:t>ball</a:t>
            </a:r>
            <a:r>
              <a:rPr lang="cs-CZ" b="1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správné odpálení míče, po němž míč: </a:t>
            </a:r>
          </a:p>
          <a:p>
            <a:pPr lvl="1"/>
            <a:r>
              <a:rPr lang="cs-CZ" dirty="0" smtClean="0"/>
              <a:t>Dopadne do zámezí nebo se do zámezí vykutálí z pole mezi první a domácí metou nebo mezi třetí a domácí metou a zůstane v zámezí. </a:t>
            </a:r>
          </a:p>
          <a:p>
            <a:pPr lvl="1"/>
            <a:r>
              <a:rPr lang="cs-CZ" dirty="0" smtClean="0"/>
              <a:t>Odrazí se z pole do zámezí před první nebo třetí metou. </a:t>
            </a:r>
          </a:p>
          <a:p>
            <a:pPr lvl="1"/>
            <a:r>
              <a:rPr lang="cs-CZ" dirty="0" smtClean="0"/>
              <a:t>Nejdřív dopadne do zámezí za úrovní první nebo třetí mety.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Signály rozhodčího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Dobrý nadhoz ohlašuje zvednutím pravé paže do pravého úhlu s rukou v pěst. Současně jasně a zřetelně zvolá "STRIKE“. </a:t>
            </a:r>
          </a:p>
          <a:p>
            <a:r>
              <a:rPr lang="cs-CZ" dirty="0" smtClean="0"/>
              <a:t>Při špatných nadhozech paži nezvedá, zvolá pouze "BALL“. </a:t>
            </a:r>
          </a:p>
          <a:p>
            <a:r>
              <a:rPr lang="cs-CZ" dirty="0" smtClean="0"/>
              <a:t>Chybný odpal hlásí rozhodčí voláním „FOUL BALL“ a </a:t>
            </a:r>
            <a:r>
              <a:rPr lang="cs-CZ" dirty="0" err="1" smtClean="0"/>
              <a:t>vzpaţením</a:t>
            </a:r>
            <a:r>
              <a:rPr lang="cs-CZ" dirty="0" smtClean="0"/>
              <a:t> obou </a:t>
            </a:r>
            <a:r>
              <a:rPr lang="cs-CZ" dirty="0" err="1" smtClean="0"/>
              <a:t>paţí</a:t>
            </a:r>
            <a:r>
              <a:rPr lang="cs-CZ" dirty="0" smtClean="0"/>
              <a:t> signalizuje mrtvý míč. </a:t>
            </a:r>
          </a:p>
          <a:p>
            <a:endParaRPr lang="cs-CZ" dirty="0" smtClean="0"/>
          </a:p>
          <a:p>
            <a:r>
              <a:rPr lang="cs-CZ" dirty="0" err="1" smtClean="0"/>
              <a:t>Autování</a:t>
            </a:r>
            <a:r>
              <a:rPr lang="cs-CZ" dirty="0" smtClean="0"/>
              <a:t> hráče signalizuje zvoláním „OUT“ a zvednutím pravé </a:t>
            </a:r>
            <a:r>
              <a:rPr lang="cs-CZ" dirty="0" err="1" smtClean="0"/>
              <a:t>paţe</a:t>
            </a:r>
            <a:r>
              <a:rPr lang="cs-CZ" dirty="0" smtClean="0"/>
              <a:t> do pravého úhlu s rukou sevřenou v pěst. </a:t>
            </a:r>
          </a:p>
          <a:p>
            <a:r>
              <a:rPr lang="cs-CZ" dirty="0" err="1" smtClean="0"/>
              <a:t>h</a:t>
            </a:r>
            <a:r>
              <a:rPr lang="cs-CZ" dirty="0" smtClean="0"/>
              <a:t>. Obsazení mety </a:t>
            </a:r>
            <a:r>
              <a:rPr lang="cs-CZ" dirty="0" err="1" smtClean="0"/>
              <a:t>běţcem</a:t>
            </a:r>
            <a:r>
              <a:rPr lang="cs-CZ" dirty="0" smtClean="0"/>
              <a:t> signalizuje zvoláním "SAFE“ a </a:t>
            </a:r>
            <a:r>
              <a:rPr lang="cs-CZ" dirty="0" err="1" smtClean="0"/>
              <a:t>rozpaţením</a:t>
            </a:r>
            <a:r>
              <a:rPr lang="cs-CZ" dirty="0" smtClean="0"/>
              <a:t> s dlaněmi směřujícími k zemi.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Nadhoz, ukradená meta</a:t>
            </a:r>
            <a:endParaRPr lang="cs-CZ" dirty="0" smtClean="0"/>
          </a:p>
          <a:p>
            <a:endParaRPr lang="cs-CZ" dirty="0" smtClean="0"/>
          </a:p>
          <a:p>
            <a:r>
              <a:rPr lang="cs-CZ" smtClean="0">
                <a:hlinkClick r:id="rId3"/>
              </a:rPr>
              <a:t>Signály </a:t>
            </a:r>
            <a:r>
              <a:rPr lang="cs-CZ" dirty="0" smtClean="0">
                <a:hlinkClick r:id="rId3"/>
              </a:rPr>
              <a:t>rozhodčího, meta zdarma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4"/>
              </a:rPr>
              <a:t>Hra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Hřiště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3442456" cy="364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 H&amp;rcaron;išt&amp;ecaron; - zjednodušen&amp;ecaron;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132856"/>
            <a:ext cx="3905250" cy="3905251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851920" y="608400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http://jaho.cz/z_archiv/softball/deti/mlprav.html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Rozměry hřiště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r>
              <a:rPr lang="cs-CZ" b="1" dirty="0"/>
              <a:t>Domácí meta </a:t>
            </a:r>
            <a:r>
              <a:rPr lang="cs-CZ" b="1" dirty="0" smtClean="0"/>
              <a:t> </a:t>
            </a:r>
          </a:p>
          <a:p>
            <a:pPr lvl="3"/>
            <a:r>
              <a:rPr lang="cs-CZ" dirty="0" smtClean="0"/>
              <a:t>má </a:t>
            </a:r>
            <a:r>
              <a:rPr lang="cs-CZ" dirty="0"/>
              <a:t>tvar pětiúhelníku </a:t>
            </a:r>
          </a:p>
          <a:p>
            <a:r>
              <a:rPr lang="cs-CZ" b="1" dirty="0" err="1" smtClean="0"/>
              <a:t>Nadhazovací</a:t>
            </a:r>
            <a:r>
              <a:rPr lang="cs-CZ" b="1" dirty="0" smtClean="0"/>
              <a:t> </a:t>
            </a:r>
            <a:r>
              <a:rPr lang="cs-CZ" b="1" dirty="0"/>
              <a:t>meta </a:t>
            </a:r>
            <a:endParaRPr lang="cs-CZ" b="1" dirty="0" smtClean="0"/>
          </a:p>
          <a:p>
            <a:r>
              <a:rPr lang="cs-CZ" b="1" dirty="0"/>
              <a:t>P</a:t>
            </a:r>
            <a:r>
              <a:rPr lang="cs-CZ" b="1" dirty="0" smtClean="0"/>
              <a:t>rvní meta</a:t>
            </a:r>
          </a:p>
          <a:p>
            <a:pPr lvl="3"/>
            <a:r>
              <a:rPr lang="cs-CZ" dirty="0" smtClean="0"/>
              <a:t>dvojitá meta</a:t>
            </a:r>
            <a:endParaRPr lang="cs-CZ" dirty="0"/>
          </a:p>
          <a:p>
            <a:pPr lvl="3"/>
            <a:r>
              <a:rPr lang="cs-CZ" dirty="0"/>
              <a:t>rozměry 38,1 cm krát 76,2 cm (15 x 30 in), maximální výšku 12,7 cm (5 in) </a:t>
            </a:r>
          </a:p>
          <a:p>
            <a:pPr lvl="3"/>
            <a:endParaRPr lang="cs-CZ" b="1" dirty="0"/>
          </a:p>
          <a:p>
            <a:r>
              <a:rPr lang="cs-CZ" b="1" dirty="0" smtClean="0"/>
              <a:t>Ostatní </a:t>
            </a:r>
            <a:r>
              <a:rPr lang="cs-CZ" b="1" dirty="0"/>
              <a:t>mety </a:t>
            </a:r>
            <a:endParaRPr lang="cs-CZ" b="1" dirty="0" smtClean="0"/>
          </a:p>
          <a:p>
            <a:pPr lvl="3"/>
            <a:r>
              <a:rPr lang="it-IT" dirty="0" smtClean="0"/>
              <a:t>čtverce </a:t>
            </a:r>
            <a:r>
              <a:rPr lang="it-IT" dirty="0"/>
              <a:t>o straně 38,1 cm (15 in</a:t>
            </a:r>
            <a:r>
              <a:rPr lang="it-IT" dirty="0" smtClean="0"/>
              <a:t>)</a:t>
            </a:r>
            <a:r>
              <a:rPr lang="cs-CZ" dirty="0" smtClean="0"/>
              <a:t> </a:t>
            </a:r>
            <a:endParaRPr lang="cs-CZ" dirty="0"/>
          </a:p>
          <a:p>
            <a:pPr lvl="3"/>
            <a:r>
              <a:rPr lang="cs-CZ" dirty="0"/>
              <a:t>Jsou vysoké maximálně 12,7 cm (5 in). </a:t>
            </a:r>
            <a:r>
              <a:rPr lang="it-IT" dirty="0" smtClean="0"/>
              <a:t> </a:t>
            </a:r>
            <a:endParaRPr lang="it-IT" dirty="0"/>
          </a:p>
          <a:p>
            <a:endParaRPr lang="cs-CZ" b="1" dirty="0"/>
          </a:p>
          <a:p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539552" y="1628801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Kategorie 	</a:t>
            </a:r>
            <a:r>
              <a:rPr lang="cs-CZ" b="1" dirty="0" err="1"/>
              <a:t>Nadhazovací</a:t>
            </a:r>
            <a:r>
              <a:rPr lang="cs-CZ" b="1" dirty="0"/>
              <a:t> 	Vzdálenost mezi 	</a:t>
            </a:r>
            <a:r>
              <a:rPr lang="cs-CZ" b="1" dirty="0" err="1"/>
              <a:t>Homerunová</a:t>
            </a:r>
            <a:r>
              <a:rPr lang="cs-CZ" b="1" dirty="0"/>
              <a:t> 	</a:t>
            </a:r>
          </a:p>
          <a:p>
            <a:r>
              <a:rPr lang="cs-CZ" b="1" dirty="0"/>
              <a:t>	</a:t>
            </a:r>
            <a:r>
              <a:rPr lang="cs-CZ" b="1" dirty="0" smtClean="0"/>
              <a:t>	vzdálenost </a:t>
            </a:r>
            <a:r>
              <a:rPr lang="cs-CZ" b="1" dirty="0"/>
              <a:t>	metami 	</a:t>
            </a:r>
            <a:r>
              <a:rPr lang="cs-CZ" b="1" dirty="0" smtClean="0"/>
              <a:t>	vzdálenost </a:t>
            </a:r>
            <a:r>
              <a:rPr lang="cs-CZ" b="1" dirty="0"/>
              <a:t>	</a:t>
            </a:r>
          </a:p>
          <a:p>
            <a:r>
              <a:rPr lang="cs-CZ" b="1" dirty="0" smtClean="0"/>
              <a:t>Ženy </a:t>
            </a:r>
            <a:r>
              <a:rPr lang="cs-CZ" b="1" dirty="0"/>
              <a:t>	</a:t>
            </a:r>
            <a:r>
              <a:rPr lang="cs-CZ" b="1" dirty="0" smtClean="0"/>
              <a:t>	13,11 </a:t>
            </a:r>
            <a:r>
              <a:rPr lang="cs-CZ" b="1" dirty="0"/>
              <a:t>m (43 </a:t>
            </a:r>
            <a:r>
              <a:rPr lang="cs-CZ" b="1" dirty="0" err="1"/>
              <a:t>ft</a:t>
            </a:r>
            <a:r>
              <a:rPr lang="cs-CZ" b="1" dirty="0"/>
              <a:t>) 	18,29 m (60 </a:t>
            </a:r>
            <a:r>
              <a:rPr lang="cs-CZ" b="1" dirty="0" err="1"/>
              <a:t>ft</a:t>
            </a:r>
            <a:r>
              <a:rPr lang="cs-CZ" b="1" dirty="0"/>
              <a:t>) 	67,06 m (220 </a:t>
            </a:r>
            <a:r>
              <a:rPr lang="cs-CZ" b="1" dirty="0" err="1"/>
              <a:t>ft</a:t>
            </a:r>
            <a:r>
              <a:rPr lang="cs-CZ" b="1" dirty="0"/>
              <a:t>) 	</a:t>
            </a:r>
          </a:p>
          <a:p>
            <a:r>
              <a:rPr lang="cs-CZ" b="1" dirty="0"/>
              <a:t>Muži 	</a:t>
            </a:r>
            <a:r>
              <a:rPr lang="cs-CZ" b="1" dirty="0" smtClean="0"/>
              <a:t>	14,02 </a:t>
            </a:r>
            <a:r>
              <a:rPr lang="cs-CZ" b="1" dirty="0"/>
              <a:t>m (46 </a:t>
            </a:r>
            <a:r>
              <a:rPr lang="cs-CZ" b="1" dirty="0" err="1"/>
              <a:t>ft</a:t>
            </a:r>
            <a:r>
              <a:rPr lang="cs-CZ" b="1" dirty="0"/>
              <a:t>) 	18,29 m (60 </a:t>
            </a:r>
            <a:r>
              <a:rPr lang="cs-CZ" b="1" dirty="0" err="1"/>
              <a:t>ft</a:t>
            </a:r>
            <a:r>
              <a:rPr lang="cs-CZ" b="1" dirty="0"/>
              <a:t>) 	76,20 m (250 </a:t>
            </a:r>
            <a:r>
              <a:rPr lang="cs-CZ" b="1" dirty="0" err="1"/>
              <a:t>ft</a:t>
            </a:r>
            <a:r>
              <a:rPr lang="cs-CZ" b="1" dirty="0"/>
              <a:t>)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rehabilitace-sport.cz/1830-thickbox/palka-bullet-alu-kovova-softball-30-75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908720"/>
            <a:ext cx="5328592" cy="532859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Pálka a míč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Nesmí </a:t>
            </a:r>
            <a:r>
              <a:rPr lang="cs-CZ" dirty="0"/>
              <a:t>být delší </a:t>
            </a:r>
            <a:r>
              <a:rPr lang="cs-CZ" dirty="0" smtClean="0"/>
              <a:t>než </a:t>
            </a:r>
            <a:r>
              <a:rPr lang="cs-CZ" dirty="0"/>
              <a:t>86,4 cm (34 in.) a nesmí mít vyšší hmotnost </a:t>
            </a:r>
            <a:r>
              <a:rPr lang="cs-CZ" dirty="0" err="1"/>
              <a:t>neţ</a:t>
            </a:r>
            <a:r>
              <a:rPr lang="cs-CZ" dirty="0"/>
              <a:t> 1077 g </a:t>
            </a:r>
          </a:p>
          <a:p>
            <a:r>
              <a:rPr lang="cs-CZ" dirty="0" smtClean="0"/>
              <a:t>Musí vyhovovat pravidlům.</a:t>
            </a:r>
          </a:p>
          <a:p>
            <a:endParaRPr lang="cs-CZ" dirty="0"/>
          </a:p>
          <a:p>
            <a:r>
              <a:rPr lang="cs-CZ" b="1" dirty="0" smtClean="0"/>
              <a:t>Míč</a:t>
            </a:r>
            <a:endParaRPr lang="cs-CZ" dirty="0"/>
          </a:p>
          <a:p>
            <a:pPr lvl="1"/>
            <a:r>
              <a:rPr lang="cs-CZ" dirty="0"/>
              <a:t>Musí mít tvar koule. Jeho povrch musí být hladký nebo musí být sešit hladkým švem, nebo skrytými stehy. </a:t>
            </a:r>
            <a:endParaRPr lang="cs-CZ" dirty="0" smtClean="0"/>
          </a:p>
          <a:p>
            <a:pPr lvl="1"/>
            <a:r>
              <a:rPr lang="cs-CZ" dirty="0" smtClean="0"/>
              <a:t>Vnitřek - vyroben </a:t>
            </a:r>
            <a:r>
              <a:rPr lang="cs-CZ" dirty="0"/>
              <a:t>z kvalitního </a:t>
            </a:r>
            <a:r>
              <a:rPr lang="cs-CZ" dirty="0" err="1"/>
              <a:t>dlouhovláknitého</a:t>
            </a:r>
            <a:r>
              <a:rPr lang="cs-CZ" dirty="0"/>
              <a:t> kapoku nebo ze směsi korku a gumy, polyuretanové směsi nebo jiných materiálů schválených Komisí ISF 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6148" name="Picture 4" descr="http://www.sky.cz/bonec_sports/obrazky/bbsb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3732" y="5846811"/>
            <a:ext cx="1030268" cy="1011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výbava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Rukavice</a:t>
            </a:r>
            <a:endParaRPr lang="cs-CZ" dirty="0" smtClean="0"/>
          </a:p>
          <a:p>
            <a:r>
              <a:rPr lang="cs-CZ" dirty="0" smtClean="0"/>
              <a:t>Schválená pro hru.</a:t>
            </a:r>
          </a:p>
          <a:p>
            <a:r>
              <a:rPr lang="cs-CZ" dirty="0" smtClean="0"/>
              <a:t>Nesmí být stejné barvy jako míč</a:t>
            </a:r>
          </a:p>
          <a:p>
            <a:pPr>
              <a:buNone/>
            </a:pPr>
            <a:r>
              <a:rPr lang="cs-CZ" b="1" dirty="0"/>
              <a:t>Obuv </a:t>
            </a:r>
            <a:endParaRPr lang="cs-CZ" dirty="0" smtClean="0"/>
          </a:p>
          <a:p>
            <a:r>
              <a:rPr lang="cs-CZ" dirty="0" smtClean="0"/>
              <a:t>Všichni </a:t>
            </a:r>
            <a:r>
              <a:rPr lang="cs-CZ" dirty="0"/>
              <a:t>hráči musí být obuti </a:t>
            </a:r>
            <a:endParaRPr lang="cs-CZ" dirty="0" smtClean="0"/>
          </a:p>
          <a:p>
            <a:pPr>
              <a:buNone/>
            </a:pPr>
            <a:r>
              <a:rPr lang="cs-CZ" b="1" dirty="0"/>
              <a:t>Masky a chrániče </a:t>
            </a:r>
            <a:endParaRPr lang="cs-CZ" dirty="0"/>
          </a:p>
          <a:p>
            <a:r>
              <a:rPr lang="cs-CZ" dirty="0"/>
              <a:t>Chytač </a:t>
            </a:r>
          </a:p>
          <a:p>
            <a:r>
              <a:rPr lang="cs-CZ" dirty="0" smtClean="0"/>
              <a:t>Pálkař </a:t>
            </a:r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8194" name="Picture 2" descr="http://www.zijemesportem.cz/4422-5518-thickbox/baseball-softball-rukavice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692696"/>
            <a:ext cx="2843808" cy="2843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Hráči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Družstvo </a:t>
            </a:r>
            <a:r>
              <a:rPr lang="cs-CZ" dirty="0"/>
              <a:t>se skládá: </a:t>
            </a:r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/>
              <a:t>devíti hráčů, které nazýváme podle postavení v poli takto: nadhazovač, chytač, 1.metař, 2.metař, 3.metař, spojka, levý polař, střední polař, pravý polař. </a:t>
            </a:r>
          </a:p>
          <a:p>
            <a:r>
              <a:rPr lang="cs-CZ" dirty="0" smtClean="0"/>
              <a:t>Družstvo </a:t>
            </a:r>
            <a:r>
              <a:rPr lang="cs-CZ" dirty="0"/>
              <a:t>musí mít </a:t>
            </a:r>
            <a:r>
              <a:rPr lang="cs-CZ" dirty="0" smtClean="0"/>
              <a:t>požadovaný </a:t>
            </a:r>
            <a:r>
              <a:rPr lang="cs-CZ" dirty="0"/>
              <a:t>počet hráčů, aby mohlo utkání zahájit nebo v něm pokračovat.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Řádná hra má 7 směn </a:t>
            </a:r>
            <a:endParaRPr lang="cs-CZ" b="1" dirty="0" smtClean="0"/>
          </a:p>
          <a:p>
            <a:r>
              <a:rPr lang="cs-CZ" b="1" dirty="0"/>
              <a:t>Vítěz utkání </a:t>
            </a:r>
            <a:r>
              <a:rPr lang="cs-CZ" b="1" dirty="0" smtClean="0"/>
              <a:t> </a:t>
            </a:r>
            <a:r>
              <a:rPr lang="cs-CZ" dirty="0" smtClean="0"/>
              <a:t>družstvo</a:t>
            </a:r>
            <a:r>
              <a:rPr lang="cs-CZ" dirty="0"/>
              <a:t>, které dosáhlo v platné hře většího počtu </a:t>
            </a:r>
            <a:r>
              <a:rPr lang="cs-CZ" dirty="0" smtClean="0"/>
              <a:t>bodů.</a:t>
            </a:r>
          </a:p>
          <a:p>
            <a:r>
              <a:rPr lang="cs-CZ" b="1" dirty="0" smtClean="0"/>
              <a:t>Dosažení </a:t>
            </a:r>
            <a:r>
              <a:rPr lang="cs-CZ" b="1" dirty="0"/>
              <a:t>bodu </a:t>
            </a:r>
            <a:endParaRPr lang="cs-CZ" b="1" dirty="0" smtClean="0"/>
          </a:p>
          <a:p>
            <a:pPr lvl="1"/>
            <a:r>
              <a:rPr lang="cs-CZ" dirty="0" smtClean="0"/>
              <a:t>Družstvo </a:t>
            </a:r>
            <a:r>
              <a:rPr lang="cs-CZ" dirty="0"/>
              <a:t>dosáhne bodu, </a:t>
            </a:r>
            <a:r>
              <a:rPr lang="cs-CZ" dirty="0" smtClean="0"/>
              <a:t>jestliže běžec </a:t>
            </a:r>
            <a:r>
              <a:rPr lang="cs-CZ" dirty="0"/>
              <a:t>správně proběhne </a:t>
            </a:r>
            <a:r>
              <a:rPr lang="cs-CZ" dirty="0" err="1"/>
              <a:t>metovou</a:t>
            </a:r>
            <a:r>
              <a:rPr lang="cs-CZ" dirty="0"/>
              <a:t> dráhu a postupně se dotkne první, druhé, třetí a domácí mety dříve, </a:t>
            </a:r>
            <a:r>
              <a:rPr lang="cs-CZ" dirty="0" smtClean="0"/>
              <a:t>než </a:t>
            </a:r>
            <a:r>
              <a:rPr lang="cs-CZ" dirty="0"/>
              <a:t>má </a:t>
            </a:r>
            <a:r>
              <a:rPr lang="cs-CZ" dirty="0" smtClean="0"/>
              <a:t>družstvo </a:t>
            </a:r>
            <a:r>
              <a:rPr lang="cs-CZ" dirty="0"/>
              <a:t>třetí aut. 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NADHAZOVÁNÍ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Nadhoz začíná</a:t>
            </a:r>
            <a:r>
              <a:rPr lang="cs-CZ" b="1" i="1" dirty="0"/>
              <a:t>, </a:t>
            </a:r>
            <a:r>
              <a:rPr lang="cs-CZ" b="1" i="1" dirty="0" smtClean="0"/>
              <a:t>jestliže </a:t>
            </a:r>
            <a:r>
              <a:rPr lang="cs-CZ" b="1" i="1" dirty="0"/>
              <a:t>nadhazovač rozpojí ruce nebo provede jakýkoliv pohyb, který je součástí nápřahu</a:t>
            </a:r>
            <a:r>
              <a:rPr lang="cs-CZ" b="1" i="1" dirty="0" smtClean="0"/>
              <a:t>.</a:t>
            </a:r>
            <a:endParaRPr lang="cs-CZ" dirty="0"/>
          </a:p>
          <a:p>
            <a:r>
              <a:rPr lang="cs-CZ" dirty="0"/>
              <a:t>Při otáčivém nadhozu nesmí nadhazovač provést </a:t>
            </a:r>
            <a:r>
              <a:rPr lang="cs-CZ" dirty="0" smtClean="0"/>
              <a:t>paží </a:t>
            </a:r>
            <a:r>
              <a:rPr lang="cs-CZ" dirty="0"/>
              <a:t>víc </a:t>
            </a:r>
            <a:r>
              <a:rPr lang="cs-CZ" dirty="0" smtClean="0"/>
              <a:t>než </a:t>
            </a:r>
            <a:r>
              <a:rPr lang="cs-CZ" dirty="0"/>
              <a:t>jeden kruh. </a:t>
            </a:r>
          </a:p>
          <a:p>
            <a:r>
              <a:rPr lang="cs-CZ" dirty="0"/>
              <a:t>Během dokončení </a:t>
            </a:r>
            <a:r>
              <a:rPr lang="cs-CZ" dirty="0" smtClean="0"/>
              <a:t>nadhozu </a:t>
            </a:r>
            <a:r>
              <a:rPr lang="cs-CZ" dirty="0"/>
              <a:t>musí být ruka </a:t>
            </a:r>
            <a:r>
              <a:rPr lang="cs-CZ" smtClean="0"/>
              <a:t>na úrovni boků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NADHAZOVÁNÍ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/>
              <a:t>dobrý nadhoz </a:t>
            </a:r>
            <a:endParaRPr lang="cs-CZ" b="1" dirty="0" smtClean="0"/>
          </a:p>
          <a:p>
            <a:r>
              <a:rPr lang="cs-CZ" dirty="0" smtClean="0"/>
              <a:t>Každé </a:t>
            </a:r>
            <a:r>
              <a:rPr lang="cs-CZ" dirty="0"/>
              <a:t>správné nadhození míče, po </a:t>
            </a:r>
            <a:r>
              <a:rPr lang="cs-CZ" dirty="0" smtClean="0"/>
              <a:t>němž </a:t>
            </a:r>
            <a:r>
              <a:rPr lang="cs-CZ" dirty="0"/>
              <a:t>míč nebo alespoň jeho část proletí cílem (strike-zónou), </a:t>
            </a:r>
            <a:r>
              <a:rPr lang="cs-CZ" dirty="0" smtClean="0"/>
              <a:t>aniž </a:t>
            </a:r>
            <a:r>
              <a:rPr lang="cs-CZ" dirty="0"/>
              <a:t>se předtím dotkne země a </a:t>
            </a:r>
            <a:r>
              <a:rPr lang="cs-CZ" dirty="0" smtClean="0"/>
              <a:t>aniž </a:t>
            </a:r>
            <a:r>
              <a:rPr lang="cs-CZ" dirty="0"/>
              <a:t>se pálkař pokusí jej odpálit. </a:t>
            </a:r>
          </a:p>
          <a:p>
            <a:r>
              <a:rPr lang="cs-CZ" dirty="0" smtClean="0"/>
              <a:t>Každé </a:t>
            </a:r>
            <a:r>
              <a:rPr lang="cs-CZ" dirty="0"/>
              <a:t>správné nadhození míče, </a:t>
            </a:r>
            <a:r>
              <a:rPr lang="cs-CZ" dirty="0" smtClean="0"/>
              <a:t>které </a:t>
            </a:r>
            <a:r>
              <a:rPr lang="cs-CZ" dirty="0"/>
              <a:t>se pálkař pokusí odpálit, ale promáchne. </a:t>
            </a:r>
          </a:p>
          <a:p>
            <a:pPr>
              <a:buNone/>
            </a:pPr>
            <a:r>
              <a:rPr lang="cs-CZ" b="1" dirty="0"/>
              <a:t>špatný nadhoz </a:t>
            </a:r>
            <a:endParaRPr lang="cs-CZ" b="1" dirty="0" smtClean="0"/>
          </a:p>
          <a:p>
            <a:r>
              <a:rPr lang="cs-CZ" dirty="0" smtClean="0"/>
              <a:t>Každé </a:t>
            </a:r>
            <a:r>
              <a:rPr lang="cs-CZ" dirty="0"/>
              <a:t>správné nadhození míče, po </a:t>
            </a:r>
            <a:r>
              <a:rPr lang="cs-CZ" dirty="0" smtClean="0"/>
              <a:t>němž </a:t>
            </a:r>
            <a:r>
              <a:rPr lang="cs-CZ" dirty="0"/>
              <a:t>míč: </a:t>
            </a:r>
          </a:p>
          <a:p>
            <a:pPr lvl="1">
              <a:buNone/>
            </a:pPr>
            <a:r>
              <a:rPr lang="cs-CZ" dirty="0" smtClean="0"/>
              <a:t>1. Neproletí cílem - strike zónou. </a:t>
            </a:r>
          </a:p>
          <a:p>
            <a:pPr lvl="1">
              <a:buNone/>
            </a:pPr>
            <a:r>
              <a:rPr lang="cs-CZ" dirty="0" smtClean="0"/>
              <a:t>2. Dotkne se země před domácí metou a pálkař se jej nepokusil odpálit. </a:t>
            </a:r>
          </a:p>
          <a:p>
            <a:pPr lvl="1">
              <a:buNone/>
            </a:pPr>
            <a:r>
              <a:rPr lang="cs-CZ" dirty="0" smtClean="0"/>
              <a:t>3. Dotkne se domácí mety a pálkař se jej nepokusil odpálit.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875</Words>
  <Application>Microsoft Office PowerPoint</Application>
  <PresentationFormat>Předvádění na obrazovce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Softball</vt:lpstr>
      <vt:lpstr>Hřiště</vt:lpstr>
      <vt:lpstr>Rozměry hřiště</vt:lpstr>
      <vt:lpstr>Pálka a míč</vt:lpstr>
      <vt:lpstr>Další výbava</vt:lpstr>
      <vt:lpstr>Hráči </vt:lpstr>
      <vt:lpstr>HRA</vt:lpstr>
      <vt:lpstr>NADHAZOVÁNÍ </vt:lpstr>
      <vt:lpstr>NADHAZOVÁNÍ </vt:lpstr>
      <vt:lpstr>Pálkař</vt:lpstr>
      <vt:lpstr>Pálkař</vt:lpstr>
      <vt:lpstr>BĚŽÍCÍ PÁLKAŘ a BĚŽEC</vt:lpstr>
      <vt:lpstr>BĚŽÍCÍ PÁLKAŘ a BĚŽEC</vt:lpstr>
      <vt:lpstr>BĚŽÍCÍ PÁLKAŘ a BĚŽEC</vt:lpstr>
      <vt:lpstr>BĚŽÍCÍ PÁLKAŘ a BĚŽEC</vt:lpstr>
      <vt:lpstr>Auty</vt:lpstr>
      <vt:lpstr>Chybný odpal (Foul ball) </vt:lpstr>
      <vt:lpstr>Signály rozhodčího</vt:lpstr>
      <vt:lpstr>Ukázky</vt:lpstr>
    </vt:vector>
  </TitlesOfParts>
  <Company>Název společnosti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Softball</dc:title>
  <dc:creator>Luboš Charvát</dc:creator>
  <cp:lastModifiedBy>lcharvat</cp:lastModifiedBy>
  <cp:revision>10</cp:revision>
  <dcterms:created xsi:type="dcterms:W3CDTF">2012-10-16T20:23:47Z</dcterms:created>
  <dcterms:modified xsi:type="dcterms:W3CDTF">2014-02-17T11:02:42Z</dcterms:modified>
</cp:coreProperties>
</file>