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07C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E7B33B-5C4F-4F75-A573-42A5CC3FE800}" v="405" dt="2023-10-10T09:52:46.512"/>
    <p1510:client id="{E458A2CA-B1BD-4FD7-8A05-E3F73194A2C6}" v="764" dt="2023-10-09T20:44:44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8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0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0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2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9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9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8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6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3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5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10/10/2023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4154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87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tk.org/doc/nightly/html/classvtkPolyData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0575" y="540000"/>
            <a:ext cx="4500561" cy="4259814"/>
          </a:xfrm>
        </p:spPr>
        <p:txBody>
          <a:bodyPr>
            <a:normAutofit/>
          </a:bodyPr>
          <a:lstStyle/>
          <a:p>
            <a:r>
              <a:rPr lang="en-US" sz="6200">
                <a:ea typeface="Calibri Light"/>
                <a:cs typeface="Calibri Light"/>
              </a:rPr>
              <a:t>Detekce kolizí mezi svaly během simulace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0575" y="4988476"/>
            <a:ext cx="4500561" cy="13202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KIV/PPR - </a:t>
            </a:r>
            <a:r>
              <a:rPr lang="en-US" dirty="0" err="1">
                <a:ea typeface="Calibri"/>
                <a:cs typeface="Calibri"/>
              </a:rPr>
              <a:t>ANalýza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Problému</a:t>
            </a:r>
            <a:endParaRPr lang="en-US">
              <a:ea typeface="Calibri"/>
              <a:cs typeface="Calibri"/>
            </a:endParaRPr>
          </a:p>
          <a:p>
            <a:r>
              <a:rPr lang="en-US" sz="1200" dirty="0">
                <a:ea typeface="Calibri"/>
                <a:cs typeface="Calibri"/>
              </a:rPr>
              <a:t>Ondřej Havlíček </a:t>
            </a:r>
          </a:p>
          <a:p>
            <a:r>
              <a:rPr lang="en-US" sz="1200" dirty="0">
                <a:ea typeface="Calibri"/>
                <a:cs typeface="Calibri"/>
              </a:rPr>
              <a:t>2023/2024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CF101DFE-BD41-D629-57E2-709155901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99" r="3" b="3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FDD6E-D305-FDF8-B65A-9063B9E4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Problém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81066-E2C7-D56C-4857-DB3261D2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78739"/>
            <a:ext cx="11101136" cy="3779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en-US" sz="2400" dirty="0"/>
              <a:t>3D </a:t>
            </a:r>
            <a:r>
              <a:rPr lang="en-US" sz="2400" dirty="0" err="1"/>
              <a:t>simulace</a:t>
            </a:r>
            <a:r>
              <a:rPr lang="en-US" sz="2400" dirty="0"/>
              <a:t> </a:t>
            </a:r>
            <a:r>
              <a:rPr lang="en-US" sz="2400" dirty="0" err="1"/>
              <a:t>muskuloskeletálního</a:t>
            </a:r>
            <a:r>
              <a:rPr lang="en-US" sz="2400" dirty="0"/>
              <a:t> </a:t>
            </a:r>
            <a:r>
              <a:rPr lang="en-US" sz="2400" dirty="0" err="1"/>
              <a:t>systému</a:t>
            </a:r>
            <a:r>
              <a:rPr lang="en-US" sz="2400" dirty="0"/>
              <a:t> v </a:t>
            </a:r>
            <a:r>
              <a:rPr lang="en-US" sz="2400" dirty="0" err="1"/>
              <a:t>reálném</a:t>
            </a:r>
            <a:r>
              <a:rPr lang="en-US" sz="2400" dirty="0"/>
              <a:t> </a:t>
            </a:r>
            <a:r>
              <a:rPr lang="en-US" sz="2400" dirty="0" err="1"/>
              <a:t>čase</a:t>
            </a:r>
            <a:endParaRPr lang="en-US" sz="2400"/>
          </a:p>
          <a:p>
            <a:pPr marL="719455" lvl="1" indent="-269875"/>
            <a:r>
              <a:rPr lang="en-US" sz="2400" err="1"/>
              <a:t>Rigidní</a:t>
            </a:r>
            <a:r>
              <a:rPr lang="en-US" sz="2400" dirty="0"/>
              <a:t> </a:t>
            </a:r>
            <a:r>
              <a:rPr lang="en-US" sz="2400" err="1"/>
              <a:t>kosti</a:t>
            </a:r>
            <a:endParaRPr lang="en-US" sz="2400"/>
          </a:p>
          <a:p>
            <a:pPr marL="719455" lvl="1" indent="-269875"/>
            <a:r>
              <a:rPr lang="en-US" sz="2400" err="1"/>
              <a:t>Elastické</a:t>
            </a:r>
            <a:r>
              <a:rPr lang="en-US" sz="2400" dirty="0"/>
              <a:t> </a:t>
            </a:r>
            <a:r>
              <a:rPr lang="en-US" sz="2400" err="1"/>
              <a:t>svaly</a:t>
            </a:r>
            <a:r>
              <a:rPr lang="en-US" sz="2400" dirty="0"/>
              <a:t> </a:t>
            </a:r>
          </a:p>
          <a:p>
            <a:pPr marL="269875" indent="-269875"/>
            <a:r>
              <a:rPr lang="en-US" sz="2400" err="1"/>
              <a:t>Pohyb</a:t>
            </a:r>
            <a:r>
              <a:rPr lang="en-US" sz="2400" dirty="0"/>
              <a:t> </a:t>
            </a:r>
            <a:r>
              <a:rPr lang="en-US" sz="2400" err="1"/>
              <a:t>kostí</a:t>
            </a:r>
            <a:r>
              <a:rPr lang="en-US" sz="2400" dirty="0"/>
              <a:t> </a:t>
            </a:r>
            <a:endParaRPr lang="en-US" dirty="0">
              <a:solidFill>
                <a:srgbClr val="FFFFFF"/>
              </a:solidFill>
              <a:ea typeface="+mn-lt"/>
              <a:cs typeface="+mn-lt"/>
            </a:endParaRPr>
          </a:p>
          <a:p>
            <a:pPr marL="719455" lvl="1" indent="-269875"/>
            <a:endParaRPr lang="en-US" dirty="0"/>
          </a:p>
        </p:txBody>
      </p:sp>
      <p:pic>
        <p:nvPicPr>
          <p:cNvPr id="4" name="Picture 3" descr="A wireframe of a rabbit&#10;&#10;Description automatically generated">
            <a:extLst>
              <a:ext uri="{FF2B5EF4-FFF2-40B4-BE49-F238E27FC236}">
                <a16:creationId xmlns:a16="http://schemas.microsoft.com/office/drawing/2014/main" id="{DB999445-5044-F8D6-2E1E-7426B1E22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483" y="3428468"/>
            <a:ext cx="5333999" cy="3321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3DAEEE-863E-91BF-1BDD-DCFBAE606F80}"/>
              </a:ext>
            </a:extLst>
          </p:cNvPr>
          <p:cNvSpPr txBox="1"/>
          <p:nvPr/>
        </p:nvSpPr>
        <p:spPr>
          <a:xfrm>
            <a:off x="1364073" y="3800592"/>
            <a:ext cx="62465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→ </a:t>
            </a:r>
            <a:r>
              <a:rPr lang="en-US" sz="2400" dirty="0" err="1">
                <a:ea typeface="+mn-lt"/>
                <a:cs typeface="+mn-lt"/>
              </a:rPr>
              <a:t>deformace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svalů</a:t>
            </a:r>
            <a:r>
              <a:rPr lang="en-US" sz="2400" dirty="0">
                <a:ea typeface="+mn-lt"/>
                <a:cs typeface="+mn-lt"/>
              </a:rPr>
              <a:t> v </a:t>
            </a:r>
            <a:r>
              <a:rPr lang="en-US" sz="2400" dirty="0" err="1">
                <a:ea typeface="+mn-lt"/>
                <a:cs typeface="+mn-lt"/>
              </a:rPr>
              <a:t>okolí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81A6A-35D5-21E0-CF1E-1EC26C214253}"/>
              </a:ext>
            </a:extLst>
          </p:cNvPr>
          <p:cNvSpPr txBox="1"/>
          <p:nvPr/>
        </p:nvSpPr>
        <p:spPr>
          <a:xfrm>
            <a:off x="2436517" y="4261554"/>
            <a:ext cx="444029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→ </a:t>
            </a:r>
            <a:r>
              <a:rPr lang="en-US" sz="2400" err="1">
                <a:ea typeface="+mn-lt"/>
                <a:cs typeface="+mn-lt"/>
              </a:rPr>
              <a:t>kolize</a:t>
            </a:r>
            <a:r>
              <a:rPr lang="en-US" sz="2400" dirty="0">
                <a:ea typeface="+mn-lt"/>
                <a:cs typeface="+mn-lt"/>
              </a:rPr>
              <a:t> △ </a:t>
            </a:r>
            <a:r>
              <a:rPr lang="en-US" sz="2400" err="1">
                <a:ea typeface="+mn-lt"/>
                <a:cs typeface="+mn-lt"/>
              </a:rPr>
              <a:t>sítí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svalů</a:t>
            </a:r>
            <a:endParaRPr lang="en-US" sz="2400">
              <a:ea typeface="+mn-lt"/>
              <a:cs typeface="+mn-lt"/>
            </a:endParaRPr>
          </a:p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B3A83-1E7C-AD2C-58AE-544C3F58FF4A}"/>
              </a:ext>
            </a:extLst>
          </p:cNvPr>
          <p:cNvSpPr txBox="1"/>
          <p:nvPr/>
        </p:nvSpPr>
        <p:spPr>
          <a:xfrm>
            <a:off x="6876814" y="2699926"/>
            <a:ext cx="4841051" cy="76944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solidFill>
                  <a:srgbClr val="FF6161"/>
                </a:solidFill>
              </a:rPr>
              <a:t>Dělení</a:t>
            </a:r>
            <a:r>
              <a:rPr lang="en-US" sz="2400" b="1" dirty="0">
                <a:solidFill>
                  <a:srgbClr val="FF6161"/>
                </a:solidFill>
              </a:rPr>
              <a:t> </a:t>
            </a:r>
            <a:r>
              <a:rPr lang="en-US" sz="2400" b="1" err="1">
                <a:solidFill>
                  <a:srgbClr val="FF6161"/>
                </a:solidFill>
              </a:rPr>
              <a:t>prostoru</a:t>
            </a:r>
            <a:r>
              <a:rPr lang="en-US" sz="2400" b="1" dirty="0">
                <a:solidFill>
                  <a:srgbClr val="FF6161"/>
                </a:solidFill>
              </a:rPr>
              <a:t> je </a:t>
            </a:r>
            <a:r>
              <a:rPr lang="en-US" sz="2400" b="1" err="1">
                <a:solidFill>
                  <a:srgbClr val="FF6161"/>
                </a:solidFill>
              </a:rPr>
              <a:t>pomalé</a:t>
            </a:r>
            <a:r>
              <a:rPr lang="en-US" sz="2400" b="1" dirty="0">
                <a:solidFill>
                  <a:srgbClr val="FF6161"/>
                </a:solidFill>
              </a:rPr>
              <a:t> </a:t>
            </a:r>
            <a:r>
              <a:rPr lang="en-US" sz="2000" b="1" dirty="0">
                <a:solidFill>
                  <a:srgbClr val="FF6161"/>
                </a:solidFill>
              </a:rPr>
              <a:t>(</a:t>
            </a:r>
            <a:r>
              <a:rPr lang="en-US" sz="2000" b="1" err="1">
                <a:solidFill>
                  <a:srgbClr val="FF6161"/>
                </a:solidFill>
              </a:rPr>
              <a:t>sestavení</a:t>
            </a:r>
            <a:r>
              <a:rPr lang="en-US" sz="2000" b="1" dirty="0">
                <a:solidFill>
                  <a:srgbClr val="FF6161"/>
                </a:solidFill>
              </a:rPr>
              <a:t> a </a:t>
            </a:r>
            <a:r>
              <a:rPr lang="en-US" sz="2000" b="1" err="1">
                <a:solidFill>
                  <a:srgbClr val="FF6161"/>
                </a:solidFill>
              </a:rPr>
              <a:t>aktualizace</a:t>
            </a:r>
            <a:r>
              <a:rPr lang="en-US" sz="2000" b="1" dirty="0">
                <a:solidFill>
                  <a:srgbClr val="FF6161"/>
                </a:solidFill>
              </a:rPr>
              <a:t> </a:t>
            </a:r>
            <a:r>
              <a:rPr lang="en-US" sz="2000" b="1" err="1">
                <a:solidFill>
                  <a:srgbClr val="FF6161"/>
                </a:solidFill>
              </a:rPr>
              <a:t>struktury</a:t>
            </a:r>
            <a:r>
              <a:rPr lang="en-US" sz="2000" b="1" dirty="0">
                <a:solidFill>
                  <a:srgbClr val="FF6161"/>
                </a:solidFill>
              </a:rPr>
              <a:t>)</a:t>
            </a:r>
            <a:endParaRPr lang="en-US">
              <a:solidFill>
                <a:srgbClr val="FF616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86270-DB20-76B0-63EB-F98B35334F1D}"/>
              </a:ext>
            </a:extLst>
          </p:cNvPr>
          <p:cNvSpPr txBox="1"/>
          <p:nvPr/>
        </p:nvSpPr>
        <p:spPr>
          <a:xfrm>
            <a:off x="6939642" y="6440714"/>
            <a:ext cx="52977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+mn-lt"/>
                <a:cs typeface="+mn-lt"/>
              </a:rPr>
              <a:t>Zdroj</a:t>
            </a:r>
            <a:r>
              <a:rPr lang="en-US" dirty="0">
                <a:ea typeface="+mn-lt"/>
                <a:cs typeface="+mn-lt"/>
              </a:rPr>
              <a:t>: www.kitware.com/octree-collision-imstk/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6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6B3A321-911A-400E-B93F-F05340D67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D050C3-946A-4155-B469-3FE5492E6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0D7BFBB-BF60-4EF1-AF1C-731347DB1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0150CBC-E30B-417C-9BB2-CE6BB1A6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76020D6-6ADB-408E-A69F-4EA6F51A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226C8E5-1D99-421D-AB3C-2AF296A15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7669339-D0C4-4CF0-9A76-5BFBCDB798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8B31604-91C4-4CB0-8097-02EE0ADDC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48340F5-A593-469A-98DC-B6D90D3B2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59E3068-3000-4C82-ACA8-367498951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2E1C398-D8F7-4828-9F7F-80D61DAE2B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13B333C-60FD-4260-80E0-190666C9D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C05F582-AA63-4A8C-915E-66057E4B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FDD6E-D305-FDF8-B65A-9063B9E4A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278" y="-348578"/>
            <a:ext cx="4554821" cy="2186096"/>
          </a:xfrm>
        </p:spPr>
        <p:txBody>
          <a:bodyPr anchor="b">
            <a:normAutofit/>
          </a:bodyPr>
          <a:lstStyle/>
          <a:p>
            <a:r>
              <a:rPr lang="en-US"/>
              <a:t>Řešení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996FFB8-4DC9-4EDE-841E-8E8C9071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44576" cy="6858000"/>
          </a:xfrm>
          <a:custGeom>
            <a:avLst/>
            <a:gdLst>
              <a:gd name="connsiteX0" fmla="*/ 0 w 6444576"/>
              <a:gd name="connsiteY0" fmla="*/ 0 h 6858000"/>
              <a:gd name="connsiteX1" fmla="*/ 6444576 w 6444576"/>
              <a:gd name="connsiteY1" fmla="*/ 0 h 6858000"/>
              <a:gd name="connsiteX2" fmla="*/ 6444576 w 6444576"/>
              <a:gd name="connsiteY2" fmla="*/ 6858000 h 6858000"/>
              <a:gd name="connsiteX3" fmla="*/ 0 w 64445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4576" h="6858000">
                <a:moveTo>
                  <a:pt x="0" y="0"/>
                </a:moveTo>
                <a:lnTo>
                  <a:pt x="6444576" y="0"/>
                </a:lnTo>
                <a:lnTo>
                  <a:pt x="6444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group of pink ovals with blue lines&#10;&#10;Description automatically generated">
            <a:extLst>
              <a:ext uri="{FF2B5EF4-FFF2-40B4-BE49-F238E27FC236}">
                <a16:creationId xmlns:a16="http://schemas.microsoft.com/office/drawing/2014/main" id="{C5110649-0826-AFE3-C865-8A79E354D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81" y="792652"/>
            <a:ext cx="4785417" cy="49045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81066-E2C7-D56C-4857-DB3261D2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211" y="1837047"/>
            <a:ext cx="4549363" cy="46520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69875" indent="-269875">
              <a:lnSpc>
                <a:spcPct val="115000"/>
              </a:lnSpc>
            </a:pPr>
            <a:r>
              <a:rPr lang="en-US" dirty="0" err="1"/>
              <a:t>Virtuální</a:t>
            </a:r>
            <a:r>
              <a:rPr lang="en-US" dirty="0"/>
              <a:t> </a:t>
            </a:r>
            <a:r>
              <a:rPr lang="en-US" dirty="0" err="1"/>
              <a:t>hrany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svaly</a:t>
            </a:r>
          </a:p>
          <a:p>
            <a:pPr marL="269875" indent="-269875">
              <a:lnSpc>
                <a:spcPct val="115000"/>
              </a:lnSpc>
            </a:pPr>
            <a:r>
              <a:rPr lang="en-US" err="1">
                <a:ea typeface="+mn-lt"/>
                <a:cs typeface="+mn-lt"/>
              </a:rPr>
              <a:t>Minimalizace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délky</a:t>
            </a:r>
            <a:endParaRPr lang="en-US">
              <a:ea typeface="+mn-lt"/>
              <a:cs typeface="+mn-lt"/>
            </a:endParaRPr>
          </a:p>
          <a:p>
            <a:pPr marL="269875" indent="-269875">
              <a:lnSpc>
                <a:spcPct val="115000"/>
              </a:lnSpc>
            </a:pPr>
            <a:r>
              <a:rPr lang="en-US" err="1"/>
              <a:t>Iterační</a:t>
            </a:r>
            <a:r>
              <a:rPr lang="en-US" dirty="0"/>
              <a:t> </a:t>
            </a:r>
            <a:r>
              <a:rPr lang="en-US" err="1"/>
              <a:t>algoritmus</a:t>
            </a:r>
            <a:endParaRPr lang="en-US"/>
          </a:p>
          <a:p>
            <a:pPr marL="719455" lvl="1" indent="-269875">
              <a:lnSpc>
                <a:spcPct val="115000"/>
              </a:lnSpc>
            </a:pPr>
            <a:r>
              <a:rPr lang="en-US" err="1"/>
              <a:t>Změna</a:t>
            </a:r>
            <a:r>
              <a:rPr lang="en-US" dirty="0"/>
              <a:t> </a:t>
            </a:r>
            <a:r>
              <a:rPr lang="en-US" err="1"/>
              <a:t>vrcholu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 dirty="0"/>
              <a:t> </a:t>
            </a:r>
            <a:r>
              <a:rPr lang="en-US" err="1"/>
              <a:t>souseda</a:t>
            </a:r>
            <a:r>
              <a:rPr lang="en-US" dirty="0"/>
              <a:t>, </a:t>
            </a:r>
            <a:r>
              <a:rPr lang="en-US" err="1"/>
              <a:t>pokud</a:t>
            </a:r>
            <a:r>
              <a:rPr lang="en-US" dirty="0"/>
              <a:t> se </a:t>
            </a:r>
            <a:r>
              <a:rPr lang="en-US" err="1"/>
              <a:t>zkrátí</a:t>
            </a:r>
            <a:r>
              <a:rPr lang="en-US" dirty="0"/>
              <a:t> </a:t>
            </a:r>
            <a:r>
              <a:rPr lang="en-US" err="1"/>
              <a:t>virtuální</a:t>
            </a:r>
            <a:r>
              <a:rPr lang="en-US" dirty="0"/>
              <a:t> </a:t>
            </a:r>
            <a:r>
              <a:rPr lang="en-US" err="1"/>
              <a:t>hrana</a:t>
            </a:r>
            <a:endParaRPr lang="en-US"/>
          </a:p>
          <a:p>
            <a:pPr marL="719455" lvl="1" indent="-269875">
              <a:lnSpc>
                <a:spcPct val="115000"/>
              </a:lnSpc>
            </a:pPr>
            <a:r>
              <a:rPr lang="en-US" dirty="0"/>
              <a:t>To </a:t>
            </a:r>
            <a:r>
              <a:rPr lang="en-US" err="1"/>
              <a:t>samé</a:t>
            </a:r>
            <a:r>
              <a:rPr lang="en-US" dirty="0"/>
              <a:t> pro </a:t>
            </a:r>
            <a:r>
              <a:rPr lang="en-US" err="1"/>
              <a:t>druhou</a:t>
            </a:r>
            <a:r>
              <a:rPr lang="en-US" dirty="0"/>
              <a:t> </a:t>
            </a:r>
            <a:r>
              <a:rPr lang="en-US" err="1"/>
              <a:t>stranu</a:t>
            </a:r>
            <a:r>
              <a:rPr lang="en-US" dirty="0"/>
              <a:t> (zig-zag)</a:t>
            </a:r>
          </a:p>
          <a:p>
            <a:pPr marL="269875" indent="-269875">
              <a:lnSpc>
                <a:spcPct val="115000"/>
              </a:lnSpc>
            </a:pPr>
            <a:r>
              <a:rPr lang="en-US" err="1"/>
              <a:t>Konvergenční</a:t>
            </a:r>
            <a:r>
              <a:rPr lang="en-US" dirty="0"/>
              <a:t> </a:t>
            </a:r>
            <a:r>
              <a:rPr lang="en-US" err="1"/>
              <a:t>kritérium</a:t>
            </a:r>
            <a:r>
              <a:rPr lang="en-US" dirty="0"/>
              <a:t>:</a:t>
            </a:r>
          </a:p>
          <a:p>
            <a:pPr marL="719455" lvl="1" indent="-269875">
              <a:lnSpc>
                <a:spcPct val="115000"/>
              </a:lnSpc>
            </a:pPr>
            <a:r>
              <a:rPr lang="en-US" dirty="0"/>
              <a:t>Dost </a:t>
            </a:r>
            <a:r>
              <a:rPr lang="en-US" err="1"/>
              <a:t>malá</a:t>
            </a:r>
            <a:r>
              <a:rPr lang="en-US" dirty="0"/>
              <a:t> </a:t>
            </a:r>
            <a:r>
              <a:rPr lang="en-US" err="1"/>
              <a:t>vzdálenost</a:t>
            </a:r>
            <a:r>
              <a:rPr lang="en-US" dirty="0"/>
              <a:t> (</a:t>
            </a:r>
            <a:r>
              <a:rPr lang="en-US" err="1"/>
              <a:t>kolize</a:t>
            </a:r>
            <a:r>
              <a:rPr lang="en-US" dirty="0"/>
              <a:t>)</a:t>
            </a:r>
          </a:p>
          <a:p>
            <a:pPr marL="719455" lvl="1" indent="-269875">
              <a:lnSpc>
                <a:spcPct val="115000"/>
              </a:lnSpc>
            </a:pPr>
            <a:r>
              <a:rPr lang="en-US" err="1"/>
              <a:t>Počet</a:t>
            </a:r>
            <a:r>
              <a:rPr lang="en-US" dirty="0"/>
              <a:t> </a:t>
            </a:r>
            <a:r>
              <a:rPr lang="en-US" err="1"/>
              <a:t>iterací</a:t>
            </a:r>
            <a:endParaRPr lang="en-US"/>
          </a:p>
          <a:p>
            <a:pPr marL="719455" lvl="1" indent="-269875">
              <a:lnSpc>
                <a:spcPct val="115000"/>
              </a:lnSpc>
            </a:pPr>
            <a:r>
              <a:rPr lang="en-US" err="1"/>
              <a:t>Nedochází</a:t>
            </a:r>
            <a:r>
              <a:rPr lang="en-US" dirty="0"/>
              <a:t> </a:t>
            </a:r>
            <a:r>
              <a:rPr lang="en-US" err="1"/>
              <a:t>ke</a:t>
            </a:r>
            <a:r>
              <a:rPr lang="en-US" dirty="0"/>
              <a:t> </a:t>
            </a:r>
            <a:r>
              <a:rPr lang="en-US" err="1"/>
              <a:t>změně</a:t>
            </a:r>
            <a:endParaRPr lang="en-US"/>
          </a:p>
          <a:p>
            <a:pPr marL="719455" lvl="1" indent="-269875">
              <a:lnSpc>
                <a:spcPct val="11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7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6B3A321-911A-400E-B93F-F05340D67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D050C3-946A-4155-B469-3FE5492E6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0D7BFBB-BF60-4EF1-AF1C-731347DB1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0150CBC-E30B-417C-9BB2-CE6BB1A6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76020D6-6ADB-408E-A69F-4EA6F51A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226C8E5-1D99-421D-AB3C-2AF296A15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7669339-D0C4-4CF0-9A76-5BFBCDB798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8B31604-91C4-4CB0-8097-02EE0ADDC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48340F5-A593-469A-98DC-B6D90D3B2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59E3068-3000-4C82-ACA8-367498951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2E1C398-D8F7-4828-9F7F-80D61DAE2B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13B333C-60FD-4260-80E0-190666C9D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C05F582-AA63-4A8C-915E-66057E4B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996FFB8-4DC9-4EDE-841E-8E8C9071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44576" cy="6858000"/>
          </a:xfrm>
          <a:custGeom>
            <a:avLst/>
            <a:gdLst>
              <a:gd name="connsiteX0" fmla="*/ 0 w 6444576"/>
              <a:gd name="connsiteY0" fmla="*/ 0 h 6858000"/>
              <a:gd name="connsiteX1" fmla="*/ 6444576 w 6444576"/>
              <a:gd name="connsiteY1" fmla="*/ 0 h 6858000"/>
              <a:gd name="connsiteX2" fmla="*/ 6444576 w 6444576"/>
              <a:gd name="connsiteY2" fmla="*/ 6858000 h 6858000"/>
              <a:gd name="connsiteX3" fmla="*/ 0 w 64445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4576" h="6858000">
                <a:moveTo>
                  <a:pt x="0" y="0"/>
                </a:moveTo>
                <a:lnTo>
                  <a:pt x="6444576" y="0"/>
                </a:lnTo>
                <a:lnTo>
                  <a:pt x="6444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946BC8-2E20-B1E1-25E1-D9C4EBCD4063}"/>
              </a:ext>
            </a:extLst>
          </p:cNvPr>
          <p:cNvSpPr txBox="1">
            <a:spLocks/>
          </p:cNvSpPr>
          <p:nvPr/>
        </p:nvSpPr>
        <p:spPr>
          <a:xfrm>
            <a:off x="7039278" y="-348578"/>
            <a:ext cx="4554821" cy="2186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Řešení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5F9001-A254-00E8-4DA2-844D36CD4180}"/>
              </a:ext>
            </a:extLst>
          </p:cNvPr>
          <p:cNvSpPr txBox="1">
            <a:spLocks/>
          </p:cNvSpPr>
          <p:nvPr/>
        </p:nvSpPr>
        <p:spPr>
          <a:xfrm>
            <a:off x="7038211" y="1837047"/>
            <a:ext cx="4537073" cy="3361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15000"/>
              </a:lnSpc>
            </a:pPr>
            <a:r>
              <a:rPr lang="en-US" err="1"/>
              <a:t>Virtuální</a:t>
            </a:r>
            <a:r>
              <a:rPr lang="en-US" dirty="0"/>
              <a:t> </a:t>
            </a:r>
            <a:r>
              <a:rPr lang="en-US" err="1"/>
              <a:t>hrany</a:t>
            </a:r>
            <a:r>
              <a:rPr lang="en-US" dirty="0"/>
              <a:t> </a:t>
            </a:r>
            <a:r>
              <a:rPr lang="en-US" err="1"/>
              <a:t>mezi</a:t>
            </a:r>
            <a:r>
              <a:rPr lang="en-US" dirty="0"/>
              <a:t> </a:t>
            </a:r>
            <a:r>
              <a:rPr lang="en-US" err="1"/>
              <a:t>svaly</a:t>
            </a:r>
            <a:endParaRPr lang="en-US"/>
          </a:p>
          <a:p>
            <a:pPr marL="269875" indent="-269875">
              <a:lnSpc>
                <a:spcPct val="115000"/>
              </a:lnSpc>
            </a:pPr>
            <a:r>
              <a:rPr lang="en-US" dirty="0" err="1">
                <a:ea typeface="+mn-lt"/>
                <a:cs typeface="+mn-lt"/>
              </a:rPr>
              <a:t>Minimalizace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délky</a:t>
            </a:r>
            <a:endParaRPr lang="en-US">
              <a:ea typeface="+mn-lt"/>
              <a:cs typeface="+mn-lt"/>
            </a:endParaRPr>
          </a:p>
          <a:p>
            <a:pPr marL="269875" indent="-269875">
              <a:lnSpc>
                <a:spcPct val="115000"/>
              </a:lnSpc>
            </a:pPr>
            <a:r>
              <a:rPr lang="en-US" err="1"/>
              <a:t>Iterační</a:t>
            </a:r>
            <a:r>
              <a:rPr lang="en-US" dirty="0"/>
              <a:t> </a:t>
            </a:r>
            <a:r>
              <a:rPr lang="en-US" err="1"/>
              <a:t>algoritmus</a:t>
            </a:r>
            <a:endParaRPr lang="en-US"/>
          </a:p>
          <a:p>
            <a:pPr marL="719455" lvl="1" indent="-269875">
              <a:lnSpc>
                <a:spcPct val="115000"/>
              </a:lnSpc>
            </a:pPr>
            <a:r>
              <a:rPr lang="en-US" err="1"/>
              <a:t>Změna</a:t>
            </a:r>
            <a:r>
              <a:rPr lang="en-US" dirty="0"/>
              <a:t> </a:t>
            </a:r>
            <a:r>
              <a:rPr lang="en-US" err="1"/>
              <a:t>vrcholu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 dirty="0"/>
              <a:t> </a:t>
            </a:r>
            <a:r>
              <a:rPr lang="en-US" err="1"/>
              <a:t>souseda</a:t>
            </a:r>
            <a:r>
              <a:rPr lang="en-US" dirty="0"/>
              <a:t>, </a:t>
            </a:r>
            <a:r>
              <a:rPr lang="en-US" err="1"/>
              <a:t>pokud</a:t>
            </a:r>
            <a:r>
              <a:rPr lang="en-US" dirty="0"/>
              <a:t> se </a:t>
            </a:r>
            <a:r>
              <a:rPr lang="en-US" err="1"/>
              <a:t>zkrátí</a:t>
            </a:r>
            <a:r>
              <a:rPr lang="en-US" dirty="0"/>
              <a:t> </a:t>
            </a:r>
            <a:r>
              <a:rPr lang="en-US" err="1"/>
              <a:t>virtuální</a:t>
            </a:r>
            <a:r>
              <a:rPr lang="en-US" dirty="0"/>
              <a:t> </a:t>
            </a:r>
            <a:r>
              <a:rPr lang="en-US" err="1"/>
              <a:t>hrana</a:t>
            </a:r>
            <a:endParaRPr lang="en-US"/>
          </a:p>
          <a:p>
            <a:pPr marL="719455" lvl="1" indent="-269875">
              <a:lnSpc>
                <a:spcPct val="115000"/>
              </a:lnSpc>
            </a:pPr>
            <a:r>
              <a:rPr lang="en-US" dirty="0"/>
              <a:t>To </a:t>
            </a:r>
            <a:r>
              <a:rPr lang="en-US" err="1"/>
              <a:t>samé</a:t>
            </a:r>
            <a:r>
              <a:rPr lang="en-US" dirty="0"/>
              <a:t> pro </a:t>
            </a:r>
            <a:r>
              <a:rPr lang="en-US" err="1"/>
              <a:t>druhou</a:t>
            </a:r>
            <a:r>
              <a:rPr lang="en-US" dirty="0"/>
              <a:t> </a:t>
            </a:r>
            <a:r>
              <a:rPr lang="en-US" err="1"/>
              <a:t>stranu</a:t>
            </a:r>
            <a:r>
              <a:rPr lang="en-US" dirty="0"/>
              <a:t> (zig-zag)</a:t>
            </a:r>
          </a:p>
          <a:p>
            <a:pPr marL="269875" indent="-269875">
              <a:lnSpc>
                <a:spcPct val="115000"/>
              </a:lnSpc>
            </a:pPr>
            <a:r>
              <a:rPr lang="en-US" err="1"/>
              <a:t>Konvergenční</a:t>
            </a:r>
            <a:r>
              <a:rPr lang="en-US" dirty="0"/>
              <a:t> </a:t>
            </a:r>
            <a:r>
              <a:rPr lang="en-US" err="1"/>
              <a:t>kritérium</a:t>
            </a:r>
            <a:r>
              <a:rPr lang="en-US" dirty="0"/>
              <a:t>:</a:t>
            </a:r>
          </a:p>
          <a:p>
            <a:pPr marL="719455" lvl="1" indent="-269875">
              <a:lnSpc>
                <a:spcPct val="115000"/>
              </a:lnSpc>
            </a:pPr>
            <a:r>
              <a:rPr lang="en-US" dirty="0"/>
              <a:t>Dost </a:t>
            </a:r>
            <a:r>
              <a:rPr lang="en-US" err="1"/>
              <a:t>malá</a:t>
            </a:r>
            <a:r>
              <a:rPr lang="en-US" dirty="0"/>
              <a:t> </a:t>
            </a:r>
            <a:r>
              <a:rPr lang="en-US" err="1"/>
              <a:t>vzdálenost</a:t>
            </a:r>
            <a:r>
              <a:rPr lang="en-US" dirty="0"/>
              <a:t> (</a:t>
            </a:r>
            <a:r>
              <a:rPr lang="en-US" err="1"/>
              <a:t>kolize</a:t>
            </a:r>
            <a:r>
              <a:rPr lang="en-US" dirty="0"/>
              <a:t>)</a:t>
            </a:r>
          </a:p>
          <a:p>
            <a:pPr marL="719455" lvl="1" indent="-269875">
              <a:lnSpc>
                <a:spcPct val="115000"/>
              </a:lnSpc>
            </a:pPr>
            <a:r>
              <a:rPr lang="en-US" err="1"/>
              <a:t>Počet</a:t>
            </a:r>
            <a:r>
              <a:rPr lang="en-US" dirty="0"/>
              <a:t> </a:t>
            </a:r>
            <a:r>
              <a:rPr lang="en-US" err="1"/>
              <a:t>iterací</a:t>
            </a:r>
            <a:endParaRPr lang="en-US"/>
          </a:p>
          <a:p>
            <a:pPr marL="719455" lvl="1" indent="-269875">
              <a:lnSpc>
                <a:spcPct val="115000"/>
              </a:lnSpc>
            </a:pPr>
            <a:r>
              <a:rPr lang="en-US" err="1"/>
              <a:t>Nedochází</a:t>
            </a:r>
            <a:r>
              <a:rPr lang="en-US" dirty="0"/>
              <a:t> </a:t>
            </a:r>
            <a:r>
              <a:rPr lang="en-US" err="1"/>
              <a:t>ke</a:t>
            </a:r>
            <a:r>
              <a:rPr lang="en-US" dirty="0"/>
              <a:t> </a:t>
            </a:r>
            <a:r>
              <a:rPr lang="en-US" err="1"/>
              <a:t>změně</a:t>
            </a:r>
            <a:endParaRPr lang="en-US"/>
          </a:p>
          <a:p>
            <a:pPr marL="269875" indent="-269875">
              <a:lnSpc>
                <a:spcPct val="115000"/>
              </a:lnSpc>
            </a:pPr>
            <a:endParaRPr lang="en-US" dirty="0"/>
          </a:p>
        </p:txBody>
      </p:sp>
      <p:pic>
        <p:nvPicPr>
          <p:cNvPr id="14" name="Picture 13" descr="A diagram of a human kidney&#10;&#10;Description automatically generated">
            <a:extLst>
              <a:ext uri="{FF2B5EF4-FFF2-40B4-BE49-F238E27FC236}">
                <a16:creationId xmlns:a16="http://schemas.microsoft.com/office/drawing/2014/main" id="{53361DCB-C2F9-B9F6-92F0-158D8CF4A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63" y="34554"/>
            <a:ext cx="5828829" cy="67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4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08E952D6-2AA6-51D9-D4C4-80944B120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56" y="-1702"/>
            <a:ext cx="9588909" cy="686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3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58EA0-6BBE-3667-6565-E2648284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Struktury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D2B47A-3A10-58C2-64F1-98EE21FC0382}"/>
              </a:ext>
            </a:extLst>
          </p:cNvPr>
          <p:cNvSpPr txBox="1"/>
          <p:nvPr/>
        </p:nvSpPr>
        <p:spPr>
          <a:xfrm>
            <a:off x="603956" y="2353733"/>
            <a:ext cx="6045200" cy="3970318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class point_3D{</a:t>
            </a:r>
            <a:br>
              <a:rPr lang="en-US" dirty="0"/>
            </a:b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    public:</a:t>
            </a:r>
            <a:br>
              <a:rPr lang="en-US" dirty="0"/>
            </a:b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        ...</a:t>
            </a:r>
            <a:br>
              <a:rPr lang="en-US" dirty="0"/>
            </a:b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    private:</a:t>
            </a:r>
            <a:br>
              <a:rPr lang="en-US" dirty="0"/>
            </a:b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        void </a:t>
            </a:r>
            <a:r>
              <a:rPr lang="en-US" dirty="0" err="1">
                <a:solidFill>
                  <a:srgbClr val="6B6B6B"/>
                </a:solidFill>
                <a:latin typeface="Helvetica"/>
                <a:cs typeface="Helvetica"/>
              </a:rPr>
              <a:t>init</a:t>
            </a: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(</a:t>
            </a:r>
            <a:r>
              <a:rPr lang="en-US" dirty="0" err="1">
                <a:solidFill>
                  <a:srgbClr val="6B6B6B"/>
                </a:solidFill>
                <a:latin typeface="Helvetica"/>
                <a:cs typeface="Helvetica"/>
              </a:rPr>
              <a:t>size_t</a:t>
            </a: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 id);</a:t>
            </a:r>
            <a:br>
              <a:rPr lang="en-US" dirty="0"/>
            </a:b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        </a:t>
            </a:r>
            <a:r>
              <a:rPr lang="en-US" dirty="0" err="1">
                <a:solidFill>
                  <a:srgbClr val="6B6B6B"/>
                </a:solidFill>
                <a:latin typeface="Helvetica"/>
                <a:cs typeface="Helvetica"/>
              </a:rPr>
              <a:t>size_t</a:t>
            </a: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B6B6B"/>
                </a:solidFill>
                <a:latin typeface="Helvetica"/>
                <a:cs typeface="Helvetica"/>
              </a:rPr>
              <a:t>m_id</a:t>
            </a: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 = 666;</a:t>
            </a:r>
            <a:br>
              <a:rPr lang="en-US" dirty="0"/>
            </a:b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        double </a:t>
            </a:r>
            <a:r>
              <a:rPr lang="en-US" dirty="0" err="1">
                <a:solidFill>
                  <a:srgbClr val="6B6B6B"/>
                </a:solidFill>
                <a:latin typeface="Helvetica"/>
                <a:cs typeface="Helvetica"/>
              </a:rPr>
              <a:t>m_velo</a:t>
            </a: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[POINT_DIM] = {0};</a:t>
            </a:r>
            <a:br>
              <a:rPr lang="en-US" dirty="0"/>
            </a:b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        double </a:t>
            </a:r>
            <a:r>
              <a:rPr lang="en-US" dirty="0" err="1">
                <a:solidFill>
                  <a:srgbClr val="6B6B6B"/>
                </a:solidFill>
                <a:latin typeface="Helvetica"/>
                <a:cs typeface="Helvetica"/>
              </a:rPr>
              <a:t>m_force</a:t>
            </a: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[POINT_DIM] = {0};</a:t>
            </a:r>
            <a:br>
              <a:rPr lang="en-US" dirty="0"/>
            </a:b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        double </a:t>
            </a:r>
            <a:r>
              <a:rPr lang="en-US" b="1" dirty="0" err="1">
                <a:solidFill>
                  <a:srgbClr val="6B6B6B"/>
                </a:solidFill>
                <a:latin typeface="Helvetica"/>
                <a:cs typeface="Helvetica"/>
              </a:rPr>
              <a:t>m_work</a:t>
            </a: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[POINT_DIM] = {0};</a:t>
            </a:r>
            <a:br>
              <a:rPr lang="en-US" dirty="0"/>
            </a:b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        double </a:t>
            </a:r>
            <a:r>
              <a:rPr lang="en-US" dirty="0" err="1">
                <a:solidFill>
                  <a:srgbClr val="6B6B6B"/>
                </a:solidFill>
                <a:latin typeface="Helvetica"/>
                <a:cs typeface="Helvetica"/>
              </a:rPr>
              <a:t>m_accum</a:t>
            </a: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[POINT_DIM] = {0};</a:t>
            </a:r>
            <a:br>
              <a:rPr lang="en-US" dirty="0"/>
            </a:b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        double </a:t>
            </a:r>
            <a:r>
              <a:rPr lang="en-US" dirty="0" err="1">
                <a:solidFill>
                  <a:srgbClr val="6B6B6B"/>
                </a:solidFill>
                <a:latin typeface="Helvetica"/>
                <a:cs typeface="Helvetica"/>
              </a:rPr>
              <a:t>m_laplacian</a:t>
            </a: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[POINT_DIM] = {0};</a:t>
            </a:r>
            <a:br>
              <a:rPr lang="en-US" dirty="0"/>
            </a:b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        double </a:t>
            </a:r>
            <a:r>
              <a:rPr lang="en-US" dirty="0" err="1">
                <a:solidFill>
                  <a:srgbClr val="6B6B6B"/>
                </a:solidFill>
                <a:latin typeface="Helvetica"/>
                <a:cs typeface="Helvetica"/>
              </a:rPr>
              <a:t>m_inv_mass</a:t>
            </a: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 = 1;</a:t>
            </a:r>
            <a:br>
              <a:rPr lang="en-US" dirty="0"/>
            </a:b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        </a:t>
            </a:r>
            <a:r>
              <a:rPr lang="en-US" dirty="0" err="1">
                <a:solidFill>
                  <a:srgbClr val="6B6B6B"/>
                </a:solidFill>
                <a:latin typeface="Helvetica"/>
                <a:cs typeface="Helvetica"/>
              </a:rPr>
              <a:t>size_t</a:t>
            </a: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 </a:t>
            </a:r>
            <a:r>
              <a:rPr lang="en-US" b="1" dirty="0" err="1">
                <a:solidFill>
                  <a:srgbClr val="6B6B6B"/>
                </a:solidFill>
                <a:latin typeface="Helvetica"/>
                <a:cs typeface="Helvetica"/>
              </a:rPr>
              <a:t>m_fixed</a:t>
            </a: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 = std::</a:t>
            </a:r>
            <a:r>
              <a:rPr lang="en-US" dirty="0" err="1">
                <a:solidFill>
                  <a:srgbClr val="6B6B6B"/>
                </a:solidFill>
                <a:latin typeface="Helvetica"/>
                <a:cs typeface="Helvetica"/>
              </a:rPr>
              <a:t>numeric_limits</a:t>
            </a: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&lt;</a:t>
            </a:r>
            <a:r>
              <a:rPr lang="en-US" dirty="0" err="1">
                <a:solidFill>
                  <a:srgbClr val="6B6B6B"/>
                </a:solidFill>
                <a:latin typeface="Helvetica"/>
                <a:cs typeface="Helvetica"/>
              </a:rPr>
              <a:t>size_t</a:t>
            </a: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&gt;::max();</a:t>
            </a:r>
            <a:br>
              <a:rPr lang="en-US" dirty="0"/>
            </a:br>
            <a:r>
              <a:rPr lang="en-US" dirty="0">
                <a:solidFill>
                  <a:srgbClr val="6B6B6B"/>
                </a:solidFill>
                <a:latin typeface="Helvetica"/>
                <a:cs typeface="Helvetica"/>
              </a:rPr>
              <a:t>};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C922B-ECD4-74F8-FEDD-EA371758A5AC}"/>
              </a:ext>
            </a:extLst>
          </p:cNvPr>
          <p:cNvSpPr txBox="1"/>
          <p:nvPr/>
        </p:nvSpPr>
        <p:spPr>
          <a:xfrm>
            <a:off x="8068733" y="1210733"/>
            <a:ext cx="2997199" cy="2308324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96969"/>
                </a:solidFill>
                <a:latin typeface="Helvetica"/>
                <a:cs typeface="Helvetica"/>
              </a:rPr>
              <a:t>struct edge{</a:t>
            </a:r>
          </a:p>
          <a:p>
            <a:r>
              <a:rPr lang="en-US" dirty="0">
                <a:solidFill>
                  <a:srgbClr val="696969"/>
                </a:solidFill>
                <a:latin typeface="Helvetica"/>
                <a:cs typeface="Helvetica"/>
              </a:rPr>
              <a:t>     double value;</a:t>
            </a:r>
          </a:p>
          <a:p>
            <a:r>
              <a:rPr lang="en-US" dirty="0">
                <a:solidFill>
                  <a:srgbClr val="696969"/>
                </a:solidFill>
                <a:latin typeface="Helvetica"/>
                <a:cs typeface="Helvetica"/>
              </a:rPr>
              <a:t>     double stiffness;</a:t>
            </a:r>
          </a:p>
          <a:p>
            <a:r>
              <a:rPr lang="en-US" dirty="0">
                <a:solidFill>
                  <a:srgbClr val="696969"/>
                </a:solidFill>
                <a:latin typeface="Helvetica"/>
                <a:cs typeface="Helvetica"/>
              </a:rPr>
              <a:t>     double </a:t>
            </a:r>
            <a:r>
              <a:rPr lang="en-US" dirty="0" err="1">
                <a:solidFill>
                  <a:srgbClr val="696969"/>
                </a:solidFill>
                <a:latin typeface="Helvetica"/>
                <a:cs typeface="Helvetica"/>
              </a:rPr>
              <a:t>abs_stiffness</a:t>
            </a:r>
            <a:r>
              <a:rPr lang="en-US" dirty="0">
                <a:solidFill>
                  <a:srgbClr val="696969"/>
                </a:solidFill>
                <a:latin typeface="Helvetica"/>
                <a:cs typeface="Helvetica"/>
              </a:rPr>
              <a:t>;</a:t>
            </a:r>
          </a:p>
          <a:p>
            <a:r>
              <a:rPr lang="en-US" dirty="0">
                <a:solidFill>
                  <a:srgbClr val="696969"/>
                </a:solidFill>
                <a:latin typeface="Helvetica"/>
                <a:cs typeface="Helvetica"/>
              </a:rPr>
              <a:t>     </a:t>
            </a:r>
            <a:r>
              <a:rPr lang="en-US" err="1">
                <a:solidFill>
                  <a:srgbClr val="696969"/>
                </a:solidFill>
                <a:latin typeface="Helvetica"/>
                <a:cs typeface="Helvetica"/>
              </a:rPr>
              <a:t>size_t</a:t>
            </a:r>
            <a:r>
              <a:rPr lang="en-US" dirty="0">
                <a:solidFill>
                  <a:srgbClr val="696969"/>
                </a:solidFill>
                <a:latin typeface="Helvetica"/>
                <a:cs typeface="Helvetica"/>
              </a:rPr>
              <a:t> </a:t>
            </a:r>
            <a:r>
              <a:rPr lang="en-US" b="1" dirty="0">
                <a:solidFill>
                  <a:srgbClr val="696969"/>
                </a:solidFill>
                <a:latin typeface="Helvetica"/>
                <a:cs typeface="Helvetica"/>
              </a:rPr>
              <a:t>end</a:t>
            </a:r>
            <a:r>
              <a:rPr lang="en-US" dirty="0">
                <a:solidFill>
                  <a:srgbClr val="696969"/>
                </a:solidFill>
                <a:latin typeface="Helvetica"/>
                <a:cs typeface="Helvetica"/>
              </a:rPr>
              <a:t>;</a:t>
            </a:r>
          </a:p>
          <a:p>
            <a:r>
              <a:rPr lang="en-US" dirty="0">
                <a:solidFill>
                  <a:srgbClr val="696969"/>
                </a:solidFill>
                <a:latin typeface="Helvetica"/>
                <a:cs typeface="Helvetica"/>
              </a:rPr>
              <a:t>     </a:t>
            </a:r>
            <a:r>
              <a:rPr lang="en-US" dirty="0" err="1">
                <a:solidFill>
                  <a:srgbClr val="696969"/>
                </a:solidFill>
                <a:latin typeface="Helvetica"/>
                <a:cs typeface="Helvetica"/>
              </a:rPr>
              <a:t>size_t</a:t>
            </a:r>
            <a:r>
              <a:rPr lang="en-US" dirty="0">
                <a:solidFill>
                  <a:srgbClr val="696969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96969"/>
                </a:solidFill>
                <a:latin typeface="Helvetica"/>
                <a:cs typeface="Helvetica"/>
              </a:rPr>
              <a:t>first_triangle</a:t>
            </a:r>
            <a:r>
              <a:rPr lang="en-US" dirty="0">
                <a:solidFill>
                  <a:srgbClr val="696969"/>
                </a:solidFill>
                <a:latin typeface="Helvetica"/>
                <a:cs typeface="Helvetica"/>
              </a:rPr>
              <a:t>;</a:t>
            </a:r>
          </a:p>
          <a:p>
            <a:r>
              <a:rPr lang="en-US" dirty="0">
                <a:solidFill>
                  <a:srgbClr val="696969"/>
                </a:solidFill>
                <a:latin typeface="Helvetica"/>
                <a:cs typeface="Helvetica"/>
              </a:rPr>
              <a:t>     </a:t>
            </a:r>
            <a:r>
              <a:rPr lang="en-US" dirty="0" err="1">
                <a:solidFill>
                  <a:srgbClr val="696969"/>
                </a:solidFill>
                <a:latin typeface="Helvetica"/>
                <a:cs typeface="Helvetica"/>
              </a:rPr>
              <a:t>size_t</a:t>
            </a:r>
            <a:r>
              <a:rPr lang="en-US" dirty="0">
                <a:solidFill>
                  <a:srgbClr val="696969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96969"/>
                </a:solidFill>
                <a:latin typeface="Helvetica"/>
                <a:cs typeface="Helvetica"/>
              </a:rPr>
              <a:t>second_triangle</a:t>
            </a:r>
            <a:r>
              <a:rPr lang="en-US" dirty="0">
                <a:solidFill>
                  <a:srgbClr val="696969"/>
                </a:solidFill>
                <a:latin typeface="Helvetica"/>
                <a:cs typeface="Helvetica"/>
              </a:rPr>
              <a:t>;</a:t>
            </a:r>
          </a:p>
          <a:p>
            <a:r>
              <a:rPr lang="en-US" dirty="0">
                <a:solidFill>
                  <a:srgbClr val="696969"/>
                </a:solidFill>
                <a:latin typeface="Helvetica"/>
                <a:cs typeface="Helvetica"/>
              </a:rPr>
              <a:t>};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A6C03854-588C-538C-6D6B-DEF6EADBEE0E}"/>
              </a:ext>
            </a:extLst>
          </p:cNvPr>
          <p:cNvSpPr txBox="1"/>
          <p:nvPr/>
        </p:nvSpPr>
        <p:spPr>
          <a:xfrm>
            <a:off x="542808" y="1718733"/>
            <a:ext cx="708942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https://vtk.org/doc/nightly/html/classvtkPolyData.html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8488F-ECA7-EB0C-3D77-10E04814666E}"/>
              </a:ext>
            </a:extLst>
          </p:cNvPr>
          <p:cNvSpPr txBox="1"/>
          <p:nvPr/>
        </p:nvSpPr>
        <p:spPr>
          <a:xfrm>
            <a:off x="8139288" y="3962399"/>
            <a:ext cx="2743200" cy="2308324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struct collision{</a:t>
            </a:r>
          </a:p>
          <a:p>
            <a:r>
              <a:rPr lang="en-US" dirty="0">
                <a:solidFill>
                  <a:schemeClr val="bg1"/>
                </a:solidFill>
              </a:rPr>
              <a:t>  </a:t>
            </a:r>
            <a:r>
              <a:rPr lang="en-US" dirty="0" err="1">
                <a:solidFill>
                  <a:schemeClr val="bg1"/>
                </a:solidFill>
              </a:rPr>
              <a:t>size_t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part_dynamic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r>
              <a:rPr lang="en-US" dirty="0">
                <a:solidFill>
                  <a:schemeClr val="bg1"/>
                </a:solidFill>
              </a:rPr>
              <a:t>  </a:t>
            </a:r>
            <a:r>
              <a:rPr lang="en-US" dirty="0" err="1">
                <a:solidFill>
                  <a:schemeClr val="bg1"/>
                </a:solidFill>
              </a:rPr>
              <a:t>size_t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part_static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r>
              <a:rPr lang="en-US" dirty="0">
                <a:solidFill>
                  <a:schemeClr val="bg1"/>
                </a:solidFill>
              </a:rPr>
              <a:t>  </a:t>
            </a:r>
            <a:r>
              <a:rPr lang="en-US" dirty="0" err="1">
                <a:solidFill>
                  <a:schemeClr val="bg1"/>
                </a:solidFill>
              </a:rPr>
              <a:t>size_t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vec_dynamic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r>
              <a:rPr lang="en-US" dirty="0">
                <a:solidFill>
                  <a:schemeClr val="bg1"/>
                </a:solidFill>
              </a:rPr>
              <a:t>  double x;</a:t>
            </a:r>
          </a:p>
          <a:p>
            <a:r>
              <a:rPr lang="en-US" dirty="0">
                <a:solidFill>
                  <a:schemeClr val="bg1"/>
                </a:solidFill>
              </a:rPr>
              <a:t>  double y;</a:t>
            </a:r>
          </a:p>
          <a:p>
            <a:r>
              <a:rPr lang="en-US" dirty="0">
                <a:solidFill>
                  <a:schemeClr val="bg1"/>
                </a:solidFill>
              </a:rPr>
              <a:t>  double z; </a:t>
            </a:r>
          </a:p>
          <a:p>
            <a:r>
              <a:rPr lang="en-US" dirty="0">
                <a:solidFill>
                  <a:schemeClr val="bg1"/>
                </a:solidFill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93902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5BAF-FE58-E11D-471D-3C95C7D2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91D8B-BDC2-2B48-B44C-0F2D94DD9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en-US" err="1"/>
              <a:t>Hodně</a:t>
            </a:r>
            <a:r>
              <a:rPr lang="en-US" dirty="0"/>
              <a:t> </a:t>
            </a:r>
            <a:r>
              <a:rPr lang="en-US" err="1"/>
              <a:t>logiky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/>
              <a:t> GPU, možné </a:t>
            </a:r>
            <a:r>
              <a:rPr lang="en-US" err="1"/>
              <a:t>přesunout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/>
              <a:t> CPU</a:t>
            </a:r>
            <a:endParaRPr lang="en-US" dirty="0"/>
          </a:p>
          <a:p>
            <a:pPr marL="269875" indent="-269875"/>
            <a:r>
              <a:rPr lang="en-US"/>
              <a:t>Začínat</a:t>
            </a:r>
            <a:r>
              <a:rPr lang="en-US" dirty="0"/>
              <a:t> </a:t>
            </a:r>
            <a:r>
              <a:rPr lang="en-US" err="1"/>
              <a:t>vždy</a:t>
            </a:r>
            <a:r>
              <a:rPr lang="en-US" dirty="0"/>
              <a:t> se </a:t>
            </a:r>
            <a:r>
              <a:rPr lang="en-US" err="1"/>
              <a:t>stejnými</a:t>
            </a:r>
            <a:r>
              <a:rPr lang="en-US" dirty="0"/>
              <a:t> </a:t>
            </a:r>
            <a:r>
              <a:rPr lang="en-US" err="1"/>
              <a:t>virtuálními</a:t>
            </a:r>
            <a:r>
              <a:rPr lang="en-US" dirty="0"/>
              <a:t> </a:t>
            </a:r>
            <a:r>
              <a:rPr lang="en-US" err="1"/>
              <a:t>hranami</a:t>
            </a:r>
            <a:r>
              <a:rPr lang="en-US" dirty="0"/>
              <a:t> </a:t>
            </a:r>
            <a:r>
              <a:rPr lang="en-US" err="1"/>
              <a:t>či</a:t>
            </a:r>
            <a:r>
              <a:rPr lang="en-US" dirty="0"/>
              <a:t> </a:t>
            </a:r>
            <a:r>
              <a:rPr lang="en-US" err="1"/>
              <a:t>pokračovat</a:t>
            </a:r>
            <a:r>
              <a:rPr lang="en-US"/>
              <a:t> se </a:t>
            </a:r>
            <a:r>
              <a:rPr lang="en-US" err="1"/>
              <a:t>starými</a:t>
            </a:r>
            <a:r>
              <a:rPr lang="en-US"/>
              <a:t>?</a:t>
            </a:r>
            <a:endParaRPr lang="en-US" dirty="0"/>
          </a:p>
          <a:p>
            <a:pPr marL="269875" indent="-269875"/>
            <a:endParaRPr lang="en-US" dirty="0"/>
          </a:p>
          <a:p>
            <a:pPr marL="269875" indent="-2698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756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LightSeedLeftStep">
      <a:dk1>
        <a:srgbClr val="000000"/>
      </a:dk1>
      <a:lt1>
        <a:srgbClr val="FFFFFF"/>
      </a:lt1>
      <a:dk2>
        <a:srgbClr val="242C41"/>
      </a:dk2>
      <a:lt2>
        <a:srgbClr val="E7E8E2"/>
      </a:lt2>
      <a:accent1>
        <a:srgbClr val="806EEE"/>
      </a:accent1>
      <a:accent2>
        <a:srgbClr val="4E7AEB"/>
      </a:accent2>
      <a:accent3>
        <a:srgbClr val="30B0E8"/>
      </a:accent3>
      <a:accent4>
        <a:srgbClr val="37B4A6"/>
      </a:accent4>
      <a:accent5>
        <a:srgbClr val="32BB73"/>
      </a:accent5>
      <a:accent6>
        <a:srgbClr val="2DBB35"/>
      </a:accent6>
      <a:hlink>
        <a:srgbClr val="808752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GlowVTI</vt:lpstr>
      <vt:lpstr>Detekce kolizí mezi svaly během simulace</vt:lpstr>
      <vt:lpstr>Problém</vt:lpstr>
      <vt:lpstr>Řešení</vt:lpstr>
      <vt:lpstr>PowerPoint Presentation</vt:lpstr>
      <vt:lpstr>PowerPoint Presentation</vt:lpstr>
      <vt:lpstr>Struktury</vt:lpstr>
      <vt:lpstr>Diskuze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279</cp:revision>
  <dcterms:created xsi:type="dcterms:W3CDTF">2023-10-09T16:50:52Z</dcterms:created>
  <dcterms:modified xsi:type="dcterms:W3CDTF">2023-10-10T10:17:31Z</dcterms:modified>
</cp:coreProperties>
</file>